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0" r:id="rId3"/>
    <p:sldId id="277" r:id="rId4"/>
    <p:sldId id="273" r:id="rId5"/>
    <p:sldId id="266" r:id="rId6"/>
    <p:sldId id="282" r:id="rId7"/>
    <p:sldId id="267" r:id="rId8"/>
    <p:sldId id="269" r:id="rId9"/>
    <p:sldId id="283" r:id="rId10"/>
    <p:sldId id="284" r:id="rId11"/>
    <p:sldId id="278" r:id="rId12"/>
    <p:sldId id="287" r:id="rId13"/>
    <p:sldId id="286" r:id="rId14"/>
    <p:sldId id="296" r:id="rId15"/>
    <p:sldId id="297" r:id="rId16"/>
    <p:sldId id="292" r:id="rId17"/>
    <p:sldId id="271" r:id="rId18"/>
    <p:sldId id="279" r:id="rId19"/>
    <p:sldId id="294" r:id="rId20"/>
    <p:sldId id="295" r:id="rId21"/>
    <p:sldId id="289" r:id="rId22"/>
    <p:sldId id="290" r:id="rId23"/>
    <p:sldId id="291" r:id="rId24"/>
    <p:sldId id="264" r:id="rId2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9F93-258C-4C34-972F-04FF8319A67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56D0B-D11E-41AC-9885-A742043CD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1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8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1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2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1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8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5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2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A9BE-1843-471B-AA44-151D2D0D14E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24CA-4EDF-4EC4-89ED-C75479E61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1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ikhail.vyatkin" TargetMode="External"/><Relationship Id="rId2" Type="http://schemas.openxmlformats.org/officeDocument/2006/relationships/hyperlink" Target="mailto:mvyatkin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982" y="5476177"/>
            <a:ext cx="11086089" cy="916531"/>
          </a:xfrm>
        </p:spPr>
        <p:txBody>
          <a:bodyPr>
            <a:normAutofit/>
          </a:bodyPr>
          <a:lstStyle/>
          <a:p>
            <a:r>
              <a:rPr lang="ru-RU" sz="5300" b="1" dirty="0">
                <a:latin typeface="Arial" panose="020B0604020202020204" pitchFamily="34" charset="0"/>
                <a:cs typeface="Arial" panose="020B0604020202020204" pitchFamily="34" charset="0"/>
              </a:rPr>
              <a:t>ПОЭТИЧЕСКИЕ </a:t>
            </a:r>
            <a:r>
              <a:rPr lang="ru-RU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756" y="1676135"/>
            <a:ext cx="2605636" cy="142311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Octava" panose="02040502050506020204" pitchFamily="18" charset="-52"/>
                <a:cs typeface="Times New Roman" panose="02020603050405020304" pitchFamily="18" charset="0"/>
              </a:rPr>
              <a:t>Михаил </a:t>
            </a:r>
            <a:endParaRPr lang="en-US" sz="3600" dirty="0" smtClean="0">
              <a:latin typeface="Octava" panose="02040502050506020204" pitchFamily="18" charset="-52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Octava" panose="02040502050506020204" pitchFamily="18" charset="-52"/>
                <a:cs typeface="Times New Roman" panose="02020603050405020304" pitchFamily="18" charset="0"/>
              </a:rPr>
              <a:t>Вяткин</a:t>
            </a:r>
            <a:endParaRPr lang="ru-RU" sz="3600" dirty="0">
              <a:latin typeface="Octava" panose="02040502050506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88" y="226578"/>
            <a:ext cx="7346288" cy="48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772" y="285058"/>
            <a:ext cx="6125889" cy="7129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лабиринтов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30" y="1947770"/>
            <a:ext cx="4555816" cy="158845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b="1" dirty="0" smtClean="0">
                <a:latin typeface="NewLetterGothic" panose="020B0506020202030204" pitchFamily="34" charset="-52"/>
              </a:rPr>
              <a:t>выделенные слова</a:t>
            </a:r>
            <a:r>
              <a:rPr lang="ru-RU" sz="9600" b="1" dirty="0" smtClean="0">
                <a:latin typeface="NewLetterGothic" panose="020B0506020202030204" pitchFamily="34" charset="-52"/>
              </a:rPr>
              <a:t> </a:t>
            </a:r>
            <a:endParaRPr lang="ru-RU" sz="9600" dirty="0">
              <a:latin typeface="NewLetterGothic" panose="020B0506020202030204" pitchFamily="34" charset="-52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NewLetterGothic" panose="020B0506020202030204" pitchFamily="34" charset="-52"/>
              </a:rPr>
              <a:t>им придаются некие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NewLetterGothic" panose="020B0506020202030204" pitchFamily="34" charset="-52"/>
              </a:rPr>
              <a:t>особенные значения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US" sz="9600" dirty="0" smtClean="0">
              <a:latin typeface="NewLetterGothic" panose="020B0506020202030204" pitchFamily="34" charset="-52"/>
            </a:endParaRP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dirty="0"/>
              <a:t> </a:t>
            </a:r>
            <a:endParaRPr lang="en-US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37697" y="2401095"/>
            <a:ext cx="2305708" cy="969977"/>
            <a:chOff x="5919539" y="2319689"/>
            <a:chExt cx="1925052" cy="789272"/>
          </a:xfrm>
        </p:grpSpPr>
        <p:sp>
          <p:nvSpPr>
            <p:cNvPr id="7" name="Овал 6"/>
            <p:cNvSpPr/>
            <p:nvPr/>
          </p:nvSpPr>
          <p:spPr>
            <a:xfrm>
              <a:off x="5919539" y="2319689"/>
              <a:ext cx="1925052" cy="78927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8789" y="2424035"/>
              <a:ext cx="1343569" cy="475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7030A0"/>
                  </a:solidFill>
                </a:rPr>
                <a:t>Ае</a:t>
              </a:r>
              <a:r>
                <a:rPr lang="ru-RU" sz="3200" dirty="0" smtClean="0">
                  <a:solidFill>
                    <a:srgbClr val="7030A0"/>
                  </a:solidFill>
                </a:rPr>
                <a:t>–</a:t>
              </a:r>
              <a:r>
                <a:rPr lang="ru-RU" sz="3200" b="1" dirty="0" err="1" smtClean="0">
                  <a:solidFill>
                    <a:srgbClr val="7030A0"/>
                  </a:solidFill>
                </a:rPr>
                <a:t>Ые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8780834">
            <a:off x="3842482" y="4437576"/>
            <a:ext cx="2834972" cy="850121"/>
            <a:chOff x="5581185" y="2854147"/>
            <a:chExt cx="2834972" cy="850121"/>
          </a:xfrm>
        </p:grpSpPr>
        <p:sp>
          <p:nvSpPr>
            <p:cNvPr id="10" name="Овал 9"/>
            <p:cNvSpPr/>
            <p:nvPr/>
          </p:nvSpPr>
          <p:spPr>
            <a:xfrm>
              <a:off x="5581185" y="2854147"/>
              <a:ext cx="2834972" cy="8501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6136" y="2959364"/>
              <a:ext cx="2375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6">
                      <a:lumMod val="50000"/>
                    </a:schemeClr>
                  </a:solidFill>
                </a:rPr>
                <a:t>Н</a:t>
              </a:r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</a:rPr>
                <a:t>е</a:t>
              </a:r>
              <a:r>
                <a:rPr lang="ru-RU" sz="3200" dirty="0"/>
                <a:t>-</a:t>
              </a:r>
              <a:r>
                <a:rPr lang="ru-RU" sz="3200" b="1" dirty="0">
                  <a:solidFill>
                    <a:schemeClr val="accent2">
                      <a:lumMod val="75000"/>
                    </a:schemeClr>
                  </a:solidFill>
                </a:rPr>
                <a:t>П</a:t>
              </a:r>
              <a:r>
                <a:rPr lang="ru-RU" sz="3200" dirty="0">
                  <a:solidFill>
                    <a:schemeClr val="accent2">
                      <a:lumMod val="75000"/>
                    </a:schemeClr>
                  </a:solidFill>
                </a:rPr>
                <a:t>ай</a:t>
              </a:r>
              <a:r>
                <a:rPr lang="ru-RU" sz="3200" dirty="0"/>
                <a:t>-</a:t>
              </a:r>
              <a:r>
                <a:rPr lang="ru-RU" sz="3200" b="1" dirty="0">
                  <a:solidFill>
                    <a:schemeClr val="accent5">
                      <a:lumMod val="75000"/>
                    </a:schemeClr>
                  </a:solidFill>
                </a:rPr>
                <a:t>М</a:t>
              </a:r>
              <a:r>
                <a:rPr lang="ru-RU" sz="3200" dirty="0">
                  <a:solidFill>
                    <a:schemeClr val="accent5">
                      <a:lumMod val="75000"/>
                    </a:schemeClr>
                  </a:solidFill>
                </a:rPr>
                <a:t>ёд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 rot="10800000">
            <a:off x="7723311" y="4564077"/>
            <a:ext cx="2834972" cy="850121"/>
            <a:chOff x="5581185" y="2854147"/>
            <a:chExt cx="2834972" cy="850121"/>
          </a:xfrm>
        </p:grpSpPr>
        <p:sp>
          <p:nvSpPr>
            <p:cNvPr id="13" name="Овал 12"/>
            <p:cNvSpPr/>
            <p:nvPr/>
          </p:nvSpPr>
          <p:spPr>
            <a:xfrm>
              <a:off x="5581185" y="2854147"/>
              <a:ext cx="2834972" cy="8501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6136" y="2959364"/>
              <a:ext cx="2375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>
                  <a:solidFill>
                    <a:srgbClr val="C00000"/>
                  </a:solidFill>
                </a:rPr>
                <a:t>наркомлес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392" y="484117"/>
            <a:ext cx="5668478" cy="71290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лабиринтов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273" y="1328287"/>
            <a:ext cx="3647975" cy="962526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sz="11200" b="1" dirty="0" smtClean="0">
                <a:latin typeface="NewLetterGothic" panose="020B0506020202030204" pitchFamily="34" charset="-52"/>
              </a:rPr>
              <a:t>перескоки</a:t>
            </a:r>
            <a:endParaRPr lang="ru-RU" sz="11200" b="1" dirty="0">
              <a:latin typeface="NewLetterGothic" panose="020B0506020202030204" pitchFamily="34" charset="-52"/>
            </a:endParaRPr>
          </a:p>
          <a:p>
            <a:pPr marL="0" indent="0" algn="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2317286" y="2201567"/>
            <a:ext cx="8828767" cy="3295289"/>
            <a:chOff x="2336537" y="2037937"/>
            <a:chExt cx="8828767" cy="3295289"/>
          </a:xfrm>
        </p:grpSpPr>
        <p:sp>
          <p:nvSpPr>
            <p:cNvPr id="5" name="TextBox 4"/>
            <p:cNvSpPr txBox="1"/>
            <p:nvPr/>
          </p:nvSpPr>
          <p:spPr>
            <a:xfrm>
              <a:off x="5658851" y="2037937"/>
              <a:ext cx="5159941" cy="1815882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– </a:t>
              </a:r>
              <a:r>
                <a:rPr lang="ru-RU" sz="2800" dirty="0">
                  <a:latin typeface="NewLetterGothic" panose="020B0506020202030204" pitchFamily="34" charset="-52"/>
                </a:rPr>
                <a:t>как тургеневская девушка </a:t>
              </a:r>
            </a:p>
            <a:p>
              <a:r>
                <a:rPr lang="ru-RU" sz="2800" dirty="0">
                  <a:latin typeface="NewLetterGothic" panose="020B0506020202030204" pitchFamily="34" charset="-52"/>
                </a:rPr>
                <a:t>   превращается в женщину?</a:t>
              </a:r>
            </a:p>
            <a:p>
              <a:r>
                <a:rPr lang="ru-RU" sz="2800" dirty="0">
                  <a:latin typeface="NewLetterGothic" panose="020B0506020202030204" pitchFamily="34" charset="-52"/>
                </a:rPr>
                <a:t>– она надевает 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NewLetterGothic" panose="020B0506020202030204" pitchFamily="34" charset="-52"/>
                </a:rPr>
                <a:t>шляпку</a:t>
              </a:r>
            </a:p>
            <a:p>
              <a:r>
                <a:rPr lang="ru-RU" sz="2800" dirty="0">
                  <a:latin typeface="NewLetterGothic" panose="020B0506020202030204" pitchFamily="34" charset="-52"/>
                </a:rPr>
                <a:t>   и говорит что её зовут Эвелина</a:t>
              </a: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336537" y="3164638"/>
              <a:ext cx="8828767" cy="2168588"/>
              <a:chOff x="2336537" y="3164638"/>
              <a:chExt cx="8828767" cy="216858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336537" y="4810006"/>
                <a:ext cx="4478150" cy="523220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NewLetterGothic" panose="020B0506020202030204" pitchFamily="34" charset="-52"/>
                  </a:rPr>
                  <a:t>если в </a:t>
                </a:r>
                <a:r>
                  <a:rPr lang="ru-RU" sz="2800" b="1" dirty="0" smtClean="0">
                    <a:solidFill>
                      <a:srgbClr val="00B050"/>
                    </a:solidFill>
                    <a:latin typeface="NewLetterGothic" panose="020B0506020202030204" pitchFamily="34" charset="-52"/>
                  </a:rPr>
                  <a:t>шляпе</a:t>
                </a:r>
                <a:r>
                  <a:rPr lang="ru-RU" sz="2800" dirty="0" smtClean="0">
                    <a:latin typeface="NewLetterGothic" panose="020B0506020202030204" pitchFamily="34" charset="-52"/>
                  </a:rPr>
                  <a:t> </a:t>
                </a:r>
                <a:r>
                  <a:rPr lang="ru-RU" sz="2800" dirty="0">
                    <a:latin typeface="NewLetterGothic" panose="020B0506020202030204" pitchFamily="34" charset="-52"/>
                  </a:rPr>
                  <a:t>– </a:t>
                </a:r>
                <a:r>
                  <a:rPr lang="ru-RU" sz="2800" dirty="0" smtClean="0">
                    <a:latin typeface="NewLetterGothic" panose="020B0506020202030204" pitchFamily="34" charset="-52"/>
                  </a:rPr>
                  <a:t>ты  Шаляпин</a:t>
                </a:r>
                <a:endParaRPr lang="ru-RU" sz="2800" dirty="0">
                  <a:latin typeface="NewLetterGothic" panose="020B0506020202030204" pitchFamily="34" charset="-52"/>
                </a:endParaRPr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3946358" y="3164638"/>
                <a:ext cx="7218946" cy="1773122"/>
                <a:chOff x="3946358" y="3164638"/>
                <a:chExt cx="7218946" cy="1773122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3946358" y="3164638"/>
                  <a:ext cx="7218946" cy="1183907"/>
                  <a:chOff x="3946358" y="3164638"/>
                  <a:chExt cx="7218946" cy="1183907"/>
                </a:xfrm>
              </p:grpSpPr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9384631" y="3164638"/>
                    <a:ext cx="1780673" cy="1183907"/>
                    <a:chOff x="9346131" y="2290813"/>
                    <a:chExt cx="1780673" cy="1183907"/>
                  </a:xfrm>
                </p:grpSpPr>
                <p:cxnSp>
                  <p:nvCxnSpPr>
                    <p:cNvPr id="8" name="Прямая со стрелкой 7"/>
                    <p:cNvCxnSpPr/>
                    <p:nvPr/>
                  </p:nvCxnSpPr>
                  <p:spPr>
                    <a:xfrm>
                      <a:off x="9346131" y="2290813"/>
                      <a:ext cx="1780673" cy="0"/>
                    </a:xfrm>
                    <a:prstGeom prst="straightConnector1">
                      <a:avLst/>
                    </a:prstGeom>
                    <a:ln w="25400">
                      <a:solidFill>
                        <a:srgbClr val="C0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 стрелкой 24"/>
                    <p:cNvCxnSpPr/>
                    <p:nvPr/>
                  </p:nvCxnSpPr>
                  <p:spPr>
                    <a:xfrm>
                      <a:off x="11126804" y="2290813"/>
                      <a:ext cx="0" cy="1183907"/>
                    </a:xfrm>
                    <a:prstGeom prst="straightConnector1">
                      <a:avLst/>
                    </a:prstGeom>
                    <a:ln w="25400">
                      <a:solidFill>
                        <a:srgbClr val="C0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 flipH="1">
                    <a:off x="3946358" y="4341537"/>
                    <a:ext cx="7218946" cy="0"/>
                  </a:xfrm>
                  <a:prstGeom prst="straightConnector1">
                    <a:avLst/>
                  </a:prstGeom>
                  <a:ln w="25400">
                    <a:solidFill>
                      <a:srgbClr val="C00000"/>
                    </a:solidFill>
                    <a:tailEnd type="stealth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3955983" y="4348545"/>
                  <a:ext cx="0" cy="589215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9602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634" y="545638"/>
            <a:ext cx="5668478" cy="71290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лабиринтов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19" y="1881165"/>
            <a:ext cx="2045926" cy="51389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3600" b="1" dirty="0" smtClean="0">
                <a:latin typeface="NewLetterGothic" panose="020B0506020202030204" pitchFamily="34" charset="-52"/>
              </a:rPr>
              <a:t>Дороги</a:t>
            </a:r>
            <a:endParaRPr lang="ru-RU" sz="3600" b="1" dirty="0">
              <a:latin typeface="NewLetterGothic" panose="020B0506020202030204" pitchFamily="34" charset="-52"/>
            </a:endParaRP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1499786" y="2072922"/>
            <a:ext cx="9488079" cy="3811670"/>
            <a:chOff x="1499786" y="2072922"/>
            <a:chExt cx="9488079" cy="3811670"/>
          </a:xfrm>
        </p:grpSpPr>
        <p:sp>
          <p:nvSpPr>
            <p:cNvPr id="21" name="TextBox 20"/>
            <p:cNvSpPr txBox="1"/>
            <p:nvPr/>
          </p:nvSpPr>
          <p:spPr>
            <a:xfrm rot="278980">
              <a:off x="7318879" y="3401266"/>
              <a:ext cx="3668986" cy="138499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i="1" dirty="0" smtClean="0"/>
                <a:t>пожиратель игрушек джинсы нараспашку</a:t>
              </a:r>
            </a:p>
            <a:p>
              <a:r>
                <a:rPr lang="ru-RU" sz="2800" i="1" dirty="0" smtClean="0"/>
                <a:t>мыши </a:t>
              </a:r>
              <a:r>
                <a:rPr lang="ru-RU" sz="2800" i="1" dirty="0"/>
                <a:t>и </a:t>
              </a:r>
              <a:r>
                <a:rPr lang="ru-RU" sz="2800" i="1" dirty="0" smtClean="0"/>
                <a:t>катушки</a:t>
              </a:r>
              <a:endParaRPr lang="ru-RU" sz="2800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4270113" y="3622494"/>
              <a:ext cx="3020848" cy="1411980"/>
              <a:chOff x="4298988" y="3622494"/>
              <a:chExt cx="3020848" cy="141198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352875" y="3622494"/>
                <a:ext cx="2966961" cy="46824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298988" y="3856615"/>
                <a:ext cx="1037125" cy="1727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5711190" y="4090512"/>
                <a:ext cx="1608646" cy="2312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5592189" y="4074101"/>
                <a:ext cx="140724" cy="96037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5171943" y="4033796"/>
                <a:ext cx="164170" cy="100067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па 47"/>
            <p:cNvGrpSpPr/>
            <p:nvPr/>
          </p:nvGrpSpPr>
          <p:grpSpPr>
            <a:xfrm>
              <a:off x="1499786" y="2072922"/>
              <a:ext cx="3043277" cy="1860110"/>
              <a:chOff x="1528284" y="1888322"/>
              <a:chExt cx="3043277" cy="186011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528284" y="2690323"/>
                <a:ext cx="870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ЗН</a:t>
                </a:r>
                <a:r>
                  <a:rPr lang="ru-RU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Ю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rot="19604894">
                <a:off x="2026127" y="1959653"/>
                <a:ext cx="872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СУЩЕ</a:t>
                </a:r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 rot="1951656">
                <a:off x="2816453" y="2717048"/>
                <a:ext cx="1122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ВОВ</a:t>
                </a:r>
                <a:r>
                  <a:rPr lang="ru-RU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r>
                  <a:rPr lang="ru-RU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НИ</a:t>
                </a: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5400000">
                <a:off x="3674429" y="2633232"/>
                <a:ext cx="1332608" cy="46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вр</a:t>
                </a:r>
                <a:r>
                  <a:rPr lang="ru-RU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я 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ток</a:t>
                </a:r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377847" y="2144320"/>
                <a:ext cx="5934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</a:t>
                </a: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 rot="10800000">
                <a:off x="3007637" y="1888322"/>
                <a:ext cx="987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ru-RU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ян</a:t>
                </a:r>
                <a:r>
                  <a:rPr lang="ru-RU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а-Р</a:t>
                </a:r>
                <a:r>
                  <a:rPr lang="ru-RU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endParaRPr lang="ru-RU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16140000">
                <a:off x="1993104" y="2386369"/>
                <a:ext cx="1113475" cy="36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ед</a:t>
                </a:r>
                <a:r>
                  <a:rPr lang="ru-RU" sz="11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221624" y="3379100"/>
                <a:ext cx="2105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</a:t>
                </a:r>
                <a:r>
                  <a:rPr lang="ru-RU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лько след</a:t>
                </a:r>
                <a:r>
                  <a:rPr lang="ru-RU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ы …</a:t>
                </a:r>
                <a:endParaRPr lang="ru-RU" dirty="0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3646060" y="5034471"/>
              <a:ext cx="3242568" cy="850121"/>
              <a:chOff x="5581185" y="2854147"/>
              <a:chExt cx="2834972" cy="850121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581185" y="2854147"/>
                <a:ext cx="2834972" cy="850121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856136" y="2959364"/>
                <a:ext cx="23756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 smtClean="0"/>
                  <a:t>ДЖЕМ</a:t>
                </a:r>
                <a:r>
                  <a:rPr lang="ru-RU" sz="2400" b="1" dirty="0" err="1" smtClean="0"/>
                  <a:t>@</a:t>
                </a:r>
                <a:r>
                  <a:rPr lang="ru-RU" sz="2800" dirty="0" err="1" smtClean="0"/>
                  <a:t>ЛИЦА</a:t>
                </a:r>
                <a:endParaRPr lang="ru-RU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96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756" y="385637"/>
            <a:ext cx="5668478" cy="71290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лабиринтов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7762" y="2953770"/>
            <a:ext cx="2964582" cy="9111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smtClean="0"/>
              <a:t>Дорожные </a:t>
            </a:r>
            <a:r>
              <a:rPr lang="ru-RU" b="1" dirty="0"/>
              <a:t>песни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 rot="460407">
            <a:off x="4751664" y="1972530"/>
            <a:ext cx="5998146" cy="1292347"/>
            <a:chOff x="4628145" y="4577452"/>
            <a:chExt cx="5998146" cy="1292347"/>
          </a:xfrm>
        </p:grpSpPr>
        <p:sp>
          <p:nvSpPr>
            <p:cNvPr id="18" name="TextBox 17"/>
            <p:cNvSpPr txBox="1"/>
            <p:nvPr/>
          </p:nvSpPr>
          <p:spPr>
            <a:xfrm rot="450478">
              <a:off x="5218741" y="4933070"/>
              <a:ext cx="5039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i="1" dirty="0" smtClean="0">
                  <a:solidFill>
                    <a:srgbClr val="FF0000"/>
                  </a:solidFill>
                </a:rPr>
                <a:t>ямщик не гони в мавзолей</a:t>
              </a:r>
              <a:endParaRPr lang="ru-RU" sz="32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639377" y="4577452"/>
              <a:ext cx="5986914" cy="78382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628145" y="5085979"/>
              <a:ext cx="5986914" cy="78382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521386" y="4798767"/>
            <a:ext cx="8545613" cy="1332775"/>
            <a:chOff x="521386" y="4798767"/>
            <a:chExt cx="8545613" cy="1332775"/>
          </a:xfrm>
        </p:grpSpPr>
        <p:sp>
          <p:nvSpPr>
            <p:cNvPr id="40" name="TextBox 39"/>
            <p:cNvSpPr txBox="1"/>
            <p:nvPr/>
          </p:nvSpPr>
          <p:spPr>
            <a:xfrm rot="21414877">
              <a:off x="749153" y="4948901"/>
              <a:ext cx="6143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i="1" dirty="0">
                  <a:solidFill>
                    <a:srgbClr val="FF0000"/>
                  </a:solidFill>
                </a:rPr>
                <a:t>дети на верёвках летят на луну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44893" y="4798767"/>
              <a:ext cx="8287351" cy="3193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37867" y="5718833"/>
              <a:ext cx="8329132" cy="41270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0597081">
              <a:off x="521386" y="5436070"/>
              <a:ext cx="8063746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ru-RU" sz="3200" i="1" dirty="0">
                  <a:solidFill>
                    <a:srgbClr val="FF0000"/>
                  </a:solidFill>
                </a:rPr>
                <a:t>верёвки прославят детей и страну  </a:t>
              </a:r>
              <a:r>
                <a:rPr lang="ru-RU" sz="3200" dirty="0" smtClean="0">
                  <a:noFill/>
                </a:rPr>
                <a:t>страну</a:t>
              </a:r>
              <a:endParaRPr lang="ru-RU" sz="3200" i="1" dirty="0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495"/>
            <a:ext cx="777641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Дыры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нужны,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в них проваливаться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855242" y="2276843"/>
            <a:ext cx="1401279" cy="1401279"/>
            <a:chOff x="8359930" y="2284777"/>
            <a:chExt cx="1401279" cy="1401279"/>
          </a:xfrm>
        </p:grpSpPr>
        <p:sp>
          <p:nvSpPr>
            <p:cNvPr id="19" name="Овал 18"/>
            <p:cNvSpPr/>
            <p:nvPr/>
          </p:nvSpPr>
          <p:spPr>
            <a:xfrm>
              <a:off x="8359930" y="2284777"/>
              <a:ext cx="1401279" cy="140127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8480694" y="2398695"/>
              <a:ext cx="1173445" cy="117344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9145" y="4381958"/>
            <a:ext cx="360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Сквозь эту дыру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провалишься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другой слой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4554" y="4183863"/>
            <a:ext cx="384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Провалившись в такую дыру,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окажешься на противоположной стороне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этого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слоя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35478" y="4183863"/>
            <a:ext cx="3214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Квазичёрная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дыра –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провалиться нельзя,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через нее можно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вылезти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другого слоя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967037" y="2276843"/>
            <a:ext cx="1401279" cy="1401279"/>
            <a:chOff x="5028396" y="2246696"/>
            <a:chExt cx="1401279" cy="1401279"/>
          </a:xfrm>
        </p:grpSpPr>
        <p:sp>
          <p:nvSpPr>
            <p:cNvPr id="12" name="Овал 11"/>
            <p:cNvSpPr/>
            <p:nvPr/>
          </p:nvSpPr>
          <p:spPr>
            <a:xfrm>
              <a:off x="5028396" y="2246696"/>
              <a:ext cx="1401279" cy="140127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180395" y="2398695"/>
              <a:ext cx="1097280" cy="109728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>
            <a:off x="1280968" y="2471103"/>
            <a:ext cx="1097280" cy="109728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104" y="355500"/>
            <a:ext cx="4330566" cy="6070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Чёрные дыры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25296" y="2163283"/>
            <a:ext cx="1484692" cy="1484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6608" y="4313358"/>
            <a:ext cx="3129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Чёрная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попасть туда нельзя.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Но, возможно, раньше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там было что-то написано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1946" y="4384480"/>
            <a:ext cx="312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Дыра – Чёрный Квадрат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Попал туда –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делай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всё, что хочешь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48889" y="1347536"/>
            <a:ext cx="2127184" cy="2127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23" y="996853"/>
            <a:ext cx="10515600" cy="46201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в стихотворном лабиринте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появляются слои и дыры,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ему добавляется новое измерение.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 конструкции – трехмерны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896" y="1633121"/>
            <a:ext cx="10847672" cy="4440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dirty="0"/>
              <a:t>самый большой стихотворный лабиринт </a:t>
            </a: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был </a:t>
            </a:r>
            <a:r>
              <a:rPr lang="ru-RU" sz="4400" b="1" dirty="0"/>
              <a:t>трехслойным </a:t>
            </a:r>
          </a:p>
          <a:p>
            <a:pPr marL="0" indent="0">
              <a:buNone/>
            </a:pPr>
            <a:r>
              <a:rPr lang="ru-RU" sz="3600" b="1" dirty="0"/>
              <a:t> </a:t>
            </a:r>
          </a:p>
          <a:p>
            <a:pPr marL="0" indent="0">
              <a:buNone/>
            </a:pPr>
            <a:r>
              <a:rPr lang="ru-RU" sz="4400" b="1" dirty="0" smtClean="0"/>
              <a:t>построенным </a:t>
            </a:r>
            <a:r>
              <a:rPr lang="ru-RU" sz="4400" b="1" dirty="0"/>
              <a:t>на трех ватманских листах формата </a:t>
            </a:r>
            <a:r>
              <a:rPr lang="ru-RU" sz="4400" b="1" dirty="0" smtClean="0"/>
              <a:t>А1</a:t>
            </a:r>
            <a:endParaRPr lang="ru-RU" sz="4400" b="1" dirty="0"/>
          </a:p>
          <a:p>
            <a:pPr marL="0" indent="0">
              <a:buNone/>
            </a:pPr>
            <a:r>
              <a:rPr lang="ru-RU" sz="3600" b="1" dirty="0"/>
              <a:t> </a:t>
            </a:r>
          </a:p>
          <a:p>
            <a:pPr marL="0" indent="0">
              <a:buNone/>
            </a:pPr>
            <a:r>
              <a:rPr lang="ru-RU" sz="4400" b="1" dirty="0"/>
              <a:t>использовались обе стороны каждого листа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86013" y="424131"/>
            <a:ext cx="1598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1971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8" y="2693842"/>
            <a:ext cx="418695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Russian poet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88" y="260711"/>
            <a:ext cx="4864437" cy="63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89" y="1706970"/>
            <a:ext cx="9962148" cy="4121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  <a:t>когда два текста находятся </a:t>
            </a:r>
            <a:r>
              <a:rPr lang="ru-RU" sz="4800" b="1" dirty="0" smtClean="0">
                <a:latin typeface="NewLetterGothic" panose="020B0506020202030204" pitchFamily="34" charset="-52"/>
                <a:cs typeface="Arial" panose="020B0604020202020204" pitchFamily="34" charset="0"/>
              </a:rPr>
              <a:t>рядом, </a:t>
            </a:r>
            <a: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  <a:t/>
            </a:r>
            <a:b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</a:br>
            <a: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  <a:t>каждый из них испытывает </a:t>
            </a:r>
            <a:b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</a:br>
            <a: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  <a:t>некое </a:t>
            </a:r>
            <a:r>
              <a:rPr lang="ru-RU" sz="4800" b="1" dirty="0" smtClean="0">
                <a:latin typeface="NewLetterGothic" panose="020B0506020202030204" pitchFamily="34" charset="-52"/>
                <a:cs typeface="Arial" panose="020B0604020202020204" pitchFamily="34" charset="0"/>
              </a:rPr>
              <a:t>«возмущающее» </a:t>
            </a:r>
            <a: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  <a:t>воздействие </a:t>
            </a:r>
            <a:r>
              <a:rPr lang="ru-RU" sz="4800" b="1" dirty="0" smtClean="0">
                <a:latin typeface="NewLetterGothic" panose="020B0506020202030204" pitchFamily="34" charset="-52"/>
                <a:cs typeface="Arial" panose="020B0604020202020204" pitchFamily="34" charset="0"/>
              </a:rPr>
              <a:t/>
            </a:r>
            <a:br>
              <a:rPr lang="ru-RU" sz="4800" b="1" dirty="0" smtClean="0">
                <a:latin typeface="NewLetterGothic" panose="020B0506020202030204" pitchFamily="34" charset="-52"/>
                <a:cs typeface="Arial" panose="020B0604020202020204" pitchFamily="34" charset="0"/>
              </a:rPr>
            </a:br>
            <a:r>
              <a:rPr lang="ru-RU" sz="4800" b="1" dirty="0" smtClean="0">
                <a:latin typeface="NewLetterGothic" panose="020B0506020202030204" pitchFamily="34" charset="-52"/>
                <a:cs typeface="Arial" panose="020B0604020202020204" pitchFamily="34" charset="0"/>
              </a:rPr>
              <a:t>другого </a:t>
            </a:r>
            <a:r>
              <a:rPr lang="ru-RU" sz="4800" b="1" dirty="0">
                <a:latin typeface="NewLetterGothic" panose="020B0506020202030204" pitchFamily="34" charset="-52"/>
                <a:cs typeface="Arial" panose="020B0604020202020204" pitchFamily="34" charset="0"/>
              </a:rPr>
              <a:t>текста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Octava" panose="02040502050506020204" pitchFamily="18" charset="-52"/>
              </a:rPr>
              <a:t>даже если они находятся </a:t>
            </a:r>
            <a:r>
              <a:rPr lang="ru-RU" sz="4000" dirty="0" smtClean="0">
                <a:latin typeface="Octava" panose="02040502050506020204" pitchFamily="18" charset="-52"/>
              </a:rPr>
              <a:t>в </a:t>
            </a:r>
            <a:r>
              <a:rPr lang="ru-RU" sz="4000" dirty="0">
                <a:latin typeface="Octava" panose="02040502050506020204" pitchFamily="18" charset="-52"/>
              </a:rPr>
              <a:t>разных </a:t>
            </a:r>
            <a:r>
              <a:rPr lang="ru-RU" sz="4000" dirty="0" smtClean="0">
                <a:latin typeface="Octava" panose="02040502050506020204" pitchFamily="18" charset="-52"/>
              </a:rPr>
              <a:t> поэтических подпространствах</a:t>
            </a:r>
            <a:endParaRPr lang="ru-RU" sz="3600" b="1" dirty="0">
              <a:latin typeface="Octava" panose="02040502050506020204" pitchFamily="18" charset="-5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1198" y="297125"/>
            <a:ext cx="518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еще один интересный эффект, </a:t>
            </a:r>
          </a:p>
          <a:p>
            <a:r>
              <a:rPr 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который я впервые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осознал, 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строя стихи лабиринты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789" y="5993476"/>
            <a:ext cx="2755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также как  люди</a:t>
            </a:r>
          </a:p>
        </p:txBody>
      </p:sp>
    </p:spTree>
    <p:extLst>
      <p:ext uri="{BB962C8B-B14F-4D97-AF65-F5344CB8AC3E}">
        <p14:creationId xmlns:p14="http://schemas.microsoft.com/office/powerpoint/2010/main" val="33301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59393"/>
              </p:ext>
            </p:extLst>
          </p:nvPr>
        </p:nvGraphicFramePr>
        <p:xfrm>
          <a:off x="2775567" y="-3113"/>
          <a:ext cx="6627377" cy="684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4788360" imgH="4946760" progId="Photoshop.Image.16">
                  <p:embed/>
                </p:oleObj>
              </mc:Choice>
              <mc:Fallback>
                <p:oleObj name="Image" r:id="rId3" imgW="4788360" imgH="49467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5567" y="-3113"/>
                        <a:ext cx="6627377" cy="6847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235" y="149620"/>
            <a:ext cx="3813903" cy="7129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пробуквы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929898"/>
            <a:ext cx="8613010" cy="57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235" y="149620"/>
            <a:ext cx="3813903" cy="7129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пробуквы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99" y="948963"/>
            <a:ext cx="7510536" cy="57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235" y="149620"/>
            <a:ext cx="3813903" cy="7129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пробуквы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45" y="933651"/>
            <a:ext cx="5190003" cy="55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483" y="2560320"/>
            <a:ext cx="11086089" cy="37478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mvyatkin@mail.ru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www.facebook.com/mikhail.vyatkin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Пути Абсурда – лаборатория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https://www.facebook.com/groups/Absurdways/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1702" y="774525"/>
            <a:ext cx="4864167" cy="10112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Вяткин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1"/>
            <a:ext cx="2773825" cy="30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40" y="-420784"/>
            <a:ext cx="970075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766" y="1242383"/>
            <a:ext cx="7367298" cy="5332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700" dirty="0" smtClean="0">
                <a:latin typeface="NewLetterGothic" panose="020B0506020202030204" pitchFamily="34" charset="-52"/>
              </a:rPr>
              <a:t>	</a:t>
            </a:r>
            <a:r>
              <a:rPr lang="ru-RU" sz="4200" dirty="0" smtClean="0">
                <a:latin typeface="Octava" panose="02040502050506020204" pitchFamily="18" charset="-52"/>
              </a:rPr>
              <a:t>УРА</a:t>
            </a:r>
          </a:p>
          <a:p>
            <a:pPr marL="0" indent="0">
              <a:buNone/>
            </a:pPr>
            <a:r>
              <a:rPr lang="ru-RU" dirty="0" smtClean="0">
                <a:latin typeface="Octava" panose="02040502050506020204" pitchFamily="18" charset="-52"/>
              </a:rPr>
              <a:t>визуальная поэзия – двухмерна</a:t>
            </a:r>
          </a:p>
          <a:p>
            <a:pPr marL="0" indent="0">
              <a:buNone/>
            </a:pPr>
            <a:r>
              <a:rPr lang="ru-RU" sz="3300" dirty="0">
                <a:latin typeface="Octava" panose="02040502050506020204" pitchFamily="18" charset="-52"/>
              </a:rPr>
              <a:t> </a:t>
            </a:r>
          </a:p>
          <a:p>
            <a:pPr marL="457200" lvl="1" indent="0">
              <a:buNone/>
            </a:pPr>
            <a:r>
              <a:rPr lang="ru-RU" b="1" dirty="0">
                <a:latin typeface="Octava" panose="02040502050506020204" pitchFamily="18" charset="-52"/>
              </a:rPr>
              <a:t>но читатель грустит без одномерности </a:t>
            </a:r>
          </a:p>
          <a:p>
            <a:pPr marL="457200" lvl="1" indent="0">
              <a:buNone/>
            </a:pPr>
            <a:r>
              <a:rPr lang="ru-RU" b="1" dirty="0">
                <a:latin typeface="Octava" panose="02040502050506020204" pitchFamily="18" charset="-52"/>
              </a:rPr>
              <a:t>и всеми силами пытается </a:t>
            </a:r>
          </a:p>
          <a:p>
            <a:pPr marL="457200" lvl="1" indent="0">
              <a:buNone/>
            </a:pPr>
            <a:r>
              <a:rPr lang="ru-RU" b="1" dirty="0">
                <a:latin typeface="Octava" panose="02040502050506020204" pitchFamily="18" charset="-52"/>
              </a:rPr>
              <a:t>запихивать </a:t>
            </a:r>
            <a:r>
              <a:rPr lang="ru-RU" b="1" dirty="0" smtClean="0">
                <a:latin typeface="Octava" panose="02040502050506020204" pitchFamily="18" charset="-52"/>
              </a:rPr>
              <a:t>картинки </a:t>
            </a:r>
            <a:r>
              <a:rPr lang="ru-RU" b="1" dirty="0">
                <a:latin typeface="Octava" panose="02040502050506020204" pitchFamily="18" charset="-52"/>
              </a:rPr>
              <a:t>в </a:t>
            </a:r>
            <a:r>
              <a:rPr lang="ru-RU" b="1" dirty="0" smtClean="0">
                <a:latin typeface="Octava" panose="02040502050506020204" pitchFamily="18" charset="-52"/>
              </a:rPr>
              <a:t>строчк</a:t>
            </a:r>
            <a:r>
              <a:rPr lang="ru-RU" b="1" dirty="0">
                <a:latin typeface="Octava" panose="02040502050506020204" pitchFamily="18" charset="-52"/>
              </a:rPr>
              <a:t>и</a:t>
            </a:r>
          </a:p>
          <a:p>
            <a:pPr marL="0" indent="0">
              <a:buNone/>
            </a:pPr>
            <a:r>
              <a:rPr lang="ru-RU" sz="3300" dirty="0">
                <a:latin typeface="Octava" panose="02040502050506020204" pitchFamily="18" charset="-52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Octava" panose="02040502050506020204" pitchFamily="18" charset="-52"/>
              </a:rPr>
              <a:t>друзья!  зачем читать стихи? </a:t>
            </a:r>
          </a:p>
          <a:p>
            <a:pPr marL="0" indent="0">
              <a:buNone/>
            </a:pPr>
            <a:r>
              <a:rPr lang="ru-RU" dirty="0">
                <a:latin typeface="Octava" panose="02040502050506020204" pitchFamily="18" charset="-52"/>
              </a:rPr>
              <a:t>поэзией надо </a:t>
            </a:r>
            <a:r>
              <a:rPr lang="ru-RU" dirty="0" smtClean="0">
                <a:latin typeface="Octava" panose="02040502050506020204" pitchFamily="18" charset="-52"/>
              </a:rPr>
              <a:t>наслаждаться</a:t>
            </a:r>
            <a:r>
              <a:rPr lang="en-US" dirty="0" smtClean="0">
                <a:latin typeface="Octava" panose="02040502050506020204" pitchFamily="18" charset="-52"/>
              </a:rPr>
              <a:t> </a:t>
            </a:r>
            <a:r>
              <a:rPr lang="ru-RU" sz="3300" b="1" dirty="0" smtClean="0">
                <a:latin typeface="Octava" panose="02040502050506020204" pitchFamily="18" charset="-52"/>
              </a:rPr>
              <a:t>11</a:t>
            </a:r>
            <a:r>
              <a:rPr lang="ru-RU" sz="3300" dirty="0" smtClean="0">
                <a:latin typeface="Octava" panose="02040502050506020204" pitchFamily="18" charset="-52"/>
              </a:rPr>
              <a:t>   </a:t>
            </a:r>
            <a:endParaRPr lang="ru-RU" sz="3300" dirty="0">
              <a:latin typeface="Octava" panose="02040502050506020204" pitchFamily="18" charset="-52"/>
            </a:endParaRP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pPr marL="0" indent="0">
              <a:buNone/>
            </a:pPr>
            <a:r>
              <a:rPr lang="ru-RU" sz="5100" b="1" i="1" dirty="0" smtClean="0">
                <a:latin typeface="Octava" panose="02040502050506020204" pitchFamily="18" charset="-52"/>
              </a:rPr>
              <a:t>		</a:t>
            </a:r>
            <a:r>
              <a:rPr lang="ru-RU" sz="4300" b="1" dirty="0" smtClean="0">
                <a:latin typeface="NewLetterGothic" panose="020B0506020202030204" pitchFamily="34" charset="-52"/>
              </a:rPr>
              <a:t>в </a:t>
            </a:r>
            <a:r>
              <a:rPr lang="ru-RU" sz="4300" b="1" dirty="0">
                <a:latin typeface="NewLetterGothic" panose="020B0506020202030204" pitchFamily="34" charset="-52"/>
              </a:rPr>
              <a:t>стихи надо играть!!!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стихи-лабиринты</a:t>
            </a:r>
            <a:r>
              <a:rPr lang="ru-RU" sz="4000" dirty="0"/>
              <a:t> </a:t>
            </a:r>
            <a:r>
              <a:rPr lang="ru-RU" sz="4000" dirty="0" smtClean="0"/>
              <a:t> </a:t>
            </a:r>
          </a:p>
          <a:p>
            <a:pPr marL="0" indent="0" algn="ctr">
              <a:buNone/>
            </a:pPr>
            <a:r>
              <a:rPr lang="ru-RU" sz="4000" dirty="0" smtClean="0"/>
              <a:t>попытка уйти </a:t>
            </a:r>
          </a:p>
          <a:p>
            <a:pPr marL="0" indent="0" algn="ctr">
              <a:buNone/>
            </a:pPr>
            <a:r>
              <a:rPr lang="ru-RU" sz="4000" dirty="0" smtClean="0"/>
              <a:t>от двухмерности </a:t>
            </a:r>
            <a:r>
              <a:rPr lang="ru-RU" sz="4000" dirty="0"/>
              <a:t>поэтических текстов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278" y="677005"/>
            <a:ext cx="11011301" cy="5582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latin typeface="NewLetterGothic" panose="020B0506020202030204" pitchFamily="34" charset="-52"/>
              </a:rPr>
              <a:t>правило руки</a:t>
            </a:r>
            <a:endParaRPr lang="ru-RU" sz="4400" dirty="0" smtClean="0">
              <a:latin typeface="NewLetterGothic" panose="020B0506020202030204" pitchFamily="34" charset="-52"/>
            </a:endParaRPr>
          </a:p>
          <a:p>
            <a:pPr marL="0" indent="0">
              <a:buNone/>
            </a:pPr>
            <a:endParaRPr lang="ru-RU" sz="1500" dirty="0">
              <a:latin typeface="NewLetterGothic" panose="020B0506020202030204" pitchFamily="34" charset="-52"/>
            </a:endParaRPr>
          </a:p>
          <a:p>
            <a:pPr marL="0" indent="0">
              <a:buNone/>
            </a:pPr>
            <a:r>
              <a:rPr lang="ru-RU" sz="4400" dirty="0">
                <a:latin typeface="NewLetterGothic" panose="020B0506020202030204" pitchFamily="34" charset="-52"/>
              </a:rPr>
              <a:t>если при входе в </a:t>
            </a:r>
            <a:r>
              <a:rPr lang="ru-RU" sz="4400" dirty="0" smtClean="0">
                <a:latin typeface="NewLetterGothic" panose="020B0506020202030204" pitchFamily="34" charset="-52"/>
              </a:rPr>
              <a:t>двухмерный лабиринт </a:t>
            </a:r>
            <a:r>
              <a:rPr lang="ru-RU" sz="4400" dirty="0">
                <a:latin typeface="NewLetterGothic" panose="020B0506020202030204" pitchFamily="34" charset="-52"/>
              </a:rPr>
              <a:t>сразу </a:t>
            </a:r>
            <a:r>
              <a:rPr lang="ru-RU" sz="4400" dirty="0" smtClean="0">
                <a:latin typeface="NewLetterGothic" panose="020B0506020202030204" pitchFamily="34" charset="-52"/>
              </a:rPr>
              <a:t>коснуться </a:t>
            </a:r>
            <a:r>
              <a:rPr lang="ru-RU" sz="4400" dirty="0">
                <a:latin typeface="NewLetterGothic" panose="020B0506020202030204" pitchFamily="34" charset="-52"/>
              </a:rPr>
              <a:t>рукой </a:t>
            </a:r>
            <a:r>
              <a:rPr lang="ru-RU" sz="4400" dirty="0" smtClean="0">
                <a:latin typeface="NewLetterGothic" panose="020B0506020202030204" pitchFamily="34" charset="-52"/>
              </a:rPr>
              <a:t>стены</a:t>
            </a:r>
          </a:p>
          <a:p>
            <a:pPr marL="0" indent="0">
              <a:buNone/>
            </a:pPr>
            <a:endParaRPr lang="ru-RU" sz="1500" dirty="0">
              <a:latin typeface="NewLetterGothic" panose="020B0506020202030204" pitchFamily="34" charset="-52"/>
            </a:endParaRPr>
          </a:p>
          <a:p>
            <a:pPr marL="0" indent="0">
              <a:buNone/>
            </a:pPr>
            <a:r>
              <a:rPr lang="ru-RU" sz="4400" dirty="0" smtClean="0">
                <a:latin typeface="NewLetterGothic" panose="020B0506020202030204" pitchFamily="34" charset="-52"/>
              </a:rPr>
              <a:t>и </a:t>
            </a:r>
            <a:r>
              <a:rPr lang="ru-RU" sz="4400" dirty="0">
                <a:latin typeface="NewLetterGothic" panose="020B0506020202030204" pitchFamily="34" charset="-52"/>
              </a:rPr>
              <a:t>при </a:t>
            </a:r>
            <a:r>
              <a:rPr lang="ru-RU" sz="4400" dirty="0" smtClean="0">
                <a:latin typeface="NewLetterGothic" panose="020B0506020202030204" pitchFamily="34" charset="-52"/>
              </a:rPr>
              <a:t>прохождении лабиринта </a:t>
            </a:r>
            <a:r>
              <a:rPr lang="ru-RU" sz="4400" dirty="0">
                <a:latin typeface="NewLetterGothic" panose="020B0506020202030204" pitchFamily="34" charset="-52"/>
              </a:rPr>
              <a:t>неизменно сохранять контакт руки со </a:t>
            </a:r>
            <a:r>
              <a:rPr lang="ru-RU" sz="4400" dirty="0" smtClean="0">
                <a:latin typeface="NewLetterGothic" panose="020B0506020202030204" pitchFamily="34" charset="-52"/>
              </a:rPr>
              <a:t>стеной</a:t>
            </a:r>
          </a:p>
          <a:p>
            <a:pPr marL="0" indent="0">
              <a:buNone/>
            </a:pPr>
            <a:endParaRPr lang="ru-RU" sz="1500" dirty="0">
              <a:latin typeface="NewLetterGothic" panose="020B0506020202030204" pitchFamily="34" charset="-52"/>
            </a:endParaRPr>
          </a:p>
          <a:p>
            <a:pPr marL="0" indent="0">
              <a:buNone/>
            </a:pPr>
            <a:r>
              <a:rPr lang="ru-RU" sz="4400" dirty="0" smtClean="0">
                <a:latin typeface="NewLetterGothic" panose="020B0506020202030204" pitchFamily="34" charset="-52"/>
              </a:rPr>
              <a:t>обязательно </a:t>
            </a:r>
            <a:r>
              <a:rPr lang="ru-RU" sz="4400" dirty="0">
                <a:latin typeface="NewLetterGothic" panose="020B0506020202030204" pitchFamily="34" charset="-52"/>
              </a:rPr>
              <a:t>придете к какому-нибудь выходу</a:t>
            </a: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763" y="951537"/>
            <a:ext cx="10515600" cy="5332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но нам это </a:t>
            </a:r>
            <a:r>
              <a:rPr lang="ru-RU" sz="6000" b="1" dirty="0" smtClean="0"/>
              <a:t>не нужно и не интересно</a:t>
            </a:r>
            <a:endParaRPr lang="ru-RU" sz="6000" b="1" dirty="0"/>
          </a:p>
          <a:p>
            <a:pPr marL="0" indent="0">
              <a:buNone/>
            </a:pPr>
            <a:endParaRPr 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стихотворный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лабиринт</a:t>
            </a: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не для того чтобы искать выход</a:t>
            </a:r>
          </a:p>
          <a:p>
            <a:pPr marL="0" indent="0">
              <a:buNone/>
            </a:pP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стихотворный лабиринт</a:t>
            </a: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indent="0">
              <a:buNone/>
            </a:pP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в нем </a:t>
            </a: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блуждать</a:t>
            </a: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сочетая </a:t>
            </a: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случайность </a:t>
            </a: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ходов </a:t>
            </a:r>
            <a:endParaRPr lang="ru-RU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устройством и поэтикой </a:t>
            </a: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лабиринта</a:t>
            </a:r>
          </a:p>
          <a:p>
            <a:pPr marL="0" indent="0">
              <a:buNone/>
            </a:pPr>
            <a:r>
              <a:rPr lang="ru-RU" sz="5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62" y="1732550"/>
            <a:ext cx="11531065" cy="318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блуждания должны быть </a:t>
            </a:r>
            <a:r>
              <a:rPr lang="ru-RU" sz="4400" b="1" dirty="0" smtClean="0"/>
              <a:t>настоящими</a:t>
            </a:r>
          </a:p>
          <a:p>
            <a:pPr marL="0" indent="0">
              <a:buNone/>
            </a:pPr>
            <a:endParaRPr lang="ru-RU" sz="4400" dirty="0"/>
          </a:p>
          <a:p>
            <a:pPr marL="0" lvl="0" indent="0">
              <a:buNone/>
            </a:pPr>
            <a:r>
              <a:rPr lang="ru-RU" sz="4400" dirty="0" smtClean="0"/>
              <a:t>     пусть </a:t>
            </a:r>
            <a:r>
              <a:rPr lang="ru-RU" sz="4400" dirty="0"/>
              <a:t>ситуация кажется безвыходной</a:t>
            </a:r>
          </a:p>
          <a:p>
            <a:pPr marL="0" lvl="0" indent="0">
              <a:buNone/>
            </a:pPr>
            <a:r>
              <a:rPr lang="ru-RU" sz="4400" dirty="0" smtClean="0"/>
              <a:t>     а у блуждающего </a:t>
            </a:r>
            <a:r>
              <a:rPr lang="ru-RU" sz="4400" dirty="0"/>
              <a:t>отсутствует целеполагание 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772" y="285058"/>
            <a:ext cx="6125889" cy="7129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лабиринтов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94" y="1429879"/>
            <a:ext cx="4555816" cy="2235813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b="1" dirty="0">
                <a:latin typeface="NewLetterGothic" panose="020B0506020202030204" pitchFamily="34" charset="-52"/>
              </a:rPr>
              <a:t>площадки</a:t>
            </a:r>
            <a:r>
              <a:rPr lang="ru-RU" sz="9600" b="1" dirty="0">
                <a:latin typeface="NewLetterGothic" panose="020B0506020202030204" pitchFamily="34" charset="-52"/>
              </a:rPr>
              <a:t> </a:t>
            </a:r>
            <a:endParaRPr lang="ru-RU" sz="9600" dirty="0">
              <a:latin typeface="NewLetterGothic" panose="020B0506020202030204" pitchFamily="34" charset="-52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latin typeface="NewLetterGothic" panose="020B0506020202030204" pitchFamily="34" charset="-52"/>
              </a:rPr>
              <a:t>имеют фиксированные </a:t>
            </a:r>
            <a:r>
              <a:rPr lang="ru-RU" sz="9600" dirty="0" smtClean="0">
                <a:latin typeface="NewLetterGothic" panose="020B0506020202030204" pitchFamily="34" charset="-52"/>
              </a:rPr>
              <a:t>границы</a:t>
            </a:r>
            <a:endParaRPr lang="ru-RU" sz="9600" dirty="0">
              <a:latin typeface="NewLetterGothic" panose="020B0506020202030204" pitchFamily="34" charset="-52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latin typeface="NewLetterGothic" panose="020B0506020202030204" pitchFamily="34" charset="-52"/>
              </a:rPr>
              <a:t>– </a:t>
            </a:r>
            <a:r>
              <a:rPr lang="ru-RU" sz="9600" dirty="0" smtClean="0">
                <a:latin typeface="NewLetterGothic" panose="020B0506020202030204" pitchFamily="34" charset="-52"/>
              </a:rPr>
              <a:t>места </a:t>
            </a:r>
            <a:r>
              <a:rPr lang="ru-RU" sz="9600" dirty="0">
                <a:latin typeface="NewLetterGothic" panose="020B0506020202030204" pitchFamily="34" charset="-52"/>
              </a:rPr>
              <a:t>для текста </a:t>
            </a:r>
            <a:endParaRPr lang="ru-RU" sz="9600" dirty="0" smtClean="0">
              <a:latin typeface="NewLetterGothic" panose="020B0506020202030204" pitchFamily="34" charset="-52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NewLetterGothic" panose="020B0506020202030204" pitchFamily="34" charset="-52"/>
              </a:rPr>
              <a:t>с </a:t>
            </a:r>
            <a:r>
              <a:rPr lang="ru-RU" sz="9600" dirty="0">
                <a:latin typeface="NewLetterGothic" panose="020B0506020202030204" pitchFamily="34" charset="-52"/>
              </a:rPr>
              <a:t>проявленной структурой</a:t>
            </a:r>
            <a:endParaRPr lang="en-US" sz="9600" dirty="0" smtClean="0">
              <a:latin typeface="NewLetterGothic" panose="020B0506020202030204" pitchFamily="34" charset="-52"/>
            </a:endParaRP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dirty="0"/>
              <a:t> </a:t>
            </a:r>
            <a:endParaRPr lang="en-US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22399" y="2547785"/>
            <a:ext cx="4643414" cy="353943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Octava" panose="02040502050506020204" pitchFamily="18" charset="-52"/>
              </a:rPr>
              <a:t>ветер поднялся      </a:t>
            </a:r>
          </a:p>
          <a:p>
            <a:r>
              <a:rPr lang="ru-RU" sz="3200" dirty="0">
                <a:latin typeface="Octava" panose="02040502050506020204" pitchFamily="18" charset="-52"/>
              </a:rPr>
              <a:t>мне ветер навстречу</a:t>
            </a:r>
          </a:p>
          <a:p>
            <a:r>
              <a:rPr lang="ru-RU" sz="3200" dirty="0">
                <a:latin typeface="Octava" panose="02040502050506020204" pitchFamily="18" charset="-52"/>
              </a:rPr>
              <a:t>что это       ветер </a:t>
            </a:r>
          </a:p>
          <a:p>
            <a:r>
              <a:rPr lang="ru-RU" sz="3200" dirty="0">
                <a:latin typeface="Octava" panose="02040502050506020204" pitchFamily="18" charset="-52"/>
              </a:rPr>
              <a:t>зачем ты поднялся? </a:t>
            </a:r>
          </a:p>
          <a:p>
            <a:r>
              <a:rPr lang="ru-RU" sz="3200" dirty="0">
                <a:latin typeface="Octava" panose="02040502050506020204" pitchFamily="18" charset="-52"/>
              </a:rPr>
              <a:t>зачем ты?</a:t>
            </a:r>
          </a:p>
          <a:p>
            <a:r>
              <a:rPr lang="ru-RU" sz="3200" dirty="0">
                <a:latin typeface="Octava" panose="02040502050506020204" pitchFamily="18" charset="-52"/>
              </a:rPr>
              <a:t>зачем?</a:t>
            </a:r>
          </a:p>
          <a:p>
            <a:r>
              <a:rPr lang="ru-RU" sz="3200" dirty="0">
                <a:latin typeface="Octava" panose="02040502050506020204" pitchFamily="18" charset="-52"/>
              </a:rPr>
              <a:t>спрашивает меня ветер</a:t>
            </a:r>
          </a:p>
        </p:txBody>
      </p:sp>
    </p:spTree>
    <p:extLst>
      <p:ext uri="{BB962C8B-B14F-4D97-AF65-F5344CB8AC3E}">
        <p14:creationId xmlns:p14="http://schemas.microsoft.com/office/powerpoint/2010/main" val="22597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396" y="110075"/>
            <a:ext cx="6125889" cy="7129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лабиринтов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645" y="745978"/>
            <a:ext cx="9750903" cy="62081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b="1" dirty="0" smtClean="0">
                <a:latin typeface="NewLetterGothic" panose="020B0506020202030204" pitchFamily="34" charset="-52"/>
              </a:rPr>
              <a:t>зоны</a:t>
            </a:r>
            <a:r>
              <a:rPr lang="ru-RU" sz="9600" b="1" dirty="0" smtClean="0">
                <a:latin typeface="NewLetterGothic" panose="020B0506020202030204" pitchFamily="34" charset="-52"/>
              </a:rPr>
              <a:t> </a:t>
            </a:r>
            <a:r>
              <a:rPr lang="ru-RU" sz="8000" dirty="0" smtClean="0">
                <a:latin typeface="NewLetterGothic" panose="020B0506020202030204" pitchFamily="34" charset="-52"/>
              </a:rPr>
              <a:t>не имеют фиксированных границ – места для текста со свободной структурой</a:t>
            </a:r>
            <a:endParaRPr lang="en-US" sz="8000" dirty="0" smtClean="0">
              <a:latin typeface="NewLetterGothic" panose="020B0506020202030204" pitchFamily="34" charset="-52"/>
            </a:endParaRP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dirty="0"/>
              <a:t> </a:t>
            </a:r>
            <a:endParaRPr lang="en-US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4" y="2304617"/>
            <a:ext cx="7843666" cy="38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310</Words>
  <Application>Microsoft Office PowerPoint</Application>
  <PresentationFormat>Широкоэкранный</PresentationFormat>
  <Paragraphs>141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NewLetterGothic</vt:lpstr>
      <vt:lpstr>Octava</vt:lpstr>
      <vt:lpstr>Times New Roman</vt:lpstr>
      <vt:lpstr>Тема Office</vt:lpstr>
      <vt:lpstr>Image</vt:lpstr>
      <vt:lpstr>ПОЭТИЧЕСКИЕ ПРОСТРАНСТВА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лабиринтов</vt:lpstr>
      <vt:lpstr>Элементы лабиринтов</vt:lpstr>
      <vt:lpstr>Элементы лабиринтов</vt:lpstr>
      <vt:lpstr>Элементы лабиринтов</vt:lpstr>
      <vt:lpstr>Элементы лабиринтов</vt:lpstr>
      <vt:lpstr>Элементы лабиринтов</vt:lpstr>
      <vt:lpstr>Дыры  нужны, чтобы в них проваливаться</vt:lpstr>
      <vt:lpstr> Чёрные дыры  </vt:lpstr>
      <vt:lpstr>Когда в стихотворном лабиринте  появляются слои и дыры,  ему добавляется новое измерение.   Такие конструкции – трехмерны </vt:lpstr>
      <vt:lpstr>Презентация PowerPoint</vt:lpstr>
      <vt:lpstr>Russian poet  Ernst Friedrich </vt:lpstr>
      <vt:lpstr>когда два текста находятся рядом,  каждый из них испытывает  некое «возмущающее» воздействие  другого текста   даже если они находятся в разных  поэтических подпространствах</vt:lpstr>
      <vt:lpstr>Презентация PowerPoint</vt:lpstr>
      <vt:lpstr>пробуквы - 1</vt:lpstr>
      <vt:lpstr>пробуквы - 2</vt:lpstr>
      <vt:lpstr>пробуквы - 3</vt:lpstr>
      <vt:lpstr>mvyatkin@mail.ru  https://www.facebook.com/mikhail.vyatkin  Пути Абсурда – лаборатория  https://www.facebook.com/groups/Absurdways/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ПОЭТИЧЕСКИЕ ПРОСТРАНСТВА РАЗНЫХ ИЗМЕРЕНИЙ  стихи-лабиринты и др.</dc:title>
  <dc:creator>Vyatkin</dc:creator>
  <cp:lastModifiedBy>Vyatkin</cp:lastModifiedBy>
  <cp:revision>103</cp:revision>
  <cp:lastPrinted>2017-12-23T13:20:55Z</cp:lastPrinted>
  <dcterms:created xsi:type="dcterms:W3CDTF">2017-06-15T20:57:15Z</dcterms:created>
  <dcterms:modified xsi:type="dcterms:W3CDTF">2017-12-23T13:24:19Z</dcterms:modified>
</cp:coreProperties>
</file>