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50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2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93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5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68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5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94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97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4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B44CD-3516-4A0B-AE57-470D8A276109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48C9-4927-417F-9CD7-B4072949C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836711"/>
            <a:ext cx="879118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Иван </a:t>
            </a:r>
            <a:r>
              <a:rPr lang="ru-RU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Чудасов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НЕСКОЛЬКО ТАВТОГРАММ</a:t>
            </a:r>
            <a:endParaRPr lang="ru-RU" sz="4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2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 smtClean="0"/>
              <a:t>ДОПОЛНИТЕЛЬНЫЕ </a:t>
            </a:r>
            <a:r>
              <a:rPr lang="ru-RU" sz="2400" b="1" dirty="0"/>
              <a:t>ДАННЫЕ</a:t>
            </a:r>
            <a:endParaRPr lang="ru-RU" sz="2400" dirty="0"/>
          </a:p>
          <a:p>
            <a:pPr algn="ctr"/>
            <a:r>
              <a:rPr lang="ru-RU" sz="2400" i="1" dirty="0"/>
              <a:t>...два – дорога от рождения к жизни, к наибольшему мировому расцвету, </a:t>
            </a:r>
            <a:endParaRPr lang="en-US" sz="2400" i="1" dirty="0" smtClean="0"/>
          </a:p>
          <a:p>
            <a:pPr algn="ctr"/>
            <a:r>
              <a:rPr lang="ru-RU" sz="2400" i="1" dirty="0" smtClean="0"/>
              <a:t>к </a:t>
            </a:r>
            <a:r>
              <a:rPr lang="ru-RU" sz="2400" i="1" dirty="0"/>
              <a:t>здоровью, два это дорога дела, добра; два даёт, делает, дышит. </a:t>
            </a:r>
            <a:endParaRPr lang="en-US" sz="2400" i="1" dirty="0" smtClean="0"/>
          </a:p>
          <a:p>
            <a:pPr algn="ctr"/>
            <a:r>
              <a:rPr lang="ru-RU" sz="2400" i="1" dirty="0" smtClean="0"/>
              <a:t>Два </a:t>
            </a:r>
            <a:r>
              <a:rPr lang="ru-RU" sz="2400" i="1" dirty="0"/>
              <a:t>доброе число, оно соединяет события, друзе, 2 начинает ряд выходящих событий.</a:t>
            </a:r>
            <a:endParaRPr lang="ru-RU" sz="2400" dirty="0"/>
          </a:p>
          <a:p>
            <a:r>
              <a:rPr lang="ru-RU" sz="2400" i="1" dirty="0"/>
              <a:t>       В. Хлебников. Доски судьбы. М., 2000. С. 81.</a:t>
            </a:r>
            <a:endParaRPr lang="ru-RU" sz="2400" dirty="0"/>
          </a:p>
          <a:p>
            <a:r>
              <a:rPr lang="ru-RU" sz="2400" dirty="0"/>
              <a:t> </a:t>
            </a:r>
            <a:r>
              <a:rPr lang="ru-RU" sz="2400" dirty="0" smtClean="0"/>
              <a:t>I</a:t>
            </a:r>
            <a:endParaRPr lang="ru-RU" sz="2400" dirty="0"/>
          </a:p>
          <a:p>
            <a:r>
              <a:rPr lang="ru-RU" sz="2400" i="1" dirty="0"/>
              <a:t>        Да, в языке заложены многие истины.</a:t>
            </a:r>
            <a:endParaRPr lang="ru-RU" sz="2400" dirty="0"/>
          </a:p>
          <a:p>
            <a:r>
              <a:rPr lang="ru-RU" sz="2400" i="1" dirty="0"/>
              <a:t>В. Хлебников. Ка // СП IV. С. 49.</a:t>
            </a:r>
            <a:endParaRPr lang="ru-RU" sz="2400" dirty="0"/>
          </a:p>
          <a:p>
            <a:r>
              <a:rPr lang="ru-RU" sz="2400" i="1" dirty="0"/>
              <a:t>        Да будет подобен язык музыкальной машине…</a:t>
            </a:r>
            <a:endParaRPr lang="ru-RU" sz="2400" dirty="0"/>
          </a:p>
          <a:p>
            <a:r>
              <a:rPr lang="ru-RU" sz="2400" i="1" dirty="0"/>
              <a:t>РГАЛИ. Ф. 527, оп. 1, ед. хр. 60, л. 57 об.</a:t>
            </a:r>
            <a:endParaRPr lang="ru-RU" sz="2400" dirty="0"/>
          </a:p>
          <a:p>
            <a:r>
              <a:rPr lang="ru-RU" sz="2400" i="1" dirty="0"/>
              <a:t>        Да будет подобен язык мысленной музыке…</a:t>
            </a:r>
            <a:endParaRPr lang="ru-RU" sz="2400" dirty="0"/>
          </a:p>
          <a:p>
            <a:r>
              <a:rPr lang="ru-RU" sz="2400" i="1" dirty="0"/>
              <a:t>РГАЛИ. Ф. 527, оп. 1, ед. хр. 60, л. 57 об</a:t>
            </a:r>
            <a:r>
              <a:rPr lang="ru-RU" sz="2400" i="1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3843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I</a:t>
            </a:r>
          </a:p>
          <a:p>
            <a:r>
              <a:rPr lang="ru-RU" sz="2400" i="1" dirty="0" smtClean="0"/>
              <a:t>        Да, в языке заложены многие истины.</a:t>
            </a:r>
            <a:endParaRPr lang="ru-RU" sz="2400" dirty="0" smtClean="0"/>
          </a:p>
          <a:p>
            <a:r>
              <a:rPr lang="ru-RU" sz="2400" i="1" dirty="0" smtClean="0"/>
              <a:t>В. Хлебников. Ка // СП IV. С. 49.</a:t>
            </a:r>
            <a:endParaRPr lang="ru-RU" sz="2400" dirty="0" smtClean="0"/>
          </a:p>
          <a:p>
            <a:r>
              <a:rPr lang="ru-RU" sz="2400" i="1" dirty="0" smtClean="0"/>
              <a:t>        Да будет подобен язык музыкальной машине…</a:t>
            </a:r>
            <a:endParaRPr lang="ru-RU" sz="2400" dirty="0" smtClean="0"/>
          </a:p>
          <a:p>
            <a:r>
              <a:rPr lang="ru-RU" sz="2400" i="1" dirty="0" smtClean="0"/>
              <a:t>РГАЛИ. Ф. 527, оп. 1, ед. хр. 60, л. 57 об.</a:t>
            </a:r>
            <a:endParaRPr lang="ru-RU" sz="2400" dirty="0" smtClean="0"/>
          </a:p>
          <a:p>
            <a:r>
              <a:rPr lang="ru-RU" sz="2400" i="1" dirty="0" smtClean="0"/>
              <a:t>        Да будет подобен язык мысленной музыке…</a:t>
            </a:r>
            <a:endParaRPr lang="ru-RU" sz="2400" dirty="0" smtClean="0"/>
          </a:p>
          <a:p>
            <a:r>
              <a:rPr lang="ru-RU" sz="2400" i="1" dirty="0" smtClean="0"/>
              <a:t>РГАЛИ. Ф. 527, оп. 1, ед. хр. 60, л. 57 об.</a:t>
            </a:r>
            <a:endParaRPr lang="ru-RU" sz="2400" dirty="0" smtClean="0"/>
          </a:p>
          <a:p>
            <a:r>
              <a:rPr lang="ru-RU" sz="2400" dirty="0" smtClean="0"/>
              <a:t>1 </a:t>
            </a:r>
            <a:r>
              <a:rPr lang="ru-RU" sz="2400" dirty="0"/>
              <a:t>= девять девятых</a:t>
            </a:r>
          </a:p>
          <a:p>
            <a:r>
              <a:rPr lang="ru-RU" sz="2400" dirty="0"/>
              <a:t>2 = два</a:t>
            </a:r>
          </a:p>
          <a:p>
            <a:r>
              <a:rPr lang="ru-RU" sz="2400" dirty="0"/>
              <a:t>3 = десять десятых да два</a:t>
            </a:r>
          </a:p>
          <a:p>
            <a:r>
              <a:rPr lang="ru-RU" sz="2400" dirty="0"/>
              <a:t>4 = дважды два</a:t>
            </a:r>
          </a:p>
          <a:p>
            <a:r>
              <a:rPr lang="ru-RU" sz="2400" dirty="0"/>
              <a:t>5 = двенадцать двенадцатых да дважды два</a:t>
            </a:r>
          </a:p>
          <a:p>
            <a:r>
              <a:rPr lang="ru-RU" sz="2400" dirty="0"/>
              <a:t>6 = два да дважды два</a:t>
            </a:r>
          </a:p>
          <a:p>
            <a:r>
              <a:rPr lang="ru-RU" sz="2400" dirty="0"/>
              <a:t>7 = девятнадцать девятнадцатых да два да дважды два</a:t>
            </a:r>
            <a:r>
              <a:rPr lang="ru-RU" sz="2400" baseline="30000" dirty="0"/>
              <a:t>1</a:t>
            </a:r>
            <a:endParaRPr lang="ru-RU" sz="2400" dirty="0"/>
          </a:p>
          <a:p>
            <a:r>
              <a:rPr lang="ru-RU" sz="2400" dirty="0"/>
              <a:t>8 = дважды </a:t>
            </a:r>
            <a:r>
              <a:rPr lang="ru-RU" sz="2400" dirty="0" err="1"/>
              <a:t>дважды</a:t>
            </a:r>
            <a:r>
              <a:rPr lang="ru-RU" sz="2400" dirty="0"/>
              <a:t> два</a:t>
            </a:r>
          </a:p>
          <a:p>
            <a:r>
              <a:rPr lang="ru-RU" sz="2400" dirty="0"/>
              <a:t>9 = девять</a:t>
            </a:r>
          </a:p>
          <a:p>
            <a:r>
              <a:rPr lang="ru-RU" sz="2400" dirty="0"/>
              <a:t>10 = десять…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2626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II</a:t>
            </a:r>
          </a:p>
          <a:p>
            <a:endParaRPr lang="en-US" sz="2800" i="1" dirty="0" smtClean="0"/>
          </a:p>
          <a:p>
            <a:r>
              <a:rPr lang="ru-RU" sz="2800" i="1" dirty="0" smtClean="0"/>
              <a:t>Эти </a:t>
            </a:r>
            <a:r>
              <a:rPr lang="ru-RU" sz="2800" i="1" dirty="0"/>
              <a:t>звучные </a:t>
            </a:r>
            <a:r>
              <a:rPr lang="ru-RU" sz="2800" i="1" dirty="0" err="1"/>
              <a:t>числозы</a:t>
            </a:r>
            <a:r>
              <a:rPr lang="ru-RU" sz="2800" i="1" dirty="0"/>
              <a:t>…</a:t>
            </a:r>
            <a:endParaRPr lang="ru-RU" sz="2800" dirty="0"/>
          </a:p>
          <a:p>
            <a:r>
              <a:rPr lang="ru-RU" sz="2800" i="1" dirty="0"/>
              <a:t>       РГАЛИ. Ф. 527, оп. 1, ед. хр. 86, л. 74.</a:t>
            </a:r>
            <a:endParaRPr lang="ru-RU" sz="2800" dirty="0"/>
          </a:p>
          <a:p>
            <a:endParaRPr lang="en-US" sz="2800" dirty="0" smtClean="0"/>
          </a:p>
          <a:p>
            <a:r>
              <a:rPr lang="ru-RU" sz="2800" dirty="0" smtClean="0"/>
              <a:t>Два </a:t>
            </a:r>
            <a:r>
              <a:rPr lang="ru-RU" sz="2800" dirty="0"/>
              <a:t>= двадцать десятых</a:t>
            </a:r>
          </a:p>
          <a:p>
            <a:r>
              <a:rPr lang="ru-RU" sz="2800" dirty="0"/>
              <a:t>Десять = двести двадцатых</a:t>
            </a:r>
          </a:p>
          <a:p>
            <a:r>
              <a:rPr lang="ru-RU" sz="2800" dirty="0"/>
              <a:t>Двенадцать = десять да два</a:t>
            </a:r>
          </a:p>
          <a:p>
            <a:r>
              <a:rPr lang="ru-RU" sz="2800" dirty="0"/>
              <a:t>Девятнадцать = десять да девять</a:t>
            </a:r>
          </a:p>
          <a:p>
            <a:r>
              <a:rPr lang="ru-RU" sz="2800" dirty="0"/>
              <a:t>Двадцать = десять да десять…</a:t>
            </a:r>
          </a:p>
        </p:txBody>
      </p:sp>
    </p:spTree>
    <p:extLst>
      <p:ext uri="{BB962C8B-B14F-4D97-AF65-F5344CB8AC3E}">
        <p14:creationId xmlns:p14="http://schemas.microsoft.com/office/powerpoint/2010/main" val="712095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III</a:t>
            </a:r>
            <a:endParaRPr lang="en-US" sz="2800" dirty="0" smtClean="0"/>
          </a:p>
          <a:p>
            <a:endParaRPr lang="ru-RU" sz="2800" dirty="0"/>
          </a:p>
          <a:p>
            <a:r>
              <a:rPr lang="ru-RU" sz="2800" dirty="0"/>
              <a:t>8 = делители десяти = (1 + 2 + 5)</a:t>
            </a:r>
          </a:p>
          <a:p>
            <a:r>
              <a:rPr lang="ru-RU" sz="2800" dirty="0"/>
              <a:t>14 = делители двадцати двух = (1 + 2 + 11)</a:t>
            </a:r>
          </a:p>
          <a:p>
            <a:r>
              <a:rPr lang="ru-RU" sz="2800" dirty="0"/>
              <a:t>16 = делители двенадцати = (1 + 2 + 3 + 4 + 6)</a:t>
            </a:r>
          </a:p>
          <a:p>
            <a:r>
              <a:rPr lang="ru-RU" sz="2800" dirty="0"/>
              <a:t>22 = делители двадцати = (1 + 2 + 4 + 5 + 10)…</a:t>
            </a:r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Два да делители двадцати двух =</a:t>
            </a:r>
          </a:p>
          <a:p>
            <a:r>
              <a:rPr lang="ru-RU" sz="2800" dirty="0"/>
              <a:t>= делители двенадцати = 16</a:t>
            </a:r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Дважды делители десяти =</a:t>
            </a:r>
          </a:p>
          <a:p>
            <a:r>
              <a:rPr lang="ru-RU" sz="2800" dirty="0"/>
              <a:t>= делители двенадцати = 16</a:t>
            </a:r>
          </a:p>
        </p:txBody>
      </p:sp>
    </p:spTree>
    <p:extLst>
      <p:ext uri="{BB962C8B-B14F-4D97-AF65-F5344CB8AC3E}">
        <p14:creationId xmlns:p14="http://schemas.microsoft.com/office/powerpoint/2010/main" val="3135189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IV</a:t>
            </a:r>
          </a:p>
          <a:p>
            <a:r>
              <a:rPr lang="ru-RU" sz="2800" i="1" dirty="0"/>
              <a:t>ДЭ – удаление части от целого к другому целому (дар, даль).</a:t>
            </a:r>
            <a:endParaRPr lang="ru-RU" sz="2800" dirty="0"/>
          </a:p>
          <a:p>
            <a:pPr>
              <a:spcAft>
                <a:spcPts val="600"/>
              </a:spcAft>
            </a:pPr>
            <a:r>
              <a:rPr lang="ru-RU" sz="2800" i="1" dirty="0"/>
              <a:t>В. Хлебников. Словарь звёздного языка // СП III. С. 377.</a:t>
            </a:r>
            <a:endParaRPr lang="ru-RU" sz="2800" dirty="0"/>
          </a:p>
          <a:p>
            <a:r>
              <a:rPr lang="ru-RU" sz="2800" dirty="0"/>
              <a:t>1 = до двадцати – девятнадцать</a:t>
            </a:r>
          </a:p>
          <a:p>
            <a:r>
              <a:rPr lang="ru-RU" sz="2800" dirty="0"/>
              <a:t>2 = до двенадцати – десять</a:t>
            </a:r>
          </a:p>
          <a:p>
            <a:r>
              <a:rPr lang="ru-RU" sz="2800" dirty="0"/>
              <a:t>3 = до двадцати двух – девятнадцать</a:t>
            </a:r>
          </a:p>
          <a:p>
            <a:r>
              <a:rPr lang="ru-RU" sz="2800" dirty="0"/>
              <a:t>4 = до десяти – два да дважды два</a:t>
            </a:r>
          </a:p>
          <a:p>
            <a:r>
              <a:rPr lang="ru-RU" sz="2800" dirty="0"/>
              <a:t>5 = до девяти – дважды два</a:t>
            </a:r>
          </a:p>
          <a:p>
            <a:r>
              <a:rPr lang="ru-RU" sz="2800" dirty="0"/>
              <a:t>6 = до десяти – дважды два</a:t>
            </a:r>
          </a:p>
          <a:p>
            <a:r>
              <a:rPr lang="ru-RU" sz="2800" dirty="0"/>
              <a:t>7 = до девяти – два</a:t>
            </a:r>
          </a:p>
          <a:p>
            <a:r>
              <a:rPr lang="ru-RU" sz="2800" dirty="0"/>
              <a:t>8 = до десяти – два</a:t>
            </a:r>
          </a:p>
          <a:p>
            <a:r>
              <a:rPr lang="ru-RU" sz="2800" dirty="0"/>
              <a:t>9 = до девятнадцати – десять</a:t>
            </a:r>
          </a:p>
          <a:p>
            <a:r>
              <a:rPr lang="ru-RU" sz="2800" dirty="0"/>
              <a:t>10 = до двенадцати – два…</a:t>
            </a:r>
          </a:p>
          <a:p>
            <a:pPr lvl="8" algn="r"/>
            <a:r>
              <a:rPr lang="ru-RU" sz="2800" dirty="0"/>
              <a:t>19-27.10.2007</a:t>
            </a:r>
          </a:p>
        </p:txBody>
      </p:sp>
    </p:spTree>
    <p:extLst>
      <p:ext uri="{BB962C8B-B14F-4D97-AF65-F5344CB8AC3E}">
        <p14:creationId xmlns:p14="http://schemas.microsoft.com/office/powerpoint/2010/main" val="2044657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88640"/>
            <a:ext cx="68407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/>
              <a:t>Кроме тавтограмм, я также люблю сочинять акростихи (стихотворения, в которых буквы первых строк при прочтении вниз образуют слово или фразу). </a:t>
            </a:r>
            <a:endParaRPr lang="en-US" sz="3600" dirty="0" smtClean="0"/>
          </a:p>
          <a:p>
            <a:pPr algn="just"/>
            <a:endParaRPr lang="en-US" sz="3600" dirty="0"/>
          </a:p>
          <a:p>
            <a:pPr algn="just"/>
            <a:r>
              <a:rPr lang="ru-RU" sz="3600" dirty="0" smtClean="0"/>
              <a:t>Логично</a:t>
            </a:r>
            <a:r>
              <a:rPr lang="ru-RU" sz="3600" dirty="0"/>
              <a:t>, что соединить их воедино можно с помощью диагонального акростиха</a:t>
            </a:r>
            <a:r>
              <a:rPr lang="ru-RU" sz="3600" dirty="0" smtClean="0"/>
              <a:t>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90020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88640"/>
            <a:ext cx="7488832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1" dirty="0"/>
              <a:t>	СОНЕТ СЕРГЕЮ СМИРНОВУ</a:t>
            </a:r>
            <a:endParaRPr lang="ru-RU" sz="2400" dirty="0"/>
          </a:p>
          <a:p>
            <a:r>
              <a:rPr lang="ru-RU" sz="2400" b="1" u="sng" dirty="0"/>
              <a:t>С</a:t>
            </a:r>
            <a:r>
              <a:rPr lang="ru-RU" sz="2400" dirty="0"/>
              <a:t>амоиронию со смыслом сопрягая,</a:t>
            </a:r>
          </a:p>
          <a:p>
            <a:r>
              <a:rPr lang="ru-RU" sz="2400" dirty="0" err="1"/>
              <a:t>С</a:t>
            </a:r>
            <a:r>
              <a:rPr lang="ru-RU" sz="2400" b="1" u="sng" dirty="0" err="1"/>
              <a:t>Е</a:t>
            </a:r>
            <a:r>
              <a:rPr lang="ru-RU" sz="2400" dirty="0" err="1"/>
              <a:t>бя</a:t>
            </a:r>
            <a:r>
              <a:rPr lang="ru-RU" sz="2400" dirty="0"/>
              <a:t> смиряя семиструнной </a:t>
            </a:r>
            <a:r>
              <a:rPr lang="ru-RU" sz="2400" dirty="0" err="1"/>
              <a:t>сладкозвучкой</a:t>
            </a:r>
            <a:r>
              <a:rPr lang="ru-RU" sz="2400" dirty="0"/>
              <a:t>,</a:t>
            </a:r>
          </a:p>
          <a:p>
            <a:r>
              <a:rPr lang="ru-RU" sz="2400" dirty="0" err="1"/>
              <a:t>Ст</a:t>
            </a:r>
            <a:r>
              <a:rPr lang="ru-RU" sz="2400" b="1" u="sng" dirty="0" err="1"/>
              <a:t>Р</a:t>
            </a:r>
            <a:r>
              <a:rPr lang="ru-RU" sz="2400" dirty="0" err="1"/>
              <a:t>емится</a:t>
            </a:r>
            <a:r>
              <a:rPr lang="ru-RU" sz="2400" dirty="0"/>
              <a:t> совершенствоваться, самоучкой</a:t>
            </a:r>
          </a:p>
          <a:p>
            <a:pPr>
              <a:spcAft>
                <a:spcPts val="1200"/>
              </a:spcAft>
            </a:pPr>
            <a:r>
              <a:rPr lang="ru-RU" sz="2400" dirty="0" err="1"/>
              <a:t>Сла</a:t>
            </a:r>
            <a:r>
              <a:rPr lang="ru-RU" sz="2400" b="1" u="sng" dirty="0" err="1"/>
              <a:t>Г</a:t>
            </a:r>
            <a:r>
              <a:rPr lang="ru-RU" sz="2400" dirty="0" err="1"/>
              <a:t>ая</a:t>
            </a:r>
            <a:r>
              <a:rPr lang="ru-RU" sz="2400" dirty="0"/>
              <a:t> строки, стих сверля, стуча, строгая.</a:t>
            </a:r>
          </a:p>
          <a:p>
            <a:r>
              <a:rPr lang="ru-RU" sz="2400" dirty="0" err="1" smtClean="0"/>
              <a:t>Смел</a:t>
            </a:r>
            <a:r>
              <a:rPr lang="ru-RU" sz="2400" b="1" u="sng" dirty="0" err="1" smtClean="0"/>
              <a:t>Е</a:t>
            </a:r>
            <a:r>
              <a:rPr lang="ru-RU" sz="2400" dirty="0" err="1" smtClean="0"/>
              <a:t>й</a:t>
            </a:r>
            <a:r>
              <a:rPr lang="ru-RU" sz="2400" dirty="0"/>
              <a:t>! Сломай стереотипы, страх свергая!</a:t>
            </a:r>
          </a:p>
          <a:p>
            <a:r>
              <a:rPr lang="ru-RU" sz="2400" dirty="0" err="1"/>
              <a:t>Слепу</a:t>
            </a:r>
            <a:r>
              <a:rPr lang="ru-RU" sz="2400" b="1" u="sng" dirty="0" err="1"/>
              <a:t>Ю</a:t>
            </a:r>
            <a:r>
              <a:rPr lang="ru-RU" sz="2400" dirty="0"/>
              <a:t> связь с Судьбой сознай, </a:t>
            </a:r>
            <a:r>
              <a:rPr lang="ru-RU" sz="2400" dirty="0" err="1"/>
              <a:t>стилом</a:t>
            </a:r>
            <a:r>
              <a:rPr lang="ru-RU" sz="2400" dirty="0"/>
              <a:t>-скрипучкой</a:t>
            </a:r>
          </a:p>
          <a:p>
            <a:r>
              <a:rPr lang="ru-RU" sz="2400" dirty="0"/>
              <a:t>Скрепи, </a:t>
            </a:r>
            <a:r>
              <a:rPr lang="ru-RU" sz="2400" b="1" u="sng" dirty="0"/>
              <a:t>С</a:t>
            </a:r>
            <a:r>
              <a:rPr lang="ru-RU" sz="2400" dirty="0"/>
              <a:t>оюз соедини сердечной случкой,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Сгори, </a:t>
            </a:r>
            <a:r>
              <a:rPr lang="ru-RU" sz="2400" dirty="0" err="1"/>
              <a:t>са</a:t>
            </a:r>
            <a:r>
              <a:rPr lang="ru-RU" sz="2400" b="1" u="sng" dirty="0" err="1"/>
              <a:t>М</a:t>
            </a:r>
            <a:r>
              <a:rPr lang="ru-RU" sz="2400" dirty="0" err="1"/>
              <a:t>оотверженно</a:t>
            </a:r>
            <a:r>
              <a:rPr lang="ru-RU" sz="2400" dirty="0"/>
              <a:t> себя сжигая!</a:t>
            </a:r>
          </a:p>
          <a:p>
            <a:r>
              <a:rPr lang="ru-RU" sz="2400" dirty="0" smtClean="0"/>
              <a:t>Столп </a:t>
            </a:r>
            <a:r>
              <a:rPr lang="ru-RU" sz="2400" dirty="0" err="1"/>
              <a:t>соч</a:t>
            </a:r>
            <a:r>
              <a:rPr lang="ru-RU" sz="2400" b="1" u="sng" dirty="0" err="1"/>
              <a:t>И</a:t>
            </a:r>
            <a:r>
              <a:rPr lang="ru-RU" sz="2400" dirty="0" err="1"/>
              <a:t>нений</a:t>
            </a:r>
            <a:r>
              <a:rPr lang="ru-RU" sz="2400" dirty="0"/>
              <a:t> сокрушит смерть. Сквозь столетий</a:t>
            </a:r>
          </a:p>
          <a:p>
            <a:r>
              <a:rPr lang="ru-RU" sz="2400" dirty="0"/>
              <a:t>Суровый </a:t>
            </a:r>
            <a:r>
              <a:rPr lang="ru-RU" sz="2400" dirty="0" err="1"/>
              <a:t>см</a:t>
            </a:r>
            <a:r>
              <a:rPr lang="ru-RU" sz="2400" b="1" u="sng" dirty="0" err="1"/>
              <a:t>Р</a:t>
            </a:r>
            <a:r>
              <a:rPr lang="ru-RU" sz="2400" dirty="0" err="1"/>
              <a:t>ад</a:t>
            </a:r>
            <a:r>
              <a:rPr lang="ru-RU" sz="2400" dirty="0"/>
              <a:t> – </a:t>
            </a:r>
            <a:r>
              <a:rPr lang="ru-RU" sz="2400" dirty="0" err="1"/>
              <a:t>солнцеподобно</a:t>
            </a:r>
            <a:r>
              <a:rPr lang="ru-RU" sz="2400" dirty="0"/>
              <a:t> свет сияет: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Сергей-</a:t>
            </a:r>
            <a:r>
              <a:rPr lang="ru-RU" sz="2400" dirty="0" err="1"/>
              <a:t>смир</a:t>
            </a:r>
            <a:r>
              <a:rPr lang="ru-RU" sz="2400" b="1" u="sng" dirty="0" err="1"/>
              <a:t>Н</a:t>
            </a:r>
            <a:r>
              <a:rPr lang="ru-RU" sz="2400" dirty="0" err="1"/>
              <a:t>овское</a:t>
            </a:r>
            <a:r>
              <a:rPr lang="ru-RU" sz="2400" dirty="0"/>
              <a:t> собрание соцветий!</a:t>
            </a:r>
          </a:p>
          <a:p>
            <a:r>
              <a:rPr lang="ru-RU" sz="2400" dirty="0" smtClean="0"/>
              <a:t>Серьёзней</a:t>
            </a:r>
            <a:r>
              <a:rPr lang="ru-RU" sz="2400" dirty="0"/>
              <a:t>! </a:t>
            </a:r>
            <a:r>
              <a:rPr lang="ru-RU" sz="2400" dirty="0" err="1"/>
              <a:t>Ст</a:t>
            </a:r>
            <a:r>
              <a:rPr lang="ru-RU" sz="2400" b="1" u="sng" dirty="0" err="1"/>
              <a:t>О</a:t>
            </a:r>
            <a:r>
              <a:rPr lang="ru-RU" sz="2400" dirty="0" err="1"/>
              <a:t>п</a:t>
            </a:r>
            <a:r>
              <a:rPr lang="ru-RU" sz="2400" dirty="0"/>
              <a:t> сухим сомнениям! Смеряет</a:t>
            </a:r>
          </a:p>
          <a:p>
            <a:r>
              <a:rPr lang="ru-RU" sz="2400" dirty="0"/>
              <a:t>Сергей </a:t>
            </a:r>
            <a:r>
              <a:rPr lang="ru-RU" sz="2400" dirty="0" err="1"/>
              <a:t>смешли</a:t>
            </a:r>
            <a:r>
              <a:rPr lang="ru-RU" sz="2400" b="1" u="sng" dirty="0" err="1"/>
              <a:t>В</a:t>
            </a:r>
            <a:r>
              <a:rPr lang="ru-RU" sz="2400" dirty="0" err="1"/>
              <a:t>ость</a:t>
            </a:r>
            <a:r>
              <a:rPr lang="ru-RU" sz="2400" dirty="0"/>
              <a:t> содержания совета,</a:t>
            </a:r>
          </a:p>
          <a:p>
            <a:r>
              <a:rPr lang="ru-RU" sz="2400" dirty="0"/>
              <a:t>Сонет </a:t>
            </a:r>
            <a:r>
              <a:rPr lang="ru-RU" sz="2400" dirty="0" err="1"/>
              <a:t>сопреник</a:t>
            </a:r>
            <a:r>
              <a:rPr lang="ru-RU" sz="2400" b="1" u="sng" dirty="0" err="1"/>
              <a:t>У</a:t>
            </a:r>
            <a:r>
              <a:rPr lang="ru-RU" sz="2400" dirty="0"/>
              <a:t>-собрату сочиняет…</a:t>
            </a:r>
          </a:p>
          <a:p>
            <a:pPr algn="r"/>
            <a:r>
              <a:rPr lang="ru-RU" sz="2400" dirty="0"/>
              <a:t>					19–21.01.2010</a:t>
            </a:r>
          </a:p>
        </p:txBody>
      </p:sp>
    </p:spTree>
    <p:extLst>
      <p:ext uri="{BB962C8B-B14F-4D97-AF65-F5344CB8AC3E}">
        <p14:creationId xmlns:p14="http://schemas.microsoft.com/office/powerpoint/2010/main" val="110069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8864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Недавно мне удалось соединить тавтограмму и двойной диагональный акростих, в котором одна буква работает на две строки):</a:t>
            </a:r>
          </a:p>
        </p:txBody>
      </p:sp>
      <p:pic>
        <p:nvPicPr>
          <p:cNvPr id="3" name="Picture 1" descr="F:\2018 05 19 ИВАН\Tv-vo\edited\Комбинаторика\ПАРАЛИЧ\ПАРАЛИЧ ПЕРФЕКЦИОНИСТА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79254"/>
            <a:ext cx="8100000" cy="4198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6944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88640"/>
            <a:ext cx="66967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Возможно, легче соединить тавтограмму и телестих (стихотворение, в которых последние буквы образуют слово или фразу), но я пока так и не смог его написать.</a:t>
            </a:r>
          </a:p>
          <a:p>
            <a:pPr algn="just"/>
            <a:endParaRPr lang="en-US" sz="2800" dirty="0" smtClean="0"/>
          </a:p>
          <a:p>
            <a:pPr algn="just"/>
            <a:r>
              <a:rPr lang="ru-RU" sz="2800" dirty="0" smtClean="0"/>
              <a:t>Наконец</a:t>
            </a:r>
            <a:r>
              <a:rPr lang="ru-RU" sz="2800" dirty="0"/>
              <a:t>, в июне 2013-го года я решил соединить тавтограмму и </a:t>
            </a:r>
            <a:r>
              <a:rPr lang="ru-RU" sz="2800" dirty="0" err="1"/>
              <a:t>ропалон</a:t>
            </a:r>
            <a:r>
              <a:rPr lang="ru-RU" sz="2800" dirty="0"/>
              <a:t> (текст, в котором последующее слово </a:t>
            </a:r>
            <a:r>
              <a:rPr lang="ru-RU" sz="2800" dirty="0" err="1"/>
              <a:t>побуквенно</a:t>
            </a:r>
            <a:r>
              <a:rPr lang="ru-RU" sz="2800" dirty="0"/>
              <a:t> или </a:t>
            </a:r>
            <a:r>
              <a:rPr lang="ru-RU" sz="2800" dirty="0" err="1"/>
              <a:t>послогово</a:t>
            </a:r>
            <a:r>
              <a:rPr lang="ru-RU" sz="2800" dirty="0"/>
              <a:t> больше предыдущего на одну букву или слог соответственно):</a:t>
            </a:r>
          </a:p>
        </p:txBody>
      </p:sp>
    </p:spTree>
    <p:extLst>
      <p:ext uri="{BB962C8B-B14F-4D97-AF65-F5344CB8AC3E}">
        <p14:creationId xmlns:p14="http://schemas.microsoft.com/office/powerpoint/2010/main" val="868548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95911"/>
            <a:ext cx="8573181" cy="623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latin typeface="Bookman Old Style" panose="02050604050505020204" pitchFamily="18" charset="0"/>
              </a:rPr>
              <a:t>ТВОРЦАМ</a:t>
            </a:r>
            <a:endParaRPr lang="ru-RU" sz="2400" dirty="0">
              <a:latin typeface="Bookman Old Style" panose="02050604050505020204" pitchFamily="18" charset="0"/>
            </a:endParaRPr>
          </a:p>
          <a:p>
            <a:r>
              <a:rPr lang="ru-RU" sz="2400" dirty="0">
                <a:latin typeface="Bookman Old Style" panose="02050604050505020204" pitchFamily="18" charset="0"/>
              </a:rPr>
              <a:t>Ты – только треножник, трясущийся телепатией.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Твой тюнер тончайший трепещущих телодвижений –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Тень тайны тревожной трагическим теоретикам –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Текст трудный толкуют товарищи твердолобые.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Твой томик трактуют теорией </a:t>
            </a:r>
            <a:r>
              <a:rPr lang="ru-RU" sz="2400" dirty="0" err="1">
                <a:latin typeface="Bookman Old Style" panose="02050604050505020204" pitchFamily="18" charset="0"/>
              </a:rPr>
              <a:t>телеологи</a:t>
            </a:r>
            <a:r>
              <a:rPr lang="ru-RU" sz="2400" dirty="0">
                <a:latin typeface="Bookman Old Style" panose="02050604050505020204" pitchFamily="18" charset="0"/>
              </a:rPr>
              <a:t>;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Те тянут тележку тяжёлую терминологий;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Тут топчут: «Треклятый </a:t>
            </a:r>
            <a:r>
              <a:rPr lang="ru-RU" sz="2400" dirty="0" err="1">
                <a:latin typeface="Bookman Old Style" panose="02050604050505020204" pitchFamily="18" charset="0"/>
              </a:rPr>
              <a:t>талантишко</a:t>
            </a:r>
            <a:r>
              <a:rPr lang="ru-RU" sz="2400" dirty="0">
                <a:latin typeface="Bookman Old Style" panose="02050604050505020204" pitchFamily="18" charset="0"/>
              </a:rPr>
              <a:t> тупоголовый!»;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Там травят тихонько титанами тысячелетий…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Толп толки тлетворны – тоскливое тарахтение.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Ты топай тропою творения трудолюбиво.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Ты – тока транзистор, транслируешь телеантенной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Треск, трели, трембиту, туманную тарабарщину.</a:t>
            </a:r>
          </a:p>
          <a:p>
            <a:pPr algn="r">
              <a:spcBef>
                <a:spcPts val="600"/>
              </a:spcBef>
            </a:pPr>
            <a:r>
              <a:rPr lang="ru-RU" sz="2400" dirty="0">
                <a:latin typeface="Bookman Old Style" panose="02050604050505020204" pitchFamily="18" charset="0"/>
              </a:rPr>
              <a:t>				11-12.06.2013</a:t>
            </a:r>
          </a:p>
        </p:txBody>
      </p:sp>
    </p:spTree>
    <p:extLst>
      <p:ext uri="{BB962C8B-B14F-4D97-AF65-F5344CB8AC3E}">
        <p14:creationId xmlns:p14="http://schemas.microsoft.com/office/powerpoint/2010/main" val="32256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36" y="397107"/>
            <a:ext cx="87129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Тавтограмма – текст (стихотворный или прозаический), в котором каждое слово начинается с одной и той же буквы. </a:t>
            </a:r>
            <a:endParaRPr lang="en-US" sz="3200" dirty="0" smtClean="0"/>
          </a:p>
          <a:p>
            <a:pPr algn="just"/>
            <a:endParaRPr lang="en-US" sz="3200" dirty="0"/>
          </a:p>
          <a:p>
            <a:pPr algn="just"/>
            <a:r>
              <a:rPr lang="ru-RU" sz="3200" dirty="0" smtClean="0"/>
              <a:t>Первыми </a:t>
            </a:r>
            <a:r>
              <a:rPr lang="ru-RU" sz="3200" dirty="0"/>
              <a:t>услышанными мною тавтограммами были истории о четырёх </a:t>
            </a:r>
            <a:r>
              <a:rPr lang="ru-RU" sz="3200" dirty="0" err="1"/>
              <a:t>чертятах</a:t>
            </a:r>
            <a:r>
              <a:rPr lang="ru-RU" sz="3200" dirty="0"/>
              <a:t>, чертивших чертёж, и об огороднике, обнаружившем осла во время обхода своего огорода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pPr algn="just"/>
            <a:endParaRPr lang="ru-RU" sz="3200" dirty="0"/>
          </a:p>
          <a:p>
            <a:pPr algn="just"/>
            <a:r>
              <a:rPr lang="ru-RU" sz="3200" dirty="0"/>
              <a:t>Первая более-менее нормальная тавтограмма была написана, когда я был студентом (бурсаком):</a:t>
            </a:r>
          </a:p>
        </p:txBody>
      </p:sp>
    </p:spTree>
    <p:extLst>
      <p:ext uri="{BB962C8B-B14F-4D97-AF65-F5344CB8AC3E}">
        <p14:creationId xmlns:p14="http://schemas.microsoft.com/office/powerpoint/2010/main" val="1521562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latin typeface="Bookman Old Style" panose="02050604050505020204" pitchFamily="18" charset="0"/>
              </a:rPr>
              <a:t>СУПРУГЕ</a:t>
            </a:r>
            <a:endParaRPr lang="ru-RU" sz="2400" dirty="0">
              <a:latin typeface="Bookman Old Style" panose="02050604050505020204" pitchFamily="18" charset="0"/>
            </a:endParaRPr>
          </a:p>
          <a:p>
            <a:r>
              <a:rPr lang="ru-RU" sz="2400" dirty="0">
                <a:latin typeface="Bookman Old Style" panose="02050604050505020204" pitchFamily="18" charset="0"/>
              </a:rPr>
              <a:t>Страх – спонсор сомнений, свершения самоубийца.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Стань сильной – сумеешь событиям сопротивляться.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Суть силы секретной – спокойствие сверхчеловека.</a:t>
            </a:r>
          </a:p>
          <a:p>
            <a:pPr algn="r"/>
            <a:r>
              <a:rPr lang="ru-RU" sz="2400" dirty="0">
                <a:latin typeface="Bookman Old Style" panose="02050604050505020204" pitchFamily="18" charset="0"/>
              </a:rPr>
              <a:t>				13.06.2013</a:t>
            </a:r>
          </a:p>
          <a:p>
            <a:r>
              <a:rPr lang="ru-RU" sz="2400" dirty="0"/>
              <a:t> </a:t>
            </a:r>
          </a:p>
          <a:p>
            <a:pPr algn="just">
              <a:spcAft>
                <a:spcPts val="600"/>
              </a:spcAft>
            </a:pPr>
            <a:r>
              <a:rPr lang="ru-RU" sz="3200" dirty="0"/>
              <a:t>Попробуйте и вы, дорогие читатели, написать тавтограммы или их разновидности. </a:t>
            </a:r>
            <a:endParaRPr lang="en-US" sz="3200" dirty="0" smtClean="0"/>
          </a:p>
          <a:p>
            <a:pPr algn="just">
              <a:spcAft>
                <a:spcPts val="600"/>
              </a:spcAft>
            </a:pPr>
            <a:r>
              <a:rPr lang="ru-RU" sz="3200" dirty="0" smtClean="0"/>
              <a:t>Возможно</a:t>
            </a:r>
            <a:r>
              <a:rPr lang="ru-RU" sz="3200" dirty="0"/>
              <a:t>, кто-то из вас изобретёт новый вид тавтограммы. </a:t>
            </a:r>
            <a:endParaRPr lang="en-US" sz="3200" dirty="0" smtClean="0"/>
          </a:p>
          <a:p>
            <a:pPr algn="just"/>
            <a:r>
              <a:rPr lang="ru-RU" sz="3200" dirty="0" smtClean="0"/>
              <a:t>Присылайте </a:t>
            </a:r>
            <a:r>
              <a:rPr lang="ru-RU" sz="3200" dirty="0"/>
              <a:t>свои произведения на адрес, указанный в шапке рубрики.</a:t>
            </a:r>
          </a:p>
        </p:txBody>
      </p:sp>
    </p:spTree>
    <p:extLst>
      <p:ext uri="{BB962C8B-B14F-4D97-AF65-F5344CB8AC3E}">
        <p14:creationId xmlns:p14="http://schemas.microsoft.com/office/powerpoint/2010/main" val="107114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397107"/>
            <a:ext cx="893026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ru-RU" sz="2800" b="1" dirty="0" smtClean="0">
                <a:latin typeface="Bookman Old Style" panose="02050604050505020204" pitchFamily="18" charset="0"/>
              </a:rPr>
              <a:t>БОГУ</a:t>
            </a:r>
            <a:endParaRPr lang="en-US" sz="2800" b="1" dirty="0" smtClean="0">
              <a:latin typeface="Bookman Old Style" panose="02050604050505020204" pitchFamily="18" charset="0"/>
            </a:endParaRPr>
          </a:p>
          <a:p>
            <a:pPr lvl="5"/>
            <a:endParaRPr lang="ru-RU" sz="2800" dirty="0">
              <a:latin typeface="Bookman Old Style" panose="02050604050505020204" pitchFamily="18" charset="0"/>
            </a:endParaRPr>
          </a:p>
          <a:p>
            <a:r>
              <a:rPr lang="ru-RU" sz="2800" dirty="0">
                <a:latin typeface="Bookman Old Style" panose="02050604050505020204" pitchFamily="18" charset="0"/>
              </a:rPr>
              <a:t>Будь </a:t>
            </a:r>
            <a:r>
              <a:rPr lang="ru-RU" sz="2800" dirty="0" err="1">
                <a:latin typeface="Bookman Old Style" panose="02050604050505020204" pitchFamily="18" charset="0"/>
              </a:rPr>
              <a:t>безравнодушным</a:t>
            </a:r>
            <a:r>
              <a:rPr lang="ru-RU" sz="2800" dirty="0">
                <a:latin typeface="Bookman Old Style" panose="02050604050505020204" pitchFamily="18" charset="0"/>
              </a:rPr>
              <a:t>, будь, Боже, благим.</a:t>
            </a:r>
          </a:p>
          <a:p>
            <a:r>
              <a:rPr lang="ru-RU" sz="2800" dirty="0">
                <a:latin typeface="Bookman Old Style" panose="02050604050505020204" pitchFamily="18" charset="0"/>
              </a:rPr>
              <a:t>Боюсь быть безликим бродягой безвременья,</a:t>
            </a:r>
          </a:p>
          <a:p>
            <a:r>
              <a:rPr lang="ru-RU" sz="2800" dirty="0">
                <a:latin typeface="Bookman Old Style" panose="02050604050505020204" pitchFamily="18" charset="0"/>
              </a:rPr>
              <a:t>Боюсь быть большим бредом быта беременным.</a:t>
            </a:r>
          </a:p>
          <a:p>
            <a:r>
              <a:rPr lang="ru-RU" sz="2800" dirty="0">
                <a:latin typeface="Bookman Old Style" panose="02050604050505020204" pitchFamily="18" charset="0"/>
              </a:rPr>
              <a:t>Бог, благослови бурсака, береги.</a:t>
            </a:r>
          </a:p>
          <a:p>
            <a:r>
              <a:rPr lang="ru-RU" sz="3200" dirty="0"/>
              <a:t>				</a:t>
            </a:r>
            <a:endParaRPr lang="en-US" sz="3200" dirty="0" smtClean="0"/>
          </a:p>
          <a:p>
            <a:pPr algn="r"/>
            <a:r>
              <a:rPr lang="ru-RU" sz="3200" dirty="0" smtClean="0"/>
              <a:t>26.11.2002</a:t>
            </a:r>
            <a:endParaRPr lang="en-US" sz="3200" dirty="0" smtClean="0"/>
          </a:p>
          <a:p>
            <a:pPr algn="r"/>
            <a:endParaRPr lang="en-US" sz="3200" dirty="0"/>
          </a:p>
          <a:p>
            <a:pPr algn="just"/>
            <a:r>
              <a:rPr lang="ru-RU" sz="2800" dirty="0"/>
              <a:t>Как видно из текста, я старался и стараюсь до сих пор придерживаться строго написания тавтограммы, то есть никакие слова, даже предлоги и союзы, не должны начинаться с другой буквы.</a:t>
            </a:r>
          </a:p>
          <a:p>
            <a:pPr algn="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16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13719"/>
            <a:ext cx="5557868" cy="6632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b="1" dirty="0">
                <a:latin typeface="Bookman Old Style" panose="02050604050505020204" pitchFamily="18" charset="0"/>
              </a:rPr>
              <a:t>КОРАБЛЬ</a:t>
            </a:r>
            <a:r>
              <a:rPr lang="en-US" sz="2000" b="1" dirty="0">
                <a:latin typeface="Bookman Old Style" panose="02050604050505020204" pitchFamily="18" charset="0"/>
              </a:rPr>
              <a:t> &lt;</a:t>
            </a:r>
            <a:r>
              <a:rPr lang="ru-RU" sz="2000" b="1" dirty="0">
                <a:latin typeface="Bookman Old Style" panose="02050604050505020204" pitchFamily="18" charset="0"/>
              </a:rPr>
              <a:t>В</a:t>
            </a:r>
            <a:r>
              <a:rPr lang="en-US" sz="2000" b="1" dirty="0">
                <a:latin typeface="Bookman Old Style" panose="02050604050505020204" pitchFamily="18" charset="0"/>
              </a:rPr>
              <a:t>. </a:t>
            </a:r>
            <a:r>
              <a:rPr lang="ru-RU" sz="2000" b="1" dirty="0">
                <a:latin typeface="Bookman Old Style" panose="02050604050505020204" pitchFamily="18" charset="0"/>
              </a:rPr>
              <a:t>ПУЧКОВУ</a:t>
            </a:r>
            <a:r>
              <a:rPr lang="en-US" sz="2000" b="1" dirty="0">
                <a:latin typeface="Bookman Old Style" panose="02050604050505020204" pitchFamily="18" charset="0"/>
              </a:rPr>
              <a:t>&gt;</a:t>
            </a:r>
            <a:endParaRPr lang="ru-RU" sz="2000" dirty="0">
              <a:latin typeface="Bookman Old Style" panose="02050604050505020204" pitchFamily="18" charset="0"/>
            </a:endParaRPr>
          </a:p>
          <a:p>
            <a:r>
              <a:rPr lang="en-US" sz="2000" dirty="0"/>
              <a:t>        </a:t>
            </a:r>
            <a:r>
              <a:rPr lang="en-US" sz="2000" i="1" dirty="0" err="1"/>
              <a:t>Comme</a:t>
            </a:r>
            <a:r>
              <a:rPr lang="en-US" sz="2000" i="1" dirty="0"/>
              <a:t> je </a:t>
            </a:r>
            <a:r>
              <a:rPr lang="en-US" sz="2000" i="1" dirty="0" err="1"/>
              <a:t>descendais</a:t>
            </a:r>
            <a:r>
              <a:rPr lang="en-US" sz="2000" i="1" dirty="0"/>
              <a:t> des </a:t>
            </a:r>
            <a:r>
              <a:rPr lang="en-US" sz="2000" i="1" dirty="0" err="1"/>
              <a:t>Fleuves</a:t>
            </a:r>
            <a:r>
              <a:rPr lang="en-US" sz="2000" i="1" dirty="0"/>
              <a:t> </a:t>
            </a:r>
            <a:r>
              <a:rPr lang="en-US" sz="2000" i="1" dirty="0" err="1"/>
              <a:t>impassibles</a:t>
            </a:r>
            <a:r>
              <a:rPr lang="en-US" sz="2000" i="1" dirty="0"/>
              <a:t>…</a:t>
            </a:r>
            <a:endParaRPr lang="ru-RU" sz="2000" dirty="0"/>
          </a:p>
          <a:p>
            <a:r>
              <a:rPr lang="en-US" sz="2000" i="1" dirty="0"/>
              <a:t>		</a:t>
            </a:r>
            <a:r>
              <a:rPr lang="ru-RU" sz="2000" i="1" dirty="0" err="1"/>
              <a:t>Артюр</a:t>
            </a:r>
            <a:r>
              <a:rPr lang="ru-RU" sz="2000" i="1" dirty="0"/>
              <a:t> Рембо. Пьяный корабль.</a:t>
            </a:r>
            <a:endParaRPr lang="ru-RU" sz="2000" dirty="0"/>
          </a:p>
          <a:p>
            <a:r>
              <a:rPr lang="ru-RU" sz="2000" i="1" dirty="0"/>
              <a:t> </a:t>
            </a:r>
            <a:endParaRPr lang="ru-RU" sz="2000" dirty="0"/>
          </a:p>
          <a:p>
            <a:r>
              <a:rPr lang="ru-RU" sz="2000" i="1" dirty="0"/>
              <a:t>	Комнату качает, как каюту…</a:t>
            </a:r>
            <a:endParaRPr lang="ru-RU" sz="2000" dirty="0"/>
          </a:p>
          <a:p>
            <a:r>
              <a:rPr lang="ru-RU" sz="2000" i="1" dirty="0"/>
              <a:t>		Владимир Пучков</a:t>
            </a:r>
            <a:endParaRPr lang="ru-RU" sz="2000" dirty="0"/>
          </a:p>
          <a:p>
            <a:r>
              <a:rPr lang="ru-RU" sz="2000" dirty="0"/>
              <a:t> 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Комнату качает, как каюту.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Кораблём курсирую куда-то.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Крутит компас. Крепкие канаты –</a:t>
            </a:r>
          </a:p>
          <a:p>
            <a:pPr>
              <a:spcAft>
                <a:spcPts val="1200"/>
              </a:spcAft>
            </a:pPr>
            <a:r>
              <a:rPr lang="ru-RU" sz="2000" dirty="0">
                <a:latin typeface="Bookman Old Style" panose="02050604050505020204" pitchFamily="18" charset="0"/>
              </a:rPr>
              <a:t>Как кифара крупная кому-то.</a:t>
            </a:r>
          </a:p>
          <a:p>
            <a:r>
              <a:rPr lang="ru-RU" sz="2000" dirty="0" err="1" smtClean="0">
                <a:latin typeface="Bookman Old Style" panose="02050604050505020204" pitchFamily="18" charset="0"/>
              </a:rPr>
              <a:t>КрУжится</a:t>
            </a:r>
            <a:r>
              <a:rPr lang="ru-RU" sz="2000" dirty="0">
                <a:latin typeface="Bookman Old Style" panose="02050604050505020204" pitchFamily="18" charset="0"/>
              </a:rPr>
              <a:t>, кипит кругом, клокочет!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Как кряхтит корабль! Капель </a:t>
            </a:r>
            <a:r>
              <a:rPr lang="ru-RU" sz="2000" dirty="0" err="1">
                <a:latin typeface="Bookman Old Style" panose="02050604050505020204" pitchFamily="18" charset="0"/>
              </a:rPr>
              <a:t>клУбы</a:t>
            </a:r>
            <a:r>
              <a:rPr lang="ru-RU" sz="20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2000" dirty="0" err="1">
                <a:latin typeface="Bookman Old Style" panose="02050604050505020204" pitchFamily="18" charset="0"/>
              </a:rPr>
              <a:t>КрЕнится</a:t>
            </a:r>
            <a:r>
              <a:rPr lang="ru-RU" sz="2000" dirty="0">
                <a:latin typeface="Bookman Old Style" panose="02050604050505020204" pitchFamily="18" charset="0"/>
              </a:rPr>
              <a:t>, как кланяется, купол.</a:t>
            </a:r>
          </a:p>
          <a:p>
            <a:pPr>
              <a:spcAft>
                <a:spcPts val="1200"/>
              </a:spcAft>
            </a:pPr>
            <a:r>
              <a:rPr lang="ru-RU" sz="2000" dirty="0">
                <a:latin typeface="Bookman Old Style" panose="02050604050505020204" pitchFamily="18" charset="0"/>
              </a:rPr>
              <a:t>Киль клюёт, как криволапый кочет.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Киль </a:t>
            </a:r>
            <a:r>
              <a:rPr lang="ru-RU" sz="2000" dirty="0">
                <a:latin typeface="Bookman Old Style" panose="02050604050505020204" pitchFamily="18" charset="0"/>
              </a:rPr>
              <a:t>кивает! Как корму кидает!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«Катастрофа, кажется! </a:t>
            </a:r>
            <a:r>
              <a:rPr lang="ru-RU" sz="2000" dirty="0" err="1">
                <a:latin typeface="Bookman Old Style" panose="02050604050505020204" pitchFamily="18" charset="0"/>
              </a:rPr>
              <a:t>Карамба</a:t>
            </a:r>
            <a:r>
              <a:rPr lang="ru-RU" sz="2000" dirty="0">
                <a:latin typeface="Bookman Old Style" panose="02050604050505020204" pitchFamily="18" charset="0"/>
              </a:rPr>
              <a:t>!» –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Кок кричит, клянёт кастрюли, камбуз.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Как каюту, комнату качает.</a:t>
            </a:r>
          </a:p>
          <a:p>
            <a:r>
              <a:rPr lang="ru-RU" sz="2000" dirty="0"/>
              <a:t>				</a:t>
            </a:r>
            <a:r>
              <a:rPr lang="ru-RU" sz="2000" dirty="0" smtClean="0"/>
              <a:t>05-06.09.2006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6928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13719"/>
            <a:ext cx="5232523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Bookman Old Style" panose="02050604050505020204" pitchFamily="18" charset="0"/>
              </a:rPr>
              <a:t>РОССИЯ</a:t>
            </a:r>
            <a:endParaRPr lang="ru-RU" sz="2000" dirty="0">
              <a:latin typeface="Bookman Old Style" panose="02050604050505020204" pitchFamily="18" charset="0"/>
            </a:endParaRPr>
          </a:p>
          <a:p>
            <a:r>
              <a:rPr lang="ru-RU" sz="2000" dirty="0">
                <a:latin typeface="Bookman Old Style" panose="02050604050505020204" pitchFamily="18" charset="0"/>
              </a:rPr>
              <a:t>Разоблачать Россию? Рисовали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Реальною разруху, </a:t>
            </a:r>
            <a:r>
              <a:rPr lang="ru-RU" sz="2000" dirty="0" err="1">
                <a:latin typeface="Bookman Old Style" panose="02050604050505020204" pitchFamily="18" charset="0"/>
              </a:rPr>
              <a:t>разбаза</a:t>
            </a:r>
            <a:r>
              <a:rPr lang="ru-RU" sz="2000" dirty="0">
                <a:latin typeface="Bookman Old Style" panose="02050604050505020204" pitchFamily="18" charset="0"/>
              </a:rPr>
              <a:t>-</a:t>
            </a:r>
          </a:p>
          <a:p>
            <a:r>
              <a:rPr lang="ru-RU" sz="2000" dirty="0" err="1">
                <a:latin typeface="Bookman Old Style" panose="02050604050505020204" pitchFamily="18" charset="0"/>
              </a:rPr>
              <a:t>ривание</a:t>
            </a:r>
            <a:r>
              <a:rPr lang="ru-RU" sz="2000" dirty="0">
                <a:latin typeface="Bookman Old Style" panose="02050604050505020204" pitchFamily="18" charset="0"/>
              </a:rPr>
              <a:t>, развалы, рассказав</a:t>
            </a:r>
          </a:p>
          <a:p>
            <a:pPr>
              <a:spcAft>
                <a:spcPts val="1200"/>
              </a:spcAft>
            </a:pPr>
            <a:r>
              <a:rPr lang="ru-RU" sz="2000" dirty="0">
                <a:latin typeface="Bookman Old Style" panose="02050604050505020204" pitchFamily="18" charset="0"/>
              </a:rPr>
              <a:t>Рискованно – рубаху разорвали?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Реформами </a:t>
            </a:r>
            <a:r>
              <a:rPr lang="ru-RU" sz="2000" dirty="0">
                <a:latin typeface="Bookman Old Style" panose="02050604050505020204" pitchFamily="18" charset="0"/>
              </a:rPr>
              <a:t>рубили, растащили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Республик равных ряд, разъединив.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Революционеров рассадив,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Решётками раскрасили, разбили.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Рай раскурочен. Ретро разменяли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Рвачи, расплачиваясь роковой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Резною Родиною. Рынка рой</a:t>
            </a:r>
          </a:p>
          <a:p>
            <a:pPr>
              <a:spcAft>
                <a:spcPts val="1200"/>
              </a:spcAft>
            </a:pPr>
            <a:r>
              <a:rPr lang="ru-RU" sz="2000" dirty="0">
                <a:latin typeface="Bookman Old Style" panose="02050604050505020204" pitchFamily="18" charset="0"/>
              </a:rPr>
              <a:t>Разрекламировали, </a:t>
            </a:r>
            <a:r>
              <a:rPr lang="ru-RU" sz="2000" dirty="0" err="1">
                <a:latin typeface="Bookman Old Style" panose="02050604050505020204" pitchFamily="18" charset="0"/>
              </a:rPr>
              <a:t>растрещались</a:t>
            </a:r>
            <a:r>
              <a:rPr lang="ru-RU" sz="20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Разграбленная</a:t>
            </a:r>
            <a:r>
              <a:rPr lang="ru-RU" sz="2000" dirty="0">
                <a:latin typeface="Bookman Old Style" panose="02050604050505020204" pitchFamily="18" charset="0"/>
              </a:rPr>
              <a:t>, рёвами романса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Разбудит русских род. Рык, разгорись!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Разгневаны рубаки: «Разойдись!».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Расправятся рамена* Ренессанса!</a:t>
            </a:r>
          </a:p>
          <a:p>
            <a:r>
              <a:rPr lang="ru-RU" sz="2000" dirty="0"/>
              <a:t>				29.05.2010</a:t>
            </a:r>
          </a:p>
          <a:p>
            <a:r>
              <a:rPr lang="ru-RU" sz="1600" dirty="0" smtClean="0"/>
              <a:t>_______</a:t>
            </a:r>
            <a:r>
              <a:rPr lang="en-US" sz="1600" dirty="0" smtClean="0"/>
              <a:t>__________</a:t>
            </a:r>
            <a:endParaRPr lang="ru-RU" sz="1600" dirty="0"/>
          </a:p>
          <a:p>
            <a:r>
              <a:rPr lang="ru-RU" sz="2000" dirty="0"/>
              <a:t>*Рамена = плечи.</a:t>
            </a:r>
          </a:p>
        </p:txBody>
      </p:sp>
    </p:spTree>
    <p:extLst>
      <p:ext uri="{BB962C8B-B14F-4D97-AF65-F5344CB8AC3E}">
        <p14:creationId xmlns:p14="http://schemas.microsoft.com/office/powerpoint/2010/main" val="149839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13719"/>
            <a:ext cx="6758581" cy="6632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Параллельно я пробовал соединять тавтограмму с сонетом:</a:t>
            </a:r>
          </a:p>
          <a:p>
            <a:r>
              <a:rPr lang="ru-RU" sz="2000" dirty="0"/>
              <a:t> 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	</a:t>
            </a:r>
            <a:r>
              <a:rPr lang="ru-RU" sz="2000" b="1" dirty="0" smtClean="0">
                <a:latin typeface="Bookman Old Style" panose="02050604050505020204" pitchFamily="18" charset="0"/>
              </a:rPr>
              <a:t>ТЕЛЕФОН</a:t>
            </a:r>
            <a:endParaRPr lang="ru-RU" sz="2000" dirty="0">
              <a:latin typeface="Bookman Old Style" panose="02050604050505020204" pitchFamily="18" charset="0"/>
            </a:endParaRPr>
          </a:p>
          <a:p>
            <a:r>
              <a:rPr lang="ru-RU" sz="2000" dirty="0">
                <a:latin typeface="Bookman Old Style" panose="02050604050505020204" pitchFamily="18" charset="0"/>
              </a:rPr>
              <a:t>Твой телефон ткёт тишину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Тяжёлой тучею тревоги.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Так тяжко! Тычусь, </a:t>
            </a:r>
            <a:r>
              <a:rPr lang="ru-RU" sz="2000" dirty="0" err="1">
                <a:latin typeface="Bookman Old Style" panose="02050604050505020204" pitchFamily="18" charset="0"/>
              </a:rPr>
              <a:t>трекляну</a:t>
            </a:r>
            <a:endParaRPr lang="ru-RU" sz="2000" dirty="0">
              <a:latin typeface="Bookman Old Style" panose="02050604050505020204" pitchFamily="18" charset="0"/>
            </a:endParaRPr>
          </a:p>
          <a:p>
            <a:r>
              <a:rPr lang="ru-RU" sz="2000" dirty="0">
                <a:latin typeface="Bookman Old Style" panose="02050604050505020204" pitchFamily="18" charset="0"/>
              </a:rPr>
              <a:t>Тугие траурные тоги.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Телефонируй, ты! Тону,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Тоскую… </a:t>
            </a:r>
            <a:r>
              <a:rPr lang="ru-RU" sz="2000" dirty="0" err="1">
                <a:latin typeface="Bookman Old Style" panose="02050604050505020204" pitchFamily="18" charset="0"/>
              </a:rPr>
              <a:t>Телефонобоги</a:t>
            </a:r>
            <a:r>
              <a:rPr lang="ru-RU" sz="2000" dirty="0">
                <a:latin typeface="Bookman Old Style" panose="02050604050505020204" pitchFamily="18" charset="0"/>
              </a:rPr>
              <a:t>!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Трамвайной трелью тон тяну: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Тут тронешься! Такие токи!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Токую тетеревом… Ты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Тиха. Ты травишь тушу-душу,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Ткёшь траур томный темноты.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Творю, терзаюсь, только трушу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Телефонировать тебе.</a:t>
            </a:r>
          </a:p>
          <a:p>
            <a:r>
              <a:rPr lang="ru-RU" sz="2000" dirty="0">
                <a:latin typeface="Bookman Old Style" panose="02050604050505020204" pitchFamily="18" charset="0"/>
              </a:rPr>
              <a:t>Туман ты, тайна, ты Тибет!</a:t>
            </a:r>
          </a:p>
          <a:p>
            <a:r>
              <a:rPr lang="ru-RU" sz="2000" dirty="0"/>
              <a:t>				30.07.2006.</a:t>
            </a:r>
          </a:p>
        </p:txBody>
      </p:sp>
    </p:spTree>
    <p:extLst>
      <p:ext uri="{BB962C8B-B14F-4D97-AF65-F5344CB8AC3E}">
        <p14:creationId xmlns:p14="http://schemas.microsoft.com/office/powerpoint/2010/main" val="195597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88640"/>
            <a:ext cx="712879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/>
              <a:t>В том же 2006-м году я начинаю пробовать усложнять тавтограмму, соединяя её с другими формальными ограничениями. </a:t>
            </a:r>
            <a:endParaRPr lang="en-US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Так </a:t>
            </a:r>
            <a:r>
              <a:rPr lang="ru-RU" sz="2400" dirty="0"/>
              <a:t>родился </a:t>
            </a:r>
            <a:r>
              <a:rPr lang="ru-RU" sz="2400" dirty="0" err="1"/>
              <a:t>тавтограммный</a:t>
            </a:r>
            <a:r>
              <a:rPr lang="ru-RU" sz="2400" dirty="0"/>
              <a:t> </a:t>
            </a:r>
            <a:r>
              <a:rPr lang="ru-RU" sz="2400" dirty="0" err="1"/>
              <a:t>моновокализм</a:t>
            </a:r>
            <a:r>
              <a:rPr lang="ru-RU" sz="2400" dirty="0"/>
              <a:t> (</a:t>
            </a:r>
            <a:r>
              <a:rPr lang="ru-RU" sz="2400" dirty="0" err="1"/>
              <a:t>тавтограммная</a:t>
            </a:r>
            <a:r>
              <a:rPr lang="ru-RU" sz="2400" dirty="0"/>
              <a:t> </a:t>
            </a:r>
            <a:r>
              <a:rPr lang="ru-RU" sz="2400" dirty="0" err="1"/>
              <a:t>гиперлипограмма</a:t>
            </a:r>
            <a:r>
              <a:rPr lang="ru-RU" sz="2400" dirty="0"/>
              <a:t>). </a:t>
            </a:r>
            <a:endParaRPr lang="en-US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Суть </a:t>
            </a:r>
            <a:r>
              <a:rPr lang="ru-RU" sz="2400" dirty="0"/>
              <a:t>её в том, что помимо одной и той же начальной буквы, в тексте используется только определённая гласная. </a:t>
            </a:r>
            <a:endParaRPr lang="en-US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Я </a:t>
            </a:r>
            <a:r>
              <a:rPr lang="ru-RU" sz="2400" dirty="0"/>
              <a:t>решил вручную, без помощи компьютера, выписать из словаря все слова, начинающиеся на С и имеющие гласную О, разбил их для удобства на группы: «Совхоз», «Глаголы», «Стиховедение», «Спорт», «Общеупотребительное», «Прочее». </a:t>
            </a:r>
            <a:endParaRPr lang="en-US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В </a:t>
            </a:r>
            <a:r>
              <a:rPr lang="ru-RU" sz="2400" dirty="0"/>
              <a:t>итоге родились такие два текста:</a:t>
            </a:r>
          </a:p>
        </p:txBody>
      </p:sp>
    </p:spTree>
    <p:extLst>
      <p:ext uri="{BB962C8B-B14F-4D97-AF65-F5344CB8AC3E}">
        <p14:creationId xmlns:p14="http://schemas.microsoft.com/office/powerpoint/2010/main" val="2101285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88640"/>
            <a:ext cx="712879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latin typeface="Bookman Old Style" panose="02050604050505020204" pitchFamily="18" charset="0"/>
              </a:rPr>
              <a:t>СОВХОЗ</a:t>
            </a:r>
            <a:endParaRPr lang="ru-RU" sz="2400" dirty="0">
              <a:latin typeface="Bookman Old Style" panose="02050604050505020204" pitchFamily="18" charset="0"/>
            </a:endParaRPr>
          </a:p>
          <a:p>
            <a:r>
              <a:rPr lang="ru-RU" sz="2400" dirty="0">
                <a:latin typeface="Bookman Old Style" panose="02050604050505020204" pitchFamily="18" charset="0"/>
              </a:rPr>
              <a:t>Сто сорок солнц. Сплошь соль  со склонов.</a:t>
            </a:r>
          </a:p>
          <a:p>
            <a:r>
              <a:rPr lang="ru-RU" sz="2400" dirty="0" err="1">
                <a:latin typeface="Bookman Old Style" panose="02050604050505020204" pitchFamily="18" charset="0"/>
              </a:rPr>
              <a:t>Ссох</a:t>
            </a:r>
            <a:r>
              <a:rPr lang="ru-RU" sz="2400" dirty="0">
                <a:latin typeface="Bookman Old Style" panose="02050604050505020204" pitchFamily="18" charset="0"/>
              </a:rPr>
              <a:t> скос. </a:t>
            </a:r>
            <a:r>
              <a:rPr lang="ru-RU" sz="2400" dirty="0" err="1">
                <a:latin typeface="Bookman Old Style" panose="02050604050505020204" pitchFamily="18" charset="0"/>
              </a:rPr>
              <a:t>СволОчь</a:t>
            </a:r>
            <a:r>
              <a:rPr lang="ru-RU" sz="2400" dirty="0">
                <a:latin typeface="Bookman Old Style" panose="02050604050505020204" pitchFamily="18" charset="0"/>
              </a:rPr>
              <a:t> с соломой стог?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Со сгонов скот сполз сворой сонной,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Сполз скопом, сольно – сколько смог…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Смолк сбор со стоголосой склокой,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Сноровкой спорой, скоростной…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Со стоном сдох совхоз </a:t>
            </a:r>
            <a:r>
              <a:rPr lang="ru-RU" sz="2400" dirty="0" err="1">
                <a:latin typeface="Bookman Old Style" panose="02050604050505020204" pitchFamily="18" charset="0"/>
              </a:rPr>
              <a:t>стоокой</a:t>
            </a:r>
            <a:endParaRPr lang="ru-RU" sz="2400" dirty="0">
              <a:latin typeface="Bookman Old Style" panose="02050604050505020204" pitchFamily="18" charset="0"/>
            </a:endParaRPr>
          </a:p>
          <a:p>
            <a:r>
              <a:rPr lang="ru-RU" sz="2400" dirty="0">
                <a:latin typeface="Bookman Old Style" panose="02050604050505020204" pitchFamily="18" charset="0"/>
              </a:rPr>
              <a:t>Совой. </a:t>
            </a:r>
            <a:r>
              <a:rPr lang="ru-RU" sz="2400" dirty="0" err="1">
                <a:latin typeface="Bookman Old Style" panose="02050604050505020204" pitchFamily="18" charset="0"/>
              </a:rPr>
              <a:t>Совковость</a:t>
            </a:r>
            <a:r>
              <a:rPr lang="ru-RU" sz="2400" dirty="0">
                <a:latin typeface="Bookman Old Style" panose="02050604050505020204" pitchFamily="18" charset="0"/>
              </a:rPr>
              <a:t> – смог сплошной.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Совхоз – с Содомом стойко сродство,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Со смоквой. Соткой слободской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(Собор со стойлом) – спорно сходство –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Со скользкой сошкой, со скобой.</a:t>
            </a:r>
          </a:p>
          <a:p>
            <a:r>
              <a:rPr lang="ru-RU" sz="2400" dirty="0"/>
              <a:t>				14-15.07.2006.</a:t>
            </a:r>
          </a:p>
        </p:txBody>
      </p:sp>
    </p:spTree>
    <p:extLst>
      <p:ext uri="{BB962C8B-B14F-4D97-AF65-F5344CB8AC3E}">
        <p14:creationId xmlns:p14="http://schemas.microsoft.com/office/powerpoint/2010/main" val="360760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8092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latin typeface="Bookman Old Style" panose="02050604050505020204" pitchFamily="18" charset="0"/>
              </a:rPr>
              <a:t>СЛОВОЛОВ</a:t>
            </a:r>
            <a:endParaRPr lang="ru-RU" sz="2400" dirty="0">
              <a:latin typeface="Bookman Old Style" panose="02050604050505020204" pitchFamily="18" charset="0"/>
            </a:endParaRPr>
          </a:p>
          <a:p>
            <a:r>
              <a:rPr lang="ru-RU" sz="2400" dirty="0">
                <a:latin typeface="Bookman Old Style" panose="02050604050505020204" pitchFamily="18" charset="0"/>
              </a:rPr>
              <a:t>Сквозь стопор строф,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Сквозь стопор строк –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Свободно, споро </a:t>
            </a:r>
            <a:r>
              <a:rPr lang="ru-RU" sz="2400" dirty="0" err="1">
                <a:latin typeface="Bookman Old Style" panose="02050604050505020204" pitchFamily="18" charset="0"/>
              </a:rPr>
              <a:t>Словолов</a:t>
            </a:r>
            <a:r>
              <a:rPr lang="ru-RU" sz="24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 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Сплошь строгость стоп.</a:t>
            </a:r>
          </a:p>
          <a:p>
            <a:r>
              <a:rPr lang="ru-RU" sz="2400" dirty="0">
                <a:latin typeface="Bookman Old Style" panose="02050604050505020204" pitchFamily="18" charset="0"/>
              </a:rPr>
              <a:t>Слог, словно столп.</a:t>
            </a:r>
          </a:p>
          <a:p>
            <a:r>
              <a:rPr lang="ru-RU" sz="2400" dirty="0" err="1">
                <a:latin typeface="Bookman Old Style" panose="02050604050505020204" pitchFamily="18" charset="0"/>
              </a:rPr>
              <a:t>СволОчь</a:t>
            </a:r>
            <a:r>
              <a:rPr lang="ru-RU" sz="2400" dirty="0">
                <a:latin typeface="Bookman Old Style" panose="02050604050505020204" pitchFamily="18" charset="0"/>
              </a:rPr>
              <a:t> стожок со стопкой слов?</a:t>
            </a:r>
          </a:p>
          <a:p>
            <a:r>
              <a:rPr lang="ru-RU" sz="2400" dirty="0"/>
              <a:t>				16.07.2006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cs typeface="Times New Roman" panose="02020603050405020304" pitchFamily="18" charset="0"/>
              </a:rPr>
              <a:t>Их поэтическая ценность невелика, однако мне удалось расширить пределы использования тавтограммы, обратить на неё внимание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/>
              <a:t>В ту пору я уже работал в Доме-музее </a:t>
            </a:r>
            <a:r>
              <a:rPr lang="ru-RU" sz="2400" dirty="0" err="1" smtClean="0"/>
              <a:t>Велимира</a:t>
            </a:r>
            <a:r>
              <a:rPr lang="ru-RU" sz="2400" dirty="0" smtClean="0"/>
              <a:t> Хлебникова, и его «Звёздная азбука», а также «Законы времени»  нашли своё переосмысление в следующих строках: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1881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909</Words>
  <Application>Microsoft Office PowerPoint</Application>
  <PresentationFormat>Экран (4:3)</PresentationFormat>
  <Paragraphs>227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4</cp:revision>
  <dcterms:created xsi:type="dcterms:W3CDTF">2022-12-21T16:29:13Z</dcterms:created>
  <dcterms:modified xsi:type="dcterms:W3CDTF">2022-12-21T17:04:02Z</dcterms:modified>
</cp:coreProperties>
</file>