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8" r:id="rId2"/>
    <p:sldId id="279" r:id="rId3"/>
    <p:sldId id="280" r:id="rId4"/>
    <p:sldId id="281" r:id="rId5"/>
    <p:sldId id="282" r:id="rId6"/>
    <p:sldId id="283" r:id="rId7"/>
    <p:sldId id="284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8" d="100"/>
          <a:sy n="118" d="100"/>
        </p:scale>
        <p:origin x="2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8893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8255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7753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7818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52171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7044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5728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39053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7527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5981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41859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1FF4AF-3B08-4DA5-A1C5-81D48FEF3E04}" type="datetimeFigureOut">
              <a:rPr lang="ru-RU" smtClean="0"/>
              <a:t>21.11.2023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9111F-8ABB-4648-828B-126BCCF6C6A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77888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1390" y="247118"/>
            <a:ext cx="379783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dirty="0">
                <a:latin typeface="NewLetterGothic" panose="020B0506020202030204" pitchFamily="34" charset="-52"/>
              </a:rPr>
              <a:t>Клуб «ПОДВАЛ № 1»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096364" y="925817"/>
            <a:ext cx="19992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i="1" dirty="0">
                <a:latin typeface="NewLetterGothic" panose="020B0506020202030204" pitchFamily="34" charset="-52"/>
              </a:rPr>
              <a:t>232-й вечер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452759" y="1474467"/>
            <a:ext cx="328647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b="1" dirty="0">
                <a:latin typeface="Octava" panose="02040502050506020204" pitchFamily="18" charset="-52"/>
              </a:rPr>
              <a:t>«От </a:t>
            </a:r>
            <a:r>
              <a:rPr lang="ru-RU" sz="3200" b="1" dirty="0" err="1">
                <a:latin typeface="Octava" panose="02040502050506020204" pitchFamily="18" charset="-52"/>
              </a:rPr>
              <a:t>Цы</a:t>
            </a:r>
            <a:r>
              <a:rPr lang="ru-RU" sz="3200" b="1" dirty="0">
                <a:latin typeface="Octava" panose="02040502050506020204" pitchFamily="18" charset="-52"/>
              </a:rPr>
              <a:t> и дети»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697343" y="3104490"/>
            <a:ext cx="6797310" cy="12618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3200" dirty="0">
                <a:latin typeface="NewLetterGothic" panose="020B0506020202030204" pitchFamily="34" charset="-52"/>
                <a:ea typeface="Calibri" panose="020F0502020204030204" pitchFamily="34" charset="0"/>
              </a:rPr>
              <a:t>Михаил </a:t>
            </a:r>
            <a:r>
              <a:rPr lang="ru-RU" sz="3200" dirty="0" smtClean="0">
                <a:latin typeface="NewLetterGothic" panose="020B0506020202030204" pitchFamily="34" charset="-52"/>
                <a:ea typeface="Calibri" panose="020F0502020204030204" pitchFamily="34" charset="0"/>
              </a:rPr>
              <a:t>Вяткин</a:t>
            </a:r>
            <a:endParaRPr lang="en-US" sz="3200" dirty="0" smtClean="0">
              <a:latin typeface="NewLetterGothic" panose="020B0506020202030204" pitchFamily="34" charset="-52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endParaRPr lang="ru-RU" sz="800" dirty="0">
              <a:latin typeface="NewLetterGothic" panose="020B0506020202030204" pitchFamily="34" charset="-52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3600" b="1" dirty="0">
                <a:latin typeface="Octava" panose="02040502050506020204" pitchFamily="18" charset="-52"/>
                <a:ea typeface="Calibri" panose="020F0502020204030204" pitchFamily="34" charset="0"/>
              </a:rPr>
              <a:t>«Маша целуется с облаками»</a:t>
            </a:r>
            <a:endParaRPr lang="ru-RU" sz="3600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01550" y="6036086"/>
            <a:ext cx="15888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0"/>
              </a:spcAft>
            </a:pPr>
            <a:r>
              <a:rPr lang="ru-RU" b="1" dirty="0">
                <a:latin typeface="NewLetterGothic" panose="020B0506020202030204" pitchFamily="34" charset="-52"/>
                <a:ea typeface="Calibri" panose="020F0502020204030204" pitchFamily="34" charset="0"/>
              </a:rPr>
              <a:t>2023 - </a:t>
            </a:r>
            <a:r>
              <a:rPr lang="ru-RU" b="1" dirty="0" smtClean="0">
                <a:latin typeface="NewLetterGothic" panose="020B0506020202030204" pitchFamily="34" charset="-52"/>
                <a:ea typeface="Calibri" panose="020F0502020204030204" pitchFamily="34" charset="0"/>
              </a:rPr>
              <a:t>ноябрь</a:t>
            </a:r>
            <a:endParaRPr lang="ru-RU" b="1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526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2946" y="602583"/>
            <a:ext cx="8626109" cy="5601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397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5087" y="561607"/>
            <a:ext cx="9061827" cy="5702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2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828" y="477430"/>
            <a:ext cx="6776345" cy="5912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096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0241" y="551682"/>
            <a:ext cx="6991519" cy="5772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2870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1958" y="510448"/>
            <a:ext cx="8448085" cy="5752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6273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11" y="671639"/>
            <a:ext cx="8545179" cy="555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170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387" y="962951"/>
            <a:ext cx="10183226" cy="51222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4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1756" y="606677"/>
            <a:ext cx="7428489" cy="56487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092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588" y="588029"/>
            <a:ext cx="6578825" cy="5736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1855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59977" y="1146627"/>
            <a:ext cx="10672046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202122"/>
                </a:solidFill>
                <a:latin typeface="NewLetterGothic" panose="020B050602020203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Написанное русскими буквами слово</a:t>
            </a:r>
          </a:p>
          <a:p>
            <a:pPr algn="ctr">
              <a:spcAft>
                <a:spcPts val="0"/>
              </a:spcAft>
            </a:pPr>
            <a:endParaRPr lang="ru-RU" sz="12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>
              <a:spcAft>
                <a:spcPts val="0"/>
              </a:spcAft>
            </a:pPr>
            <a:r>
              <a:rPr lang="ru-RU" sz="4400" b="1" dirty="0" err="1">
                <a:solidFill>
                  <a:srgbClr val="202122"/>
                </a:solidFill>
                <a:latin typeface="Octava" panose="02040502050506020204" pitchFamily="18" charset="-52"/>
                <a:ea typeface="Calibri" panose="020F0502020204030204" pitchFamily="34" charset="0"/>
                <a:cs typeface="Arial" panose="020B0604020202020204" pitchFamily="34" charset="0"/>
              </a:rPr>
              <a:t>Цы</a:t>
            </a:r>
            <a:endParaRPr lang="ru-RU" sz="44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ctr"/>
            <a:endParaRPr lang="ru-RU" dirty="0" smtClean="0">
              <a:solidFill>
                <a:srgbClr val="202122"/>
              </a:solidFill>
              <a:latin typeface="NewLetterGothic" panose="020B050602020203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202122"/>
                </a:solidFill>
                <a:latin typeface="NewLetterGothic" panose="020B050602020203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имеет </a:t>
            </a:r>
            <a:r>
              <a:rPr lang="ru-RU" sz="4000" dirty="0">
                <a:solidFill>
                  <a:srgbClr val="202122"/>
                </a:solidFill>
                <a:latin typeface="NewLetterGothic" panose="020B050602020203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несколько соответствий </a:t>
            </a:r>
            <a:endParaRPr lang="ru-RU" sz="4000" dirty="0" smtClean="0">
              <a:solidFill>
                <a:srgbClr val="202122"/>
              </a:solidFill>
              <a:latin typeface="NewLetterGothic" panose="020B050602020203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202122"/>
                </a:solidFill>
                <a:latin typeface="NewLetterGothic" panose="020B050602020203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в </a:t>
            </a:r>
            <a:r>
              <a:rPr lang="ru-RU" sz="4000" dirty="0">
                <a:solidFill>
                  <a:srgbClr val="202122"/>
                </a:solidFill>
                <a:latin typeface="NewLetterGothic" panose="020B050602020203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китайском </a:t>
            </a:r>
            <a:r>
              <a:rPr lang="ru-RU" sz="4000" dirty="0" smtClean="0">
                <a:solidFill>
                  <a:srgbClr val="202122"/>
                </a:solidFill>
                <a:latin typeface="NewLetterGothic" panose="020B0506020202030204" pitchFamily="34" charset="-52"/>
                <a:ea typeface="Calibri" panose="020F0502020204030204" pitchFamily="34" charset="0"/>
                <a:cs typeface="Arial" panose="020B0604020202020204" pitchFamily="34" charset="0"/>
              </a:rPr>
              <a:t>языке.</a:t>
            </a:r>
          </a:p>
          <a:p>
            <a:pPr algn="ctr"/>
            <a:endParaRPr lang="ru-RU" sz="1600" dirty="0" smtClean="0">
              <a:solidFill>
                <a:srgbClr val="202122"/>
              </a:solidFill>
              <a:latin typeface="NewLetterGothic" panose="020B0506020202030204" pitchFamily="34" charset="-52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000" dirty="0" smtClean="0">
                <a:solidFill>
                  <a:srgbClr val="202122"/>
                </a:solidFill>
                <a:latin typeface="NewLetterGothic" panose="020B0506020202030204" pitchFamily="34" charset="-52"/>
                <a:cs typeface="Arial" panose="020B0604020202020204" pitchFamily="34" charset="0"/>
              </a:rPr>
              <a:t>Одно из них мне кажется очень важным для нас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952981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882030" y="420440"/>
            <a:ext cx="10616751" cy="52322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2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В даосском учении говорится, что имеются три сокровища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Octava" panose="02040502050506020204" pitchFamily="18" charset="-52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Первое сокровище — </a:t>
            </a:r>
            <a:r>
              <a:rPr lang="ru-RU" altLang="ru-RU" sz="3600" b="1" dirty="0" err="1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Цы</a:t>
            </a:r>
            <a:endParaRPr lang="ru-RU" altLang="ru-RU" sz="3600" b="1" dirty="0">
              <a:solidFill>
                <a:srgbClr val="202122"/>
              </a:solidFill>
              <a:latin typeface="Octava" panose="02040502050506020204" pitchFamily="18" charset="-52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Octava" panose="02040502050506020204" pitchFamily="18" charset="-52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Второе сокровище — </a:t>
            </a:r>
            <a:r>
              <a:rPr lang="ru-RU" altLang="ru-RU" sz="3600" b="1" dirty="0" err="1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Цзянь</a:t>
            </a:r>
            <a:r>
              <a:rPr lang="ru-RU" altLang="ru-RU" sz="3600" b="1" dirty="0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20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Octava" panose="02040502050506020204" pitchFamily="18" charset="-52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rgbClr val="202122"/>
                </a:solidFill>
                <a:effectLst/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Третье сокровище</a:t>
            </a:r>
            <a:r>
              <a:rPr kumimoji="0" lang="ru-RU" altLang="ru-RU" sz="3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Octava" panose="02040502050506020204" pitchFamily="18" charset="-52"/>
                <a:ea typeface="MS Mincho" panose="02020609040205080304" pitchFamily="49" charset="-128"/>
                <a:cs typeface="Times New Roman" panose="02020603050405020304" pitchFamily="18" charset="0"/>
              </a:rPr>
              <a:t> — </a:t>
            </a:r>
            <a:r>
              <a:rPr lang="ru-RU" altLang="ru-RU" sz="3600" b="1" dirty="0" err="1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Бугань</a:t>
            </a:r>
            <a:r>
              <a:rPr lang="ru-RU" altLang="ru-RU" sz="3600" b="1" dirty="0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вэй</a:t>
            </a:r>
            <a:r>
              <a:rPr lang="ru-RU" altLang="ru-RU" sz="3600" b="1" dirty="0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тянься</a:t>
            </a:r>
            <a:r>
              <a:rPr lang="ru-RU" altLang="ru-RU" sz="3600" b="1" dirty="0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 </a:t>
            </a:r>
            <a:r>
              <a:rPr lang="ru-RU" altLang="ru-RU" sz="3600" b="1" dirty="0" err="1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сянь</a:t>
            </a:r>
            <a:endParaRPr lang="ru-RU" altLang="ru-RU" sz="3600" b="1" dirty="0">
              <a:solidFill>
                <a:srgbClr val="202122"/>
              </a:solidFill>
              <a:latin typeface="Octava" panose="02040502050506020204" pitchFamily="18" charset="-52"/>
              <a:ea typeface="MS Mincho" panose="02020609040205080304" pitchFamily="49" charset="-128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altLang="ru-RU" sz="1300" b="0" i="0" u="none" strike="noStrike" cap="none" normalizeH="0" baseline="0" dirty="0" smtClean="0">
              <a:ln>
                <a:noFill/>
              </a:ln>
              <a:solidFill>
                <a:srgbClr val="202122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 smtClean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 smtClean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altLang="ru-RU" sz="1300" dirty="0">
              <a:solidFill>
                <a:srgbClr val="202122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Три сокровища впервые упомянуты в трактате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altLang="ru-RU" sz="3200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«</a:t>
            </a:r>
            <a:r>
              <a:rPr lang="ru-RU" altLang="ru-RU" sz="3200" b="1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Дао Дэ Цзин</a:t>
            </a:r>
            <a:r>
              <a:rPr lang="ru-RU" altLang="ru-RU" sz="3200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», в 67 главе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6388104" y="6100823"/>
            <a:ext cx="46923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i="1" dirty="0">
                <a:latin typeface="NewLetterGothic" panose="020B0506020202030204" pitchFamily="34" charset="-52"/>
              </a:rPr>
              <a:t>См. Википедия - "Три сокровища (даосизм)"</a:t>
            </a:r>
          </a:p>
        </p:txBody>
      </p:sp>
    </p:spTree>
    <p:extLst>
      <p:ext uri="{BB962C8B-B14F-4D97-AF65-F5344CB8AC3E}">
        <p14:creationId xmlns:p14="http://schemas.microsoft.com/office/powerpoint/2010/main" val="3982434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28046" y="1498938"/>
            <a:ext cx="913590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i="1" u="sng" dirty="0">
                <a:solidFill>
                  <a:srgbClr val="000000"/>
                </a:solidFill>
                <a:latin typeface="NewLetterGothic" panose="020B0506020202030204" pitchFamily="34" charset="-52"/>
                <a:ea typeface="Times New Roman" panose="02020603050405020304" pitchFamily="18" charset="0"/>
              </a:rPr>
              <a:t>Перевод Ян Хин </a:t>
            </a:r>
            <a:r>
              <a:rPr lang="ru-RU" sz="3600" i="1" u="sng" dirty="0" err="1">
                <a:solidFill>
                  <a:srgbClr val="000000"/>
                </a:solidFill>
                <a:latin typeface="NewLetterGothic" panose="020B0506020202030204" pitchFamily="34" charset="-52"/>
                <a:ea typeface="Times New Roman" panose="02020603050405020304" pitchFamily="18" charset="0"/>
              </a:rPr>
              <a:t>Шуна</a:t>
            </a:r>
            <a:endParaRPr lang="ru-RU" sz="3600" i="1" u="sng" dirty="0">
              <a:latin typeface="NewLetterGothic" panose="020B0506020202030204" pitchFamily="34" charset="-52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Я имею три сокровища, которыми дорожу: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первое – это 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человеколюбие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второе – 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бережливость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а третье состоит в том,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ru-RU" sz="3600" dirty="0" smtClean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   что 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я не смею быть впереди других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lang="ru-RU" sz="3600" dirty="0">
              <a:latin typeface="Octava" panose="02040502050506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800026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8747" y="946811"/>
            <a:ext cx="11474506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i="1" u="sng" dirty="0">
                <a:solidFill>
                  <a:srgbClr val="000000"/>
                </a:solidFill>
                <a:latin typeface="NewLetterGothic" panose="020B0506020202030204" pitchFamily="34" charset="-52"/>
                <a:ea typeface="Times New Roman" panose="02020603050405020304" pitchFamily="18" charset="0"/>
              </a:rPr>
              <a:t>Перевод Игоря </a:t>
            </a:r>
            <a:r>
              <a:rPr lang="ru-RU" sz="3600" i="1" u="sng" dirty="0" err="1">
                <a:solidFill>
                  <a:srgbClr val="000000"/>
                </a:solidFill>
                <a:latin typeface="NewLetterGothic" panose="020B0506020202030204" pitchFamily="34" charset="-52"/>
                <a:ea typeface="Times New Roman" panose="02020603050405020304" pitchFamily="18" charset="0"/>
              </a:rPr>
              <a:t>Бурдонова</a:t>
            </a:r>
            <a:endParaRPr lang="ru-RU" sz="3600" i="1" u="sng" dirty="0">
              <a:latin typeface="NewLetterGothic" panose="020B0506020202030204" pitchFamily="34" charset="-52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Глазами сердца увидел я   три драгоценности силы Дэ. 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Первая называется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 marL="1363980" lvl="2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"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просто люби людей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". 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Вторая называется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 marL="1363980" lvl="2"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"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держись середины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". 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</a:rPr>
              <a:t>Третья называется </a:t>
            </a:r>
            <a:endParaRPr lang="ru-RU" sz="3600" dirty="0">
              <a:latin typeface="Octava" panose="02040502050506020204" pitchFamily="18" charset="-52"/>
              <a:ea typeface="Calibri" panose="020F0502020204030204" pitchFamily="34" charset="0"/>
            </a:endParaRPr>
          </a:p>
          <a:p>
            <a:pPr lvl="3"/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не стремись быть впереди других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Calibri" panose="020F0502020204030204" pitchFamily="34" charset="0"/>
                <a:cs typeface="Times New Roman" panose="02020603050405020304" pitchFamily="18" charset="0"/>
              </a:rPr>
              <a:t>". </a:t>
            </a:r>
            <a:endParaRPr lang="ru-RU" sz="3600" dirty="0">
              <a:latin typeface="Octava" panose="02040502050506020204" pitchFamily="18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2091049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13051" y="1726450"/>
            <a:ext cx="10365897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3600" i="1" u="sng" dirty="0">
                <a:solidFill>
                  <a:srgbClr val="000000"/>
                </a:solidFill>
                <a:latin typeface="NewLetterGothic" panose="020B0506020202030204" pitchFamily="34" charset="-52"/>
                <a:ea typeface="Times New Roman" panose="02020603050405020304" pitchFamily="18" charset="0"/>
              </a:rPr>
              <a:t>Перевод Владимира Малявина</a:t>
            </a:r>
          </a:p>
          <a:p>
            <a:pPr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 </a:t>
            </a:r>
            <a:endParaRPr lang="ru-RU" sz="16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>
              <a:spcAft>
                <a:spcPts val="0"/>
              </a:spcAf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Есть у меня три сокровища, я бережно их храню: </a:t>
            </a: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Первое – это 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любовь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marL="449580">
              <a:spcAft>
                <a:spcPts val="0"/>
              </a:spcAft>
              <a:tabLst>
                <a:tab pos="581660" algn="l"/>
                <a:tab pos="1163320" algn="l"/>
                <a:tab pos="1744980" algn="l"/>
                <a:tab pos="2326640" algn="l"/>
                <a:tab pos="2908300" algn="l"/>
                <a:tab pos="3489960" algn="l"/>
                <a:tab pos="4071620" algn="l"/>
                <a:tab pos="4653280" algn="l"/>
                <a:tab pos="5234940" algn="l"/>
                <a:tab pos="5816600" algn="l"/>
                <a:tab pos="6398260" algn="l"/>
                <a:tab pos="6979920" algn="l"/>
                <a:tab pos="7561580" algn="l"/>
                <a:tab pos="8143240" algn="l"/>
                <a:tab pos="8724900" algn="l"/>
                <a:tab pos="9306560" algn="l"/>
              </a:tabLst>
            </a:pP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Второе – 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бережливость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</a:p>
          <a:p>
            <a:pPr lvl="1"/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Третье – </a:t>
            </a:r>
            <a:r>
              <a:rPr lang="ru-RU" sz="3600" b="1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нежелание быть первым в мире</a:t>
            </a:r>
            <a:r>
              <a:rPr lang="ru-RU" sz="3600" dirty="0">
                <a:solidFill>
                  <a:srgbClr val="000000"/>
                </a:solidFill>
                <a:latin typeface="Octava" panose="02040502050506020204" pitchFamily="18" charset="-52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59856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945420" y="2315856"/>
            <a:ext cx="10301160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ru-RU" sz="4000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Название нашего вечера </a:t>
            </a:r>
            <a:r>
              <a:rPr lang="ru-RU" sz="4000" dirty="0" smtClean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могло бы быть </a:t>
            </a:r>
            <a:r>
              <a:rPr lang="ru-RU" sz="4000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таким</a:t>
            </a:r>
            <a:endParaRPr lang="ru-RU" sz="4000" dirty="0">
              <a:latin typeface="NewLetterGothic" panose="020B0506020202030204" pitchFamily="34" charset="-52"/>
              <a:ea typeface="MS Mincho" panose="02020609040205080304" pitchFamily="49" charset="-128"/>
            </a:endParaRPr>
          </a:p>
          <a:p>
            <a:pPr algn="ctr">
              <a:spcAft>
                <a:spcPts val="0"/>
              </a:spcAft>
            </a:pPr>
            <a:r>
              <a:rPr lang="ru-RU" b="1" dirty="0">
                <a:solidFill>
                  <a:srgbClr val="202122"/>
                </a:solidFill>
                <a:latin typeface="NewLetterGothic" panose="020B0506020202030204" pitchFamily="34" charset="-52"/>
                <a:ea typeface="MS Mincho" panose="02020609040205080304" pitchFamily="49" charset="-128"/>
                <a:cs typeface="Arial" panose="020B0604020202020204" pitchFamily="34" charset="0"/>
              </a:rPr>
              <a:t> </a:t>
            </a:r>
            <a:endParaRPr lang="ru-RU" sz="1200" dirty="0">
              <a:latin typeface="Times New Roman" panose="02020603050405020304" pitchFamily="18" charset="0"/>
              <a:ea typeface="MS Mincho" panose="02020609040205080304" pitchFamily="49" charset="-128"/>
            </a:endParaRPr>
          </a:p>
          <a:p>
            <a:pPr algn="ctr"/>
            <a:r>
              <a:rPr lang="ru-RU" sz="4800" b="1" dirty="0">
                <a:solidFill>
                  <a:srgbClr val="202122"/>
                </a:solidFill>
                <a:latin typeface="Octava" panose="02040502050506020204" pitchFamily="18" charset="-52"/>
                <a:ea typeface="MS Mincho" panose="02020609040205080304" pitchFamily="49" charset="-128"/>
                <a:cs typeface="Arial" panose="020B0604020202020204" pitchFamily="34" charset="0"/>
              </a:rPr>
              <a:t>«От любви и дети»</a:t>
            </a:r>
            <a:endParaRPr lang="ru-RU" sz="4800" dirty="0"/>
          </a:p>
        </p:txBody>
      </p:sp>
    </p:spTree>
    <p:extLst>
      <p:ext uri="{BB962C8B-B14F-4D97-AF65-F5344CB8AC3E}">
        <p14:creationId xmlns:p14="http://schemas.microsoft.com/office/powerpoint/2010/main" val="3429552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7810" y="251503"/>
            <a:ext cx="6416379" cy="63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483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8724" y="532965"/>
            <a:ext cx="9314553" cy="57707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418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488</TotalTime>
  <Words>84</Words>
  <Application>Microsoft Office PowerPoint</Application>
  <PresentationFormat>Широкоэкранный</PresentationFormat>
  <Paragraphs>56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6" baseType="lpstr">
      <vt:lpstr>MS Mincho</vt:lpstr>
      <vt:lpstr>Arial</vt:lpstr>
      <vt:lpstr>Calibri</vt:lpstr>
      <vt:lpstr>Calibri Light</vt:lpstr>
      <vt:lpstr>NewLetterGothic</vt:lpstr>
      <vt:lpstr>Octava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Vyatkin</dc:creator>
  <cp:lastModifiedBy>Vyatkin</cp:lastModifiedBy>
  <cp:revision>35</cp:revision>
  <cp:lastPrinted>2023-11-21T18:25:10Z</cp:lastPrinted>
  <dcterms:created xsi:type="dcterms:W3CDTF">2020-04-18T09:50:39Z</dcterms:created>
  <dcterms:modified xsi:type="dcterms:W3CDTF">2023-11-21T19:59:27Z</dcterms:modified>
</cp:coreProperties>
</file>