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90" r:id="rId10"/>
    <p:sldId id="291" r:id="rId11"/>
    <p:sldId id="277" r:id="rId12"/>
    <p:sldId id="279" r:id="rId13"/>
    <p:sldId id="278" r:id="rId14"/>
    <p:sldId id="280" r:id="rId15"/>
    <p:sldId id="282" r:id="rId16"/>
    <p:sldId id="287" r:id="rId17"/>
    <p:sldId id="281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E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3FAE-1564-4014-BF43-3845E745ADB7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DE27-A4DF-4EAE-8557-404C831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AB4C3-B6D4-4CAB-AFF5-C148FB455D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DE27-A4DF-4EAE-8557-404C83191C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DA3F0F-6C42-417B-878D-2ADDD1A330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D6E-D092-4186-AF51-550D7F932473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FF1A-7C8A-404C-9C58-BA12EE3D7A6E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6879-5E9E-4B1B-BF7D-ED36AB61E1AA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E4BA-B339-4B88-85FC-85874A0E84A1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8AA-42CF-4A2F-8305-7477550F732F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899D-D089-44F4-A992-8D9D457E776B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6ADF-1044-4BEB-8319-8A0CEBAC8CAC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4D1-A66A-4C7B-A63D-AFFB8EE4B0C2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5137-B792-4669-805E-C15D06377A0B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7C89-6C47-4A90-AEE8-052AB47AA22C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AA7C-6672-474E-8EE0-C104AB29F661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E9F9-D65A-441A-A9F6-94E25B2A47F4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26360-B651-4098-A80D-29393A705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1.gif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бордю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6545" y="162407"/>
            <a:ext cx="608371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spc="500" dirty="0" smtClean="0">
                <a:latin typeface="Bookman Old Style" pitchFamily="18" charset="0"/>
                <a:cs typeface="Arial" pitchFamily="34" charset="0"/>
              </a:rPr>
              <a:t>ЖИВОЙ ПЕРЕВОД</a:t>
            </a:r>
          </a:p>
          <a:p>
            <a:pPr algn="ctr">
              <a:spcAft>
                <a:spcPts val="1200"/>
              </a:spcAft>
            </a:pPr>
            <a:r>
              <a:rPr lang="ja-JP" altLang="en-US" sz="4000" dirty="0" smtClean="0"/>
              <a:t>灵活翻译</a:t>
            </a:r>
            <a:endParaRPr lang="ru-RU" sz="4000" b="1" spc="5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Bookman Old Style" pitchFamily="18" charset="0"/>
                <a:cs typeface="Arial" pitchFamily="34" charset="0"/>
              </a:rPr>
              <a:t>(</a:t>
            </a:r>
            <a:r>
              <a:rPr lang="ru-RU" sz="2800" i="1" dirty="0" smtClean="0">
                <a:latin typeface="Bookman Old Style" pitchFamily="18" charset="0"/>
                <a:cs typeface="Arial" pitchFamily="34" charset="0"/>
              </a:rPr>
              <a:t>обратная поэтическая связь</a:t>
            </a:r>
            <a:r>
              <a:rPr lang="ru-RU" sz="2800" dirty="0" smtClean="0">
                <a:latin typeface="Bookman Old Style" pitchFamily="18" charset="0"/>
                <a:cs typeface="Arial" pitchFamily="34" charset="0"/>
              </a:rPr>
              <a:t>)</a:t>
            </a:r>
          </a:p>
          <a:p>
            <a:pPr algn="ctr"/>
            <a:r>
              <a:rPr lang="ru-RU" altLang="zh-CN" sz="2800" dirty="0" smtClean="0">
                <a:latin typeface="Bookman Old Style" pitchFamily="18" charset="0"/>
                <a:ea typeface="SimSun" pitchFamily="2" charset="-122"/>
                <a:cs typeface="Arial" pitchFamily="34" charset="0"/>
              </a:rPr>
              <a:t>(</a:t>
            </a:r>
            <a:r>
              <a:rPr lang="zh-CN" altLang="en-US" sz="2800" dirty="0" smtClean="0">
                <a:latin typeface="SimSun" pitchFamily="2" charset="-122"/>
                <a:ea typeface="SimSun" pitchFamily="2" charset="-122"/>
              </a:rPr>
              <a:t>诗歌逆向关系</a:t>
            </a:r>
            <a:r>
              <a:rPr lang="ru-RU" altLang="zh-CN" sz="2800" spc="3000" dirty="0" smtClean="0">
                <a:latin typeface="Bookman Old Style" pitchFamily="18" charset="0"/>
                <a:ea typeface="SimSun" pitchFamily="2" charset="-122"/>
                <a:cs typeface="Arial" pitchFamily="34" charset="0"/>
              </a:rPr>
              <a:t>)</a:t>
            </a:r>
            <a:endParaRPr lang="zh-CN" altLang="en-US" sz="4400" spc="3000" dirty="0" smtClean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319" y="2857579"/>
            <a:ext cx="1620000" cy="16200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1614" y="2857579"/>
            <a:ext cx="1615477" cy="16200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639" y="2857579"/>
            <a:ext cx="1624537" cy="16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829" y="4513763"/>
            <a:ext cx="180049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Игорь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latin typeface="Bookman Old Style" pitchFamily="18" charset="0"/>
              </a:rPr>
              <a:t>Бурдонов</a:t>
            </a:r>
          </a:p>
          <a:p>
            <a:pPr algn="ctr"/>
            <a:r>
              <a:rPr lang="zh-CN" altLang="en-US" sz="2400" b="1" dirty="0" smtClean="0">
                <a:latin typeface="SimSun" pitchFamily="2" charset="-122"/>
                <a:ea typeface="SimSun" pitchFamily="2" charset="-122"/>
              </a:rPr>
              <a:t>伊戈尔</a:t>
            </a:r>
            <a:endParaRPr lang="ru-RU" altLang="zh-CN" sz="2400" b="1" dirty="0" smtClean="0">
              <a:latin typeface="Yu Gothic" pitchFamily="34" charset="-128"/>
              <a:ea typeface="SimSun" pitchFamily="2" charset="-122"/>
            </a:endParaRPr>
          </a:p>
          <a:p>
            <a:pPr algn="ctr"/>
            <a:r>
              <a:rPr lang="ru-RU" sz="2400" b="1" dirty="0" smtClean="0">
                <a:latin typeface="Yu Gothic" pitchFamily="34" charset="-128"/>
                <a:ea typeface="SimSun" pitchFamily="2" charset="-122"/>
              </a:rPr>
              <a:t>布尔东诺夫</a:t>
            </a:r>
            <a:endParaRPr lang="zh-CN" altLang="en-US" sz="2400" b="1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5872" y="4513579"/>
            <a:ext cx="194957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atin typeface="Bookman Old Style" pitchFamily="18" charset="0"/>
              </a:rPr>
              <a:t>Гу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err="1" smtClean="0">
                <a:latin typeface="Bookman Old Style" pitchFamily="18" charset="0"/>
              </a:rPr>
              <a:t>Юй</a:t>
            </a:r>
            <a:endParaRPr lang="ru-RU" sz="2400" b="1" dirty="0" smtClean="0">
              <a:latin typeface="Bookman Old Style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latin typeface="Bookman Old Style" pitchFamily="18" charset="0"/>
              </a:rPr>
              <a:t>(</a:t>
            </a:r>
            <a:r>
              <a:rPr lang="ru-RU" sz="2400" dirty="0" err="1" smtClean="0">
                <a:latin typeface="Bookman Old Style" pitchFamily="18" charset="0"/>
              </a:rPr>
              <a:t>Гу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Хэндун</a:t>
            </a:r>
            <a:r>
              <a:rPr lang="ru-RU" sz="2400" dirty="0" smtClean="0">
                <a:latin typeface="Bookman Old Style" pitchFamily="18" charset="0"/>
              </a:rPr>
              <a:t>)</a:t>
            </a:r>
          </a:p>
          <a:p>
            <a:pPr algn="ctr"/>
            <a:r>
              <a:rPr lang="en-US" sz="2400" b="1" dirty="0" smtClean="0">
                <a:latin typeface="SimSun" pitchFamily="2" charset="-122"/>
                <a:ea typeface="SimSun" pitchFamily="2" charset="-122"/>
              </a:rPr>
              <a:t>谷</a:t>
            </a:r>
            <a:r>
              <a:rPr lang="ja-JP" altLang="en-US" sz="2400" b="1" dirty="0" smtClean="0">
                <a:latin typeface="SimSun" pitchFamily="2" charset="-122"/>
                <a:ea typeface="SimSun" pitchFamily="2" charset="-122"/>
              </a:rPr>
              <a:t>羽</a:t>
            </a:r>
            <a:endParaRPr lang="ru-RU" altLang="ja-JP" sz="24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ru-RU" altLang="ja-JP" sz="2400" b="1" dirty="0" smtClean="0">
                <a:latin typeface="Yu Gothic" pitchFamily="34" charset="-128"/>
                <a:ea typeface="SimSun" pitchFamily="2" charset="-122"/>
              </a:rPr>
              <a:t>(</a:t>
            </a:r>
            <a:r>
              <a:rPr lang="en-US" sz="2400" b="1" dirty="0" err="1" smtClean="0">
                <a:latin typeface="SimSun" pitchFamily="2" charset="-122"/>
                <a:ea typeface="SimSun" pitchFamily="2" charset="-122"/>
              </a:rPr>
              <a:t>谷恒东</a:t>
            </a:r>
            <a:r>
              <a:rPr lang="ru-RU" altLang="ja-JP" sz="2400" b="1" dirty="0" smtClean="0">
                <a:latin typeface="Yu Gothic" pitchFamily="34" charset="-128"/>
                <a:ea typeface="SimSun" pitchFamily="2" charset="-122"/>
              </a:rPr>
              <a:t>)</a:t>
            </a:r>
            <a:endParaRPr lang="zh-CN" altLang="en-US" sz="2400" b="1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8110" y="4513579"/>
            <a:ext cx="219803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atin typeface="Bookman Old Style" pitchFamily="18" charset="0"/>
              </a:rPr>
              <a:t>Вэнь</a:t>
            </a:r>
            <a:r>
              <a:rPr lang="ru-RU" sz="2400" b="1" dirty="0" smtClean="0">
                <a:latin typeface="Bookman Old Style" pitchFamily="18" charset="0"/>
              </a:rPr>
              <a:t> Синь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latin typeface="Bookman Old Style" pitchFamily="18" charset="0"/>
              </a:rPr>
              <a:t>(Ли </a:t>
            </a:r>
            <a:r>
              <a:rPr lang="ru-RU" sz="2400" dirty="0" err="1" smtClean="0">
                <a:latin typeface="Bookman Old Style" pitchFamily="18" charset="0"/>
              </a:rPr>
              <a:t>Цуйвэнь</a:t>
            </a:r>
            <a:r>
              <a:rPr lang="ru-RU" sz="2400" dirty="0" smtClean="0">
                <a:latin typeface="Bookman Old Style" pitchFamily="18" charset="0"/>
              </a:rPr>
              <a:t>)</a:t>
            </a:r>
          </a:p>
          <a:p>
            <a:pPr algn="ctr"/>
            <a:r>
              <a:rPr lang="ja-JP" altLang="en-US" sz="2400" b="1" dirty="0" smtClean="0">
                <a:latin typeface="SimSun" pitchFamily="2" charset="-122"/>
                <a:ea typeface="SimSun" pitchFamily="2" charset="-122"/>
              </a:rPr>
              <a:t>文心</a:t>
            </a:r>
            <a:endParaRPr lang="ru-RU" altLang="ja-JP" sz="24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ru-RU" altLang="ja-JP" sz="2400" b="1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ja-JP" altLang="en-US" sz="2400" b="1" dirty="0" smtClean="0">
                <a:latin typeface="SimSun" pitchFamily="2" charset="-122"/>
                <a:ea typeface="SimSun" pitchFamily="2" charset="-122"/>
              </a:rPr>
              <a:t>李翠文</a:t>
            </a:r>
            <a:r>
              <a:rPr lang="ru-RU" altLang="ja-JP" sz="2400" b="1" dirty="0" smtClean="0">
                <a:latin typeface="SimSun" pitchFamily="2" charset="-122"/>
                <a:ea typeface="SimSun" pitchFamily="2" charset="-122"/>
              </a:rPr>
              <a:t>)</a:t>
            </a:r>
            <a:endParaRPr lang="zh-CN" altLang="en-US" sz="2400" b="1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Gu_Ui_2019_123_Страница_143.jpg"/>
          <p:cNvPicPr>
            <a:picLocks noChangeAspect="1"/>
          </p:cNvPicPr>
          <p:nvPr/>
        </p:nvPicPr>
        <p:blipFill>
          <a:blip r:embed="rId3" cstate="print"/>
          <a:srcRect l="10786"/>
          <a:stretch>
            <a:fillRect/>
          </a:stretch>
        </p:blipFill>
        <p:spPr bwMode="auto">
          <a:xfrm>
            <a:off x="4643438" y="0"/>
            <a:ext cx="432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" descr="Gu_Ui_2019_123_Страница_142.jpg"/>
          <p:cNvPicPr>
            <a:picLocks noChangeAspect="1"/>
          </p:cNvPicPr>
          <p:nvPr/>
        </p:nvPicPr>
        <p:blipFill>
          <a:blip r:embed="rId4" cstate="print"/>
          <a:srcRect r="17339"/>
          <a:stretch>
            <a:fillRect/>
          </a:stretch>
        </p:blipFill>
        <p:spPr bwMode="auto">
          <a:xfrm>
            <a:off x="492125" y="0"/>
            <a:ext cx="400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75413"/>
            <a:ext cx="649287" cy="365125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4BF968F-1A9B-4B65-8636-F4588A727566}" type="slidenum">
              <a:rPr lang="ru-RU" b="1">
                <a:solidFill>
                  <a:schemeClr val="tx1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ru-RU" b="1">
                <a:solidFill>
                  <a:schemeClr val="tx1"/>
                </a:solidFill>
              </a:rPr>
              <a:t>      </a:t>
            </a:r>
            <a:r>
              <a:rPr lang="ru-RU" sz="800" b="1">
                <a:solidFill>
                  <a:schemeClr val="tx1"/>
                </a:solidFill>
              </a:rPr>
              <a:t> </a:t>
            </a:r>
            <a:r>
              <a:rPr lang="ru-RU" b="1">
                <a:solidFill>
                  <a:schemeClr val="tx1"/>
                </a:solidFill>
              </a:rPr>
              <a:t> </a:t>
            </a:r>
            <a:r>
              <a:rPr lang="ru-RU" sz="1000" b="1">
                <a:solidFill>
                  <a:schemeClr val="tx1"/>
                </a:solidFill>
              </a:rPr>
              <a:t>(18)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11269" name="Рисунок 15" descr="бордюр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38725" y="4003675"/>
            <a:ext cx="3421063" cy="212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Bookman Old Style" pitchFamily="18" charset="0"/>
              </a:rPr>
              <a:t>Когда весенний ветер веет,</a:t>
            </a:r>
          </a:p>
          <a:p>
            <a:r>
              <a:rPr lang="ru-RU" sz="1200">
                <a:latin typeface="Bookman Old Style" pitchFamily="18" charset="0"/>
              </a:rPr>
              <a:t>и ты стоишь уже у двери,</a:t>
            </a:r>
          </a:p>
          <a:p>
            <a:r>
              <a:rPr lang="ru-RU" sz="1200">
                <a:latin typeface="Bookman Old Style" pitchFamily="18" charset="0"/>
              </a:rPr>
              <a:t>внимая Небу и Саврасову,</a:t>
            </a:r>
          </a:p>
          <a:p>
            <a:r>
              <a:rPr lang="ru-RU" sz="1200">
                <a:latin typeface="Bookman Old Style" pitchFamily="18" charset="0"/>
              </a:rPr>
              <a:t>ты слышишь хор весенних ритмов,</a:t>
            </a:r>
          </a:p>
          <a:p>
            <a:r>
              <a:rPr lang="ru-RU" sz="1200">
                <a:latin typeface="Bookman Old Style" pitchFamily="18" charset="0"/>
              </a:rPr>
              <a:t>что с каждым часом веселее.</a:t>
            </a:r>
          </a:p>
          <a:p>
            <a:r>
              <a:rPr lang="ru-RU" sz="1200">
                <a:latin typeface="Bookman Old Style" pitchFamily="18" charset="0"/>
              </a:rPr>
              <a:t> </a:t>
            </a:r>
          </a:p>
          <a:p>
            <a:r>
              <a:rPr lang="ru-RU" sz="1200">
                <a:latin typeface="Bookman Old Style" pitchFamily="18" charset="0"/>
              </a:rPr>
              <a:t>Когда весенний ветер веет,</a:t>
            </a:r>
          </a:p>
          <a:p>
            <a:r>
              <a:rPr lang="ru-RU" sz="1200">
                <a:latin typeface="Bookman Old Style" pitchFamily="18" charset="0"/>
              </a:rPr>
              <a:t>меня одну пленяет север,</a:t>
            </a:r>
          </a:p>
          <a:p>
            <a:r>
              <a:rPr lang="ru-RU" sz="1200">
                <a:latin typeface="Bookman Old Style" pitchFamily="18" charset="0"/>
              </a:rPr>
              <a:t>я всё пою, как тройка мчится</a:t>
            </a:r>
          </a:p>
          <a:p>
            <a:r>
              <a:rPr lang="ru-RU" sz="1200">
                <a:latin typeface="Bookman Old Style" pitchFamily="18" charset="0"/>
              </a:rPr>
              <a:t>по зимним тропам поэтическим,</a:t>
            </a:r>
          </a:p>
          <a:p>
            <a:r>
              <a:rPr lang="ru-RU" sz="1200">
                <a:latin typeface="Bookman Old Style" pitchFamily="18" charset="0"/>
              </a:rPr>
              <a:t>и я иду, бреду за нею.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7613" y="4013200"/>
            <a:ext cx="3240087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Bookman Old Style" pitchFamily="18" charset="0"/>
              </a:rPr>
              <a:t>Когда весенний ветер веет,</a:t>
            </a:r>
          </a:p>
          <a:p>
            <a:r>
              <a:rPr lang="ru-RU" sz="1200">
                <a:latin typeface="Bookman Old Style" pitchFamily="18" charset="0"/>
              </a:rPr>
              <a:t>И ты стоишь уже у двери,</a:t>
            </a:r>
          </a:p>
          <a:p>
            <a:r>
              <a:rPr lang="ru-RU" sz="1200">
                <a:latin typeface="Bookman Old Style" pitchFamily="18" charset="0"/>
              </a:rPr>
              <a:t>Внимая небу и Саврасову,</a:t>
            </a:r>
          </a:p>
          <a:p>
            <a:r>
              <a:rPr lang="ru-RU" sz="1200">
                <a:latin typeface="Bookman Old Style" pitchFamily="18" charset="0"/>
              </a:rPr>
              <a:t>И без вина весной пьянея.</a:t>
            </a:r>
          </a:p>
          <a:p>
            <a:r>
              <a:rPr lang="ru-RU" sz="1200">
                <a:latin typeface="Bookman Old Style" pitchFamily="18" charset="0"/>
              </a:rPr>
              <a:t> </a:t>
            </a:r>
          </a:p>
          <a:p>
            <a:r>
              <a:rPr lang="ru-RU" sz="1200">
                <a:latin typeface="Bookman Old Style" pitchFamily="18" charset="0"/>
              </a:rPr>
              <a:t>Когда весенний ветер веет,</a:t>
            </a:r>
          </a:p>
          <a:p>
            <a:r>
              <a:rPr lang="ru-RU" sz="1200">
                <a:latin typeface="Bookman Old Style" pitchFamily="18" charset="0"/>
              </a:rPr>
              <a:t>Меня не отпускает север,</a:t>
            </a:r>
          </a:p>
          <a:p>
            <a:r>
              <a:rPr lang="ru-RU" sz="1200">
                <a:latin typeface="Bookman Old Style" pitchFamily="18" charset="0"/>
              </a:rPr>
              <a:t>Я всё пою, как тройка мчится,</a:t>
            </a:r>
          </a:p>
          <a:p>
            <a:r>
              <a:rPr lang="ru-RU" sz="1200">
                <a:latin typeface="Bookman Old Style" pitchFamily="18" charset="0"/>
              </a:rPr>
              <a:t>И стих мой зимний леденеет.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11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Gu_Ui_2019_123_Страница_142.jpg"/>
          <p:cNvPicPr>
            <a:picLocks noChangeAspect="1"/>
          </p:cNvPicPr>
          <p:nvPr/>
        </p:nvPicPr>
        <p:blipFill>
          <a:blip r:embed="rId4" cstate="print"/>
          <a:srcRect l="17818" t="19950" r="21302" b="22050"/>
          <a:stretch>
            <a:fillRect/>
          </a:stretch>
        </p:blipFill>
        <p:spPr>
          <a:xfrm>
            <a:off x="611560" y="1035496"/>
            <a:ext cx="2952328" cy="3977680"/>
          </a:xfrm>
          <a:prstGeom prst="rect">
            <a:avLst/>
          </a:prstGeom>
        </p:spPr>
      </p:pic>
      <p:pic>
        <p:nvPicPr>
          <p:cNvPr id="7" name="Рисунок 6" descr="Li_2019_14_Страница_36.jpg"/>
          <p:cNvPicPr>
            <a:picLocks noChangeAspect="1"/>
          </p:cNvPicPr>
          <p:nvPr/>
        </p:nvPicPr>
        <p:blipFill>
          <a:blip r:embed="rId5" cstate="print"/>
          <a:srcRect l="8424" t="20600" r="18818" b="21000"/>
          <a:stretch>
            <a:fillRect/>
          </a:stretch>
        </p:blipFill>
        <p:spPr>
          <a:xfrm>
            <a:off x="5292080" y="1512168"/>
            <a:ext cx="3528392" cy="4005064"/>
          </a:xfrm>
          <a:prstGeom prst="rect">
            <a:avLst/>
          </a:prstGeom>
        </p:spPr>
      </p:pic>
      <p:pic>
        <p:nvPicPr>
          <p:cNvPr id="5" name="Рисунок 4" descr="Gu_Ui_2019_123_Страница_143.jpg"/>
          <p:cNvPicPr>
            <a:picLocks noChangeAspect="1"/>
          </p:cNvPicPr>
          <p:nvPr/>
        </p:nvPicPr>
        <p:blipFill>
          <a:blip r:embed="rId6" cstate="print"/>
          <a:srcRect l="19303" t="20600" r="36151" b="22050"/>
          <a:stretch>
            <a:fillRect/>
          </a:stretch>
        </p:blipFill>
        <p:spPr>
          <a:xfrm>
            <a:off x="3131840" y="1584176"/>
            <a:ext cx="2160240" cy="39330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2019071611510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bg1"/>
                </a:solidFill>
              </a:rPr>
              <a:pPr algn="l"/>
              <a:t>12</a:t>
            </a:fld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sz="8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(18)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13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Gu_Ui_2019_123_Страница_142.jpg"/>
          <p:cNvPicPr>
            <a:picLocks noChangeAspect="1"/>
          </p:cNvPicPr>
          <p:nvPr/>
        </p:nvPicPr>
        <p:blipFill>
          <a:blip r:embed="rId3" cstate="print"/>
          <a:srcRect l="17971" t="20713" r="10314" b="22724"/>
          <a:stretch>
            <a:fillRect/>
          </a:stretch>
        </p:blipFill>
        <p:spPr>
          <a:xfrm>
            <a:off x="323848" y="1080792"/>
            <a:ext cx="2880000" cy="3212304"/>
          </a:xfrm>
          <a:prstGeom prst="rect">
            <a:avLst/>
          </a:prstGeom>
        </p:spPr>
      </p:pic>
      <p:pic>
        <p:nvPicPr>
          <p:cNvPr id="8" name="Рисунок 7" descr="Li_2019_14_Страница_36.jpg"/>
          <p:cNvPicPr>
            <a:picLocks noChangeAspect="1"/>
          </p:cNvPicPr>
          <p:nvPr/>
        </p:nvPicPr>
        <p:blipFill>
          <a:blip r:embed="rId4" cstate="print"/>
          <a:srcRect l="19535" t="60275" r="8749" b="13576"/>
          <a:stretch>
            <a:fillRect/>
          </a:stretch>
        </p:blipFill>
        <p:spPr>
          <a:xfrm>
            <a:off x="3059832" y="5085184"/>
            <a:ext cx="3168000" cy="1633568"/>
          </a:xfrm>
          <a:prstGeom prst="rect">
            <a:avLst/>
          </a:prstGeom>
        </p:spPr>
      </p:pic>
      <p:pic>
        <p:nvPicPr>
          <p:cNvPr id="5" name="Рисунок 4" descr="Gu_Ui_2019_123_Страница_143.jpg"/>
          <p:cNvPicPr>
            <a:picLocks noChangeAspect="1"/>
          </p:cNvPicPr>
          <p:nvPr/>
        </p:nvPicPr>
        <p:blipFill>
          <a:blip r:embed="rId5" cstate="print"/>
          <a:srcRect l="19308" t="20989" r="10356" b="19522"/>
          <a:stretch>
            <a:fillRect/>
          </a:stretch>
        </p:blipFill>
        <p:spPr>
          <a:xfrm>
            <a:off x="3347864" y="1500152"/>
            <a:ext cx="2808000" cy="3358584"/>
          </a:xfrm>
          <a:prstGeom prst="rect">
            <a:avLst/>
          </a:prstGeom>
        </p:spPr>
      </p:pic>
      <p:pic>
        <p:nvPicPr>
          <p:cNvPr id="7" name="Рисунок 6" descr="Li_2019_14_Страница_36.jpg"/>
          <p:cNvPicPr>
            <a:picLocks noChangeAspect="1"/>
          </p:cNvPicPr>
          <p:nvPr/>
        </p:nvPicPr>
        <p:blipFill>
          <a:blip r:embed="rId4" cstate="print"/>
          <a:srcRect l="19535" t="21084" r="8749" b="42393"/>
          <a:stretch>
            <a:fillRect/>
          </a:stretch>
        </p:blipFill>
        <p:spPr>
          <a:xfrm>
            <a:off x="6156496" y="1481932"/>
            <a:ext cx="2880000" cy="2074216"/>
          </a:xfrm>
          <a:prstGeom prst="rect">
            <a:avLst/>
          </a:prstGeom>
        </p:spPr>
      </p:pic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2019071611510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14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u_Ui_2019_123_Страница_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943" y="0"/>
            <a:ext cx="4849434" cy="6858000"/>
          </a:xfrm>
          <a:prstGeom prst="rect">
            <a:avLst/>
          </a:prstGeom>
        </p:spPr>
      </p:pic>
      <p:pic>
        <p:nvPicPr>
          <p:cNvPr id="6" name="Рисунок 5" descr="Gu_Ui_2019_123_Страница_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379" y="0"/>
            <a:ext cx="4849434" cy="6858000"/>
          </a:xfrm>
          <a:prstGeom prst="rect">
            <a:avLst/>
          </a:prstGeom>
        </p:spPr>
      </p:pic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15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u_Ui_2019_123_Страница_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408" y="111825"/>
            <a:ext cx="7128000" cy="6629538"/>
          </a:xfrm>
          <a:prstGeom prst="rect">
            <a:avLst/>
          </a:prstGeom>
        </p:spPr>
      </p:pic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16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Разбивка на строки,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предложенная Александром Бубновым 28.07.2019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92091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Удаление двух иероглифов, предложенное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30.07.2019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01c_1 фраза в 1 стро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12976"/>
            <a:ext cx="1106170" cy="264160"/>
          </a:xfrm>
          <a:prstGeom prst="rect">
            <a:avLst/>
          </a:prstGeom>
        </p:spPr>
      </p:pic>
      <p:pic>
        <p:nvPicPr>
          <p:cNvPr id="13" name="Рисунок 12" descr="001c_2 фраза в 1 стро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212976"/>
            <a:ext cx="1106170" cy="264160"/>
          </a:xfrm>
          <a:prstGeom prst="rect">
            <a:avLst/>
          </a:prstGeom>
        </p:spPr>
      </p:pic>
      <p:pic>
        <p:nvPicPr>
          <p:cNvPr id="14" name="Рисунок 13" descr="001c_во тьме ночн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3212976"/>
            <a:ext cx="1452880" cy="272415"/>
          </a:xfrm>
          <a:prstGeom prst="rect">
            <a:avLst/>
          </a:prstGeom>
        </p:spPr>
      </p:pic>
      <p:pic>
        <p:nvPicPr>
          <p:cNvPr id="15" name="Рисунок 14" descr="001c_ни зву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212976"/>
            <a:ext cx="866775" cy="272415"/>
          </a:xfrm>
          <a:prstGeom prst="rect">
            <a:avLst/>
          </a:prstGeom>
        </p:spPr>
      </p:pic>
      <p:pic>
        <p:nvPicPr>
          <p:cNvPr id="17" name="Рисунок 16" descr="001c_ удаление в нижней строк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7295" y="4839628"/>
            <a:ext cx="1436370" cy="222885"/>
          </a:xfrm>
          <a:prstGeom prst="rect">
            <a:avLst/>
          </a:prstGeom>
        </p:spPr>
      </p:pic>
      <p:pic>
        <p:nvPicPr>
          <p:cNvPr id="18" name="Рисунок 17" descr="001c_удаление в 1 строк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8017" y="2888025"/>
            <a:ext cx="445770" cy="2311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12097" y="2888651"/>
            <a:ext cx="180000" cy="180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49676" y="4850112"/>
            <a:ext cx="180000" cy="180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9.25497E-8 L 1.38889E-6 -0.040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4.21564E-6 L -1.38889E-6 -0.050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25497E-8 L -0.16545 9.25497E-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564E-6 L -0.11545 4.2156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-2.96296E-6 L -0.01823 -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04 0.00046 L -0.02066 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48" y="10422"/>
            <a:ext cx="9028800" cy="6730945"/>
          </a:xfrm>
          <a:prstGeom prst="rect">
            <a:avLst/>
          </a:prstGeom>
        </p:spPr>
      </p:pic>
      <p:pic>
        <p:nvPicPr>
          <p:cNvPr id="8" name="Рисунок 7" descr="123_удаляем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382" y="3493451"/>
            <a:ext cx="3883152" cy="1692656"/>
          </a:xfrm>
          <a:prstGeom prst="rect">
            <a:avLst/>
          </a:prstGeom>
        </p:spPr>
      </p:pic>
      <p:pic>
        <p:nvPicPr>
          <p:cNvPr id="11" name="Рисунок 10" descr="123_перемещаем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862" y="5157192"/>
            <a:ext cx="5390896" cy="1450848"/>
          </a:xfrm>
          <a:prstGeom prst="rect">
            <a:avLst/>
          </a:prstGeom>
        </p:spPr>
      </p:pic>
      <p:pic>
        <p:nvPicPr>
          <p:cNvPr id="12" name="Рисунок 11" descr="123_перемещаемое с новой дат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334" y="5158427"/>
            <a:ext cx="5390896" cy="1450848"/>
          </a:xfrm>
          <a:prstGeom prst="rect">
            <a:avLst/>
          </a:prstGeom>
        </p:spPr>
      </p:pic>
      <p:pic>
        <p:nvPicPr>
          <p:cNvPr id="13" name="Рисунок 12" descr="123_китайский текс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693835"/>
            <a:ext cx="3127504" cy="4222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36459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Удаление четырёх строк, предложенное Еленой Гордеевой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17</a:t>
            </a:fld>
            <a:r>
              <a:rPr lang="ru-RU" b="1" smtClean="0">
                <a:solidFill>
                  <a:schemeClr val="tx1"/>
                </a:solidFill>
              </a:rPr>
              <a:t>      </a:t>
            </a:r>
            <a:r>
              <a:rPr lang="ru-RU" sz="800" b="1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sz="1000" b="1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9195E-6 L 3.05556E-6 -0.231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432" y="6474917"/>
            <a:ext cx="648072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18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908720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фильм</a:t>
            </a:r>
          </a:p>
          <a:p>
            <a:pPr algn="ctr"/>
            <a:endParaRPr lang="ru-RU" dirty="0" smtClean="0"/>
          </a:p>
          <a:p>
            <a:pPr algn="ctr"/>
            <a:r>
              <a:rPr lang="ru-RU" sz="4400" b="1" dirty="0" smtClean="0"/>
              <a:t>«КИТАЙСКАЯ ЗАДАЧА»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dirty="0" smtClean="0"/>
              <a:t>(в жанре «</a:t>
            </a:r>
            <a:r>
              <a:rPr lang="ru-RU" sz="3200" dirty="0" err="1" smtClean="0"/>
              <a:t>цы</a:t>
            </a:r>
            <a:r>
              <a:rPr lang="ru-RU" sz="3200" dirty="0" smtClean="0"/>
              <a:t>»)</a:t>
            </a:r>
          </a:p>
          <a:p>
            <a:pPr algn="ctr"/>
            <a:endParaRPr lang="ru-RU" sz="3200" dirty="0" smtClean="0"/>
          </a:p>
          <a:p>
            <a:pPr algn="ctr"/>
            <a:r>
              <a:rPr lang="ja-JP" altLang="en-US" sz="8000" b="1" dirty="0" smtClean="0">
                <a:latin typeface="SimSun" pitchFamily="2" charset="-122"/>
                <a:ea typeface="SimSun" pitchFamily="2" charset="-122"/>
              </a:rPr>
              <a:t>中国题</a:t>
            </a:r>
            <a:endParaRPr lang="ru-RU" altLang="ja-JP" sz="80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endParaRPr lang="ru-RU" altLang="ja-JP" b="1" dirty="0" smtClean="0">
              <a:ea typeface="SimSun" pitchFamily="2" charset="-122"/>
            </a:endParaRPr>
          </a:p>
          <a:p>
            <a:pPr algn="ctr"/>
            <a:r>
              <a:rPr lang="ja-JP" altLang="en-US" sz="3200" b="1" dirty="0" smtClean="0">
                <a:ea typeface="SimSun" pitchFamily="2" charset="-122"/>
              </a:rPr>
              <a:t>（词）</a:t>
            </a:r>
            <a:endParaRPr lang="ru-RU" sz="3200" b="1" dirty="0">
              <a:ea typeface="SimSun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бордю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шекспир.jpg"/>
          <p:cNvPicPr>
            <a:picLocks noChangeAspect="1"/>
          </p:cNvPicPr>
          <p:nvPr/>
        </p:nvPicPr>
        <p:blipFill>
          <a:blip r:embed="rId4" cstate="print"/>
          <a:srcRect l="7340" t="7507" r="8254"/>
          <a:stretch>
            <a:fillRect/>
          </a:stretch>
        </p:blipFill>
        <p:spPr>
          <a:xfrm>
            <a:off x="6985301" y="2060848"/>
            <a:ext cx="1907179" cy="2383200"/>
          </a:xfrm>
          <a:prstGeom prst="rect">
            <a:avLst/>
          </a:prstGeom>
        </p:spPr>
      </p:pic>
      <p:pic>
        <p:nvPicPr>
          <p:cNvPr id="11" name="Рисунок 10" descr="пушк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881" y="2060848"/>
            <a:ext cx="1760847" cy="238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1700808"/>
            <a:ext cx="4670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Дух силён, а плоть слаба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509120"/>
            <a:ext cx="5979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Спирт хорош, но мясо протухло</a:t>
            </a:r>
            <a:endParaRPr lang="ru-RU" sz="3200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2267744" y="2204864"/>
            <a:ext cx="46085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flipH="1">
            <a:off x="2051720" y="4077072"/>
            <a:ext cx="46085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2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764704"/>
            <a:ext cx="3131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Положительная</a:t>
            </a:r>
          </a:p>
          <a:p>
            <a:r>
              <a:rPr lang="ru-RU" sz="3200" i="1" dirty="0" smtClean="0"/>
              <a:t>обратная связь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5373216"/>
            <a:ext cx="3168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Отрицательная</a:t>
            </a:r>
          </a:p>
          <a:p>
            <a:r>
              <a:rPr lang="ru-RU" sz="3200" i="1" dirty="0" smtClean="0"/>
              <a:t>обратная связь</a:t>
            </a:r>
            <a:endParaRPr lang="ru-RU" sz="3200" dirty="0"/>
          </a:p>
        </p:txBody>
      </p:sp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3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 descr="отрицательная обратная связ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9" y="2970916"/>
            <a:ext cx="4680520" cy="3741913"/>
          </a:xfrm>
          <a:prstGeom prst="rect">
            <a:avLst/>
          </a:prstGeom>
        </p:spPr>
      </p:pic>
      <p:pic>
        <p:nvPicPr>
          <p:cNvPr id="21" name="Рисунок 20" descr="положительная обратная связь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76672"/>
            <a:ext cx="4678627" cy="37403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2 DSCF7425.jpg"/>
          <p:cNvPicPr>
            <a:picLocks noChangeAspect="1"/>
          </p:cNvPicPr>
          <p:nvPr/>
        </p:nvPicPr>
        <p:blipFill>
          <a:blip r:embed="rId3" cstate="print"/>
          <a:srcRect l="13118" t="1311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bg1"/>
                </a:solidFill>
              </a:rPr>
              <a:pPr algn="l"/>
              <a:t>4</a:t>
            </a:fld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sz="8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(18)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64877"/>
            <a:ext cx="5040560" cy="60170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err="1" smtClean="0"/>
              <a:t>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Юй</a:t>
            </a:r>
            <a:endParaRPr lang="ru-RU" sz="2400" b="1" dirty="0" smtClean="0"/>
          </a:p>
          <a:p>
            <a:endParaRPr lang="ru-RU" sz="1400" dirty="0" smtClean="0"/>
          </a:p>
          <a:p>
            <a:pPr indent="360000" algn="just">
              <a:spcAft>
                <a:spcPts val="600"/>
              </a:spcAft>
            </a:pPr>
            <a:r>
              <a:rPr lang="ru-RU" sz="1400" dirty="0" smtClean="0"/>
              <a:t>Литературный псевдоним, фамилия «</a:t>
            </a:r>
            <a:r>
              <a:rPr lang="ru-RU" sz="1400" dirty="0" err="1" smtClean="0"/>
              <a:t>Гу</a:t>
            </a:r>
            <a:r>
              <a:rPr lang="ru-RU" sz="1400" dirty="0" smtClean="0"/>
              <a:t>» настоящая и переводится как «долина», а личное имя «</a:t>
            </a:r>
            <a:r>
              <a:rPr lang="ru-RU" sz="1400" dirty="0" err="1" smtClean="0"/>
              <a:t>Юй</a:t>
            </a:r>
            <a:r>
              <a:rPr lang="ru-RU" sz="1400" dirty="0" smtClean="0"/>
              <a:t>» — как «перо птицы». Настоящее личное имя </a:t>
            </a:r>
            <a:r>
              <a:rPr lang="ru-RU" sz="1400" dirty="0" err="1" smtClean="0"/>
              <a:t>Хэндун</a:t>
            </a:r>
            <a:r>
              <a:rPr lang="ru-RU" sz="1400" dirty="0" smtClean="0"/>
              <a:t>     (</a:t>
            </a:r>
            <a:r>
              <a:rPr lang="en-US" sz="1400" dirty="0" err="1" smtClean="0"/>
              <a:t>恒东</a:t>
            </a:r>
            <a:r>
              <a:rPr lang="ru-RU" sz="1400" dirty="0" smtClean="0"/>
              <a:t>) означает вечный восток. </a:t>
            </a:r>
          </a:p>
          <a:p>
            <a:pPr indent="360000" algn="just">
              <a:spcAft>
                <a:spcPts val="600"/>
              </a:spcAft>
            </a:pPr>
            <a:r>
              <a:rPr lang="ru-RU" sz="1400" dirty="0" smtClean="0"/>
              <a:t>Он родился в 1940 г. в деревне провинции </a:t>
            </a:r>
            <a:r>
              <a:rPr lang="ru-RU" sz="1400" dirty="0" err="1" smtClean="0"/>
              <a:t>Хэбэй</a:t>
            </a:r>
            <a:r>
              <a:rPr lang="ru-RU" sz="1400" dirty="0" smtClean="0"/>
              <a:t>. В 65 году окончил </a:t>
            </a:r>
            <a:r>
              <a:rPr lang="ru-RU" sz="1400" dirty="0" err="1" smtClean="0"/>
              <a:t>Нанькайский</a:t>
            </a:r>
            <a:r>
              <a:rPr lang="ru-RU" sz="1400" dirty="0" smtClean="0"/>
              <a:t> университет и стал преподавателем, читал лекции по истории русской литературы. В конце 70-х начал переводить русскую поэзию. В конце 80-х один год стажировался в Ленинградском университете. </a:t>
            </a:r>
          </a:p>
          <a:p>
            <a:pPr indent="360000" algn="just">
              <a:spcAft>
                <a:spcPts val="600"/>
              </a:spcAft>
            </a:pPr>
            <a:r>
              <a:rPr lang="ru-RU" sz="1400" dirty="0" smtClean="0"/>
              <a:t>В начале 90-х вступил в Союз писателей города </a:t>
            </a:r>
            <a:r>
              <a:rPr lang="ru-RU" sz="1400" dirty="0" err="1" smtClean="0"/>
              <a:t>Тяньцзинь</a:t>
            </a:r>
            <a:r>
              <a:rPr lang="ru-RU" sz="1400" dirty="0" smtClean="0"/>
              <a:t>. В 2013 стал членом Санкт-Петербургского городского союза писателей. </a:t>
            </a:r>
          </a:p>
          <a:p>
            <a:pPr indent="360000" algn="just">
              <a:spcAft>
                <a:spcPts val="600"/>
              </a:spcAft>
            </a:pPr>
            <a:r>
              <a:rPr lang="ru-RU" sz="1400" dirty="0" smtClean="0"/>
              <a:t>Издал сборники переводов с названиями: «Любовная лирика Пушкина», «Триста стихотворений русских поэтов», «Полное собрание басен Крылова», «Рассказы и повести Чехова» и др. </a:t>
            </a:r>
          </a:p>
          <a:p>
            <a:pPr indent="360000" algn="just">
              <a:spcAft>
                <a:spcPts val="600"/>
              </a:spcAft>
            </a:pPr>
            <a:r>
              <a:rPr lang="ru-RU" sz="1400" dirty="0" smtClean="0"/>
              <a:t>Он также переводил стихи Лермонтова, Фета, Брюсова, Бальмонта, Бунина, Цветаевой, </a:t>
            </a:r>
            <a:r>
              <a:rPr lang="ru-RU" sz="1400" dirty="0" err="1" smtClean="0"/>
              <a:t>Перелешина</a:t>
            </a:r>
            <a:r>
              <a:rPr lang="ru-RU" sz="1400" dirty="0" smtClean="0"/>
              <a:t>, Рождественского, Гамзатова и современных русских поэтов, а также прозу Горького, Пришвина, Пастернака. </a:t>
            </a:r>
          </a:p>
          <a:p>
            <a:pPr indent="360000" algn="just">
              <a:spcAft>
                <a:spcPts val="600"/>
              </a:spcAft>
            </a:pPr>
            <a:r>
              <a:rPr lang="ru-RU" sz="1400" dirty="0" smtClean="0"/>
              <a:t>В 1999 г. был награждён Министерством культуры РФ медалью памяти Пушкина за многолетнюю литературную деятельность в области сближения культур России и Китая.</a:t>
            </a:r>
            <a:endParaRPr lang="ru-RU" sz="1400" dirty="0"/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2 DSCF7425.jpg"/>
          <p:cNvPicPr>
            <a:picLocks noChangeAspect="1"/>
          </p:cNvPicPr>
          <p:nvPr/>
        </p:nvPicPr>
        <p:blipFill>
          <a:blip r:embed="rId3" cstate="print"/>
          <a:srcRect t="21127" r="21433"/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bg1"/>
                </a:solidFill>
              </a:rPr>
              <a:pPr algn="l"/>
              <a:t>5</a:t>
            </a:fld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sz="8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(18)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764704"/>
            <a:ext cx="3600400" cy="56630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Вэнь</a:t>
            </a:r>
            <a:r>
              <a:rPr lang="ru-RU" sz="2400" b="1" dirty="0" smtClean="0"/>
              <a:t> Синь</a:t>
            </a:r>
            <a:endParaRPr lang="ru-RU" sz="2400" dirty="0" smtClean="0"/>
          </a:p>
          <a:p>
            <a:endParaRPr lang="ru-RU" sz="1400" dirty="0" smtClean="0"/>
          </a:p>
          <a:p>
            <a:pPr indent="360000" algn="just">
              <a:spcAft>
                <a:spcPts val="600"/>
              </a:spcAft>
            </a:pPr>
            <a:r>
              <a:rPr lang="ru-RU" sz="1600" dirty="0" smtClean="0"/>
              <a:t>Ли </a:t>
            </a:r>
            <a:r>
              <a:rPr lang="ru-RU" sz="1600" dirty="0" err="1" smtClean="0"/>
              <a:t>Цуйвэнь</a:t>
            </a:r>
            <a:r>
              <a:rPr lang="ru-RU" sz="1600" dirty="0" smtClean="0"/>
              <a:t>, псевдоним </a:t>
            </a:r>
            <a:r>
              <a:rPr lang="ru-RU" sz="1600" dirty="0" err="1" smtClean="0"/>
              <a:t>Вэнь</a:t>
            </a:r>
            <a:r>
              <a:rPr lang="ru-RU" sz="1600" dirty="0" smtClean="0"/>
              <a:t> Синь, журналист, русист, переводчик, поэтесса. Родилась в 1966 году. Окончила отделение русского языка и литературы факультета иностранных языков </a:t>
            </a:r>
            <a:r>
              <a:rPr lang="ru-RU" sz="1600" dirty="0" err="1" smtClean="0"/>
              <a:t>Шаньсийского</a:t>
            </a:r>
            <a:r>
              <a:rPr lang="ru-RU" sz="1600" dirty="0" smtClean="0"/>
              <a:t> университета. </a:t>
            </a:r>
          </a:p>
          <a:p>
            <a:pPr indent="360000" algn="just">
              <a:spcAft>
                <a:spcPts val="600"/>
              </a:spcAft>
            </a:pPr>
            <a:r>
              <a:rPr lang="ru-RU" sz="1600" dirty="0" smtClean="0"/>
              <a:t>После окончания магистратуры в 1990 году работала преподавателем в </a:t>
            </a:r>
            <a:r>
              <a:rPr lang="ru-RU" sz="1600" dirty="0" err="1" smtClean="0"/>
              <a:t>Шаньсийском</a:t>
            </a:r>
            <a:r>
              <a:rPr lang="ru-RU" sz="1600" dirty="0" smtClean="0"/>
              <a:t> университете. </a:t>
            </a:r>
          </a:p>
          <a:p>
            <a:pPr indent="360000" algn="just">
              <a:spcAft>
                <a:spcPts val="600"/>
              </a:spcAft>
            </a:pPr>
            <a:r>
              <a:rPr lang="ru-RU" sz="1600" dirty="0" smtClean="0"/>
              <a:t>С 1992 года живет и работает в Москве. Училась в Институте русского языка им. А.С.Пушкина. </a:t>
            </a:r>
          </a:p>
          <a:p>
            <a:pPr indent="360000" algn="just">
              <a:spcAft>
                <a:spcPts val="600"/>
              </a:spcAft>
            </a:pPr>
            <a:r>
              <a:rPr lang="ru-RU" sz="1600" dirty="0" smtClean="0"/>
              <a:t>Основные переводы: “Амурская осень”, “Русская живопись 20 века” (вместе с другими </a:t>
            </a:r>
            <a:r>
              <a:rPr lang="zh-CN" altLang="en-US" sz="1600" dirty="0" smtClean="0"/>
              <a:t>）</a:t>
            </a:r>
            <a:r>
              <a:rPr lang="ru-RU" sz="1600" dirty="0" smtClean="0"/>
              <a:t>, фильм “Ленин в 1918 году” (по просьбе Министерства культуры РФ снова перевела) и др.</a:t>
            </a:r>
          </a:p>
          <a:p>
            <a:pPr marL="540000" indent="-180000" algn="just">
              <a:spcAft>
                <a:spcPts val="600"/>
              </a:spcAft>
            </a:pPr>
            <a:r>
              <a:rPr lang="ru-RU" sz="1600" dirty="0" smtClean="0"/>
              <a:t> Активно участвует в литературных вечерах в Москве.</a:t>
            </a:r>
            <a:endParaRPr lang="ru-RU" sz="1600" dirty="0"/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6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谷羽老师一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7508" y="1680920"/>
            <a:ext cx="1987200" cy="1987200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618" y="1681699"/>
            <a:ext cx="1985268" cy="1985268"/>
          </a:xfrm>
          <a:prstGeom prst="rect">
            <a:avLst/>
          </a:prstGeom>
        </p:spPr>
      </p:pic>
      <p:pic>
        <p:nvPicPr>
          <p:cNvPr id="6" name="Рисунок 5" descr="Письм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7725" y="157979"/>
            <a:ext cx="4991744" cy="6544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7864" y="6298201"/>
            <a:ext cx="33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000" dirty="0" smtClean="0"/>
              <a:t>← ПИСЬМА →</a:t>
            </a:r>
            <a:endParaRPr lang="ru-RU" sz="2400" b="1" spc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671690"/>
            <a:ext cx="180049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Игорь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latin typeface="Bookman Old Style" pitchFamily="18" charset="0"/>
              </a:rPr>
              <a:t>Бурдонов</a:t>
            </a:r>
          </a:p>
          <a:p>
            <a:pPr algn="ctr"/>
            <a:r>
              <a:rPr lang="zh-CN" altLang="en-US" sz="2400" b="1" dirty="0" smtClean="0">
                <a:latin typeface="SimSun" pitchFamily="2" charset="-122"/>
                <a:ea typeface="SimSun" pitchFamily="2" charset="-122"/>
              </a:rPr>
              <a:t>伊戈尔</a:t>
            </a:r>
            <a:endParaRPr lang="ru-RU" altLang="zh-CN" sz="2400" b="1" dirty="0" smtClean="0">
              <a:latin typeface="Yu Gothic" pitchFamily="34" charset="-128"/>
              <a:ea typeface="SimSun" pitchFamily="2" charset="-122"/>
            </a:endParaRPr>
          </a:p>
          <a:p>
            <a:pPr algn="ctr"/>
            <a:r>
              <a:rPr lang="ru-RU" sz="2400" b="1" dirty="0" smtClean="0">
                <a:latin typeface="Yu Gothic" pitchFamily="34" charset="-128"/>
                <a:ea typeface="SimSun" pitchFamily="2" charset="-122"/>
              </a:rPr>
              <a:t>布尔东诺夫</a:t>
            </a:r>
            <a:endParaRPr lang="zh-CN" altLang="en-US" sz="2400" b="1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4252" y="3676333"/>
            <a:ext cx="194957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atin typeface="Bookman Old Style" pitchFamily="18" charset="0"/>
              </a:rPr>
              <a:t>Гу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err="1" smtClean="0">
                <a:latin typeface="Bookman Old Style" pitchFamily="18" charset="0"/>
              </a:rPr>
              <a:t>Юй</a:t>
            </a:r>
            <a:endParaRPr lang="ru-RU" sz="2400" b="1" dirty="0" smtClean="0">
              <a:latin typeface="Bookman Old Style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latin typeface="Bookman Old Style" pitchFamily="18" charset="0"/>
              </a:rPr>
              <a:t>(</a:t>
            </a:r>
            <a:r>
              <a:rPr lang="ru-RU" sz="2400" dirty="0" err="1" smtClean="0">
                <a:latin typeface="Bookman Old Style" pitchFamily="18" charset="0"/>
              </a:rPr>
              <a:t>Гу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Хэндун</a:t>
            </a:r>
            <a:r>
              <a:rPr lang="ru-RU" sz="2400" dirty="0" smtClean="0">
                <a:latin typeface="Bookman Old Style" pitchFamily="18" charset="0"/>
              </a:rPr>
              <a:t>)</a:t>
            </a:r>
          </a:p>
          <a:p>
            <a:pPr algn="ctr"/>
            <a:r>
              <a:rPr lang="en-US" sz="2400" b="1" dirty="0" smtClean="0">
                <a:latin typeface="SimSun" pitchFamily="2" charset="-122"/>
                <a:ea typeface="SimSun" pitchFamily="2" charset="-122"/>
              </a:rPr>
              <a:t>谷</a:t>
            </a:r>
            <a:r>
              <a:rPr lang="ja-JP" altLang="en-US" sz="2400" b="1" dirty="0" smtClean="0">
                <a:latin typeface="SimSun" pitchFamily="2" charset="-122"/>
                <a:ea typeface="SimSun" pitchFamily="2" charset="-122"/>
              </a:rPr>
              <a:t>羽</a:t>
            </a:r>
            <a:endParaRPr lang="ru-RU" altLang="ja-JP" sz="24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ru-RU" altLang="ja-JP" sz="2400" b="1" dirty="0" smtClean="0">
                <a:latin typeface="Yu Gothic" pitchFamily="34" charset="-128"/>
                <a:ea typeface="SimSun" pitchFamily="2" charset="-122"/>
              </a:rPr>
              <a:t>(</a:t>
            </a:r>
            <a:r>
              <a:rPr lang="en-US" sz="2400" b="1" dirty="0" err="1" smtClean="0">
                <a:latin typeface="SimSun" pitchFamily="2" charset="-122"/>
                <a:ea typeface="SimSun" pitchFamily="2" charset="-122"/>
              </a:rPr>
              <a:t>谷恒东</a:t>
            </a:r>
            <a:r>
              <a:rPr lang="ru-RU" altLang="ja-JP" sz="2400" b="1" dirty="0" smtClean="0">
                <a:latin typeface="Yu Gothic" pitchFamily="34" charset="-128"/>
                <a:ea typeface="SimSun" pitchFamily="2" charset="-122"/>
              </a:rPr>
              <a:t>)</a:t>
            </a:r>
            <a:endParaRPr lang="zh-CN" altLang="en-US" sz="2400" b="1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96" y="518452"/>
            <a:ext cx="8815329" cy="5983738"/>
          </a:xfrm>
          <a:prstGeom prst="rect">
            <a:avLst/>
          </a:prstGeom>
        </p:spPr>
      </p:pic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7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u_Ui_2019_123_Страница_143.jpg"/>
          <p:cNvPicPr>
            <a:picLocks noChangeAspect="1"/>
          </p:cNvPicPr>
          <p:nvPr/>
        </p:nvPicPr>
        <p:blipFill>
          <a:blip r:embed="rId3" cstate="print"/>
          <a:srcRect t="11949"/>
          <a:stretch>
            <a:fillRect/>
          </a:stretch>
        </p:blipFill>
        <p:spPr>
          <a:xfrm>
            <a:off x="4120943" y="0"/>
            <a:ext cx="4849434" cy="6038528"/>
          </a:xfrm>
          <a:prstGeom prst="rect">
            <a:avLst/>
          </a:prstGeom>
        </p:spPr>
      </p:pic>
      <p:pic>
        <p:nvPicPr>
          <p:cNvPr id="6" name="Рисунок 5" descr="Gu_Ui_2019_123_Страница_142.jpg"/>
          <p:cNvPicPr>
            <a:picLocks noChangeAspect="1"/>
          </p:cNvPicPr>
          <p:nvPr/>
        </p:nvPicPr>
        <p:blipFill>
          <a:blip r:embed="rId4" cstate="print"/>
          <a:srcRect t="11949"/>
          <a:stretch>
            <a:fillRect/>
          </a:stretch>
        </p:blipFill>
        <p:spPr>
          <a:xfrm>
            <a:off x="491379" y="0"/>
            <a:ext cx="4849434" cy="6038528"/>
          </a:xfrm>
          <a:prstGeom prst="rect">
            <a:avLst/>
          </a:prstGeom>
        </p:spPr>
      </p:pic>
      <p:sp>
        <p:nvSpPr>
          <p:cNvPr id="1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2096" y="6474917"/>
            <a:ext cx="586408" cy="365125"/>
          </a:xfrm>
        </p:spPr>
        <p:txBody>
          <a:bodyPr lIns="0" tIns="0" rIns="0" bIns="0"/>
          <a:lstStyle/>
          <a:p>
            <a:pPr algn="l"/>
            <a:fld id="{4FE26360-B651-4098-A80D-29393A70502F}" type="slidenum">
              <a:rPr lang="ru-RU" b="1" smtClean="0">
                <a:solidFill>
                  <a:schemeClr val="tx1"/>
                </a:solidFill>
              </a:rPr>
              <a:pPr algn="l"/>
              <a:t>8</a:t>
            </a:fld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(18)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u_Ui_2019_123_Страница_133.jpg"/>
          <p:cNvPicPr>
            <a:picLocks noChangeAspect="1"/>
          </p:cNvPicPr>
          <p:nvPr/>
        </p:nvPicPr>
        <p:blipFill>
          <a:blip r:embed="rId5" cstate="print"/>
          <a:srcRect l="21813" t="21251" r="11429" b="13650"/>
          <a:stretch>
            <a:fillRect/>
          </a:stretch>
        </p:blipFill>
        <p:spPr>
          <a:xfrm>
            <a:off x="4283968" y="2564904"/>
            <a:ext cx="3060000" cy="4216000"/>
          </a:xfrm>
          <a:prstGeom prst="rect">
            <a:avLst/>
          </a:prstGeom>
        </p:spPr>
      </p:pic>
      <p:pic>
        <p:nvPicPr>
          <p:cNvPr id="8" name="Рисунок 7" descr="Gu_Ui_2019_123_Страница_132.jpg"/>
          <p:cNvPicPr>
            <a:picLocks noChangeAspect="1"/>
          </p:cNvPicPr>
          <p:nvPr/>
        </p:nvPicPr>
        <p:blipFill>
          <a:blip r:embed="rId6" cstate="print"/>
          <a:srcRect l="18839" t="20600" r="30709" b="45800"/>
          <a:stretch>
            <a:fillRect/>
          </a:stretch>
        </p:blipFill>
        <p:spPr>
          <a:xfrm>
            <a:off x="1187624" y="3356992"/>
            <a:ext cx="2448272" cy="2304256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1433" y="3099916"/>
            <a:ext cx="1985268" cy="1985268"/>
          </a:xfrm>
          <a:prstGeom prst="rect">
            <a:avLst/>
          </a:prstGeom>
        </p:spPr>
      </p:pic>
      <p:pic>
        <p:nvPicPr>
          <p:cNvPr id="10" name="Рисунок 9" descr="076 Каллиграфия Хао Эрци Я не люблю гражданственных стихо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91980" y="2564904"/>
            <a:ext cx="2916324" cy="38884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82842" y="1090521"/>
            <a:ext cx="792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37006" y="1268760"/>
            <a:ext cx="1332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31208" y="1041184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100" b="1" dirty="0" smtClean="0">
                <a:latin typeface="SimSun" pitchFamily="2" charset="-122"/>
                <a:ea typeface="SimSun" pitchFamily="2" charset="-122"/>
              </a:rPr>
              <a:t>        </a:t>
            </a:r>
            <a:r>
              <a:rPr lang="zh-CN" altLang="en-US" sz="1100" b="1" dirty="0" smtClean="0">
                <a:latin typeface="SimSun" pitchFamily="2" charset="-122"/>
                <a:ea typeface="SimSun" pitchFamily="2" charset="-122"/>
              </a:rPr>
              <a:t>平庸的诗，</a:t>
            </a:r>
            <a:r>
              <a:rPr lang="en-US" sz="1100" b="1" dirty="0" smtClean="0">
                <a:latin typeface="SimSun" pitchFamily="2" charset="-122"/>
                <a:ea typeface="SimSun" pitchFamily="2" charset="-122"/>
              </a:rPr>
              <a:t>  </a:t>
            </a:r>
            <a:endParaRPr lang="ru-RU" sz="1100" b="1" dirty="0" smtClean="0">
              <a:ea typeface="SimSun" pitchFamily="2" charset="-122"/>
            </a:endParaRPr>
          </a:p>
          <a:p>
            <a:r>
              <a:rPr lang="zh-CN" altLang="en-US" sz="1100" b="1" dirty="0" smtClean="0">
                <a:latin typeface="SimSun" pitchFamily="2" charset="-122"/>
                <a:ea typeface="SimSun" pitchFamily="2" charset="-122"/>
              </a:rPr>
              <a:t>也不喜欢标语口号。</a:t>
            </a:r>
            <a:endParaRPr lang="ru-RU" sz="1100" b="1" dirty="0">
              <a:ea typeface="SimSun" pitchFamily="2" charset="-122"/>
            </a:endParaRPr>
          </a:p>
        </p:txBody>
      </p:sp>
      <p:pic>
        <p:nvPicPr>
          <p:cNvPr id="16" name="Рисунок 15" descr="бордюр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5" descr="бордюр.gif"/>
          <p:cNvPicPr>
            <a:picLocks noChangeAspect="1"/>
          </p:cNvPicPr>
          <p:nvPr/>
        </p:nvPicPr>
        <p:blipFill>
          <a:blip r:embed="rId3" cstate="print"/>
          <a:srcRect t="3114"/>
          <a:stretch>
            <a:fillRect/>
          </a:stretch>
        </p:blipFill>
        <p:spPr bwMode="auto">
          <a:xfrm>
            <a:off x="3924300" y="0"/>
            <a:ext cx="50038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 descr="Gu_Ui_2019_123_Страница_142.jpg"/>
          <p:cNvPicPr>
            <a:picLocks noChangeAspect="1"/>
          </p:cNvPicPr>
          <p:nvPr/>
        </p:nvPicPr>
        <p:blipFill>
          <a:blip r:embed="rId4" cstate="print"/>
          <a:srcRect t="3839" b="-58"/>
          <a:stretch>
            <a:fillRect/>
          </a:stretch>
        </p:blipFill>
        <p:spPr bwMode="auto">
          <a:xfrm>
            <a:off x="396875" y="0"/>
            <a:ext cx="5038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521700" y="6475413"/>
            <a:ext cx="587375" cy="365125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83042A9-EF43-4B36-A768-41964417F154}" type="slidenum">
              <a:rPr lang="ru-RU" b="1">
                <a:solidFill>
                  <a:schemeClr val="tx1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ru-RU" b="1">
                <a:solidFill>
                  <a:schemeClr val="tx1"/>
                </a:solidFill>
              </a:rPr>
              <a:t>      </a:t>
            </a:r>
            <a:r>
              <a:rPr lang="ru-RU" sz="800" b="1">
                <a:solidFill>
                  <a:schemeClr val="tx1"/>
                </a:solidFill>
              </a:rPr>
              <a:t> </a:t>
            </a:r>
            <a:r>
              <a:rPr lang="ru-RU" b="1">
                <a:solidFill>
                  <a:schemeClr val="tx1"/>
                </a:solidFill>
              </a:rPr>
              <a:t> </a:t>
            </a:r>
            <a:r>
              <a:rPr lang="ru-RU" sz="1000" b="1">
                <a:solidFill>
                  <a:schemeClr val="tx1"/>
                </a:solidFill>
              </a:rPr>
              <a:t>(18)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10" name="Рисунок 9" descr="бордюр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7247" t="79942" r="42607" b="17006"/>
          <a:stretch>
            <a:fillRect/>
          </a:stretch>
        </p:blipFill>
        <p:spPr>
          <a:xfrm>
            <a:off x="5788993" y="5435700"/>
            <a:ext cx="1008112" cy="21602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1" name="Рисунок 10" descr="Gu_Ui_2019_123_Страница_14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8396" t="82239" r="45886" b="13820"/>
          <a:stretch>
            <a:fillRect/>
          </a:stretch>
        </p:blipFill>
        <p:spPr>
          <a:xfrm>
            <a:off x="1324083" y="5589240"/>
            <a:ext cx="1800200" cy="280908"/>
          </a:xfrm>
          <a:prstGeom prst="rect">
            <a:avLst/>
          </a:prstGeom>
        </p:spPr>
      </p:pic>
      <p:pic>
        <p:nvPicPr>
          <p:cNvPr id="10247" name="Рисунок 6" descr="бордюр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395</Words>
  <Application>Microsoft Office PowerPoint</Application>
  <PresentationFormat>Экран (4:3)</PresentationFormat>
  <Paragraphs>117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126</cp:revision>
  <dcterms:created xsi:type="dcterms:W3CDTF">2019-02-17T21:37:23Z</dcterms:created>
  <dcterms:modified xsi:type="dcterms:W3CDTF">2019-08-05T16:38:56Z</dcterms:modified>
</cp:coreProperties>
</file>