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0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329-F2B4-40C1-8312-912C8628493C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4C56-A5F5-4ED9-8EC0-FC575D5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329-F2B4-40C1-8312-912C8628493C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4C56-A5F5-4ED9-8EC0-FC575D5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329-F2B4-40C1-8312-912C8628493C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4C56-A5F5-4ED9-8EC0-FC575D5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329-F2B4-40C1-8312-912C8628493C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4C56-A5F5-4ED9-8EC0-FC575D5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329-F2B4-40C1-8312-912C8628493C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4C56-A5F5-4ED9-8EC0-FC575D5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329-F2B4-40C1-8312-912C8628493C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4C56-A5F5-4ED9-8EC0-FC575D5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329-F2B4-40C1-8312-912C8628493C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4C56-A5F5-4ED9-8EC0-FC575D5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329-F2B4-40C1-8312-912C8628493C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4C56-A5F5-4ED9-8EC0-FC575D5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329-F2B4-40C1-8312-912C8628493C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4C56-A5F5-4ED9-8EC0-FC575D5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329-F2B4-40C1-8312-912C8628493C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4C56-A5F5-4ED9-8EC0-FC575D5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329-F2B4-40C1-8312-912C8628493C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4C56-A5F5-4ED9-8EC0-FC575D5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9B329-F2B4-40C1-8312-912C8628493C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A4C56-A5F5-4ED9-8EC0-FC575D572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8712968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  <a:cs typeface="Arial" pitchFamily="34" charset="0"/>
              </a:rPr>
              <a:t>Игорь Бурдонов</a:t>
            </a:r>
          </a:p>
          <a:p>
            <a:pPr algn="ctr">
              <a:spcBef>
                <a:spcPts val="3000"/>
              </a:spcBef>
            </a:pPr>
            <a:r>
              <a:rPr lang="ru-RU" sz="7200" dirty="0" smtClean="0">
                <a:latin typeface="Bookman Old Style" pitchFamily="18" charset="0"/>
                <a:cs typeface="Arial" pitchFamily="34" charset="0"/>
              </a:rPr>
              <a:t>КИТАЙСКИЕ</a:t>
            </a:r>
          </a:p>
          <a:p>
            <a:pPr algn="ctr"/>
            <a:r>
              <a:rPr lang="ru-RU" sz="7200" dirty="0" smtClean="0">
                <a:latin typeface="Bookman Old Style" pitchFamily="18" charset="0"/>
                <a:cs typeface="Arial" pitchFamily="34" charset="0"/>
              </a:rPr>
              <a:t>ЗАРИСОВКИ</a:t>
            </a:r>
          </a:p>
          <a:p>
            <a:pPr algn="ctr"/>
            <a:r>
              <a:rPr lang="zh-CN" altLang="en-US" sz="7200" b="1" dirty="0" smtClean="0">
                <a:latin typeface="SimSun" pitchFamily="2" charset="-122"/>
                <a:ea typeface="SimSun" pitchFamily="2" charset="-122"/>
              </a:rPr>
              <a:t>中国速写</a:t>
            </a:r>
            <a:endParaRPr lang="ru-RU" sz="7200" b="1" dirty="0" smtClean="0">
              <a:latin typeface="Bookman Old Style" pitchFamily="18" charset="0"/>
              <a:ea typeface="SimSun" pitchFamily="2" charset="-122"/>
              <a:cs typeface="Arial" pitchFamily="34" charset="0"/>
            </a:endParaRPr>
          </a:p>
          <a:p>
            <a:pPr algn="ctr">
              <a:spcBef>
                <a:spcPts val="6000"/>
              </a:spcBef>
            </a:pPr>
            <a:r>
              <a:rPr lang="en-US" sz="3200" spc="-200" dirty="0" smtClean="0">
                <a:latin typeface="Arial" pitchFamily="34" charset="0"/>
                <a:cs typeface="Arial" pitchFamily="34" charset="0"/>
              </a:rPr>
              <a:t>http://burdonov.ru/CHINA_2019/index.html</a:t>
            </a:r>
            <a:endParaRPr lang="ru-RU" sz="3200" spc="-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780928"/>
            <a:ext cx="69127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Цзянси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	Сычуань	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Юньнань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	Москва</a:t>
            </a:r>
          </a:p>
          <a:p>
            <a:r>
              <a:rPr lang="ja-JP" altLang="en-US" sz="2800" b="1" dirty="0" smtClean="0">
                <a:latin typeface="SimSun" pitchFamily="2" charset="-122"/>
                <a:ea typeface="SimSun" pitchFamily="2" charset="-122"/>
              </a:rPr>
              <a:t>江西</a:t>
            </a:r>
            <a:r>
              <a:rPr lang="ru-RU" altLang="ja-JP" sz="2800" b="1" dirty="0" smtClean="0">
                <a:latin typeface="SimSun" pitchFamily="2" charset="-122"/>
                <a:ea typeface="SimSun" pitchFamily="2" charset="-122"/>
              </a:rPr>
              <a:t>		</a:t>
            </a:r>
            <a:r>
              <a:rPr lang="ja-JP" altLang="en-US" sz="2800" b="1" dirty="0" smtClean="0">
                <a:latin typeface="SimSun" pitchFamily="2" charset="-122"/>
                <a:ea typeface="SimSun" pitchFamily="2" charset="-122"/>
              </a:rPr>
              <a:t>四川</a:t>
            </a:r>
            <a:r>
              <a:rPr lang="ru-RU" altLang="ja-JP" sz="2800" b="1" dirty="0" smtClean="0">
                <a:latin typeface="SimSun" pitchFamily="2" charset="-122"/>
                <a:ea typeface="SimSun" pitchFamily="2" charset="-122"/>
              </a:rPr>
              <a:t>		</a:t>
            </a:r>
            <a:r>
              <a:rPr lang="ja-JP" altLang="en-US" sz="2800" b="1" dirty="0" smtClean="0">
                <a:latin typeface="SimSun" pitchFamily="2" charset="-122"/>
                <a:ea typeface="SimSun" pitchFamily="2" charset="-122"/>
              </a:rPr>
              <a:t>云南</a:t>
            </a:r>
            <a:r>
              <a:rPr lang="ru-RU" altLang="ja-JP" sz="2800" b="1" dirty="0" smtClean="0">
                <a:latin typeface="SimSun" pitchFamily="2" charset="-122"/>
                <a:ea typeface="SimSun" pitchFamily="2" charset="-122"/>
              </a:rPr>
              <a:t>		</a:t>
            </a:r>
            <a:r>
              <a:rPr lang="ja-JP" altLang="en-US" sz="2800" b="1" dirty="0" smtClean="0">
                <a:latin typeface="SimSun" pitchFamily="2" charset="-122"/>
                <a:ea typeface="SimSun" pitchFamily="2" charset="-122"/>
              </a:rPr>
              <a:t>莫斯科</a:t>
            </a:r>
            <a:endParaRPr lang="ru-RU" altLang="ja-JP" sz="2800" b="1" dirty="0" smtClean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ru-RU" altLang="ja-JP" sz="2800" spc="1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</a:t>
            </a:r>
          </a:p>
          <a:p>
            <a:pPr algn="ctr"/>
            <a:r>
              <a:rPr lang="ru-RU" altLang="ja-JP" sz="2800" spc="1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2019г.</a:t>
            </a:r>
          </a:p>
          <a:p>
            <a:pPr algn="ctr"/>
            <a:r>
              <a:rPr lang="ja-JP" altLang="en-US" sz="2800" b="1" dirty="0" smtClean="0">
                <a:latin typeface="SimSun" pitchFamily="2" charset="-122"/>
                <a:ea typeface="SimSun" pitchFamily="2" charset="-122"/>
              </a:rPr>
              <a:t>二零一九年</a:t>
            </a:r>
            <a:endParaRPr lang="ru-RU" sz="2800" b="1" dirty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4088" y="1484784"/>
            <a:ext cx="2808312" cy="485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 smtClean="0">
                <a:latin typeface="SimSun" pitchFamily="2" charset="-122"/>
                <a:ea typeface="SimSun" pitchFamily="2" charset="-122"/>
              </a:rPr>
              <a:t>当黑夜降临</a:t>
            </a:r>
          </a:p>
          <a:p>
            <a:pPr>
              <a:lnSpc>
                <a:spcPct val="150000"/>
              </a:lnSpc>
            </a:pPr>
            <a:endParaRPr lang="ru-RU" sz="1600" dirty="0" smtClean="0">
              <a:ea typeface="SimSun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当黑夜降临</a:t>
            </a:r>
            <a:r>
              <a:rPr lang="en-US" altLang="zh-CN" sz="1600" dirty="0" smtClean="0">
                <a:latin typeface="SimSun" pitchFamily="2" charset="-122"/>
                <a:ea typeface="SimSun" pitchFamily="2" charset="-122"/>
              </a:rPr>
              <a:t>…… </a:t>
            </a:r>
            <a:br>
              <a:rPr lang="en-US" altLang="zh-CN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当黑夜降临，会发生什么？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当黑夜降临，什么会中断？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当黑夜降临，什么人回家？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当黑夜降临，什么人改变？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有些人以为，第二天会睡醒。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但早晨没有人苏醒。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不再归来，在光阴里潜泳。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你要记住这一点。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如记不住，那就忘记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黑夜何时到来。 </a:t>
            </a:r>
            <a:endParaRPr lang="ru-RU" sz="1600" dirty="0">
              <a:ea typeface="SimSun" pitchFamily="2" charset="-122"/>
            </a:endParaRPr>
          </a:p>
        </p:txBody>
      </p:sp>
      <p:pic>
        <p:nvPicPr>
          <p:cNvPr id="7" name="Рисунок 6" descr="Квадратная печать 2.gif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4355976" y="2420888"/>
            <a:ext cx="360000" cy="373094"/>
          </a:xfrm>
          <a:prstGeom prst="rect">
            <a:avLst/>
          </a:prstGeom>
        </p:spPr>
      </p:pic>
      <p:pic>
        <p:nvPicPr>
          <p:cNvPr id="8" name="Рисунок 7" descr="Круглая печать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980728"/>
            <a:ext cx="396000" cy="373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2120" y="1148546"/>
            <a:ext cx="24482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/>
              <a:t>船在云南泸沽湖上滑行 </a:t>
            </a:r>
          </a:p>
          <a:p>
            <a:pPr algn="ctr"/>
            <a:r>
              <a:rPr lang="zh-CN" altLang="en-US" sz="1600" dirty="0" smtClean="0"/>
              <a:t>（中国速写）</a:t>
            </a:r>
          </a:p>
          <a:p>
            <a:pPr>
              <a:lnSpc>
                <a:spcPct val="150000"/>
              </a:lnSpc>
            </a:pPr>
            <a:endParaRPr lang="ru-RU" altLang="zh-CN" sz="1600" b="1" dirty="0" smtClean="0"/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船在水平如镜的湖面滑行 </a:t>
            </a:r>
            <a:br>
              <a:rPr lang="zh-CN" altLang="en-US" sz="1600" dirty="0" smtClean="0"/>
            </a:br>
            <a:r>
              <a:rPr lang="zh-CN" altLang="en-US" sz="1600" dirty="0" smtClean="0"/>
              <a:t>湖水波浪向雾的远方荡漾 </a:t>
            </a:r>
            <a:br>
              <a:rPr lang="zh-CN" altLang="en-US" sz="1600" dirty="0" smtClean="0"/>
            </a:br>
            <a:r>
              <a:rPr lang="zh-CN" altLang="en-US" sz="1600" dirty="0" smtClean="0"/>
              <a:t>船在水平如镜的湖面滑行 </a:t>
            </a:r>
            <a:br>
              <a:rPr lang="zh-CN" altLang="en-US" sz="1600" dirty="0" smtClean="0"/>
            </a:br>
            <a:r>
              <a:rPr lang="zh-CN" altLang="en-US" sz="1600" dirty="0" smtClean="0"/>
              <a:t>远方的雾后有明媚的月亮 </a:t>
            </a:r>
            <a:br>
              <a:rPr lang="zh-CN" altLang="en-US" sz="1600" dirty="0" smtClean="0"/>
            </a:br>
            <a:r>
              <a:rPr lang="zh-CN" altLang="en-US" sz="1600" dirty="0" smtClean="0"/>
              <a:t>船在水平如镜的湖面滑行 </a:t>
            </a:r>
            <a:br>
              <a:rPr lang="zh-CN" altLang="en-US" sz="1600" dirty="0" smtClean="0"/>
            </a:br>
            <a:r>
              <a:rPr lang="zh-CN" altLang="en-US" sz="1600" dirty="0" smtClean="0"/>
              <a:t>女人伸手整理头上的装饰 </a:t>
            </a:r>
            <a:br>
              <a:rPr lang="zh-CN" altLang="en-US" sz="1600" dirty="0" smtClean="0"/>
            </a:br>
            <a:r>
              <a:rPr lang="zh-CN" altLang="en-US" sz="1600" dirty="0" smtClean="0"/>
              <a:t>女人用力操舵她知道方向 </a:t>
            </a:r>
            <a:br>
              <a:rPr lang="zh-CN" altLang="en-US" sz="1600" dirty="0" smtClean="0"/>
            </a:br>
            <a:r>
              <a:rPr lang="zh-CN" altLang="en-US" sz="1600" dirty="0" smtClean="0"/>
              <a:t>船在水平如镜的湖面滑行 </a:t>
            </a:r>
            <a:br>
              <a:rPr lang="zh-CN" altLang="en-US" sz="1600" dirty="0" smtClean="0"/>
            </a:br>
            <a:r>
              <a:rPr lang="zh-CN" altLang="en-US" sz="1600" dirty="0" smtClean="0"/>
              <a:t>男人们加快了划桨的力道 </a:t>
            </a:r>
            <a:br>
              <a:rPr lang="zh-CN" altLang="en-US" sz="1600" dirty="0" smtClean="0"/>
            </a:br>
            <a:r>
              <a:rPr lang="zh-CN" altLang="en-US" sz="1600" dirty="0" smtClean="0"/>
              <a:t>黝黑的面庞显得沉静安详</a:t>
            </a:r>
            <a:br>
              <a:rPr lang="zh-CN" altLang="en-US" sz="1600" dirty="0" smtClean="0"/>
            </a:br>
            <a:r>
              <a:rPr lang="zh-CN" altLang="en-US" sz="1600" dirty="0" smtClean="0"/>
              <a:t>船在水平如镜的湖面滑行 </a:t>
            </a:r>
            <a:endParaRPr lang="ru-RU" sz="1600" dirty="0"/>
          </a:p>
        </p:txBody>
      </p:sp>
      <p:pic>
        <p:nvPicPr>
          <p:cNvPr id="7" name="Рисунок 6" descr="Lug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9632" y="1907105"/>
            <a:ext cx="4320000" cy="3394103"/>
          </a:xfrm>
          <a:prstGeom prst="rect">
            <a:avLst/>
          </a:prstGeom>
          <a:ln w="1905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2700000" scaled="1"/>
              <a:tileRect/>
            </a:gradFill>
            <a:round/>
          </a:ln>
        </p:spPr>
      </p:pic>
      <p:pic>
        <p:nvPicPr>
          <p:cNvPr id="8" name="Рисунок 7" descr="Квадратная печать 2.gif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3203848" y="1124744"/>
            <a:ext cx="360000" cy="373094"/>
          </a:xfrm>
          <a:prstGeom prst="rect">
            <a:avLst/>
          </a:prstGeom>
        </p:spPr>
      </p:pic>
      <p:pic>
        <p:nvPicPr>
          <p:cNvPr id="9" name="Рисунок 8" descr="Круглая печать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620688"/>
            <a:ext cx="396000" cy="373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Tao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40499" y="548944"/>
            <a:ext cx="2571461" cy="2376000"/>
          </a:xfrm>
          <a:prstGeom prst="rect">
            <a:avLst/>
          </a:prstGeom>
          <a:ln w="19050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2700000" scaled="1"/>
              <a:tileRect/>
            </a:gradFill>
          </a:ln>
        </p:spPr>
      </p:pic>
      <p:sp>
        <p:nvSpPr>
          <p:cNvPr id="4" name="TextBox 3"/>
          <p:cNvSpPr txBox="1"/>
          <p:nvPr/>
        </p:nvSpPr>
        <p:spPr>
          <a:xfrm>
            <a:off x="5724128" y="2276872"/>
            <a:ext cx="249760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latin typeface="SimSun" pitchFamily="2" charset="-122"/>
                <a:ea typeface="SimSun" pitchFamily="2" charset="-122"/>
              </a:rPr>
              <a:t>庐山陶渊明花园溪水流淌 </a:t>
            </a:r>
          </a:p>
          <a:p>
            <a:pPr algn="ctr"/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（中国速写）</a:t>
            </a:r>
          </a:p>
          <a:p>
            <a:pPr>
              <a:lnSpc>
                <a:spcPct val="150000"/>
              </a:lnSpc>
            </a:pPr>
            <a:endParaRPr lang="ru-RU" altLang="zh-CN" sz="1600" b="1" dirty="0" smtClean="0">
              <a:ea typeface="SimSun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溪水流淌。石墙旁边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男人练拳的姿势如鸟，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轻柔缓慢放下一只脚，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永恒的气息渗入泥土，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泥土里长出不老的草。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溪流对岸的一棵树下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恭身拉琴者动作舒缓，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悠长的轻声响彻云霄。</a:t>
            </a:r>
            <a:endParaRPr lang="ru-RU" sz="1600" dirty="0">
              <a:ea typeface="SimSun" pitchFamily="2" charset="-122"/>
            </a:endParaRPr>
          </a:p>
        </p:txBody>
      </p:sp>
      <p:pic>
        <p:nvPicPr>
          <p:cNvPr id="8" name="Рисунок 7" descr="Квадратная печать 2.gif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4716016" y="1340768"/>
            <a:ext cx="360000" cy="373094"/>
          </a:xfrm>
          <a:prstGeom prst="rect">
            <a:avLst/>
          </a:prstGeom>
        </p:spPr>
      </p:pic>
      <p:pic>
        <p:nvPicPr>
          <p:cNvPr id="9" name="Рисунок 8" descr="Круглая печать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1628800"/>
            <a:ext cx="396000" cy="373157"/>
          </a:xfrm>
          <a:prstGeom prst="rect">
            <a:avLst/>
          </a:prstGeom>
        </p:spPr>
      </p:pic>
      <p:pic>
        <p:nvPicPr>
          <p:cNvPr id="6" name="Рисунок 5" descr="Tao_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888160" y="3268915"/>
            <a:ext cx="2124000" cy="3112413"/>
          </a:xfrm>
          <a:prstGeom prst="rect">
            <a:avLst/>
          </a:prstGeom>
          <a:ln w="19050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2700000" scaled="1"/>
              <a:tileRect/>
            </a:gradFill>
          </a:ln>
        </p:spPr>
      </p:pic>
      <p:pic>
        <p:nvPicPr>
          <p:cNvPr id="10" name="Рисунок 9" descr="Tao_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475656" y="2996952"/>
            <a:ext cx="2185653" cy="3096000"/>
          </a:xfrm>
          <a:prstGeom prst="rect">
            <a:avLst/>
          </a:prstGeom>
          <a:ln w="19050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2700000" scaled="1"/>
              <a:tileRect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0112" y="625906"/>
            <a:ext cx="27363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latin typeface="SimSun" pitchFamily="2" charset="-122"/>
                <a:ea typeface="SimSun" pitchFamily="2" charset="-122"/>
              </a:rPr>
              <a:t>云南玉龙山雪峰下连</a:t>
            </a:r>
            <a:br>
              <a:rPr lang="zh-CN" altLang="en-US" sz="1600" b="1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b="1" dirty="0" smtClean="0">
                <a:latin typeface="SimSun" pitchFamily="2" charset="-122"/>
                <a:ea typeface="SimSun" pitchFamily="2" charset="-122"/>
              </a:rPr>
              <a:t>续拍照 </a:t>
            </a:r>
          </a:p>
          <a:p>
            <a:pPr algn="ctr"/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（中国速写）</a:t>
            </a:r>
          </a:p>
          <a:p>
            <a:endParaRPr lang="ru-RU" altLang="zh-CN" sz="1600" b="1" dirty="0" smtClean="0">
              <a:ea typeface="SimSun" pitchFamily="2" charset="-122"/>
            </a:endParaRPr>
          </a:p>
          <a:p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在山上连续拍照，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那里羊在草场吃草，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玉龙山积雪的主峰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被白云笼罩，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寒冷，风中夹带雨丝，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穿白色婚纱的新娘一动不动，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新郎站在旁边面带沉思，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青草长得很高，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树干上苔藓密集，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摄影师躲在黑伞下面，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身披刺目的红色雨衣，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穿白色婚纱的新娘一动不动，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新郎站在旁边面带沉思，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寒冷，风中夹带雨丝，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玉龙山积雪的主峰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被白云笼罩，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羊在草场吃草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穿白色婚纱的新娘一动不动，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新郎站在旁边面带沉思，</a:t>
            </a:r>
            <a:endParaRPr lang="ru-RU" sz="1600" b="1" dirty="0">
              <a:ea typeface="SimSun" pitchFamily="2" charset="-122"/>
            </a:endParaRPr>
          </a:p>
        </p:txBody>
      </p:sp>
      <p:pic>
        <p:nvPicPr>
          <p:cNvPr id="7" name="Рисунок 6" descr="Lu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099740"/>
            <a:ext cx="4392488" cy="3294366"/>
          </a:xfrm>
          <a:prstGeom prst="rect">
            <a:avLst/>
          </a:prstGeom>
          <a:ln w="19050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2700000" scaled="1"/>
              <a:tileRect/>
            </a:gradFill>
          </a:ln>
        </p:spPr>
      </p:pic>
      <p:pic>
        <p:nvPicPr>
          <p:cNvPr id="8" name="Рисунок 7" descr="Квадратная печать 2.gif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2915816" y="1268760"/>
            <a:ext cx="360000" cy="373094"/>
          </a:xfrm>
          <a:prstGeom prst="rect">
            <a:avLst/>
          </a:prstGeom>
        </p:spPr>
      </p:pic>
      <p:pic>
        <p:nvPicPr>
          <p:cNvPr id="9" name="Рисунок 8" descr="Круглая печать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1052736"/>
            <a:ext cx="396000" cy="373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8104" y="1487681"/>
            <a:ext cx="28083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1600" b="1" dirty="0" smtClean="0">
                <a:latin typeface="SimSun" pitchFamily="2" charset="-122"/>
                <a:ea typeface="SimSun" pitchFamily="2" charset="-122"/>
              </a:rPr>
              <a:t>公园雕塑 </a:t>
            </a:r>
            <a:r>
              <a:rPr lang="zh-CN" altLang="en-US" sz="1600" b="1" dirty="0" smtClean="0">
                <a:latin typeface="SimSun" pitchFamily="2" charset="-122"/>
                <a:ea typeface="SimSun" pitchFamily="2" charset="-122"/>
              </a:rPr>
              <a:t/>
            </a:r>
            <a:br>
              <a:rPr lang="zh-CN" altLang="en-US" sz="1600" b="1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b="1" dirty="0" smtClean="0">
                <a:latin typeface="SimSun" pitchFamily="2" charset="-122"/>
                <a:ea typeface="SimSun" pitchFamily="2" charset="-122"/>
              </a:rPr>
              <a:t> 四川王羲之书法纪念馆旁 </a:t>
            </a:r>
          </a:p>
          <a:p>
            <a:pPr algn="ctr">
              <a:lnSpc>
                <a:spcPct val="130000"/>
              </a:lnSpc>
            </a:pP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（中国速写）</a:t>
            </a:r>
          </a:p>
          <a:p>
            <a:pPr>
              <a:lnSpc>
                <a:spcPct val="130000"/>
              </a:lnSpc>
            </a:pPr>
            <a:endParaRPr lang="ru-RU" altLang="zh-CN" sz="1600" b="1" dirty="0" smtClean="0">
              <a:ea typeface="SimSun" pitchFamily="2" charset="-122"/>
            </a:endParaRPr>
          </a:p>
          <a:p>
            <a:pPr lvl="2">
              <a:lnSpc>
                <a:spcPct val="130000"/>
              </a:lnSpc>
            </a:pP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一只靴子轻轻触及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练功的竹桩，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两只手臂伸展空中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目光威严如投枪，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两个武士的雕像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犹如白猿跳荡飞翔。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竹的叶子微微颤动，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溪水在石头间流淌，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旅游者沿着小路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缓慢移动脚步，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墙边树梢蝉鸣嘹亮。</a:t>
            </a:r>
            <a:endParaRPr lang="ru-RU" sz="1600" b="1" dirty="0">
              <a:ea typeface="SimSun" pitchFamily="2" charset="-122"/>
            </a:endParaRPr>
          </a:p>
        </p:txBody>
      </p:sp>
      <p:pic>
        <p:nvPicPr>
          <p:cNvPr id="7" name="Рисунок 6" descr="Lu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363994"/>
            <a:ext cx="4972403" cy="3729302"/>
          </a:xfrm>
          <a:prstGeom prst="rect">
            <a:avLst/>
          </a:prstGeom>
          <a:ln w="19050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2700000" scaled="1"/>
              <a:tileRect/>
            </a:gradFill>
          </a:ln>
        </p:spPr>
      </p:pic>
      <p:pic>
        <p:nvPicPr>
          <p:cNvPr id="8" name="Рисунок 7" descr="Квадратная печать 2.gif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3131840" y="1628800"/>
            <a:ext cx="360000" cy="373094"/>
          </a:xfrm>
          <a:prstGeom prst="rect">
            <a:avLst/>
          </a:prstGeom>
        </p:spPr>
      </p:pic>
      <p:pic>
        <p:nvPicPr>
          <p:cNvPr id="9" name="Рисунок 8" descr="Круглая печать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908720"/>
            <a:ext cx="396000" cy="373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u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3" y="3053603"/>
            <a:ext cx="4763827" cy="2679653"/>
          </a:xfrm>
          <a:prstGeom prst="rect">
            <a:avLst/>
          </a:prstGeom>
          <a:ln w="19050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2700000" scaled="1"/>
              <a:tileRect/>
            </a:gradFill>
          </a:ln>
        </p:spPr>
      </p:pic>
      <p:pic>
        <p:nvPicPr>
          <p:cNvPr id="8" name="Рисунок 7" descr="Квадратная печать 2.gif"/>
          <p:cNvPicPr>
            <a:picLocks noChangeAspect="1"/>
          </p:cNvPicPr>
          <p:nvPr/>
        </p:nvPicPr>
        <p:blipFill>
          <a:blip r:embed="rId3" cstate="print">
            <a:lum bright="-20000"/>
          </a:blip>
          <a:stretch>
            <a:fillRect/>
          </a:stretch>
        </p:blipFill>
        <p:spPr>
          <a:xfrm>
            <a:off x="3203848" y="1628800"/>
            <a:ext cx="360000" cy="373094"/>
          </a:xfrm>
          <a:prstGeom prst="rect">
            <a:avLst/>
          </a:prstGeom>
        </p:spPr>
      </p:pic>
      <p:pic>
        <p:nvPicPr>
          <p:cNvPr id="9" name="Рисунок 8" descr="Круглая печать 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764704"/>
            <a:ext cx="396000" cy="3731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08104" y="1340768"/>
            <a:ext cx="2880320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b="1" dirty="0" smtClean="0">
                <a:latin typeface="SimSun" pitchFamily="2" charset="-122"/>
                <a:ea typeface="SimSun" pitchFamily="2" charset="-122"/>
              </a:rPr>
              <a:t>云南指云喇嘛寺铜制诵经筒</a:t>
            </a:r>
            <a:endParaRPr lang="en-US" altLang="zh-CN" sz="1600" b="1" dirty="0" smtClean="0">
              <a:latin typeface="SimSun" pitchFamily="2" charset="-122"/>
              <a:ea typeface="SimSun" pitchFamily="2" charset="-122"/>
            </a:endParaRPr>
          </a:p>
          <a:p>
            <a:pPr algn="ctr">
              <a:lnSpc>
                <a:spcPct val="140000"/>
              </a:lnSpc>
            </a:pP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（中国速写）</a:t>
            </a:r>
          </a:p>
          <a:p>
            <a:pPr>
              <a:lnSpc>
                <a:spcPct val="140000"/>
              </a:lnSpc>
            </a:pPr>
            <a:endParaRPr lang="ru-RU" altLang="zh-CN" sz="1600" b="1" dirty="0" smtClean="0">
              <a:ea typeface="SimSun" pitchFamily="2" charset="-122"/>
            </a:endParaRPr>
          </a:p>
          <a:p>
            <a:pPr lvl="1">
              <a:lnSpc>
                <a:spcPct val="140000"/>
              </a:lnSpc>
            </a:pP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喇嘛寺有长长一串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铜制的诵经筒。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一个老妇人伸出手指</a:t>
            </a:r>
            <a:endParaRPr lang="ru-RU" altLang="zh-CN" sz="1600" dirty="0" smtClean="0">
              <a:ea typeface="SimSun" pitchFamily="2" charset="-122"/>
            </a:endParaRPr>
          </a:p>
          <a:p>
            <a:pPr lvl="1">
              <a:lnSpc>
                <a:spcPct val="140000"/>
              </a:lnSpc>
            </a:pP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一个老妇人伸出手指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触动一个个经筒，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经筒发出轻轻的响声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铜制诵经筒轻轻旋转， </a:t>
            </a:r>
            <a:endParaRPr lang="ru-RU" sz="1600" b="1" dirty="0" smtClean="0">
              <a:ea typeface="SimSun" pitchFamily="2" charset="-122"/>
            </a:endParaRPr>
          </a:p>
          <a:p>
            <a:pPr lvl="1">
              <a:lnSpc>
                <a:spcPct val="140000"/>
              </a:lnSpc>
            </a:pP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然后缓缓地停止转动。 </a:t>
            </a:r>
            <a:endParaRPr lang="ru-RU" sz="1600" b="1" dirty="0" smtClean="0">
              <a:ea typeface="SimSun" pitchFamily="2" charset="-122"/>
            </a:endParaRPr>
          </a:p>
          <a:p>
            <a:pPr lvl="1">
              <a:lnSpc>
                <a:spcPct val="140000"/>
              </a:lnSpc>
            </a:pP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喇嘛寺诵经筒长长一串，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老妇人有很多心愿和祈盼， </a:t>
            </a:r>
            <a:br>
              <a:rPr lang="zh-CN" altLang="en-US" sz="16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600" dirty="0" smtClean="0">
                <a:latin typeface="SimSun" pitchFamily="2" charset="-122"/>
                <a:ea typeface="SimSun" pitchFamily="2" charset="-122"/>
              </a:rPr>
              <a:t>还有连续的叹息声。</a:t>
            </a:r>
            <a:endParaRPr lang="ru-RU" sz="1600" b="1" dirty="0" smtClean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вадратная печать 2.gif"/>
          <p:cNvPicPr>
            <a:picLocks noChangeAspect="1"/>
          </p:cNvPicPr>
          <p:nvPr/>
        </p:nvPicPr>
        <p:blipFill>
          <a:blip r:embed="rId2" cstate="print">
            <a:lum bright="-20000"/>
          </a:blip>
          <a:stretch>
            <a:fillRect/>
          </a:stretch>
        </p:blipFill>
        <p:spPr>
          <a:xfrm>
            <a:off x="2051720" y="1111690"/>
            <a:ext cx="360000" cy="373094"/>
          </a:xfrm>
          <a:prstGeom prst="rect">
            <a:avLst/>
          </a:prstGeom>
        </p:spPr>
      </p:pic>
      <p:pic>
        <p:nvPicPr>
          <p:cNvPr id="9" name="Рисунок 8" descr="Круглая печать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124744"/>
            <a:ext cx="396000" cy="373157"/>
          </a:xfrm>
          <a:prstGeom prst="rect">
            <a:avLst/>
          </a:prstGeom>
        </p:spPr>
      </p:pic>
      <p:pic>
        <p:nvPicPr>
          <p:cNvPr id="10" name="Рисунок 9" descr="004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763688" y="1700808"/>
            <a:ext cx="5760000" cy="4163856"/>
          </a:xfrm>
          <a:prstGeom prst="rect">
            <a:avLst/>
          </a:prstGeom>
          <a:ln w="19050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2700000" scaled="1"/>
              <a:tileRect/>
            </a:gradFill>
          </a:ln>
        </p:spPr>
      </p:pic>
      <p:sp>
        <p:nvSpPr>
          <p:cNvPr id="11" name="TextBox 10"/>
          <p:cNvSpPr txBox="1"/>
          <p:nvPr/>
        </p:nvSpPr>
        <p:spPr>
          <a:xfrm>
            <a:off x="3059832" y="980728"/>
            <a:ext cx="289662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ru-RU" sz="2000" dirty="0" smtClean="0">
                <a:latin typeface="Bookman Old Style" pitchFamily="18" charset="0"/>
              </a:rPr>
              <a:t>В деревне </a:t>
            </a:r>
            <a:r>
              <a:rPr lang="ru-RU" sz="2000" dirty="0" err="1" smtClean="0">
                <a:latin typeface="Bookman Old Style" pitchFamily="18" charset="0"/>
              </a:rPr>
              <a:t>Шигу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ja-JP" altLang="en-US" sz="2000" b="1" dirty="0" smtClean="0">
                <a:latin typeface="SimSun" pitchFamily="2" charset="-122"/>
                <a:ea typeface="SimSun" pitchFamily="2" charset="-122"/>
              </a:rPr>
              <a:t>石鼓</a:t>
            </a:r>
            <a:endParaRPr lang="ru-RU" altLang="ja-JP" sz="2000" b="1" dirty="0" smtClean="0">
              <a:latin typeface="SimSun" pitchFamily="2" charset="-122"/>
              <a:ea typeface="SimSun" pitchFamily="2" charset="-122"/>
            </a:endParaRPr>
          </a:p>
          <a:p>
            <a:pPr algn="ctr"/>
            <a:r>
              <a:rPr lang="ru-RU" altLang="ja-JP" sz="2000" dirty="0" smtClean="0">
                <a:latin typeface="Bookman Old Style" pitchFamily="18" charset="0"/>
                <a:ea typeface="SimSun" pitchFamily="2" charset="-122"/>
              </a:rPr>
              <a:t>(провинция </a:t>
            </a:r>
            <a:r>
              <a:rPr lang="ru-RU" altLang="ja-JP" sz="2000" dirty="0" err="1" smtClean="0">
                <a:latin typeface="Bookman Old Style" pitchFamily="18" charset="0"/>
                <a:ea typeface="SimSun" pitchFamily="2" charset="-122"/>
              </a:rPr>
              <a:t>Юньнань</a:t>
            </a:r>
            <a:r>
              <a:rPr lang="ru-RU" altLang="ja-JP" sz="2000" dirty="0" smtClean="0">
                <a:latin typeface="Bookman Old Style" pitchFamily="18" charset="0"/>
                <a:ea typeface="SimSun" pitchFamily="2" charset="-122"/>
              </a:rPr>
              <a:t>)</a:t>
            </a:r>
            <a:endParaRPr lang="ru-RU" sz="2000" dirty="0">
              <a:latin typeface="Bookman Old Style" pitchFamily="18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4048" y="1268760"/>
            <a:ext cx="32403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SimSun" pitchFamily="2" charset="-122"/>
                <a:ea typeface="SimSun" pitchFamily="2" charset="-122"/>
              </a:rPr>
              <a:t>二维码</a:t>
            </a:r>
            <a:endParaRPr lang="ru-RU" altLang="ja-JP" sz="1400" b="1" dirty="0" smtClean="0">
              <a:ea typeface="SimSun" pitchFamily="2" charset="-122"/>
            </a:endParaRPr>
          </a:p>
          <a:p>
            <a:endParaRPr lang="ru-RU" sz="1400" dirty="0" smtClean="0">
              <a:ea typeface="SimSun" pitchFamily="2" charset="-122"/>
            </a:endParaRPr>
          </a:p>
          <a:p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临明前我梦见不远的未来。 </a:t>
            </a:r>
            <a:br>
              <a:rPr lang="zh-CN" altLang="en-US" sz="14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我在连诺佐夫公园散步， </a:t>
            </a:r>
            <a:br>
              <a:rPr lang="zh-CN" altLang="en-US" sz="14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用手指戳一下二维码， </a:t>
            </a:r>
            <a:br>
              <a:rPr lang="zh-CN" altLang="en-US" sz="14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以便打开空间，出现小路、 </a:t>
            </a:r>
            <a:br>
              <a:rPr lang="zh-CN" altLang="en-US" sz="14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树木、长椅、草地、小桥和远方的景物。 </a:t>
            </a:r>
            <a:br>
              <a:rPr lang="zh-CN" altLang="en-US" sz="14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我走近树干戳一下二维码， </a:t>
            </a:r>
            <a:br>
              <a:rPr lang="zh-CN" altLang="en-US" sz="14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树皮纷飞，树枝哆嗦。 </a:t>
            </a:r>
            <a:br>
              <a:rPr lang="zh-CN" altLang="en-US" sz="14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我走向另外一棵。 </a:t>
            </a:r>
            <a:br>
              <a:rPr lang="zh-CN" altLang="en-US" sz="14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如果戳一下二维码， </a:t>
            </a:r>
            <a:br>
              <a:rPr lang="zh-CN" altLang="en-US" sz="14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能看见池塘里的公鸭与母鸭。 </a:t>
            </a:r>
            <a:br>
              <a:rPr lang="zh-CN" altLang="en-US" sz="14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你坐在长椅上仰靠椅背、 </a:t>
            </a:r>
            <a:br>
              <a:rPr lang="zh-CN" altLang="en-US" sz="14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可信手去戳二维码， </a:t>
            </a:r>
            <a:br>
              <a:rPr lang="zh-CN" altLang="en-US" sz="14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旁边有位穿外套戴帽子的退休者， </a:t>
            </a:r>
            <a:br>
              <a:rPr lang="zh-CN" altLang="en-US" sz="14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也许是年轻的妈妈推着婴儿车。 </a:t>
            </a:r>
            <a:br>
              <a:rPr lang="zh-CN" altLang="en-US" sz="14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按动一下通话键， </a:t>
            </a:r>
            <a:br>
              <a:rPr lang="zh-CN" altLang="en-US" sz="14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你就能跟别人说说话。 </a:t>
            </a:r>
            <a:br>
              <a:rPr lang="zh-CN" altLang="en-US" sz="14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假如你不按通话钮， </a:t>
            </a:r>
            <a:br>
              <a:rPr lang="zh-CN" altLang="en-US" sz="14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坐在长椅上面对无人的世界， </a:t>
            </a:r>
            <a:br>
              <a:rPr lang="zh-CN" altLang="en-US" sz="14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四方的二维码灰蒙蒙一片模糊，</a:t>
            </a:r>
            <a:br>
              <a:rPr lang="zh-CN" altLang="en-US" sz="1400" dirty="0" smtClean="0">
                <a:latin typeface="SimSun" pitchFamily="2" charset="-122"/>
                <a:ea typeface="SimSun" pitchFamily="2" charset="-122"/>
              </a:rPr>
            </a:br>
            <a:r>
              <a:rPr lang="zh-CN" altLang="en-US" sz="1400" dirty="0" smtClean="0">
                <a:latin typeface="SimSun" pitchFamily="2" charset="-122"/>
                <a:ea typeface="SimSun" pitchFamily="2" charset="-122"/>
              </a:rPr>
              <a:t>你甚至难以返回家 。</a:t>
            </a:r>
            <a:endParaRPr lang="ru-RU" sz="1400" dirty="0">
              <a:ea typeface="SimSun" pitchFamily="2" charset="-122"/>
            </a:endParaRPr>
          </a:p>
        </p:txBody>
      </p:sp>
      <p:pic>
        <p:nvPicPr>
          <p:cNvPr id="4" name="Рисунок 3" descr="7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3079758" cy="3312368"/>
          </a:xfrm>
          <a:prstGeom prst="rect">
            <a:avLst/>
          </a:prstGeom>
        </p:spPr>
      </p:pic>
      <p:pic>
        <p:nvPicPr>
          <p:cNvPr id="7" name="Рисунок 6" descr="7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365104"/>
            <a:ext cx="1044000" cy="1746540"/>
          </a:xfrm>
          <a:prstGeom prst="rect">
            <a:avLst/>
          </a:prstGeom>
        </p:spPr>
      </p:pic>
      <p:pic>
        <p:nvPicPr>
          <p:cNvPr id="8" name="Рисунок 7" descr="Квадратная печать 2.gif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1691680" y="980728"/>
            <a:ext cx="360000" cy="373094"/>
          </a:xfrm>
          <a:prstGeom prst="rect">
            <a:avLst/>
          </a:prstGeom>
        </p:spPr>
      </p:pic>
      <p:pic>
        <p:nvPicPr>
          <p:cNvPr id="9" name="Рисунок 8" descr="Круглая печать 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836712"/>
            <a:ext cx="396000" cy="373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139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34</cp:revision>
  <dcterms:created xsi:type="dcterms:W3CDTF">2019-11-29T11:52:46Z</dcterms:created>
  <dcterms:modified xsi:type="dcterms:W3CDTF">2019-12-01T10:28:05Z</dcterms:modified>
</cp:coreProperties>
</file>