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8" r:id="rId1"/>
  </p:sldMasterIdLst>
  <p:notesMasterIdLst>
    <p:notesMasterId r:id="rId22"/>
  </p:notesMasterIdLst>
  <p:sldIdLst>
    <p:sldId id="256" r:id="rId2"/>
    <p:sldId id="257" r:id="rId3"/>
    <p:sldId id="263" r:id="rId4"/>
    <p:sldId id="258" r:id="rId5"/>
    <p:sldId id="264" r:id="rId6"/>
    <p:sldId id="262" r:id="rId7"/>
    <p:sldId id="265" r:id="rId8"/>
    <p:sldId id="266" r:id="rId9"/>
    <p:sldId id="267" r:id="rId10"/>
    <p:sldId id="271" r:id="rId11"/>
    <p:sldId id="272" r:id="rId12"/>
    <p:sldId id="268" r:id="rId13"/>
    <p:sldId id="269" r:id="rId14"/>
    <p:sldId id="270" r:id="rId15"/>
    <p:sldId id="274" r:id="rId16"/>
    <p:sldId id="275" r:id="rId17"/>
    <p:sldId id="260" r:id="rId18"/>
    <p:sldId id="259" r:id="rId19"/>
    <p:sldId id="261" r:id="rId20"/>
    <p:sldId id="273" r:id="rId21"/>
  </p:sldIdLst>
  <p:sldSz cx="9144000" cy="6858000" type="screen4x3"/>
  <p:notesSz cx="6858000" cy="9144000"/>
  <p:embeddedFontLst>
    <p:embeddedFont>
      <p:font typeface="Arial Black" pitchFamily="34" charset="0"/>
      <p:bold r:id="rId23"/>
    </p:embeddedFont>
  </p:embeddedFontLst>
  <p:defaultTextStyle>
    <a:defPPr>
      <a:defRPr lang="ru-RU"/>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CCFF"/>
    <a:srgbClr val="CCFFCC"/>
    <a:srgbClr val="FFFF00"/>
    <a:srgbClr val="F4F4FA"/>
    <a:srgbClr val="E8E8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75" autoAdjust="0"/>
  </p:normalViewPr>
  <p:slideViewPr>
    <p:cSldViewPr snapToObjects="1">
      <p:cViewPr varScale="1">
        <p:scale>
          <a:sx n="99" d="100"/>
          <a:sy n="99" d="100"/>
        </p:scale>
        <p:origin x="-1974" y="-102"/>
      </p:cViewPr>
      <p:guideLst>
        <p:guide orient="horz" pos="2160"/>
        <p:guide pos="2880"/>
      </p:guideLst>
    </p:cSldViewPr>
  </p:slideViewPr>
  <p:notesTextViewPr>
    <p:cViewPr>
      <p:scale>
        <a:sx n="100" d="100"/>
        <a:sy n="100" d="100"/>
      </p:scale>
      <p:origin x="0" y="0"/>
    </p:cViewPr>
  </p:notesTextViewPr>
  <p:notesViewPr>
    <p:cSldViewPr snapToObjects="1">
      <p:cViewPr varScale="1">
        <p:scale>
          <a:sx n="73" d="100"/>
          <a:sy n="73" d="100"/>
        </p:scale>
        <p:origin x="-122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ru-RU"/>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ru-RU"/>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CF397C1-8906-4E36-87FB-D04F24030EC7}"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306447C9-13EA-493E-AADF-67C08B26EF1E}" type="slidenum">
              <a:rPr lang="ru-RU"/>
              <a:pPr/>
              <a:t>1</a:t>
            </a:fld>
            <a:endParaRPr lang="ru-RU"/>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GB" smtClean="0"/>
              <a:t>This presentation is concerned with UniTesK test development method and the architecture of test suite proposed by it.</a:t>
            </a:r>
          </a:p>
          <a:p>
            <a:pPr eaLnBrk="1" hangingPunct="1"/>
            <a:r>
              <a:rPr lang="en-GB" smtClean="0"/>
              <a:t>UniTesK stays for Unified Testing Kit. The method is intended for specification based test development for general purpose software. It is developed by RedVerst group of ISP RAS.</a:t>
            </a:r>
            <a:r>
              <a:rPr lang="ru-RU"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DBB3E4F-49D0-45E3-BA29-7391B226287F}" type="slidenum">
              <a:rPr lang="ru-RU"/>
              <a:pPr/>
              <a:t>10</a:t>
            </a:fld>
            <a:endParaRPr lang="ru-R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GB" smtClean="0"/>
              <a:t>How is test sequence construction organized in UniTesK?</a:t>
            </a:r>
          </a:p>
          <a:p>
            <a:pPr eaLnBrk="1" hangingPunct="1"/>
            <a:r>
              <a:rPr lang="en-GB" smtClean="0"/>
              <a:t>Let us imagine an automaton model of the target system, where states correspond to all possible states of the system and transitions correspond to invocations of target operations with all possible argument vectors. A behaviour oriented coverage criterion defines some coverage of transitions of this automaton.</a:t>
            </a:r>
          </a:p>
          <a:p>
            <a:pPr eaLnBrk="1" hangingPunct="1"/>
            <a:r>
              <a:rPr lang="en-GB" smtClean="0"/>
              <a:t>To achieve the necessary percent of this coverage we can try to construct a test sequence on the base of the automaton structure, but there are several serious obstacles.</a:t>
            </a:r>
          </a:p>
          <a:p>
            <a:pPr eaLnBrk="1" hangingPunct="1">
              <a:buFontTx/>
              <a:buChar char="•"/>
            </a:pPr>
            <a:r>
              <a:rPr lang="en-GB" smtClean="0"/>
              <a:t>Specifications are represented as constraints. They define the automaton in an implicit way that can hardly be made explicit for real-life software.</a:t>
            </a:r>
          </a:p>
          <a:p>
            <a:pPr eaLnBrk="1" hangingPunct="1">
              <a:buFontTx/>
              <a:buChar char="•"/>
            </a:pPr>
            <a:r>
              <a:rPr lang="en-GB" smtClean="0"/>
              <a:t>Implicit specifications also often assume serious nondeterminism of a model.</a:t>
            </a:r>
          </a:p>
          <a:p>
            <a:pPr eaLnBrk="1" hangingPunct="1">
              <a:buFontTx/>
              <a:buChar char="•"/>
            </a:pPr>
            <a:r>
              <a:rPr lang="en-GB" smtClean="0"/>
              <a:t>Even in the case when we can solve implicit constraints the size of the automaton is huge. To model adequately real life software </a:t>
            </a:r>
            <a:r>
              <a:rPr lang="en-US" smtClean="0"/>
              <a:t>it </a:t>
            </a:r>
            <a:r>
              <a:rPr lang="en-GB" smtClean="0"/>
              <a:t>should usually contain myriads of states and transitions.</a:t>
            </a:r>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00208FB-959C-4CE2-9B7A-64212B8A7A12}" type="slidenum">
              <a:rPr lang="ru-RU"/>
              <a:pPr/>
              <a:t>11</a:t>
            </a:fld>
            <a:endParaRPr lang="ru-R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GB" smtClean="0"/>
              <a:t>UniTesK approach proposes the following way to cope with the problem.</a:t>
            </a:r>
          </a:p>
          <a:p>
            <a:pPr eaLnBrk="1" hangingPunct="1"/>
            <a:r>
              <a:rPr lang="en-GB" smtClean="0"/>
              <a:t>Test developer determines a </a:t>
            </a:r>
            <a:r>
              <a:rPr lang="en-GB" i="1" smtClean="0"/>
              <a:t>factorization</a:t>
            </a:r>
            <a:r>
              <a:rPr lang="en-GB" smtClean="0"/>
              <a:t> of huge automaton by uniting states and transitions that are equivalent for the target coverage criterion. The resulting model is finite automaton, or finite state machine (FSM), having much less states and transitions. But traversal of the resulting automaton gives us the complete coverage according to the target coverage criterion.</a:t>
            </a:r>
          </a:p>
          <a:p>
            <a:pPr eaLnBrk="1" hangingPunct="1"/>
            <a:r>
              <a:rPr lang="en-GB" smtClean="0"/>
              <a:t>The resulting automaton serves as a source for test sequence construction and is called </a:t>
            </a:r>
            <a:r>
              <a:rPr lang="en-GB" i="1" smtClean="0"/>
              <a:t>testing model</a:t>
            </a:r>
            <a:r>
              <a:rPr lang="en-GB" smtClean="0"/>
              <a:t>.</a:t>
            </a:r>
          </a:p>
          <a:p>
            <a:pPr eaLnBrk="1" hangingPunct="1"/>
            <a:r>
              <a:rPr lang="en-GB" smtClean="0"/>
              <a:t>Another significant decrease of complexity can be obtained by use of </a:t>
            </a:r>
            <a:r>
              <a:rPr lang="en-GB" i="1" smtClean="0"/>
              <a:t>implicit FSM description</a:t>
            </a:r>
            <a:r>
              <a:rPr lang="en-GB" smtClean="0"/>
              <a:t>. This description contains only list of states and possible input symbols for each state. Such a description can be easily constructed, for example, from constraint specifications and enumeration of states. Factorization of implicitly defined automata is also easier.</a:t>
            </a:r>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8DDCBAF-3B34-4019-A252-D38B1F994EAB}" type="slidenum">
              <a:rPr lang="ru-RU"/>
              <a:pPr/>
              <a:t>12</a:t>
            </a:fld>
            <a:endParaRPr lang="ru-R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GB" smtClean="0"/>
              <a:t>UniTesK test sequence generation mechanism is based on traversal of testing model.</a:t>
            </a:r>
          </a:p>
          <a:p>
            <a:pPr eaLnBrk="1" hangingPunct="1"/>
            <a:r>
              <a:rPr lang="en-GB" smtClean="0"/>
              <a:t>It is possible to separate the algorithm used to construct a traversal of FSM from description of FSM itself. The first is encapsulated in </a:t>
            </a:r>
            <a:r>
              <a:rPr lang="en-GB" i="1" smtClean="0"/>
              <a:t>test engine</a:t>
            </a:r>
            <a:r>
              <a:rPr lang="en-GB" smtClean="0"/>
              <a:t> component, and the second — in </a:t>
            </a:r>
            <a:r>
              <a:rPr lang="en-GB" i="1" smtClean="0"/>
              <a:t>test sequence iterator</a:t>
            </a:r>
            <a:r>
              <a:rPr lang="en-GB" smtClean="0"/>
              <a:t> component.</a:t>
            </a:r>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252FA38-9E00-44B5-8A04-00AD43A88C95}" type="slidenum">
              <a:rPr lang="ru-RU"/>
              <a:pPr/>
              <a:t>13</a:t>
            </a:fld>
            <a:endParaRPr lang="ru-RU"/>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304800" indent="-304800" eaLnBrk="1" hangingPunct="1">
              <a:lnSpc>
                <a:spcPct val="90000"/>
              </a:lnSpc>
            </a:pPr>
            <a:r>
              <a:rPr lang="en-GB" sz="1000" smtClean="0"/>
              <a:t>The details of Test Sequence Iterator functions are as follows.</a:t>
            </a:r>
          </a:p>
          <a:p>
            <a:pPr marL="304800" indent="-304800" eaLnBrk="1" hangingPunct="1">
              <a:lnSpc>
                <a:spcPct val="90000"/>
              </a:lnSpc>
            </a:pPr>
            <a:r>
              <a:rPr lang="en-GB" sz="1000" smtClean="0"/>
              <a:t>It contains definition of state equivalence classes that helps to determine the hyperstate or generalized state of testing model on the base of the model state of the target system.</a:t>
            </a:r>
          </a:p>
          <a:p>
            <a:pPr marL="304800" indent="-304800" eaLnBrk="1" hangingPunct="1">
              <a:lnSpc>
                <a:spcPct val="90000"/>
              </a:lnSpc>
            </a:pPr>
            <a:r>
              <a:rPr lang="en-GB" sz="1000" smtClean="0"/>
              <a:t>For each generalized state test sequence iterator should provide iteration of allowable input symbols.</a:t>
            </a:r>
            <a:endParaRPr lang="en-US" sz="1000" smtClean="0"/>
          </a:p>
          <a:p>
            <a:pPr marL="304800" indent="-304800" eaLnBrk="1" hangingPunct="1">
              <a:lnSpc>
                <a:spcPct val="90000"/>
              </a:lnSpc>
            </a:pPr>
            <a:r>
              <a:rPr lang="en-US" sz="1000" smtClean="0"/>
              <a:t>At last, test sequence iterator enables the test engine to apply the next input symbol.</a:t>
            </a:r>
          </a:p>
          <a:p>
            <a:pPr marL="304800" indent="-304800" eaLnBrk="1" hangingPunct="1">
              <a:lnSpc>
                <a:spcPct val="90000"/>
              </a:lnSpc>
            </a:pPr>
            <a:r>
              <a:rPr lang="en-US" sz="1000" smtClean="0"/>
              <a:t>The iteration of allowable inputs is organized </a:t>
            </a:r>
            <a:r>
              <a:rPr lang="en-GB" sz="1000" smtClean="0"/>
              <a:t>as iteration o</a:t>
            </a:r>
            <a:r>
              <a:rPr lang="en-US" sz="1000" smtClean="0"/>
              <a:t>f some set of input symbols (for example, operations under test and iteration of arguments vectors for each operation) with the following filtering of symbols obtained with the help of </a:t>
            </a:r>
            <a:r>
              <a:rPr lang="en-US" sz="1000" i="1" smtClean="0"/>
              <a:t>target coverage tracker</a:t>
            </a:r>
            <a:r>
              <a:rPr lang="en-US" sz="1000" smtClean="0"/>
              <a:t> generated on the base of coverage description. A tracker throws away the symbols that add nothing to already obtained coverage.</a:t>
            </a:r>
            <a:endParaRPr lang="en-GB" sz="1000" smtClean="0"/>
          </a:p>
          <a:p>
            <a:pPr marL="304800" indent="-304800" eaLnBrk="1" hangingPunct="1">
              <a:lnSpc>
                <a:spcPct val="90000"/>
              </a:lnSpc>
            </a:pPr>
            <a:r>
              <a:rPr lang="en-GB" sz="1000" smtClean="0"/>
              <a:t>Such approach allows not to calculate the precise data corresponding to different input symbols, but to write a relatively simple iterator of a set including the necessary input symbols. The first trial may do not obtain the sufficient level of test coverage, but we can then improve the iterator to obtain more exhaustive test.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B8BD0D5-7A1B-4A2E-BFB8-3F70BEDA1D26}" type="slidenum">
              <a:rPr lang="ru-RU"/>
              <a:pPr/>
              <a:t>14</a:t>
            </a:fld>
            <a:endParaRPr lang="ru-RU"/>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marL="304800" indent="-304800" eaLnBrk="1" hangingPunct="1"/>
            <a:r>
              <a:rPr lang="en-US" smtClean="0"/>
              <a:t>UniTesK method serves as a base for several language-specific technologies of test development.</a:t>
            </a:r>
            <a:endParaRPr lang="en-US" b="1" smtClean="0"/>
          </a:p>
          <a:p>
            <a:pPr marL="304800" indent="-304800" eaLnBrk="1" hangingPunct="1"/>
            <a:r>
              <a:rPr lang="en-US" b="1" smtClean="0"/>
              <a:t>CTesK</a:t>
            </a:r>
            <a:r>
              <a:rPr lang="en-US" smtClean="0"/>
              <a:t>. UniTesK implementation for </a:t>
            </a:r>
            <a:r>
              <a:rPr lang="ru-RU" smtClean="0"/>
              <a:t>С </a:t>
            </a:r>
            <a:r>
              <a:rPr lang="en-US" smtClean="0"/>
              <a:t>language. The tool was developed in 2001.</a:t>
            </a:r>
          </a:p>
          <a:p>
            <a:pPr marL="762000" lvl="1" indent="-304800" eaLnBrk="1" hangingPunct="1"/>
            <a:r>
              <a:rPr lang="en-US" smtClean="0"/>
              <a:t>Successfully used for testing Microsoft IPv6 implementation.</a:t>
            </a:r>
            <a:endParaRPr lang="en-US" b="1" smtClean="0"/>
          </a:p>
          <a:p>
            <a:pPr marL="304800" indent="-304800" eaLnBrk="1" hangingPunct="1"/>
            <a:r>
              <a:rPr lang="en-US" b="1" smtClean="0"/>
              <a:t>J@T</a:t>
            </a:r>
            <a:r>
              <a:rPr lang="en-US" smtClean="0"/>
              <a:t>. The tool implementing UniTesK method for Java software. Was developed in 2000-2002.</a:t>
            </a:r>
          </a:p>
          <a:p>
            <a:pPr marL="762000" lvl="1" indent="-304800" eaLnBrk="1" hangingPunct="1"/>
            <a:r>
              <a:rPr lang="en-US" smtClean="0"/>
              <a:t>Several parts of J@T implementation were tested with the help of J@T itself.</a:t>
            </a:r>
          </a:p>
          <a:p>
            <a:pPr marL="762000" lvl="1" indent="-304800" eaLnBrk="1" hangingPunct="1"/>
            <a:r>
              <a:rPr lang="en-US" smtClean="0"/>
              <a:t>Debugger API for Multiprocessing extension of </a:t>
            </a:r>
            <a:r>
              <a:rPr lang="ru-RU" smtClean="0"/>
              <a:t>С </a:t>
            </a:r>
            <a:r>
              <a:rPr lang="en-US" smtClean="0"/>
              <a:t>language.</a:t>
            </a:r>
            <a:endParaRPr lang="en-US" b="1" smtClean="0"/>
          </a:p>
          <a:p>
            <a:pPr marL="304800" indent="-304800" eaLnBrk="1" hangingPunct="1"/>
            <a:r>
              <a:rPr lang="en-US" b="1" smtClean="0"/>
              <a:t>VDM++TesK</a:t>
            </a:r>
            <a:r>
              <a:rPr lang="en-US" smtClean="0"/>
              <a:t>.</a:t>
            </a:r>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A690FEB-58F7-4266-8A35-F6A5D57B2C1A}" type="slidenum">
              <a:rPr lang="ru-RU"/>
              <a:pPr/>
              <a:t>17</a:t>
            </a:fld>
            <a:endParaRPr lang="ru-RU"/>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GB" smtClean="0"/>
              <a:t>Constraint specifications</a:t>
            </a:r>
          </a:p>
          <a:p>
            <a:pPr eaLnBrk="1" hangingPunct="1">
              <a:buFontTx/>
              <a:buChar char="•"/>
            </a:pPr>
            <a:r>
              <a:rPr lang="en-GB" smtClean="0"/>
              <a:t>Has the similar structuring with implementation. This fact makes their introduction into the industry not very hard, yet helps to stay much less coupled with implementation.</a:t>
            </a:r>
          </a:p>
          <a:p>
            <a:pPr eaLnBrk="1" hangingPunct="1">
              <a:buFontTx/>
              <a:buChar char="•"/>
            </a:pPr>
            <a:r>
              <a:rPr lang="en-GB" smtClean="0"/>
              <a:t>They are close to requirements. To formulate requirements in the form of constraint specifications is more easy in most cases.</a:t>
            </a:r>
          </a:p>
          <a:p>
            <a:pPr lvl="1" eaLnBrk="1" hangingPunct="1">
              <a:buFontTx/>
              <a:buChar char="•"/>
            </a:pPr>
            <a:r>
              <a:rPr lang="en-GB" smtClean="0"/>
              <a:t>This, on one side helps to handle problems of requirements traceability.</a:t>
            </a:r>
          </a:p>
          <a:p>
            <a:pPr lvl="1" eaLnBrk="1" hangingPunct="1">
              <a:buFontTx/>
              <a:buChar char="•"/>
            </a:pPr>
            <a:r>
              <a:rPr lang="en-GB" smtClean="0"/>
              <a:t>On the other side, it makes possible to construct requirements-based coverage criteria from the structure of constraints.</a:t>
            </a:r>
          </a:p>
          <a:p>
            <a:pPr eaLnBrk="1" hangingPunct="1"/>
            <a:r>
              <a:rPr lang="en-GB" smtClean="0"/>
              <a:t>Unfortunately, not for all systems constraints can be developed separate from some implementation. Memory management systems can hardly be specified in complete, not closed to some implementation way with the help of constraints.</a:t>
            </a:r>
          </a:p>
          <a:p>
            <a:pPr eaLnBrk="1" hangingPunct="1">
              <a:buFontTx/>
              <a:buChar char="•"/>
            </a:pPr>
            <a:r>
              <a:rPr lang="en-GB" smtClean="0"/>
              <a:t>Can easily be transformed into oracles.</a:t>
            </a:r>
            <a:r>
              <a:rPr lang="ru-RU" smtClean="0"/>
              <a:t> </a:t>
            </a:r>
            <a:endParaRPr lang="en-US" smtClean="0"/>
          </a:p>
          <a:p>
            <a:pPr eaLnBrk="1" hangingPunct="1">
              <a:buFontTx/>
              <a:buChar char="•"/>
            </a:pPr>
            <a:r>
              <a:rPr lang="en-GB" smtClean="0"/>
              <a:t>Additional constructs can make constraint specifications reusable.</a:t>
            </a:r>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9723D97-0418-4810-A228-09D8ED7AD6CF}" type="slidenum">
              <a:rPr lang="ru-RU"/>
              <a:pPr/>
              <a:t>18</a:t>
            </a:fld>
            <a:endParaRPr lang="ru-R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GB" smtClean="0"/>
              <a:t>Executable specifications are</a:t>
            </a:r>
          </a:p>
          <a:p>
            <a:pPr eaLnBrk="1" hangingPunct="1">
              <a:buFontTx/>
              <a:buChar char="•"/>
            </a:pPr>
            <a:r>
              <a:rPr lang="en-GB" smtClean="0"/>
              <a:t>Very close to some implementation. They actually provide an implementation of functionality described.</a:t>
            </a:r>
          </a:p>
          <a:p>
            <a:pPr lvl="1" eaLnBrk="1" hangingPunct="1">
              <a:buFontTx/>
              <a:buChar char="•"/>
            </a:pPr>
            <a:r>
              <a:rPr lang="en-GB" smtClean="0"/>
              <a:t>This means that they can be easily introduced in the industry</a:t>
            </a:r>
          </a:p>
          <a:p>
            <a:pPr lvl="1" eaLnBrk="1" hangingPunct="1">
              <a:buFontTx/>
              <a:buChar char="•"/>
            </a:pPr>
            <a:r>
              <a:rPr lang="en-GB" smtClean="0"/>
              <a:t>The extra advantage is that they can be used as prototypes</a:t>
            </a:r>
          </a:p>
          <a:p>
            <a:pPr eaLnBrk="1" hangingPunct="1">
              <a:buFontTx/>
              <a:buChar char="•"/>
            </a:pPr>
            <a:r>
              <a:rPr lang="en-GB" smtClean="0"/>
              <a:t>But they are not close to requirements, except for simple cases. For example, we can consider specifications of square root function. Executable specification can specify it as a sum of endless series, or a limit of iterative process, or as exp(ln/2). Any of these representations says nothing comprehensible about what we should obtain as a result.</a:t>
            </a:r>
          </a:p>
          <a:p>
            <a:pPr lvl="1" eaLnBrk="1" hangingPunct="1">
              <a:buFontTx/>
              <a:buChar char="•"/>
            </a:pPr>
            <a:r>
              <a:rPr lang="en-GB" smtClean="0"/>
              <a:t>So, they can hardly help in solving requirements traceability problems.</a:t>
            </a:r>
          </a:p>
          <a:p>
            <a:pPr lvl="1" eaLnBrk="1" hangingPunct="1">
              <a:buFontTx/>
              <a:buChar char="•"/>
            </a:pPr>
            <a:r>
              <a:rPr lang="en-GB" smtClean="0"/>
              <a:t>Another implication — they cannot be used as a source of test coverage metrics.</a:t>
            </a:r>
          </a:p>
          <a:p>
            <a:pPr eaLnBrk="1" hangingPunct="1">
              <a:buFontTx/>
              <a:buChar char="•"/>
            </a:pPr>
            <a:r>
              <a:rPr lang="en-GB" smtClean="0"/>
              <a:t>Executable specifications in some </a:t>
            </a:r>
            <a:r>
              <a:rPr lang="en-US" smtClean="0"/>
              <a:t>cases </a:t>
            </a:r>
            <a:r>
              <a:rPr lang="en-GB" smtClean="0"/>
              <a:t>are hard for conformance checking. Obvious examples of such hardship are approximate calculations or nondeterministic result.</a:t>
            </a:r>
            <a:r>
              <a:rPr lang="ru-RU" smtClean="0"/>
              <a:t> </a:t>
            </a:r>
            <a:endParaRPr lang="en-US" smtClean="0"/>
          </a:p>
          <a:p>
            <a:pPr eaLnBrk="1" hangingPunct="1">
              <a:buFontTx/>
              <a:buChar char="•"/>
            </a:pPr>
            <a:r>
              <a:rPr lang="en-GB" smtClean="0"/>
              <a:t>Executable specifications are highly reusable.</a:t>
            </a:r>
            <a:endParaRPr 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005FAB1-5597-4CEB-B88C-7864B4AA6530}" type="slidenum">
              <a:rPr lang="ru-RU"/>
              <a:pPr/>
              <a:t>19</a:t>
            </a:fld>
            <a:endParaRPr lang="ru-RU"/>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GB" smtClean="0"/>
              <a:t>Algebraic specifications</a:t>
            </a:r>
          </a:p>
          <a:p>
            <a:pPr eaLnBrk="1" hangingPunct="1">
              <a:buFontTx/>
              <a:buChar char="•"/>
            </a:pPr>
            <a:r>
              <a:rPr lang="en-GB" smtClean="0"/>
              <a:t>Are far from almost any implementations, differ very much from commonly used in the industry languages and model.</a:t>
            </a:r>
          </a:p>
          <a:p>
            <a:pPr lvl="1" eaLnBrk="1" hangingPunct="1">
              <a:buFontTx/>
              <a:buChar char="•"/>
            </a:pPr>
            <a:r>
              <a:rPr lang="en-GB" smtClean="0"/>
              <a:t>So, they are separate from an implementation.</a:t>
            </a:r>
          </a:p>
          <a:p>
            <a:pPr lvl="1" eaLnBrk="1" hangingPunct="1">
              <a:buFontTx/>
              <a:buChar char="•"/>
            </a:pPr>
            <a:r>
              <a:rPr lang="en-GB" smtClean="0"/>
              <a:t>But, very hard to introduce into common development processes.</a:t>
            </a:r>
          </a:p>
          <a:p>
            <a:pPr eaLnBrk="1" hangingPunct="1">
              <a:buFontTx/>
              <a:buChar char="•"/>
            </a:pPr>
            <a:r>
              <a:rPr lang="en-GB" smtClean="0"/>
              <a:t>Are far from requirements for most kinds of systems. But, for some ones can be appropriate. Example: memory management subsystem.</a:t>
            </a:r>
          </a:p>
          <a:p>
            <a:pPr lvl="1" eaLnBrk="1" hangingPunct="1">
              <a:buFontTx/>
              <a:buChar char="•"/>
            </a:pPr>
            <a:r>
              <a:rPr lang="en-GB" smtClean="0"/>
              <a:t>Can hardly be used for definition of test coverage criteria.</a:t>
            </a:r>
          </a:p>
          <a:p>
            <a:pPr eaLnBrk="1" hangingPunct="1">
              <a:buFontTx/>
              <a:buChar char="•"/>
            </a:pPr>
            <a:r>
              <a:rPr lang="en-GB" smtClean="0"/>
              <a:t>Can be used for conformance checking, but sharpen the problem of error localization. While executable and constraint specification has high level structure similar with the implementation one and can easily point the operation where the failure occurred, although it can correspond to an error in one of the previously called operations, algebraic specifications cannot even say what operation call exposes the failure.</a:t>
            </a:r>
            <a:r>
              <a:rPr lang="ru-RU" smtClean="0"/>
              <a:t> </a:t>
            </a:r>
            <a:endParaRPr lang="en-US" smtClean="0"/>
          </a:p>
          <a:p>
            <a:pPr eaLnBrk="1" hangingPunct="1">
              <a:buFontTx/>
              <a:buChar char="•"/>
            </a:pPr>
            <a:r>
              <a:rPr lang="en-GB" smtClean="0"/>
              <a:t>We do not know how to provide reusable algebraic specifications.</a:t>
            </a:r>
            <a:endParaRPr 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FB377988-BBB3-4D26-9191-13091AFE8BF3}" type="slidenum">
              <a:rPr lang="ru-RU"/>
              <a:pPr/>
              <a:t>20</a:t>
            </a:fld>
            <a:endParaRPr lang="ru-RU"/>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GB" smtClean="0"/>
              <a:t>Test Engine work in general is as follows.</a:t>
            </a:r>
          </a:p>
          <a:p>
            <a:pPr eaLnBrk="1" hangingPunct="1"/>
            <a:r>
              <a:rPr lang="en-GB" smtClean="0"/>
              <a:t>It asks for the identifier of the current generalized state.</a:t>
            </a:r>
          </a:p>
          <a:p>
            <a:pPr eaLnBrk="1" hangingPunct="1"/>
            <a:r>
              <a:rPr lang="en-GB" smtClean="0"/>
              <a:t>It asks for the next untested input symbol in this state.</a:t>
            </a:r>
          </a:p>
          <a:p>
            <a:pPr lvl="1" eaLnBrk="1" hangingPunct="1"/>
            <a:r>
              <a:rPr lang="en-GB" smtClean="0"/>
              <a:t>If this state has untested input symbols, it applies the next one and returns at I.</a:t>
            </a:r>
          </a:p>
          <a:p>
            <a:pPr lvl="1" eaLnBrk="1" hangingPunct="1"/>
            <a:r>
              <a:rPr lang="en-GB" smtClean="0"/>
              <a:t>If this state has no untested input symbols, it seeks for states that have</a:t>
            </a:r>
          </a:p>
          <a:p>
            <a:pPr lvl="2" eaLnBrk="1" hangingPunct="1"/>
            <a:r>
              <a:rPr lang="en-GB" smtClean="0"/>
              <a:t>If there are no such states, the test is finished.</a:t>
            </a:r>
          </a:p>
          <a:p>
            <a:pPr lvl="2" eaLnBrk="1" hangingPunct="1"/>
            <a:r>
              <a:rPr lang="en-GB" smtClean="0"/>
              <a:t>If there exist such a state, Test Engine used the information it store</a:t>
            </a:r>
            <a:r>
              <a:rPr lang="ru-RU" smtClean="0"/>
              <a:t>в </a:t>
            </a:r>
            <a:r>
              <a:rPr lang="en-US" smtClean="0"/>
              <a:t>before to find a path to this state, executes this path, and returns to I.</a:t>
            </a:r>
            <a:endParaRPr lang="ru-RU" smtClean="0"/>
          </a:p>
          <a:p>
            <a:pPr eaLnBrk="1" hangingPunct="1"/>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4F01B7F8-A8E6-4347-BB13-B38785B7CBCB}" type="slidenum">
              <a:rPr lang="ru-RU"/>
              <a:pPr/>
              <a:t>2</a:t>
            </a:fld>
            <a:endParaRPr lang="ru-RU"/>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GB" smtClean="0"/>
              <a:t>The method originates in the project carried out by RedVerst group for Nortel Networks. In 1994 Nortel Networks planned to change the model of mainstream switch and to port all the software to the new configuration. They tried to rewrite only the kernel of switch operating system without any changes in application layer. For this purpose they need thoroughly developed regression test suite for the kernel.</a:t>
            </a:r>
          </a:p>
          <a:p>
            <a:pPr eaLnBrk="1" hangingPunct="1"/>
            <a:r>
              <a:rPr lang="en-GB" smtClean="0"/>
              <a:t>RedVerst group has developed formal specifications of the kernel, the method for automated functional test development based on specifications. Although the resulting test suite is not intended for testing of the switch operating system version already existing at that moment, it was used so and discovered about a few hundreds of inconsistencies. About twenty of them could cause cold restart of the system being in use for 10 years.</a:t>
            </a:r>
            <a:r>
              <a:rPr lang="ru-RU"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4BECCA7-AD20-417D-B064-E1A7D6F97E01}" type="slidenum">
              <a:rPr lang="ru-RU"/>
              <a:pPr/>
              <a:t>3</a:t>
            </a:fld>
            <a:endParaRPr lang="ru-RU"/>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GB" smtClean="0"/>
              <a:t>UniTesK method deals with </a:t>
            </a:r>
            <a:r>
              <a:rPr lang="en-GB" i="1" smtClean="0"/>
              <a:t>functional testing</a:t>
            </a:r>
            <a:r>
              <a:rPr lang="en-GB" smtClean="0"/>
              <a:t>. Functional testing can be performed if the </a:t>
            </a:r>
            <a:r>
              <a:rPr lang="en-GB" i="1" smtClean="0"/>
              <a:t>requirements</a:t>
            </a:r>
            <a:r>
              <a:rPr lang="en-GB" smtClean="0"/>
              <a:t> on the behaviour of the target system are formulated. To make automated functional testing possible we should provide some representation of requirement that can be processed by computer. This representation is </a:t>
            </a:r>
            <a:r>
              <a:rPr lang="en-GB" i="1" smtClean="0"/>
              <a:t>formal specifications</a:t>
            </a:r>
            <a:r>
              <a:rPr lang="en-GB" smtClean="0"/>
              <a:t>.</a:t>
            </a:r>
          </a:p>
          <a:p>
            <a:pPr eaLnBrk="1" hangingPunct="1"/>
            <a:r>
              <a:rPr lang="en-GB" smtClean="0"/>
              <a:t>What specifications can be used in industrial testing and we can use them?</a:t>
            </a:r>
            <a:r>
              <a:rPr lang="ru-RU"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C7D66A4-FACC-42FA-8469-CFB7873878CF}" type="slidenum">
              <a:rPr lang="ru-RU"/>
              <a:pPr/>
              <a:t>4</a:t>
            </a:fld>
            <a:endParaRPr lang="ru-RU"/>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GB" smtClean="0"/>
              <a:t>To answer this question, let us view at the problems arising when we try to introduce specification based testing in the industry.</a:t>
            </a:r>
          </a:p>
          <a:p>
            <a:pPr eaLnBrk="1" hangingPunct="1"/>
            <a:r>
              <a:rPr lang="en-GB" smtClean="0"/>
              <a:t>The first problem is how to make transformation of requirements into specifications. It concerns not only the hardship of specification development in the industrial context, but also such tasks as requirements traceability on all the phases of software lifecycle.</a:t>
            </a:r>
          </a:p>
          <a:p>
            <a:pPr eaLnBrk="1" hangingPunct="1"/>
            <a:r>
              <a:rPr lang="en-GB" smtClean="0"/>
              <a:t>Another problem is how to decouple specifications and tests on one side and target system implementation on the other side. This is important, because helps to develop tests in parallel with implementation, thereby decreasing the total time of product development, and gives a basis for regression testing or other kinds of specifications and tests reuse.</a:t>
            </a:r>
          </a:p>
          <a:p>
            <a:pPr eaLnBrk="1" hangingPunct="1"/>
            <a:r>
              <a:rPr lang="en-GB" smtClean="0"/>
              <a:t>To make possible test development separated from implementation we should also provide some implementation-independent metrics of test quality.</a:t>
            </a:r>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D8A6C51-0CD8-4931-977E-9E5625432594}" type="slidenum">
              <a:rPr lang="ru-RU"/>
              <a:pPr/>
              <a:t>5</a:t>
            </a:fld>
            <a:endParaRPr lang="ru-R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GB" smtClean="0"/>
              <a:t>We considered different kinds of specifications: executable, constraint, and algebraic as candidates to be a base specification method.</a:t>
            </a:r>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F79C67F-B78B-4112-BCC9-E1DE34DE45CA}" type="slidenum">
              <a:rPr lang="ru-RU"/>
              <a:pPr/>
              <a:t>6</a:t>
            </a:fld>
            <a:endParaRPr lang="ru-RU"/>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GB" smtClean="0"/>
              <a:t>After comparison of all specification kinds using several criteria in the context of industrial testing, constraint specifications seem to be the most appropriate.</a:t>
            </a:r>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F40CA80-1511-4B8D-B972-5D9B1C503983}" type="slidenum">
              <a:rPr lang="ru-RU"/>
              <a:pPr/>
              <a:t>7</a:t>
            </a:fld>
            <a:endParaRPr lang="ru-RU"/>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r>
              <a:rPr lang="en-GB" sz="900" smtClean="0"/>
              <a:t>Another question is what specification notation to use.</a:t>
            </a:r>
          </a:p>
          <a:p>
            <a:pPr eaLnBrk="1" hangingPunct="1">
              <a:lnSpc>
                <a:spcPct val="90000"/>
              </a:lnSpc>
            </a:pPr>
            <a:r>
              <a:rPr lang="en-GB" sz="900" smtClean="0"/>
              <a:t>Two possible answers are</a:t>
            </a:r>
          </a:p>
          <a:p>
            <a:pPr eaLnBrk="1" hangingPunct="1">
              <a:lnSpc>
                <a:spcPct val="90000"/>
              </a:lnSpc>
            </a:pPr>
            <a:r>
              <a:rPr lang="en-GB" sz="900" smtClean="0"/>
              <a:t>Classic specification language, like VDM, RSL, </a:t>
            </a:r>
            <a:r>
              <a:rPr lang="en-US" sz="900" smtClean="0"/>
              <a:t>Z, Larch, and so on.</a:t>
            </a:r>
            <a:endParaRPr lang="en-GB" sz="900" smtClean="0"/>
          </a:p>
          <a:p>
            <a:pPr lvl="1" eaLnBrk="1" hangingPunct="1">
              <a:lnSpc>
                <a:spcPct val="90000"/>
              </a:lnSpc>
            </a:pPr>
            <a:r>
              <a:rPr lang="en-GB" sz="900" smtClean="0"/>
              <a:t>Such languages are powerful and at the same time easy to use to express abstract constraints and properties.</a:t>
            </a:r>
          </a:p>
          <a:p>
            <a:pPr lvl="1" eaLnBrk="1" hangingPunct="1">
              <a:lnSpc>
                <a:spcPct val="90000"/>
              </a:lnSpc>
            </a:pPr>
            <a:r>
              <a:rPr lang="en-GB" sz="900" smtClean="0"/>
              <a:t>They have completely defined semantics.</a:t>
            </a:r>
          </a:p>
          <a:p>
            <a:pPr lvl="1" eaLnBrk="1" hangingPunct="1">
              <a:lnSpc>
                <a:spcPct val="90000"/>
              </a:lnSpc>
            </a:pPr>
            <a:r>
              <a:rPr lang="en-GB" sz="900" smtClean="0"/>
              <a:t>But using such a language we </a:t>
            </a:r>
            <a:r>
              <a:rPr lang="en-GB" sz="900" u="sng" smtClean="0"/>
              <a:t>need to build a complex mediator layer binding specifications with target system</a:t>
            </a:r>
            <a:r>
              <a:rPr lang="en-GB" sz="900" smtClean="0"/>
              <a:t>. Development of this layer is very hard, requires special skills, and forces the developer to think in two different language paradigms simultaneously. It should solve such problems, as, for example, modelling pointers in specification language.</a:t>
            </a:r>
          </a:p>
          <a:p>
            <a:pPr lvl="1" eaLnBrk="1" hangingPunct="1">
              <a:lnSpc>
                <a:spcPct val="90000"/>
              </a:lnSpc>
            </a:pPr>
            <a:r>
              <a:rPr lang="en-GB" sz="900" smtClean="0"/>
              <a:t>Specification languages can hardly be adopted by the industry.</a:t>
            </a:r>
          </a:p>
          <a:p>
            <a:pPr lvl="2" eaLnBrk="1" hangingPunct="1">
              <a:lnSpc>
                <a:spcPct val="90000"/>
              </a:lnSpc>
            </a:pPr>
            <a:r>
              <a:rPr lang="en-GB" sz="900" smtClean="0"/>
              <a:t>Our experience of work with Nortel engineers shows that they do not like to master a language that does not add a value to their CV. </a:t>
            </a:r>
          </a:p>
          <a:p>
            <a:pPr lvl="2" eaLnBrk="1" hangingPunct="1">
              <a:lnSpc>
                <a:spcPct val="90000"/>
              </a:lnSpc>
            </a:pPr>
            <a:r>
              <a:rPr lang="en-GB" sz="900" smtClean="0"/>
              <a:t>On the other side, such languages often require special mathematic education, which many software engineers do not have. And mastering the technology based on specification language usually requires a lot of time.</a:t>
            </a:r>
          </a:p>
          <a:p>
            <a:pPr eaLnBrk="1" hangingPunct="1">
              <a:lnSpc>
                <a:spcPct val="90000"/>
              </a:lnSpc>
            </a:pPr>
            <a:r>
              <a:rPr lang="en-GB" sz="900" smtClean="0"/>
              <a:t>We can use also specification extensions of widely used programming languages.</a:t>
            </a:r>
          </a:p>
          <a:p>
            <a:pPr lvl="1" eaLnBrk="1" hangingPunct="1">
              <a:lnSpc>
                <a:spcPct val="90000"/>
              </a:lnSpc>
            </a:pPr>
            <a:r>
              <a:rPr lang="en-GB" sz="900" smtClean="0"/>
              <a:t>Although programming language is not so suitable for abstract properties expression, it can be extended by libraries implementing appropriate abstractions.</a:t>
            </a:r>
          </a:p>
          <a:p>
            <a:pPr lvl="1" eaLnBrk="1" hangingPunct="1">
              <a:lnSpc>
                <a:spcPct val="90000"/>
              </a:lnSpc>
            </a:pPr>
            <a:r>
              <a:rPr lang="en-GB" sz="900" smtClean="0"/>
              <a:t>Sometimes programming languages have ambiguities in their semantics. We should avoid using ambiguous parts of language in specifications.</a:t>
            </a:r>
          </a:p>
          <a:p>
            <a:pPr lvl="1" eaLnBrk="1" hangingPunct="1">
              <a:lnSpc>
                <a:spcPct val="90000"/>
              </a:lnSpc>
            </a:pPr>
            <a:r>
              <a:rPr lang="en-GB" sz="900" smtClean="0"/>
              <a:t>Complex mediator layer between specifications and implementation is not required in this case.</a:t>
            </a:r>
          </a:p>
          <a:p>
            <a:pPr lvl="1" eaLnBrk="1" hangingPunct="1">
              <a:lnSpc>
                <a:spcPct val="90000"/>
              </a:lnSpc>
            </a:pPr>
            <a:r>
              <a:rPr lang="en-GB" sz="900" smtClean="0"/>
              <a:t>Extension of widely programming language can be much easily adopted in the industry, because many engineers are already familiar with the base language, and mastering the corresponding technology do not require long hard work. Moreover, the mastering process can be organized in such a way that even after short time the developer can use the technology to obtain valuable results.</a:t>
            </a:r>
          </a:p>
          <a:p>
            <a:pPr eaLnBrk="1" hangingPunct="1">
              <a:lnSpc>
                <a:spcPct val="90000"/>
              </a:lnSpc>
            </a:pPr>
            <a:r>
              <a:rPr lang="en-GB" sz="900" smtClean="0"/>
              <a:t>So, specification extension of programming language looks much more attractive decision.</a:t>
            </a:r>
            <a:endParaRPr lang="ru-RU" sz="9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5A81921-9C13-40E4-BC93-794C0F589642}" type="slidenum">
              <a:rPr lang="ru-RU"/>
              <a:pPr/>
              <a:t>8</a:t>
            </a:fld>
            <a:endParaRPr lang="ru-RU"/>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GB" smtClean="0"/>
              <a:t>Let us proceed to the architecture of UniTesK test suite.</a:t>
            </a:r>
          </a:p>
          <a:p>
            <a:pPr eaLnBrk="1" hangingPunct="1"/>
            <a:r>
              <a:rPr lang="en-GB" smtClean="0"/>
              <a:t>The general idea of UniTesK test architecture is simple: we analyse the tasks to be solved by test system able to be used in the industry, define possible decomposition of test suite into a number of components, and then, analyse these components for the purpose of lessening the human work needed to obtain them. Some of the components have no target system specific and can be pre-built in the test development solution. Others require some data on the system under test, and so should be generated for each target system, maybe using some manually added information.</a:t>
            </a:r>
          </a:p>
          <a:p>
            <a:pPr eaLnBrk="1" hangingPunct="1"/>
            <a:r>
              <a:rPr lang="en-GB" smtClean="0"/>
              <a:t>Since we have formal representation of requirements as formal specifications, we can transform them automatically into </a:t>
            </a:r>
            <a:r>
              <a:rPr lang="en-GB" i="1" smtClean="0"/>
              <a:t>oracles</a:t>
            </a:r>
            <a:r>
              <a:rPr lang="en-GB" smtClean="0"/>
              <a:t>. An oracle of an operation is a component, which checks the precondition of the operation, then calls it if the precondition holds, and then checks the results with the help of postcondition constraint. UniTesK approach use such oracles, which can be called “universal” in contrast to usually used in the industry input/output oracle that can work only for prescribe vectors of target operation arguments.</a:t>
            </a:r>
          </a:p>
          <a:p>
            <a:pPr eaLnBrk="1" hangingPunct="1"/>
            <a:r>
              <a:rPr lang="en-GB" smtClean="0"/>
              <a:t>Then, we build the entire test as execution of </a:t>
            </a:r>
            <a:r>
              <a:rPr lang="en-GB" i="1" smtClean="0"/>
              <a:t>test sequence</a:t>
            </a:r>
            <a:r>
              <a:rPr lang="en-GB" smtClean="0"/>
              <a:t>, a sequence of target operations calls that is intended to achieve some coverage, called </a:t>
            </a:r>
            <a:r>
              <a:rPr lang="en-GB" i="1" smtClean="0"/>
              <a:t>the target coverage</a:t>
            </a:r>
            <a:r>
              <a:rPr lang="en-GB" smtClean="0"/>
              <a:t> of the test.</a:t>
            </a:r>
          </a:p>
          <a:p>
            <a:pPr eaLnBrk="1" hangingPunct="1"/>
            <a:r>
              <a:rPr lang="en-GB" smtClean="0"/>
              <a:t>The corresponding decomposition of test suite is obvious — the component generating test sequence the oracle of the next target operation, and the oracle performs the invocation of the target operation and checks the correctness of its behaviour.</a:t>
            </a:r>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C4F08D8-9060-45F6-BA59-A1C29179D584}" type="slidenum">
              <a:rPr lang="ru-RU"/>
              <a:pPr/>
              <a:t>9</a:t>
            </a:fld>
            <a:endParaRPr lang="ru-R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GB" smtClean="0"/>
              <a:t>As we see, UniTesK approach tries to separate specifications from any specific implementation of the target system. But to make possible testing of the second with the help of the first, some binding should be defined between them. This role is performed by </a:t>
            </a:r>
            <a:r>
              <a:rPr lang="en-GB" i="1" smtClean="0"/>
              <a:t>mediator </a:t>
            </a:r>
            <a:r>
              <a:rPr lang="en-GB" smtClean="0"/>
              <a:t>components.</a:t>
            </a:r>
          </a:p>
          <a:p>
            <a:pPr eaLnBrk="1" hangingPunct="1"/>
            <a:r>
              <a:rPr lang="en-GB" smtClean="0"/>
              <a:t>In the test suite mediator is called directly form an oracle and transforms the model arguments into the corresponding implementation ones. After the target operation returns the control, it transforms its results into model representation.</a:t>
            </a:r>
          </a:p>
          <a:p>
            <a:pPr eaLnBrk="1" hangingPunct="1"/>
            <a:r>
              <a:rPr lang="en-GB" smtClean="0"/>
              <a:t>Mediators make possible for specifications and implementation to have different structure of data and interfaces. Specifications become much more abstract and closer to requirements. Furthermore, tests constructed on the based of such specifications can be easily used for regression testing or reused in other projects to test components having the same functionality.</a:t>
            </a: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1"/>
        </a:soli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a:defRPr/>
              </a:pPr>
              <a:endParaRPr lang="ru-RU"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a:defRPr/>
                </a:pPr>
                <a:endParaRPr lang="ru-RU"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a:defRPr/>
                </a:pPr>
                <a:endParaRPr lang="ru-RU"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a:defRPr/>
                </a:pPr>
                <a:endParaRPr lang="ru-RU"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a:defRPr/>
                </a:pPr>
                <a:endParaRPr lang="ru-RU"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a:defRPr/>
                </a:pPr>
                <a:endParaRPr lang="ru-RU"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a:defRPr/>
                </a:pPr>
                <a:endParaRPr lang="ru-RU"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a:defRPr/>
                </a:pPr>
                <a:endParaRPr lang="ru-RU"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a:defRPr/>
                </a:pPr>
                <a:endParaRPr lang="ru-RU"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a:defRPr/>
                </a:pPr>
                <a:endParaRPr lang="ru-RU"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a:defRPr/>
                </a:pPr>
                <a:endParaRPr lang="ru-RU" sz="2400">
                  <a:latin typeface="Times New Roman" pitchFamily="18" charset="0"/>
                </a:endParaRPr>
              </a:p>
            </p:txBody>
          </p:sp>
        </p:grpSp>
      </p:grpSp>
      <p:sp>
        <p:nvSpPr>
          <p:cNvPr id="317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Click to edit Master title style</a:t>
            </a:r>
          </a:p>
        </p:txBody>
      </p:sp>
      <p:sp>
        <p:nvSpPr>
          <p:cNvPr id="317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ru-RU"/>
          </a:p>
        </p:txBody>
      </p:sp>
      <p:sp>
        <p:nvSpPr>
          <p:cNvPr id="19" name="Rectangle 17"/>
          <p:cNvSpPr>
            <a:spLocks noGrp="1" noChangeArrowheads="1"/>
          </p:cNvSpPr>
          <p:nvPr>
            <p:ph type="ftr" sz="quarter" idx="11"/>
          </p:nvPr>
        </p:nvSpPr>
        <p:spPr/>
        <p:txBody>
          <a:bodyPr/>
          <a:lstStyle>
            <a:lvl1pPr>
              <a:defRPr smtClean="0"/>
            </a:lvl1pPr>
          </a:lstStyle>
          <a:p>
            <a:pPr>
              <a:defRPr/>
            </a:pPr>
            <a:endParaRPr lang="ru-RU"/>
          </a:p>
        </p:txBody>
      </p:sp>
      <p:sp>
        <p:nvSpPr>
          <p:cNvPr id="20" name="Rectangle 18"/>
          <p:cNvSpPr>
            <a:spLocks noGrp="1" noChangeArrowheads="1"/>
          </p:cNvSpPr>
          <p:nvPr>
            <p:ph type="sldNum" sz="quarter" idx="12"/>
          </p:nvPr>
        </p:nvSpPr>
        <p:spPr/>
        <p:txBody>
          <a:bodyPr/>
          <a:lstStyle>
            <a:lvl1pPr>
              <a:defRPr smtClean="0"/>
            </a:lvl1pPr>
          </a:lstStyle>
          <a:p>
            <a:pPr>
              <a:defRPr/>
            </a:pPr>
            <a:fld id="{F20DDC6E-DFDF-4E5E-97C0-9704C203064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EA870841-4253-44FD-B074-8CAA9E600EE6}"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D95F5B41-1671-4931-A6C2-12E268F81906}"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
          <p:cNvSpPr>
            <a:spLocks noGrp="1" noChangeArrowheads="1"/>
          </p:cNvSpPr>
          <p:nvPr>
            <p:ph type="ftr" sz="quarter" idx="10"/>
          </p:nvPr>
        </p:nvSpPr>
        <p:spPr>
          <a:ln/>
        </p:spPr>
        <p:txBody>
          <a:bodyPr/>
          <a:lstStyle>
            <a:lvl1pPr>
              <a:defRPr/>
            </a:lvl1pPr>
          </a:lstStyle>
          <a:p>
            <a:pPr>
              <a:defRPr/>
            </a:pPr>
            <a:endParaRPr lang="ru-RU"/>
          </a:p>
        </p:txBody>
      </p:sp>
      <p:sp>
        <p:nvSpPr>
          <p:cNvPr id="7" name="Rectangle 3"/>
          <p:cNvSpPr>
            <a:spLocks noGrp="1" noChangeArrowheads="1"/>
          </p:cNvSpPr>
          <p:nvPr>
            <p:ph type="sldNum" sz="quarter" idx="11"/>
          </p:nvPr>
        </p:nvSpPr>
        <p:spPr>
          <a:ln/>
        </p:spPr>
        <p:txBody>
          <a:bodyPr/>
          <a:lstStyle>
            <a:lvl1pPr>
              <a:defRPr/>
            </a:lvl1pPr>
          </a:lstStyle>
          <a:p>
            <a:pPr>
              <a:defRPr/>
            </a:pPr>
            <a:fld id="{D6DEA548-BDBF-4C98-A846-1E2CD96CFF1E}" type="slidenum">
              <a:rPr lang="ru-RU"/>
              <a:pPr>
                <a:defRPr/>
              </a:pPr>
              <a:t>‹#›</a:t>
            </a:fld>
            <a:endParaRPr lang="ru-RU"/>
          </a:p>
        </p:txBody>
      </p:sp>
      <p:sp>
        <p:nvSpPr>
          <p:cNvPr id="8"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8229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200" y="4000500"/>
            <a:ext cx="8229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45E383E-FC12-4B4A-A768-4288EBBDD548}"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8229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4000500"/>
            <a:ext cx="8229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37ABEF9A-5B9F-4E6F-9B0B-E74E17425116}"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D9A365C9-48AB-403D-B1FA-BCAB66048590}"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457200"/>
            <a:ext cx="8229600" cy="13716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5C4D1613-EFC1-4984-B60E-F5056ED22147}"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2C5DD36C-D619-4FAF-A342-F95EF321EDE9}"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16B7A906-200B-425B-B029-9E1158549B36}"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55ACDB2D-C761-4044-A42A-81315FD2C22A}"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0634AC7D-6539-4F3C-A083-00EAE3AB6E69}"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318B1537-5024-4C6A-ADA1-9CFFD63DC1DB}" type="slidenum">
              <a:rPr lang="ru-RU"/>
              <a:pPr>
                <a:defRPr/>
              </a:pPr>
              <a:t>‹#›</a:t>
            </a:fld>
            <a:endParaRPr lang="ru-RU"/>
          </a:p>
        </p:txBody>
      </p:sp>
      <p:sp>
        <p:nvSpPr>
          <p:cNvPr id="5"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06B7B9B5-83D7-4270-A718-2CEEFB564309}" type="slidenum">
              <a:rPr lang="ru-RU"/>
              <a:pPr>
                <a:defRPr/>
              </a:pPr>
              <a:t>‹#›</a:t>
            </a:fld>
            <a:endParaRPr lang="ru-RU"/>
          </a:p>
        </p:txBody>
      </p:sp>
      <p:sp>
        <p:nvSpPr>
          <p:cNvPr id="4"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18503C2D-3169-4730-BB43-0A3C157F6ECC}"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7379EFEA-5DCA-4902-B525-3B1BEC0DDDFE}"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4F4FA"/>
            </a:gs>
            <a:gs pos="100000">
              <a:schemeClr val="bg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3072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6C9F8527-0F08-42BA-9E85-75522FAA3A62}" type="slidenum">
              <a:rPr lang="ru-RU"/>
              <a:pPr>
                <a:defRPr/>
              </a:pPr>
              <a:t>‹#›</a:t>
            </a:fld>
            <a:endParaRPr lang="ru-RU"/>
          </a:p>
        </p:txBody>
      </p:sp>
      <p:grpSp>
        <p:nvGrpSpPr>
          <p:cNvPr id="3076" name="Group 4"/>
          <p:cNvGrpSpPr>
            <a:grpSpLocks/>
          </p:cNvGrpSpPr>
          <p:nvPr/>
        </p:nvGrpSpPr>
        <p:grpSpPr bwMode="auto">
          <a:xfrm>
            <a:off x="0" y="0"/>
            <a:ext cx="9144000" cy="546100"/>
            <a:chOff x="0" y="0"/>
            <a:chExt cx="5760" cy="344"/>
          </a:xfrm>
        </p:grpSpPr>
        <p:sp>
          <p:nvSpPr>
            <p:cNvPr id="3072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sz="2400">
                <a:latin typeface="Times New Roman" pitchFamily="18" charset="0"/>
              </a:endParaRPr>
            </a:p>
          </p:txBody>
        </p:sp>
        <p:sp>
          <p:nvSpPr>
            <p:cNvPr id="3072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a:defRPr/>
              </a:pPr>
              <a:endParaRPr lang="ru-RU" sz="2400">
                <a:latin typeface="Times New Roman" pitchFamily="18" charset="0"/>
              </a:endParaRPr>
            </a:p>
          </p:txBody>
        </p:sp>
        <p:sp>
          <p:nvSpPr>
            <p:cNvPr id="3072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a:defRPr/>
              </a:pPr>
              <a:endParaRPr lang="ru-RU">
                <a:solidFill>
                  <a:schemeClr val="hlink"/>
                </a:solidFill>
              </a:endParaRPr>
            </a:p>
          </p:txBody>
        </p:sp>
        <p:sp>
          <p:nvSpPr>
            <p:cNvPr id="3072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a:defRPr/>
              </a:pPr>
              <a:endParaRPr lang="ru-RU">
                <a:solidFill>
                  <a:schemeClr val="hlink"/>
                </a:solidFill>
              </a:endParaRPr>
            </a:p>
          </p:txBody>
        </p:sp>
        <p:sp>
          <p:nvSpPr>
            <p:cNvPr id="3072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a:defRPr/>
              </a:pPr>
              <a:endParaRPr lang="ru-RU">
                <a:solidFill>
                  <a:schemeClr val="accent2"/>
                </a:solidFill>
              </a:endParaRPr>
            </a:p>
          </p:txBody>
        </p:sp>
        <p:sp>
          <p:nvSpPr>
            <p:cNvPr id="3073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a:defRPr/>
              </a:pPr>
              <a:endParaRPr lang="ru-RU">
                <a:solidFill>
                  <a:schemeClr val="hlink"/>
                </a:solidFill>
              </a:endParaRPr>
            </a:p>
          </p:txBody>
        </p:sp>
        <p:sp>
          <p:nvSpPr>
            <p:cNvPr id="3073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a:defRPr/>
              </a:pPr>
              <a:endParaRPr lang="ru-RU" sz="2400">
                <a:latin typeface="Times New Roman" pitchFamily="18" charset="0"/>
              </a:endParaRPr>
            </a:p>
          </p:txBody>
        </p:sp>
        <p:sp>
          <p:nvSpPr>
            <p:cNvPr id="3073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a:defRPr/>
              </a:pPr>
              <a:endParaRPr lang="ru-RU">
                <a:solidFill>
                  <a:schemeClr val="accent2"/>
                </a:solidFill>
              </a:endParaRPr>
            </a:p>
          </p:txBody>
        </p:sp>
        <p:sp>
          <p:nvSpPr>
            <p:cNvPr id="3073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a:defRPr/>
              </a:pPr>
              <a:endParaRPr lang="ru-RU">
                <a:solidFill>
                  <a:schemeClr val="accent2"/>
                </a:solidFill>
              </a:endParaRPr>
            </a:p>
          </p:txBody>
        </p:sp>
      </p:grpSp>
      <p:sp>
        <p:nvSpPr>
          <p:cNvPr id="3077"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3078"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3073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ru-RU"/>
          </a:p>
        </p:txBody>
      </p:sp>
      <p:sp>
        <p:nvSpPr>
          <p:cNvPr id="30737" name="Rectangle 17"/>
          <p:cNvSpPr>
            <a:spLocks noChangeArrowheads="1"/>
          </p:cNvSpPr>
          <p:nvPr userDrawn="1"/>
        </p:nvSpPr>
        <p:spPr bwMode="auto">
          <a:xfrm>
            <a:off x="395288" y="5949950"/>
            <a:ext cx="8353425" cy="69850"/>
          </a:xfrm>
          <a:prstGeom prst="rect">
            <a:avLst/>
          </a:prstGeom>
          <a:gradFill rotWithShape="1">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spTree>
  </p:cSld>
  <p:clrMap bg1="lt1" tx1="dk1" bg2="lt2" tx2="dk2" accent1="accent1" accent2="accent2" accent3="accent3" accent4="accent4" accent5="accent5" accent6="accent6" hlink="hlink" folHlink="folHlink"/>
  <p:sldLayoutIdLst>
    <p:sldLayoutId id="2147483701"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spras.ru/~RedVers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kuliamin@ispras.r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oleObject" Target="../embeddings/_____Microsoft_Office_Excel_97-20031.xls"/><Relationship Id="rId4" Type="http://schemas.openxmlformats.org/officeDocument/2006/relationships/slide" Target="slide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smtClean="0"/>
              <a:t>UniTesK Test Suite Architecture</a:t>
            </a:r>
            <a:endParaRPr lang="ru-RU" smtClean="0"/>
          </a:p>
        </p:txBody>
      </p:sp>
      <p:sp>
        <p:nvSpPr>
          <p:cNvPr id="5123" name="Rectangle 3"/>
          <p:cNvSpPr>
            <a:spLocks noGrp="1" noChangeArrowheads="1"/>
          </p:cNvSpPr>
          <p:nvPr>
            <p:ph type="subTitle" idx="1"/>
          </p:nvPr>
        </p:nvSpPr>
        <p:spPr/>
        <p:txBody>
          <a:bodyPr/>
          <a:lstStyle/>
          <a:p>
            <a:pPr eaLnBrk="1" hangingPunct="1">
              <a:lnSpc>
                <a:spcPct val="90000"/>
              </a:lnSpc>
              <a:spcBef>
                <a:spcPct val="0"/>
              </a:spcBef>
            </a:pPr>
            <a:r>
              <a:rPr lang="ru-RU" sz="3000" smtClean="0"/>
              <a:t>I</a:t>
            </a:r>
            <a:r>
              <a:rPr lang="en-US" sz="3000" smtClean="0"/>
              <a:t>gor </a:t>
            </a:r>
            <a:r>
              <a:rPr lang="ru-RU" sz="3000" smtClean="0"/>
              <a:t>Bourdonov</a:t>
            </a:r>
            <a:r>
              <a:rPr lang="en-US" sz="3000" smtClean="0"/>
              <a:t/>
            </a:r>
            <a:br>
              <a:rPr lang="en-US" sz="3000" smtClean="0"/>
            </a:br>
            <a:r>
              <a:rPr lang="ru-RU" sz="3000" smtClean="0"/>
              <a:t>A</a:t>
            </a:r>
            <a:r>
              <a:rPr lang="en-US" sz="3000" smtClean="0"/>
              <a:t>lexander  </a:t>
            </a:r>
            <a:r>
              <a:rPr lang="ru-RU" sz="3000" smtClean="0"/>
              <a:t>Kossatchev</a:t>
            </a:r>
            <a:r>
              <a:rPr lang="en-US" sz="3000" smtClean="0"/>
              <a:t/>
            </a:r>
            <a:br>
              <a:rPr lang="en-US" sz="3000" smtClean="0"/>
            </a:br>
            <a:r>
              <a:rPr lang="ru-RU" sz="3000" b="1" smtClean="0"/>
              <a:t>V</a:t>
            </a:r>
            <a:r>
              <a:rPr lang="en-US" sz="3000" b="1" smtClean="0"/>
              <a:t>ictor </a:t>
            </a:r>
            <a:r>
              <a:rPr lang="ru-RU" sz="3000" b="1" smtClean="0"/>
              <a:t>Kuliamin</a:t>
            </a:r>
            <a:r>
              <a:rPr lang="en-US" sz="3000" smtClean="0"/>
              <a:t/>
            </a:r>
            <a:br>
              <a:rPr lang="en-US" sz="3000" smtClean="0"/>
            </a:br>
            <a:r>
              <a:rPr lang="ru-RU" sz="3000" smtClean="0"/>
              <a:t>A</a:t>
            </a:r>
            <a:r>
              <a:rPr lang="en-US" sz="3000" smtClean="0"/>
              <a:t>lexander </a:t>
            </a:r>
            <a:r>
              <a:rPr lang="ru-RU" sz="3000" smtClean="0"/>
              <a:t>Petrenko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Test Sequence Construction</a:t>
            </a:r>
            <a:endParaRPr lang="ru-RU" smtClean="0"/>
          </a:p>
        </p:txBody>
      </p:sp>
      <p:sp>
        <p:nvSpPr>
          <p:cNvPr id="68611" name="Rectangle 3"/>
          <p:cNvSpPr>
            <a:spLocks noGrp="1" noChangeArrowheads="1"/>
          </p:cNvSpPr>
          <p:nvPr>
            <p:ph type="body" sz="half" idx="1"/>
          </p:nvPr>
        </p:nvSpPr>
        <p:spPr>
          <a:xfrm>
            <a:off x="457200" y="1981200"/>
            <a:ext cx="5915025" cy="3886200"/>
          </a:xfrm>
        </p:spPr>
        <p:txBody>
          <a:bodyPr/>
          <a:lstStyle/>
          <a:p>
            <a:pPr eaLnBrk="1" hangingPunct="1">
              <a:buFont typeface="Wingdings" pitchFamily="2" charset="2"/>
              <a:buNone/>
            </a:pPr>
            <a:r>
              <a:rPr lang="en-US" sz="2800" smtClean="0"/>
              <a:t>Problems of coverage driven testing using automaton model</a:t>
            </a:r>
          </a:p>
          <a:p>
            <a:pPr eaLnBrk="1" hangingPunct="1"/>
            <a:r>
              <a:rPr lang="en-US" sz="2800" smtClean="0"/>
              <a:t>Implicit specifications cannot be resolved</a:t>
            </a:r>
          </a:p>
          <a:p>
            <a:pPr eaLnBrk="1" hangingPunct="1"/>
            <a:r>
              <a:rPr lang="en-US" sz="2800" smtClean="0"/>
              <a:t>Nondeterminism</a:t>
            </a:r>
          </a:p>
          <a:p>
            <a:pPr eaLnBrk="1" hangingPunct="1"/>
            <a:r>
              <a:rPr lang="en-US" sz="2800" smtClean="0"/>
              <a:t>Huge numbers of states and transitions</a:t>
            </a:r>
          </a:p>
        </p:txBody>
      </p:sp>
      <p:pic>
        <p:nvPicPr>
          <p:cNvPr id="68617" name="Picture 9" descr="cell600"/>
          <p:cNvPicPr>
            <a:picLocks noGrp="1" noChangeAspect="1" noChangeArrowheads="1" noCrop="1"/>
          </p:cNvPicPr>
          <p:nvPr>
            <p:ph sz="half" idx="2"/>
          </p:nvPr>
        </p:nvPicPr>
        <p:blipFill>
          <a:blip r:embed="rId3" cstate="print"/>
          <a:srcRect/>
          <a:stretch>
            <a:fillRect/>
          </a:stretch>
        </p:blipFill>
        <p:spPr>
          <a:xfrm>
            <a:off x="6735763" y="4076700"/>
            <a:ext cx="1514475" cy="14763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8"/>
          <p:cNvSpPr>
            <a:spLocks noGrp="1" noChangeArrowheads="1"/>
          </p:cNvSpPr>
          <p:nvPr>
            <p:ph type="title" sz="quarter"/>
          </p:nvPr>
        </p:nvSpPr>
        <p:spPr/>
        <p:txBody>
          <a:bodyPr/>
          <a:lstStyle/>
          <a:p>
            <a:pPr eaLnBrk="1" hangingPunct="1"/>
            <a:r>
              <a:rPr lang="en-US" sz="4000" smtClean="0"/>
              <a:t>Automata Factorization and Implicit Description</a:t>
            </a:r>
            <a:endParaRPr lang="ru-RU" sz="4000" smtClean="0"/>
          </a:p>
        </p:txBody>
      </p:sp>
      <p:pic>
        <p:nvPicPr>
          <p:cNvPr id="13315" name="Picture 6"/>
          <p:cNvPicPr>
            <a:picLocks noGrp="1" noChangeAspect="1" noChangeArrowheads="1"/>
          </p:cNvPicPr>
          <p:nvPr>
            <p:ph sz="quarter" idx="1"/>
          </p:nvPr>
        </p:nvPicPr>
        <p:blipFill>
          <a:blip r:embed="rId3" cstate="print"/>
          <a:srcRect/>
          <a:stretch>
            <a:fillRect/>
          </a:stretch>
        </p:blipFill>
        <p:spPr>
          <a:xfrm>
            <a:off x="179388" y="2047875"/>
            <a:ext cx="3073400" cy="3903663"/>
          </a:xfrm>
          <a:noFill/>
        </p:spPr>
      </p:pic>
      <p:grpSp>
        <p:nvGrpSpPr>
          <p:cNvPr id="2" name="Group 49"/>
          <p:cNvGrpSpPr>
            <a:grpSpLocks/>
          </p:cNvGrpSpPr>
          <p:nvPr/>
        </p:nvGrpSpPr>
        <p:grpSpPr bwMode="auto">
          <a:xfrm>
            <a:off x="4067175" y="1981200"/>
            <a:ext cx="2619375" cy="3905250"/>
            <a:chOff x="2562" y="1248"/>
            <a:chExt cx="1650" cy="2460"/>
          </a:xfrm>
        </p:grpSpPr>
        <p:pic>
          <p:nvPicPr>
            <p:cNvPr id="13323" name="Picture 7"/>
            <p:cNvPicPr>
              <a:picLocks noChangeAspect="1" noChangeArrowheads="1"/>
            </p:cNvPicPr>
            <p:nvPr/>
          </p:nvPicPr>
          <p:blipFill>
            <a:blip r:embed="rId4" cstate="print"/>
            <a:srcRect/>
            <a:stretch>
              <a:fillRect/>
            </a:stretch>
          </p:blipFill>
          <p:spPr bwMode="auto">
            <a:xfrm>
              <a:off x="3833" y="1248"/>
              <a:ext cx="379" cy="2460"/>
            </a:xfrm>
            <a:prstGeom prst="rect">
              <a:avLst/>
            </a:prstGeom>
            <a:noFill/>
            <a:ln w="9525">
              <a:noFill/>
              <a:miter lim="800000"/>
              <a:headEnd/>
              <a:tailEnd/>
            </a:ln>
          </p:spPr>
        </p:pic>
        <p:sp>
          <p:nvSpPr>
            <p:cNvPr id="71691" name="AutoShape 11"/>
            <p:cNvSpPr>
              <a:spLocks noChangeArrowheads="1"/>
            </p:cNvSpPr>
            <p:nvPr/>
          </p:nvSpPr>
          <p:spPr bwMode="auto">
            <a:xfrm>
              <a:off x="2562" y="2251"/>
              <a:ext cx="887" cy="441"/>
            </a:xfrm>
            <a:prstGeom prst="rightArrow">
              <a:avLst>
                <a:gd name="adj1" fmla="val 50000"/>
                <a:gd name="adj2" fmla="val 50283"/>
              </a:avLst>
            </a:prstGeom>
            <a:gradFill rotWithShape="1">
              <a:gsLst>
                <a:gs pos="0">
                  <a:schemeClr val="accent2"/>
                </a:gs>
                <a:gs pos="50000">
                  <a:srgbClr val="E8E8F4"/>
                </a:gs>
                <a:gs pos="100000">
                  <a:schemeClr val="accent2"/>
                </a:gs>
              </a:gsLst>
              <a:lin ang="0" scaled="1"/>
            </a:gradFill>
            <a:ln w="9525" algn="ctr">
              <a:solidFill>
                <a:schemeClr val="tx1"/>
              </a:solidFill>
              <a:miter lim="800000"/>
              <a:headEnd/>
              <a:tailEnd/>
            </a:ln>
            <a:effectLst/>
          </p:spPr>
          <p:txBody>
            <a:bodyPr wrap="none" anchor="ctr"/>
            <a:lstStyle/>
            <a:p>
              <a:pPr>
                <a:defRPr/>
              </a:pPr>
              <a:endParaRPr lang="ru-RU"/>
            </a:p>
          </p:txBody>
        </p:sp>
      </p:grpSp>
      <p:grpSp>
        <p:nvGrpSpPr>
          <p:cNvPr id="3" name="Group 51"/>
          <p:cNvGrpSpPr>
            <a:grpSpLocks/>
          </p:cNvGrpSpPr>
          <p:nvPr/>
        </p:nvGrpSpPr>
        <p:grpSpPr bwMode="auto">
          <a:xfrm>
            <a:off x="6970713" y="1981200"/>
            <a:ext cx="1527175" cy="3905250"/>
            <a:chOff x="4391" y="1248"/>
            <a:chExt cx="962" cy="2460"/>
          </a:xfrm>
        </p:grpSpPr>
        <p:sp>
          <p:nvSpPr>
            <p:cNvPr id="71720" name="AutoShape 40"/>
            <p:cNvSpPr>
              <a:spLocks noChangeArrowheads="1"/>
            </p:cNvSpPr>
            <p:nvPr/>
          </p:nvSpPr>
          <p:spPr bwMode="auto">
            <a:xfrm>
              <a:off x="4391" y="2239"/>
              <a:ext cx="268" cy="453"/>
            </a:xfrm>
            <a:prstGeom prst="rightArrow">
              <a:avLst>
                <a:gd name="adj1" fmla="val 50000"/>
                <a:gd name="adj2" fmla="val 25000"/>
              </a:avLst>
            </a:prstGeom>
            <a:gradFill rotWithShape="1">
              <a:gsLst>
                <a:gs pos="0">
                  <a:schemeClr val="accent2"/>
                </a:gs>
                <a:gs pos="50000">
                  <a:srgbClr val="E8E8F4"/>
                </a:gs>
                <a:gs pos="100000">
                  <a:schemeClr val="accent2"/>
                </a:gs>
              </a:gsLst>
              <a:lin ang="0" scaled="1"/>
            </a:gradFill>
            <a:ln w="9525" algn="ctr">
              <a:solidFill>
                <a:schemeClr val="tx1"/>
              </a:solidFill>
              <a:miter lim="800000"/>
              <a:headEnd/>
              <a:tailEnd/>
            </a:ln>
            <a:effectLst/>
          </p:spPr>
          <p:txBody>
            <a:bodyPr wrap="none" anchor="ctr"/>
            <a:lstStyle/>
            <a:p>
              <a:pPr>
                <a:defRPr/>
              </a:pPr>
              <a:endParaRPr lang="ru-RU"/>
            </a:p>
          </p:txBody>
        </p:sp>
        <p:pic>
          <p:nvPicPr>
            <p:cNvPr id="13322" name="Picture 47"/>
            <p:cNvPicPr>
              <a:picLocks noChangeAspect="1" noChangeArrowheads="1"/>
            </p:cNvPicPr>
            <p:nvPr/>
          </p:nvPicPr>
          <p:blipFill>
            <a:blip r:embed="rId5" cstate="print"/>
            <a:srcRect/>
            <a:stretch>
              <a:fillRect/>
            </a:stretch>
          </p:blipFill>
          <p:spPr bwMode="auto">
            <a:xfrm>
              <a:off x="4659" y="1248"/>
              <a:ext cx="694" cy="2460"/>
            </a:xfrm>
            <a:prstGeom prst="rect">
              <a:avLst/>
            </a:prstGeom>
            <a:noFill/>
            <a:ln w="9525">
              <a:noFill/>
              <a:miter lim="800000"/>
              <a:headEnd/>
              <a:tailEnd/>
            </a:ln>
          </p:spPr>
        </p:pic>
      </p:grpSp>
      <p:grpSp>
        <p:nvGrpSpPr>
          <p:cNvPr id="4" name="Group 50"/>
          <p:cNvGrpSpPr>
            <a:grpSpLocks/>
          </p:cNvGrpSpPr>
          <p:nvPr/>
        </p:nvGrpSpPr>
        <p:grpSpPr bwMode="auto">
          <a:xfrm>
            <a:off x="3425825" y="2049463"/>
            <a:ext cx="3757613" cy="3903662"/>
            <a:chOff x="2158" y="1291"/>
            <a:chExt cx="2367" cy="2459"/>
          </a:xfrm>
        </p:grpSpPr>
        <p:sp>
          <p:nvSpPr>
            <p:cNvPr id="71712" name="AutoShape 32"/>
            <p:cNvSpPr>
              <a:spLocks noChangeArrowheads="1"/>
            </p:cNvSpPr>
            <p:nvPr/>
          </p:nvSpPr>
          <p:spPr bwMode="auto">
            <a:xfrm>
              <a:off x="2158" y="2239"/>
              <a:ext cx="268" cy="453"/>
            </a:xfrm>
            <a:prstGeom prst="rightArrow">
              <a:avLst>
                <a:gd name="adj1" fmla="val 50000"/>
                <a:gd name="adj2" fmla="val 25000"/>
              </a:avLst>
            </a:prstGeom>
            <a:gradFill rotWithShape="1">
              <a:gsLst>
                <a:gs pos="0">
                  <a:schemeClr val="accent2"/>
                </a:gs>
                <a:gs pos="50000">
                  <a:srgbClr val="E8E8F4"/>
                </a:gs>
                <a:gs pos="100000">
                  <a:schemeClr val="accent2"/>
                </a:gs>
              </a:gsLst>
              <a:lin ang="0" scaled="1"/>
            </a:gradFill>
            <a:ln w="9525" algn="ctr">
              <a:solidFill>
                <a:schemeClr val="tx1"/>
              </a:solidFill>
              <a:miter lim="800000"/>
              <a:headEnd/>
              <a:tailEnd/>
            </a:ln>
            <a:effectLst/>
          </p:spPr>
          <p:txBody>
            <a:bodyPr wrap="none" anchor="ctr"/>
            <a:lstStyle/>
            <a:p>
              <a:pPr>
                <a:defRPr/>
              </a:pPr>
              <a:endParaRPr lang="ru-RU"/>
            </a:p>
          </p:txBody>
        </p:sp>
        <p:pic>
          <p:nvPicPr>
            <p:cNvPr id="13320" name="Picture 44"/>
            <p:cNvPicPr>
              <a:picLocks noChangeAspect="1" noChangeArrowheads="1"/>
            </p:cNvPicPr>
            <p:nvPr/>
          </p:nvPicPr>
          <p:blipFill>
            <a:blip r:embed="rId6" cstate="print"/>
            <a:srcRect/>
            <a:stretch>
              <a:fillRect/>
            </a:stretch>
          </p:blipFill>
          <p:spPr bwMode="auto">
            <a:xfrm>
              <a:off x="2317" y="1291"/>
              <a:ext cx="2208" cy="2459"/>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1000"/>
                                        <p:tgtEl>
                                          <p:spTgt spid="2"/>
                                        </p:tgtEl>
                                      </p:cBhvr>
                                    </p:animEffect>
                                    <p:set>
                                      <p:cBhvr>
                                        <p:cTn id="12" dur="1" fill="hold">
                                          <p:stCondLst>
                                            <p:cond delay="9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smtClean="0"/>
              <a:t>Test Sequence Construction Machinery</a:t>
            </a:r>
            <a:endParaRPr lang="ru-RU" sz="4000" smtClean="0"/>
          </a:p>
        </p:txBody>
      </p:sp>
      <p:sp>
        <p:nvSpPr>
          <p:cNvPr id="55300" name="Rectangle 4"/>
          <p:cNvSpPr>
            <a:spLocks noGrp="1" noChangeArrowheads="1"/>
          </p:cNvSpPr>
          <p:nvPr>
            <p:ph type="body" sz="half" idx="1"/>
          </p:nvPr>
        </p:nvSpPr>
        <p:spPr>
          <a:xfrm>
            <a:off x="457200" y="1981200"/>
            <a:ext cx="4835525" cy="3886200"/>
          </a:xfrm>
          <a:noFill/>
        </p:spPr>
        <p:txBody>
          <a:bodyPr/>
          <a:lstStyle/>
          <a:p>
            <a:pPr eaLnBrk="1" hangingPunct="1">
              <a:buFont typeface="Wingdings" pitchFamily="2" charset="2"/>
              <a:buNone/>
            </a:pPr>
            <a:r>
              <a:rPr lang="en-US" sz="2800" smtClean="0"/>
              <a:t>Test sequence is generated as a traversal of FSM model of target system</a:t>
            </a:r>
            <a:endParaRPr lang="en-US" sz="2800" i="1" smtClean="0"/>
          </a:p>
          <a:p>
            <a:pPr eaLnBrk="1" hangingPunct="1"/>
            <a:r>
              <a:rPr lang="en-US" sz="2800" i="1" smtClean="0"/>
              <a:t>Test Engine</a:t>
            </a:r>
            <a:r>
              <a:rPr lang="en-US" sz="2800" smtClean="0"/>
              <a:t> encapsulates FSM traversal algorithm</a:t>
            </a:r>
          </a:p>
          <a:p>
            <a:pPr eaLnBrk="1" hangingPunct="1"/>
            <a:r>
              <a:rPr lang="en-US" sz="2800" i="1" smtClean="0"/>
              <a:t>Test Sequence Iterator</a:t>
            </a:r>
            <a:r>
              <a:rPr lang="en-US" sz="2800" smtClean="0"/>
              <a:t> encapsulates description of  FSM model</a:t>
            </a:r>
            <a:endParaRPr lang="ru-RU" sz="2800" i="1" smtClean="0"/>
          </a:p>
        </p:txBody>
      </p:sp>
      <p:grpSp>
        <p:nvGrpSpPr>
          <p:cNvPr id="2" name="Group 18"/>
          <p:cNvGrpSpPr>
            <a:grpSpLocks/>
          </p:cNvGrpSpPr>
          <p:nvPr/>
        </p:nvGrpSpPr>
        <p:grpSpPr bwMode="auto">
          <a:xfrm>
            <a:off x="5003800" y="2133600"/>
            <a:ext cx="3671888" cy="3098800"/>
            <a:chOff x="3152" y="1344"/>
            <a:chExt cx="2313" cy="1952"/>
          </a:xfrm>
        </p:grpSpPr>
        <p:sp>
          <p:nvSpPr>
            <p:cNvPr id="14341" name="Rectangle 5"/>
            <p:cNvSpPr>
              <a:spLocks noChangeArrowheads="1"/>
            </p:cNvSpPr>
            <p:nvPr/>
          </p:nvSpPr>
          <p:spPr bwMode="auto">
            <a:xfrm>
              <a:off x="4422" y="1344"/>
              <a:ext cx="817" cy="410"/>
            </a:xfrm>
            <a:prstGeom prst="rect">
              <a:avLst/>
            </a:prstGeom>
            <a:solidFill>
              <a:schemeClr val="bg1"/>
            </a:solidFill>
            <a:ln w="9525" algn="ctr">
              <a:solidFill>
                <a:schemeClr val="tx1"/>
              </a:solidFill>
              <a:miter lim="800000"/>
              <a:headEnd/>
              <a:tailEnd/>
            </a:ln>
          </p:spPr>
          <p:txBody>
            <a:bodyPr anchor="ctr">
              <a:spAutoFit/>
            </a:bodyPr>
            <a:lstStyle/>
            <a:p>
              <a:r>
                <a:rPr lang="en-US"/>
                <a:t>Test Engine</a:t>
              </a:r>
              <a:endParaRPr lang="ru-RU"/>
            </a:p>
          </p:txBody>
        </p:sp>
        <p:sp>
          <p:nvSpPr>
            <p:cNvPr id="14342" name="Rectangle 6"/>
            <p:cNvSpPr>
              <a:spLocks noChangeArrowheads="1"/>
            </p:cNvSpPr>
            <p:nvPr/>
          </p:nvSpPr>
          <p:spPr bwMode="auto">
            <a:xfrm>
              <a:off x="4195" y="2115"/>
              <a:ext cx="1270" cy="408"/>
            </a:xfrm>
            <a:prstGeom prst="rect">
              <a:avLst/>
            </a:prstGeom>
            <a:solidFill>
              <a:schemeClr val="bg1"/>
            </a:solidFill>
            <a:ln w="9525" algn="ctr">
              <a:solidFill>
                <a:schemeClr val="tx1"/>
              </a:solidFill>
              <a:miter lim="800000"/>
              <a:headEnd/>
              <a:tailEnd/>
            </a:ln>
          </p:spPr>
          <p:txBody>
            <a:bodyPr anchor="ctr"/>
            <a:lstStyle/>
            <a:p>
              <a:r>
                <a:rPr lang="en-US"/>
                <a:t>Test Sequence Iterator</a:t>
              </a:r>
              <a:endParaRPr lang="ru-RU"/>
            </a:p>
          </p:txBody>
        </p:sp>
        <p:sp>
          <p:nvSpPr>
            <p:cNvPr id="14343" name="Rectangle 7"/>
            <p:cNvSpPr>
              <a:spLocks noChangeArrowheads="1"/>
            </p:cNvSpPr>
            <p:nvPr/>
          </p:nvSpPr>
          <p:spPr bwMode="auto">
            <a:xfrm>
              <a:off x="4422" y="2886"/>
              <a:ext cx="817" cy="410"/>
            </a:xfrm>
            <a:prstGeom prst="rect">
              <a:avLst/>
            </a:prstGeom>
            <a:solidFill>
              <a:schemeClr val="bg1"/>
            </a:solidFill>
            <a:ln w="9525" algn="ctr">
              <a:solidFill>
                <a:schemeClr val="tx1"/>
              </a:solidFill>
              <a:miter lim="800000"/>
              <a:headEnd/>
              <a:tailEnd/>
            </a:ln>
          </p:spPr>
          <p:txBody>
            <a:bodyPr anchor="ctr"/>
            <a:lstStyle/>
            <a:p>
              <a:r>
                <a:rPr lang="en-US"/>
                <a:t>Oracle</a:t>
              </a:r>
              <a:endParaRPr lang="ru-RU"/>
            </a:p>
          </p:txBody>
        </p:sp>
        <p:cxnSp>
          <p:nvCxnSpPr>
            <p:cNvPr id="14344" name="AutoShape 8"/>
            <p:cNvCxnSpPr>
              <a:cxnSpLocks noChangeShapeType="1"/>
              <a:stCxn id="14341" idx="2"/>
              <a:endCxn id="14342" idx="0"/>
            </p:cNvCxnSpPr>
            <p:nvPr/>
          </p:nvCxnSpPr>
          <p:spPr bwMode="auto">
            <a:xfrm flipH="1">
              <a:off x="4830" y="1754"/>
              <a:ext cx="1" cy="361"/>
            </a:xfrm>
            <a:prstGeom prst="straightConnector1">
              <a:avLst/>
            </a:prstGeom>
            <a:noFill/>
            <a:ln w="9525">
              <a:solidFill>
                <a:schemeClr val="tx1"/>
              </a:solidFill>
              <a:round/>
              <a:headEnd/>
              <a:tailEnd type="triangle" w="med" len="med"/>
            </a:ln>
          </p:spPr>
        </p:cxnSp>
        <p:cxnSp>
          <p:nvCxnSpPr>
            <p:cNvPr id="14345" name="AutoShape 9"/>
            <p:cNvCxnSpPr>
              <a:cxnSpLocks noChangeShapeType="1"/>
              <a:stCxn id="14342" idx="2"/>
              <a:endCxn id="14343" idx="0"/>
            </p:cNvCxnSpPr>
            <p:nvPr/>
          </p:nvCxnSpPr>
          <p:spPr bwMode="auto">
            <a:xfrm>
              <a:off x="4830" y="2523"/>
              <a:ext cx="1" cy="363"/>
            </a:xfrm>
            <a:prstGeom prst="straightConnector1">
              <a:avLst/>
            </a:prstGeom>
            <a:noFill/>
            <a:ln w="9525">
              <a:solidFill>
                <a:schemeClr val="tx1"/>
              </a:solidFill>
              <a:round/>
              <a:headEnd/>
              <a:tailEnd type="triangle" w="med" len="med"/>
            </a:ln>
          </p:spPr>
        </p:cxnSp>
        <p:grpSp>
          <p:nvGrpSpPr>
            <p:cNvPr id="14346" name="Group 10"/>
            <p:cNvGrpSpPr>
              <a:grpSpLocks/>
            </p:cNvGrpSpPr>
            <p:nvPr/>
          </p:nvGrpSpPr>
          <p:grpSpPr bwMode="auto">
            <a:xfrm>
              <a:off x="3152" y="1706"/>
              <a:ext cx="686" cy="1154"/>
              <a:chOff x="3152" y="1706"/>
              <a:chExt cx="686" cy="1154"/>
            </a:xfrm>
          </p:grpSpPr>
          <p:sp>
            <p:nvSpPr>
              <p:cNvPr id="14349" name="Rectangle 11"/>
              <p:cNvSpPr>
                <a:spLocks noChangeArrowheads="1"/>
              </p:cNvSpPr>
              <p:nvPr/>
            </p:nvSpPr>
            <p:spPr bwMode="auto">
              <a:xfrm>
                <a:off x="3152" y="1706"/>
                <a:ext cx="686" cy="256"/>
              </a:xfrm>
              <a:prstGeom prst="rect">
                <a:avLst/>
              </a:prstGeom>
              <a:solidFill>
                <a:schemeClr val="bg1"/>
              </a:solidFill>
              <a:ln w="9525" algn="ctr">
                <a:solidFill>
                  <a:schemeClr val="tx1"/>
                </a:solidFill>
                <a:miter lim="800000"/>
                <a:headEnd/>
                <a:tailEnd/>
              </a:ln>
            </p:spPr>
            <p:txBody>
              <a:bodyPr anchor="ctr">
                <a:spAutoFit/>
              </a:bodyPr>
              <a:lstStyle/>
              <a:p>
                <a:r>
                  <a:rPr lang="en-US" sz="1000"/>
                  <a:t>Test sequence construction</a:t>
                </a:r>
                <a:endParaRPr lang="ru-RU" sz="1000"/>
              </a:p>
            </p:txBody>
          </p:sp>
          <p:sp>
            <p:nvSpPr>
              <p:cNvPr id="14350" name="Rectangle 12"/>
              <p:cNvSpPr>
                <a:spLocks noChangeArrowheads="1"/>
              </p:cNvSpPr>
              <p:nvPr/>
            </p:nvSpPr>
            <p:spPr bwMode="auto">
              <a:xfrm>
                <a:off x="3257" y="2164"/>
                <a:ext cx="476" cy="237"/>
              </a:xfrm>
              <a:prstGeom prst="rect">
                <a:avLst/>
              </a:prstGeom>
              <a:solidFill>
                <a:schemeClr val="bg1"/>
              </a:solidFill>
              <a:ln w="9525" algn="ctr">
                <a:solidFill>
                  <a:schemeClr val="tx1"/>
                </a:solidFill>
                <a:miter lim="800000"/>
                <a:headEnd/>
                <a:tailEnd/>
              </a:ln>
            </p:spPr>
            <p:txBody>
              <a:bodyPr anchor="ctr"/>
              <a:lstStyle/>
              <a:p>
                <a:r>
                  <a:rPr lang="en-US" sz="1000"/>
                  <a:t>Oracle</a:t>
                </a:r>
                <a:endParaRPr lang="ru-RU" sz="1000"/>
              </a:p>
            </p:txBody>
          </p:sp>
          <p:sp>
            <p:nvSpPr>
              <p:cNvPr id="14351" name="Rectangle 13"/>
              <p:cNvSpPr>
                <a:spLocks noChangeArrowheads="1"/>
              </p:cNvSpPr>
              <p:nvPr/>
            </p:nvSpPr>
            <p:spPr bwMode="auto">
              <a:xfrm>
                <a:off x="3257" y="2604"/>
                <a:ext cx="476" cy="256"/>
              </a:xfrm>
              <a:prstGeom prst="rect">
                <a:avLst/>
              </a:prstGeom>
              <a:solidFill>
                <a:srgbClr val="E8E8F4"/>
              </a:solidFill>
              <a:ln w="9525" algn="ctr">
                <a:solidFill>
                  <a:schemeClr val="tx1"/>
                </a:solidFill>
                <a:miter lim="800000"/>
                <a:headEnd/>
                <a:tailEnd/>
              </a:ln>
            </p:spPr>
            <p:txBody>
              <a:bodyPr anchor="ctr">
                <a:spAutoFit/>
              </a:bodyPr>
              <a:lstStyle/>
              <a:p>
                <a:r>
                  <a:rPr lang="en-US" sz="1000"/>
                  <a:t>Target system</a:t>
                </a:r>
                <a:endParaRPr lang="ru-RU" sz="1000"/>
              </a:p>
            </p:txBody>
          </p:sp>
          <p:cxnSp>
            <p:nvCxnSpPr>
              <p:cNvPr id="14352" name="AutoShape 14"/>
              <p:cNvCxnSpPr>
                <a:cxnSpLocks noChangeShapeType="1"/>
                <a:stCxn id="14349" idx="2"/>
                <a:endCxn id="14350" idx="0"/>
              </p:cNvCxnSpPr>
              <p:nvPr/>
            </p:nvCxnSpPr>
            <p:spPr bwMode="auto">
              <a:xfrm>
                <a:off x="3495" y="1962"/>
                <a:ext cx="0" cy="202"/>
              </a:xfrm>
              <a:prstGeom prst="straightConnector1">
                <a:avLst/>
              </a:prstGeom>
              <a:noFill/>
              <a:ln w="9525">
                <a:solidFill>
                  <a:schemeClr val="tx1"/>
                </a:solidFill>
                <a:round/>
                <a:headEnd/>
                <a:tailEnd type="triangle" w="med" len="med"/>
              </a:ln>
            </p:spPr>
          </p:cxnSp>
          <p:cxnSp>
            <p:nvCxnSpPr>
              <p:cNvPr id="14353" name="AutoShape 15"/>
              <p:cNvCxnSpPr>
                <a:cxnSpLocks noChangeShapeType="1"/>
                <a:stCxn id="14350" idx="2"/>
                <a:endCxn id="14351" idx="0"/>
              </p:cNvCxnSpPr>
              <p:nvPr/>
            </p:nvCxnSpPr>
            <p:spPr bwMode="auto">
              <a:xfrm>
                <a:off x="3495" y="2401"/>
                <a:ext cx="0" cy="212"/>
              </a:xfrm>
              <a:prstGeom prst="straightConnector1">
                <a:avLst/>
              </a:prstGeom>
              <a:noFill/>
              <a:ln w="9525">
                <a:solidFill>
                  <a:schemeClr val="tx1"/>
                </a:solidFill>
                <a:round/>
                <a:headEnd/>
                <a:tailEnd type="triangle" w="med" len="med"/>
              </a:ln>
            </p:spPr>
          </p:cxnSp>
        </p:grpSp>
        <p:sp>
          <p:nvSpPr>
            <p:cNvPr id="14347" name="Line 16"/>
            <p:cNvSpPr>
              <a:spLocks noChangeShapeType="1"/>
            </p:cNvSpPr>
            <p:nvPr/>
          </p:nvSpPr>
          <p:spPr bwMode="auto">
            <a:xfrm flipV="1">
              <a:off x="3878" y="1344"/>
              <a:ext cx="499" cy="362"/>
            </a:xfrm>
            <a:prstGeom prst="line">
              <a:avLst/>
            </a:prstGeom>
            <a:noFill/>
            <a:ln w="9525">
              <a:solidFill>
                <a:schemeClr val="tx1"/>
              </a:solidFill>
              <a:round/>
              <a:headEnd/>
              <a:tailEnd/>
            </a:ln>
          </p:spPr>
          <p:txBody>
            <a:bodyPr wrap="none" anchor="ctr"/>
            <a:lstStyle/>
            <a:p>
              <a:endParaRPr lang="ru-RU"/>
            </a:p>
          </p:txBody>
        </p:sp>
        <p:sp>
          <p:nvSpPr>
            <p:cNvPr id="14348" name="Line 17"/>
            <p:cNvSpPr>
              <a:spLocks noChangeShapeType="1"/>
            </p:cNvSpPr>
            <p:nvPr/>
          </p:nvSpPr>
          <p:spPr bwMode="auto">
            <a:xfrm>
              <a:off x="3787" y="2432"/>
              <a:ext cx="590" cy="817"/>
            </a:xfrm>
            <a:prstGeom prst="line">
              <a:avLst/>
            </a:prstGeom>
            <a:noFill/>
            <a:ln w="9525">
              <a:solidFill>
                <a:schemeClr val="tx1"/>
              </a:solidFill>
              <a:round/>
              <a:headEnd/>
              <a:tailEnd/>
            </a:ln>
          </p:spPr>
          <p:txBody>
            <a:bodyPr wrap="none" anchor="ctr"/>
            <a:lstStyle/>
            <a:p>
              <a:endParaRPr lang="ru-RU"/>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5300">
                                            <p:txEl>
                                              <p:pRg st="1" end="1"/>
                                            </p:txEl>
                                          </p:spTgt>
                                        </p:tgtEl>
                                        <p:attrNameLst>
                                          <p:attrName>style.visibility</p:attrName>
                                        </p:attrNameLst>
                                      </p:cBhvr>
                                      <p:to>
                                        <p:strVal val="visible"/>
                                      </p:to>
                                    </p:set>
                                    <p:animEffect transition="in" filter="blinds(horizontal)">
                                      <p:cBhvr>
                                        <p:cTn id="12" dur="500"/>
                                        <p:tgtEl>
                                          <p:spTgt spid="553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5300">
                                            <p:txEl>
                                              <p:pRg st="2" end="2"/>
                                            </p:txEl>
                                          </p:spTgt>
                                        </p:tgtEl>
                                        <p:attrNameLst>
                                          <p:attrName>style.visibility</p:attrName>
                                        </p:attrNameLst>
                                      </p:cBhvr>
                                      <p:to>
                                        <p:strVal val="visible"/>
                                      </p:to>
                                    </p:set>
                                    <p:animEffect transition="in" filter="blinds(horizontal)">
                                      <p:cBhvr>
                                        <p:cTn id="17" dur="500"/>
                                        <p:tgtEl>
                                          <p:spTgt spid="553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Test Sequence Iterator Details</a:t>
            </a:r>
            <a:endParaRPr lang="ru-RU" smtClean="0"/>
          </a:p>
        </p:txBody>
      </p:sp>
      <p:grpSp>
        <p:nvGrpSpPr>
          <p:cNvPr id="2" name="Group 44"/>
          <p:cNvGrpSpPr>
            <a:grpSpLocks/>
          </p:cNvGrpSpPr>
          <p:nvPr/>
        </p:nvGrpSpPr>
        <p:grpSpPr bwMode="auto">
          <a:xfrm>
            <a:off x="2339975" y="2060575"/>
            <a:ext cx="5256213" cy="3760788"/>
            <a:chOff x="1474" y="1298"/>
            <a:chExt cx="3311" cy="2369"/>
          </a:xfrm>
        </p:grpSpPr>
        <p:sp>
          <p:nvSpPr>
            <p:cNvPr id="15389" name="Rectangle 21"/>
            <p:cNvSpPr>
              <a:spLocks noChangeArrowheads="1"/>
            </p:cNvSpPr>
            <p:nvPr/>
          </p:nvSpPr>
          <p:spPr bwMode="auto">
            <a:xfrm>
              <a:off x="2653" y="1298"/>
              <a:ext cx="907" cy="237"/>
            </a:xfrm>
            <a:prstGeom prst="rect">
              <a:avLst/>
            </a:prstGeom>
            <a:solidFill>
              <a:schemeClr val="bg1"/>
            </a:solidFill>
            <a:ln w="9525" algn="ctr">
              <a:solidFill>
                <a:schemeClr val="tx1"/>
              </a:solidFill>
              <a:miter lim="800000"/>
              <a:headEnd/>
              <a:tailEnd/>
            </a:ln>
          </p:spPr>
          <p:txBody>
            <a:bodyPr anchor="ctr">
              <a:spAutoFit/>
            </a:bodyPr>
            <a:lstStyle/>
            <a:p>
              <a:r>
                <a:rPr lang="en-US"/>
                <a:t>Test Engine</a:t>
              </a:r>
              <a:endParaRPr lang="ru-RU"/>
            </a:p>
          </p:txBody>
        </p:sp>
        <p:sp>
          <p:nvSpPr>
            <p:cNvPr id="15390" name="Rectangle 22"/>
            <p:cNvSpPr>
              <a:spLocks noChangeArrowheads="1"/>
            </p:cNvSpPr>
            <p:nvPr/>
          </p:nvSpPr>
          <p:spPr bwMode="auto">
            <a:xfrm>
              <a:off x="1474" y="1706"/>
              <a:ext cx="3311" cy="1316"/>
            </a:xfrm>
            <a:prstGeom prst="rect">
              <a:avLst/>
            </a:prstGeom>
            <a:solidFill>
              <a:schemeClr val="bg1"/>
            </a:solidFill>
            <a:ln w="9525" algn="ctr">
              <a:solidFill>
                <a:schemeClr val="tx1"/>
              </a:solidFill>
              <a:miter lim="800000"/>
              <a:headEnd/>
              <a:tailEnd/>
            </a:ln>
          </p:spPr>
          <p:txBody>
            <a:bodyPr/>
            <a:lstStyle/>
            <a:p>
              <a:pPr algn="l"/>
              <a:r>
                <a:rPr lang="en-US"/>
                <a:t>Test Sequence Iterator</a:t>
              </a:r>
              <a:endParaRPr lang="ru-RU"/>
            </a:p>
          </p:txBody>
        </p:sp>
        <p:sp>
          <p:nvSpPr>
            <p:cNvPr id="15391" name="Rectangle 23"/>
            <p:cNvSpPr>
              <a:spLocks noChangeArrowheads="1"/>
            </p:cNvSpPr>
            <p:nvPr/>
          </p:nvSpPr>
          <p:spPr bwMode="auto">
            <a:xfrm>
              <a:off x="2699" y="3430"/>
              <a:ext cx="817" cy="237"/>
            </a:xfrm>
            <a:prstGeom prst="rect">
              <a:avLst/>
            </a:prstGeom>
            <a:solidFill>
              <a:schemeClr val="bg1"/>
            </a:solidFill>
            <a:ln w="9525" algn="ctr">
              <a:solidFill>
                <a:schemeClr val="tx1"/>
              </a:solidFill>
              <a:miter lim="800000"/>
              <a:headEnd/>
              <a:tailEnd/>
            </a:ln>
          </p:spPr>
          <p:txBody>
            <a:bodyPr anchor="ctr">
              <a:spAutoFit/>
            </a:bodyPr>
            <a:lstStyle/>
            <a:p>
              <a:r>
                <a:rPr lang="en-US"/>
                <a:t>Oracle</a:t>
              </a:r>
              <a:endParaRPr lang="ru-RU"/>
            </a:p>
          </p:txBody>
        </p:sp>
      </p:grpSp>
      <p:grpSp>
        <p:nvGrpSpPr>
          <p:cNvPr id="3" name="Group 26"/>
          <p:cNvGrpSpPr>
            <a:grpSpLocks/>
          </p:cNvGrpSpPr>
          <p:nvPr/>
        </p:nvGrpSpPr>
        <p:grpSpPr bwMode="auto">
          <a:xfrm>
            <a:off x="684213" y="2708275"/>
            <a:ext cx="1089025" cy="1831975"/>
            <a:chOff x="3152" y="1706"/>
            <a:chExt cx="686" cy="1154"/>
          </a:xfrm>
        </p:grpSpPr>
        <p:sp>
          <p:nvSpPr>
            <p:cNvPr id="15384" name="Rectangle 27"/>
            <p:cNvSpPr>
              <a:spLocks noChangeArrowheads="1"/>
            </p:cNvSpPr>
            <p:nvPr/>
          </p:nvSpPr>
          <p:spPr bwMode="auto">
            <a:xfrm>
              <a:off x="3152" y="1706"/>
              <a:ext cx="686" cy="256"/>
            </a:xfrm>
            <a:prstGeom prst="rect">
              <a:avLst/>
            </a:prstGeom>
            <a:solidFill>
              <a:schemeClr val="bg1"/>
            </a:solidFill>
            <a:ln w="9525" algn="ctr">
              <a:solidFill>
                <a:schemeClr val="tx1"/>
              </a:solidFill>
              <a:miter lim="800000"/>
              <a:headEnd/>
              <a:tailEnd/>
            </a:ln>
          </p:spPr>
          <p:txBody>
            <a:bodyPr anchor="ctr">
              <a:spAutoFit/>
            </a:bodyPr>
            <a:lstStyle/>
            <a:p>
              <a:r>
                <a:rPr lang="en-US" sz="1000"/>
                <a:t>Test sequence construction</a:t>
              </a:r>
              <a:endParaRPr lang="ru-RU" sz="1000"/>
            </a:p>
          </p:txBody>
        </p:sp>
        <p:sp>
          <p:nvSpPr>
            <p:cNvPr id="15385" name="Rectangle 28"/>
            <p:cNvSpPr>
              <a:spLocks noChangeArrowheads="1"/>
            </p:cNvSpPr>
            <p:nvPr/>
          </p:nvSpPr>
          <p:spPr bwMode="auto">
            <a:xfrm>
              <a:off x="3257" y="2164"/>
              <a:ext cx="476" cy="237"/>
            </a:xfrm>
            <a:prstGeom prst="rect">
              <a:avLst/>
            </a:prstGeom>
            <a:solidFill>
              <a:schemeClr val="bg1"/>
            </a:solidFill>
            <a:ln w="9525" algn="ctr">
              <a:solidFill>
                <a:schemeClr val="tx1"/>
              </a:solidFill>
              <a:miter lim="800000"/>
              <a:headEnd/>
              <a:tailEnd/>
            </a:ln>
          </p:spPr>
          <p:txBody>
            <a:bodyPr anchor="ctr"/>
            <a:lstStyle/>
            <a:p>
              <a:r>
                <a:rPr lang="en-US" sz="1000"/>
                <a:t>Oracle</a:t>
              </a:r>
              <a:endParaRPr lang="ru-RU" sz="1000"/>
            </a:p>
          </p:txBody>
        </p:sp>
        <p:sp>
          <p:nvSpPr>
            <p:cNvPr id="15386" name="Rectangle 29"/>
            <p:cNvSpPr>
              <a:spLocks noChangeArrowheads="1"/>
            </p:cNvSpPr>
            <p:nvPr/>
          </p:nvSpPr>
          <p:spPr bwMode="auto">
            <a:xfrm>
              <a:off x="3257" y="2604"/>
              <a:ext cx="476" cy="256"/>
            </a:xfrm>
            <a:prstGeom prst="rect">
              <a:avLst/>
            </a:prstGeom>
            <a:solidFill>
              <a:srgbClr val="E8E8F4"/>
            </a:solidFill>
            <a:ln w="9525" algn="ctr">
              <a:solidFill>
                <a:schemeClr val="tx1"/>
              </a:solidFill>
              <a:miter lim="800000"/>
              <a:headEnd/>
              <a:tailEnd/>
            </a:ln>
          </p:spPr>
          <p:txBody>
            <a:bodyPr anchor="ctr">
              <a:spAutoFit/>
            </a:bodyPr>
            <a:lstStyle/>
            <a:p>
              <a:r>
                <a:rPr lang="en-US" sz="1000"/>
                <a:t>Target system</a:t>
              </a:r>
              <a:endParaRPr lang="ru-RU" sz="1000"/>
            </a:p>
          </p:txBody>
        </p:sp>
        <p:cxnSp>
          <p:nvCxnSpPr>
            <p:cNvPr id="15387" name="AutoShape 30"/>
            <p:cNvCxnSpPr>
              <a:cxnSpLocks noChangeShapeType="1"/>
              <a:stCxn id="15384" idx="2"/>
              <a:endCxn id="15385" idx="0"/>
            </p:cNvCxnSpPr>
            <p:nvPr/>
          </p:nvCxnSpPr>
          <p:spPr bwMode="auto">
            <a:xfrm>
              <a:off x="3495" y="1962"/>
              <a:ext cx="0" cy="202"/>
            </a:xfrm>
            <a:prstGeom prst="straightConnector1">
              <a:avLst/>
            </a:prstGeom>
            <a:noFill/>
            <a:ln w="9525">
              <a:solidFill>
                <a:schemeClr val="tx1"/>
              </a:solidFill>
              <a:round/>
              <a:headEnd/>
              <a:tailEnd type="triangle" w="med" len="med"/>
            </a:ln>
          </p:spPr>
        </p:cxnSp>
        <p:cxnSp>
          <p:nvCxnSpPr>
            <p:cNvPr id="15388" name="AutoShape 31"/>
            <p:cNvCxnSpPr>
              <a:cxnSpLocks noChangeShapeType="1"/>
              <a:stCxn id="15385" idx="2"/>
              <a:endCxn id="15386" idx="0"/>
            </p:cNvCxnSpPr>
            <p:nvPr/>
          </p:nvCxnSpPr>
          <p:spPr bwMode="auto">
            <a:xfrm>
              <a:off x="3495" y="2401"/>
              <a:ext cx="0" cy="212"/>
            </a:xfrm>
            <a:prstGeom prst="straightConnector1">
              <a:avLst/>
            </a:prstGeom>
            <a:noFill/>
            <a:ln w="9525">
              <a:solidFill>
                <a:schemeClr val="tx1"/>
              </a:solidFill>
              <a:round/>
              <a:headEnd/>
              <a:tailEnd type="triangle" w="med" len="med"/>
            </a:ln>
          </p:spPr>
        </p:cxnSp>
      </p:grpSp>
      <p:grpSp>
        <p:nvGrpSpPr>
          <p:cNvPr id="4" name="Group 43"/>
          <p:cNvGrpSpPr>
            <a:grpSpLocks/>
          </p:cNvGrpSpPr>
          <p:nvPr/>
        </p:nvGrpSpPr>
        <p:grpSpPr bwMode="auto">
          <a:xfrm>
            <a:off x="1692275" y="2060575"/>
            <a:ext cx="2519363" cy="3760788"/>
            <a:chOff x="1066" y="1298"/>
            <a:chExt cx="1587" cy="2369"/>
          </a:xfrm>
        </p:grpSpPr>
        <p:sp>
          <p:nvSpPr>
            <p:cNvPr id="15381" name="Line 32"/>
            <p:cNvSpPr>
              <a:spLocks noChangeShapeType="1"/>
            </p:cNvSpPr>
            <p:nvPr/>
          </p:nvSpPr>
          <p:spPr bwMode="auto">
            <a:xfrm flipV="1">
              <a:off x="1157" y="1298"/>
              <a:ext cx="1405" cy="408"/>
            </a:xfrm>
            <a:prstGeom prst="line">
              <a:avLst/>
            </a:prstGeom>
            <a:noFill/>
            <a:ln w="9525">
              <a:solidFill>
                <a:schemeClr val="tx1"/>
              </a:solidFill>
              <a:round/>
              <a:headEnd/>
              <a:tailEnd/>
            </a:ln>
          </p:spPr>
          <p:txBody>
            <a:bodyPr wrap="none" anchor="ctr"/>
            <a:lstStyle/>
            <a:p>
              <a:endParaRPr lang="ru-RU"/>
            </a:p>
          </p:txBody>
        </p:sp>
        <p:sp>
          <p:nvSpPr>
            <p:cNvPr id="15382" name="Line 33"/>
            <p:cNvSpPr>
              <a:spLocks noChangeShapeType="1"/>
            </p:cNvSpPr>
            <p:nvPr/>
          </p:nvSpPr>
          <p:spPr bwMode="auto">
            <a:xfrm>
              <a:off x="1066" y="2432"/>
              <a:ext cx="408" cy="771"/>
            </a:xfrm>
            <a:prstGeom prst="line">
              <a:avLst/>
            </a:prstGeom>
            <a:noFill/>
            <a:ln w="9525">
              <a:solidFill>
                <a:schemeClr val="tx1"/>
              </a:solidFill>
              <a:round/>
              <a:headEnd/>
              <a:tailEnd/>
            </a:ln>
          </p:spPr>
          <p:txBody>
            <a:bodyPr wrap="none" anchor="ctr"/>
            <a:lstStyle/>
            <a:p>
              <a:endParaRPr lang="ru-RU"/>
            </a:p>
          </p:txBody>
        </p:sp>
        <p:sp>
          <p:nvSpPr>
            <p:cNvPr id="15383" name="Line 34"/>
            <p:cNvSpPr>
              <a:spLocks noChangeShapeType="1"/>
            </p:cNvSpPr>
            <p:nvPr/>
          </p:nvSpPr>
          <p:spPr bwMode="auto">
            <a:xfrm>
              <a:off x="1474" y="3203"/>
              <a:ext cx="1179" cy="464"/>
            </a:xfrm>
            <a:prstGeom prst="line">
              <a:avLst/>
            </a:prstGeom>
            <a:noFill/>
            <a:ln w="9525">
              <a:solidFill>
                <a:schemeClr val="tx1"/>
              </a:solidFill>
              <a:round/>
              <a:headEnd/>
              <a:tailEnd/>
            </a:ln>
          </p:spPr>
          <p:txBody>
            <a:bodyPr wrap="none" anchor="ctr"/>
            <a:lstStyle/>
            <a:p>
              <a:endParaRPr lang="ru-RU"/>
            </a:p>
          </p:txBody>
        </p:sp>
      </p:grpSp>
      <p:sp>
        <p:nvSpPr>
          <p:cNvPr id="63523" name="Rectangle 35"/>
          <p:cNvSpPr>
            <a:spLocks noChangeArrowheads="1"/>
          </p:cNvSpPr>
          <p:nvPr/>
        </p:nvSpPr>
        <p:spPr bwMode="auto">
          <a:xfrm>
            <a:off x="2555875" y="3429000"/>
            <a:ext cx="1223963" cy="650875"/>
          </a:xfrm>
          <a:prstGeom prst="rect">
            <a:avLst/>
          </a:prstGeom>
          <a:solidFill>
            <a:schemeClr val="bg1"/>
          </a:solidFill>
          <a:ln w="9525" algn="ctr">
            <a:solidFill>
              <a:schemeClr val="tx1"/>
            </a:solidFill>
            <a:miter lim="800000"/>
            <a:headEnd/>
            <a:tailEnd/>
          </a:ln>
        </p:spPr>
        <p:txBody>
          <a:bodyPr anchor="ctr">
            <a:spAutoFit/>
          </a:bodyPr>
          <a:lstStyle/>
          <a:p>
            <a:r>
              <a:rPr lang="en-US"/>
              <a:t>State Converter</a:t>
            </a:r>
            <a:endParaRPr lang="ru-RU"/>
          </a:p>
        </p:txBody>
      </p:sp>
      <p:sp>
        <p:nvSpPr>
          <p:cNvPr id="63524" name="Rectangle 36"/>
          <p:cNvSpPr>
            <a:spLocks noChangeArrowheads="1"/>
          </p:cNvSpPr>
          <p:nvPr/>
        </p:nvSpPr>
        <p:spPr bwMode="auto">
          <a:xfrm>
            <a:off x="6156325" y="3429000"/>
            <a:ext cx="1223963" cy="647700"/>
          </a:xfrm>
          <a:prstGeom prst="rect">
            <a:avLst/>
          </a:prstGeom>
          <a:solidFill>
            <a:schemeClr val="bg1"/>
          </a:solidFill>
          <a:ln w="9525" algn="ctr">
            <a:solidFill>
              <a:schemeClr val="tx1"/>
            </a:solidFill>
            <a:miter lim="800000"/>
            <a:headEnd/>
            <a:tailEnd/>
          </a:ln>
        </p:spPr>
        <p:txBody>
          <a:bodyPr anchor="ctr"/>
          <a:lstStyle/>
          <a:p>
            <a:r>
              <a:rPr lang="en-US"/>
              <a:t>Caller</a:t>
            </a:r>
            <a:endParaRPr lang="ru-RU"/>
          </a:p>
        </p:txBody>
      </p:sp>
      <p:sp>
        <p:nvSpPr>
          <p:cNvPr id="63525" name="Rectangle 37"/>
          <p:cNvSpPr>
            <a:spLocks noChangeArrowheads="1"/>
          </p:cNvSpPr>
          <p:nvPr/>
        </p:nvSpPr>
        <p:spPr bwMode="auto">
          <a:xfrm>
            <a:off x="4067175" y="3429000"/>
            <a:ext cx="1800225" cy="650875"/>
          </a:xfrm>
          <a:prstGeom prst="rect">
            <a:avLst/>
          </a:prstGeom>
          <a:solidFill>
            <a:schemeClr val="bg1"/>
          </a:solidFill>
          <a:ln w="9525" algn="ctr">
            <a:solidFill>
              <a:schemeClr val="tx1"/>
            </a:solidFill>
            <a:miter lim="800000"/>
            <a:headEnd/>
            <a:tailEnd/>
          </a:ln>
        </p:spPr>
        <p:txBody>
          <a:bodyPr anchor="ctr">
            <a:spAutoFit/>
          </a:bodyPr>
          <a:lstStyle/>
          <a:p>
            <a:r>
              <a:rPr lang="en-US"/>
              <a:t>Input Symbol Iteration</a:t>
            </a:r>
            <a:endParaRPr lang="ru-RU"/>
          </a:p>
        </p:txBody>
      </p:sp>
      <p:sp>
        <p:nvSpPr>
          <p:cNvPr id="63526" name="Line 38"/>
          <p:cNvSpPr>
            <a:spLocks noChangeShapeType="1"/>
          </p:cNvSpPr>
          <p:nvPr/>
        </p:nvSpPr>
        <p:spPr bwMode="auto">
          <a:xfrm flipH="1">
            <a:off x="3419475" y="2436813"/>
            <a:ext cx="1081088" cy="992187"/>
          </a:xfrm>
          <a:prstGeom prst="line">
            <a:avLst/>
          </a:prstGeom>
          <a:noFill/>
          <a:ln w="9525">
            <a:solidFill>
              <a:schemeClr val="tx1"/>
            </a:solidFill>
            <a:round/>
            <a:headEnd/>
            <a:tailEnd type="triangle" w="med" len="med"/>
          </a:ln>
        </p:spPr>
        <p:txBody>
          <a:bodyPr wrap="none" anchor="ctr"/>
          <a:lstStyle/>
          <a:p>
            <a:endParaRPr lang="ru-RU"/>
          </a:p>
        </p:txBody>
      </p:sp>
      <p:sp>
        <p:nvSpPr>
          <p:cNvPr id="63527" name="Line 39"/>
          <p:cNvSpPr>
            <a:spLocks noChangeShapeType="1"/>
          </p:cNvSpPr>
          <p:nvPr/>
        </p:nvSpPr>
        <p:spPr bwMode="auto">
          <a:xfrm>
            <a:off x="4930775" y="2436813"/>
            <a:ext cx="0" cy="1008062"/>
          </a:xfrm>
          <a:prstGeom prst="line">
            <a:avLst/>
          </a:prstGeom>
          <a:noFill/>
          <a:ln w="9525">
            <a:solidFill>
              <a:schemeClr val="tx1"/>
            </a:solidFill>
            <a:round/>
            <a:headEnd/>
            <a:tailEnd type="triangle" w="med" len="med"/>
          </a:ln>
        </p:spPr>
        <p:txBody>
          <a:bodyPr wrap="none" anchor="ctr"/>
          <a:lstStyle/>
          <a:p>
            <a:endParaRPr lang="ru-RU"/>
          </a:p>
        </p:txBody>
      </p:sp>
      <p:sp>
        <p:nvSpPr>
          <p:cNvPr id="63528" name="Line 40"/>
          <p:cNvSpPr>
            <a:spLocks noChangeShapeType="1"/>
          </p:cNvSpPr>
          <p:nvPr/>
        </p:nvSpPr>
        <p:spPr bwMode="auto">
          <a:xfrm>
            <a:off x="5432425" y="2436813"/>
            <a:ext cx="1011238" cy="1008062"/>
          </a:xfrm>
          <a:prstGeom prst="line">
            <a:avLst/>
          </a:prstGeom>
          <a:noFill/>
          <a:ln w="9525">
            <a:solidFill>
              <a:schemeClr val="tx1"/>
            </a:solidFill>
            <a:round/>
            <a:headEnd/>
            <a:tailEnd type="triangle" w="med" len="med"/>
          </a:ln>
        </p:spPr>
        <p:txBody>
          <a:bodyPr wrap="none" anchor="ctr"/>
          <a:lstStyle/>
          <a:p>
            <a:endParaRPr lang="ru-RU"/>
          </a:p>
        </p:txBody>
      </p:sp>
      <p:sp>
        <p:nvSpPr>
          <p:cNvPr id="63529" name="Line 41"/>
          <p:cNvSpPr>
            <a:spLocks noChangeShapeType="1"/>
          </p:cNvSpPr>
          <p:nvPr/>
        </p:nvSpPr>
        <p:spPr bwMode="auto">
          <a:xfrm flipH="1">
            <a:off x="5362575" y="4079875"/>
            <a:ext cx="1081088" cy="1365250"/>
          </a:xfrm>
          <a:prstGeom prst="line">
            <a:avLst/>
          </a:prstGeom>
          <a:noFill/>
          <a:ln w="9525">
            <a:solidFill>
              <a:schemeClr val="tx1"/>
            </a:solidFill>
            <a:round/>
            <a:headEnd/>
            <a:tailEnd type="triangle" w="med" len="med"/>
          </a:ln>
        </p:spPr>
        <p:txBody>
          <a:bodyPr wrap="none" anchor="ctr"/>
          <a:lstStyle/>
          <a:p>
            <a:endParaRPr lang="ru-RU"/>
          </a:p>
        </p:txBody>
      </p:sp>
      <p:sp>
        <p:nvSpPr>
          <p:cNvPr id="63533" name="Rectangle 45"/>
          <p:cNvSpPr>
            <a:spLocks noChangeArrowheads="1"/>
          </p:cNvSpPr>
          <p:nvPr/>
        </p:nvSpPr>
        <p:spPr bwMode="auto">
          <a:xfrm>
            <a:off x="3132138" y="2600325"/>
            <a:ext cx="3960812" cy="2520950"/>
          </a:xfrm>
          <a:prstGeom prst="rect">
            <a:avLst/>
          </a:prstGeom>
          <a:solidFill>
            <a:schemeClr val="bg1"/>
          </a:solidFill>
          <a:ln w="9525" algn="ctr">
            <a:solidFill>
              <a:schemeClr val="tx1"/>
            </a:solidFill>
            <a:miter lim="800000"/>
            <a:headEnd/>
            <a:tailEnd/>
          </a:ln>
        </p:spPr>
        <p:txBody>
          <a:bodyPr/>
          <a:lstStyle/>
          <a:p>
            <a:pPr algn="l"/>
            <a:r>
              <a:rPr lang="en-US"/>
              <a:t>Input Symbol Iteration</a:t>
            </a:r>
            <a:endParaRPr lang="ru-RU"/>
          </a:p>
        </p:txBody>
      </p:sp>
      <p:grpSp>
        <p:nvGrpSpPr>
          <p:cNvPr id="5" name="Group 55"/>
          <p:cNvGrpSpPr>
            <a:grpSpLocks/>
          </p:cNvGrpSpPr>
          <p:nvPr/>
        </p:nvGrpSpPr>
        <p:grpSpPr bwMode="auto">
          <a:xfrm>
            <a:off x="4152900" y="4214813"/>
            <a:ext cx="1600200" cy="701675"/>
            <a:chOff x="2616" y="2655"/>
            <a:chExt cx="1008" cy="442"/>
          </a:xfrm>
        </p:grpSpPr>
        <p:sp>
          <p:nvSpPr>
            <p:cNvPr id="15379" name="Rectangle 46"/>
            <p:cNvSpPr>
              <a:spLocks noChangeArrowheads="1"/>
            </p:cNvSpPr>
            <p:nvPr/>
          </p:nvSpPr>
          <p:spPr bwMode="auto">
            <a:xfrm>
              <a:off x="2649" y="2687"/>
              <a:ext cx="975" cy="410"/>
            </a:xfrm>
            <a:prstGeom prst="rect">
              <a:avLst/>
            </a:prstGeom>
            <a:solidFill>
              <a:schemeClr val="bg1"/>
            </a:solidFill>
            <a:ln w="9525" algn="ctr">
              <a:solidFill>
                <a:schemeClr val="tx1"/>
              </a:solidFill>
              <a:miter lim="800000"/>
              <a:headEnd/>
              <a:tailEnd/>
            </a:ln>
          </p:spPr>
          <p:txBody>
            <a:bodyPr anchor="ctr"/>
            <a:lstStyle/>
            <a:p>
              <a:r>
                <a:rPr lang="en-US"/>
                <a:t>Iterators</a:t>
              </a:r>
              <a:endParaRPr lang="ru-RU"/>
            </a:p>
          </p:txBody>
        </p:sp>
        <p:sp>
          <p:nvSpPr>
            <p:cNvPr id="15380" name="Rectangle 49"/>
            <p:cNvSpPr>
              <a:spLocks noChangeArrowheads="1"/>
            </p:cNvSpPr>
            <p:nvPr/>
          </p:nvSpPr>
          <p:spPr bwMode="auto">
            <a:xfrm>
              <a:off x="2616" y="2655"/>
              <a:ext cx="975" cy="410"/>
            </a:xfrm>
            <a:prstGeom prst="rect">
              <a:avLst/>
            </a:prstGeom>
            <a:solidFill>
              <a:schemeClr val="bg1"/>
            </a:solidFill>
            <a:ln w="9525" algn="ctr">
              <a:solidFill>
                <a:schemeClr val="tx1"/>
              </a:solidFill>
              <a:miter lim="800000"/>
              <a:headEnd/>
              <a:tailEnd/>
            </a:ln>
          </p:spPr>
          <p:txBody>
            <a:bodyPr anchor="ctr"/>
            <a:lstStyle/>
            <a:p>
              <a:r>
                <a:rPr lang="en-US"/>
                <a:t>Iterators</a:t>
              </a:r>
              <a:endParaRPr lang="ru-RU"/>
            </a:p>
          </p:txBody>
        </p:sp>
      </p:grpSp>
      <p:sp>
        <p:nvSpPr>
          <p:cNvPr id="63536" name="Rectangle 48"/>
          <p:cNvSpPr>
            <a:spLocks noChangeArrowheads="1"/>
          </p:cNvSpPr>
          <p:nvPr/>
        </p:nvSpPr>
        <p:spPr bwMode="auto">
          <a:xfrm>
            <a:off x="3889375" y="3119438"/>
            <a:ext cx="2081213" cy="650875"/>
          </a:xfrm>
          <a:prstGeom prst="rect">
            <a:avLst/>
          </a:prstGeom>
          <a:solidFill>
            <a:schemeClr val="bg1"/>
          </a:solidFill>
          <a:ln w="9525" algn="ctr">
            <a:solidFill>
              <a:schemeClr val="tx1"/>
            </a:solidFill>
            <a:miter lim="800000"/>
            <a:headEnd/>
            <a:tailEnd/>
          </a:ln>
        </p:spPr>
        <p:txBody>
          <a:bodyPr anchor="ctr">
            <a:spAutoFit/>
          </a:bodyPr>
          <a:lstStyle/>
          <a:p>
            <a:r>
              <a:rPr lang="en-US"/>
              <a:t>Target Coverage Filtering</a:t>
            </a:r>
            <a:endParaRPr lang="ru-RU"/>
          </a:p>
        </p:txBody>
      </p:sp>
      <p:cxnSp>
        <p:nvCxnSpPr>
          <p:cNvPr id="63539" name="AutoShape 51"/>
          <p:cNvCxnSpPr>
            <a:cxnSpLocks noChangeShapeType="1"/>
            <a:stCxn id="15389" idx="2"/>
            <a:endCxn id="63536" idx="0"/>
          </p:cNvCxnSpPr>
          <p:nvPr/>
        </p:nvCxnSpPr>
        <p:spPr bwMode="auto">
          <a:xfrm flipH="1">
            <a:off x="4930775" y="2436813"/>
            <a:ext cx="1588" cy="682625"/>
          </a:xfrm>
          <a:prstGeom prst="straightConnector1">
            <a:avLst/>
          </a:prstGeom>
          <a:noFill/>
          <a:ln w="9525">
            <a:solidFill>
              <a:schemeClr val="tx1"/>
            </a:solidFill>
            <a:round/>
            <a:headEnd/>
            <a:tailEnd type="triangle" w="med" len="med"/>
          </a:ln>
        </p:spPr>
      </p:cxnSp>
      <p:cxnSp>
        <p:nvCxnSpPr>
          <p:cNvPr id="63541" name="AutoShape 53"/>
          <p:cNvCxnSpPr>
            <a:cxnSpLocks noChangeShapeType="1"/>
            <a:stCxn id="63536" idx="2"/>
            <a:endCxn id="15380" idx="0"/>
          </p:cNvCxnSpPr>
          <p:nvPr/>
        </p:nvCxnSpPr>
        <p:spPr bwMode="auto">
          <a:xfrm flipH="1">
            <a:off x="4927600" y="3770313"/>
            <a:ext cx="3175" cy="444500"/>
          </a:xfrm>
          <a:prstGeom prst="straightConnector1">
            <a:avLst/>
          </a:prstGeom>
          <a:noFill/>
          <a:ln w="9525">
            <a:solidFill>
              <a:schemeClr val="tx1"/>
            </a:solidFill>
            <a:round/>
            <a:headEnd/>
            <a:tailEnd type="triangle" w="med" len="med"/>
          </a:ln>
        </p:spPr>
      </p:cxnSp>
      <p:sp>
        <p:nvSpPr>
          <p:cNvPr id="15378" name="AutoShape 57">
            <a:hlinkClick r:id="rId3" action="ppaction://hlinksldjump" highlightClick="1"/>
          </p:cNvPr>
          <p:cNvSpPr>
            <a:spLocks noChangeArrowheads="1"/>
          </p:cNvSpPr>
          <p:nvPr/>
        </p:nvSpPr>
        <p:spPr bwMode="auto">
          <a:xfrm>
            <a:off x="7596188" y="5067300"/>
            <a:ext cx="754062" cy="754063"/>
          </a:xfrm>
          <a:prstGeom prst="actionButtonInformation">
            <a:avLst/>
          </a:prstGeom>
          <a:gradFill rotWithShape="1">
            <a:gsLst>
              <a:gs pos="0">
                <a:schemeClr val="bg1"/>
              </a:gs>
              <a:gs pos="100000">
                <a:schemeClr val="folHlink"/>
              </a:gs>
            </a:gsLst>
            <a:path path="rect">
              <a:fillToRect l="50000" t="50000" r="50000" b="50000"/>
            </a:path>
          </a:gradFill>
          <a:ln w="9525">
            <a:no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63523"/>
                                        </p:tgtEl>
                                        <p:attrNameLst>
                                          <p:attrName>style.visibility</p:attrName>
                                        </p:attrNameLst>
                                      </p:cBhvr>
                                      <p:to>
                                        <p:strVal val="visible"/>
                                      </p:to>
                                    </p:set>
                                    <p:animEffect transition="in" filter="diamond(in)">
                                      <p:cBhvr>
                                        <p:cTn id="20" dur="1000"/>
                                        <p:tgtEl>
                                          <p:spTgt spid="63523"/>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63526"/>
                                        </p:tgtEl>
                                        <p:attrNameLst>
                                          <p:attrName>style.visibility</p:attrName>
                                        </p:attrNameLst>
                                      </p:cBhvr>
                                      <p:to>
                                        <p:strVal val="visible"/>
                                      </p:to>
                                    </p:set>
                                    <p:animEffect transition="in" filter="wipe(up)">
                                      <p:cBhvr>
                                        <p:cTn id="24" dur="500"/>
                                        <p:tgtEl>
                                          <p:spTgt spid="63526"/>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63525"/>
                                        </p:tgtEl>
                                        <p:attrNameLst>
                                          <p:attrName>style.visibility</p:attrName>
                                        </p:attrNameLst>
                                      </p:cBhvr>
                                      <p:to>
                                        <p:strVal val="visible"/>
                                      </p:to>
                                    </p:set>
                                    <p:animEffect transition="in" filter="diamond(in)">
                                      <p:cBhvr>
                                        <p:cTn id="29" dur="1000"/>
                                        <p:tgtEl>
                                          <p:spTgt spid="63525"/>
                                        </p:tgtEl>
                                      </p:cBhvr>
                                    </p:animEffect>
                                  </p:childTnLst>
                                </p:cTn>
                              </p:par>
                            </p:childTnLst>
                          </p:cTn>
                        </p:par>
                        <p:par>
                          <p:cTn id="30" fill="hold">
                            <p:stCondLst>
                              <p:cond delay="1000"/>
                            </p:stCondLst>
                            <p:childTnLst>
                              <p:par>
                                <p:cTn id="31" presetID="22" presetClass="entr" presetSubtype="1" fill="hold" grpId="0" nodeType="afterEffect">
                                  <p:stCondLst>
                                    <p:cond delay="0"/>
                                  </p:stCondLst>
                                  <p:childTnLst>
                                    <p:set>
                                      <p:cBhvr>
                                        <p:cTn id="32" dur="1" fill="hold">
                                          <p:stCondLst>
                                            <p:cond delay="0"/>
                                          </p:stCondLst>
                                        </p:cTn>
                                        <p:tgtEl>
                                          <p:spTgt spid="63527"/>
                                        </p:tgtEl>
                                        <p:attrNameLst>
                                          <p:attrName>style.visibility</p:attrName>
                                        </p:attrNameLst>
                                      </p:cBhvr>
                                      <p:to>
                                        <p:strVal val="visible"/>
                                      </p:to>
                                    </p:set>
                                    <p:animEffect transition="in" filter="wipe(up)">
                                      <p:cBhvr>
                                        <p:cTn id="33" dur="500"/>
                                        <p:tgtEl>
                                          <p:spTgt spid="63527"/>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63524"/>
                                        </p:tgtEl>
                                        <p:attrNameLst>
                                          <p:attrName>style.visibility</p:attrName>
                                        </p:attrNameLst>
                                      </p:cBhvr>
                                      <p:to>
                                        <p:strVal val="visible"/>
                                      </p:to>
                                    </p:set>
                                    <p:animEffect transition="in" filter="diamond(in)">
                                      <p:cBhvr>
                                        <p:cTn id="38" dur="1000"/>
                                        <p:tgtEl>
                                          <p:spTgt spid="63524"/>
                                        </p:tgtEl>
                                      </p:cBhvr>
                                    </p:animEffect>
                                  </p:childTnLst>
                                </p:cTn>
                              </p:par>
                            </p:childTnLst>
                          </p:cTn>
                        </p:par>
                        <p:par>
                          <p:cTn id="39" fill="hold">
                            <p:stCondLst>
                              <p:cond delay="1000"/>
                            </p:stCondLst>
                            <p:childTnLst>
                              <p:par>
                                <p:cTn id="40" presetID="22" presetClass="entr" presetSubtype="1" fill="hold" grpId="0" nodeType="afterEffect">
                                  <p:stCondLst>
                                    <p:cond delay="0"/>
                                  </p:stCondLst>
                                  <p:childTnLst>
                                    <p:set>
                                      <p:cBhvr>
                                        <p:cTn id="41" dur="1" fill="hold">
                                          <p:stCondLst>
                                            <p:cond delay="0"/>
                                          </p:stCondLst>
                                        </p:cTn>
                                        <p:tgtEl>
                                          <p:spTgt spid="63529"/>
                                        </p:tgtEl>
                                        <p:attrNameLst>
                                          <p:attrName>style.visibility</p:attrName>
                                        </p:attrNameLst>
                                      </p:cBhvr>
                                      <p:to>
                                        <p:strVal val="visible"/>
                                      </p:to>
                                    </p:set>
                                    <p:animEffect transition="in" filter="wipe(up)">
                                      <p:cBhvr>
                                        <p:cTn id="42" dur="500"/>
                                        <p:tgtEl>
                                          <p:spTgt spid="63529"/>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63528"/>
                                        </p:tgtEl>
                                        <p:attrNameLst>
                                          <p:attrName>style.visibility</p:attrName>
                                        </p:attrNameLst>
                                      </p:cBhvr>
                                      <p:to>
                                        <p:strVal val="visible"/>
                                      </p:to>
                                    </p:set>
                                    <p:animEffect transition="in" filter="wipe(up)">
                                      <p:cBhvr>
                                        <p:cTn id="45" dur="500"/>
                                        <p:tgtEl>
                                          <p:spTgt spid="63528"/>
                                        </p:tgtEl>
                                      </p:cBhvr>
                                    </p:animEffect>
                                  </p:childTnLst>
                                </p:cTn>
                              </p:par>
                            </p:childTnLst>
                          </p:cTn>
                        </p:par>
                      </p:childTnLst>
                    </p:cTn>
                  </p:par>
                  <p:par>
                    <p:cTn id="46" fill="hold">
                      <p:stCondLst>
                        <p:cond delay="indefinite"/>
                      </p:stCondLst>
                      <p:childTnLst>
                        <p:par>
                          <p:cTn id="47" fill="hold">
                            <p:stCondLst>
                              <p:cond delay="0"/>
                            </p:stCondLst>
                            <p:childTnLst>
                              <p:par>
                                <p:cTn id="48" presetID="23" presetClass="entr" presetSubtype="272" fill="hold" grpId="0" nodeType="clickEffect">
                                  <p:stCondLst>
                                    <p:cond delay="0"/>
                                  </p:stCondLst>
                                  <p:childTnLst>
                                    <p:set>
                                      <p:cBhvr>
                                        <p:cTn id="49" dur="1" fill="hold">
                                          <p:stCondLst>
                                            <p:cond delay="0"/>
                                          </p:stCondLst>
                                        </p:cTn>
                                        <p:tgtEl>
                                          <p:spTgt spid="63533"/>
                                        </p:tgtEl>
                                        <p:attrNameLst>
                                          <p:attrName>style.visibility</p:attrName>
                                        </p:attrNameLst>
                                      </p:cBhvr>
                                      <p:to>
                                        <p:strVal val="visible"/>
                                      </p:to>
                                    </p:set>
                                    <p:anim calcmode="lin" valueType="num">
                                      <p:cBhvr>
                                        <p:cTn id="50" dur="500" fill="hold"/>
                                        <p:tgtEl>
                                          <p:spTgt spid="63533"/>
                                        </p:tgtEl>
                                        <p:attrNameLst>
                                          <p:attrName>ppt_w</p:attrName>
                                        </p:attrNameLst>
                                      </p:cBhvr>
                                      <p:tavLst>
                                        <p:tav tm="0">
                                          <p:val>
                                            <p:strVal val="2/3*#ppt_w"/>
                                          </p:val>
                                        </p:tav>
                                        <p:tav tm="100000">
                                          <p:val>
                                            <p:strVal val="#ppt_w"/>
                                          </p:val>
                                        </p:tav>
                                      </p:tavLst>
                                    </p:anim>
                                    <p:anim calcmode="lin" valueType="num">
                                      <p:cBhvr>
                                        <p:cTn id="51" dur="500" fill="hold"/>
                                        <p:tgtEl>
                                          <p:spTgt spid="63533"/>
                                        </p:tgtEl>
                                        <p:attrNameLst>
                                          <p:attrName>ppt_h</p:attrName>
                                        </p:attrNameLst>
                                      </p:cBhvr>
                                      <p:tavLst>
                                        <p:tav tm="0">
                                          <p:val>
                                            <p:strVal val="2/3*#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nodeType="click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diamond(in)">
                                      <p:cBhvr>
                                        <p:cTn id="56" dur="1500"/>
                                        <p:tgtEl>
                                          <p:spTgt spid="5"/>
                                        </p:tgtEl>
                                      </p:cBhvr>
                                    </p:animEffect>
                                  </p:childTnLst>
                                </p:cTn>
                              </p:par>
                            </p:childTnLst>
                          </p:cTn>
                        </p:par>
                      </p:childTnLst>
                    </p:cTn>
                  </p:par>
                  <p:par>
                    <p:cTn id="57" fill="hold">
                      <p:stCondLst>
                        <p:cond delay="indefinite"/>
                      </p:stCondLst>
                      <p:childTnLst>
                        <p:par>
                          <p:cTn id="58" fill="hold">
                            <p:stCondLst>
                              <p:cond delay="0"/>
                            </p:stCondLst>
                            <p:childTnLst>
                              <p:par>
                                <p:cTn id="59" presetID="8" presetClass="entr" presetSubtype="16" fill="hold" grpId="0" nodeType="clickEffect">
                                  <p:stCondLst>
                                    <p:cond delay="0"/>
                                  </p:stCondLst>
                                  <p:childTnLst>
                                    <p:set>
                                      <p:cBhvr>
                                        <p:cTn id="60" dur="1" fill="hold">
                                          <p:stCondLst>
                                            <p:cond delay="0"/>
                                          </p:stCondLst>
                                        </p:cTn>
                                        <p:tgtEl>
                                          <p:spTgt spid="63536"/>
                                        </p:tgtEl>
                                        <p:attrNameLst>
                                          <p:attrName>style.visibility</p:attrName>
                                        </p:attrNameLst>
                                      </p:cBhvr>
                                      <p:to>
                                        <p:strVal val="visible"/>
                                      </p:to>
                                    </p:set>
                                    <p:animEffect transition="in" filter="diamond(in)">
                                      <p:cBhvr>
                                        <p:cTn id="61" dur="1500"/>
                                        <p:tgtEl>
                                          <p:spTgt spid="63536"/>
                                        </p:tgtEl>
                                      </p:cBhvr>
                                    </p:animEffect>
                                  </p:childTnLst>
                                </p:cTn>
                              </p:par>
                            </p:childTnLst>
                          </p:cTn>
                        </p:par>
                        <p:par>
                          <p:cTn id="62" fill="hold">
                            <p:stCondLst>
                              <p:cond delay="1500"/>
                            </p:stCondLst>
                            <p:childTnLst>
                              <p:par>
                                <p:cTn id="63" presetID="22" presetClass="entr" presetSubtype="1" fill="hold" nodeType="afterEffect">
                                  <p:stCondLst>
                                    <p:cond delay="0"/>
                                  </p:stCondLst>
                                  <p:childTnLst>
                                    <p:set>
                                      <p:cBhvr>
                                        <p:cTn id="64" dur="1" fill="hold">
                                          <p:stCondLst>
                                            <p:cond delay="0"/>
                                          </p:stCondLst>
                                        </p:cTn>
                                        <p:tgtEl>
                                          <p:spTgt spid="63541"/>
                                        </p:tgtEl>
                                        <p:attrNameLst>
                                          <p:attrName>style.visibility</p:attrName>
                                        </p:attrNameLst>
                                      </p:cBhvr>
                                      <p:to>
                                        <p:strVal val="visible"/>
                                      </p:to>
                                    </p:set>
                                    <p:animEffect transition="in" filter="wipe(up)">
                                      <p:cBhvr>
                                        <p:cTn id="65" dur="1000"/>
                                        <p:tgtEl>
                                          <p:spTgt spid="63541"/>
                                        </p:tgtEl>
                                      </p:cBhvr>
                                    </p:animEffect>
                                  </p:childTnLst>
                                </p:cTn>
                              </p:par>
                              <p:par>
                                <p:cTn id="66" presetID="22" presetClass="entr" presetSubtype="1" fill="hold" nodeType="withEffect">
                                  <p:stCondLst>
                                    <p:cond delay="0"/>
                                  </p:stCondLst>
                                  <p:childTnLst>
                                    <p:set>
                                      <p:cBhvr>
                                        <p:cTn id="67" dur="1" fill="hold">
                                          <p:stCondLst>
                                            <p:cond delay="0"/>
                                          </p:stCondLst>
                                        </p:cTn>
                                        <p:tgtEl>
                                          <p:spTgt spid="63539"/>
                                        </p:tgtEl>
                                        <p:attrNameLst>
                                          <p:attrName>style.visibility</p:attrName>
                                        </p:attrNameLst>
                                      </p:cBhvr>
                                      <p:to>
                                        <p:strVal val="visible"/>
                                      </p:to>
                                    </p:set>
                                    <p:animEffect transition="in" filter="wipe(up)">
                                      <p:cBhvr>
                                        <p:cTn id="68" dur="1000"/>
                                        <p:tgtEl>
                                          <p:spTgt spid="63539"/>
                                        </p:tgtEl>
                                      </p:cBhvr>
                                    </p:animEffect>
                                  </p:childTnLst>
                                </p:cTn>
                              </p:par>
                            </p:childTnLst>
                          </p:cTn>
                        </p:par>
                      </p:childTnLst>
                    </p:cTn>
                  </p:par>
                  <p:par>
                    <p:cTn id="69" fill="hold">
                      <p:stCondLst>
                        <p:cond delay="indefinite"/>
                      </p:stCondLst>
                      <p:childTnLst>
                        <p:par>
                          <p:cTn id="70" fill="hold">
                            <p:stCondLst>
                              <p:cond delay="0"/>
                            </p:stCondLst>
                            <p:childTnLst>
                              <p:par>
                                <p:cTn id="71" presetID="23" presetClass="exit" presetSubtype="32" fill="hold" grpId="1" nodeType="clickEffect">
                                  <p:stCondLst>
                                    <p:cond delay="0"/>
                                  </p:stCondLst>
                                  <p:childTnLst>
                                    <p:anim calcmode="lin" valueType="num">
                                      <p:cBhvr>
                                        <p:cTn id="72" dur="500"/>
                                        <p:tgtEl>
                                          <p:spTgt spid="63533"/>
                                        </p:tgtEl>
                                        <p:attrNameLst>
                                          <p:attrName>ppt_w</p:attrName>
                                        </p:attrNameLst>
                                      </p:cBhvr>
                                      <p:tavLst>
                                        <p:tav tm="0">
                                          <p:val>
                                            <p:strVal val="ppt_w"/>
                                          </p:val>
                                        </p:tav>
                                        <p:tav tm="100000">
                                          <p:val>
                                            <p:fltVal val="0"/>
                                          </p:val>
                                        </p:tav>
                                      </p:tavLst>
                                    </p:anim>
                                    <p:anim calcmode="lin" valueType="num">
                                      <p:cBhvr>
                                        <p:cTn id="73" dur="500"/>
                                        <p:tgtEl>
                                          <p:spTgt spid="63533"/>
                                        </p:tgtEl>
                                        <p:attrNameLst>
                                          <p:attrName>ppt_h</p:attrName>
                                        </p:attrNameLst>
                                      </p:cBhvr>
                                      <p:tavLst>
                                        <p:tav tm="0">
                                          <p:val>
                                            <p:strVal val="ppt_h"/>
                                          </p:val>
                                        </p:tav>
                                        <p:tav tm="100000">
                                          <p:val>
                                            <p:fltVal val="0"/>
                                          </p:val>
                                        </p:tav>
                                      </p:tavLst>
                                    </p:anim>
                                    <p:set>
                                      <p:cBhvr>
                                        <p:cTn id="74" dur="1" fill="hold">
                                          <p:stCondLst>
                                            <p:cond delay="499"/>
                                          </p:stCondLst>
                                        </p:cTn>
                                        <p:tgtEl>
                                          <p:spTgt spid="63533"/>
                                        </p:tgtEl>
                                        <p:attrNameLst>
                                          <p:attrName>style.visibility</p:attrName>
                                        </p:attrNameLst>
                                      </p:cBhvr>
                                      <p:to>
                                        <p:strVal val="hidden"/>
                                      </p:to>
                                    </p:set>
                                  </p:childTnLst>
                                </p:cTn>
                              </p:par>
                              <p:par>
                                <p:cTn id="75" presetID="23" presetClass="exit" presetSubtype="32" fill="hold" nodeType="withEffect">
                                  <p:stCondLst>
                                    <p:cond delay="0"/>
                                  </p:stCondLst>
                                  <p:childTnLst>
                                    <p:anim calcmode="lin" valueType="num">
                                      <p:cBhvr>
                                        <p:cTn id="76" dur="500"/>
                                        <p:tgtEl>
                                          <p:spTgt spid="5"/>
                                        </p:tgtEl>
                                        <p:attrNameLst>
                                          <p:attrName>ppt_w</p:attrName>
                                        </p:attrNameLst>
                                      </p:cBhvr>
                                      <p:tavLst>
                                        <p:tav tm="0">
                                          <p:val>
                                            <p:strVal val="ppt_w"/>
                                          </p:val>
                                        </p:tav>
                                        <p:tav tm="100000">
                                          <p:val>
                                            <p:fltVal val="0"/>
                                          </p:val>
                                        </p:tav>
                                      </p:tavLst>
                                    </p:anim>
                                    <p:anim calcmode="lin" valueType="num">
                                      <p:cBhvr>
                                        <p:cTn id="77" dur="500"/>
                                        <p:tgtEl>
                                          <p:spTgt spid="5"/>
                                        </p:tgtEl>
                                        <p:attrNameLst>
                                          <p:attrName>ppt_h</p:attrName>
                                        </p:attrNameLst>
                                      </p:cBhvr>
                                      <p:tavLst>
                                        <p:tav tm="0">
                                          <p:val>
                                            <p:strVal val="ppt_h"/>
                                          </p:val>
                                        </p:tav>
                                        <p:tav tm="100000">
                                          <p:val>
                                            <p:fltVal val="0"/>
                                          </p:val>
                                        </p:tav>
                                      </p:tavLst>
                                    </p:anim>
                                    <p:set>
                                      <p:cBhvr>
                                        <p:cTn id="78" dur="1" fill="hold">
                                          <p:stCondLst>
                                            <p:cond delay="499"/>
                                          </p:stCondLst>
                                        </p:cTn>
                                        <p:tgtEl>
                                          <p:spTgt spid="5"/>
                                        </p:tgtEl>
                                        <p:attrNameLst>
                                          <p:attrName>style.visibility</p:attrName>
                                        </p:attrNameLst>
                                      </p:cBhvr>
                                      <p:to>
                                        <p:strVal val="hidden"/>
                                      </p:to>
                                    </p:set>
                                  </p:childTnLst>
                                </p:cTn>
                              </p:par>
                              <p:par>
                                <p:cTn id="79" presetID="23" presetClass="exit" presetSubtype="32" fill="hold" nodeType="withEffect">
                                  <p:stCondLst>
                                    <p:cond delay="0"/>
                                  </p:stCondLst>
                                  <p:childTnLst>
                                    <p:anim calcmode="lin" valueType="num">
                                      <p:cBhvr>
                                        <p:cTn id="80" dur="500"/>
                                        <p:tgtEl>
                                          <p:spTgt spid="63541"/>
                                        </p:tgtEl>
                                        <p:attrNameLst>
                                          <p:attrName>ppt_w</p:attrName>
                                        </p:attrNameLst>
                                      </p:cBhvr>
                                      <p:tavLst>
                                        <p:tav tm="0">
                                          <p:val>
                                            <p:strVal val="ppt_w"/>
                                          </p:val>
                                        </p:tav>
                                        <p:tav tm="100000">
                                          <p:val>
                                            <p:fltVal val="0"/>
                                          </p:val>
                                        </p:tav>
                                      </p:tavLst>
                                    </p:anim>
                                    <p:anim calcmode="lin" valueType="num">
                                      <p:cBhvr>
                                        <p:cTn id="81" dur="500"/>
                                        <p:tgtEl>
                                          <p:spTgt spid="63541"/>
                                        </p:tgtEl>
                                        <p:attrNameLst>
                                          <p:attrName>ppt_h</p:attrName>
                                        </p:attrNameLst>
                                      </p:cBhvr>
                                      <p:tavLst>
                                        <p:tav tm="0">
                                          <p:val>
                                            <p:strVal val="ppt_h"/>
                                          </p:val>
                                        </p:tav>
                                        <p:tav tm="100000">
                                          <p:val>
                                            <p:fltVal val="0"/>
                                          </p:val>
                                        </p:tav>
                                      </p:tavLst>
                                    </p:anim>
                                    <p:set>
                                      <p:cBhvr>
                                        <p:cTn id="82" dur="1" fill="hold">
                                          <p:stCondLst>
                                            <p:cond delay="499"/>
                                          </p:stCondLst>
                                        </p:cTn>
                                        <p:tgtEl>
                                          <p:spTgt spid="63541"/>
                                        </p:tgtEl>
                                        <p:attrNameLst>
                                          <p:attrName>style.visibility</p:attrName>
                                        </p:attrNameLst>
                                      </p:cBhvr>
                                      <p:to>
                                        <p:strVal val="hidden"/>
                                      </p:to>
                                    </p:set>
                                  </p:childTnLst>
                                </p:cTn>
                              </p:par>
                              <p:par>
                                <p:cTn id="83" presetID="23" presetClass="exit" presetSubtype="32" fill="hold" grpId="1" nodeType="withEffect">
                                  <p:stCondLst>
                                    <p:cond delay="0"/>
                                  </p:stCondLst>
                                  <p:childTnLst>
                                    <p:anim calcmode="lin" valueType="num">
                                      <p:cBhvr>
                                        <p:cTn id="84" dur="500"/>
                                        <p:tgtEl>
                                          <p:spTgt spid="63536"/>
                                        </p:tgtEl>
                                        <p:attrNameLst>
                                          <p:attrName>ppt_w</p:attrName>
                                        </p:attrNameLst>
                                      </p:cBhvr>
                                      <p:tavLst>
                                        <p:tav tm="0">
                                          <p:val>
                                            <p:strVal val="ppt_w"/>
                                          </p:val>
                                        </p:tav>
                                        <p:tav tm="100000">
                                          <p:val>
                                            <p:fltVal val="0"/>
                                          </p:val>
                                        </p:tav>
                                      </p:tavLst>
                                    </p:anim>
                                    <p:anim calcmode="lin" valueType="num">
                                      <p:cBhvr>
                                        <p:cTn id="85" dur="500"/>
                                        <p:tgtEl>
                                          <p:spTgt spid="63536"/>
                                        </p:tgtEl>
                                        <p:attrNameLst>
                                          <p:attrName>ppt_h</p:attrName>
                                        </p:attrNameLst>
                                      </p:cBhvr>
                                      <p:tavLst>
                                        <p:tav tm="0">
                                          <p:val>
                                            <p:strVal val="ppt_h"/>
                                          </p:val>
                                        </p:tav>
                                        <p:tav tm="100000">
                                          <p:val>
                                            <p:fltVal val="0"/>
                                          </p:val>
                                        </p:tav>
                                      </p:tavLst>
                                    </p:anim>
                                    <p:set>
                                      <p:cBhvr>
                                        <p:cTn id="86" dur="1" fill="hold">
                                          <p:stCondLst>
                                            <p:cond delay="499"/>
                                          </p:stCondLst>
                                        </p:cTn>
                                        <p:tgtEl>
                                          <p:spTgt spid="63536"/>
                                        </p:tgtEl>
                                        <p:attrNameLst>
                                          <p:attrName>style.visibility</p:attrName>
                                        </p:attrNameLst>
                                      </p:cBhvr>
                                      <p:to>
                                        <p:strVal val="hidden"/>
                                      </p:to>
                                    </p:set>
                                  </p:childTnLst>
                                </p:cTn>
                              </p:par>
                              <p:par>
                                <p:cTn id="87" presetID="23" presetClass="exit" presetSubtype="32" fill="hold" nodeType="withEffect">
                                  <p:stCondLst>
                                    <p:cond delay="0"/>
                                  </p:stCondLst>
                                  <p:childTnLst>
                                    <p:anim calcmode="lin" valueType="num">
                                      <p:cBhvr>
                                        <p:cTn id="88" dur="500"/>
                                        <p:tgtEl>
                                          <p:spTgt spid="63539"/>
                                        </p:tgtEl>
                                        <p:attrNameLst>
                                          <p:attrName>ppt_w</p:attrName>
                                        </p:attrNameLst>
                                      </p:cBhvr>
                                      <p:tavLst>
                                        <p:tav tm="0">
                                          <p:val>
                                            <p:strVal val="ppt_w"/>
                                          </p:val>
                                        </p:tav>
                                        <p:tav tm="100000">
                                          <p:val>
                                            <p:fltVal val="0"/>
                                          </p:val>
                                        </p:tav>
                                      </p:tavLst>
                                    </p:anim>
                                    <p:anim calcmode="lin" valueType="num">
                                      <p:cBhvr>
                                        <p:cTn id="89" dur="500"/>
                                        <p:tgtEl>
                                          <p:spTgt spid="63539"/>
                                        </p:tgtEl>
                                        <p:attrNameLst>
                                          <p:attrName>ppt_h</p:attrName>
                                        </p:attrNameLst>
                                      </p:cBhvr>
                                      <p:tavLst>
                                        <p:tav tm="0">
                                          <p:val>
                                            <p:strVal val="ppt_h"/>
                                          </p:val>
                                        </p:tav>
                                        <p:tav tm="100000">
                                          <p:val>
                                            <p:fltVal val="0"/>
                                          </p:val>
                                        </p:tav>
                                      </p:tavLst>
                                    </p:anim>
                                    <p:set>
                                      <p:cBhvr>
                                        <p:cTn id="90" dur="1" fill="hold">
                                          <p:stCondLst>
                                            <p:cond delay="499"/>
                                          </p:stCondLst>
                                        </p:cTn>
                                        <p:tgtEl>
                                          <p:spTgt spid="635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23" grpId="0" animBg="1"/>
      <p:bldP spid="63524" grpId="0" animBg="1"/>
      <p:bldP spid="63525" grpId="0" animBg="1"/>
      <p:bldP spid="63526" grpId="0" animBg="1"/>
      <p:bldP spid="63527" grpId="0" animBg="1"/>
      <p:bldP spid="63528" grpId="0" animBg="1"/>
      <p:bldP spid="63529" grpId="0" animBg="1"/>
      <p:bldP spid="63533" grpId="0" animBg="1"/>
      <p:bldP spid="63533" grpId="1" animBg="1"/>
      <p:bldP spid="63536" grpId="0" animBg="1"/>
      <p:bldP spid="6353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UniTesK Tools and Applications</a:t>
            </a:r>
            <a:endParaRPr lang="ru-RU" smtClean="0"/>
          </a:p>
        </p:txBody>
      </p:sp>
      <p:sp>
        <p:nvSpPr>
          <p:cNvPr id="16387" name="Rectangle 3"/>
          <p:cNvSpPr>
            <a:spLocks noGrp="1" noChangeArrowheads="1"/>
          </p:cNvSpPr>
          <p:nvPr>
            <p:ph type="body" idx="1"/>
          </p:nvPr>
        </p:nvSpPr>
        <p:spPr/>
        <p:txBody>
          <a:bodyPr/>
          <a:lstStyle/>
          <a:p>
            <a:pPr eaLnBrk="1" hangingPunct="1"/>
            <a:r>
              <a:rPr lang="en-US" smtClean="0"/>
              <a:t>CTesK – C</a:t>
            </a:r>
            <a:r>
              <a:rPr lang="ru-RU" smtClean="0"/>
              <a:t> </a:t>
            </a:r>
            <a:r>
              <a:rPr lang="en-US" smtClean="0"/>
              <a:t>implementation</a:t>
            </a:r>
          </a:p>
          <a:p>
            <a:pPr lvl="1" eaLnBrk="1" hangingPunct="1"/>
            <a:r>
              <a:rPr lang="en-US" smtClean="0"/>
              <a:t>Microsoft IPv6 implementation</a:t>
            </a:r>
          </a:p>
          <a:p>
            <a:pPr eaLnBrk="1" hangingPunct="1"/>
            <a:r>
              <a:rPr lang="en-US" smtClean="0"/>
              <a:t>J@T – Java implementation</a:t>
            </a:r>
          </a:p>
          <a:p>
            <a:pPr lvl="1" eaLnBrk="1" hangingPunct="1"/>
            <a:r>
              <a:rPr lang="en-US" smtClean="0"/>
              <a:t>Partially tested by itself</a:t>
            </a:r>
          </a:p>
          <a:p>
            <a:pPr lvl="1" eaLnBrk="1" hangingPunct="1"/>
            <a:r>
              <a:rPr lang="en-US" smtClean="0"/>
              <a:t>Parallel debugger API for mpC</a:t>
            </a:r>
          </a:p>
          <a:p>
            <a:pPr eaLnBrk="1" hangingPunct="1"/>
            <a:r>
              <a:rPr lang="en-US" smtClean="0"/>
              <a:t>VDM++TesK</a:t>
            </a:r>
            <a:endParaRPr lang="ru-RU"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References</a:t>
            </a:r>
            <a:endParaRPr lang="ru-RU" smtClean="0"/>
          </a:p>
        </p:txBody>
      </p:sp>
      <p:sp>
        <p:nvSpPr>
          <p:cNvPr id="17411" name="Rectangle 3"/>
          <p:cNvSpPr>
            <a:spLocks noGrp="1" noChangeArrowheads="1"/>
          </p:cNvSpPr>
          <p:nvPr>
            <p:ph type="body" idx="1"/>
          </p:nvPr>
        </p:nvSpPr>
        <p:spPr/>
        <p:txBody>
          <a:bodyPr/>
          <a:lstStyle/>
          <a:p>
            <a:pPr marL="609600" indent="-609600" eaLnBrk="1" hangingPunct="1">
              <a:lnSpc>
                <a:spcPct val="80000"/>
              </a:lnSpc>
              <a:buClr>
                <a:schemeClr val="tx1"/>
              </a:buClr>
              <a:buFont typeface="Wingdings" pitchFamily="2" charset="2"/>
              <a:buAutoNum type="arabicPeriod"/>
            </a:pPr>
            <a:r>
              <a:rPr lang="en-US" sz="1800" smtClean="0"/>
              <a:t>A. K. Petrenko, I. B. Bourdonov, A. S. Kossatchev, V. V. Kuliamin. </a:t>
            </a:r>
            <a:r>
              <a:rPr lang="en-US" sz="1800" i="1" smtClean="0"/>
              <a:t>Experiences in using testing tools and technology in real-life applications.</a:t>
            </a:r>
            <a:r>
              <a:rPr lang="en-US" sz="1800" smtClean="0"/>
              <a:t> Proceedings of SETT’01, India, Pune, 2001</a:t>
            </a:r>
          </a:p>
          <a:p>
            <a:pPr marL="609600" indent="-609600" eaLnBrk="1" hangingPunct="1">
              <a:lnSpc>
                <a:spcPct val="80000"/>
              </a:lnSpc>
              <a:buClr>
                <a:schemeClr val="tx1"/>
              </a:buClr>
              <a:buFont typeface="Wingdings" pitchFamily="2" charset="2"/>
              <a:buAutoNum type="arabicPeriod"/>
            </a:pPr>
            <a:r>
              <a:rPr lang="en-US" sz="1800" smtClean="0"/>
              <a:t>I. B. Bourdonov, A. S. Kossatchev, V. V. Kuliamin. </a:t>
            </a:r>
            <a:r>
              <a:rPr lang="en-US" sz="1800" i="1" smtClean="0"/>
              <a:t>Using Finite State Machines in Program Testing.</a:t>
            </a:r>
            <a:r>
              <a:rPr lang="en-US" sz="1800" smtClean="0"/>
              <a:t> "Programmirovanije", 2000, No. 2 (in Russian). Programming and Computer Software, Vol. 26, No. 2, 2000, pp. 61-73 (English version)</a:t>
            </a:r>
          </a:p>
          <a:p>
            <a:pPr marL="609600" indent="-609600" eaLnBrk="1" hangingPunct="1">
              <a:lnSpc>
                <a:spcPct val="80000"/>
              </a:lnSpc>
              <a:buClr>
                <a:schemeClr val="tx1"/>
              </a:buClr>
              <a:buFont typeface="Wingdings" pitchFamily="2" charset="2"/>
              <a:buAutoNum type="arabicPeriod"/>
            </a:pPr>
            <a:r>
              <a:rPr lang="en-US" sz="1800" smtClean="0"/>
              <a:t>I. Bourdonov, A. Kossatchev, A. Petrenko, and D. Galter. </a:t>
            </a:r>
            <a:r>
              <a:rPr lang="en-US" sz="1800" i="1" smtClean="0"/>
              <a:t>KVEST: Automated Generation of Test Suites from Formal Specifications.</a:t>
            </a:r>
            <a:r>
              <a:rPr lang="en-US" sz="1800" smtClean="0"/>
              <a:t> Proceedings of World Congress of Formal Methods, Toulouse, France, LNCS, No. 1708, 1999, pp. 608-621</a:t>
            </a:r>
          </a:p>
          <a:p>
            <a:pPr marL="609600" indent="-609600" eaLnBrk="1" hangingPunct="1">
              <a:lnSpc>
                <a:spcPct val="80000"/>
              </a:lnSpc>
              <a:buClr>
                <a:schemeClr val="tx1"/>
              </a:buClr>
              <a:buFont typeface="Wingdings" pitchFamily="2" charset="2"/>
              <a:buAutoNum type="arabicPeriod"/>
            </a:pPr>
            <a:r>
              <a:rPr lang="en-US" sz="1800" smtClean="0"/>
              <a:t>I. B. Bourdonov, A. S. Kossatchev, V. V. Kuliamin, A. V. Maximov. </a:t>
            </a:r>
            <a:r>
              <a:rPr lang="en-US" sz="1800" i="1" smtClean="0"/>
              <a:t>Testing Programs Modeled by Nondeterministic Finite State Machine.</a:t>
            </a:r>
            <a:r>
              <a:rPr lang="en-US" sz="1800" smtClean="0"/>
              <a:t> (see [5] white papers)</a:t>
            </a:r>
          </a:p>
          <a:p>
            <a:pPr marL="609600" indent="-609600" eaLnBrk="1" hangingPunct="1">
              <a:lnSpc>
                <a:spcPct val="80000"/>
              </a:lnSpc>
              <a:buClr>
                <a:schemeClr val="tx1"/>
              </a:buClr>
              <a:buFont typeface="Wingdings" pitchFamily="2" charset="2"/>
              <a:buAutoNum type="arabicPeriod"/>
            </a:pPr>
            <a:r>
              <a:rPr lang="ru-RU" sz="1800" smtClean="0">
                <a:hlinkClick r:id="rId2"/>
              </a:rPr>
              <a:t>http://www.ispras.ru/~RedVerst/</a:t>
            </a:r>
            <a:endParaRPr lang="ru-RU"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Contact</a:t>
            </a:r>
            <a:endParaRPr lang="ru-RU" smtClean="0"/>
          </a:p>
        </p:txBody>
      </p:sp>
      <p:sp>
        <p:nvSpPr>
          <p:cNvPr id="18435"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Victor V. Kuliamin</a:t>
            </a:r>
          </a:p>
          <a:p>
            <a:pPr eaLnBrk="1" hangingPunct="1">
              <a:lnSpc>
                <a:spcPct val="90000"/>
              </a:lnSpc>
              <a:buFont typeface="Wingdings" pitchFamily="2" charset="2"/>
              <a:buNone/>
            </a:pPr>
            <a:r>
              <a:rPr lang="en-US" smtClean="0"/>
              <a:t>E-mail: </a:t>
            </a:r>
            <a:r>
              <a:rPr lang="en-US" smtClean="0">
                <a:hlinkClick r:id="rId2"/>
              </a:rPr>
              <a:t>kuliamin@ispras.ru</a:t>
            </a:r>
            <a:endParaRPr lang="en-US" smtClean="0"/>
          </a:p>
          <a:p>
            <a:pPr eaLnBrk="1" hangingPunct="1">
              <a:lnSpc>
                <a:spcPct val="90000"/>
              </a:lnSpc>
              <a:buFont typeface="Wingdings" pitchFamily="2" charset="2"/>
              <a:buNone/>
            </a:pPr>
            <a:r>
              <a:rPr lang="en-US" smtClean="0"/>
              <a:t>109004, B. Communisticheskaya, 25</a:t>
            </a:r>
          </a:p>
          <a:p>
            <a:pPr eaLnBrk="1" hangingPunct="1">
              <a:lnSpc>
                <a:spcPct val="90000"/>
              </a:lnSpc>
              <a:buFont typeface="Wingdings" pitchFamily="2" charset="2"/>
              <a:buNone/>
            </a:pPr>
            <a:r>
              <a:rPr lang="en-US" smtClean="0"/>
              <a:t>Moscow, Russia.</a:t>
            </a:r>
          </a:p>
          <a:p>
            <a:pPr eaLnBrk="1" hangingPunct="1">
              <a:lnSpc>
                <a:spcPct val="90000"/>
              </a:lnSpc>
              <a:buFont typeface="Wingdings" pitchFamily="2" charset="2"/>
              <a:buNone/>
            </a:pPr>
            <a:r>
              <a:rPr lang="en-US" smtClean="0"/>
              <a:t>Web:    http://www.ispras.ru/~RedVerst</a:t>
            </a:r>
          </a:p>
          <a:p>
            <a:pPr eaLnBrk="1" hangingPunct="1">
              <a:lnSpc>
                <a:spcPct val="90000"/>
              </a:lnSpc>
              <a:buFont typeface="Wingdings" pitchFamily="2" charset="2"/>
              <a:buNone/>
            </a:pPr>
            <a:r>
              <a:rPr lang="en-US" smtClean="0"/>
              <a:t>Phone: 007-095-9125317 ext 4422</a:t>
            </a:r>
          </a:p>
          <a:p>
            <a:pPr eaLnBrk="1" hangingPunct="1">
              <a:lnSpc>
                <a:spcPct val="90000"/>
              </a:lnSpc>
              <a:buFont typeface="Wingdings" pitchFamily="2" charset="2"/>
              <a:buNone/>
            </a:pPr>
            <a:r>
              <a:rPr lang="en-US" smtClean="0"/>
              <a:t>Fax:     007-095-9121524</a:t>
            </a:r>
            <a:endParaRPr lang="ru-RU"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Specification Kinds: Constraints</a:t>
            </a:r>
            <a:endParaRPr lang="ru-RU" smtClean="0"/>
          </a:p>
        </p:txBody>
      </p:sp>
      <p:sp>
        <p:nvSpPr>
          <p:cNvPr id="19459" name="Rectangle 3"/>
          <p:cNvSpPr>
            <a:spLocks noGrp="1" noChangeArrowheads="1"/>
          </p:cNvSpPr>
          <p:nvPr>
            <p:ph type="body" idx="1"/>
          </p:nvPr>
        </p:nvSpPr>
        <p:spPr>
          <a:xfrm>
            <a:off x="457200" y="1981200"/>
            <a:ext cx="7427913" cy="3886200"/>
          </a:xfrm>
        </p:spPr>
        <p:txBody>
          <a:bodyPr/>
          <a:lstStyle/>
          <a:p>
            <a:pPr eaLnBrk="1" hangingPunct="1">
              <a:lnSpc>
                <a:spcPct val="90000"/>
              </a:lnSpc>
            </a:pPr>
            <a:r>
              <a:rPr lang="en-US" sz="2400" smtClean="0"/>
              <a:t>Have the structuring similar with implementation</a:t>
            </a:r>
            <a:br>
              <a:rPr lang="en-US" sz="2400" smtClean="0"/>
            </a:br>
            <a:r>
              <a:rPr lang="en-US" sz="2400" smtClean="0"/>
              <a:t>But have different form</a:t>
            </a:r>
          </a:p>
          <a:p>
            <a:pPr lvl="1" eaLnBrk="1" hangingPunct="1">
              <a:lnSpc>
                <a:spcPct val="90000"/>
              </a:lnSpc>
            </a:pPr>
            <a:r>
              <a:rPr lang="en-US" sz="2000" smtClean="0"/>
              <a:t>Are easy to use in the industry</a:t>
            </a:r>
          </a:p>
          <a:p>
            <a:pPr eaLnBrk="1" hangingPunct="1">
              <a:lnSpc>
                <a:spcPct val="90000"/>
              </a:lnSpc>
            </a:pPr>
            <a:r>
              <a:rPr lang="en-US" sz="2400" smtClean="0"/>
              <a:t>Are close to requirements in most cases</a:t>
            </a:r>
            <a:br>
              <a:rPr lang="en-US" sz="2400" smtClean="0"/>
            </a:br>
            <a:r>
              <a:rPr lang="en-US" sz="2400" smtClean="0"/>
              <a:t>Counterexample: memory management subsystem</a:t>
            </a:r>
          </a:p>
          <a:p>
            <a:pPr lvl="1" eaLnBrk="1" hangingPunct="1">
              <a:lnSpc>
                <a:spcPct val="90000"/>
              </a:lnSpc>
            </a:pPr>
            <a:r>
              <a:rPr lang="en-US" sz="2000" smtClean="0"/>
              <a:t>Suitable for test coverage measurement</a:t>
            </a:r>
          </a:p>
          <a:p>
            <a:pPr eaLnBrk="1" hangingPunct="1">
              <a:lnSpc>
                <a:spcPct val="90000"/>
              </a:lnSpc>
            </a:pPr>
            <a:r>
              <a:rPr lang="en-US" sz="2400" smtClean="0"/>
              <a:t>Can be directly used in conformance checking</a:t>
            </a:r>
          </a:p>
          <a:p>
            <a:pPr eaLnBrk="1" hangingPunct="1">
              <a:lnSpc>
                <a:spcPct val="90000"/>
              </a:lnSpc>
            </a:pPr>
            <a:r>
              <a:rPr lang="en-US" sz="2400" smtClean="0"/>
              <a:t>Special constructs enabling reuse can be added</a:t>
            </a:r>
            <a:endParaRPr lang="ru-RU" sz="2400" smtClean="0"/>
          </a:p>
        </p:txBody>
      </p:sp>
      <p:sp>
        <p:nvSpPr>
          <p:cNvPr id="19460" name="AutoShape 4"/>
          <p:cNvSpPr>
            <a:spLocks noChangeArrowheads="1"/>
          </p:cNvSpPr>
          <p:nvPr/>
        </p:nvSpPr>
        <p:spPr bwMode="auto">
          <a:xfrm>
            <a:off x="8172450" y="2060575"/>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19461" name="Rectangle 5"/>
          <p:cNvSpPr>
            <a:spLocks noChangeArrowheads="1"/>
          </p:cNvSpPr>
          <p:nvPr/>
        </p:nvSpPr>
        <p:spPr bwMode="auto">
          <a:xfrm>
            <a:off x="8172450" y="2492375"/>
            <a:ext cx="360363" cy="71438"/>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19462" name="AutoShape 6"/>
          <p:cNvSpPr>
            <a:spLocks noChangeArrowheads="1"/>
          </p:cNvSpPr>
          <p:nvPr/>
        </p:nvSpPr>
        <p:spPr bwMode="auto">
          <a:xfrm>
            <a:off x="8172450" y="2997200"/>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19463" name="AutoShape 7"/>
          <p:cNvSpPr>
            <a:spLocks noChangeArrowheads="1"/>
          </p:cNvSpPr>
          <p:nvPr/>
        </p:nvSpPr>
        <p:spPr bwMode="auto">
          <a:xfrm>
            <a:off x="8172450" y="4076700"/>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19464" name="AutoShape 8"/>
          <p:cNvSpPr>
            <a:spLocks noChangeArrowheads="1"/>
          </p:cNvSpPr>
          <p:nvPr/>
        </p:nvSpPr>
        <p:spPr bwMode="auto">
          <a:xfrm>
            <a:off x="8172450" y="4508500"/>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19465" name="Rectangle 9"/>
          <p:cNvSpPr>
            <a:spLocks noChangeArrowheads="1"/>
          </p:cNvSpPr>
          <p:nvPr/>
        </p:nvSpPr>
        <p:spPr bwMode="auto">
          <a:xfrm>
            <a:off x="8172450" y="3500438"/>
            <a:ext cx="360363" cy="71437"/>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19466" name="AutoShape 10"/>
          <p:cNvSpPr>
            <a:spLocks noChangeArrowheads="1"/>
          </p:cNvSpPr>
          <p:nvPr/>
        </p:nvSpPr>
        <p:spPr bwMode="auto">
          <a:xfrm>
            <a:off x="8172450" y="4941888"/>
            <a:ext cx="360363" cy="360362"/>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Specification Kinds: Executable</a:t>
            </a:r>
            <a:endParaRPr lang="ru-RU" smtClean="0"/>
          </a:p>
        </p:txBody>
      </p:sp>
      <p:sp>
        <p:nvSpPr>
          <p:cNvPr id="20483" name="Rectangle 3"/>
          <p:cNvSpPr>
            <a:spLocks noGrp="1" noChangeArrowheads="1"/>
          </p:cNvSpPr>
          <p:nvPr>
            <p:ph type="body" idx="1"/>
          </p:nvPr>
        </p:nvSpPr>
        <p:spPr>
          <a:xfrm>
            <a:off x="457200" y="1981200"/>
            <a:ext cx="7427913" cy="3608388"/>
          </a:xfrm>
          <a:noFill/>
        </p:spPr>
        <p:txBody>
          <a:bodyPr/>
          <a:lstStyle/>
          <a:p>
            <a:pPr eaLnBrk="1" hangingPunct="1">
              <a:lnSpc>
                <a:spcPct val="90000"/>
              </a:lnSpc>
            </a:pPr>
            <a:r>
              <a:rPr lang="en-US" sz="2400" smtClean="0"/>
              <a:t>Are very close to some implementation </a:t>
            </a:r>
          </a:p>
          <a:p>
            <a:pPr lvl="1" eaLnBrk="1" hangingPunct="1">
              <a:lnSpc>
                <a:spcPct val="90000"/>
              </a:lnSpc>
            </a:pPr>
            <a:r>
              <a:rPr lang="en-US" sz="2000" smtClean="0"/>
              <a:t>Are easy to use in the industry</a:t>
            </a:r>
          </a:p>
          <a:p>
            <a:pPr lvl="1" eaLnBrk="1" hangingPunct="1">
              <a:lnSpc>
                <a:spcPct val="90000"/>
              </a:lnSpc>
            </a:pPr>
            <a:r>
              <a:rPr lang="en-US" sz="2000" smtClean="0"/>
              <a:t>Can be used to produce prototypes</a:t>
            </a:r>
          </a:p>
          <a:p>
            <a:pPr eaLnBrk="1" hangingPunct="1">
              <a:lnSpc>
                <a:spcPct val="90000"/>
              </a:lnSpc>
            </a:pPr>
            <a:r>
              <a:rPr lang="en-US" sz="2400" smtClean="0"/>
              <a:t>Are not close to requirements</a:t>
            </a:r>
            <a:br>
              <a:rPr lang="en-US" sz="2400" smtClean="0"/>
            </a:br>
            <a:r>
              <a:rPr lang="en-US" sz="2400" smtClean="0"/>
              <a:t>( </a:t>
            </a:r>
            <a:r>
              <a:rPr lang="en-US" sz="2400" smtClean="0">
                <a:cs typeface="Arial" charset="0"/>
              </a:rPr>
              <a:t>√¯ = e</a:t>
            </a:r>
            <a:r>
              <a:rPr lang="en-US" sz="2400" baseline="30000" smtClean="0">
                <a:cs typeface="Arial" charset="0"/>
              </a:rPr>
              <a:t>½ln</a:t>
            </a:r>
            <a:r>
              <a:rPr lang="en-US" sz="2400" smtClean="0">
                <a:cs typeface="Arial" charset="0"/>
              </a:rPr>
              <a:t> = lim(x</a:t>
            </a:r>
            <a:r>
              <a:rPr lang="en-US" sz="2400" baseline="-25000" smtClean="0">
                <a:cs typeface="Arial" charset="0"/>
              </a:rPr>
              <a:t>n+1</a:t>
            </a:r>
            <a:r>
              <a:rPr lang="en-US" sz="2400" smtClean="0">
                <a:cs typeface="Arial" charset="0"/>
              </a:rPr>
              <a:t> = ½(x</a:t>
            </a:r>
            <a:r>
              <a:rPr lang="en-US" sz="2400" baseline="-25000" smtClean="0">
                <a:cs typeface="Arial" charset="0"/>
              </a:rPr>
              <a:t>n</a:t>
            </a:r>
            <a:r>
              <a:rPr lang="en-US" sz="2400" smtClean="0">
                <a:cs typeface="Arial" charset="0"/>
              </a:rPr>
              <a:t> +x/x</a:t>
            </a:r>
            <a:r>
              <a:rPr lang="en-US" sz="2400" baseline="-25000" smtClean="0">
                <a:cs typeface="Arial" charset="0"/>
              </a:rPr>
              <a:t>n</a:t>
            </a:r>
            <a:r>
              <a:rPr lang="en-US" sz="2400" smtClean="0">
                <a:cs typeface="Arial" charset="0"/>
              </a:rPr>
              <a:t>)) )</a:t>
            </a:r>
            <a:endParaRPr lang="en-US" sz="2400" smtClean="0"/>
          </a:p>
          <a:p>
            <a:pPr lvl="1" eaLnBrk="1" hangingPunct="1">
              <a:lnSpc>
                <a:spcPct val="90000"/>
              </a:lnSpc>
            </a:pPr>
            <a:r>
              <a:rPr lang="en-US" sz="2000" smtClean="0"/>
              <a:t>Unsuitable for test coverage measurement</a:t>
            </a:r>
            <a:endParaRPr lang="en-US" sz="2000" smtClean="0">
              <a:cs typeface="Arial" charset="0"/>
            </a:endParaRPr>
          </a:p>
          <a:p>
            <a:pPr eaLnBrk="1" hangingPunct="1">
              <a:lnSpc>
                <a:spcPct val="90000"/>
              </a:lnSpc>
            </a:pPr>
            <a:r>
              <a:rPr lang="en-US" sz="2400" smtClean="0"/>
              <a:t>Can cause problems with conformance checking</a:t>
            </a:r>
            <a:br>
              <a:rPr lang="en-US" sz="2400" smtClean="0"/>
            </a:br>
            <a:r>
              <a:rPr lang="en-US" sz="2400" smtClean="0"/>
              <a:t>How to compare the results?</a:t>
            </a:r>
          </a:p>
          <a:p>
            <a:pPr eaLnBrk="1" hangingPunct="1">
              <a:lnSpc>
                <a:spcPct val="90000"/>
              </a:lnSpc>
            </a:pPr>
            <a:r>
              <a:rPr lang="en-US" sz="2400" smtClean="0"/>
              <a:t>Are highly reusable</a:t>
            </a:r>
          </a:p>
        </p:txBody>
      </p:sp>
      <p:sp>
        <p:nvSpPr>
          <p:cNvPr id="20484" name="AutoShape 4"/>
          <p:cNvSpPr>
            <a:spLocks noChangeArrowheads="1"/>
          </p:cNvSpPr>
          <p:nvPr/>
        </p:nvSpPr>
        <p:spPr bwMode="auto">
          <a:xfrm>
            <a:off x="8172450" y="2060575"/>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20485" name="Rectangle 5"/>
          <p:cNvSpPr>
            <a:spLocks noChangeArrowheads="1"/>
          </p:cNvSpPr>
          <p:nvPr/>
        </p:nvSpPr>
        <p:spPr bwMode="auto">
          <a:xfrm>
            <a:off x="8172450" y="3860800"/>
            <a:ext cx="360363" cy="71438"/>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0486" name="AutoShape 6"/>
          <p:cNvSpPr>
            <a:spLocks noChangeArrowheads="1"/>
          </p:cNvSpPr>
          <p:nvPr/>
        </p:nvSpPr>
        <p:spPr bwMode="auto">
          <a:xfrm>
            <a:off x="8172450" y="2492375"/>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20487" name="Rectangle 9"/>
          <p:cNvSpPr>
            <a:spLocks noChangeArrowheads="1"/>
          </p:cNvSpPr>
          <p:nvPr/>
        </p:nvSpPr>
        <p:spPr bwMode="auto">
          <a:xfrm>
            <a:off x="8172450" y="3213100"/>
            <a:ext cx="360363" cy="71438"/>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0488" name="AutoShape 10"/>
          <p:cNvSpPr>
            <a:spLocks noChangeArrowheads="1"/>
          </p:cNvSpPr>
          <p:nvPr/>
        </p:nvSpPr>
        <p:spPr bwMode="auto">
          <a:xfrm>
            <a:off x="8172450" y="4797425"/>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20489" name="Rectangle 11"/>
          <p:cNvSpPr>
            <a:spLocks noChangeArrowheads="1"/>
          </p:cNvSpPr>
          <p:nvPr/>
        </p:nvSpPr>
        <p:spPr bwMode="auto">
          <a:xfrm>
            <a:off x="8172450" y="4292600"/>
            <a:ext cx="360363" cy="71438"/>
          </a:xfrm>
          <a:prstGeom prst="rect">
            <a:avLst/>
          </a:prstGeom>
          <a:solidFill>
            <a:schemeClr val="accent2"/>
          </a:solidFill>
          <a:ln w="9525" algn="ctr">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Specification Kinds: Algebraic</a:t>
            </a:r>
            <a:endParaRPr lang="ru-RU" smtClean="0"/>
          </a:p>
        </p:txBody>
      </p:sp>
      <p:sp>
        <p:nvSpPr>
          <p:cNvPr id="21507" name="Rectangle 3"/>
          <p:cNvSpPr>
            <a:spLocks noGrp="1" noChangeArrowheads="1"/>
          </p:cNvSpPr>
          <p:nvPr>
            <p:ph type="body" idx="1"/>
          </p:nvPr>
        </p:nvSpPr>
        <p:spPr>
          <a:xfrm>
            <a:off x="457200" y="1981200"/>
            <a:ext cx="7427913" cy="3463925"/>
          </a:xfrm>
          <a:noFill/>
        </p:spPr>
        <p:txBody>
          <a:bodyPr/>
          <a:lstStyle/>
          <a:p>
            <a:pPr eaLnBrk="1" hangingPunct="1">
              <a:lnSpc>
                <a:spcPct val="90000"/>
              </a:lnSpc>
            </a:pPr>
            <a:r>
              <a:rPr lang="en-US" sz="2400" smtClean="0"/>
              <a:t>Are far from common implementations and have greatly different structure</a:t>
            </a:r>
          </a:p>
          <a:p>
            <a:pPr lvl="1" eaLnBrk="1" hangingPunct="1">
              <a:lnSpc>
                <a:spcPct val="90000"/>
              </a:lnSpc>
            </a:pPr>
            <a:r>
              <a:rPr lang="en-US" sz="2000" smtClean="0"/>
              <a:t>Can hardly be introduced in the industry</a:t>
            </a:r>
          </a:p>
          <a:p>
            <a:pPr eaLnBrk="1" hangingPunct="1">
              <a:lnSpc>
                <a:spcPct val="90000"/>
              </a:lnSpc>
            </a:pPr>
            <a:r>
              <a:rPr lang="en-US" sz="2400" smtClean="0"/>
              <a:t>Can be far from requirements or close to them for different kinds of systems</a:t>
            </a:r>
          </a:p>
          <a:p>
            <a:pPr lvl="1" eaLnBrk="1" hangingPunct="1">
              <a:lnSpc>
                <a:spcPct val="90000"/>
              </a:lnSpc>
            </a:pPr>
            <a:r>
              <a:rPr lang="en-US" sz="2000" smtClean="0"/>
              <a:t>Can hardly be used for coverage measurement</a:t>
            </a:r>
          </a:p>
          <a:p>
            <a:pPr eaLnBrk="1" hangingPunct="1">
              <a:lnSpc>
                <a:spcPct val="90000"/>
              </a:lnSpc>
            </a:pPr>
            <a:r>
              <a:rPr lang="en-US" sz="2400" smtClean="0"/>
              <a:t>Can be used for conformance checking</a:t>
            </a:r>
            <a:br>
              <a:rPr lang="en-US" sz="2400" smtClean="0"/>
            </a:br>
            <a:r>
              <a:rPr lang="en-US" sz="2400" smtClean="0"/>
              <a:t>But sharpen error localization problems</a:t>
            </a:r>
          </a:p>
          <a:p>
            <a:pPr eaLnBrk="1" hangingPunct="1">
              <a:lnSpc>
                <a:spcPct val="90000"/>
              </a:lnSpc>
            </a:pPr>
            <a:r>
              <a:rPr lang="en-US" sz="2400" smtClean="0"/>
              <a:t>Reusability is a problem</a:t>
            </a:r>
            <a:endParaRPr lang="ru-RU" sz="2400" smtClean="0"/>
          </a:p>
        </p:txBody>
      </p:sp>
      <p:sp>
        <p:nvSpPr>
          <p:cNvPr id="21508" name="Rectangle 5"/>
          <p:cNvSpPr>
            <a:spLocks noChangeArrowheads="1"/>
          </p:cNvSpPr>
          <p:nvPr/>
        </p:nvSpPr>
        <p:spPr bwMode="auto">
          <a:xfrm>
            <a:off x="8172450" y="2205038"/>
            <a:ext cx="360363" cy="71437"/>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1509" name="AutoShape 6"/>
          <p:cNvSpPr>
            <a:spLocks noChangeArrowheads="1"/>
          </p:cNvSpPr>
          <p:nvPr/>
        </p:nvSpPr>
        <p:spPr bwMode="auto">
          <a:xfrm>
            <a:off x="8172450" y="3068638"/>
            <a:ext cx="360363" cy="360362"/>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21510" name="AutoShape 7"/>
          <p:cNvSpPr>
            <a:spLocks noChangeArrowheads="1"/>
          </p:cNvSpPr>
          <p:nvPr/>
        </p:nvSpPr>
        <p:spPr bwMode="auto">
          <a:xfrm>
            <a:off x="8172450" y="4076700"/>
            <a:ext cx="360363" cy="360363"/>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21511" name="Rectangle 9"/>
          <p:cNvSpPr>
            <a:spLocks noChangeArrowheads="1"/>
          </p:cNvSpPr>
          <p:nvPr/>
        </p:nvSpPr>
        <p:spPr bwMode="auto">
          <a:xfrm>
            <a:off x="8172450" y="3933825"/>
            <a:ext cx="360363" cy="71438"/>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1512" name="Rectangle 11"/>
          <p:cNvSpPr>
            <a:spLocks noChangeArrowheads="1"/>
          </p:cNvSpPr>
          <p:nvPr/>
        </p:nvSpPr>
        <p:spPr bwMode="auto">
          <a:xfrm>
            <a:off x="8172450" y="2852738"/>
            <a:ext cx="360363" cy="71437"/>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1513" name="Rectangle 12"/>
          <p:cNvSpPr>
            <a:spLocks noChangeArrowheads="1"/>
          </p:cNvSpPr>
          <p:nvPr/>
        </p:nvSpPr>
        <p:spPr bwMode="auto">
          <a:xfrm>
            <a:off x="8172450" y="4652963"/>
            <a:ext cx="360363" cy="71437"/>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1514" name="Rectangle 13"/>
          <p:cNvSpPr>
            <a:spLocks noChangeArrowheads="1"/>
          </p:cNvSpPr>
          <p:nvPr/>
        </p:nvSpPr>
        <p:spPr bwMode="auto">
          <a:xfrm>
            <a:off x="8172450" y="5013325"/>
            <a:ext cx="360363" cy="71438"/>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21515" name="AutoShape 15">
            <a:hlinkClick r:id="rId3" action="ppaction://hlinksldjump" highlightClick="1"/>
          </p:cNvPr>
          <p:cNvSpPr>
            <a:spLocks noChangeArrowheads="1"/>
          </p:cNvSpPr>
          <p:nvPr/>
        </p:nvSpPr>
        <p:spPr bwMode="auto">
          <a:xfrm>
            <a:off x="457200" y="5300663"/>
            <a:ext cx="754063" cy="754062"/>
          </a:xfrm>
          <a:prstGeom prst="actionButtonBackPrevious">
            <a:avLst/>
          </a:prstGeom>
          <a:gradFill rotWithShape="1">
            <a:gsLst>
              <a:gs pos="0">
                <a:schemeClr val="bg1"/>
              </a:gs>
              <a:gs pos="100000">
                <a:schemeClr val="folHlink"/>
              </a:gs>
            </a:gsLst>
            <a:path path="rect">
              <a:fillToRect l="50000" t="50000" r="50000" b="50000"/>
            </a:path>
          </a:gradFill>
          <a:ln w="9525">
            <a:noFill/>
            <a:miter lim="800000"/>
            <a:headEnd/>
            <a:tailEnd/>
          </a:ln>
        </p:spPr>
        <p:txBody>
          <a:bodyPr wrap="none" anchor="ct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Origin of UniTesK Method</a:t>
            </a:r>
            <a:endParaRPr lang="ru-RU" smtClean="0"/>
          </a:p>
        </p:txBody>
      </p:sp>
      <p:sp>
        <p:nvSpPr>
          <p:cNvPr id="19459" name="Rectangle 3"/>
          <p:cNvSpPr>
            <a:spLocks noGrp="1" noChangeArrowheads="1"/>
          </p:cNvSpPr>
          <p:nvPr>
            <p:ph type="body" sz="half" idx="1"/>
          </p:nvPr>
        </p:nvSpPr>
        <p:spPr>
          <a:xfrm>
            <a:off x="457200" y="1981200"/>
            <a:ext cx="6635750" cy="3886200"/>
          </a:xfrm>
        </p:spPr>
        <p:txBody>
          <a:bodyPr/>
          <a:lstStyle/>
          <a:p>
            <a:pPr eaLnBrk="1" hangingPunct="1"/>
            <a:r>
              <a:rPr lang="en-US" sz="2400" smtClean="0"/>
              <a:t>1994 – 1996</a:t>
            </a:r>
            <a:br>
              <a:rPr lang="en-US" sz="2400" smtClean="0"/>
            </a:br>
            <a:r>
              <a:rPr lang="en-US" sz="2400" smtClean="0"/>
              <a:t>ISP RAS – Nortel Networks contract on</a:t>
            </a:r>
            <a:br>
              <a:rPr lang="en-US" sz="2400" smtClean="0"/>
            </a:br>
            <a:r>
              <a:rPr lang="en-US" sz="2400" smtClean="0"/>
              <a:t>functional test suite development for Switch Operating System kernel</a:t>
            </a:r>
          </a:p>
          <a:p>
            <a:pPr lvl="1" eaLnBrk="1" hangingPunct="1"/>
            <a:r>
              <a:rPr lang="en-US" sz="2000" smtClean="0"/>
              <a:t>Few hundreds of bugs found in the OS kernel, which had been 10 years in use</a:t>
            </a:r>
          </a:p>
          <a:p>
            <a:pPr eaLnBrk="1" hangingPunct="1"/>
            <a:r>
              <a:rPr lang="en-US" sz="2400" smtClean="0"/>
              <a:t>1996</a:t>
            </a:r>
            <a:br>
              <a:rPr lang="en-US" sz="2400" smtClean="0"/>
            </a:br>
            <a:r>
              <a:rPr lang="en-US" sz="2400" smtClean="0"/>
              <a:t>KVEST technology developed</a:t>
            </a:r>
            <a:br>
              <a:rPr lang="en-US" sz="2400" smtClean="0"/>
            </a:br>
            <a:r>
              <a:rPr lang="en-US" sz="2400" smtClean="0"/>
              <a:t>About 600K lines of Nortel code tested in 1994 – 2000 </a:t>
            </a:r>
          </a:p>
        </p:txBody>
      </p:sp>
      <p:pic>
        <p:nvPicPr>
          <p:cNvPr id="6148" name="Picture 4" descr="nn_logo"/>
          <p:cNvPicPr>
            <a:picLocks noGrp="1" noChangeAspect="1" noChangeArrowheads="1"/>
          </p:cNvPicPr>
          <p:nvPr>
            <p:ph sz="quarter" idx="2"/>
          </p:nvPr>
        </p:nvPicPr>
        <p:blipFill>
          <a:blip r:embed="rId3" cstate="print"/>
          <a:srcRect/>
          <a:stretch>
            <a:fillRect/>
          </a:stretch>
        </p:blipFill>
        <p:spPr>
          <a:xfrm>
            <a:off x="6948488" y="2852738"/>
            <a:ext cx="1962150" cy="571500"/>
          </a:xfrm>
          <a:noFill/>
        </p:spPr>
      </p:pic>
      <p:pic>
        <p:nvPicPr>
          <p:cNvPr id="6149" name="Picture 6" descr="logo_m"/>
          <p:cNvPicPr>
            <a:picLocks noGrp="1" noChangeAspect="1" noChangeArrowheads="1"/>
          </p:cNvPicPr>
          <p:nvPr>
            <p:ph sz="quarter" idx="3"/>
          </p:nvPr>
        </p:nvPicPr>
        <p:blipFill>
          <a:blip r:embed="rId4" cstate="print"/>
          <a:srcRect/>
          <a:stretch>
            <a:fillRect/>
          </a:stretch>
        </p:blipFill>
        <p:spPr>
          <a:xfrm>
            <a:off x="7019925" y="2133600"/>
            <a:ext cx="1343025" cy="5365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Test Engine Work Details</a:t>
            </a:r>
            <a:endParaRPr lang="ru-RU" smtClean="0"/>
          </a:p>
        </p:txBody>
      </p:sp>
      <p:sp>
        <p:nvSpPr>
          <p:cNvPr id="22531" name="Rectangle 5"/>
          <p:cNvSpPr>
            <a:spLocks noGrp="1" noChangeArrowheads="1"/>
          </p:cNvSpPr>
          <p:nvPr>
            <p:ph idx="1"/>
          </p:nvPr>
        </p:nvSpPr>
        <p:spPr/>
        <p:txBody>
          <a:bodyPr/>
          <a:lstStyle/>
          <a:p>
            <a:pPr eaLnBrk="1" hangingPunct="1"/>
            <a:endParaRPr lang="ru-RU" smtClean="0"/>
          </a:p>
        </p:txBody>
      </p:sp>
      <p:sp>
        <p:nvSpPr>
          <p:cNvPr id="22532" name="AutoShape 4">
            <a:hlinkClick r:id="rId3" action="ppaction://hlinksldjump" highlightClick="1"/>
          </p:cNvPr>
          <p:cNvSpPr>
            <a:spLocks noChangeArrowheads="1"/>
          </p:cNvSpPr>
          <p:nvPr/>
        </p:nvSpPr>
        <p:spPr bwMode="auto">
          <a:xfrm>
            <a:off x="457200" y="5300663"/>
            <a:ext cx="754063" cy="754062"/>
          </a:xfrm>
          <a:prstGeom prst="actionButtonBackPrevious">
            <a:avLst/>
          </a:prstGeom>
          <a:gradFill rotWithShape="1">
            <a:gsLst>
              <a:gs pos="0">
                <a:schemeClr val="bg1"/>
              </a:gs>
              <a:gs pos="100000">
                <a:schemeClr val="folHlink"/>
              </a:gs>
            </a:gsLst>
            <a:path path="rect">
              <a:fillToRect l="50000" t="50000" r="50000" b="50000"/>
            </a:path>
          </a:gradFill>
          <a:ln w="9525">
            <a:noFill/>
            <a:miter lim="800000"/>
            <a:headEnd/>
            <a:tailEnd/>
          </a:ln>
        </p:spPr>
        <p:txBody>
          <a:bodyPr wrap="none" anchor="ctr"/>
          <a:lstStyle/>
          <a:p>
            <a:endParaRPr lang="ru-RU"/>
          </a:p>
        </p:txBody>
      </p:sp>
      <p:grpSp>
        <p:nvGrpSpPr>
          <p:cNvPr id="22533" name="Group 10"/>
          <p:cNvGrpSpPr>
            <a:grpSpLocks/>
          </p:cNvGrpSpPr>
          <p:nvPr/>
        </p:nvGrpSpPr>
        <p:grpSpPr bwMode="auto">
          <a:xfrm>
            <a:off x="1906588" y="2106613"/>
            <a:ext cx="5256212" cy="3760787"/>
            <a:chOff x="1474" y="1298"/>
            <a:chExt cx="3311" cy="2369"/>
          </a:xfrm>
        </p:grpSpPr>
        <p:sp>
          <p:nvSpPr>
            <p:cNvPr id="22543" name="Rectangle 11"/>
            <p:cNvSpPr>
              <a:spLocks noChangeArrowheads="1"/>
            </p:cNvSpPr>
            <p:nvPr/>
          </p:nvSpPr>
          <p:spPr bwMode="auto">
            <a:xfrm>
              <a:off x="2653" y="1298"/>
              <a:ext cx="907" cy="237"/>
            </a:xfrm>
            <a:prstGeom prst="rect">
              <a:avLst/>
            </a:prstGeom>
            <a:solidFill>
              <a:schemeClr val="bg1"/>
            </a:solidFill>
            <a:ln w="9525" algn="ctr">
              <a:solidFill>
                <a:schemeClr val="tx1"/>
              </a:solidFill>
              <a:miter lim="800000"/>
              <a:headEnd/>
              <a:tailEnd/>
            </a:ln>
          </p:spPr>
          <p:txBody>
            <a:bodyPr anchor="ctr">
              <a:spAutoFit/>
            </a:bodyPr>
            <a:lstStyle/>
            <a:p>
              <a:r>
                <a:rPr lang="en-US"/>
                <a:t>Test Engine</a:t>
              </a:r>
              <a:endParaRPr lang="ru-RU"/>
            </a:p>
          </p:txBody>
        </p:sp>
        <p:sp>
          <p:nvSpPr>
            <p:cNvPr id="22544" name="Rectangle 12"/>
            <p:cNvSpPr>
              <a:spLocks noChangeArrowheads="1"/>
            </p:cNvSpPr>
            <p:nvPr/>
          </p:nvSpPr>
          <p:spPr bwMode="auto">
            <a:xfrm>
              <a:off x="1474" y="1706"/>
              <a:ext cx="3311" cy="1316"/>
            </a:xfrm>
            <a:prstGeom prst="rect">
              <a:avLst/>
            </a:prstGeom>
            <a:solidFill>
              <a:schemeClr val="bg1"/>
            </a:solidFill>
            <a:ln w="9525" algn="ctr">
              <a:solidFill>
                <a:schemeClr val="tx1"/>
              </a:solidFill>
              <a:miter lim="800000"/>
              <a:headEnd/>
              <a:tailEnd/>
            </a:ln>
          </p:spPr>
          <p:txBody>
            <a:bodyPr/>
            <a:lstStyle/>
            <a:p>
              <a:pPr algn="l"/>
              <a:r>
                <a:rPr lang="en-US"/>
                <a:t>Test Sequence Iterator</a:t>
              </a:r>
              <a:endParaRPr lang="ru-RU"/>
            </a:p>
          </p:txBody>
        </p:sp>
        <p:sp>
          <p:nvSpPr>
            <p:cNvPr id="22545" name="Rectangle 13"/>
            <p:cNvSpPr>
              <a:spLocks noChangeArrowheads="1"/>
            </p:cNvSpPr>
            <p:nvPr/>
          </p:nvSpPr>
          <p:spPr bwMode="auto">
            <a:xfrm>
              <a:off x="2699" y="3430"/>
              <a:ext cx="817" cy="237"/>
            </a:xfrm>
            <a:prstGeom prst="rect">
              <a:avLst/>
            </a:prstGeom>
            <a:solidFill>
              <a:schemeClr val="bg1"/>
            </a:solidFill>
            <a:ln w="9525" algn="ctr">
              <a:solidFill>
                <a:schemeClr val="tx1"/>
              </a:solidFill>
              <a:miter lim="800000"/>
              <a:headEnd/>
              <a:tailEnd/>
            </a:ln>
          </p:spPr>
          <p:txBody>
            <a:bodyPr anchor="ctr">
              <a:spAutoFit/>
            </a:bodyPr>
            <a:lstStyle/>
            <a:p>
              <a:r>
                <a:rPr lang="en-US"/>
                <a:t>Oracle</a:t>
              </a:r>
              <a:endParaRPr lang="ru-RU"/>
            </a:p>
          </p:txBody>
        </p:sp>
      </p:grpSp>
      <p:sp>
        <p:nvSpPr>
          <p:cNvPr id="22534" name="Rectangle 14"/>
          <p:cNvSpPr>
            <a:spLocks noChangeArrowheads="1"/>
          </p:cNvSpPr>
          <p:nvPr/>
        </p:nvSpPr>
        <p:spPr bwMode="auto">
          <a:xfrm>
            <a:off x="2122488" y="3475038"/>
            <a:ext cx="1223962" cy="650875"/>
          </a:xfrm>
          <a:prstGeom prst="rect">
            <a:avLst/>
          </a:prstGeom>
          <a:solidFill>
            <a:schemeClr val="bg1"/>
          </a:solidFill>
          <a:ln w="9525" algn="ctr">
            <a:solidFill>
              <a:schemeClr val="tx1"/>
            </a:solidFill>
            <a:miter lim="800000"/>
            <a:headEnd/>
            <a:tailEnd/>
          </a:ln>
        </p:spPr>
        <p:txBody>
          <a:bodyPr anchor="ctr">
            <a:spAutoFit/>
          </a:bodyPr>
          <a:lstStyle/>
          <a:p>
            <a:r>
              <a:rPr lang="en-US"/>
              <a:t>State Converter</a:t>
            </a:r>
            <a:endParaRPr lang="ru-RU"/>
          </a:p>
        </p:txBody>
      </p:sp>
      <p:sp>
        <p:nvSpPr>
          <p:cNvPr id="22535" name="Rectangle 15"/>
          <p:cNvSpPr>
            <a:spLocks noChangeArrowheads="1"/>
          </p:cNvSpPr>
          <p:nvPr/>
        </p:nvSpPr>
        <p:spPr bwMode="auto">
          <a:xfrm>
            <a:off x="5722938" y="3475038"/>
            <a:ext cx="1223962" cy="647700"/>
          </a:xfrm>
          <a:prstGeom prst="rect">
            <a:avLst/>
          </a:prstGeom>
          <a:solidFill>
            <a:schemeClr val="bg1"/>
          </a:solidFill>
          <a:ln w="9525" algn="ctr">
            <a:solidFill>
              <a:schemeClr val="tx1"/>
            </a:solidFill>
            <a:miter lim="800000"/>
            <a:headEnd/>
            <a:tailEnd/>
          </a:ln>
        </p:spPr>
        <p:txBody>
          <a:bodyPr anchor="ctr"/>
          <a:lstStyle/>
          <a:p>
            <a:r>
              <a:rPr lang="en-US"/>
              <a:t>Caller</a:t>
            </a:r>
            <a:endParaRPr lang="ru-RU"/>
          </a:p>
        </p:txBody>
      </p:sp>
      <p:sp>
        <p:nvSpPr>
          <p:cNvPr id="22536" name="Rectangle 16"/>
          <p:cNvSpPr>
            <a:spLocks noChangeArrowheads="1"/>
          </p:cNvSpPr>
          <p:nvPr/>
        </p:nvSpPr>
        <p:spPr bwMode="auto">
          <a:xfrm>
            <a:off x="3633788" y="3475038"/>
            <a:ext cx="1800225" cy="650875"/>
          </a:xfrm>
          <a:prstGeom prst="rect">
            <a:avLst/>
          </a:prstGeom>
          <a:solidFill>
            <a:schemeClr val="bg1"/>
          </a:solidFill>
          <a:ln w="9525" algn="ctr">
            <a:solidFill>
              <a:schemeClr val="tx1"/>
            </a:solidFill>
            <a:miter lim="800000"/>
            <a:headEnd/>
            <a:tailEnd/>
          </a:ln>
        </p:spPr>
        <p:txBody>
          <a:bodyPr anchor="ctr">
            <a:spAutoFit/>
          </a:bodyPr>
          <a:lstStyle/>
          <a:p>
            <a:r>
              <a:rPr lang="en-US"/>
              <a:t>Input Symbol Iteration</a:t>
            </a:r>
            <a:endParaRPr lang="ru-RU"/>
          </a:p>
        </p:txBody>
      </p:sp>
      <p:sp>
        <p:nvSpPr>
          <p:cNvPr id="22537" name="Line 17"/>
          <p:cNvSpPr>
            <a:spLocks noChangeShapeType="1"/>
          </p:cNvSpPr>
          <p:nvPr/>
        </p:nvSpPr>
        <p:spPr bwMode="auto">
          <a:xfrm flipH="1">
            <a:off x="2986088" y="2482850"/>
            <a:ext cx="1081087" cy="992188"/>
          </a:xfrm>
          <a:prstGeom prst="line">
            <a:avLst/>
          </a:prstGeom>
          <a:noFill/>
          <a:ln w="9525">
            <a:solidFill>
              <a:schemeClr val="tx1"/>
            </a:solidFill>
            <a:round/>
            <a:headEnd/>
            <a:tailEnd type="triangle" w="med" len="med"/>
          </a:ln>
        </p:spPr>
        <p:txBody>
          <a:bodyPr wrap="none" anchor="ctr"/>
          <a:lstStyle/>
          <a:p>
            <a:endParaRPr lang="ru-RU"/>
          </a:p>
        </p:txBody>
      </p:sp>
      <p:sp>
        <p:nvSpPr>
          <p:cNvPr id="22538" name="Line 18"/>
          <p:cNvSpPr>
            <a:spLocks noChangeShapeType="1"/>
          </p:cNvSpPr>
          <p:nvPr/>
        </p:nvSpPr>
        <p:spPr bwMode="auto">
          <a:xfrm>
            <a:off x="4497388" y="2482850"/>
            <a:ext cx="0" cy="1008063"/>
          </a:xfrm>
          <a:prstGeom prst="line">
            <a:avLst/>
          </a:prstGeom>
          <a:noFill/>
          <a:ln w="9525">
            <a:solidFill>
              <a:schemeClr val="tx1"/>
            </a:solidFill>
            <a:round/>
            <a:headEnd/>
            <a:tailEnd type="triangle" w="med" len="med"/>
          </a:ln>
        </p:spPr>
        <p:txBody>
          <a:bodyPr wrap="none" anchor="ctr"/>
          <a:lstStyle/>
          <a:p>
            <a:endParaRPr lang="ru-RU"/>
          </a:p>
        </p:txBody>
      </p:sp>
      <p:sp>
        <p:nvSpPr>
          <p:cNvPr id="22539" name="Line 19"/>
          <p:cNvSpPr>
            <a:spLocks noChangeShapeType="1"/>
          </p:cNvSpPr>
          <p:nvPr/>
        </p:nvSpPr>
        <p:spPr bwMode="auto">
          <a:xfrm>
            <a:off x="4999038" y="2482850"/>
            <a:ext cx="1011237" cy="1008063"/>
          </a:xfrm>
          <a:prstGeom prst="line">
            <a:avLst/>
          </a:prstGeom>
          <a:noFill/>
          <a:ln w="9525">
            <a:solidFill>
              <a:schemeClr val="tx1"/>
            </a:solidFill>
            <a:round/>
            <a:headEnd/>
            <a:tailEnd type="triangle" w="med" len="med"/>
          </a:ln>
        </p:spPr>
        <p:txBody>
          <a:bodyPr wrap="none" anchor="ctr"/>
          <a:lstStyle/>
          <a:p>
            <a:endParaRPr lang="ru-RU"/>
          </a:p>
        </p:txBody>
      </p:sp>
      <p:sp>
        <p:nvSpPr>
          <p:cNvPr id="22540" name="Line 20"/>
          <p:cNvSpPr>
            <a:spLocks noChangeShapeType="1"/>
          </p:cNvSpPr>
          <p:nvPr/>
        </p:nvSpPr>
        <p:spPr bwMode="auto">
          <a:xfrm flipH="1">
            <a:off x="4929188" y="4125913"/>
            <a:ext cx="1081087" cy="1365250"/>
          </a:xfrm>
          <a:prstGeom prst="line">
            <a:avLst/>
          </a:prstGeom>
          <a:noFill/>
          <a:ln w="9525">
            <a:solidFill>
              <a:schemeClr val="tx1"/>
            </a:solidFill>
            <a:round/>
            <a:headEnd/>
            <a:tailEnd type="triangle" w="med" len="med"/>
          </a:ln>
        </p:spPr>
        <p:txBody>
          <a:bodyPr wrap="none" anchor="ctr"/>
          <a:lstStyle/>
          <a:p>
            <a:endParaRPr lang="ru-RU"/>
          </a:p>
        </p:txBody>
      </p:sp>
      <p:sp>
        <p:nvSpPr>
          <p:cNvPr id="22541" name="Line 21"/>
          <p:cNvSpPr>
            <a:spLocks noChangeShapeType="1"/>
          </p:cNvSpPr>
          <p:nvPr/>
        </p:nvSpPr>
        <p:spPr bwMode="auto">
          <a:xfrm>
            <a:off x="2986088" y="4122738"/>
            <a:ext cx="1081087" cy="1368425"/>
          </a:xfrm>
          <a:prstGeom prst="line">
            <a:avLst/>
          </a:prstGeom>
          <a:noFill/>
          <a:ln w="9525">
            <a:solidFill>
              <a:schemeClr val="tx1"/>
            </a:solidFill>
            <a:round/>
            <a:headEnd/>
            <a:tailEnd type="triangle" w="med" len="med"/>
          </a:ln>
        </p:spPr>
        <p:txBody>
          <a:bodyPr wrap="none" anchor="ctr"/>
          <a:lstStyle/>
          <a:p>
            <a:endParaRPr lang="ru-RU"/>
          </a:p>
        </p:txBody>
      </p:sp>
      <p:sp>
        <p:nvSpPr>
          <p:cNvPr id="22542" name="Line 29"/>
          <p:cNvSpPr>
            <a:spLocks noChangeShapeType="1"/>
          </p:cNvSpPr>
          <p:nvPr/>
        </p:nvSpPr>
        <p:spPr bwMode="auto">
          <a:xfrm flipH="1">
            <a:off x="3203575" y="2584450"/>
            <a:ext cx="573088" cy="557213"/>
          </a:xfrm>
          <a:prstGeom prst="line">
            <a:avLst/>
          </a:prstGeom>
          <a:noFill/>
          <a:ln w="25400">
            <a:solidFill>
              <a:schemeClr val="tx1"/>
            </a:solidFill>
            <a:round/>
            <a:headEnd/>
            <a:tailEnd type="triangle" w="lg" len="med"/>
          </a:ln>
        </p:spPr>
        <p:txBody>
          <a:bodyPr wrap="none" anchor="ctr"/>
          <a:lstStyle/>
          <a:p>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en-US" smtClean="0"/>
              <a:t>Functional Testing</a:t>
            </a:r>
            <a:endParaRPr lang="ru-RU" smtClean="0"/>
          </a:p>
        </p:txBody>
      </p:sp>
      <p:sp>
        <p:nvSpPr>
          <p:cNvPr id="1029" name="Rectangle 4"/>
          <p:cNvSpPr>
            <a:spLocks noGrp="1" noChangeArrowheads="1"/>
          </p:cNvSpPr>
          <p:nvPr>
            <p:ph type="body" sz="half" idx="1"/>
          </p:nvPr>
        </p:nvSpPr>
        <p:spPr>
          <a:xfrm>
            <a:off x="457200" y="1981200"/>
            <a:ext cx="8229600" cy="655638"/>
          </a:xfrm>
        </p:spPr>
        <p:txBody>
          <a:bodyPr/>
          <a:lstStyle/>
          <a:p>
            <a:pPr eaLnBrk="1" hangingPunct="1">
              <a:buFont typeface="Wingdings" pitchFamily="2" charset="2"/>
              <a:buNone/>
            </a:pPr>
            <a:r>
              <a:rPr lang="en-US" sz="2800" smtClean="0"/>
              <a:t>UniTesK method deals with functional testing</a:t>
            </a:r>
            <a:endParaRPr lang="ru-RU" sz="2800" smtClean="0"/>
          </a:p>
        </p:txBody>
      </p:sp>
      <p:graphicFrame>
        <p:nvGraphicFramePr>
          <p:cNvPr id="1026" name="Diagram 7"/>
          <p:cNvGraphicFramePr>
            <a:graphicFrameLocks noChangeAspect="1"/>
          </p:cNvGraphicFramePr>
          <p:nvPr>
            <p:ph sz="half" idx="2"/>
          </p:nvPr>
        </p:nvGraphicFramePr>
        <p:xfrm>
          <a:off x="431800" y="2622550"/>
          <a:ext cx="8208963" cy="2462213"/>
        </p:xfrm>
        <a:graphic>
          <a:graphicData uri="http://schemas.openxmlformats.org/drawingml/2006/compatibility">
            <com:legacyDrawing xmlns:com="http://schemas.openxmlformats.org/drawingml/2006/compatibility" spid="_x0000_s1026"/>
          </a:graphicData>
        </a:graphic>
      </p:graphicFrame>
      <p:sp>
        <p:nvSpPr>
          <p:cNvPr id="35874" name="AutoShape 34"/>
          <p:cNvSpPr>
            <a:spLocks noChangeArrowheads="1"/>
          </p:cNvSpPr>
          <p:nvPr/>
        </p:nvSpPr>
        <p:spPr bwMode="auto">
          <a:xfrm>
            <a:off x="755650" y="3284538"/>
            <a:ext cx="1655763" cy="1081087"/>
          </a:xfrm>
          <a:prstGeom prst="flowChartDocument">
            <a:avLst/>
          </a:prstGeom>
          <a:solidFill>
            <a:srgbClr val="E8E8F4"/>
          </a:solidFill>
          <a:ln w="9525">
            <a:solidFill>
              <a:schemeClr val="tx1"/>
            </a:solidFill>
            <a:miter lim="800000"/>
            <a:headEnd/>
            <a:tailEnd/>
          </a:ln>
        </p:spPr>
        <p:txBody>
          <a:bodyPr wrap="none" anchor="ctr"/>
          <a:lstStyle/>
          <a:p>
            <a:r>
              <a:rPr lang="en-US"/>
              <a:t>Requirements</a:t>
            </a:r>
            <a:endParaRPr lang="ru-RU"/>
          </a:p>
        </p:txBody>
      </p:sp>
      <p:sp>
        <p:nvSpPr>
          <p:cNvPr id="35875" name="Rectangle 35"/>
          <p:cNvSpPr>
            <a:spLocks noChangeArrowheads="1"/>
          </p:cNvSpPr>
          <p:nvPr/>
        </p:nvSpPr>
        <p:spPr bwMode="auto">
          <a:xfrm>
            <a:off x="3635375" y="3429000"/>
            <a:ext cx="1655763" cy="720725"/>
          </a:xfrm>
          <a:prstGeom prst="rect">
            <a:avLst/>
          </a:prstGeom>
          <a:solidFill>
            <a:srgbClr val="E8E8F4"/>
          </a:solidFill>
          <a:ln w="9525">
            <a:solidFill>
              <a:schemeClr val="tx1"/>
            </a:solidFill>
            <a:miter lim="800000"/>
            <a:headEnd/>
            <a:tailEnd/>
          </a:ln>
        </p:spPr>
        <p:txBody>
          <a:bodyPr anchor="ctr"/>
          <a:lstStyle/>
          <a:p>
            <a:r>
              <a:rPr lang="en-US"/>
              <a:t>Formal Specifications</a:t>
            </a:r>
            <a:endParaRPr lang="ru-RU"/>
          </a:p>
        </p:txBody>
      </p:sp>
      <p:sp>
        <p:nvSpPr>
          <p:cNvPr id="35879" name="AutoShape 39"/>
          <p:cNvSpPr>
            <a:spLocks noChangeArrowheads="1"/>
          </p:cNvSpPr>
          <p:nvPr/>
        </p:nvSpPr>
        <p:spPr bwMode="auto">
          <a:xfrm>
            <a:off x="6516688" y="3429000"/>
            <a:ext cx="1584325" cy="720725"/>
          </a:xfrm>
          <a:prstGeom prst="flowChartProcess">
            <a:avLst/>
          </a:prstGeom>
          <a:solidFill>
            <a:srgbClr val="E8E8F4"/>
          </a:solidFill>
          <a:ln w="9525">
            <a:solidFill>
              <a:schemeClr val="tx1"/>
            </a:solidFill>
            <a:miter lim="800000"/>
            <a:headEnd/>
            <a:tailEnd/>
          </a:ln>
        </p:spPr>
        <p:txBody>
          <a:bodyPr wrap="none" anchor="ctr"/>
          <a:lstStyle/>
          <a:p>
            <a:r>
              <a:rPr lang="en-US"/>
              <a:t>Tests</a:t>
            </a:r>
            <a:endParaRPr lang="ru-RU"/>
          </a:p>
        </p:txBody>
      </p:sp>
      <p:sp>
        <p:nvSpPr>
          <p:cNvPr id="35880" name="AutoShape 40"/>
          <p:cNvSpPr>
            <a:spLocks noChangeArrowheads="1"/>
          </p:cNvSpPr>
          <p:nvPr/>
        </p:nvSpPr>
        <p:spPr bwMode="auto">
          <a:xfrm>
            <a:off x="3563938" y="3355975"/>
            <a:ext cx="1728787" cy="863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hlink"/>
              </a:gs>
              <a:gs pos="50000">
                <a:srgbClr val="E8E8F4"/>
              </a:gs>
              <a:gs pos="100000">
                <a:schemeClr val="hlink"/>
              </a:gs>
            </a:gsLst>
            <a:lin ang="0" scaled="1"/>
          </a:gradFill>
          <a:ln w="9525">
            <a:solidFill>
              <a:schemeClr val="tx1"/>
            </a:solidFill>
            <a:miter lim="800000"/>
            <a:headEnd/>
            <a:tailEnd/>
          </a:ln>
          <a:effectLst/>
        </p:spPr>
        <p:txBody>
          <a:bodyPr wrap="none" anchor="ctr"/>
          <a:lstStyle/>
          <a:p>
            <a:pPr>
              <a:defRPr/>
            </a:pPr>
            <a:endParaRPr lang="ru-RU"/>
          </a:p>
        </p:txBody>
      </p:sp>
      <p:sp>
        <p:nvSpPr>
          <p:cNvPr id="35881" name="AutoShape 41"/>
          <p:cNvSpPr>
            <a:spLocks noChangeArrowheads="1"/>
          </p:cNvSpPr>
          <p:nvPr/>
        </p:nvSpPr>
        <p:spPr bwMode="auto">
          <a:xfrm>
            <a:off x="2627313" y="3355975"/>
            <a:ext cx="863600" cy="8651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hlink"/>
              </a:gs>
              <a:gs pos="50000">
                <a:srgbClr val="E8E8F4"/>
              </a:gs>
              <a:gs pos="100000">
                <a:schemeClr val="hlink"/>
              </a:gs>
            </a:gsLst>
            <a:lin ang="0" scaled="1"/>
          </a:gradFill>
          <a:ln w="9525" algn="ctr">
            <a:solidFill>
              <a:schemeClr val="tx1"/>
            </a:solidFill>
            <a:miter lim="800000"/>
            <a:headEnd/>
            <a:tailEnd/>
          </a:ln>
          <a:effectLst/>
        </p:spPr>
        <p:txBody>
          <a:bodyPr wrap="none" anchor="ctr"/>
          <a:lstStyle/>
          <a:p>
            <a:pPr>
              <a:defRPr/>
            </a:pPr>
            <a:endParaRPr lang="ru-RU"/>
          </a:p>
        </p:txBody>
      </p:sp>
      <p:sp>
        <p:nvSpPr>
          <p:cNvPr id="35883" name="AutoShape 43"/>
          <p:cNvSpPr>
            <a:spLocks noChangeArrowheads="1"/>
          </p:cNvSpPr>
          <p:nvPr/>
        </p:nvSpPr>
        <p:spPr bwMode="auto">
          <a:xfrm>
            <a:off x="5435600" y="3355975"/>
            <a:ext cx="976313" cy="863600"/>
          </a:xfrm>
          <a:prstGeom prst="rightArrow">
            <a:avLst>
              <a:gd name="adj1" fmla="val 50000"/>
              <a:gd name="adj2" fmla="val 28263"/>
            </a:avLst>
          </a:prstGeom>
          <a:gradFill rotWithShape="1">
            <a:gsLst>
              <a:gs pos="0">
                <a:schemeClr val="hlink"/>
              </a:gs>
              <a:gs pos="50000">
                <a:srgbClr val="E8E8F4"/>
              </a:gs>
              <a:gs pos="100000">
                <a:schemeClr val="hlink"/>
              </a:gs>
            </a:gsLst>
            <a:lin ang="0" scaled="1"/>
          </a:gradFill>
          <a:ln w="9525" algn="ctr">
            <a:solidFill>
              <a:schemeClr val="tx1"/>
            </a:solidFill>
            <a:miter lim="800000"/>
            <a:headEnd/>
            <a:tailEnd/>
          </a:ln>
          <a:effectLst/>
        </p:spPr>
        <p:txBody>
          <a:bodyPr wrap="none" anchor="ctr"/>
          <a:lstStyle/>
          <a:p>
            <a:pPr>
              <a:defRPr/>
            </a:pPr>
            <a:endParaRPr lang="ru-RU"/>
          </a:p>
        </p:txBody>
      </p:sp>
      <p:sp>
        <p:nvSpPr>
          <p:cNvPr id="35884" name="Rectangle 44"/>
          <p:cNvSpPr>
            <a:spLocks noChangeArrowheads="1"/>
          </p:cNvSpPr>
          <p:nvPr/>
        </p:nvSpPr>
        <p:spPr bwMode="auto">
          <a:xfrm>
            <a:off x="468313" y="4724400"/>
            <a:ext cx="8229600" cy="1008063"/>
          </a:xfrm>
          <a:prstGeom prst="rect">
            <a:avLst/>
          </a:prstGeom>
          <a:noFill/>
          <a:ln w="9525">
            <a:noFill/>
            <a:miter lim="800000"/>
            <a:headEnd/>
            <a:tailEnd/>
          </a:ln>
        </p:spPr>
        <p:txBody>
          <a:bodyPr/>
          <a:lstStyle/>
          <a:p>
            <a:pPr marL="342900" indent="-342900" algn="l">
              <a:spcBef>
                <a:spcPct val="20000"/>
              </a:spcBef>
              <a:buClr>
                <a:schemeClr val="bg2"/>
              </a:buClr>
              <a:buSzPct val="75000"/>
              <a:buFont typeface="Wingdings" pitchFamily="2" charset="2"/>
              <a:buNone/>
            </a:pPr>
            <a:r>
              <a:rPr lang="en-US" sz="2800"/>
              <a:t>To automate testing we provide a formal representation of requirements</a:t>
            </a:r>
            <a:endParaRPr lang="ru-RU"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5880"/>
                                        </p:tgtEl>
                                        <p:attrNameLst>
                                          <p:attrName>style.visibility</p:attrName>
                                        </p:attrNameLst>
                                      </p:cBhvr>
                                      <p:to>
                                        <p:strVal val="visible"/>
                                      </p:to>
                                    </p:set>
                                    <p:animEffect transition="in" filter="box(in)">
                                      <p:cBhvr>
                                        <p:cTn id="7" dur="500"/>
                                        <p:tgtEl>
                                          <p:spTgt spid="3588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5879"/>
                                        </p:tgtEl>
                                        <p:attrNameLst>
                                          <p:attrName>style.visibility</p:attrName>
                                        </p:attrNameLst>
                                      </p:cBhvr>
                                      <p:to>
                                        <p:strVal val="visible"/>
                                      </p:to>
                                    </p:set>
                                    <p:animEffect transition="in" filter="box(in)">
                                      <p:cBhvr>
                                        <p:cTn id="10" dur="500"/>
                                        <p:tgtEl>
                                          <p:spTgt spid="3587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5874"/>
                                        </p:tgtEl>
                                        <p:attrNameLst>
                                          <p:attrName>style.visibility</p:attrName>
                                        </p:attrNameLst>
                                      </p:cBhvr>
                                      <p:to>
                                        <p:strVal val="visible"/>
                                      </p:to>
                                    </p:set>
                                    <p:animEffect transition="in" filter="box(in)">
                                      <p:cBhvr>
                                        <p:cTn id="13" dur="500"/>
                                        <p:tgtEl>
                                          <p:spTgt spid="35874"/>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xit" presetSubtype="16" fill="hold" nodeType="clickEffect">
                                  <p:stCondLst>
                                    <p:cond delay="0"/>
                                  </p:stCondLst>
                                  <p:childTnLst>
                                    <p:animEffect transition="out" filter="box(in)">
                                      <p:cBhvr>
                                        <p:cTn id="17" dur="500"/>
                                        <p:tgtEl>
                                          <p:spTgt spid="35880"/>
                                        </p:tgtEl>
                                      </p:cBhvr>
                                    </p:animEffect>
                                    <p:set>
                                      <p:cBhvr>
                                        <p:cTn id="18" dur="1" fill="hold">
                                          <p:stCondLst>
                                            <p:cond delay="499"/>
                                          </p:stCondLst>
                                        </p:cTn>
                                        <p:tgtEl>
                                          <p:spTgt spid="35880"/>
                                        </p:tgtEl>
                                        <p:attrNameLst>
                                          <p:attrName>style.visibility</p:attrName>
                                        </p:attrNameLst>
                                      </p:cBhvr>
                                      <p:to>
                                        <p:strVal val="hidden"/>
                                      </p:to>
                                    </p:set>
                                  </p:childTnLst>
                                </p:cTn>
                              </p:par>
                              <p:par>
                                <p:cTn id="19" presetID="2" presetClass="entr" presetSubtype="1" fill="hold" grpId="0" nodeType="withEffect">
                                  <p:stCondLst>
                                    <p:cond delay="500"/>
                                  </p:stCondLst>
                                  <p:childTnLst>
                                    <p:set>
                                      <p:cBhvr>
                                        <p:cTn id="20" dur="1" fill="hold">
                                          <p:stCondLst>
                                            <p:cond delay="0"/>
                                          </p:stCondLst>
                                        </p:cTn>
                                        <p:tgtEl>
                                          <p:spTgt spid="35875"/>
                                        </p:tgtEl>
                                        <p:attrNameLst>
                                          <p:attrName>style.visibility</p:attrName>
                                        </p:attrNameLst>
                                      </p:cBhvr>
                                      <p:to>
                                        <p:strVal val="visible"/>
                                      </p:to>
                                    </p:set>
                                    <p:anim calcmode="lin" valueType="num">
                                      <p:cBhvr additive="base">
                                        <p:cTn id="21" dur="500" fill="hold"/>
                                        <p:tgtEl>
                                          <p:spTgt spid="35875"/>
                                        </p:tgtEl>
                                        <p:attrNameLst>
                                          <p:attrName>ppt_x</p:attrName>
                                        </p:attrNameLst>
                                      </p:cBhvr>
                                      <p:tavLst>
                                        <p:tav tm="0">
                                          <p:val>
                                            <p:strVal val="#ppt_x"/>
                                          </p:val>
                                        </p:tav>
                                        <p:tav tm="100000">
                                          <p:val>
                                            <p:strVal val="#ppt_x"/>
                                          </p:val>
                                        </p:tav>
                                      </p:tavLst>
                                    </p:anim>
                                    <p:anim calcmode="lin" valueType="num">
                                      <p:cBhvr additive="base">
                                        <p:cTn id="22" dur="500" fill="hold"/>
                                        <p:tgtEl>
                                          <p:spTgt spid="35875"/>
                                        </p:tgtEl>
                                        <p:attrNameLst>
                                          <p:attrName>ppt_y</p:attrName>
                                        </p:attrNameLst>
                                      </p:cBhvr>
                                      <p:tavLst>
                                        <p:tav tm="0">
                                          <p:val>
                                            <p:strVal val="0-#ppt_h/2"/>
                                          </p:val>
                                        </p:tav>
                                        <p:tav tm="100000">
                                          <p:val>
                                            <p:strVal val="#ppt_y"/>
                                          </p:val>
                                        </p:tav>
                                      </p:tavLst>
                                    </p:anim>
                                  </p:childTnLst>
                                </p:cTn>
                              </p:par>
                              <p:par>
                                <p:cTn id="23" presetID="8" presetClass="entr" presetSubtype="16" fill="hold" nodeType="withEffect">
                                  <p:stCondLst>
                                    <p:cond delay="1000"/>
                                  </p:stCondLst>
                                  <p:childTnLst>
                                    <p:set>
                                      <p:cBhvr>
                                        <p:cTn id="24" dur="1" fill="hold">
                                          <p:stCondLst>
                                            <p:cond delay="0"/>
                                          </p:stCondLst>
                                        </p:cTn>
                                        <p:tgtEl>
                                          <p:spTgt spid="35881"/>
                                        </p:tgtEl>
                                        <p:attrNameLst>
                                          <p:attrName>style.visibility</p:attrName>
                                        </p:attrNameLst>
                                      </p:cBhvr>
                                      <p:to>
                                        <p:strVal val="visible"/>
                                      </p:to>
                                    </p:set>
                                    <p:animEffect transition="in" filter="diamond(in)">
                                      <p:cBhvr>
                                        <p:cTn id="25" dur="1000"/>
                                        <p:tgtEl>
                                          <p:spTgt spid="35881"/>
                                        </p:tgtEl>
                                      </p:cBhvr>
                                    </p:animEffect>
                                  </p:childTnLst>
                                </p:cTn>
                              </p:par>
                              <p:par>
                                <p:cTn id="26" presetID="8" presetClass="entr" presetSubtype="16" fill="hold" grpId="0" nodeType="withEffect">
                                  <p:stCondLst>
                                    <p:cond delay="1000"/>
                                  </p:stCondLst>
                                  <p:childTnLst>
                                    <p:set>
                                      <p:cBhvr>
                                        <p:cTn id="27" dur="1" fill="hold">
                                          <p:stCondLst>
                                            <p:cond delay="0"/>
                                          </p:stCondLst>
                                        </p:cTn>
                                        <p:tgtEl>
                                          <p:spTgt spid="35883"/>
                                        </p:tgtEl>
                                        <p:attrNameLst>
                                          <p:attrName>style.visibility</p:attrName>
                                        </p:attrNameLst>
                                      </p:cBhvr>
                                      <p:to>
                                        <p:strVal val="visible"/>
                                      </p:to>
                                    </p:set>
                                    <p:animEffect transition="in" filter="diamond(in)">
                                      <p:cBhvr>
                                        <p:cTn id="28" dur="1000"/>
                                        <p:tgtEl>
                                          <p:spTgt spid="35883"/>
                                        </p:tgtEl>
                                      </p:cBhvr>
                                    </p:animEffect>
                                  </p:childTnLst>
                                </p:cTn>
                              </p:par>
                              <p:par>
                                <p:cTn id="29" presetID="1" presetClass="entr" presetSubtype="0" fill="hold" grpId="0" nodeType="withEffect">
                                  <p:stCondLst>
                                    <p:cond delay="1500"/>
                                  </p:stCondLst>
                                  <p:childTnLst>
                                    <p:set>
                                      <p:cBhvr>
                                        <p:cTn id="30" dur="1" fill="hold">
                                          <p:stCondLst>
                                            <p:cond delay="0"/>
                                          </p:stCondLst>
                                        </p:cTn>
                                        <p:tgtEl>
                                          <p:spTgt spid="35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74" grpId="0" animBg="1"/>
      <p:bldP spid="35875" grpId="0" animBg="1"/>
      <p:bldP spid="35879" grpId="0" animBg="1"/>
      <p:bldP spid="35883" grpId="0" animBg="1"/>
      <p:bldP spid="3588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Engineering problems</a:t>
            </a:r>
            <a:endParaRPr lang="ru-RU" smtClean="0"/>
          </a:p>
        </p:txBody>
      </p:sp>
      <p:sp>
        <p:nvSpPr>
          <p:cNvPr id="2048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smtClean="0"/>
              <a:t>Arise when functional testing is used in modern industrial processes</a:t>
            </a:r>
          </a:p>
          <a:p>
            <a:pPr eaLnBrk="1" hangingPunct="1">
              <a:lnSpc>
                <a:spcPct val="90000"/>
              </a:lnSpc>
            </a:pPr>
            <a:r>
              <a:rPr lang="en-US" sz="2400" smtClean="0"/>
              <a:t>How to simplify transformation of requirements into formal specifications?</a:t>
            </a:r>
          </a:p>
          <a:p>
            <a:pPr eaLnBrk="1" hangingPunct="1">
              <a:lnSpc>
                <a:spcPct val="90000"/>
              </a:lnSpc>
            </a:pPr>
            <a:r>
              <a:rPr lang="en-US" sz="2400" smtClean="0"/>
              <a:t>How to automate specification based test development?</a:t>
            </a:r>
          </a:p>
          <a:p>
            <a:pPr eaLnBrk="1" hangingPunct="1">
              <a:lnSpc>
                <a:spcPct val="90000"/>
              </a:lnSpc>
            </a:pPr>
            <a:r>
              <a:rPr lang="en-US" sz="2400" smtClean="0"/>
              <a:t>How to decouple tests and implementation?</a:t>
            </a:r>
          </a:p>
          <a:p>
            <a:pPr lvl="1" eaLnBrk="1" hangingPunct="1">
              <a:lnSpc>
                <a:spcPct val="90000"/>
              </a:lnSpc>
            </a:pPr>
            <a:r>
              <a:rPr lang="en-US" sz="2000" smtClean="0"/>
              <a:t>It helps to develop tests earlier</a:t>
            </a:r>
          </a:p>
          <a:p>
            <a:pPr lvl="1" eaLnBrk="1" hangingPunct="1">
              <a:lnSpc>
                <a:spcPct val="90000"/>
              </a:lnSpc>
            </a:pPr>
            <a:r>
              <a:rPr lang="en-US" sz="2000" smtClean="0"/>
              <a:t>It makes specifications and tests reusable</a:t>
            </a:r>
          </a:p>
          <a:p>
            <a:pPr eaLnBrk="1" hangingPunct="1">
              <a:lnSpc>
                <a:spcPct val="90000"/>
              </a:lnSpc>
            </a:pPr>
            <a:r>
              <a:rPr lang="en-US" sz="2400" smtClean="0"/>
              <a:t>How to measure test quality without implementation?</a:t>
            </a:r>
          </a:p>
        </p:txBody>
      </p:sp>
      <p:sp>
        <p:nvSpPr>
          <p:cNvPr id="20484" name="AutoShape 4"/>
          <p:cNvSpPr>
            <a:spLocks noChangeArrowheads="1"/>
          </p:cNvSpPr>
          <p:nvPr/>
        </p:nvSpPr>
        <p:spPr bwMode="auto">
          <a:xfrm>
            <a:off x="395288" y="4221163"/>
            <a:ext cx="485775" cy="720725"/>
          </a:xfrm>
          <a:prstGeom prst="downArrow">
            <a:avLst>
              <a:gd name="adj1" fmla="val 50000"/>
              <a:gd name="adj2" fmla="val 37092"/>
            </a:avLst>
          </a:prstGeom>
          <a:gradFill rotWithShape="1">
            <a:gsLst>
              <a:gs pos="0">
                <a:schemeClr val="accent2"/>
              </a:gs>
              <a:gs pos="50000">
                <a:srgbClr val="E8E8F4"/>
              </a:gs>
              <a:gs pos="100000">
                <a:schemeClr val="accent2"/>
              </a:gs>
            </a:gsLst>
            <a:lin ang="5400000" scaled="1"/>
          </a:gradFill>
          <a:ln w="9525" algn="ctr">
            <a:solidFill>
              <a:schemeClr val="tx1"/>
            </a:solidFill>
            <a:miter lim="800000"/>
            <a:headEnd/>
            <a:tailEnd/>
          </a:ln>
          <a:effectLst/>
        </p:spPr>
        <p:txBody>
          <a:bodyPr wrap="none" anchor="ctr"/>
          <a:lstStyle/>
          <a:p>
            <a:pP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48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Specification Kinds</a:t>
            </a:r>
            <a:endParaRPr lang="ru-RU" smtClean="0"/>
          </a:p>
        </p:txBody>
      </p:sp>
      <p:sp>
        <p:nvSpPr>
          <p:cNvPr id="8195" name="Rectangle 3"/>
          <p:cNvSpPr>
            <a:spLocks noGrp="1" noChangeArrowheads="1"/>
          </p:cNvSpPr>
          <p:nvPr>
            <p:ph type="body" idx="1"/>
          </p:nvPr>
        </p:nvSpPr>
        <p:spPr/>
        <p:txBody>
          <a:bodyPr/>
          <a:lstStyle/>
          <a:p>
            <a:pPr eaLnBrk="1" hangingPunct="1">
              <a:lnSpc>
                <a:spcPct val="90000"/>
              </a:lnSpc>
            </a:pPr>
            <a:r>
              <a:rPr lang="en-US" sz="2800" smtClean="0"/>
              <a:t>Constraints</a:t>
            </a:r>
            <a:br>
              <a:rPr lang="en-US" sz="2800" smtClean="0"/>
            </a:br>
            <a:r>
              <a:rPr lang="en-US" sz="2800" smtClean="0"/>
              <a:t>State based data type constraints, pre- and postconditions of operations</a:t>
            </a:r>
          </a:p>
          <a:p>
            <a:pPr eaLnBrk="1" hangingPunct="1">
              <a:lnSpc>
                <a:spcPct val="90000"/>
              </a:lnSpc>
            </a:pPr>
            <a:r>
              <a:rPr lang="en-US" sz="2800" smtClean="0"/>
              <a:t>Executable</a:t>
            </a:r>
            <a:br>
              <a:rPr lang="en-US" sz="2800" smtClean="0"/>
            </a:br>
            <a:r>
              <a:rPr lang="en-US" sz="2800" smtClean="0"/>
              <a:t>Imperative state based</a:t>
            </a:r>
          </a:p>
          <a:p>
            <a:pPr eaLnBrk="1" hangingPunct="1">
              <a:lnSpc>
                <a:spcPct val="90000"/>
              </a:lnSpc>
            </a:pPr>
            <a:r>
              <a:rPr lang="en-US" sz="2800" smtClean="0"/>
              <a:t>Algebraic</a:t>
            </a:r>
            <a:br>
              <a:rPr lang="en-US" sz="2800" smtClean="0"/>
            </a:br>
            <a:r>
              <a:rPr lang="en-US" sz="2800" smtClean="0"/>
              <a:t>Action based axioms</a:t>
            </a:r>
          </a:p>
          <a:p>
            <a:pPr eaLnBrk="1" hangingPunct="1">
              <a:lnSpc>
                <a:spcPct val="90000"/>
              </a:lnSpc>
              <a:buFont typeface="Wingdings" pitchFamily="2" charset="2"/>
              <a:buNone/>
            </a:pPr>
            <a:r>
              <a:rPr lang="en-US" sz="2800" smtClean="0"/>
              <a:t>Which kind of specifications is more suitable for industrial testing?</a:t>
            </a:r>
          </a:p>
          <a:p>
            <a:pPr eaLnBrk="1" hangingPunct="1">
              <a:lnSpc>
                <a:spcPct val="90000"/>
              </a:lnSpc>
            </a:pPr>
            <a:endParaRPr lang="ru-RU"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smtClean="0"/>
              <a:t>Results of Comparison</a:t>
            </a:r>
            <a:endParaRPr lang="ru-RU" smtClean="0"/>
          </a:p>
        </p:txBody>
      </p:sp>
      <p:sp>
        <p:nvSpPr>
          <p:cNvPr id="2052" name="Rectangle 118"/>
          <p:cNvSpPr>
            <a:spLocks noGrp="1" noChangeArrowheads="1"/>
          </p:cNvSpPr>
          <p:nvPr>
            <p:ph type="body" sz="half" idx="2"/>
          </p:nvPr>
        </p:nvSpPr>
        <p:spPr>
          <a:xfrm>
            <a:off x="457200" y="5229225"/>
            <a:ext cx="8229600" cy="576263"/>
          </a:xfrm>
        </p:spPr>
        <p:txBody>
          <a:bodyPr/>
          <a:lstStyle/>
          <a:p>
            <a:pPr eaLnBrk="1" hangingPunct="1">
              <a:buFont typeface="Wingdings" pitchFamily="2" charset="2"/>
              <a:buNone/>
            </a:pPr>
            <a:r>
              <a:rPr lang="en-US" sz="2400" smtClean="0"/>
              <a:t>Constraint specifications seems to be more suitable</a:t>
            </a:r>
            <a:endParaRPr lang="ru-RU" sz="2400" smtClean="0"/>
          </a:p>
        </p:txBody>
      </p:sp>
      <p:sp>
        <p:nvSpPr>
          <p:cNvPr id="2053" name="Text Box 80"/>
          <p:cNvSpPr txBox="1">
            <a:spLocks noChangeArrowheads="1"/>
          </p:cNvSpPr>
          <p:nvPr/>
        </p:nvSpPr>
        <p:spPr bwMode="auto">
          <a:xfrm>
            <a:off x="539750" y="4076700"/>
            <a:ext cx="1800225" cy="366713"/>
          </a:xfrm>
          <a:prstGeom prst="rect">
            <a:avLst/>
          </a:prstGeom>
          <a:noFill/>
          <a:ln w="9525" algn="ctr">
            <a:noFill/>
            <a:miter lim="800000"/>
            <a:headEnd/>
            <a:tailEnd/>
          </a:ln>
        </p:spPr>
        <p:txBody>
          <a:bodyPr>
            <a:spAutoFit/>
          </a:bodyPr>
          <a:lstStyle/>
          <a:p>
            <a:pPr>
              <a:spcBef>
                <a:spcPct val="50000"/>
              </a:spcBef>
            </a:pPr>
            <a:endParaRPr lang="ru-RU"/>
          </a:p>
        </p:txBody>
      </p:sp>
      <p:sp>
        <p:nvSpPr>
          <p:cNvPr id="2054" name="Text Box 81"/>
          <p:cNvSpPr txBox="1">
            <a:spLocks noChangeArrowheads="1"/>
          </p:cNvSpPr>
          <p:nvPr/>
        </p:nvSpPr>
        <p:spPr bwMode="auto">
          <a:xfrm>
            <a:off x="539750" y="4076700"/>
            <a:ext cx="1871663" cy="366713"/>
          </a:xfrm>
          <a:prstGeom prst="rect">
            <a:avLst/>
          </a:prstGeom>
          <a:noFill/>
          <a:ln w="9525" algn="ctr">
            <a:noFill/>
            <a:miter lim="800000"/>
            <a:headEnd/>
            <a:tailEnd/>
          </a:ln>
        </p:spPr>
        <p:txBody>
          <a:bodyPr>
            <a:spAutoFit/>
          </a:bodyPr>
          <a:lstStyle/>
          <a:p>
            <a:endParaRPr lang="ru-RU"/>
          </a:p>
        </p:txBody>
      </p:sp>
      <p:sp>
        <p:nvSpPr>
          <p:cNvPr id="2055" name="AutoShape 120">
            <a:hlinkClick r:id="rId4" action="ppaction://hlinksldjump" highlightClick="1"/>
          </p:cNvPr>
          <p:cNvSpPr>
            <a:spLocks noChangeArrowheads="1"/>
          </p:cNvSpPr>
          <p:nvPr/>
        </p:nvSpPr>
        <p:spPr bwMode="auto">
          <a:xfrm>
            <a:off x="7667625" y="4365625"/>
            <a:ext cx="754063" cy="754063"/>
          </a:xfrm>
          <a:prstGeom prst="actionButtonInformation">
            <a:avLst/>
          </a:prstGeom>
          <a:gradFill rotWithShape="1">
            <a:gsLst>
              <a:gs pos="0">
                <a:schemeClr val="bg1"/>
              </a:gs>
              <a:gs pos="100000">
                <a:schemeClr val="folHlink"/>
              </a:gs>
            </a:gsLst>
            <a:path path="rect">
              <a:fillToRect l="50000" t="50000" r="50000" b="50000"/>
            </a:path>
          </a:gradFill>
          <a:ln w="9525">
            <a:noFill/>
            <a:miter lim="800000"/>
            <a:headEnd/>
            <a:tailEnd/>
          </a:ln>
        </p:spPr>
        <p:txBody>
          <a:bodyPr wrap="none" anchor="ctr"/>
          <a:lstStyle/>
          <a:p>
            <a:endParaRPr lang="ru-RU"/>
          </a:p>
        </p:txBody>
      </p:sp>
      <p:graphicFrame>
        <p:nvGraphicFramePr>
          <p:cNvPr id="2050" name="Object 125"/>
          <p:cNvGraphicFramePr>
            <a:graphicFrameLocks noChangeAspect="1"/>
          </p:cNvGraphicFramePr>
          <p:nvPr>
            <p:ph sz="half" idx="1"/>
          </p:nvPr>
        </p:nvGraphicFramePr>
        <p:xfrm>
          <a:off x="1622425" y="1981200"/>
          <a:ext cx="5897563" cy="3248025"/>
        </p:xfrm>
        <a:graphic>
          <a:graphicData uri="http://schemas.openxmlformats.org/presentationml/2006/ole">
            <p:oleObj spid="_x0000_s2050" name="Chart" r:id="rId5" imgW="4981651" imgH="2743200"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Specification Notation</a:t>
            </a:r>
            <a:endParaRPr lang="ru-RU" smtClean="0"/>
          </a:p>
        </p:txBody>
      </p:sp>
      <p:sp>
        <p:nvSpPr>
          <p:cNvPr id="51203" name="Rectangle 3"/>
          <p:cNvSpPr>
            <a:spLocks noGrp="1" noChangeArrowheads="1"/>
          </p:cNvSpPr>
          <p:nvPr>
            <p:ph type="body" idx="1"/>
          </p:nvPr>
        </p:nvSpPr>
        <p:spPr>
          <a:xfrm>
            <a:off x="457200" y="1981200"/>
            <a:ext cx="7427913" cy="3886200"/>
          </a:xfrm>
          <a:noFill/>
        </p:spPr>
        <p:txBody>
          <a:bodyPr/>
          <a:lstStyle/>
          <a:p>
            <a:pPr eaLnBrk="1" hangingPunct="1">
              <a:lnSpc>
                <a:spcPct val="90000"/>
              </a:lnSpc>
            </a:pPr>
            <a:r>
              <a:rPr lang="en-US" sz="2400" smtClean="0"/>
              <a:t>Specification language</a:t>
            </a:r>
          </a:p>
          <a:p>
            <a:pPr lvl="1" eaLnBrk="1" hangingPunct="1">
              <a:lnSpc>
                <a:spcPct val="90000"/>
              </a:lnSpc>
            </a:pPr>
            <a:r>
              <a:rPr lang="en-US" sz="2000" smtClean="0"/>
              <a:t>Suitable for capture abstract properties</a:t>
            </a:r>
          </a:p>
          <a:p>
            <a:pPr lvl="1" eaLnBrk="1" hangingPunct="1">
              <a:lnSpc>
                <a:spcPct val="90000"/>
              </a:lnSpc>
            </a:pPr>
            <a:r>
              <a:rPr lang="en-US" sz="2000" smtClean="0"/>
              <a:t>Has formal semantics</a:t>
            </a:r>
          </a:p>
          <a:p>
            <a:pPr lvl="1" eaLnBrk="1" hangingPunct="1">
              <a:lnSpc>
                <a:spcPct val="90000"/>
              </a:lnSpc>
            </a:pPr>
            <a:r>
              <a:rPr lang="en-US" sz="2000" smtClean="0"/>
              <a:t>Requires complex mediator layer for implementation</a:t>
            </a:r>
          </a:p>
          <a:p>
            <a:pPr lvl="1" eaLnBrk="1" hangingPunct="1">
              <a:lnSpc>
                <a:spcPct val="90000"/>
              </a:lnSpc>
            </a:pPr>
            <a:r>
              <a:rPr lang="en-US" sz="2000" smtClean="0"/>
              <a:t>Requires special education, mastering is enduring</a:t>
            </a:r>
          </a:p>
          <a:p>
            <a:pPr eaLnBrk="1" hangingPunct="1">
              <a:lnSpc>
                <a:spcPct val="90000"/>
              </a:lnSpc>
            </a:pPr>
            <a:r>
              <a:rPr lang="en-US" sz="2400" smtClean="0"/>
              <a:t>Extension of programming language</a:t>
            </a:r>
          </a:p>
          <a:p>
            <a:pPr lvl="1" eaLnBrk="1" hangingPunct="1">
              <a:lnSpc>
                <a:spcPct val="90000"/>
              </a:lnSpc>
            </a:pPr>
            <a:r>
              <a:rPr lang="en-US" sz="2000" smtClean="0"/>
              <a:t>Abstract concepts can be added by libraries</a:t>
            </a:r>
          </a:p>
          <a:p>
            <a:pPr lvl="1" eaLnBrk="1" hangingPunct="1">
              <a:lnSpc>
                <a:spcPct val="90000"/>
              </a:lnSpc>
            </a:pPr>
            <a:r>
              <a:rPr lang="en-US" sz="2000" smtClean="0"/>
              <a:t>Ambiguous parts of language can be excluded</a:t>
            </a:r>
          </a:p>
          <a:p>
            <a:pPr lvl="1" eaLnBrk="1" hangingPunct="1">
              <a:lnSpc>
                <a:spcPct val="90000"/>
              </a:lnSpc>
            </a:pPr>
            <a:r>
              <a:rPr lang="en-US" sz="2000" smtClean="0"/>
              <a:t>Complex mediators are not required</a:t>
            </a:r>
          </a:p>
          <a:p>
            <a:pPr lvl="1" eaLnBrk="1" hangingPunct="1">
              <a:lnSpc>
                <a:spcPct val="90000"/>
              </a:lnSpc>
            </a:pPr>
            <a:r>
              <a:rPr lang="en-US" sz="2000" smtClean="0"/>
              <a:t>Mastering can be made more effective</a:t>
            </a:r>
            <a:endParaRPr lang="ru-RU" sz="2000" smtClean="0"/>
          </a:p>
        </p:txBody>
      </p:sp>
      <p:sp>
        <p:nvSpPr>
          <p:cNvPr id="51206" name="AutoShape 6"/>
          <p:cNvSpPr>
            <a:spLocks noChangeArrowheads="1"/>
          </p:cNvSpPr>
          <p:nvPr/>
        </p:nvSpPr>
        <p:spPr bwMode="auto">
          <a:xfrm>
            <a:off x="8172450" y="2395538"/>
            <a:ext cx="287338" cy="287337"/>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51209" name="Rectangle 9"/>
          <p:cNvSpPr>
            <a:spLocks noChangeArrowheads="1"/>
          </p:cNvSpPr>
          <p:nvPr/>
        </p:nvSpPr>
        <p:spPr bwMode="auto">
          <a:xfrm>
            <a:off x="8172450" y="3187700"/>
            <a:ext cx="287338" cy="90488"/>
          </a:xfrm>
          <a:prstGeom prst="rect">
            <a:avLst/>
          </a:prstGeom>
          <a:solidFill>
            <a:srgbClr val="FF0000"/>
          </a:solidFill>
          <a:ln w="9525" algn="ctr">
            <a:solidFill>
              <a:schemeClr val="tx1"/>
            </a:solidFill>
            <a:miter lim="800000"/>
            <a:headEnd/>
            <a:tailEnd/>
          </a:ln>
        </p:spPr>
        <p:txBody>
          <a:bodyPr wrap="none" anchor="ctr"/>
          <a:lstStyle/>
          <a:p>
            <a:endParaRPr lang="ru-RU"/>
          </a:p>
        </p:txBody>
      </p:sp>
      <p:sp>
        <p:nvSpPr>
          <p:cNvPr id="51211" name="AutoShape 11"/>
          <p:cNvSpPr>
            <a:spLocks noChangeArrowheads="1"/>
          </p:cNvSpPr>
          <p:nvPr/>
        </p:nvSpPr>
        <p:spPr bwMode="auto">
          <a:xfrm>
            <a:off x="8172450" y="2755900"/>
            <a:ext cx="287338" cy="287338"/>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51212" name="Rectangle 12"/>
          <p:cNvSpPr>
            <a:spLocks noChangeArrowheads="1"/>
          </p:cNvSpPr>
          <p:nvPr/>
        </p:nvSpPr>
        <p:spPr bwMode="auto">
          <a:xfrm>
            <a:off x="8172450" y="3535363"/>
            <a:ext cx="287338" cy="53975"/>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51213" name="Rectangle 13"/>
          <p:cNvSpPr>
            <a:spLocks noChangeArrowheads="1"/>
          </p:cNvSpPr>
          <p:nvPr/>
        </p:nvSpPr>
        <p:spPr bwMode="auto">
          <a:xfrm>
            <a:off x="8172450" y="4149725"/>
            <a:ext cx="287338" cy="36513"/>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51214" name="AutoShape 14"/>
          <p:cNvSpPr>
            <a:spLocks noChangeArrowheads="1"/>
          </p:cNvSpPr>
          <p:nvPr/>
        </p:nvSpPr>
        <p:spPr bwMode="auto">
          <a:xfrm>
            <a:off x="8172450" y="4822825"/>
            <a:ext cx="287338" cy="287338"/>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51215" name="AutoShape 15"/>
          <p:cNvSpPr>
            <a:spLocks noChangeArrowheads="1"/>
          </p:cNvSpPr>
          <p:nvPr/>
        </p:nvSpPr>
        <p:spPr bwMode="auto">
          <a:xfrm>
            <a:off x="8172450" y="4149725"/>
            <a:ext cx="287338" cy="287338"/>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51216" name="AutoShape 16"/>
          <p:cNvSpPr>
            <a:spLocks noChangeArrowheads="1"/>
          </p:cNvSpPr>
          <p:nvPr/>
        </p:nvSpPr>
        <p:spPr bwMode="auto">
          <a:xfrm>
            <a:off x="8172450" y="5183188"/>
            <a:ext cx="287338" cy="287337"/>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
        <p:nvSpPr>
          <p:cNvPr id="51218" name="Rectangle 18"/>
          <p:cNvSpPr>
            <a:spLocks noChangeArrowheads="1"/>
          </p:cNvSpPr>
          <p:nvPr/>
        </p:nvSpPr>
        <p:spPr bwMode="auto">
          <a:xfrm>
            <a:off x="8172450" y="4495800"/>
            <a:ext cx="287338" cy="42863"/>
          </a:xfrm>
          <a:prstGeom prst="rect">
            <a:avLst/>
          </a:prstGeom>
          <a:solidFill>
            <a:schemeClr val="accent2"/>
          </a:solidFill>
          <a:ln w="9525" algn="ctr">
            <a:solidFill>
              <a:schemeClr val="tx1"/>
            </a:solidFill>
            <a:miter lim="800000"/>
            <a:headEnd/>
            <a:tailEnd/>
          </a:ln>
        </p:spPr>
        <p:txBody>
          <a:bodyPr wrap="none" anchor="ctr"/>
          <a:lstStyle/>
          <a:p>
            <a:endParaRPr lang="ru-RU"/>
          </a:p>
        </p:txBody>
      </p:sp>
      <p:sp>
        <p:nvSpPr>
          <p:cNvPr id="51219" name="AutoShape 19"/>
          <p:cNvSpPr>
            <a:spLocks noChangeArrowheads="1"/>
          </p:cNvSpPr>
          <p:nvPr/>
        </p:nvSpPr>
        <p:spPr bwMode="auto">
          <a:xfrm>
            <a:off x="8172450" y="4497388"/>
            <a:ext cx="287338" cy="287337"/>
          </a:xfrm>
          <a:prstGeom prst="plus">
            <a:avLst>
              <a:gd name="adj" fmla="val 43056"/>
            </a:avLst>
          </a:prstGeom>
          <a:solidFill>
            <a:schemeClr val="accent2"/>
          </a:solidFill>
          <a:ln w="9525" algn="ctr">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0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0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1203">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2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12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2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03">
                                            <p:txEl>
                                              <p:pRg st="3" end="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120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1203">
                                            <p:txEl>
                                              <p:pRg st="8" end="8"/>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12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03">
                                            <p:txEl>
                                              <p:pRg st="4" end="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12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1203">
                                            <p:txEl>
                                              <p:pRg st="9" end="9"/>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12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nimBg="1"/>
      <p:bldP spid="51209" grpId="0" animBg="1"/>
      <p:bldP spid="51211" grpId="0" animBg="1"/>
      <p:bldP spid="51212" grpId="0" animBg="1"/>
      <p:bldP spid="51213" grpId="0" animBg="1"/>
      <p:bldP spid="51214" grpId="0" animBg="1"/>
      <p:bldP spid="51215" grpId="0" animBg="1"/>
      <p:bldP spid="51216" grpId="0" animBg="1"/>
      <p:bldP spid="51218" grpId="0" animBg="1"/>
      <p:bldP spid="512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Decomposition of Testing Task</a:t>
            </a:r>
            <a:endParaRPr lang="ru-RU" smtClean="0"/>
          </a:p>
        </p:txBody>
      </p:sp>
      <p:sp>
        <p:nvSpPr>
          <p:cNvPr id="53251" name="Rectangle 3"/>
          <p:cNvSpPr>
            <a:spLocks noGrp="1" noChangeArrowheads="1"/>
          </p:cNvSpPr>
          <p:nvPr>
            <p:ph type="body" sz="half" idx="1"/>
          </p:nvPr>
        </p:nvSpPr>
        <p:spPr>
          <a:xfrm>
            <a:off x="457200" y="1981200"/>
            <a:ext cx="4835525" cy="3886200"/>
          </a:xfrm>
          <a:noFill/>
        </p:spPr>
        <p:txBody>
          <a:bodyPr/>
          <a:lstStyle/>
          <a:p>
            <a:pPr eaLnBrk="1" hangingPunct="1"/>
            <a:r>
              <a:rPr lang="en-US" sz="2800" smtClean="0"/>
              <a:t>From specification we can generate </a:t>
            </a:r>
            <a:r>
              <a:rPr lang="en-US" sz="2800" i="1" smtClean="0"/>
              <a:t>oracle</a:t>
            </a:r>
          </a:p>
          <a:p>
            <a:pPr eaLnBrk="1" hangingPunct="1"/>
            <a:r>
              <a:rPr lang="en-US" sz="2800" smtClean="0"/>
              <a:t>The entire test is a </a:t>
            </a:r>
            <a:r>
              <a:rPr lang="en-US" sz="2800" i="1" smtClean="0"/>
              <a:t>test sequence</a:t>
            </a:r>
            <a:r>
              <a:rPr lang="en-US" sz="2800" smtClean="0"/>
              <a:t> intended to achieve some </a:t>
            </a:r>
            <a:r>
              <a:rPr lang="en-US" sz="2800" i="1" smtClean="0"/>
              <a:t>coverage</a:t>
            </a:r>
            <a:endParaRPr lang="ru-RU" sz="2800" i="1" smtClean="0"/>
          </a:p>
        </p:txBody>
      </p:sp>
      <p:grpSp>
        <p:nvGrpSpPr>
          <p:cNvPr id="2" name="Group 21"/>
          <p:cNvGrpSpPr>
            <a:grpSpLocks/>
          </p:cNvGrpSpPr>
          <p:nvPr/>
        </p:nvGrpSpPr>
        <p:grpSpPr bwMode="auto">
          <a:xfrm>
            <a:off x="5724525" y="2133600"/>
            <a:ext cx="1871663" cy="3098800"/>
            <a:chOff x="3606" y="1344"/>
            <a:chExt cx="1179" cy="1952"/>
          </a:xfrm>
        </p:grpSpPr>
        <p:sp>
          <p:nvSpPr>
            <p:cNvPr id="10245" name="Rectangle 7"/>
            <p:cNvSpPr>
              <a:spLocks noChangeArrowheads="1"/>
            </p:cNvSpPr>
            <p:nvPr/>
          </p:nvSpPr>
          <p:spPr bwMode="auto">
            <a:xfrm>
              <a:off x="3606" y="1344"/>
              <a:ext cx="1179" cy="410"/>
            </a:xfrm>
            <a:prstGeom prst="rect">
              <a:avLst/>
            </a:prstGeom>
            <a:solidFill>
              <a:schemeClr val="bg1"/>
            </a:solidFill>
            <a:ln w="9525" algn="ctr">
              <a:solidFill>
                <a:schemeClr val="tx1"/>
              </a:solidFill>
              <a:miter lim="800000"/>
              <a:headEnd/>
              <a:tailEnd/>
            </a:ln>
          </p:spPr>
          <p:txBody>
            <a:bodyPr anchor="ctr">
              <a:spAutoFit/>
            </a:bodyPr>
            <a:lstStyle/>
            <a:p>
              <a:r>
                <a:rPr lang="en-US"/>
                <a:t>Test sequence construction</a:t>
              </a:r>
              <a:endParaRPr lang="ru-RU"/>
            </a:p>
          </p:txBody>
        </p:sp>
        <p:sp>
          <p:nvSpPr>
            <p:cNvPr id="10246" name="Rectangle 9"/>
            <p:cNvSpPr>
              <a:spLocks noChangeArrowheads="1"/>
            </p:cNvSpPr>
            <p:nvPr/>
          </p:nvSpPr>
          <p:spPr bwMode="auto">
            <a:xfrm>
              <a:off x="3787" y="2115"/>
              <a:ext cx="817" cy="408"/>
            </a:xfrm>
            <a:prstGeom prst="rect">
              <a:avLst/>
            </a:prstGeom>
            <a:solidFill>
              <a:schemeClr val="bg1"/>
            </a:solidFill>
            <a:ln w="9525" algn="ctr">
              <a:solidFill>
                <a:schemeClr val="tx1"/>
              </a:solidFill>
              <a:miter lim="800000"/>
              <a:headEnd/>
              <a:tailEnd/>
            </a:ln>
          </p:spPr>
          <p:txBody>
            <a:bodyPr anchor="ctr"/>
            <a:lstStyle/>
            <a:p>
              <a:r>
                <a:rPr lang="en-US"/>
                <a:t>Oracle</a:t>
              </a:r>
              <a:endParaRPr lang="ru-RU"/>
            </a:p>
          </p:txBody>
        </p:sp>
        <p:sp>
          <p:nvSpPr>
            <p:cNvPr id="10247" name="Rectangle 10"/>
            <p:cNvSpPr>
              <a:spLocks noChangeArrowheads="1"/>
            </p:cNvSpPr>
            <p:nvPr/>
          </p:nvSpPr>
          <p:spPr bwMode="auto">
            <a:xfrm>
              <a:off x="3787" y="2886"/>
              <a:ext cx="817" cy="410"/>
            </a:xfrm>
            <a:prstGeom prst="rect">
              <a:avLst/>
            </a:prstGeom>
            <a:solidFill>
              <a:srgbClr val="E8E8F4"/>
            </a:solidFill>
            <a:ln w="9525" algn="ctr">
              <a:solidFill>
                <a:schemeClr val="tx1"/>
              </a:solidFill>
              <a:miter lim="800000"/>
              <a:headEnd/>
              <a:tailEnd/>
            </a:ln>
          </p:spPr>
          <p:txBody>
            <a:bodyPr anchor="ctr">
              <a:spAutoFit/>
            </a:bodyPr>
            <a:lstStyle/>
            <a:p>
              <a:r>
                <a:rPr lang="en-US"/>
                <a:t>Target system</a:t>
              </a:r>
              <a:endParaRPr lang="ru-RU"/>
            </a:p>
          </p:txBody>
        </p:sp>
        <p:cxnSp>
          <p:nvCxnSpPr>
            <p:cNvPr id="10248" name="AutoShape 19"/>
            <p:cNvCxnSpPr>
              <a:cxnSpLocks noChangeShapeType="1"/>
              <a:stCxn id="10245" idx="2"/>
              <a:endCxn id="10246" idx="0"/>
            </p:cNvCxnSpPr>
            <p:nvPr/>
          </p:nvCxnSpPr>
          <p:spPr bwMode="auto">
            <a:xfrm>
              <a:off x="4196" y="1754"/>
              <a:ext cx="0" cy="361"/>
            </a:xfrm>
            <a:prstGeom prst="straightConnector1">
              <a:avLst/>
            </a:prstGeom>
            <a:noFill/>
            <a:ln w="9525">
              <a:solidFill>
                <a:schemeClr val="tx1"/>
              </a:solidFill>
              <a:round/>
              <a:headEnd/>
              <a:tailEnd type="triangle" w="med" len="med"/>
            </a:ln>
          </p:spPr>
        </p:cxnSp>
        <p:cxnSp>
          <p:nvCxnSpPr>
            <p:cNvPr id="10249" name="AutoShape 20"/>
            <p:cNvCxnSpPr>
              <a:cxnSpLocks noChangeShapeType="1"/>
              <a:stCxn id="10246" idx="2"/>
              <a:endCxn id="10247" idx="0"/>
            </p:cNvCxnSpPr>
            <p:nvPr/>
          </p:nvCxnSpPr>
          <p:spPr bwMode="auto">
            <a:xfrm>
              <a:off x="4196" y="2523"/>
              <a:ext cx="0" cy="363"/>
            </a:xfrm>
            <a:prstGeom prst="straightConnector1">
              <a:avLst/>
            </a:prstGeom>
            <a:noFill/>
            <a:ln w="9525">
              <a:solidFill>
                <a:schemeClr val="tx1"/>
              </a:solidFill>
              <a:round/>
              <a:headEnd/>
              <a:tailEnd type="triangle" w="med" len="med"/>
            </a:ln>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blinds(horizontal)">
                                      <p:cBhvr>
                                        <p:cTn id="7" dur="500"/>
                                        <p:tgtEl>
                                          <p:spTgt spid="53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blinds(horizontal)">
                                      <p:cBhvr>
                                        <p:cTn id="12" dur="500"/>
                                        <p:tgtEl>
                                          <p:spTgt spid="532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Mediators</a:t>
            </a:r>
            <a:endParaRPr lang="ru-RU" smtClean="0"/>
          </a:p>
        </p:txBody>
      </p:sp>
      <p:sp>
        <p:nvSpPr>
          <p:cNvPr id="54276" name="Rectangle 4"/>
          <p:cNvSpPr>
            <a:spLocks noGrp="1" noChangeArrowheads="1"/>
          </p:cNvSpPr>
          <p:nvPr>
            <p:ph type="body" sz="half" idx="1"/>
          </p:nvPr>
        </p:nvSpPr>
        <p:spPr>
          <a:xfrm>
            <a:off x="457200" y="1981200"/>
            <a:ext cx="4837113" cy="3886200"/>
          </a:xfrm>
          <a:noFill/>
        </p:spPr>
        <p:txBody>
          <a:bodyPr/>
          <a:lstStyle/>
          <a:p>
            <a:pPr eaLnBrk="1" hangingPunct="1">
              <a:lnSpc>
                <a:spcPct val="90000"/>
              </a:lnSpc>
              <a:buFont typeface="Wingdings" pitchFamily="2" charset="2"/>
              <a:buNone/>
            </a:pPr>
            <a:r>
              <a:rPr lang="en-US" sz="2400" i="1" smtClean="0"/>
              <a:t>Mediator</a:t>
            </a:r>
            <a:r>
              <a:rPr lang="en-US" sz="2400" smtClean="0"/>
              <a:t> binds specification with implementation, making possible their separation</a:t>
            </a:r>
          </a:p>
          <a:p>
            <a:pPr eaLnBrk="1" hangingPunct="1">
              <a:lnSpc>
                <a:spcPct val="90000"/>
              </a:lnSpc>
            </a:pPr>
            <a:r>
              <a:rPr lang="en-US" sz="2400" smtClean="0"/>
              <a:t>More abstract specifications become possible</a:t>
            </a:r>
          </a:p>
          <a:p>
            <a:pPr eaLnBrk="1" hangingPunct="1">
              <a:lnSpc>
                <a:spcPct val="90000"/>
              </a:lnSpc>
            </a:pPr>
            <a:r>
              <a:rPr lang="en-US" sz="2400" smtClean="0"/>
              <a:t>Implementation may have different interface</a:t>
            </a:r>
          </a:p>
          <a:p>
            <a:pPr eaLnBrk="1" hangingPunct="1">
              <a:lnSpc>
                <a:spcPct val="90000"/>
              </a:lnSpc>
            </a:pPr>
            <a:r>
              <a:rPr lang="en-US" sz="2400" smtClean="0"/>
              <a:t>Support for regression testing</a:t>
            </a:r>
          </a:p>
          <a:p>
            <a:pPr eaLnBrk="1" hangingPunct="1">
              <a:lnSpc>
                <a:spcPct val="90000"/>
              </a:lnSpc>
            </a:pPr>
            <a:r>
              <a:rPr lang="en-US" sz="2400" smtClean="0"/>
              <a:t>Support for other kinds of specification reuse</a:t>
            </a:r>
            <a:endParaRPr lang="ru-RU" sz="2400" smtClean="0"/>
          </a:p>
        </p:txBody>
      </p:sp>
      <p:sp>
        <p:nvSpPr>
          <p:cNvPr id="54279" name="Rectangle 7"/>
          <p:cNvSpPr>
            <a:spLocks noChangeArrowheads="1"/>
          </p:cNvSpPr>
          <p:nvPr/>
        </p:nvSpPr>
        <p:spPr bwMode="auto">
          <a:xfrm>
            <a:off x="7019925" y="3357563"/>
            <a:ext cx="1296988" cy="647700"/>
          </a:xfrm>
          <a:prstGeom prst="rect">
            <a:avLst/>
          </a:prstGeom>
          <a:solidFill>
            <a:schemeClr val="bg1"/>
          </a:solidFill>
          <a:ln w="9525" algn="ctr">
            <a:solidFill>
              <a:schemeClr val="tx1"/>
            </a:solidFill>
            <a:miter lim="800000"/>
            <a:headEnd/>
            <a:tailEnd/>
          </a:ln>
        </p:spPr>
        <p:txBody>
          <a:bodyPr anchor="ctr"/>
          <a:lstStyle/>
          <a:p>
            <a:r>
              <a:rPr lang="en-US"/>
              <a:t>Mediator</a:t>
            </a:r>
            <a:endParaRPr lang="ru-RU"/>
          </a:p>
        </p:txBody>
      </p:sp>
      <p:sp>
        <p:nvSpPr>
          <p:cNvPr id="54280" name="Rectangle 8"/>
          <p:cNvSpPr>
            <a:spLocks noChangeArrowheads="1"/>
          </p:cNvSpPr>
          <p:nvPr/>
        </p:nvSpPr>
        <p:spPr bwMode="auto">
          <a:xfrm>
            <a:off x="7019925" y="4581525"/>
            <a:ext cx="1296988" cy="650875"/>
          </a:xfrm>
          <a:prstGeom prst="rect">
            <a:avLst/>
          </a:prstGeom>
          <a:solidFill>
            <a:srgbClr val="E8E8F4"/>
          </a:solidFill>
          <a:ln w="9525" algn="ctr">
            <a:solidFill>
              <a:schemeClr val="tx1"/>
            </a:solidFill>
            <a:miter lim="800000"/>
            <a:headEnd/>
            <a:tailEnd/>
          </a:ln>
        </p:spPr>
        <p:txBody>
          <a:bodyPr anchor="ctr">
            <a:spAutoFit/>
          </a:bodyPr>
          <a:lstStyle/>
          <a:p>
            <a:r>
              <a:rPr lang="en-US"/>
              <a:t>Target system</a:t>
            </a:r>
            <a:endParaRPr lang="ru-RU"/>
          </a:p>
        </p:txBody>
      </p:sp>
      <p:cxnSp>
        <p:nvCxnSpPr>
          <p:cNvPr id="54281" name="AutoShape 9"/>
          <p:cNvCxnSpPr>
            <a:cxnSpLocks noChangeShapeType="1"/>
            <a:stCxn id="54283" idx="2"/>
            <a:endCxn id="54279" idx="0"/>
          </p:cNvCxnSpPr>
          <p:nvPr/>
        </p:nvCxnSpPr>
        <p:spPr bwMode="auto">
          <a:xfrm>
            <a:off x="7669213" y="2781300"/>
            <a:ext cx="0" cy="576263"/>
          </a:xfrm>
          <a:prstGeom prst="straightConnector1">
            <a:avLst/>
          </a:prstGeom>
          <a:noFill/>
          <a:ln w="9525">
            <a:solidFill>
              <a:schemeClr val="tx1"/>
            </a:solidFill>
            <a:round/>
            <a:headEnd/>
            <a:tailEnd type="triangle" w="med" len="med"/>
          </a:ln>
        </p:spPr>
      </p:cxnSp>
      <p:cxnSp>
        <p:nvCxnSpPr>
          <p:cNvPr id="54282" name="AutoShape 10"/>
          <p:cNvCxnSpPr>
            <a:cxnSpLocks noChangeShapeType="1"/>
            <a:stCxn id="54279" idx="2"/>
            <a:endCxn id="54280" idx="0"/>
          </p:cNvCxnSpPr>
          <p:nvPr/>
        </p:nvCxnSpPr>
        <p:spPr bwMode="auto">
          <a:xfrm>
            <a:off x="7669213" y="4005263"/>
            <a:ext cx="0" cy="576262"/>
          </a:xfrm>
          <a:prstGeom prst="straightConnector1">
            <a:avLst/>
          </a:prstGeom>
          <a:noFill/>
          <a:ln w="9525">
            <a:solidFill>
              <a:schemeClr val="tx1"/>
            </a:solidFill>
            <a:round/>
            <a:headEnd/>
            <a:tailEnd type="triangle" w="med" len="med"/>
          </a:ln>
        </p:spPr>
      </p:cxnSp>
      <p:sp>
        <p:nvSpPr>
          <p:cNvPr id="54283" name="Rectangle 11"/>
          <p:cNvSpPr>
            <a:spLocks noChangeArrowheads="1"/>
          </p:cNvSpPr>
          <p:nvPr/>
        </p:nvSpPr>
        <p:spPr bwMode="auto">
          <a:xfrm>
            <a:off x="7019925" y="2133600"/>
            <a:ext cx="1296988" cy="647700"/>
          </a:xfrm>
          <a:prstGeom prst="rect">
            <a:avLst/>
          </a:prstGeom>
          <a:solidFill>
            <a:schemeClr val="bg1"/>
          </a:solidFill>
          <a:ln w="9525" algn="ctr">
            <a:solidFill>
              <a:schemeClr val="tx1"/>
            </a:solidFill>
            <a:miter lim="800000"/>
            <a:headEnd/>
            <a:tailEnd/>
          </a:ln>
        </p:spPr>
        <p:txBody>
          <a:bodyPr anchor="ctr"/>
          <a:lstStyle/>
          <a:p>
            <a:r>
              <a:rPr lang="en-US"/>
              <a:t>Oracle</a:t>
            </a:r>
            <a:endParaRPr lang="ru-RU"/>
          </a:p>
        </p:txBody>
      </p:sp>
      <p:grpSp>
        <p:nvGrpSpPr>
          <p:cNvPr id="2" name="Group 21"/>
          <p:cNvGrpSpPr>
            <a:grpSpLocks/>
          </p:cNvGrpSpPr>
          <p:nvPr/>
        </p:nvGrpSpPr>
        <p:grpSpPr bwMode="auto">
          <a:xfrm>
            <a:off x="5003800" y="2708275"/>
            <a:ext cx="1089025" cy="1831975"/>
            <a:chOff x="3152" y="1706"/>
            <a:chExt cx="686" cy="1154"/>
          </a:xfrm>
        </p:grpSpPr>
        <p:sp>
          <p:nvSpPr>
            <p:cNvPr id="11276" name="Rectangle 12"/>
            <p:cNvSpPr>
              <a:spLocks noChangeArrowheads="1"/>
            </p:cNvSpPr>
            <p:nvPr/>
          </p:nvSpPr>
          <p:spPr bwMode="auto">
            <a:xfrm>
              <a:off x="3152" y="1706"/>
              <a:ext cx="686" cy="256"/>
            </a:xfrm>
            <a:prstGeom prst="rect">
              <a:avLst/>
            </a:prstGeom>
            <a:solidFill>
              <a:schemeClr val="bg1"/>
            </a:solidFill>
            <a:ln w="9525" algn="ctr">
              <a:solidFill>
                <a:schemeClr val="tx1"/>
              </a:solidFill>
              <a:miter lim="800000"/>
              <a:headEnd/>
              <a:tailEnd/>
            </a:ln>
          </p:spPr>
          <p:txBody>
            <a:bodyPr anchor="ctr">
              <a:spAutoFit/>
            </a:bodyPr>
            <a:lstStyle/>
            <a:p>
              <a:r>
                <a:rPr lang="en-US" sz="1000"/>
                <a:t>Test sequence construction</a:t>
              </a:r>
              <a:endParaRPr lang="ru-RU" sz="1000"/>
            </a:p>
          </p:txBody>
        </p:sp>
        <p:sp>
          <p:nvSpPr>
            <p:cNvPr id="11277" name="Rectangle 13"/>
            <p:cNvSpPr>
              <a:spLocks noChangeArrowheads="1"/>
            </p:cNvSpPr>
            <p:nvPr/>
          </p:nvSpPr>
          <p:spPr bwMode="auto">
            <a:xfrm>
              <a:off x="3257" y="2164"/>
              <a:ext cx="476" cy="237"/>
            </a:xfrm>
            <a:prstGeom prst="rect">
              <a:avLst/>
            </a:prstGeom>
            <a:solidFill>
              <a:schemeClr val="bg1"/>
            </a:solidFill>
            <a:ln w="9525" algn="ctr">
              <a:solidFill>
                <a:schemeClr val="tx1"/>
              </a:solidFill>
              <a:miter lim="800000"/>
              <a:headEnd/>
              <a:tailEnd/>
            </a:ln>
          </p:spPr>
          <p:txBody>
            <a:bodyPr anchor="ctr"/>
            <a:lstStyle/>
            <a:p>
              <a:r>
                <a:rPr lang="en-US" sz="1000"/>
                <a:t>Oracle</a:t>
              </a:r>
              <a:endParaRPr lang="ru-RU" sz="1000"/>
            </a:p>
          </p:txBody>
        </p:sp>
        <p:sp>
          <p:nvSpPr>
            <p:cNvPr id="11278" name="Rectangle 14"/>
            <p:cNvSpPr>
              <a:spLocks noChangeArrowheads="1"/>
            </p:cNvSpPr>
            <p:nvPr/>
          </p:nvSpPr>
          <p:spPr bwMode="auto">
            <a:xfrm>
              <a:off x="3257" y="2604"/>
              <a:ext cx="476" cy="256"/>
            </a:xfrm>
            <a:prstGeom prst="rect">
              <a:avLst/>
            </a:prstGeom>
            <a:solidFill>
              <a:srgbClr val="E8E8F4"/>
            </a:solidFill>
            <a:ln w="9525" algn="ctr">
              <a:solidFill>
                <a:schemeClr val="tx1"/>
              </a:solidFill>
              <a:miter lim="800000"/>
              <a:headEnd/>
              <a:tailEnd/>
            </a:ln>
          </p:spPr>
          <p:txBody>
            <a:bodyPr anchor="ctr">
              <a:spAutoFit/>
            </a:bodyPr>
            <a:lstStyle/>
            <a:p>
              <a:r>
                <a:rPr lang="en-US" sz="1000"/>
                <a:t>Target system</a:t>
              </a:r>
              <a:endParaRPr lang="ru-RU" sz="1000"/>
            </a:p>
          </p:txBody>
        </p:sp>
        <p:cxnSp>
          <p:nvCxnSpPr>
            <p:cNvPr id="11279" name="AutoShape 15"/>
            <p:cNvCxnSpPr>
              <a:cxnSpLocks noChangeShapeType="1"/>
              <a:stCxn id="11276" idx="2"/>
              <a:endCxn id="11277" idx="0"/>
            </p:cNvCxnSpPr>
            <p:nvPr/>
          </p:nvCxnSpPr>
          <p:spPr bwMode="auto">
            <a:xfrm>
              <a:off x="3495" y="1962"/>
              <a:ext cx="0" cy="202"/>
            </a:xfrm>
            <a:prstGeom prst="straightConnector1">
              <a:avLst/>
            </a:prstGeom>
            <a:noFill/>
            <a:ln w="9525">
              <a:solidFill>
                <a:schemeClr val="tx1"/>
              </a:solidFill>
              <a:round/>
              <a:headEnd/>
              <a:tailEnd type="triangle" w="med" len="med"/>
            </a:ln>
          </p:spPr>
        </p:cxnSp>
        <p:cxnSp>
          <p:nvCxnSpPr>
            <p:cNvPr id="11280" name="AutoShape 16"/>
            <p:cNvCxnSpPr>
              <a:cxnSpLocks noChangeShapeType="1"/>
              <a:stCxn id="11277" idx="2"/>
              <a:endCxn id="11278" idx="0"/>
            </p:cNvCxnSpPr>
            <p:nvPr/>
          </p:nvCxnSpPr>
          <p:spPr bwMode="auto">
            <a:xfrm>
              <a:off x="3495" y="2401"/>
              <a:ext cx="0" cy="212"/>
            </a:xfrm>
            <a:prstGeom prst="straightConnector1">
              <a:avLst/>
            </a:prstGeom>
            <a:noFill/>
            <a:ln w="9525">
              <a:solidFill>
                <a:schemeClr val="tx1"/>
              </a:solidFill>
              <a:round/>
              <a:headEnd/>
              <a:tailEnd type="triangle" w="med" len="med"/>
            </a:ln>
          </p:spPr>
        </p:cxnSp>
      </p:grpSp>
      <p:sp>
        <p:nvSpPr>
          <p:cNvPr id="54290" name="Line 18"/>
          <p:cNvSpPr>
            <a:spLocks noChangeShapeType="1"/>
          </p:cNvSpPr>
          <p:nvPr/>
        </p:nvSpPr>
        <p:spPr bwMode="auto">
          <a:xfrm flipV="1">
            <a:off x="6011863" y="2205038"/>
            <a:ext cx="936625" cy="1223962"/>
          </a:xfrm>
          <a:prstGeom prst="line">
            <a:avLst/>
          </a:prstGeom>
          <a:noFill/>
          <a:ln w="9525">
            <a:solidFill>
              <a:schemeClr val="tx1"/>
            </a:solidFill>
            <a:round/>
            <a:headEnd/>
            <a:tailEnd/>
          </a:ln>
        </p:spPr>
        <p:txBody>
          <a:bodyPr wrap="none" anchor="ctr"/>
          <a:lstStyle/>
          <a:p>
            <a:endParaRPr lang="ru-RU"/>
          </a:p>
        </p:txBody>
      </p:sp>
      <p:sp>
        <p:nvSpPr>
          <p:cNvPr id="54291" name="Line 19"/>
          <p:cNvSpPr>
            <a:spLocks noChangeShapeType="1"/>
          </p:cNvSpPr>
          <p:nvPr/>
        </p:nvSpPr>
        <p:spPr bwMode="auto">
          <a:xfrm>
            <a:off x="6011863" y="4581525"/>
            <a:ext cx="865187" cy="576263"/>
          </a:xfrm>
          <a:prstGeom prst="line">
            <a:avLst/>
          </a:prstGeom>
          <a:noFill/>
          <a:ln w="9525">
            <a:solidFill>
              <a:schemeClr val="tx1"/>
            </a:solidFill>
            <a:round/>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4290"/>
                                        </p:tgtEl>
                                        <p:attrNameLst>
                                          <p:attrName>style.visibility</p:attrName>
                                        </p:attrNameLst>
                                      </p:cBhvr>
                                      <p:to>
                                        <p:strVal val="visible"/>
                                      </p:to>
                                    </p:set>
                                    <p:animEffect transition="in" filter="wipe(left)">
                                      <p:cBhvr>
                                        <p:cTn id="11" dur="500"/>
                                        <p:tgtEl>
                                          <p:spTgt spid="5429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4291"/>
                                        </p:tgtEl>
                                        <p:attrNameLst>
                                          <p:attrName>style.visibility</p:attrName>
                                        </p:attrNameLst>
                                      </p:cBhvr>
                                      <p:to>
                                        <p:strVal val="visible"/>
                                      </p:to>
                                    </p:set>
                                    <p:animEffect transition="in" filter="wipe(left)">
                                      <p:cBhvr>
                                        <p:cTn id="14" dur="500"/>
                                        <p:tgtEl>
                                          <p:spTgt spid="54291"/>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54279"/>
                                        </p:tgtEl>
                                        <p:attrNameLst>
                                          <p:attrName>style.visibility</p:attrName>
                                        </p:attrNameLst>
                                      </p:cBhvr>
                                      <p:to>
                                        <p:strVal val="visible"/>
                                      </p:to>
                                    </p:set>
                                    <p:animEffect transition="in" filter="wipe(left)">
                                      <p:cBhvr>
                                        <p:cTn id="18" dur="500"/>
                                        <p:tgtEl>
                                          <p:spTgt spid="54279"/>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4280"/>
                                        </p:tgtEl>
                                        <p:attrNameLst>
                                          <p:attrName>style.visibility</p:attrName>
                                        </p:attrNameLst>
                                      </p:cBhvr>
                                      <p:to>
                                        <p:strVal val="visible"/>
                                      </p:to>
                                    </p:set>
                                    <p:animEffect transition="in" filter="wipe(left)">
                                      <p:cBhvr>
                                        <p:cTn id="21" dur="500"/>
                                        <p:tgtEl>
                                          <p:spTgt spid="54280"/>
                                        </p:tgtEl>
                                      </p:cBhvr>
                                    </p:animEffect>
                                  </p:childTnLst>
                                </p:cTn>
                              </p:par>
                              <p:par>
                                <p:cTn id="22" presetID="22" presetClass="entr" presetSubtype="8" fill="hold" nodeType="withEffect">
                                  <p:stCondLst>
                                    <p:cond delay="0"/>
                                  </p:stCondLst>
                                  <p:childTnLst>
                                    <p:set>
                                      <p:cBhvr>
                                        <p:cTn id="23" dur="1" fill="hold">
                                          <p:stCondLst>
                                            <p:cond delay="0"/>
                                          </p:stCondLst>
                                        </p:cTn>
                                        <p:tgtEl>
                                          <p:spTgt spid="54281"/>
                                        </p:tgtEl>
                                        <p:attrNameLst>
                                          <p:attrName>style.visibility</p:attrName>
                                        </p:attrNameLst>
                                      </p:cBhvr>
                                      <p:to>
                                        <p:strVal val="visible"/>
                                      </p:to>
                                    </p:set>
                                    <p:animEffect transition="in" filter="wipe(left)">
                                      <p:cBhvr>
                                        <p:cTn id="24" dur="500"/>
                                        <p:tgtEl>
                                          <p:spTgt spid="54281"/>
                                        </p:tgtEl>
                                      </p:cBhvr>
                                    </p:animEffect>
                                  </p:childTnLst>
                                </p:cTn>
                              </p:par>
                              <p:par>
                                <p:cTn id="25" presetID="22" presetClass="entr" presetSubtype="8" fill="hold" nodeType="withEffect">
                                  <p:stCondLst>
                                    <p:cond delay="0"/>
                                  </p:stCondLst>
                                  <p:childTnLst>
                                    <p:set>
                                      <p:cBhvr>
                                        <p:cTn id="26" dur="1" fill="hold">
                                          <p:stCondLst>
                                            <p:cond delay="0"/>
                                          </p:stCondLst>
                                        </p:cTn>
                                        <p:tgtEl>
                                          <p:spTgt spid="54282"/>
                                        </p:tgtEl>
                                        <p:attrNameLst>
                                          <p:attrName>style.visibility</p:attrName>
                                        </p:attrNameLst>
                                      </p:cBhvr>
                                      <p:to>
                                        <p:strVal val="visible"/>
                                      </p:to>
                                    </p:set>
                                    <p:animEffect transition="in" filter="wipe(left)">
                                      <p:cBhvr>
                                        <p:cTn id="27" dur="500"/>
                                        <p:tgtEl>
                                          <p:spTgt spid="5428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4283"/>
                                        </p:tgtEl>
                                        <p:attrNameLst>
                                          <p:attrName>style.visibility</p:attrName>
                                        </p:attrNameLst>
                                      </p:cBhvr>
                                      <p:to>
                                        <p:strVal val="visible"/>
                                      </p:to>
                                    </p:set>
                                    <p:animEffect transition="in" filter="wipe(left)">
                                      <p:cBhvr>
                                        <p:cTn id="30" dur="500"/>
                                        <p:tgtEl>
                                          <p:spTgt spid="54283"/>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54276">
                                            <p:txEl>
                                              <p:pRg st="1" end="1"/>
                                            </p:txEl>
                                          </p:spTgt>
                                        </p:tgtEl>
                                        <p:attrNameLst>
                                          <p:attrName>style.visibility</p:attrName>
                                        </p:attrNameLst>
                                      </p:cBhvr>
                                      <p:to>
                                        <p:strVal val="visible"/>
                                      </p:to>
                                    </p:set>
                                    <p:animEffect transition="in" filter="blinds(horizontal)">
                                      <p:cBhvr>
                                        <p:cTn id="35" dur="500"/>
                                        <p:tgtEl>
                                          <p:spTgt spid="54276">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54276">
                                            <p:txEl>
                                              <p:pRg st="2" end="2"/>
                                            </p:txEl>
                                          </p:spTgt>
                                        </p:tgtEl>
                                        <p:attrNameLst>
                                          <p:attrName>style.visibility</p:attrName>
                                        </p:attrNameLst>
                                      </p:cBhvr>
                                      <p:to>
                                        <p:strVal val="visible"/>
                                      </p:to>
                                    </p:set>
                                    <p:animEffect transition="in" filter="blinds(horizontal)">
                                      <p:cBhvr>
                                        <p:cTn id="40" dur="500"/>
                                        <p:tgtEl>
                                          <p:spTgt spid="54276">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54276">
                                            <p:txEl>
                                              <p:pRg st="3" end="3"/>
                                            </p:txEl>
                                          </p:spTgt>
                                        </p:tgtEl>
                                        <p:attrNameLst>
                                          <p:attrName>style.visibility</p:attrName>
                                        </p:attrNameLst>
                                      </p:cBhvr>
                                      <p:to>
                                        <p:strVal val="visible"/>
                                      </p:to>
                                    </p:set>
                                    <p:animEffect transition="in" filter="blinds(horizontal)">
                                      <p:cBhvr>
                                        <p:cTn id="45" dur="500"/>
                                        <p:tgtEl>
                                          <p:spTgt spid="54276">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54276">
                                            <p:txEl>
                                              <p:pRg st="4" end="4"/>
                                            </p:txEl>
                                          </p:spTgt>
                                        </p:tgtEl>
                                        <p:attrNameLst>
                                          <p:attrName>style.visibility</p:attrName>
                                        </p:attrNameLst>
                                      </p:cBhvr>
                                      <p:to>
                                        <p:strVal val="visible"/>
                                      </p:to>
                                    </p:set>
                                    <p:animEffect transition="in" filter="blinds(horizontal)">
                                      <p:cBhvr>
                                        <p:cTn id="50" dur="500"/>
                                        <p:tgtEl>
                                          <p:spTgt spid="542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9" grpId="0" animBg="1"/>
      <p:bldP spid="54280" grpId="0" animBg="1"/>
      <p:bldP spid="54283" grpId="0" animBg="1"/>
      <p:bldP spid="54290" grpId="0" animBg="1"/>
      <p:bldP spid="54291" grpId="0" animBg="1"/>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5987</TotalTime>
  <Words>3128</Words>
  <Application>Microsoft Office PowerPoint</Application>
  <PresentationFormat>Экран (4:3)</PresentationFormat>
  <Paragraphs>246</Paragraphs>
  <Slides>20</Slides>
  <Notes>18</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6" baseType="lpstr">
      <vt:lpstr>Arial</vt:lpstr>
      <vt:lpstr>Wingdings</vt:lpstr>
      <vt:lpstr>Arial Black</vt:lpstr>
      <vt:lpstr>Times New Roman</vt:lpstr>
      <vt:lpstr>Pixel</vt:lpstr>
      <vt:lpstr>Chart</vt:lpstr>
      <vt:lpstr>UniTesK Test Suite Architecture</vt:lpstr>
      <vt:lpstr>Origin of UniTesK Method</vt:lpstr>
      <vt:lpstr>Functional Testing</vt:lpstr>
      <vt:lpstr>Engineering problems</vt:lpstr>
      <vt:lpstr>Specification Kinds</vt:lpstr>
      <vt:lpstr>Results of Comparison</vt:lpstr>
      <vt:lpstr>Specification Notation</vt:lpstr>
      <vt:lpstr>Decomposition of Testing Task</vt:lpstr>
      <vt:lpstr>Mediators</vt:lpstr>
      <vt:lpstr>Test Sequence Construction</vt:lpstr>
      <vt:lpstr>Automata Factorization and Implicit Description</vt:lpstr>
      <vt:lpstr>Test Sequence Construction Machinery</vt:lpstr>
      <vt:lpstr>Test Sequence Iterator Details</vt:lpstr>
      <vt:lpstr>UniTesK Tools and Applications</vt:lpstr>
      <vt:lpstr>References</vt:lpstr>
      <vt:lpstr>Contact</vt:lpstr>
      <vt:lpstr>Specification Kinds: Constraints</vt:lpstr>
      <vt:lpstr>Specification Kinds: Executable</vt:lpstr>
      <vt:lpstr>Specification Kinds: Algebraic</vt:lpstr>
      <vt:lpstr>Test Engine Work Details</vt:lpstr>
    </vt:vector>
  </TitlesOfParts>
  <Company>ISP RAS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UniTesK Test Suite Architecture</dc:title>
  <dc:creator>Victor V. Kuliamin</dc:creator>
  <cp:lastModifiedBy>Burdonov</cp:lastModifiedBy>
  <cp:revision>37</cp:revision>
  <dcterms:created xsi:type="dcterms:W3CDTF">2002-07-09T07:01:05Z</dcterms:created>
  <dcterms:modified xsi:type="dcterms:W3CDTF">2016-03-16T17:56:37Z</dcterms:modified>
</cp:coreProperties>
</file>