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1"/>
  </p:notesMasterIdLst>
  <p:sldIdLst>
    <p:sldId id="408" r:id="rId2"/>
    <p:sldId id="292" r:id="rId3"/>
    <p:sldId id="409" r:id="rId4"/>
    <p:sldId id="410" r:id="rId5"/>
    <p:sldId id="411" r:id="rId6"/>
    <p:sldId id="384" r:id="rId7"/>
    <p:sldId id="279" r:id="rId8"/>
    <p:sldId id="282" r:id="rId9"/>
    <p:sldId id="284" r:id="rId10"/>
    <p:sldId id="285" r:id="rId11"/>
    <p:sldId id="295" r:id="rId12"/>
    <p:sldId id="325" r:id="rId13"/>
    <p:sldId id="412" r:id="rId14"/>
    <p:sldId id="387" r:id="rId15"/>
    <p:sldId id="294" r:id="rId16"/>
    <p:sldId id="650" r:id="rId17"/>
    <p:sldId id="288" r:id="rId18"/>
    <p:sldId id="290" r:id="rId19"/>
    <p:sldId id="287" r:id="rId20"/>
    <p:sldId id="296" r:id="rId21"/>
    <p:sldId id="310" r:id="rId22"/>
    <p:sldId id="297" r:id="rId23"/>
    <p:sldId id="311" r:id="rId24"/>
    <p:sldId id="304" r:id="rId25"/>
    <p:sldId id="303" r:id="rId26"/>
    <p:sldId id="312" r:id="rId27"/>
    <p:sldId id="413" r:id="rId28"/>
    <p:sldId id="388" r:id="rId29"/>
    <p:sldId id="313" r:id="rId30"/>
    <p:sldId id="591" r:id="rId31"/>
    <p:sldId id="450" r:id="rId32"/>
    <p:sldId id="300" r:id="rId33"/>
    <p:sldId id="509" r:id="rId34"/>
    <p:sldId id="316" r:id="rId35"/>
    <p:sldId id="317" r:id="rId36"/>
    <p:sldId id="318" r:id="rId37"/>
    <p:sldId id="314" r:id="rId38"/>
    <p:sldId id="430" r:id="rId39"/>
    <p:sldId id="492" r:id="rId40"/>
    <p:sldId id="315" r:id="rId41"/>
    <p:sldId id="319" r:id="rId42"/>
    <p:sldId id="622" r:id="rId43"/>
    <p:sldId id="618" r:id="rId44"/>
    <p:sldId id="321" r:id="rId45"/>
    <p:sldId id="462" r:id="rId46"/>
    <p:sldId id="445" r:id="rId47"/>
    <p:sldId id="414" r:id="rId48"/>
    <p:sldId id="415" r:id="rId49"/>
    <p:sldId id="389" r:id="rId50"/>
    <p:sldId id="327" r:id="rId51"/>
    <p:sldId id="323" r:id="rId52"/>
    <p:sldId id="324" r:id="rId53"/>
    <p:sldId id="329" r:id="rId54"/>
    <p:sldId id="416" r:id="rId55"/>
    <p:sldId id="391" r:id="rId56"/>
    <p:sldId id="490" r:id="rId57"/>
    <p:sldId id="330" r:id="rId58"/>
    <p:sldId id="333" r:id="rId59"/>
    <p:sldId id="332" r:id="rId60"/>
    <p:sldId id="335" r:id="rId61"/>
    <p:sldId id="337" r:id="rId62"/>
    <p:sldId id="417" r:id="rId63"/>
    <p:sldId id="392" r:id="rId64"/>
    <p:sldId id="339" r:id="rId65"/>
    <p:sldId id="340" r:id="rId66"/>
    <p:sldId id="341" r:id="rId67"/>
    <p:sldId id="342" r:id="rId68"/>
    <p:sldId id="343" r:id="rId69"/>
    <p:sldId id="418" r:id="rId70"/>
    <p:sldId id="393" r:id="rId71"/>
    <p:sldId id="376" r:id="rId72"/>
    <p:sldId id="345" r:id="rId73"/>
    <p:sldId id="346" r:id="rId74"/>
    <p:sldId id="347" r:id="rId75"/>
    <p:sldId id="651" r:id="rId76"/>
    <p:sldId id="419" r:id="rId77"/>
    <p:sldId id="394" r:id="rId78"/>
    <p:sldId id="349" r:id="rId79"/>
    <p:sldId id="351" r:id="rId80"/>
    <p:sldId id="353" r:id="rId81"/>
    <p:sldId id="352" r:id="rId82"/>
    <p:sldId id="355" r:id="rId83"/>
    <p:sldId id="354" r:id="rId84"/>
    <p:sldId id="420" r:id="rId85"/>
    <p:sldId id="395" r:id="rId86"/>
    <p:sldId id="357" r:id="rId87"/>
    <p:sldId id="358" r:id="rId88"/>
    <p:sldId id="373" r:id="rId89"/>
    <p:sldId id="443" r:id="rId90"/>
    <p:sldId id="442" r:id="rId91"/>
    <p:sldId id="459" r:id="rId92"/>
    <p:sldId id="421" r:id="rId93"/>
    <p:sldId id="422" r:id="rId94"/>
    <p:sldId id="447" r:id="rId95"/>
    <p:sldId id="362" r:id="rId96"/>
    <p:sldId id="363" r:id="rId97"/>
    <p:sldId id="451" r:id="rId98"/>
    <p:sldId id="368" r:id="rId99"/>
    <p:sldId id="449" r:id="rId100"/>
    <p:sldId id="495" r:id="rId101"/>
    <p:sldId id="529" r:id="rId102"/>
    <p:sldId id="369" r:id="rId103"/>
    <p:sldId id="569" r:id="rId104"/>
    <p:sldId id="535" r:id="rId105"/>
    <p:sldId id="572" r:id="rId106"/>
    <p:sldId id="621" r:id="rId107"/>
    <p:sldId id="627" r:id="rId108"/>
    <p:sldId id="377" r:id="rId109"/>
    <p:sldId id="423" r:id="rId110"/>
    <p:sldId id="400" r:id="rId111"/>
    <p:sldId id="370" r:id="rId112"/>
    <p:sldId id="366" r:id="rId113"/>
    <p:sldId id="452" r:id="rId114"/>
    <p:sldId id="381" r:id="rId115"/>
    <p:sldId id="424" r:id="rId116"/>
    <p:sldId id="396" r:id="rId117"/>
    <p:sldId id="405" r:id="rId118"/>
    <p:sldId id="407" r:id="rId119"/>
    <p:sldId id="628" r:id="rId120"/>
    <p:sldId id="661" r:id="rId121"/>
    <p:sldId id="399" r:id="rId122"/>
    <p:sldId id="446" r:id="rId123"/>
    <p:sldId id="453" r:id="rId124"/>
    <p:sldId id="437" r:id="rId125"/>
    <p:sldId id="485" r:id="rId126"/>
    <p:sldId id="429" r:id="rId127"/>
    <p:sldId id="431" r:id="rId128"/>
    <p:sldId id="432" r:id="rId129"/>
    <p:sldId id="656" r:id="rId130"/>
    <p:sldId id="433" r:id="rId131"/>
    <p:sldId id="438" r:id="rId132"/>
    <p:sldId id="439" r:id="rId133"/>
    <p:sldId id="403" r:id="rId134"/>
    <p:sldId id="436" r:id="rId135"/>
    <p:sldId id="441" r:id="rId136"/>
    <p:sldId id="463" r:id="rId137"/>
    <p:sldId id="489" r:id="rId138"/>
    <p:sldId id="440" r:id="rId139"/>
    <p:sldId id="657" r:id="rId140"/>
    <p:sldId id="464" r:id="rId141"/>
    <p:sldId id="659" r:id="rId142"/>
    <p:sldId id="455" r:id="rId143"/>
    <p:sldId id="425" r:id="rId144"/>
    <p:sldId id="465" r:id="rId145"/>
    <p:sldId id="466" r:id="rId146"/>
    <p:sldId id="512" r:id="rId147"/>
    <p:sldId id="660" r:id="rId148"/>
    <p:sldId id="467" r:id="rId149"/>
    <p:sldId id="468" r:id="rId150"/>
    <p:sldId id="469" r:id="rId151"/>
    <p:sldId id="471" r:id="rId152"/>
    <p:sldId id="472" r:id="rId153"/>
    <p:sldId id="473" r:id="rId154"/>
    <p:sldId id="478" r:id="rId155"/>
    <p:sldId id="479" r:id="rId156"/>
    <p:sldId id="480" r:id="rId157"/>
    <p:sldId id="475" r:id="rId158"/>
    <p:sldId id="501" r:id="rId159"/>
    <p:sldId id="502" r:id="rId160"/>
    <p:sldId id="503" r:id="rId161"/>
    <p:sldId id="476" r:id="rId162"/>
    <p:sldId id="482" r:id="rId163"/>
    <p:sldId id="496" r:id="rId164"/>
    <p:sldId id="483" r:id="rId165"/>
    <p:sldId id="486" r:id="rId166"/>
    <p:sldId id="504" r:id="rId167"/>
    <p:sldId id="505" r:id="rId168"/>
    <p:sldId id="506" r:id="rId169"/>
    <p:sldId id="477" r:id="rId170"/>
    <p:sldId id="507" r:id="rId171"/>
    <p:sldId id="426" r:id="rId172"/>
    <p:sldId id="551" r:id="rId173"/>
    <p:sldId id="517" r:id="rId174"/>
    <p:sldId id="513" r:id="rId175"/>
    <p:sldId id="516" r:id="rId176"/>
    <p:sldId id="518" r:id="rId177"/>
    <p:sldId id="536" r:id="rId178"/>
    <p:sldId id="566" r:id="rId179"/>
    <p:sldId id="629" r:id="rId180"/>
    <p:sldId id="552" r:id="rId181"/>
    <p:sldId id="524" r:id="rId182"/>
    <p:sldId id="522" r:id="rId183"/>
    <p:sldId id="523" r:id="rId184"/>
    <p:sldId id="525" r:id="rId185"/>
    <p:sldId id="553" r:id="rId186"/>
    <p:sldId id="540" r:id="rId187"/>
    <p:sldId id="538" r:id="rId188"/>
    <p:sldId id="595" r:id="rId189"/>
    <p:sldId id="539" r:id="rId190"/>
    <p:sldId id="542" r:id="rId191"/>
    <p:sldId id="573" r:id="rId192"/>
    <p:sldId id="597" r:id="rId193"/>
    <p:sldId id="598" r:id="rId194"/>
    <p:sldId id="599" r:id="rId195"/>
    <p:sldId id="600" r:id="rId196"/>
    <p:sldId id="601" r:id="rId197"/>
    <p:sldId id="602" r:id="rId198"/>
    <p:sldId id="603" r:id="rId199"/>
    <p:sldId id="604" r:id="rId200"/>
    <p:sldId id="633" r:id="rId201"/>
    <p:sldId id="635" r:id="rId202"/>
    <p:sldId id="614" r:id="rId203"/>
    <p:sldId id="631" r:id="rId204"/>
    <p:sldId id="608" r:id="rId205"/>
    <p:sldId id="630" r:id="rId206"/>
    <p:sldId id="634" r:id="rId207"/>
    <p:sldId id="612" r:id="rId208"/>
    <p:sldId id="649" r:id="rId209"/>
    <p:sldId id="636" r:id="rId210"/>
    <p:sldId id="638" r:id="rId211"/>
    <p:sldId id="648" r:id="rId212"/>
    <p:sldId id="654" r:id="rId213"/>
    <p:sldId id="642" r:id="rId214"/>
    <p:sldId id="644" r:id="rId215"/>
    <p:sldId id="645" r:id="rId216"/>
    <p:sldId id="561" r:id="rId217"/>
    <p:sldId id="674" r:id="rId218"/>
    <p:sldId id="562" r:id="rId219"/>
    <p:sldId id="665" r:id="rId220"/>
    <p:sldId id="666" r:id="rId221"/>
    <p:sldId id="667" r:id="rId222"/>
    <p:sldId id="669" r:id="rId223"/>
    <p:sldId id="670" r:id="rId224"/>
    <p:sldId id="675" r:id="rId225"/>
    <p:sldId id="683" r:id="rId226"/>
    <p:sldId id="684" r:id="rId227"/>
    <p:sldId id="685" r:id="rId228"/>
    <p:sldId id="676" r:id="rId229"/>
    <p:sldId id="687" r:id="rId230"/>
    <p:sldId id="690" r:id="rId231"/>
    <p:sldId id="694" r:id="rId232"/>
    <p:sldId id="688" r:id="rId233"/>
    <p:sldId id="691" r:id="rId234"/>
    <p:sldId id="692" r:id="rId235"/>
    <p:sldId id="693" r:id="rId236"/>
    <p:sldId id="696" r:id="rId237"/>
    <p:sldId id="695" r:id="rId238"/>
    <p:sldId id="677" r:id="rId239"/>
    <p:sldId id="428" r:id="rId240"/>
  </p:sldIdLst>
  <p:sldSz cx="9144000" cy="6858000" type="screen4x3"/>
  <p:notesSz cx="6781800" cy="9918700"/>
  <p:embeddedFontLst>
    <p:embeddedFont>
      <p:font typeface="新細明體" pitchFamily="18" charset="-120"/>
      <p:regular r:id="rId242"/>
    </p:embeddedFont>
    <p:embeddedFont>
      <p:font typeface="Euclid Math One" pitchFamily="18" charset="2"/>
      <p:regular r:id="rId243"/>
      <p:bold r:id="rId244"/>
    </p:embeddedFont>
    <p:embeddedFont>
      <p:font typeface="Euclid Symbol" pitchFamily="18" charset="2"/>
      <p:regular r:id="rId245"/>
      <p:boldItalic r:id="rId246"/>
    </p:embeddedFont>
    <p:embeddedFont>
      <p:font typeface="Arial Black" pitchFamily="34" charset="0"/>
      <p:bold r:id="rId247"/>
    </p:embeddedFont>
    <p:embeddedFont>
      <p:font typeface="Euclid Math Two" pitchFamily="18" charset="2"/>
      <p:regular r:id="rId248"/>
      <p:bold r:id="rId249"/>
    </p:embeddedFont>
    <p:embeddedFont>
      <p:font typeface="Euclid Extra" pitchFamily="18" charset="2"/>
      <p:regular r:id="rId250"/>
      <p:bold r:id="rId251"/>
    </p:embeddedFont>
    <p:embeddedFont>
      <p:font typeface="Monotype Corsiva" pitchFamily="66" charset="0"/>
      <p:italic r:id="rId25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969696"/>
    <a:srgbClr val="C0C0C0"/>
    <a:srgbClr val="3333CC"/>
    <a:srgbClr val="F8F7EC"/>
    <a:srgbClr val="008000"/>
    <a:srgbClr val="669900"/>
    <a:srgbClr val="F7F6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7" autoAdjust="0"/>
    <p:restoredTop sz="94582" autoAdjust="0"/>
  </p:normalViewPr>
  <p:slideViewPr>
    <p:cSldViewPr>
      <p:cViewPr varScale="1">
        <p:scale>
          <a:sx n="115" d="100"/>
          <a:sy n="115" d="100"/>
        </p:scale>
        <p:origin x="-16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font" Target="fonts/font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font" Target="fonts/font7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font" Target="fonts/font3.fntdata"/><Relationship Id="rId249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font" Target="fonts/font9.fntdata"/><Relationship Id="rId255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font" Target="fonts/font4.fntdata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font" Target="fonts/font10.fntdata"/><Relationship Id="rId256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notesMaster" Target="notesMasters/notesMaster1.xml"/><Relationship Id="rId246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font" Target="fonts/font11.fntdata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font" Target="fonts/font1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font" Target="fonts/font2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7983D9-7FD5-44CC-9E28-87DBB7E0634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541799-FB64-4B6D-B69D-70B3D16CF170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568C2-C030-4A65-834C-EE4BBDB8D1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FAFF58-09E6-4BEF-909A-C07CB37B2230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39763-7472-483C-9841-B1103DACF0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F8E78D-811C-4EB3-A5D9-21EB460AAD66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9AEDD-6C58-4D4C-AC61-8D99F9BA9F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7BACE19-9397-4096-85C0-8C7695417A4E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A4BB45-D053-47F6-BDB7-A58A10AFB0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F72C59-5C0B-4B37-B9E5-00B8EA3D4615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3A9CD1-6F3F-4F1B-8136-BEEC1D5CA6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EDF0A5-6A29-4563-9D34-9F3B3A9BF947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21C89-6BDE-400D-9E97-A3B61525D0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A6D458-89C3-4847-8759-E164F16BDD2C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13BAB-CBA1-4529-BCB3-9A3F2AD0B6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01AC74-AD05-4325-9F8B-DB76E009627C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92F10-A781-48EB-931A-0217B7AE1F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586046-6EBB-4509-9883-A3752B5103FA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0FC85-9A9B-4388-9759-37B1858571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DE6B70-33BE-474D-94D0-EFB930301D5B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906E0-A168-484A-9D09-B8E8BA3951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59EB8C-B476-4676-BDEA-A31C14789871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89EA8-12A9-4996-90C7-B1F14C5AF1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BDF089-AC14-4D44-8DB0-E2D699C8E881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C1CDB-80D5-4ED0-8006-F93DA5C7D7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27468-3EF0-4D51-A1CA-219A14F1DA4A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0A841-EE1E-404D-9B51-3846665866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E6F99D8-2841-401A-AB88-EB53245EE6E6}" type="datetime1">
              <a:rPr lang="ru-RU"/>
              <a:pPr/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A3A0E70-2F2D-444F-9D86-2D2780FAB2C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.gif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gif"/><Relationship Id="rId4" Type="http://schemas.openxmlformats.org/officeDocument/2006/relationships/image" Target="../media/image19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gif"/><Relationship Id="rId4" Type="http://schemas.openxmlformats.org/officeDocument/2006/relationships/image" Target="../media/image62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87F8-7D1A-48E0-9D34-63F96BFB99D7}" type="slidenum">
              <a:rPr lang="ru-RU"/>
              <a:pPr/>
              <a:t>1</a:t>
            </a:fld>
            <a:endParaRPr lang="ru-RU"/>
          </a:p>
        </p:txBody>
      </p:sp>
      <p:pic>
        <p:nvPicPr>
          <p:cNvPr id="281602" name="Picture 2" descr="titul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76200" y="76200"/>
            <a:ext cx="8991600" cy="6705600"/>
          </a:xfrm>
          <a:prstGeom prst="rect">
            <a:avLst/>
          </a:prstGeom>
          <a:noFill/>
        </p:spPr>
      </p:pic>
      <p:grpSp>
        <p:nvGrpSpPr>
          <p:cNvPr id="281625" name="Group 2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160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0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0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0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0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0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1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61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81623" name="Text Box 23"/>
          <p:cNvSpPr txBox="1">
            <a:spLocks noChangeArrowheads="1"/>
          </p:cNvSpPr>
          <p:nvPr/>
        </p:nvSpPr>
        <p:spPr bwMode="auto">
          <a:xfrm>
            <a:off x="5867400" y="5237163"/>
            <a:ext cx="2419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   </a:t>
            </a:r>
            <a:r>
              <a:rPr lang="ru-RU" sz="1600">
                <a:solidFill>
                  <a:srgbClr val="58A5FA"/>
                </a:solidFill>
              </a:rPr>
              <a:t>ИСП РАН</a:t>
            </a:r>
            <a:r>
              <a:rPr lang="en-US" sz="1600"/>
              <a:t>   </a:t>
            </a:r>
            <a:r>
              <a:rPr lang="ru-RU" sz="1600"/>
              <a:t> </a:t>
            </a:r>
            <a:r>
              <a:rPr lang="en-US" sz="1600"/>
              <a:t>    </a:t>
            </a:r>
            <a:r>
              <a:rPr lang="ru-RU" sz="1600"/>
              <a:t> </a:t>
            </a:r>
            <a:r>
              <a:rPr lang="en-US" sz="1600">
                <a:solidFill>
                  <a:srgbClr val="CC8E82"/>
                </a:solidFill>
              </a:rPr>
              <a:t>RedVerst</a:t>
            </a:r>
            <a:endParaRPr lang="ru-RU" sz="1600"/>
          </a:p>
        </p:txBody>
      </p:sp>
      <p:pic>
        <p:nvPicPr>
          <p:cNvPr id="281624" name="Picture 24" descr="I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7875" y="5008563"/>
            <a:ext cx="1873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C9B4-A302-43DF-AEC6-F50946512226}" type="slidenum">
              <a:rPr lang="ru-RU"/>
              <a:pPr/>
              <a:t>10</a:t>
            </a:fld>
            <a:endParaRPr lang="ru-RU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15900" y="2997200"/>
            <a:ext cx="8640763" cy="2289175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r>
              <a:rPr lang="ru-RU" sz="3600" u="sng">
                <a:latin typeface="Times New Roman" pitchFamily="18" charset="0"/>
              </a:rPr>
              <a:t>тестовая гипотеза</a:t>
            </a:r>
            <a:r>
              <a:rPr lang="ru-RU" sz="2800"/>
              <a:t> (</a:t>
            </a:r>
            <a:r>
              <a:rPr lang="en-US" sz="2800"/>
              <a:t>G. Bernot</a:t>
            </a:r>
            <a:r>
              <a:rPr lang="ru-RU" sz="2800"/>
              <a:t> )</a:t>
            </a:r>
            <a:r>
              <a:rPr lang="ru-RU" sz="3600">
                <a:latin typeface="Times New Roman" pitchFamily="18" charset="0"/>
              </a:rPr>
              <a:t>:</a:t>
            </a:r>
            <a:br>
              <a:rPr lang="ru-RU" sz="3600">
                <a:latin typeface="Times New Roman" pitchFamily="18" charset="0"/>
              </a:rPr>
            </a:br>
            <a:r>
              <a:rPr lang="ru-RU" sz="3600">
                <a:latin typeface="Times New Roman" pitchFamily="18" charset="0"/>
              </a:rPr>
              <a:t>реализационная модель неизвестна,</a:t>
            </a:r>
            <a:br>
              <a:rPr lang="ru-RU" sz="3600">
                <a:latin typeface="Times New Roman" pitchFamily="18" charset="0"/>
              </a:rPr>
            </a:br>
            <a:r>
              <a:rPr lang="ru-RU" sz="3600">
                <a:latin typeface="Times New Roman" pitchFamily="18" charset="0"/>
              </a:rPr>
              <a:t>но существует</a:t>
            </a:r>
            <a:endParaRPr lang="en-US" sz="3600">
              <a:latin typeface="Times New Roman" pitchFamily="18" charset="0"/>
            </a:endParaRPr>
          </a:p>
          <a:p>
            <a:endParaRPr lang="ru-RU" sz="3600">
              <a:latin typeface="Times New Roman" pitchFamily="18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15900" y="1341438"/>
            <a:ext cx="7343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3600">
                <a:latin typeface="Times New Roman" pitchFamily="18" charset="0"/>
                <a:sym typeface="Symbol" pitchFamily="18" charset="2"/>
              </a:rPr>
              <a:t>спецификационная модель известна</a:t>
            </a:r>
            <a:r>
              <a:rPr lang="en-US" altLang="zh-TW" sz="36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/>
            </a:r>
            <a:br>
              <a:rPr lang="en-US" altLang="zh-TW" sz="3600">
                <a:latin typeface="Times New Roman" pitchFamily="18" charset="0"/>
                <a:ea typeface="新細明體" pitchFamily="18" charset="-120"/>
                <a:sym typeface="Symbol" pitchFamily="18" charset="2"/>
              </a:rPr>
            </a:br>
            <a:r>
              <a:rPr lang="ru-RU" altLang="zh-TW" sz="3600">
                <a:latin typeface="Times New Roman" pitchFamily="18" charset="0"/>
                <a:sym typeface="Symbol" pitchFamily="18" charset="2"/>
              </a:rPr>
              <a:t>-</a:t>
            </a:r>
            <a:r>
              <a:rPr lang="en-US" altLang="zh-TW" sz="36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3600">
                <a:latin typeface="Times New Roman" pitchFamily="18" charset="0"/>
                <a:sym typeface="Symbol" pitchFamily="18" charset="2"/>
              </a:rPr>
              <a:t>задана спецификацией</a:t>
            </a:r>
            <a:endParaRPr lang="ru-RU" sz="36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50825" y="5464175"/>
            <a:ext cx="3097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4000">
                <a:latin typeface="Times New Roman" pitchFamily="18" charset="0"/>
              </a:rPr>
              <a:t>соответствие:</a:t>
            </a:r>
            <a:endParaRPr lang="ru-RU" sz="4000" b="1"/>
          </a:p>
        </p:txBody>
      </p:sp>
      <p:grpSp>
        <p:nvGrpSpPr>
          <p:cNvPr id="55308" name="Group 1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6" name="Rectangle 2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17" name="Text Box 2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5318" name="Picture 2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19" name="Text Box 23"/>
          <p:cNvSpPr txBox="1">
            <a:spLocks noChangeArrowheads="1"/>
          </p:cNvSpPr>
          <p:nvPr/>
        </p:nvSpPr>
        <p:spPr bwMode="auto">
          <a:xfrm>
            <a:off x="6372225" y="2062163"/>
            <a:ext cx="2124075" cy="701675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S</a:t>
            </a:r>
            <a:r>
              <a:rPr lang="en-US" sz="4000" b="1">
                <a:sym typeface="Symbol" pitchFamily="18" charset="2"/>
              </a:rPr>
              <a:t></a:t>
            </a:r>
            <a:r>
              <a:rPr lang="en-US" sz="4000" b="1"/>
              <a:t>Spec</a:t>
            </a:r>
            <a:endParaRPr lang="ru-RU" sz="4000" b="1"/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6408738" y="4313238"/>
            <a:ext cx="2124075" cy="701675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I</a:t>
            </a:r>
            <a:r>
              <a:rPr lang="en-US" sz="4000" b="1">
                <a:sym typeface="Symbol" pitchFamily="18" charset="2"/>
              </a:rPr>
              <a:t></a:t>
            </a:r>
            <a:r>
              <a:rPr lang="en-US" sz="4000" b="1"/>
              <a:t>Impl</a:t>
            </a:r>
            <a:endParaRPr lang="ru-RU" sz="4000" b="1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3600450" y="5446713"/>
            <a:ext cx="3816350" cy="701675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4000" b="1">
                <a:ea typeface="新細明體" pitchFamily="18" charset="-120"/>
              </a:rPr>
              <a:t>R </a:t>
            </a:r>
            <a:r>
              <a:rPr lang="en-US" altLang="zh-TW" sz="4000" b="1">
                <a:ea typeface="新細明體" pitchFamily="18" charset="-120"/>
                <a:sym typeface="Symbol" pitchFamily="18" charset="2"/>
              </a:rPr>
              <a:t> ImplSpec</a:t>
            </a:r>
            <a:endParaRPr lang="ru-RU" sz="4000" b="1"/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Основные понятия.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Математическая модель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531813" y="5378450"/>
            <a:ext cx="7673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Тестовые возможности</a:t>
            </a:r>
            <a:r>
              <a:rPr lang="ru-RU" sz="2800">
                <a:latin typeface="Times New Roman" pitchFamily="18" charset="0"/>
              </a:rPr>
              <a:t>: наблюдение и управление</a:t>
            </a: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531813" y="5881688"/>
            <a:ext cx="80724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Реализационная гипотеза</a:t>
            </a:r>
            <a:r>
              <a:rPr lang="ru-RU" sz="2800">
                <a:latin typeface="Times New Roman" pitchFamily="18" charset="0"/>
              </a:rPr>
              <a:t>: предусловие тестирования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nimBg="1"/>
      <p:bldP spid="55304" grpId="0"/>
      <p:bldP spid="55306" grpId="0"/>
      <p:bldP spid="55319" grpId="0" animBg="1"/>
      <p:bldP spid="55320" grpId="0" animBg="1"/>
      <p:bldP spid="55321" grpId="0" animBg="1"/>
      <p:bldP spid="55324" grpId="0"/>
      <p:bldP spid="55324" grpId="1"/>
      <p:bldP spid="55325" grpId="0"/>
      <p:bldP spid="55325" grpId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1E4F-3FD8-4ECF-9813-75EC84F8BDF8}" type="slidenum">
              <a:rPr lang="ru-RU"/>
              <a:pPr/>
              <a:t>100</a:t>
            </a:fld>
            <a:endParaRPr lang="ru-RU"/>
          </a:p>
        </p:txBody>
      </p:sp>
      <p:sp>
        <p:nvSpPr>
          <p:cNvPr id="451655" name="Text Box 71"/>
          <p:cNvSpPr txBox="1">
            <a:spLocks noChangeArrowheads="1"/>
          </p:cNvSpPr>
          <p:nvPr/>
        </p:nvSpPr>
        <p:spPr bwMode="auto">
          <a:xfrm>
            <a:off x="4887913" y="3860800"/>
            <a:ext cx="1209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{?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a</a:t>
            </a:r>
            <a:r>
              <a:rPr lang="en-US" sz="3600">
                <a:sym typeface="Symbol" pitchFamily="18" charset="2"/>
              </a:rPr>
              <a:t>}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9" name="Text Box 65"/>
          <p:cNvSpPr txBox="1">
            <a:spLocks noChangeArrowheads="1"/>
          </p:cNvSpPr>
          <p:nvPr/>
        </p:nvSpPr>
        <p:spPr bwMode="auto">
          <a:xfrm>
            <a:off x="2627313" y="3255963"/>
            <a:ext cx="52038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-трасса реализации:</a:t>
            </a:r>
          </a:p>
        </p:txBody>
      </p:sp>
      <p:grpSp>
        <p:nvGrpSpPr>
          <p:cNvPr id="451634" name="Group 50"/>
          <p:cNvGrpSpPr>
            <a:grpSpLocks/>
          </p:cNvGrpSpPr>
          <p:nvPr/>
        </p:nvGrpSpPr>
        <p:grpSpPr bwMode="auto">
          <a:xfrm>
            <a:off x="2062163" y="4689475"/>
            <a:ext cx="6902450" cy="1547813"/>
            <a:chOff x="1299" y="2954"/>
            <a:chExt cx="4348" cy="975"/>
          </a:xfrm>
        </p:grpSpPr>
        <p:pic>
          <p:nvPicPr>
            <p:cNvPr id="451587" name="Picture 3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9" y="2954"/>
              <a:ext cx="4348" cy="975"/>
            </a:xfrm>
            <a:prstGeom prst="rect">
              <a:avLst/>
            </a:prstGeom>
            <a:noFill/>
          </p:spPr>
        </p:pic>
        <p:pic>
          <p:nvPicPr>
            <p:cNvPr id="451588" name="Picture 4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52" y="3090"/>
              <a:ext cx="993" cy="773"/>
            </a:xfrm>
            <a:prstGeom prst="rect">
              <a:avLst/>
            </a:prstGeom>
            <a:noFill/>
          </p:spPr>
        </p:pic>
        <p:sp>
          <p:nvSpPr>
            <p:cNvPr id="451589" name="Text Box 5"/>
            <p:cNvSpPr txBox="1">
              <a:spLocks noChangeArrowheads="1"/>
            </p:cNvSpPr>
            <p:nvPr/>
          </p:nvSpPr>
          <p:spPr bwMode="auto">
            <a:xfrm>
              <a:off x="3227" y="3113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</p:grpSp>
      <p:pic>
        <p:nvPicPr>
          <p:cNvPr id="451590" name="Picture 6" descr="stimul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213" y="5129213"/>
            <a:ext cx="752475" cy="857250"/>
          </a:xfrm>
          <a:prstGeom prst="rect">
            <a:avLst/>
          </a:prstGeom>
          <a:noFill/>
        </p:spPr>
      </p:pic>
      <p:pic>
        <p:nvPicPr>
          <p:cNvPr id="451606" name="Picture 22" descr="stimul_b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362325" y="5129213"/>
            <a:ext cx="752475" cy="857250"/>
          </a:xfrm>
          <a:noFill/>
          <a:ln/>
        </p:spPr>
      </p:pic>
      <p:pic>
        <p:nvPicPr>
          <p:cNvPr id="451607" name="Picture 23" descr="stimul_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4263" y="5129213"/>
            <a:ext cx="752475" cy="857250"/>
          </a:xfrm>
          <a:prstGeom prst="rect">
            <a:avLst/>
          </a:prstGeom>
          <a:noFill/>
        </p:spPr>
      </p:pic>
      <p:pic>
        <p:nvPicPr>
          <p:cNvPr id="451608" name="Picture 24" descr="CKEYUP_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9488" y="5129213"/>
            <a:ext cx="752475" cy="857250"/>
          </a:xfrm>
          <a:prstGeom prst="rect">
            <a:avLst/>
          </a:prstGeom>
          <a:noFill/>
        </p:spPr>
      </p:pic>
      <p:grpSp>
        <p:nvGrpSpPr>
          <p:cNvPr id="451609" name="Group 2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51610" name="Rectangle 2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1" name="Rectangle 2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2" name="Rectangle 2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3" name="Rectangle 2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4" name="Rectangle 3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5" name="Rectangle 3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6" name="Rectangle 3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7" name="Rectangle 3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1618" name="Text Box 3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51619" name="Picture 35" descr="IP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1620" name="Text Box 36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</a:t>
            </a:r>
            <a:r>
              <a:rPr lang="en-US" altLang="zh-TW" sz="400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Symbol" pitchFamily="18" charset="2"/>
              </a:rPr>
              <a:t>-</a:t>
            </a: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машина тестирования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1621" name="Text Box 37"/>
          <p:cNvSpPr txBox="1">
            <a:spLocks noChangeArrowheads="1"/>
          </p:cNvSpPr>
          <p:nvPr/>
        </p:nvSpPr>
        <p:spPr bwMode="auto">
          <a:xfrm>
            <a:off x="7596188" y="4922838"/>
            <a:ext cx="62071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600" b="1">
                <a:solidFill>
                  <a:schemeClr val="bg1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451626" name="Text Box 42"/>
          <p:cNvSpPr txBox="1">
            <a:spLocks noChangeArrowheads="1"/>
          </p:cNvSpPr>
          <p:nvPr/>
        </p:nvSpPr>
        <p:spPr bwMode="auto">
          <a:xfrm>
            <a:off x="431800" y="5200650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ioco</a:t>
            </a:r>
            <a:endParaRPr lang="en-US" sz="3600" baseline="-25000">
              <a:sym typeface="Symbol" pitchFamily="18" charset="2"/>
            </a:endParaRPr>
          </a:p>
        </p:txBody>
      </p:sp>
      <p:sp>
        <p:nvSpPr>
          <p:cNvPr id="451627" name="Text Box 43"/>
          <p:cNvSpPr txBox="1">
            <a:spLocks noChangeArrowheads="1"/>
          </p:cNvSpPr>
          <p:nvPr/>
        </p:nvSpPr>
        <p:spPr bwMode="auto">
          <a:xfrm>
            <a:off x="7416800" y="5070475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!a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51632" name="Text Box 48"/>
          <p:cNvSpPr txBox="1">
            <a:spLocks noChangeArrowheads="1"/>
          </p:cNvSpPr>
          <p:nvPr/>
        </p:nvSpPr>
        <p:spPr bwMode="auto">
          <a:xfrm>
            <a:off x="7416800" y="5084763"/>
            <a:ext cx="831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!b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51633" name="Text Box 49"/>
          <p:cNvSpPr txBox="1">
            <a:spLocks noChangeArrowheads="1"/>
          </p:cNvSpPr>
          <p:nvPr/>
        </p:nvSpPr>
        <p:spPr bwMode="auto">
          <a:xfrm>
            <a:off x="7380288" y="5084763"/>
            <a:ext cx="89693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bg1"/>
                </a:solidFill>
                <a:sym typeface="Symbol" pitchFamily="18" charset="2"/>
              </a:rPr>
              <a:t>?y</a:t>
            </a:r>
            <a:endParaRPr lang="ru-RU" sz="48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51635" name="Text Box 51"/>
          <p:cNvSpPr txBox="1">
            <a:spLocks noChangeArrowheads="1"/>
          </p:cNvSpPr>
          <p:nvPr/>
        </p:nvSpPr>
        <p:spPr bwMode="auto">
          <a:xfrm>
            <a:off x="7416800" y="5084763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!c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51636" name="Text Box 52"/>
          <p:cNvSpPr txBox="1">
            <a:spLocks noChangeArrowheads="1"/>
          </p:cNvSpPr>
          <p:nvPr/>
        </p:nvSpPr>
        <p:spPr bwMode="auto">
          <a:xfrm>
            <a:off x="7596188" y="4797425"/>
            <a:ext cx="5286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>
                <a:solidFill>
                  <a:schemeClr val="bg1"/>
                </a:solidFill>
                <a:sym typeface="Symbol" pitchFamily="18" charset="2"/>
              </a:rPr>
              <a:t></a:t>
            </a:r>
            <a:endParaRPr lang="ru-RU" sz="66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51637" name="Text Box 53"/>
          <p:cNvSpPr txBox="1">
            <a:spLocks noChangeArrowheads="1"/>
          </p:cNvSpPr>
          <p:nvPr/>
        </p:nvSpPr>
        <p:spPr bwMode="auto">
          <a:xfrm>
            <a:off x="1331913" y="1376363"/>
            <a:ext cx="7121525" cy="1816100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buFont typeface="Symbol" pitchFamily="18" charset="2"/>
              <a:buChar char="b"/>
            </a:pPr>
            <a:r>
              <a:rPr lang="ru-RU" sz="3600">
                <a:sym typeface="Symbol" pitchFamily="18" charset="2"/>
              </a:rPr>
              <a:t>:	</a:t>
            </a:r>
            <a:r>
              <a:rPr lang="en-US" sz="3600">
                <a:sym typeface="Symbol" pitchFamily="18" charset="2"/>
              </a:rPr>
              <a:t>{?x} </a:t>
            </a:r>
            <a:r>
              <a:rPr lang="en-US" sz="3600">
                <a:latin typeface="Times New Roman" pitchFamily="18" charset="0"/>
                <a:sym typeface="Symbol" pitchFamily="18" charset="2"/>
              </a:rPr>
              <a:t>- 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блокировка стимула</a:t>
            </a:r>
            <a:r>
              <a:rPr lang="ru-RU" sz="3600">
                <a:sym typeface="Symbol" pitchFamily="18" charset="2"/>
              </a:rPr>
              <a:t> </a:t>
            </a:r>
            <a:r>
              <a:rPr lang="en-US" sz="3600">
                <a:sym typeface="Symbol" pitchFamily="18" charset="2"/>
              </a:rPr>
              <a:t>?x</a:t>
            </a:r>
            <a:endParaRPr lang="ru-RU" sz="3600"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r>
              <a:rPr lang="ru-RU" sz="3600">
                <a:sym typeface="Symbol" pitchFamily="18" charset="2"/>
              </a:rPr>
              <a:t>:	   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- разрушение</a:t>
            </a:r>
          </a:p>
          <a:p>
            <a:pPr>
              <a:buFont typeface="Symbol" pitchFamily="18" charset="2"/>
              <a:buNone/>
            </a:pPr>
            <a:r>
              <a:rPr lang="ru-RU" sz="3600">
                <a:sym typeface="Symbol" pitchFamily="18" charset="2"/>
              </a:rPr>
              <a:t>:	   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- стационарность</a:t>
            </a:r>
          </a:p>
        </p:txBody>
      </p:sp>
      <p:sp>
        <p:nvSpPr>
          <p:cNvPr id="451638" name="Text Box 54"/>
          <p:cNvSpPr txBox="1">
            <a:spLocks noChangeArrowheads="1"/>
          </p:cNvSpPr>
          <p:nvPr/>
        </p:nvSpPr>
        <p:spPr bwMode="auto">
          <a:xfrm>
            <a:off x="2616200" y="3249613"/>
            <a:ext cx="383857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-трасса теста:</a:t>
            </a:r>
          </a:p>
        </p:txBody>
      </p:sp>
      <p:sp>
        <p:nvSpPr>
          <p:cNvPr id="451639" name="Text Box 55"/>
          <p:cNvSpPr txBox="1">
            <a:spLocks noChangeArrowheads="1"/>
          </p:cNvSpPr>
          <p:nvPr/>
        </p:nvSpPr>
        <p:spPr bwMode="auto">
          <a:xfrm>
            <a:off x="1116013" y="3860800"/>
            <a:ext cx="77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!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a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0" name="Text Box 56"/>
          <p:cNvSpPr txBox="1">
            <a:spLocks noChangeArrowheads="1"/>
          </p:cNvSpPr>
          <p:nvPr/>
        </p:nvSpPr>
        <p:spPr bwMode="auto">
          <a:xfrm>
            <a:off x="1871663" y="3860800"/>
            <a:ext cx="879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?</a:t>
            </a:r>
            <a:r>
              <a:rPr lang="en-US" sz="3600">
                <a:solidFill>
                  <a:srgbClr val="FF6600"/>
                </a:solidFill>
                <a:sym typeface="Symbol" pitchFamily="18" charset="2"/>
              </a:rPr>
              <a:t>y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1" name="Text Box 57"/>
          <p:cNvSpPr txBox="1">
            <a:spLocks noChangeArrowheads="1"/>
          </p:cNvSpPr>
          <p:nvPr/>
        </p:nvSpPr>
        <p:spPr bwMode="auto">
          <a:xfrm>
            <a:off x="2808288" y="3860800"/>
            <a:ext cx="63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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2" name="Text Box 58"/>
          <p:cNvSpPr txBox="1">
            <a:spLocks noChangeArrowheads="1"/>
          </p:cNvSpPr>
          <p:nvPr/>
        </p:nvSpPr>
        <p:spPr bwMode="auto">
          <a:xfrm>
            <a:off x="3492500" y="3860800"/>
            <a:ext cx="63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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3" name="Text Box 59"/>
          <p:cNvSpPr txBox="1">
            <a:spLocks noChangeArrowheads="1"/>
          </p:cNvSpPr>
          <p:nvPr/>
        </p:nvSpPr>
        <p:spPr bwMode="auto">
          <a:xfrm>
            <a:off x="4140200" y="3860800"/>
            <a:ext cx="77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!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b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4" name="Text Box 60"/>
          <p:cNvSpPr txBox="1">
            <a:spLocks noChangeArrowheads="1"/>
          </p:cNvSpPr>
          <p:nvPr/>
        </p:nvSpPr>
        <p:spPr bwMode="auto">
          <a:xfrm>
            <a:off x="4832350" y="3860800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(!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a</a:t>
            </a:r>
            <a:r>
              <a:rPr lang="en-US" sz="3600">
                <a:sym typeface="Symbol" pitchFamily="18" charset="2"/>
              </a:rPr>
              <a:t>)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5" name="Text Box 61"/>
          <p:cNvSpPr txBox="1">
            <a:spLocks noChangeArrowheads="1"/>
          </p:cNvSpPr>
          <p:nvPr/>
        </p:nvSpPr>
        <p:spPr bwMode="auto">
          <a:xfrm>
            <a:off x="6075363" y="3860800"/>
            <a:ext cx="75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!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c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6" name="Text Box 62"/>
          <p:cNvSpPr txBox="1">
            <a:spLocks noChangeArrowheads="1"/>
          </p:cNvSpPr>
          <p:nvPr/>
        </p:nvSpPr>
        <p:spPr bwMode="auto">
          <a:xfrm>
            <a:off x="6832600" y="3860800"/>
            <a:ext cx="879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?</a:t>
            </a:r>
            <a:r>
              <a:rPr lang="en-US" sz="3600">
                <a:solidFill>
                  <a:srgbClr val="FF6600"/>
                </a:solidFill>
                <a:sym typeface="Symbol" pitchFamily="18" charset="2"/>
              </a:rPr>
              <a:t>y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7" name="Text Box 63"/>
          <p:cNvSpPr txBox="1">
            <a:spLocks noChangeArrowheads="1"/>
          </p:cNvSpPr>
          <p:nvPr/>
        </p:nvSpPr>
        <p:spPr bwMode="auto">
          <a:xfrm>
            <a:off x="7840663" y="3860800"/>
            <a:ext cx="58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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48" name="Text Box 64"/>
          <p:cNvSpPr txBox="1">
            <a:spLocks noChangeArrowheads="1"/>
          </p:cNvSpPr>
          <p:nvPr/>
        </p:nvSpPr>
        <p:spPr bwMode="auto">
          <a:xfrm>
            <a:off x="1547813" y="2016125"/>
            <a:ext cx="6270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</a:t>
            </a:r>
          </a:p>
        </p:txBody>
      </p:sp>
      <p:sp>
        <p:nvSpPr>
          <p:cNvPr id="451650" name="Text Box 66"/>
          <p:cNvSpPr txBox="1">
            <a:spLocks noChangeArrowheads="1"/>
          </p:cNvSpPr>
          <p:nvPr/>
        </p:nvSpPr>
        <p:spPr bwMode="auto">
          <a:xfrm>
            <a:off x="1052513" y="3860800"/>
            <a:ext cx="90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?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a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1" name="Text Box 67"/>
          <p:cNvSpPr txBox="1">
            <a:spLocks noChangeArrowheads="1"/>
          </p:cNvSpPr>
          <p:nvPr/>
        </p:nvSpPr>
        <p:spPr bwMode="auto">
          <a:xfrm>
            <a:off x="1935163" y="3860800"/>
            <a:ext cx="75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!</a:t>
            </a:r>
            <a:r>
              <a:rPr lang="en-US" sz="3600">
                <a:solidFill>
                  <a:srgbClr val="FF6600"/>
                </a:solidFill>
                <a:sym typeface="Symbol" pitchFamily="18" charset="2"/>
              </a:rPr>
              <a:t>y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2" name="Text Box 68"/>
          <p:cNvSpPr txBox="1">
            <a:spLocks noChangeArrowheads="1"/>
          </p:cNvSpPr>
          <p:nvPr/>
        </p:nvSpPr>
        <p:spPr bwMode="auto">
          <a:xfrm>
            <a:off x="2814638" y="3860800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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3" name="Text Box 69"/>
          <p:cNvSpPr txBox="1">
            <a:spLocks noChangeArrowheads="1"/>
          </p:cNvSpPr>
          <p:nvPr/>
        </p:nvSpPr>
        <p:spPr bwMode="auto">
          <a:xfrm>
            <a:off x="3498850" y="3860800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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4" name="Text Box 70"/>
          <p:cNvSpPr txBox="1">
            <a:spLocks noChangeArrowheads="1"/>
          </p:cNvSpPr>
          <p:nvPr/>
        </p:nvSpPr>
        <p:spPr bwMode="auto">
          <a:xfrm>
            <a:off x="4076700" y="3860800"/>
            <a:ext cx="90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?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b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6" name="Text Box 72"/>
          <p:cNvSpPr txBox="1">
            <a:spLocks noChangeArrowheads="1"/>
          </p:cNvSpPr>
          <p:nvPr/>
        </p:nvSpPr>
        <p:spPr bwMode="auto">
          <a:xfrm>
            <a:off x="6011863" y="3860800"/>
            <a:ext cx="879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?</a:t>
            </a:r>
            <a:r>
              <a:rPr lang="en-US" sz="3600">
                <a:solidFill>
                  <a:srgbClr val="3333FF"/>
                </a:solidFill>
                <a:sym typeface="Symbol" pitchFamily="18" charset="2"/>
              </a:rPr>
              <a:t>c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7" name="Text Box 73"/>
          <p:cNvSpPr txBox="1">
            <a:spLocks noChangeArrowheads="1"/>
          </p:cNvSpPr>
          <p:nvPr/>
        </p:nvSpPr>
        <p:spPr bwMode="auto">
          <a:xfrm>
            <a:off x="6896100" y="3860800"/>
            <a:ext cx="75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8000" rIns="198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!</a:t>
            </a:r>
            <a:r>
              <a:rPr lang="en-US" sz="3600">
                <a:solidFill>
                  <a:srgbClr val="FF6600"/>
                </a:solidFill>
                <a:sym typeface="Symbol" pitchFamily="18" charset="2"/>
              </a:rPr>
              <a:t>y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451659" name="Text Box 75"/>
          <p:cNvSpPr txBox="1">
            <a:spLocks noChangeArrowheads="1"/>
          </p:cNvSpPr>
          <p:nvPr/>
        </p:nvSpPr>
        <p:spPr bwMode="auto">
          <a:xfrm>
            <a:off x="1547813" y="1449388"/>
            <a:ext cx="6270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</a:t>
            </a:r>
          </a:p>
        </p:txBody>
      </p:sp>
      <p:sp>
        <p:nvSpPr>
          <p:cNvPr id="451660" name="Text Box 76"/>
          <p:cNvSpPr txBox="1">
            <a:spLocks noChangeArrowheads="1"/>
          </p:cNvSpPr>
          <p:nvPr/>
        </p:nvSpPr>
        <p:spPr bwMode="auto">
          <a:xfrm>
            <a:off x="1547813" y="2565400"/>
            <a:ext cx="6270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516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516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16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51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1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51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1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5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5156 0.07685 -0.10312 0.15393 -0.10816 0.24953 C -0.11319 0.34513 -0.04392 0.52013 -0.03073 0.5743 " pathEditMode="relative" ptsTypes="aaA">
                                      <p:cBhvr>
                                        <p:cTn id="48" dur="2000" fill="hold"/>
                                        <p:tgtEl>
                                          <p:spTgt spid="451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215 -3.7037E-7 C -0.02239 0.02407 -0.03229 0.04861 -0.03038 0.11713 C -0.02812 0.18588 -0.01354 0.29838 0.00122 0.41134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451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20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2.22222E-6 C -0.02552 0.04977 -0.03594 0.09977 -0.03594 0.18171 C -0.03594 0.26342 -0.02552 0.37708 -0.01458 0.49143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451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2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45165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5164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5166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45160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45160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500" fill="hold"/>
                                        <p:tgtEl>
                                          <p:spTgt spid="45160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5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500" fill="hold"/>
                                        <p:tgtEl>
                                          <p:spTgt spid="451606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500" fill="hold"/>
                                        <p:tgtEl>
                                          <p:spTgt spid="45160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45160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5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500" fill="hold"/>
                                        <p:tgtEl>
                                          <p:spTgt spid="45159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500" fill="hold"/>
                                        <p:tgtEl>
                                          <p:spTgt spid="451590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5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5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500" fill="hold"/>
                                        <p:tgtEl>
                                          <p:spTgt spid="451608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5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45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5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45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45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451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45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5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45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5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5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5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5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451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451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5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45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45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45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655" grpId="0"/>
      <p:bldP spid="451649" grpId="0" animBg="1"/>
      <p:bldP spid="451621" grpId="0"/>
      <p:bldP spid="451621" grpId="1"/>
      <p:bldP spid="451621" grpId="2"/>
      <p:bldP spid="451621" grpId="3"/>
      <p:bldP spid="451621" grpId="4"/>
      <p:bldP spid="451621" grpId="5"/>
      <p:bldP spid="451626" grpId="0"/>
      <p:bldP spid="451627" grpId="0"/>
      <p:bldP spid="451627" grpId="1"/>
      <p:bldP spid="451632" grpId="0"/>
      <p:bldP spid="451632" grpId="1"/>
      <p:bldP spid="451633" grpId="0"/>
      <p:bldP spid="451633" grpId="1"/>
      <p:bldP spid="451633" grpId="2"/>
      <p:bldP spid="451633" grpId="3"/>
      <p:bldP spid="451635" grpId="0"/>
      <p:bldP spid="451635" grpId="1"/>
      <p:bldP spid="451636" grpId="0"/>
      <p:bldP spid="451637" grpId="0" animBg="1"/>
      <p:bldP spid="451638" grpId="0" animBg="1"/>
      <p:bldP spid="451638" grpId="1" animBg="1"/>
      <p:bldP spid="451639" grpId="0"/>
      <p:bldP spid="451639" grpId="1"/>
      <p:bldP spid="451640" grpId="0"/>
      <p:bldP spid="451640" grpId="1"/>
      <p:bldP spid="451641" grpId="0"/>
      <p:bldP spid="451641" grpId="1"/>
      <p:bldP spid="451642" grpId="0"/>
      <p:bldP spid="451642" grpId="1"/>
      <p:bldP spid="451643" grpId="0"/>
      <p:bldP spid="451643" grpId="1"/>
      <p:bldP spid="451644" grpId="0"/>
      <p:bldP spid="451644" grpId="1"/>
      <p:bldP spid="451645" grpId="0"/>
      <p:bldP spid="451645" grpId="1"/>
      <p:bldP spid="451646" grpId="0"/>
      <p:bldP spid="451646" grpId="1"/>
      <p:bldP spid="451647" grpId="0"/>
      <p:bldP spid="451648" grpId="0"/>
      <p:bldP spid="451648" grpId="1"/>
      <p:bldP spid="451648" grpId="2"/>
      <p:bldP spid="451650" grpId="0"/>
      <p:bldP spid="451651" grpId="0"/>
      <p:bldP spid="451652" grpId="0"/>
      <p:bldP spid="451653" grpId="0"/>
      <p:bldP spid="451654" grpId="0"/>
      <p:bldP spid="451656" grpId="0"/>
      <p:bldP spid="451657" grpId="0"/>
      <p:bldP spid="451659" grpId="0"/>
      <p:bldP spid="451659" grpId="1"/>
      <p:bldP spid="451659" grpId="2"/>
      <p:bldP spid="451660" grpId="0"/>
      <p:bldP spid="451660" grpId="1"/>
      <p:bldP spid="451660" grpId="2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7-82C4-472C-BF34-FD2710F0A4A1}" type="slidenum">
              <a:rPr lang="ru-RU"/>
              <a:pPr/>
              <a:t>101</a:t>
            </a:fld>
            <a:endParaRPr lang="ru-RU"/>
          </a:p>
        </p:txBody>
      </p:sp>
      <p:grpSp>
        <p:nvGrpSpPr>
          <p:cNvPr id="51609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160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61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161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16183" name="Group 87"/>
          <p:cNvGraphicFramePr>
            <a:graphicFrameLocks noGrp="1"/>
          </p:cNvGraphicFramePr>
          <p:nvPr>
            <p:ph/>
          </p:nvPr>
        </p:nvGraphicFramePr>
        <p:xfrm>
          <a:off x="287338" y="1104900"/>
          <a:ext cx="8640762" cy="4594225"/>
        </p:xfrm>
        <a:graphic>
          <a:graphicData uri="http://schemas.openxmlformats.org/drawingml/2006/table">
            <a:tbl>
              <a:tblPr/>
              <a:tblGrid>
                <a:gridCol w="2520950"/>
                <a:gridCol w="2555875"/>
                <a:gridCol w="3024187"/>
                <a:gridCol w="539750"/>
              </a:tblGrid>
              <a:tr h="1098550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A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T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di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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синхронно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a=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</a:t>
                      </a:r>
                      <a:r>
                        <a:rPr kumimoji="0" lang="ru-RU" sz="3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или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/>
                      </a:r>
                      <a:b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</a:b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b=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</a:t>
                      </a:r>
                      <a:r>
                        <a:rPr kumimoji="0" lang="ru-RU" sz="3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или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A</a:t>
                      </a:r>
                      <a:b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</a:b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873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deadlock   </a:t>
                      </a:r>
                      <a:r>
                        <a:rPr kumimoji="0" lang="ru-RU" sz="3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</a:tr>
            </a:tbl>
          </a:graphicData>
        </a:graphic>
      </p:graphicFrame>
      <p:sp>
        <p:nvSpPr>
          <p:cNvPr id="516142" name="Text Box 46"/>
          <p:cNvSpPr txBox="1">
            <a:spLocks noChangeArrowheads="1"/>
          </p:cNvSpPr>
          <p:nvPr/>
        </p:nvSpPr>
        <p:spPr bwMode="auto">
          <a:xfrm>
            <a:off x="503238" y="152400"/>
            <a:ext cx="8245475" cy="8413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Параллельная композиция с разрушением</a:t>
            </a: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6152" name="Text Box 56"/>
          <p:cNvSpPr txBox="1">
            <a:spLocks noChangeArrowheads="1"/>
          </p:cNvSpPr>
          <p:nvPr/>
        </p:nvSpPr>
        <p:spPr bwMode="auto">
          <a:xfrm>
            <a:off x="863600" y="4618038"/>
            <a:ext cx="1547813" cy="468312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10800" bIns="10800" anchor="b"/>
          <a:lstStyle/>
          <a:p>
            <a:pPr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800" i="1">
                <a:sym typeface="Symbol" pitchFamily="18" charset="2"/>
              </a:rPr>
              <a:t> </a:t>
            </a:r>
            <a:r>
              <a:rPr lang="en-US" sz="3200">
                <a:sym typeface="Symbol" pitchFamily="18" charset="2"/>
              </a:rPr>
              <a:t>b=</a:t>
            </a:r>
            <a:endParaRPr lang="ru-RU" sz="3200">
              <a:sym typeface="Symbol" pitchFamily="18" charset="2"/>
            </a:endParaRPr>
          </a:p>
        </p:txBody>
      </p:sp>
      <p:sp>
        <p:nvSpPr>
          <p:cNvPr id="516153" name="Text Box 57"/>
          <p:cNvSpPr txBox="1">
            <a:spLocks noChangeArrowheads="1"/>
          </p:cNvSpPr>
          <p:nvPr/>
        </p:nvSpPr>
        <p:spPr bwMode="auto">
          <a:xfrm>
            <a:off x="3419475" y="3652838"/>
            <a:ext cx="1547813" cy="468312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10800" bIns="10800" anchor="b"/>
          <a:lstStyle/>
          <a:p>
            <a:pPr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800" i="1">
                <a:sym typeface="Symbol" pitchFamily="18" charset="2"/>
              </a:rPr>
              <a:t> </a:t>
            </a:r>
            <a:r>
              <a:rPr lang="en-US" sz="3200">
                <a:sym typeface="Symbol" pitchFamily="18" charset="2"/>
              </a:rPr>
              <a:t>a=</a:t>
            </a:r>
            <a:endParaRPr lang="ru-RU" sz="3200">
              <a:sym typeface="Symbol" pitchFamily="18" charset="2"/>
            </a:endParaRPr>
          </a:p>
        </p:txBody>
      </p:sp>
      <p:sp>
        <p:nvSpPr>
          <p:cNvPr id="516159" name="AutoShape 63"/>
          <p:cNvSpPr>
            <a:spLocks noChangeArrowheads="1"/>
          </p:cNvSpPr>
          <p:nvPr/>
        </p:nvSpPr>
        <p:spPr bwMode="auto">
          <a:xfrm rot="18357495">
            <a:off x="-705644" y="6421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6160" name="AutoShape 64"/>
          <p:cNvSpPr>
            <a:spLocks noChangeArrowheads="1"/>
          </p:cNvSpPr>
          <p:nvPr/>
        </p:nvSpPr>
        <p:spPr bwMode="auto">
          <a:xfrm rot="18357495">
            <a:off x="-3261518" y="2148681"/>
            <a:ext cx="652462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6161" name="Text Box 65"/>
          <p:cNvSpPr txBox="1">
            <a:spLocks noChangeArrowheads="1"/>
          </p:cNvSpPr>
          <p:nvPr/>
        </p:nvSpPr>
        <p:spPr bwMode="auto">
          <a:xfrm>
            <a:off x="152400" y="5837238"/>
            <a:ext cx="88376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deadlock</a:t>
            </a:r>
            <a:r>
              <a:rPr lang="en-US" sz="2800"/>
              <a:t> = </a:t>
            </a:r>
            <a:r>
              <a:rPr lang="en-US" sz="2800">
                <a:sym typeface="Symbol" pitchFamily="18" charset="2"/>
              </a:rPr>
              <a:t>z</a:t>
            </a:r>
            <a:r>
              <a:rPr lang="en-US" sz="2800" b="1">
                <a:sym typeface="Symbol" pitchFamily="18" charset="2"/>
              </a:rPr>
              <a:t>A</a:t>
            </a:r>
            <a:r>
              <a:rPr lang="en-US" sz="2800">
                <a:sym typeface="Symbol" pitchFamily="18" charset="2"/>
              </a:rPr>
              <a:t></a:t>
            </a:r>
            <a:r>
              <a:rPr lang="en-US" sz="2800" b="1" u="sng">
                <a:sym typeface="Symbol" pitchFamily="18" charset="2"/>
              </a:rPr>
              <a:t>B</a:t>
            </a:r>
            <a:r>
              <a:rPr lang="en-US" sz="2800">
                <a:sym typeface="Symbol" pitchFamily="18" charset="2"/>
              </a:rPr>
              <a:t> (s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 </a:t>
            </a:r>
            <a:r>
              <a:rPr lang="en-US" sz="2800">
                <a:sym typeface="Symbol" pitchFamily="18" charset="2"/>
              </a:rPr>
              <a:t>t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u="sng">
                <a:ea typeface="新細明體" pitchFamily="18" charset="-120"/>
                <a:sym typeface="Euclid Symbol" pitchFamily="18" charset="2"/>
              </a:rPr>
              <a:t>z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)</a:t>
            </a:r>
            <a:r>
              <a:rPr lang="en-US" sz="2800">
                <a:sym typeface="Symbol" pitchFamily="18" charset="2"/>
              </a:rPr>
              <a:t> &amp; 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 &amp; </a:t>
            </a:r>
            <a:r>
              <a:rPr lang="en-US" sz="2800">
                <a:sym typeface="Symbol" pitchFamily="18" charset="2"/>
              </a:rPr>
              <a:t>t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endParaRPr lang="en-US" sz="2800">
              <a:ea typeface="新細明體" pitchFamily="18" charset="-120"/>
              <a:sym typeface="Euclid Math One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42" grpId="0" animBg="1" autoUpdateAnimBg="0"/>
      <p:bldP spid="516152" grpId="0" animBg="1" autoUpdateAnimBg="0"/>
      <p:bldP spid="516153" grpId="0" animBg="1" autoUpdateAnimBg="0"/>
      <p:bldP spid="516161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33612-E78B-4CE9-8068-3D58CD1C35BA}" type="slidenum">
              <a:rPr lang="ru-RU"/>
              <a:pPr/>
              <a:t>102</a:t>
            </a:fld>
            <a:endParaRPr lang="ru-RU"/>
          </a:p>
        </p:txBody>
      </p:sp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1606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6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6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7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7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7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7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7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607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1607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1398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Безопасные трассы</a:t>
            </a:r>
            <a:endParaRPr lang="ru-RU" altLang="zh-TW" sz="40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6099" name="Text Box 35"/>
          <p:cNvSpPr txBox="1">
            <a:spLocks noChangeArrowheads="1"/>
          </p:cNvSpPr>
          <p:nvPr/>
        </p:nvSpPr>
        <p:spPr bwMode="auto">
          <a:xfrm>
            <a:off x="358775" y="4905375"/>
            <a:ext cx="8461375" cy="1373188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/>
              <a:t>Безопасная трасса</a:t>
            </a:r>
            <a:r>
              <a:rPr lang="ru-RU" sz="2800"/>
              <a:t>: </a:t>
            </a:r>
            <a:r>
              <a:rPr lang="ru-RU" sz="2800">
                <a:latin typeface="Times New Roman" pitchFamily="18" charset="0"/>
              </a:rPr>
              <a:t>трасса, начальные отрезки которой не могут быть продолжены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реакциями и далее разрушением.</a:t>
            </a:r>
          </a:p>
        </p:txBody>
      </p:sp>
      <p:sp>
        <p:nvSpPr>
          <p:cNvPr id="216104" name="Text Box 40"/>
          <p:cNvSpPr txBox="1">
            <a:spLocks noChangeArrowheads="1"/>
          </p:cNvSpPr>
          <p:nvPr/>
        </p:nvSpPr>
        <p:spPr bwMode="auto">
          <a:xfrm>
            <a:off x="468313" y="3392488"/>
            <a:ext cx="8135937" cy="1355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/>
              <a:t>Пример </a:t>
            </a:r>
            <a:r>
              <a:rPr lang="ru-RU" sz="3600">
                <a:sym typeface="Symbol" pitchFamily="18" charset="2"/>
              </a:rPr>
              <a:t>-трассы:</a:t>
            </a:r>
            <a:endParaRPr lang="en-US" sz="3600"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ru-RU" sz="3600">
                <a:sym typeface="Symbol" pitchFamily="18" charset="2"/>
              </a:rPr>
              <a:t> </a:t>
            </a:r>
            <a:r>
              <a:rPr lang="en-US" sz="3600">
                <a:sym typeface="Symbol" pitchFamily="18" charset="2"/>
              </a:rPr>
              <a:t>?a   !y         !b   {?a}   </a:t>
            </a:r>
            <a:r>
              <a:rPr lang="ru-RU" sz="3600">
                <a:sym typeface="Symbol" pitchFamily="18" charset="2"/>
              </a:rPr>
              <a:t> </a:t>
            </a:r>
            <a:r>
              <a:rPr lang="en-US" sz="3600">
                <a:sym typeface="Symbol" pitchFamily="18" charset="2"/>
              </a:rPr>
              <a:t>  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216105" name="Text Box 41"/>
          <p:cNvSpPr txBox="1">
            <a:spLocks noChangeArrowheads="1"/>
          </p:cNvSpPr>
          <p:nvPr/>
        </p:nvSpPr>
        <p:spPr bwMode="auto">
          <a:xfrm>
            <a:off x="5040313" y="4070350"/>
            <a:ext cx="2268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>
                <a:sym typeface="Symbol" pitchFamily="18" charset="2"/>
              </a:rPr>
              <a:t>?c   !y   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216107" name="Text Box 43"/>
          <p:cNvSpPr txBox="1">
            <a:spLocks noChangeArrowheads="1"/>
          </p:cNvSpPr>
          <p:nvPr/>
        </p:nvSpPr>
        <p:spPr bwMode="auto">
          <a:xfrm>
            <a:off x="468313" y="3414713"/>
            <a:ext cx="813593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/>
              <a:t>Пример </a:t>
            </a:r>
            <a:r>
              <a:rPr lang="ru-RU" sz="3600" i="1"/>
              <a:t>безопасной</a:t>
            </a:r>
            <a:r>
              <a:rPr lang="ru-RU" sz="3600"/>
              <a:t> </a:t>
            </a:r>
            <a:r>
              <a:rPr lang="ru-RU" sz="3600">
                <a:sym typeface="Symbol" pitchFamily="18" charset="2"/>
              </a:rPr>
              <a:t>-трассы:</a:t>
            </a:r>
          </a:p>
        </p:txBody>
      </p:sp>
      <p:sp>
        <p:nvSpPr>
          <p:cNvPr id="216108" name="Text Box 44"/>
          <p:cNvSpPr txBox="1">
            <a:spLocks noChangeArrowheads="1"/>
          </p:cNvSpPr>
          <p:nvPr/>
        </p:nvSpPr>
        <p:spPr bwMode="auto">
          <a:xfrm>
            <a:off x="1411288" y="1449388"/>
            <a:ext cx="6424612" cy="1816100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buFont typeface="Symbol" pitchFamily="18" charset="2"/>
              <a:buChar char="b"/>
            </a:pPr>
            <a:r>
              <a:rPr lang="ru-RU" sz="3600">
                <a:sym typeface="Symbol" pitchFamily="18" charset="2"/>
              </a:rPr>
              <a:t>:	</a:t>
            </a:r>
            <a:r>
              <a:rPr lang="en-US" sz="3600">
                <a:sym typeface="Symbol" pitchFamily="18" charset="2"/>
              </a:rPr>
              <a:t>{x} </a:t>
            </a:r>
            <a:r>
              <a:rPr lang="en-US" sz="3600">
                <a:latin typeface="Times New Roman" pitchFamily="18" charset="0"/>
                <a:sym typeface="Symbol" pitchFamily="18" charset="2"/>
              </a:rPr>
              <a:t>- 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блокировка стимула</a:t>
            </a:r>
            <a:r>
              <a:rPr lang="ru-RU" sz="3600">
                <a:sym typeface="Symbol" pitchFamily="18" charset="2"/>
              </a:rPr>
              <a:t> </a:t>
            </a:r>
            <a:r>
              <a:rPr lang="en-US" sz="3600">
                <a:sym typeface="Symbol" pitchFamily="18" charset="2"/>
              </a:rPr>
              <a:t>x</a:t>
            </a:r>
            <a:endParaRPr lang="ru-RU" sz="3600"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r>
              <a:rPr lang="ru-RU" sz="3600">
                <a:sym typeface="Symbol" pitchFamily="18" charset="2"/>
              </a:rPr>
              <a:t>:	   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- разрушение</a:t>
            </a:r>
          </a:p>
          <a:p>
            <a:pPr>
              <a:buFont typeface="Symbol" pitchFamily="18" charset="2"/>
              <a:buNone/>
            </a:pPr>
            <a:r>
              <a:rPr lang="ru-RU" sz="3600">
                <a:sym typeface="Symbol" pitchFamily="18" charset="2"/>
              </a:rPr>
              <a:t>:	   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- стационарность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6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6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6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6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216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216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99" grpId="0" animBg="1"/>
      <p:bldP spid="216105" grpId="1"/>
      <p:bldP spid="216105" grpId="2"/>
      <p:bldP spid="21610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D65A2-0FAE-4451-BBD0-8AD76A964EE4}" type="slidenum">
              <a:rPr lang="ru-RU"/>
              <a:pPr/>
              <a:t>103</a:t>
            </a:fld>
            <a:endParaRPr lang="ru-RU"/>
          </a:p>
        </p:txBody>
      </p:sp>
      <p:grpSp>
        <p:nvGrpSpPr>
          <p:cNvPr id="58675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8675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5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5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5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5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6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6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6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676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8676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6765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017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sz="3200"/>
              <a:t>Гипотеза о безопасности и конвергентности</a:t>
            </a:r>
            <a:endParaRPr lang="ru-RU" altLang="zh-TW" sz="3200"/>
          </a:p>
        </p:txBody>
      </p:sp>
      <p:sp>
        <p:nvSpPr>
          <p:cNvPr id="586766" name="Text Box 14"/>
          <p:cNvSpPr txBox="1">
            <a:spLocks noChangeArrowheads="1"/>
          </p:cNvSpPr>
          <p:nvPr/>
        </p:nvSpPr>
        <p:spPr bwMode="auto">
          <a:xfrm>
            <a:off x="287338" y="1341438"/>
            <a:ext cx="8604250" cy="26654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Пусть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-трасса  безопасна в спецификации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и есть в реализации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>
                <a:sym typeface="Symbol" pitchFamily="18" charset="2"/>
              </a:rPr>
              <a:t>I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 Тогда:</a:t>
            </a:r>
          </a:p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Безопасность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</a:t>
            </a:r>
            <a:r>
              <a:rPr lang="ru-RU" sz="2800">
                <a:latin typeface="Times New Roman" pitchFamily="18" charset="0"/>
              </a:rPr>
              <a:t> безопасна в </a:t>
            </a:r>
            <a:r>
              <a:rPr lang="en-US" sz="2800" b="1">
                <a:sym typeface="Symbol" pitchFamily="18" charset="2"/>
              </a:rPr>
              <a:t>I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Конвергентность</a:t>
            </a:r>
            <a:r>
              <a:rPr lang="ru-RU" sz="2800">
                <a:latin typeface="Times New Roman" pitchFamily="18" charset="0"/>
              </a:rPr>
              <a:t>:	если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после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</a:t>
            </a:r>
            <a:r>
              <a:rPr lang="ru-RU" sz="2800">
                <a:latin typeface="Times New Roman" pitchFamily="18" charset="0"/>
              </a:rPr>
              <a:t> конвергентна,</a:t>
            </a:r>
          </a:p>
          <a:p>
            <a:r>
              <a:rPr lang="ru-RU" sz="2800">
                <a:latin typeface="Times New Roman" pitchFamily="18" charset="0"/>
              </a:rPr>
              <a:t>			то </a:t>
            </a:r>
            <a:r>
              <a:rPr lang="en-US" sz="2800" b="1">
                <a:sym typeface="Symbol" pitchFamily="18" charset="2"/>
              </a:rPr>
              <a:t>I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после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 </a:t>
            </a:r>
            <a:r>
              <a:rPr lang="ru-RU" sz="2800">
                <a:latin typeface="Times New Roman" pitchFamily="18" charset="0"/>
              </a:rPr>
              <a:t>конвергентна.</a:t>
            </a:r>
          </a:p>
        </p:txBody>
      </p:sp>
      <p:sp>
        <p:nvSpPr>
          <p:cNvPr id="586767" name="Text Box 15"/>
          <p:cNvSpPr txBox="1">
            <a:spLocks noChangeArrowheads="1"/>
          </p:cNvSpPr>
          <p:nvPr/>
        </p:nvSpPr>
        <p:spPr bwMode="auto">
          <a:xfrm>
            <a:off x="323850" y="4287838"/>
            <a:ext cx="860425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60000"/>
              </a:spcBef>
            </a:pPr>
            <a:r>
              <a:rPr lang="ru-RU" sz="2400">
                <a:latin typeface="Times New Roman" pitchFamily="18" charset="0"/>
              </a:rPr>
              <a:t>Поскольку продолжение безопасной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</a:t>
            </a:r>
            <a:r>
              <a:rPr lang="ru-RU" sz="2400">
                <a:latin typeface="Times New Roman" pitchFamily="18" charset="0"/>
              </a:rPr>
              <a:t>трассы реакцией и стационарностью оставляет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</a:t>
            </a:r>
            <a:r>
              <a:rPr lang="ru-RU" sz="2400">
                <a:latin typeface="Times New Roman" pitchFamily="18" charset="0"/>
              </a:rPr>
              <a:t>трассу безопасной,</a:t>
            </a:r>
            <a:endParaRPr lang="en-US" sz="2800">
              <a:latin typeface="Times New Roman" pitchFamily="18" charset="0"/>
            </a:endParaRPr>
          </a:p>
          <a:p>
            <a:pPr>
              <a:spcBef>
                <a:spcPct val="30000"/>
              </a:spcBef>
            </a:pPr>
            <a:r>
              <a:rPr lang="ru-RU" sz="2800" u="sng">
                <a:latin typeface="Times New Roman" pitchFamily="18" charset="0"/>
              </a:rPr>
              <a:t>требование безопасности эквивалентно</a:t>
            </a:r>
            <a:r>
              <a:rPr lang="ru-RU" sz="2800">
                <a:latin typeface="Times New Roman" pitchFamily="18" charset="0"/>
              </a:rPr>
              <a:t>:</a:t>
            </a:r>
            <a:r>
              <a:rPr lang="en-US" sz="2800">
                <a:latin typeface="Times New Roman" pitchFamily="18" charset="0"/>
              </a:rPr>
              <a:t/>
            </a:r>
            <a:br>
              <a:rPr lang="en-US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стимул, безопасный после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 </a:t>
            </a:r>
            <a:r>
              <a:rPr lang="ru-RU" sz="2800">
                <a:latin typeface="Times New Roman" pitchFamily="18" charset="0"/>
              </a:rPr>
              <a:t>в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latin typeface="Times New Roman" pitchFamily="18" charset="0"/>
              </a:rPr>
              <a:t>, безопасен после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 </a:t>
            </a:r>
            <a:r>
              <a:rPr lang="ru-RU" sz="2800">
                <a:latin typeface="Times New Roman" pitchFamily="18" charset="0"/>
              </a:rPr>
              <a:t>в </a:t>
            </a:r>
            <a:r>
              <a:rPr lang="en-US" sz="2800" b="1">
                <a:sym typeface="Symbol" pitchFamily="18" charset="2"/>
              </a:rPr>
              <a:t>I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586768" name="Text Box 16"/>
          <p:cNvSpPr txBox="1">
            <a:spLocks noChangeArrowheads="1"/>
          </p:cNvSpPr>
          <p:nvPr/>
        </p:nvSpPr>
        <p:spPr bwMode="auto">
          <a:xfrm>
            <a:off x="719138" y="4359275"/>
            <a:ext cx="7632700" cy="1554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Трасса безопасно-тестируемая = безопасна и проходит только через конвергентные состояния.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5867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5867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67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86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66" grpId="0" animBg="1"/>
      <p:bldP spid="586767" grpId="0"/>
      <p:bldP spid="586768" grpId="0" animBg="1"/>
      <p:bldP spid="586768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6AA2D-64C0-45EA-A085-D4DDC67F00F5}" type="slidenum">
              <a:rPr lang="ru-RU"/>
              <a:pPr/>
              <a:t>104</a:t>
            </a:fld>
            <a:endParaRPr lang="ru-RU"/>
          </a:p>
        </p:txBody>
      </p:sp>
      <p:grpSp>
        <p:nvGrpSpPr>
          <p:cNvPr id="52941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2941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941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2942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9421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1398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Соответствие </a:t>
            </a:r>
            <a:r>
              <a:rPr lang="en-US" altLang="zh-TW" sz="40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Symbol" pitchFamily="18" charset="2"/>
              </a:rPr>
              <a:t>ioco</a:t>
            </a:r>
            <a:r>
              <a:rPr lang="ru-RU" altLang="zh-TW" sz="4000" baseline="-25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</a:t>
            </a:r>
          </a:p>
        </p:txBody>
      </p:sp>
      <p:sp>
        <p:nvSpPr>
          <p:cNvPr id="529431" name="Text Box 23"/>
          <p:cNvSpPr txBox="1">
            <a:spLocks noChangeArrowheads="1"/>
          </p:cNvSpPr>
          <p:nvPr/>
        </p:nvSpPr>
        <p:spPr bwMode="auto">
          <a:xfrm>
            <a:off x="358775" y="1520825"/>
            <a:ext cx="8426450" cy="3946525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Если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-трасса  безопасна в спецификации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и есть в реализации </a:t>
            </a:r>
            <a:r>
              <a:rPr lang="en-US" sz="2800" b="1">
                <a:sym typeface="Symbol" pitchFamily="18" charset="2"/>
              </a:rPr>
              <a:t>I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то </a:t>
            </a:r>
            <a:r>
              <a:rPr lang="en-US" sz="2800" b="1">
                <a:sym typeface="Symbol" pitchFamily="18" charset="2"/>
              </a:rPr>
              <a:t>I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после  может ... только в том случае, когда это возможно в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после . </a:t>
            </a:r>
          </a:p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Многоточие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…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означает: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принимать стимул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?x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безопасный после  в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блокировать стимул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{?x}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безопасный после  в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buFontTx/>
              <a:buChar char="•"/>
            </a:pP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выдавать реакцию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!y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buFontTx/>
              <a:buChar char="•"/>
            </a:pP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не выдавать никаких реакций - стационарность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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9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9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9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9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529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29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29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3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90C4-9C27-4BFE-B800-5DE5C0FE732E}" type="slidenum">
              <a:rPr lang="ru-RU"/>
              <a:pPr/>
              <a:t>105</a:t>
            </a:fld>
            <a:endParaRPr lang="ru-RU"/>
          </a:p>
        </p:txBody>
      </p:sp>
      <p:grpSp>
        <p:nvGrpSpPr>
          <p:cNvPr id="58982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8982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2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2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3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3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3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3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3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983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8983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9837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1398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Спецификация</a:t>
            </a:r>
            <a:endParaRPr lang="ru-RU" altLang="zh-TW" sz="40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89839" name="Text Box 15"/>
          <p:cNvSpPr txBox="1">
            <a:spLocks noChangeArrowheads="1"/>
          </p:cNvSpPr>
          <p:nvPr/>
        </p:nvSpPr>
        <p:spPr bwMode="auto">
          <a:xfrm>
            <a:off x="215900" y="1449388"/>
            <a:ext cx="86042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При любом допущении полноты: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продолжение, блокировка или разрушение,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спецификация самоприменима для отношения 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ru-RU" sz="280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algn="ctr">
              <a:spcBef>
                <a:spcPct val="30000"/>
              </a:spcBef>
            </a:pP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 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ru-RU" sz="2800" baseline="-25000">
                <a:sym typeface="Symbol" pitchFamily="18" charset="2"/>
              </a:rPr>
              <a:t></a:t>
            </a:r>
            <a:r>
              <a:rPr lang="en-US" sz="2800">
                <a:sym typeface="Symbol" pitchFamily="18" charset="2"/>
              </a:rPr>
              <a:t> </a:t>
            </a:r>
            <a:r>
              <a:rPr lang="en-US" sz="2800" b="1">
                <a:sym typeface="Symbol" pitchFamily="18" charset="2"/>
              </a:rPr>
              <a:t>S</a:t>
            </a:r>
            <a:endParaRPr lang="ru-RU" sz="2800" b="1">
              <a:sym typeface="Symbol" pitchFamily="18" charset="2"/>
            </a:endParaRPr>
          </a:p>
        </p:txBody>
      </p:sp>
      <p:sp>
        <p:nvSpPr>
          <p:cNvPr id="589840" name="Text Box 16"/>
          <p:cNvSpPr txBox="1">
            <a:spLocks noChangeArrowheads="1"/>
          </p:cNvSpPr>
          <p:nvPr/>
        </p:nvSpPr>
        <p:spPr bwMode="auto">
          <a:xfrm>
            <a:off x="179388" y="3465513"/>
            <a:ext cx="8832850" cy="2797175"/>
          </a:xfrm>
          <a:prstGeom prst="rect">
            <a:avLst/>
          </a:prstGeom>
          <a:noFill/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90000" rIns="900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Чтобы тестирование по безопасным трассам спецификации было возможным, к спецификации предъявляются требования:</a:t>
            </a:r>
          </a:p>
          <a:p>
            <a:pPr algn="dist">
              <a:spcBef>
                <a:spcPct val="50000"/>
              </a:spcBef>
            </a:pPr>
            <a:r>
              <a:rPr lang="ru-RU" sz="2800" u="sng"/>
              <a:t>Безопасность</a:t>
            </a:r>
            <a:r>
              <a:rPr lang="ru-RU" sz="2800">
                <a:latin typeface="Times New Roman" pitchFamily="18" charset="0"/>
              </a:rPr>
              <a:t>: Спецификация не разрушается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«сама по себе», без приёма стимула.</a:t>
            </a:r>
          </a:p>
          <a:p>
            <a:pPr algn="dist">
              <a:spcBef>
                <a:spcPct val="10000"/>
              </a:spcBef>
            </a:pPr>
            <a:r>
              <a:rPr lang="ru-RU" sz="2800" u="sng"/>
              <a:t>Безопасно-конвергентность</a:t>
            </a:r>
            <a:r>
              <a:rPr lang="ru-RU" sz="2800">
                <a:latin typeface="Times New Roman" pitchFamily="18" charset="0"/>
              </a:rPr>
              <a:t>: После безопасной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-трассы спецификация конвергентна.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9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9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9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9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1000" fill="hold"/>
                                        <p:tgtEl>
                                          <p:spTgt spid="589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5FC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89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5898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9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9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" dur="1000" fill="hold"/>
                                        <p:tgtEl>
                                          <p:spTgt spid="589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5FC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89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898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39" grpId="0"/>
      <p:bldP spid="58984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D52D-D85E-4258-A619-B1A78B7F78FF}" type="slidenum">
              <a:rPr lang="ru-RU"/>
              <a:pPr/>
              <a:t>106</a:t>
            </a:fld>
            <a:endParaRPr lang="ru-RU"/>
          </a:p>
        </p:txBody>
      </p:sp>
      <p:grpSp>
        <p:nvGrpSpPr>
          <p:cNvPr id="65945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5945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946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5946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9469" name="Text Box 13"/>
          <p:cNvSpPr txBox="1">
            <a:spLocks noChangeArrowheads="1"/>
          </p:cNvSpPr>
          <p:nvPr/>
        </p:nvSpPr>
        <p:spPr bwMode="auto">
          <a:xfrm>
            <a:off x="503238" y="188913"/>
            <a:ext cx="8245475" cy="13716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 для </a:t>
            </a:r>
            <a:r>
              <a:rPr lang="en-US" altLang="zh-TW" sz="36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ioco</a:t>
            </a:r>
            <a:r>
              <a:rPr lang="ru-RU" altLang="zh-TW" sz="3600" baseline="-25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Вывод тестового примера.</a:t>
            </a:r>
          </a:p>
        </p:txBody>
      </p:sp>
      <p:sp>
        <p:nvSpPr>
          <p:cNvPr id="659470" name="Oval 14"/>
          <p:cNvSpPr>
            <a:spLocks noChangeArrowheads="1"/>
          </p:cNvSpPr>
          <p:nvPr/>
        </p:nvSpPr>
        <p:spPr bwMode="auto">
          <a:xfrm>
            <a:off x="5686425" y="23129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59471" name="Oval 15"/>
          <p:cNvSpPr>
            <a:spLocks noChangeArrowheads="1"/>
          </p:cNvSpPr>
          <p:nvPr/>
        </p:nvSpPr>
        <p:spPr bwMode="auto">
          <a:xfrm>
            <a:off x="5686425" y="324802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59472" name="AutoShape 16"/>
          <p:cNvCxnSpPr>
            <a:cxnSpLocks noChangeShapeType="1"/>
            <a:stCxn id="659470" idx="4"/>
            <a:endCxn id="659471" idx="0"/>
          </p:cNvCxnSpPr>
          <p:nvPr/>
        </p:nvCxnSpPr>
        <p:spPr bwMode="auto">
          <a:xfrm>
            <a:off x="5759450" y="2457450"/>
            <a:ext cx="0" cy="790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59473" name="Text Box 17"/>
          <p:cNvSpPr txBox="1">
            <a:spLocks noChangeArrowheads="1"/>
          </p:cNvSpPr>
          <p:nvPr/>
        </p:nvSpPr>
        <p:spPr bwMode="auto">
          <a:xfrm>
            <a:off x="95250" y="1592263"/>
            <a:ext cx="5195888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Безопасная -</a:t>
            </a:r>
            <a:r>
              <a:rPr lang="ru-RU" sz="2400">
                <a:latin typeface="Times New Roman" pitchFamily="18" charset="0"/>
              </a:rPr>
              <a:t>трасса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</a:t>
            </a:r>
            <a:r>
              <a:rPr lang="en-US" sz="2400">
                <a:sym typeface="Symbol" pitchFamily="18" charset="2"/>
              </a:rPr>
              <a:t> = ?x  {?x} !y</a:t>
            </a:r>
          </a:p>
        </p:txBody>
      </p:sp>
      <p:sp>
        <p:nvSpPr>
          <p:cNvPr id="659474" name="Oval 18"/>
          <p:cNvSpPr>
            <a:spLocks noChangeArrowheads="1"/>
          </p:cNvSpPr>
          <p:nvPr/>
        </p:nvSpPr>
        <p:spPr bwMode="auto">
          <a:xfrm>
            <a:off x="5686425" y="418465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59475" name="AutoShape 19"/>
          <p:cNvCxnSpPr>
            <a:cxnSpLocks noChangeShapeType="1"/>
            <a:stCxn id="659471" idx="4"/>
            <a:endCxn id="659474" idx="0"/>
          </p:cNvCxnSpPr>
          <p:nvPr/>
        </p:nvCxnSpPr>
        <p:spPr bwMode="auto">
          <a:xfrm>
            <a:off x="5759450" y="3392488"/>
            <a:ext cx="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59476" name="Oval 20"/>
          <p:cNvSpPr>
            <a:spLocks noChangeArrowheads="1"/>
          </p:cNvSpPr>
          <p:nvPr/>
        </p:nvSpPr>
        <p:spPr bwMode="auto">
          <a:xfrm>
            <a:off x="5686425" y="5186363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59477" name="AutoShape 21"/>
          <p:cNvCxnSpPr>
            <a:cxnSpLocks noChangeShapeType="1"/>
            <a:stCxn id="659474" idx="4"/>
            <a:endCxn id="659476" idx="0"/>
          </p:cNvCxnSpPr>
          <p:nvPr/>
        </p:nvCxnSpPr>
        <p:spPr bwMode="auto">
          <a:xfrm>
            <a:off x="5759450" y="4329113"/>
            <a:ext cx="0" cy="857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59478" name="AutoShape 22"/>
          <p:cNvCxnSpPr>
            <a:cxnSpLocks noChangeShapeType="1"/>
            <a:stCxn id="659476" idx="4"/>
            <a:endCxn id="659479" idx="0"/>
          </p:cNvCxnSpPr>
          <p:nvPr/>
        </p:nvCxnSpPr>
        <p:spPr bwMode="auto">
          <a:xfrm flipH="1">
            <a:off x="5757863" y="5330825"/>
            <a:ext cx="1587" cy="1009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59479" name="Text Box 23"/>
          <p:cNvSpPr txBox="1">
            <a:spLocks noChangeArrowheads="1"/>
          </p:cNvSpPr>
          <p:nvPr/>
        </p:nvSpPr>
        <p:spPr bwMode="auto">
          <a:xfrm>
            <a:off x="5289550" y="634047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cxnSp>
        <p:nvCxnSpPr>
          <p:cNvPr id="659480" name="AutoShape 24"/>
          <p:cNvCxnSpPr>
            <a:cxnSpLocks noChangeShapeType="1"/>
            <a:stCxn id="659471" idx="2"/>
            <a:endCxn id="659483" idx="3"/>
          </p:cNvCxnSpPr>
          <p:nvPr/>
        </p:nvCxnSpPr>
        <p:spPr bwMode="auto">
          <a:xfrm flipH="1" flipV="1">
            <a:off x="3273425" y="3319463"/>
            <a:ext cx="2413000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59481" name="AutoShape 25"/>
          <p:cNvCxnSpPr>
            <a:cxnSpLocks noChangeShapeType="1"/>
            <a:stCxn id="659471" idx="6"/>
            <a:endCxn id="659482" idx="1"/>
          </p:cNvCxnSpPr>
          <p:nvPr/>
        </p:nvCxnSpPr>
        <p:spPr bwMode="auto">
          <a:xfrm flipV="1">
            <a:off x="5830888" y="3319463"/>
            <a:ext cx="2266950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59482" name="Text Box 26"/>
          <p:cNvSpPr txBox="1">
            <a:spLocks noChangeArrowheads="1"/>
          </p:cNvSpPr>
          <p:nvPr/>
        </p:nvSpPr>
        <p:spPr bwMode="auto">
          <a:xfrm>
            <a:off x="8097838" y="313690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59483" name="Text Box 27"/>
          <p:cNvSpPr txBox="1">
            <a:spLocks noChangeArrowheads="1"/>
          </p:cNvSpPr>
          <p:nvPr/>
        </p:nvSpPr>
        <p:spPr bwMode="auto">
          <a:xfrm>
            <a:off x="2481263" y="313690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659484" name="AutoShape 28"/>
          <p:cNvCxnSpPr>
            <a:cxnSpLocks noChangeShapeType="1"/>
            <a:stCxn id="659476" idx="2"/>
            <a:endCxn id="659487" idx="3"/>
          </p:cNvCxnSpPr>
          <p:nvPr/>
        </p:nvCxnSpPr>
        <p:spPr bwMode="auto">
          <a:xfrm flipH="1">
            <a:off x="3275013" y="5259388"/>
            <a:ext cx="2411412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59485" name="AutoShape 29"/>
          <p:cNvCxnSpPr>
            <a:cxnSpLocks noChangeShapeType="1"/>
            <a:stCxn id="659476" idx="6"/>
            <a:endCxn id="659486" idx="1"/>
          </p:cNvCxnSpPr>
          <p:nvPr/>
        </p:nvCxnSpPr>
        <p:spPr bwMode="auto">
          <a:xfrm>
            <a:off x="5830888" y="5259388"/>
            <a:ext cx="2268537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59486" name="Text Box 30"/>
          <p:cNvSpPr txBox="1">
            <a:spLocks noChangeArrowheads="1"/>
          </p:cNvSpPr>
          <p:nvPr/>
        </p:nvSpPr>
        <p:spPr bwMode="auto">
          <a:xfrm>
            <a:off x="8099425" y="507841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59487" name="Text Box 31"/>
          <p:cNvSpPr txBox="1">
            <a:spLocks noChangeArrowheads="1"/>
          </p:cNvSpPr>
          <p:nvPr/>
        </p:nvSpPr>
        <p:spPr bwMode="auto">
          <a:xfrm>
            <a:off x="2482850" y="5078413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659488" name="AutoShape 32"/>
          <p:cNvCxnSpPr>
            <a:cxnSpLocks noChangeShapeType="1"/>
            <a:stCxn id="659476" idx="3"/>
            <a:endCxn id="659491" idx="3"/>
          </p:cNvCxnSpPr>
          <p:nvPr/>
        </p:nvCxnSpPr>
        <p:spPr bwMode="auto">
          <a:xfrm flipH="1">
            <a:off x="3275013" y="5310188"/>
            <a:ext cx="2432050" cy="8175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59489" name="AutoShape 33"/>
          <p:cNvCxnSpPr>
            <a:cxnSpLocks noChangeShapeType="1"/>
            <a:stCxn id="659476" idx="5"/>
            <a:endCxn id="659490" idx="1"/>
          </p:cNvCxnSpPr>
          <p:nvPr/>
        </p:nvCxnSpPr>
        <p:spPr bwMode="auto">
          <a:xfrm>
            <a:off x="5810250" y="5310188"/>
            <a:ext cx="2289175" cy="817562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59490" name="Text Box 34"/>
          <p:cNvSpPr txBox="1">
            <a:spLocks noChangeArrowheads="1"/>
          </p:cNvSpPr>
          <p:nvPr/>
        </p:nvSpPr>
        <p:spPr bwMode="auto">
          <a:xfrm>
            <a:off x="8099425" y="59451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59491" name="Text Box 35"/>
          <p:cNvSpPr txBox="1">
            <a:spLocks noChangeArrowheads="1"/>
          </p:cNvSpPr>
          <p:nvPr/>
        </p:nvSpPr>
        <p:spPr bwMode="auto">
          <a:xfrm>
            <a:off x="2482850" y="5945188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659492" name="Oval 36"/>
          <p:cNvSpPr>
            <a:spLocks noChangeArrowheads="1"/>
          </p:cNvSpPr>
          <p:nvPr/>
        </p:nvSpPr>
        <p:spPr bwMode="auto">
          <a:xfrm>
            <a:off x="5613400" y="26304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!x</a:t>
            </a:r>
            <a:endParaRPr lang="ru-RU" sz="2400"/>
          </a:p>
        </p:txBody>
      </p:sp>
      <p:sp>
        <p:nvSpPr>
          <p:cNvPr id="659493" name="Oval 37"/>
          <p:cNvSpPr>
            <a:spLocks noChangeArrowheads="1"/>
          </p:cNvSpPr>
          <p:nvPr/>
        </p:nvSpPr>
        <p:spPr bwMode="auto">
          <a:xfrm>
            <a:off x="5613400" y="360203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</a:p>
        </p:txBody>
      </p:sp>
      <p:sp>
        <p:nvSpPr>
          <p:cNvPr id="659494" name="Oval 38"/>
          <p:cNvSpPr>
            <a:spLocks noChangeArrowheads="1"/>
          </p:cNvSpPr>
          <p:nvPr/>
        </p:nvSpPr>
        <p:spPr bwMode="auto">
          <a:xfrm>
            <a:off x="5576888" y="5695950"/>
            <a:ext cx="323850" cy="3587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?y</a:t>
            </a:r>
            <a:endParaRPr lang="ru-RU" sz="2400"/>
          </a:p>
        </p:txBody>
      </p:sp>
      <p:sp>
        <p:nvSpPr>
          <p:cNvPr id="659495" name="Oval 39"/>
          <p:cNvSpPr>
            <a:spLocks noChangeArrowheads="1"/>
          </p:cNvSpPr>
          <p:nvPr/>
        </p:nvSpPr>
        <p:spPr bwMode="auto">
          <a:xfrm>
            <a:off x="3816350" y="2924175"/>
            <a:ext cx="1079500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496" name="Oval 40"/>
          <p:cNvSpPr>
            <a:spLocks noChangeArrowheads="1"/>
          </p:cNvSpPr>
          <p:nvPr/>
        </p:nvSpPr>
        <p:spPr bwMode="auto">
          <a:xfrm>
            <a:off x="3563938" y="4899025"/>
            <a:ext cx="1079500" cy="538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497" name="Oval 41"/>
          <p:cNvSpPr>
            <a:spLocks noChangeArrowheads="1"/>
          </p:cNvSpPr>
          <p:nvPr/>
        </p:nvSpPr>
        <p:spPr bwMode="auto">
          <a:xfrm>
            <a:off x="3636963" y="5703888"/>
            <a:ext cx="1079500" cy="3603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</a:t>
            </a:r>
            <a:r>
              <a:rPr lang="ru-RU" sz="2400" baseline="-25000">
                <a:sym typeface="Symbol" pitchFamily="18" charset="2"/>
              </a:rPr>
              <a:t>плохо</a:t>
            </a:r>
          </a:p>
        </p:txBody>
      </p:sp>
      <p:sp>
        <p:nvSpPr>
          <p:cNvPr id="659498" name="Oval 42"/>
          <p:cNvSpPr>
            <a:spLocks noChangeArrowheads="1"/>
          </p:cNvSpPr>
          <p:nvPr/>
        </p:nvSpPr>
        <p:spPr bwMode="auto">
          <a:xfrm>
            <a:off x="6624638" y="5624513"/>
            <a:ext cx="1368425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</a:t>
            </a:r>
            <a:r>
              <a:rPr lang="ru-RU" sz="2400" baseline="-25000">
                <a:sym typeface="Symbol" pitchFamily="18" charset="2"/>
              </a:rPr>
              <a:t>хорошо</a:t>
            </a:r>
          </a:p>
        </p:txBody>
      </p:sp>
      <p:sp>
        <p:nvSpPr>
          <p:cNvPr id="659499" name="Oval 43"/>
          <p:cNvSpPr>
            <a:spLocks noChangeArrowheads="1"/>
          </p:cNvSpPr>
          <p:nvPr/>
        </p:nvSpPr>
        <p:spPr bwMode="auto">
          <a:xfrm>
            <a:off x="3419475" y="4913313"/>
            <a:ext cx="1295400" cy="4953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500" name="Oval 44"/>
          <p:cNvSpPr>
            <a:spLocks noChangeArrowheads="1"/>
          </p:cNvSpPr>
          <p:nvPr/>
        </p:nvSpPr>
        <p:spPr bwMode="auto">
          <a:xfrm>
            <a:off x="3636963" y="5667375"/>
            <a:ext cx="1079500" cy="4254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плохо</a:t>
            </a:r>
          </a:p>
        </p:txBody>
      </p:sp>
      <p:sp>
        <p:nvSpPr>
          <p:cNvPr id="659501" name="Oval 45"/>
          <p:cNvSpPr>
            <a:spLocks noChangeArrowheads="1"/>
          </p:cNvSpPr>
          <p:nvPr/>
        </p:nvSpPr>
        <p:spPr bwMode="auto">
          <a:xfrm>
            <a:off x="6408738" y="4797425"/>
            <a:ext cx="1404937" cy="6762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02" name="Oval 46"/>
          <p:cNvSpPr>
            <a:spLocks noChangeArrowheads="1"/>
          </p:cNvSpPr>
          <p:nvPr/>
        </p:nvSpPr>
        <p:spPr bwMode="auto">
          <a:xfrm>
            <a:off x="6480175" y="4906963"/>
            <a:ext cx="1331913" cy="4667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03" name="Oval 47"/>
          <p:cNvSpPr>
            <a:spLocks noChangeArrowheads="1"/>
          </p:cNvSpPr>
          <p:nvPr/>
        </p:nvSpPr>
        <p:spPr bwMode="auto">
          <a:xfrm>
            <a:off x="6443663" y="2924175"/>
            <a:ext cx="1476375" cy="533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04" name="Oval 48"/>
          <p:cNvSpPr>
            <a:spLocks noChangeArrowheads="1"/>
          </p:cNvSpPr>
          <p:nvPr/>
        </p:nvSpPr>
        <p:spPr bwMode="auto">
          <a:xfrm>
            <a:off x="6553200" y="2997200"/>
            <a:ext cx="1295400" cy="431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05" name="Oval 49"/>
          <p:cNvSpPr>
            <a:spLocks noChangeArrowheads="1"/>
          </p:cNvSpPr>
          <p:nvPr/>
        </p:nvSpPr>
        <p:spPr bwMode="auto">
          <a:xfrm>
            <a:off x="3671888" y="2932113"/>
            <a:ext cx="1295400" cy="49688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506" name="Oval 50"/>
          <p:cNvSpPr>
            <a:spLocks noChangeArrowheads="1"/>
          </p:cNvSpPr>
          <p:nvPr/>
        </p:nvSpPr>
        <p:spPr bwMode="auto">
          <a:xfrm>
            <a:off x="5576888" y="4575175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{?x}</a:t>
            </a:r>
            <a:endParaRPr lang="ru-RU" sz="2400"/>
          </a:p>
        </p:txBody>
      </p:sp>
      <p:sp>
        <p:nvSpPr>
          <p:cNvPr id="659507" name="Oval 51"/>
          <p:cNvSpPr>
            <a:spLocks noChangeArrowheads="1"/>
          </p:cNvSpPr>
          <p:nvPr/>
        </p:nvSpPr>
        <p:spPr bwMode="auto">
          <a:xfrm>
            <a:off x="5616575" y="4581525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endParaRPr lang="ru-RU" sz="2400"/>
          </a:p>
        </p:txBody>
      </p:sp>
      <p:cxnSp>
        <p:nvCxnSpPr>
          <p:cNvPr id="659508" name="AutoShape 52"/>
          <p:cNvCxnSpPr>
            <a:cxnSpLocks noChangeShapeType="1"/>
            <a:stCxn id="659470" idx="2"/>
            <a:endCxn id="659509" idx="3"/>
          </p:cNvCxnSpPr>
          <p:nvPr/>
        </p:nvCxnSpPr>
        <p:spPr bwMode="auto">
          <a:xfrm flipH="1">
            <a:off x="3348038" y="2386013"/>
            <a:ext cx="2338387" cy="3175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sp>
        <p:nvSpPr>
          <p:cNvPr id="659509" name="Text Box 53"/>
          <p:cNvSpPr txBox="1">
            <a:spLocks noChangeArrowheads="1"/>
          </p:cNvSpPr>
          <p:nvPr/>
        </p:nvSpPr>
        <p:spPr bwMode="auto">
          <a:xfrm>
            <a:off x="2555875" y="2206625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659510" name="Oval 54"/>
          <p:cNvSpPr>
            <a:spLocks noChangeArrowheads="1"/>
          </p:cNvSpPr>
          <p:nvPr/>
        </p:nvSpPr>
        <p:spPr bwMode="auto">
          <a:xfrm>
            <a:off x="3816350" y="2024063"/>
            <a:ext cx="1403350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{?x}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511" name="Oval 55"/>
          <p:cNvSpPr>
            <a:spLocks noChangeArrowheads="1"/>
          </p:cNvSpPr>
          <p:nvPr/>
        </p:nvSpPr>
        <p:spPr bwMode="auto">
          <a:xfrm>
            <a:off x="4103688" y="2032000"/>
            <a:ext cx="1152525" cy="4968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512" name="Oval 56"/>
          <p:cNvSpPr>
            <a:spLocks noChangeArrowheads="1"/>
          </p:cNvSpPr>
          <p:nvPr/>
        </p:nvSpPr>
        <p:spPr bwMode="auto">
          <a:xfrm>
            <a:off x="5613400" y="3603625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sp>
        <p:nvSpPr>
          <p:cNvPr id="659513" name="Oval 57"/>
          <p:cNvSpPr>
            <a:spLocks noChangeArrowheads="1"/>
          </p:cNvSpPr>
          <p:nvPr/>
        </p:nvSpPr>
        <p:spPr bwMode="auto">
          <a:xfrm>
            <a:off x="5578475" y="5697538"/>
            <a:ext cx="323850" cy="4016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!</a:t>
            </a:r>
            <a:r>
              <a:rPr lang="en-US" sz="2400"/>
              <a:t>y</a:t>
            </a:r>
            <a:endParaRPr lang="ru-RU" sz="2400"/>
          </a:p>
        </p:txBody>
      </p:sp>
      <p:sp>
        <p:nvSpPr>
          <p:cNvPr id="659514" name="Text Box 58"/>
          <p:cNvSpPr txBox="1">
            <a:spLocks noChangeArrowheads="1"/>
          </p:cNvSpPr>
          <p:nvPr/>
        </p:nvSpPr>
        <p:spPr bwMode="auto">
          <a:xfrm>
            <a:off x="8101013" y="220503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cxnSp>
        <p:nvCxnSpPr>
          <p:cNvPr id="659515" name="AutoShape 59"/>
          <p:cNvCxnSpPr>
            <a:cxnSpLocks noChangeShapeType="1"/>
            <a:stCxn id="659470" idx="6"/>
            <a:endCxn id="659514" idx="1"/>
          </p:cNvCxnSpPr>
          <p:nvPr/>
        </p:nvCxnSpPr>
        <p:spPr bwMode="auto">
          <a:xfrm>
            <a:off x="5830888" y="2386013"/>
            <a:ext cx="2270125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59516" name="Oval 60"/>
          <p:cNvSpPr>
            <a:spLocks noChangeArrowheads="1"/>
          </p:cNvSpPr>
          <p:nvPr/>
        </p:nvSpPr>
        <p:spPr bwMode="auto">
          <a:xfrm>
            <a:off x="5613400" y="26304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659517" name="Oval 61"/>
          <p:cNvSpPr>
            <a:spLocks noChangeArrowheads="1"/>
          </p:cNvSpPr>
          <p:nvPr/>
        </p:nvSpPr>
        <p:spPr bwMode="auto">
          <a:xfrm>
            <a:off x="6264275" y="2025650"/>
            <a:ext cx="1584325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{?x}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18" name="Text Box 62"/>
          <p:cNvSpPr txBox="1">
            <a:spLocks noChangeArrowheads="1"/>
          </p:cNvSpPr>
          <p:nvPr/>
        </p:nvSpPr>
        <p:spPr bwMode="auto">
          <a:xfrm>
            <a:off x="8101013" y="407193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59519" name="Text Box 63"/>
          <p:cNvSpPr txBox="1">
            <a:spLocks noChangeArrowheads="1"/>
          </p:cNvSpPr>
          <p:nvPr/>
        </p:nvSpPr>
        <p:spPr bwMode="auto">
          <a:xfrm>
            <a:off x="2484438" y="407193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659520" name="AutoShape 64"/>
          <p:cNvCxnSpPr>
            <a:cxnSpLocks noChangeShapeType="1"/>
            <a:stCxn id="659474" idx="2"/>
            <a:endCxn id="659519" idx="3"/>
          </p:cNvCxnSpPr>
          <p:nvPr/>
        </p:nvCxnSpPr>
        <p:spPr bwMode="auto">
          <a:xfrm flipH="1" flipV="1">
            <a:off x="3276600" y="4254500"/>
            <a:ext cx="2409825" cy="3175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59521" name="AutoShape 65"/>
          <p:cNvCxnSpPr>
            <a:cxnSpLocks noChangeShapeType="1"/>
            <a:stCxn id="659474" idx="6"/>
            <a:endCxn id="659518" idx="1"/>
          </p:cNvCxnSpPr>
          <p:nvPr/>
        </p:nvCxnSpPr>
        <p:spPr bwMode="auto">
          <a:xfrm flipV="1">
            <a:off x="5830888" y="4254500"/>
            <a:ext cx="2270125" cy="3175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59522" name="Oval 66"/>
          <p:cNvSpPr>
            <a:spLocks noChangeArrowheads="1"/>
          </p:cNvSpPr>
          <p:nvPr/>
        </p:nvSpPr>
        <p:spPr bwMode="auto">
          <a:xfrm>
            <a:off x="3816350" y="3860800"/>
            <a:ext cx="1079500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?x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523" name="Oval 67"/>
          <p:cNvSpPr>
            <a:spLocks noChangeArrowheads="1"/>
          </p:cNvSpPr>
          <p:nvPr/>
        </p:nvSpPr>
        <p:spPr bwMode="auto">
          <a:xfrm>
            <a:off x="3779838" y="3868738"/>
            <a:ext cx="1295400" cy="49688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!x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59524" name="Oval 68"/>
          <p:cNvSpPr>
            <a:spLocks noChangeArrowheads="1"/>
          </p:cNvSpPr>
          <p:nvPr/>
        </p:nvSpPr>
        <p:spPr bwMode="auto">
          <a:xfrm>
            <a:off x="6408738" y="3860800"/>
            <a:ext cx="1476375" cy="533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?x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26" name="Oval 70"/>
          <p:cNvSpPr>
            <a:spLocks noChangeArrowheads="1"/>
          </p:cNvSpPr>
          <p:nvPr/>
        </p:nvSpPr>
        <p:spPr bwMode="auto">
          <a:xfrm>
            <a:off x="6443663" y="1989138"/>
            <a:ext cx="1584325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59527" name="Oval 71"/>
          <p:cNvSpPr>
            <a:spLocks noChangeArrowheads="1"/>
          </p:cNvSpPr>
          <p:nvPr/>
        </p:nvSpPr>
        <p:spPr bwMode="auto">
          <a:xfrm>
            <a:off x="6624638" y="5626100"/>
            <a:ext cx="1368425" cy="5032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хорошо</a:t>
            </a:r>
          </a:p>
        </p:txBody>
      </p:sp>
      <p:sp>
        <p:nvSpPr>
          <p:cNvPr id="659528" name="Oval 72"/>
          <p:cNvSpPr>
            <a:spLocks noChangeArrowheads="1"/>
          </p:cNvSpPr>
          <p:nvPr/>
        </p:nvSpPr>
        <p:spPr bwMode="auto">
          <a:xfrm>
            <a:off x="6443663" y="3832225"/>
            <a:ext cx="1476375" cy="533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x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9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9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5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5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5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5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5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5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5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5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5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65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65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65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65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65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65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65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65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65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5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65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65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5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5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65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65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6594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65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6594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65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6594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65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1000"/>
                                        <p:tgtEl>
                                          <p:spTgt spid="65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1000"/>
                                        <p:tgtEl>
                                          <p:spTgt spid="65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0"/>
                                        <p:tgtEl>
                                          <p:spTgt spid="65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65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65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65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5" dur="indefinite"/>
                                        <p:tgtEl>
                                          <p:spTgt spid="6595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6" dur="indefinite"/>
                                        <p:tgtEl>
                                          <p:spTgt spid="65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6595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9" dur="indefinite"/>
                                        <p:tgtEl>
                                          <p:spTgt spid="65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1" dur="indefinite"/>
                                        <p:tgtEl>
                                          <p:spTgt spid="6595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2" dur="indefinite"/>
                                        <p:tgtEl>
                                          <p:spTgt spid="65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000"/>
                                        <p:tgtEl>
                                          <p:spTgt spid="65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1000"/>
                                        <p:tgtEl>
                                          <p:spTgt spid="65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0"/>
                                        <p:tgtEl>
                                          <p:spTgt spid="65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65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1000"/>
                                        <p:tgtEl>
                                          <p:spTgt spid="65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65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6595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0" dur="indefinite"/>
                                        <p:tgtEl>
                                          <p:spTgt spid="65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6595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3" dur="indefinite"/>
                                        <p:tgtEl>
                                          <p:spTgt spid="65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6595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6" dur="indefinite"/>
                                        <p:tgtEl>
                                          <p:spTgt spid="65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0" dur="1000"/>
                                        <p:tgtEl>
                                          <p:spTgt spid="65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3" dur="1000"/>
                                        <p:tgtEl>
                                          <p:spTgt spid="65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000"/>
                                        <p:tgtEl>
                                          <p:spTgt spid="65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659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659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659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659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59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659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659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65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659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659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5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5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5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5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5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5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659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5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5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65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5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5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659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65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659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65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65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5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5" dur="indefinite"/>
                                        <p:tgtEl>
                                          <p:spTgt spid="6595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6" dur="indefinite"/>
                                        <p:tgtEl>
                                          <p:spTgt spid="65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8" dur="indefinite"/>
                                        <p:tgtEl>
                                          <p:spTgt spid="6595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9" dur="indefinite"/>
                                        <p:tgtEl>
                                          <p:spTgt spid="65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1" dur="indefinite"/>
                                        <p:tgtEl>
                                          <p:spTgt spid="6595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2" dur="indefinite"/>
                                        <p:tgtEl>
                                          <p:spTgt spid="65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70" grpId="0" animBg="1"/>
      <p:bldP spid="659471" grpId="0" animBg="1"/>
      <p:bldP spid="659473" grpId="0" animBg="1"/>
      <p:bldP spid="659474" grpId="0" animBg="1"/>
      <p:bldP spid="659476" grpId="0" animBg="1"/>
      <p:bldP spid="659479" grpId="0"/>
      <p:bldP spid="659482" grpId="0"/>
      <p:bldP spid="659483" grpId="0"/>
      <p:bldP spid="659486" grpId="0"/>
      <p:bldP spid="659487" grpId="0"/>
      <p:bldP spid="659490" grpId="0"/>
      <p:bldP spid="659490" grpId="1"/>
      <p:bldP spid="659491" grpId="0"/>
      <p:bldP spid="659492" grpId="0" animBg="1"/>
      <p:bldP spid="659493" grpId="0" animBg="1"/>
      <p:bldP spid="659494" grpId="0" animBg="1"/>
      <p:bldP spid="659495" grpId="0" animBg="1"/>
      <p:bldP spid="659495" grpId="1" animBg="1"/>
      <p:bldP spid="659496" grpId="0" animBg="1"/>
      <p:bldP spid="659496" grpId="1" animBg="1"/>
      <p:bldP spid="659497" grpId="0" animBg="1"/>
      <p:bldP spid="659497" grpId="1" animBg="1"/>
      <p:bldP spid="659498" grpId="0" animBg="1"/>
      <p:bldP spid="659498" grpId="1" animBg="1"/>
      <p:bldP spid="659498" grpId="2" animBg="1"/>
      <p:bldP spid="659499" grpId="0" animBg="1"/>
      <p:bldP spid="659500" grpId="0" animBg="1"/>
      <p:bldP spid="659501" grpId="0" animBg="1"/>
      <p:bldP spid="659502" grpId="0" animBg="1"/>
      <p:bldP spid="659502" grpId="1" animBg="1"/>
      <p:bldP spid="659503" grpId="0" animBg="1"/>
      <p:bldP spid="659504" grpId="0" animBg="1"/>
      <p:bldP spid="659504" grpId="1" animBg="1"/>
      <p:bldP spid="659505" grpId="0" animBg="1"/>
      <p:bldP spid="659506" grpId="0" animBg="1"/>
      <p:bldP spid="659506" grpId="1" animBg="1"/>
      <p:bldP spid="659507" grpId="0" animBg="1"/>
      <p:bldP spid="659509" grpId="0"/>
      <p:bldP spid="659510" grpId="0" animBg="1"/>
      <p:bldP spid="659510" grpId="1" animBg="1"/>
      <p:bldP spid="659511" grpId="0" animBg="1"/>
      <p:bldP spid="659512" grpId="0" animBg="1"/>
      <p:bldP spid="659512" grpId="1" animBg="1"/>
      <p:bldP spid="659513" grpId="0" animBg="1"/>
      <p:bldP spid="659513" grpId="1" animBg="1"/>
      <p:bldP spid="659514" grpId="0"/>
      <p:bldP spid="659514" grpId="1"/>
      <p:bldP spid="659516" grpId="0" animBg="1"/>
      <p:bldP spid="659516" grpId="1" animBg="1"/>
      <p:bldP spid="659517" grpId="0" animBg="1"/>
      <p:bldP spid="659517" grpId="1" animBg="1"/>
      <p:bldP spid="659517" grpId="2" animBg="1"/>
      <p:bldP spid="659518" grpId="0"/>
      <p:bldP spid="659518" grpId="1"/>
      <p:bldP spid="659519" grpId="0"/>
      <p:bldP spid="659522" grpId="0" animBg="1"/>
      <p:bldP spid="659522" grpId="1" animBg="1"/>
      <p:bldP spid="659523" grpId="0" animBg="1"/>
      <p:bldP spid="659524" grpId="0" animBg="1"/>
      <p:bldP spid="659524" grpId="1" animBg="1"/>
      <p:bldP spid="659524" grpId="2" animBg="1"/>
      <p:bldP spid="659526" grpId="0" animBg="1"/>
      <p:bldP spid="659526" grpId="1" animBg="1"/>
      <p:bldP spid="659527" grpId="0" animBg="1"/>
      <p:bldP spid="659527" grpId="1" animBg="1"/>
      <p:bldP spid="659528" grpId="0" animBg="1"/>
      <p:bldP spid="659528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244D-7E4A-4DE8-BF64-5EE1A4F1CBD4}" type="slidenum">
              <a:rPr lang="ru-RU"/>
              <a:pPr/>
              <a:t>107</a:t>
            </a:fld>
            <a:endParaRPr lang="ru-RU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250825" y="2889250"/>
            <a:ext cx="8686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Перечислимость реакций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!y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</a:rPr>
              <a:t>и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безопасных стимулов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en-US" sz="2800">
                <a:sym typeface="Symbol" pitchFamily="18" charset="2"/>
              </a:rPr>
              <a:t>?x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{?x},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которыми продолжается безопасная трасса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.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SI</a:t>
            </a:r>
            <a:r>
              <a:rPr lang="en-US" sz="2800"/>
              <a:t>(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)</a:t>
            </a:r>
            <a:endParaRPr lang="ru-RU" sz="2800"/>
          </a:p>
          <a:p>
            <a:pPr marL="342900" indent="-342900">
              <a:spcBef>
                <a:spcPct val="40000"/>
              </a:spcBef>
            </a:pPr>
            <a:r>
              <a:rPr lang="ru-RU" sz="2800">
                <a:latin typeface="Times New Roman" pitchFamily="18" charset="0"/>
              </a:rPr>
              <a:t>Разрешимость множества символов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!y</a:t>
            </a:r>
            <a:r>
              <a:rPr lang="ru-RU" sz="2800">
                <a:latin typeface="Times New Roman" pitchFamily="18" charset="0"/>
              </a:rPr>
              <a:t>,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, 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800">
                <a:sym typeface="Symbol" pitchFamily="18" charset="2"/>
              </a:rPr>
              <a:t>{?x}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sz="2800">
                <a:latin typeface="Times New Roman" pitchFamily="18" charset="0"/>
                <a:sym typeface="Symbol" pitchFamily="18" charset="2"/>
              </a:rPr>
              <a:t>которыми продолжается безопасная трасса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.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Алгоритм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P</a:t>
            </a:r>
            <a:r>
              <a:rPr lang="en-US" sz="2800"/>
              <a:t>(</a:t>
            </a:r>
            <a:r>
              <a:rPr lang="en-US" sz="2800">
                <a:sym typeface="Symbol" pitchFamily="18" charset="2"/>
              </a:rPr>
              <a:t>,z</a:t>
            </a:r>
            <a:r>
              <a:rPr lang="en-US" sz="2800"/>
              <a:t>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для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/>
              <a:t>z </a:t>
            </a:r>
            <a:r>
              <a:rPr lang="ru-RU" sz="2800"/>
              <a:t>=</a:t>
            </a:r>
            <a:r>
              <a:rPr lang="en-US" sz="2800"/>
              <a:t> !y,?x,{?x}</a:t>
            </a:r>
            <a:endParaRPr lang="ru-RU" sz="2800"/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Алгоритм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P</a:t>
            </a:r>
            <a:r>
              <a:rPr lang="ru-RU" sz="2800" baseline="-25000">
                <a:latin typeface="Arial Black" pitchFamily="34" charset="0"/>
                <a:sym typeface="Symbol" pitchFamily="18" charset="2"/>
              </a:rPr>
              <a:t></a:t>
            </a:r>
            <a:r>
              <a:rPr lang="en-US" sz="2800"/>
              <a:t>(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проверки</a:t>
            </a:r>
            <a:r>
              <a:rPr lang="ru-RU" sz="2800"/>
              <a:t> </a:t>
            </a:r>
            <a:r>
              <a:rPr lang="ru-RU" sz="2800">
                <a:sym typeface="Symbol" pitchFamily="18" charset="2"/>
              </a:rPr>
              <a:t></a:t>
            </a:r>
            <a:r>
              <a:rPr lang="en-US" sz="2800">
                <a:sym typeface="Symbol" pitchFamily="18" charset="2"/>
              </a:rPr>
              <a:t>(s)</a:t>
            </a:r>
            <a:endParaRPr lang="ru-RU" sz="2800"/>
          </a:p>
        </p:txBody>
      </p:sp>
      <p:sp>
        <p:nvSpPr>
          <p:cNvPr id="665602" name="Text Box 2"/>
          <p:cNvSpPr txBox="1">
            <a:spLocks noChangeArrowheads="1"/>
          </p:cNvSpPr>
          <p:nvPr/>
        </p:nvSpPr>
        <p:spPr bwMode="auto">
          <a:xfrm>
            <a:off x="250825" y="3752850"/>
            <a:ext cx="8686800" cy="299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rIns="54000">
            <a:spAutoFit/>
          </a:bodyPr>
          <a:lstStyle/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XI</a:t>
            </a:r>
            <a:r>
              <a:rPr lang="en-US" sz="2800"/>
              <a:t>(s)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ru-RU" sz="2800" i="1">
                <a:latin typeface="Times New Roman" pitchFamily="18" charset="0"/>
              </a:rPr>
              <a:t>перечислимого множества</a:t>
            </a:r>
            <a:r>
              <a:rPr lang="ru-RU" sz="2800">
                <a:latin typeface="Times New Roman" pitchFamily="18" charset="0"/>
              </a:rPr>
              <a:t/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принимаемых стимулов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?x</a:t>
            </a:r>
            <a:r>
              <a:rPr lang="en-US" sz="280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в состоянии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en-US" sz="2800">
                <a:latin typeface="Times New Roman" pitchFamily="18" charset="0"/>
              </a:rPr>
              <a:t>.</a:t>
            </a:r>
            <a:endParaRPr lang="ru-RU" sz="28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AutoNum type="arabicPeriod" startAt="2"/>
            </a:pPr>
            <a:r>
              <a:rPr lang="ru-RU" sz="2800"/>
              <a:t>Итератор</a:t>
            </a:r>
            <a:r>
              <a:rPr lang="en-US" sz="2800"/>
              <a:t>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YI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ru-RU" sz="2800" i="1">
                <a:latin typeface="Times New Roman" pitchFamily="18" charset="0"/>
              </a:rPr>
              <a:t>конечного множества</a:t>
            </a:r>
            <a:br>
              <a:rPr lang="ru-RU" sz="2800" i="1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реакций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!y</a:t>
            </a:r>
            <a:r>
              <a:rPr lang="en-US" sz="280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 состоянии</a:t>
            </a:r>
            <a:r>
              <a:rPr lang="en-US" sz="2800">
                <a:latin typeface="Times New Roman" pitchFamily="18" charset="0"/>
              </a:rPr>
              <a:t>  </a:t>
            </a:r>
            <a:r>
              <a:rPr lang="en-US" sz="2800"/>
              <a:t>s</a:t>
            </a:r>
            <a:r>
              <a:rPr lang="en-US" sz="2800">
                <a:latin typeface="Times New Roman" pitchFamily="18" charset="0"/>
              </a:rPr>
              <a:t>.</a:t>
            </a:r>
            <a:r>
              <a:rPr lang="ru-RU" sz="2800"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ct val="40000"/>
              </a:spcBef>
              <a:buFontTx/>
              <a:buAutoNum type="arabicPeriod" startAt="3"/>
            </a:pP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TI</a:t>
            </a:r>
            <a:r>
              <a:rPr lang="en-US" sz="2800"/>
              <a:t>(s,z)</a:t>
            </a:r>
            <a:r>
              <a:rPr lang="ru-RU" sz="2800"/>
              <a:t> </a:t>
            </a:r>
            <a:r>
              <a:rPr lang="ru-RU" sz="2800" i="1">
                <a:latin typeface="Times New Roman" pitchFamily="18" charset="0"/>
              </a:rPr>
              <a:t>конечного числа переходов</a:t>
            </a:r>
            <a:r>
              <a:rPr lang="en-US" sz="2800" i="1">
                <a:latin typeface="Times New Roman" pitchFamily="18" charset="0"/>
              </a:rPr>
              <a:t/>
            </a:r>
            <a:br>
              <a:rPr lang="en-US" sz="2800" i="1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по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z = ?x</a:t>
            </a:r>
            <a:r>
              <a:rPr lang="ru-RU" sz="2800">
                <a:latin typeface="Times New Roman" pitchFamily="18" charset="0"/>
              </a:rPr>
              <a:t>, </a:t>
            </a:r>
            <a:r>
              <a:rPr lang="en-US" sz="2800"/>
              <a:t>!y</a:t>
            </a:r>
            <a:r>
              <a:rPr lang="ru-RU" sz="2800">
                <a:latin typeface="Times New Roman" pitchFamily="18" charset="0"/>
              </a:rPr>
              <a:t>, </a:t>
            </a:r>
            <a:r>
              <a:rPr lang="en-US" sz="2800">
                <a:sym typeface="Symbol" pitchFamily="18" charset="2"/>
              </a:rPr>
              <a:t>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800">
                <a:sym typeface="Symbol" pitchFamily="18" charset="2"/>
              </a:rPr>
              <a:t>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в состоянии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en-US" sz="2800">
                <a:latin typeface="Times New Roman" pitchFamily="18" charset="0"/>
              </a:rPr>
              <a:t>.</a:t>
            </a:r>
          </a:p>
        </p:txBody>
      </p:sp>
      <p:sp>
        <p:nvSpPr>
          <p:cNvPr id="665622" name="Text Box 22"/>
          <p:cNvSpPr txBox="1">
            <a:spLocks noChangeArrowheads="1"/>
          </p:cNvSpPr>
          <p:nvPr/>
        </p:nvSpPr>
        <p:spPr bwMode="auto">
          <a:xfrm>
            <a:off x="522288" y="2276475"/>
            <a:ext cx="8226425" cy="576263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1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Спецификация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трасс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665620" name="Text Box 20"/>
          <p:cNvSpPr txBox="1">
            <a:spLocks noChangeArrowheads="1"/>
          </p:cNvSpPr>
          <p:nvPr/>
        </p:nvSpPr>
        <p:spPr bwMode="auto">
          <a:xfrm>
            <a:off x="520700" y="2276475"/>
            <a:ext cx="8226425" cy="973138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1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Автоматная спецификация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безопасных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стимулов</a:t>
            </a:r>
          </a:p>
          <a:p>
            <a:pPr marL="342900" indent="-342900" algn="ctr"/>
            <a:r>
              <a:rPr lang="ru-RU" sz="2800">
                <a:latin typeface="Times New Roman" pitchFamily="18" charset="0"/>
                <a:sym typeface="Symbol" pitchFamily="18" charset="2"/>
              </a:rPr>
              <a:t>( принимаемых и блокируемых )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665616" name="Text Box 16"/>
          <p:cNvSpPr txBox="1">
            <a:spLocks noChangeArrowheads="1"/>
          </p:cNvSpPr>
          <p:nvPr/>
        </p:nvSpPr>
        <p:spPr bwMode="auto">
          <a:xfrm>
            <a:off x="503238" y="225425"/>
            <a:ext cx="8245475" cy="14319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Конечность теста и перечислимость полного тестового набора.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65617" name="Text Box 17"/>
          <p:cNvSpPr txBox="1">
            <a:spLocks noChangeArrowheads="1"/>
          </p:cNvSpPr>
          <p:nvPr/>
        </p:nvSpPr>
        <p:spPr bwMode="auto">
          <a:xfrm>
            <a:off x="522288" y="1719263"/>
            <a:ext cx="8226425" cy="557212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1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Спецификация безопасна и безопасно-конвергентна.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665621" name="Text Box 21"/>
          <p:cNvSpPr txBox="1">
            <a:spLocks noChangeArrowheads="1"/>
          </p:cNvSpPr>
          <p:nvPr/>
        </p:nvSpPr>
        <p:spPr bwMode="auto">
          <a:xfrm>
            <a:off x="520700" y="2278063"/>
            <a:ext cx="8226425" cy="1403350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1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Автоматная спецификация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принимаемых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стимулов, (безопасных и разрушающих).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Регулярность по реакциям.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665603" name="Text Box 3"/>
          <p:cNvSpPr txBox="1">
            <a:spLocks noChangeArrowheads="1"/>
          </p:cNvSpPr>
          <p:nvPr/>
        </p:nvSpPr>
        <p:spPr bwMode="auto">
          <a:xfrm>
            <a:off x="250825" y="3284538"/>
            <a:ext cx="8686800" cy="314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rIns="54000">
            <a:spAutoFit/>
          </a:bodyPr>
          <a:lstStyle/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SI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ru-RU" sz="2800" i="1">
                <a:latin typeface="Times New Roman" pitchFamily="18" charset="0"/>
              </a:rPr>
              <a:t>перечислимого</a:t>
            </a:r>
            <a:r>
              <a:rPr lang="ru-RU" sz="2800">
                <a:latin typeface="Times New Roman" pitchFamily="18" charset="0"/>
              </a:rPr>
              <a:t> множества реакций </a:t>
            </a:r>
            <a:r>
              <a:rPr lang="en-US" sz="2800"/>
              <a:t>!y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</a:rPr>
              <a:t>и безопасных стимулов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?x, {?x}</a:t>
            </a:r>
            <a:r>
              <a:rPr lang="en-US" sz="280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в состоянии</a:t>
            </a:r>
            <a:r>
              <a:rPr lang="ru-RU" sz="2800"/>
              <a:t> </a:t>
            </a:r>
            <a:r>
              <a:rPr lang="en-US" sz="2800"/>
              <a:t>s</a:t>
            </a:r>
            <a:endParaRPr lang="ru-RU" sz="2800"/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TI</a:t>
            </a:r>
            <a:r>
              <a:rPr lang="en-US" sz="2800"/>
              <a:t>(s,z) </a:t>
            </a:r>
            <a:r>
              <a:rPr lang="ru-RU" sz="2800">
                <a:latin typeface="Times New Roman" pitchFamily="18" charset="0"/>
              </a:rPr>
              <a:t>конечного числа переходов</a:t>
            </a:r>
            <a:r>
              <a:rPr lang="ru-RU" sz="2800"/>
              <a:t> </a:t>
            </a:r>
            <a:r>
              <a:rPr lang="en-US" sz="2800"/>
              <a:t>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zs`  </a:t>
            </a:r>
            <a:r>
              <a:rPr lang="ru-RU" altLang="zh-TW" sz="2800">
                <a:latin typeface="Times New Roman" pitchFamily="18" charset="0"/>
                <a:sym typeface="Euclid Symbol" pitchFamily="18" charset="2"/>
              </a:rPr>
              <a:t>для</a:t>
            </a:r>
            <a:r>
              <a:rPr lang="ru-RU" sz="2800"/>
              <a:t> </a:t>
            </a:r>
            <a:r>
              <a:rPr lang="en-US" sz="2800"/>
              <a:t> z </a:t>
            </a:r>
            <a:r>
              <a:rPr lang="ru-RU" sz="2800"/>
              <a:t>=</a:t>
            </a:r>
            <a:r>
              <a:rPr lang="en-US" sz="2800"/>
              <a:t> </a:t>
            </a:r>
            <a:r>
              <a:rPr lang="ru-RU" sz="2800"/>
              <a:t>!</a:t>
            </a:r>
            <a:r>
              <a:rPr lang="en-US" sz="2800"/>
              <a:t>y,?x,</a:t>
            </a:r>
            <a:r>
              <a:rPr lang="en-US" sz="2800">
                <a:sym typeface="Symbol" pitchFamily="18" charset="2"/>
              </a:rPr>
              <a:t></a:t>
            </a:r>
            <a:endParaRPr lang="ru-RU" sz="2800"/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Алгоритм</a:t>
            </a:r>
            <a:r>
              <a:rPr lang="en-US" sz="2800"/>
              <a:t>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P</a:t>
            </a:r>
            <a:r>
              <a:rPr lang="ru-RU" sz="2800" baseline="-25000">
                <a:latin typeface="Arial Black" pitchFamily="34" charset="0"/>
                <a:sym typeface="Symbol" pitchFamily="18" charset="2"/>
              </a:rPr>
              <a:t>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проверки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/>
              <a:t> </a:t>
            </a:r>
            <a:r>
              <a:rPr lang="ru-RU" sz="2800">
                <a:sym typeface="Symbol" pitchFamily="18" charset="2"/>
              </a:rPr>
              <a:t></a:t>
            </a:r>
            <a:r>
              <a:rPr lang="en-US" sz="2800">
                <a:sym typeface="Symbol" pitchFamily="18" charset="2"/>
              </a:rPr>
              <a:t>(s)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для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/>
              <a:t>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sym typeface="Euclid Math One" pitchFamily="18" charset="2"/>
              </a:rPr>
              <a:t></a:t>
            </a:r>
            <a:endParaRPr lang="ru-RU" sz="2800"/>
          </a:p>
          <a:p>
            <a:pPr marL="342900" indent="-342900">
              <a:spcBef>
                <a:spcPct val="35000"/>
              </a:spcBef>
              <a:buFontTx/>
              <a:buAutoNum type="arabicPeriod"/>
            </a:pPr>
            <a:r>
              <a:rPr lang="ru-RU" sz="2800"/>
              <a:t>Алгоритм</a:t>
            </a:r>
            <a:r>
              <a:rPr lang="en-US" sz="2800"/>
              <a:t> </a:t>
            </a:r>
            <a:r>
              <a:rPr lang="en-US" sz="2800">
                <a:latin typeface="Arial Black" pitchFamily="34" charset="0"/>
              </a:rPr>
              <a:t>P</a:t>
            </a:r>
            <a:r>
              <a:rPr lang="ru-RU" sz="2800" baseline="-25000">
                <a:latin typeface="Arial Black" pitchFamily="34" charset="0"/>
                <a:sym typeface="Symbol" pitchFamily="18" charset="2"/>
              </a:rPr>
              <a:t></a:t>
            </a:r>
            <a:r>
              <a:rPr lang="en-US" sz="2800"/>
              <a:t>(s,?x)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проверки безопасности</a:t>
            </a:r>
            <a:r>
              <a:rPr lang="ru-RU" sz="2800"/>
              <a:t> </a:t>
            </a:r>
            <a:r>
              <a:rPr lang="en-US" sz="2800"/>
              <a:t> ?x  </a:t>
            </a:r>
            <a:r>
              <a:rPr lang="ru-RU" sz="2800"/>
              <a:t>в </a:t>
            </a:r>
            <a:r>
              <a:rPr lang="en-US" sz="2800"/>
              <a:t>s</a:t>
            </a:r>
          </a:p>
        </p:txBody>
      </p:sp>
      <p:sp>
        <p:nvSpPr>
          <p:cNvPr id="665623" name="Text Box 23"/>
          <p:cNvSpPr txBox="1">
            <a:spLocks noChangeArrowheads="1"/>
          </p:cNvSpPr>
          <p:nvPr/>
        </p:nvSpPr>
        <p:spPr bwMode="auto">
          <a:xfrm>
            <a:off x="179388" y="37528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Стимул </a:t>
            </a:r>
            <a:r>
              <a:rPr lang="en-US" sz="2400" u="sng"/>
              <a:t>x</a:t>
            </a:r>
            <a:r>
              <a:rPr lang="ru-RU" sz="2400" u="sng">
                <a:latin typeface="Times New Roman" pitchFamily="18" charset="0"/>
              </a:rPr>
              <a:t> опасен в </a:t>
            </a:r>
            <a:r>
              <a:rPr lang="en-US" sz="2400" u="sng"/>
              <a:t>s</a:t>
            </a:r>
            <a:r>
              <a:rPr lang="ru-RU" sz="2400">
                <a:latin typeface="Times New Roman" pitchFamily="18" charset="0"/>
              </a:rPr>
              <a:t>, если </a:t>
            </a:r>
            <a:r>
              <a:rPr lang="ru-RU" sz="2400">
                <a:sym typeface="Symbol" pitchFamily="18" charset="2"/>
              </a:rPr>
              <a:t>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/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x</a:t>
            </a:r>
            <a:r>
              <a:rPr lang="en-US" sz="2400"/>
              <a:t>s`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такой, что из </a:t>
            </a:r>
            <a:r>
              <a:rPr lang="en-US" sz="2400"/>
              <a:t>s`</a:t>
            </a:r>
            <a:r>
              <a:rPr lang="ru-RU" altLang="zh-TW" sz="2400">
                <a:latin typeface="Times New Roman" pitchFamily="18" charset="0"/>
              </a:rPr>
              <a:t>, двигаясь по 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altLang="zh-TW" sz="2400">
                <a:latin typeface="Times New Roman" pitchFamily="18" charset="0"/>
              </a:rPr>
              <a:t>-переходам и переходам по реакциям, можно достигнуть </a:t>
            </a:r>
            <a:r>
              <a:rPr lang="ru-RU" altLang="zh-TW" sz="2400">
                <a:sym typeface="Symbol" pitchFamily="18" charset="2"/>
              </a:rPr>
              <a:t></a:t>
            </a:r>
            <a:r>
              <a:rPr lang="ru-RU" altLang="zh-TW" sz="2400">
                <a:latin typeface="Times New Roman" pitchFamily="18" charset="0"/>
              </a:rPr>
              <a:t>. 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665624" name="Text Box 24"/>
          <p:cNvSpPr txBox="1">
            <a:spLocks noChangeArrowheads="1"/>
          </p:cNvSpPr>
          <p:nvPr/>
        </p:nvSpPr>
        <p:spPr bwMode="auto">
          <a:xfrm>
            <a:off x="179388" y="4616450"/>
            <a:ext cx="4716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Гамма-состояние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en-US" sz="2400"/>
              <a:t>s</a:t>
            </a:r>
            <a:r>
              <a:rPr lang="ru-RU" sz="2400">
                <a:latin typeface="Times New Roman" pitchFamily="18" charset="0"/>
              </a:rPr>
              <a:t>, если </a:t>
            </a:r>
            <a:r>
              <a:rPr lang="en-US" sz="2400"/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 </a:t>
            </a:r>
            <a:r>
              <a:rPr lang="ru-RU" altLang="zh-TW" sz="2400">
                <a:sym typeface="Symbol" pitchFamily="18" charset="2"/>
              </a:rPr>
              <a:t>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</a:t>
            </a:r>
            <a:r>
              <a:rPr lang="ru-RU" altLang="zh-TW" sz="2400">
                <a:latin typeface="Times New Roman" pitchFamily="18" charset="0"/>
              </a:rPr>
              <a:t>. 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665625" name="Text Box 25"/>
          <p:cNvSpPr txBox="1">
            <a:spLocks noChangeArrowheads="1"/>
          </p:cNvSpPr>
          <p:nvPr/>
        </p:nvSpPr>
        <p:spPr bwMode="auto">
          <a:xfrm>
            <a:off x="179388" y="5049838"/>
            <a:ext cx="87487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Регулярность по реакциям</a:t>
            </a:r>
            <a:r>
              <a:rPr lang="ru-RU" sz="2400">
                <a:latin typeface="Times New Roman" pitchFamily="18" charset="0"/>
              </a:rPr>
              <a:t>: из </a:t>
            </a:r>
            <a:r>
              <a:rPr lang="ru-RU" sz="2400">
                <a:sym typeface="Symbol" pitchFamily="18" charset="2"/>
              </a:rPr>
              <a:t> </a:t>
            </a:r>
            <a:r>
              <a:rPr lang="en-US" sz="2400">
                <a:sym typeface="Symbol" pitchFamily="18" charset="2"/>
              </a:rPr>
              <a:t>s</a:t>
            </a:r>
            <a:r>
              <a:rPr lang="ru-RU" sz="2400">
                <a:latin typeface="Times New Roman" pitchFamily="18" charset="0"/>
              </a:rPr>
              <a:t>, достижимого по безопасной трассе + стимул, можно достичь конечного числа состояний по маршрутам из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sz="2400">
                <a:latin typeface="Times New Roman" pitchFamily="18" charset="0"/>
              </a:rPr>
              <a:t>-переходов и переходов по реакциям, которые не</a:t>
            </a:r>
          </a:p>
          <a:p>
            <a:r>
              <a:rPr lang="ru-RU" sz="2400">
                <a:latin typeface="Times New Roman" pitchFamily="18" charset="0"/>
              </a:rPr>
              <a:t>проходят, но могут заканчиваться в гамма-состояниях. </a:t>
            </a:r>
          </a:p>
        </p:txBody>
      </p:sp>
      <p:sp>
        <p:nvSpPr>
          <p:cNvPr id="665618" name="Text Box 18"/>
          <p:cNvSpPr txBox="1">
            <a:spLocks noChangeArrowheads="1"/>
          </p:cNvSpPr>
          <p:nvPr/>
        </p:nvSpPr>
        <p:spPr bwMode="auto">
          <a:xfrm>
            <a:off x="250825" y="3690938"/>
            <a:ext cx="8642350" cy="2870200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234000" tIns="118800" rIns="234000" bIns="118800"/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Спецификация </a:t>
            </a:r>
            <a:r>
              <a:rPr lang="ru-RU" sz="2800" i="1">
                <a:latin typeface="Times New Roman" pitchFamily="18" charset="0"/>
              </a:rPr>
              <a:t>конечно-безопасно-ветвящаяся</a:t>
            </a:r>
            <a:r>
              <a:rPr lang="ru-RU" sz="2800">
                <a:latin typeface="Times New Roman" pitchFamily="18" charset="0"/>
              </a:rPr>
              <a:t>:</a:t>
            </a:r>
          </a:p>
          <a:p>
            <a:pPr marL="342900" indent="-342900">
              <a:lnSpc>
                <a:spcPct val="80000"/>
              </a:lnSpc>
            </a:pPr>
            <a:r>
              <a:rPr lang="ru-RU" sz="2400">
                <a:latin typeface="Times New Roman" pitchFamily="18" charset="0"/>
              </a:rPr>
              <a:t>	конечно число переходов (</a:t>
            </a:r>
            <a:r>
              <a:rPr lang="ru-RU" sz="2400" i="1">
                <a:latin typeface="Times New Roman" pitchFamily="18" charset="0"/>
              </a:rPr>
              <a:t>по реакциям и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sz="2400">
                <a:latin typeface="Times New Roman" pitchFamily="18" charset="0"/>
              </a:rPr>
              <a:t>) из состояния,</a:t>
            </a:r>
          </a:p>
          <a:p>
            <a:pPr marL="342900" indent="-342900">
              <a:lnSpc>
                <a:spcPct val="70000"/>
              </a:lnSpc>
            </a:pPr>
            <a:r>
              <a:rPr lang="ru-RU" sz="2400">
                <a:latin typeface="Times New Roman" pitchFamily="18" charset="0"/>
              </a:rPr>
              <a:t>	достижимого по безопасной трассе </a:t>
            </a:r>
            <a:r>
              <a:rPr lang="ru-RU" sz="2400" i="1">
                <a:latin typeface="Times New Roman" pitchFamily="18" charset="0"/>
              </a:rPr>
              <a:t>(+ стимул</a:t>
            </a:r>
            <a:r>
              <a:rPr lang="ru-RU" sz="2400">
                <a:latin typeface="Times New Roman" pitchFamily="18" charset="0"/>
              </a:rPr>
              <a:t>)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marL="342900" indent="-342900"/>
            <a:r>
              <a:rPr lang="ru-RU" sz="2800">
                <a:latin typeface="Times New Roman" pitchFamily="18" charset="0"/>
              </a:rPr>
              <a:t>Множество </a:t>
            </a:r>
            <a:r>
              <a:rPr lang="ru-RU" sz="2800" i="1">
                <a:latin typeface="Times New Roman" pitchFamily="18" charset="0"/>
              </a:rPr>
              <a:t>стимулов перечислимо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marL="342900" indent="-342900">
              <a:spcBef>
                <a:spcPct val="30000"/>
              </a:spcBef>
              <a:buFontTx/>
              <a:buAutoNum type="arabicPeriod"/>
            </a:pP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TI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конечного числа переходов из </a:t>
            </a:r>
            <a:r>
              <a:rPr lang="en-US" sz="2800"/>
              <a:t>s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marL="342900" indent="-342900">
              <a:spcBef>
                <a:spcPct val="30000"/>
              </a:spcBef>
              <a:buFontTx/>
              <a:buAutoNum type="arabicPeriod"/>
            </a:pPr>
            <a:r>
              <a:rPr lang="ru-RU" sz="2800"/>
              <a:t>Итератор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en-US" sz="2800">
                <a:latin typeface="Arial Black" pitchFamily="34" charset="0"/>
              </a:rPr>
              <a:t>X</a:t>
            </a:r>
            <a:r>
              <a:rPr lang="ru-RU" sz="2800">
                <a:latin typeface="Times New Roman" pitchFamily="18" charset="0"/>
              </a:rPr>
              <a:t> перечислимого множества стимулов.</a:t>
            </a:r>
          </a:p>
        </p:txBody>
      </p:sp>
      <p:grpSp>
        <p:nvGrpSpPr>
          <p:cNvPr id="665605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65606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07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08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09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10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11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12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13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5614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65615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6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5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6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5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6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6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6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5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5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65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6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/>
      <p:bldP spid="665604" grpId="1"/>
      <p:bldP spid="665602" grpId="0"/>
      <p:bldP spid="665602" grpId="1"/>
      <p:bldP spid="665622" grpId="0" animBg="1" autoUpdateAnimBg="0"/>
      <p:bldP spid="665622" grpId="1" animBg="1"/>
      <p:bldP spid="665620" grpId="0" animBg="1"/>
      <p:bldP spid="665620" grpId="1" animBg="1"/>
      <p:bldP spid="665616" grpId="0" animBg="1" autoUpdateAnimBg="0"/>
      <p:bldP spid="665617" grpId="0" animBg="1" autoUpdateAnimBg="0"/>
      <p:bldP spid="665621" grpId="0" animBg="1" autoUpdateAnimBg="0"/>
      <p:bldP spid="665603" grpId="0"/>
      <p:bldP spid="665603" grpId="1"/>
      <p:bldP spid="665623" grpId="0"/>
      <p:bldP spid="665623" grpId="1"/>
      <p:bldP spid="665624" grpId="0"/>
      <p:bldP spid="665624" grpId="1"/>
      <p:bldP spid="665625" grpId="0"/>
      <p:bldP spid="665625" grpId="1"/>
      <p:bldP spid="66561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C4DB-3062-4802-9CD3-D39659AB1EBB}" type="slidenum">
              <a:rPr lang="ru-RU"/>
              <a:pPr/>
              <a:t>108</a:t>
            </a:fld>
            <a:endParaRPr lang="ru-RU"/>
          </a:p>
        </p:txBody>
      </p:sp>
      <p:grpSp>
        <p:nvGrpSpPr>
          <p:cNvPr id="23040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3040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0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0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0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0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0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0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1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041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3041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0413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-трассы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Интерфейс теста и медиатора</a:t>
            </a:r>
          </a:p>
        </p:txBody>
      </p:sp>
      <p:sp>
        <p:nvSpPr>
          <p:cNvPr id="230414" name="Text Box 14"/>
          <p:cNvSpPr txBox="1">
            <a:spLocks noChangeArrowheads="1"/>
          </p:cNvSpPr>
          <p:nvPr/>
        </p:nvSpPr>
        <p:spPr bwMode="auto">
          <a:xfrm>
            <a:off x="503238" y="1412875"/>
            <a:ext cx="3313112" cy="433388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3200"/>
              <a:t>тест</a:t>
            </a:r>
          </a:p>
        </p:txBody>
      </p:sp>
      <p:sp>
        <p:nvSpPr>
          <p:cNvPr id="230415" name="Oval 15"/>
          <p:cNvSpPr>
            <a:spLocks noChangeArrowheads="1"/>
          </p:cNvSpPr>
          <p:nvPr/>
        </p:nvSpPr>
        <p:spPr bwMode="auto">
          <a:xfrm>
            <a:off x="503238" y="213360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16" name="AutoShape 16"/>
          <p:cNvCxnSpPr>
            <a:cxnSpLocks noChangeShapeType="1"/>
            <a:stCxn id="230415" idx="6"/>
            <a:endCxn id="230419" idx="2"/>
          </p:cNvCxnSpPr>
          <p:nvPr/>
        </p:nvCxnSpPr>
        <p:spPr bwMode="auto">
          <a:xfrm>
            <a:off x="647700" y="2206625"/>
            <a:ext cx="11160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17" name="Oval 17"/>
          <p:cNvSpPr>
            <a:spLocks noChangeArrowheads="1"/>
          </p:cNvSpPr>
          <p:nvPr/>
        </p:nvSpPr>
        <p:spPr bwMode="auto">
          <a:xfrm>
            <a:off x="815975" y="1917700"/>
            <a:ext cx="623888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!Sx</a:t>
            </a:r>
            <a:endParaRPr lang="ru-RU" sz="2400" baseline="-25000"/>
          </a:p>
        </p:txBody>
      </p:sp>
      <p:sp>
        <p:nvSpPr>
          <p:cNvPr id="230418" name="Line 18"/>
          <p:cNvSpPr>
            <a:spLocks noChangeShapeType="1"/>
          </p:cNvSpPr>
          <p:nvPr/>
        </p:nvSpPr>
        <p:spPr bwMode="auto">
          <a:xfrm rot="-5400000">
            <a:off x="1204912" y="4059238"/>
            <a:ext cx="52927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0419" name="Oval 19"/>
          <p:cNvSpPr>
            <a:spLocks noChangeArrowheads="1"/>
          </p:cNvSpPr>
          <p:nvPr/>
        </p:nvSpPr>
        <p:spPr bwMode="auto">
          <a:xfrm>
            <a:off x="1763713" y="2133600"/>
            <a:ext cx="144462" cy="144463"/>
          </a:xfrm>
          <a:prstGeom prst="ellipse">
            <a:avLst/>
          </a:pr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20" name="Oval 20"/>
          <p:cNvSpPr>
            <a:spLocks noChangeArrowheads="1"/>
          </p:cNvSpPr>
          <p:nvPr/>
        </p:nvSpPr>
        <p:spPr bwMode="auto">
          <a:xfrm>
            <a:off x="3490913" y="353695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21" name="Oval 21"/>
          <p:cNvSpPr>
            <a:spLocks noChangeArrowheads="1"/>
          </p:cNvSpPr>
          <p:nvPr/>
        </p:nvSpPr>
        <p:spPr bwMode="auto">
          <a:xfrm>
            <a:off x="3527425" y="2132013"/>
            <a:ext cx="144463" cy="144462"/>
          </a:xfrm>
          <a:prstGeom prst="ellipse">
            <a:avLst/>
          </a:prstGeom>
          <a:solidFill>
            <a:srgbClr val="3333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22" name="AutoShape 22"/>
          <p:cNvCxnSpPr>
            <a:cxnSpLocks noChangeShapeType="1"/>
            <a:stCxn id="230419" idx="4"/>
            <a:endCxn id="230420" idx="2"/>
          </p:cNvCxnSpPr>
          <p:nvPr/>
        </p:nvCxnSpPr>
        <p:spPr bwMode="auto">
          <a:xfrm rot="16200000" flipH="1">
            <a:off x="1997870" y="2116931"/>
            <a:ext cx="1331912" cy="1654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30423" name="AutoShape 23"/>
          <p:cNvCxnSpPr>
            <a:cxnSpLocks noChangeShapeType="1"/>
            <a:stCxn id="230419" idx="6"/>
            <a:endCxn id="230421" idx="2"/>
          </p:cNvCxnSpPr>
          <p:nvPr/>
        </p:nvCxnSpPr>
        <p:spPr bwMode="auto">
          <a:xfrm flipV="1">
            <a:off x="1908175" y="2205038"/>
            <a:ext cx="1619250" cy="1587"/>
          </a:xfrm>
          <a:prstGeom prst="straightConnector1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0424" name="Text Box 24"/>
          <p:cNvSpPr txBox="1">
            <a:spLocks noChangeArrowheads="1"/>
          </p:cNvSpPr>
          <p:nvPr/>
        </p:nvSpPr>
        <p:spPr bwMode="auto">
          <a:xfrm>
            <a:off x="1655763" y="2889250"/>
            <a:ext cx="118268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?принят</a:t>
            </a:r>
          </a:p>
        </p:txBody>
      </p:sp>
      <p:sp>
        <p:nvSpPr>
          <p:cNvPr id="230425" name="Text Box 25"/>
          <p:cNvSpPr txBox="1">
            <a:spLocks noChangeArrowheads="1"/>
          </p:cNvSpPr>
          <p:nvPr/>
        </p:nvSpPr>
        <p:spPr bwMode="auto">
          <a:xfrm>
            <a:off x="2235200" y="1989138"/>
            <a:ext cx="86042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</a:rPr>
              <a:t>?блок</a:t>
            </a:r>
          </a:p>
        </p:txBody>
      </p:sp>
      <p:sp>
        <p:nvSpPr>
          <p:cNvPr id="230426" name="Oval 26"/>
          <p:cNvSpPr>
            <a:spLocks noChangeArrowheads="1"/>
          </p:cNvSpPr>
          <p:nvPr/>
        </p:nvSpPr>
        <p:spPr bwMode="auto">
          <a:xfrm>
            <a:off x="503238" y="2924175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27" name="AutoShape 27"/>
          <p:cNvCxnSpPr>
            <a:cxnSpLocks noChangeShapeType="1"/>
            <a:stCxn id="230426" idx="4"/>
            <a:endCxn id="230428" idx="0"/>
          </p:cNvCxnSpPr>
          <p:nvPr/>
        </p:nvCxnSpPr>
        <p:spPr bwMode="auto">
          <a:xfrm>
            <a:off x="576263" y="3068638"/>
            <a:ext cx="0" cy="1835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28" name="Oval 28"/>
          <p:cNvSpPr>
            <a:spLocks noChangeArrowheads="1"/>
          </p:cNvSpPr>
          <p:nvPr/>
        </p:nvSpPr>
        <p:spPr bwMode="auto">
          <a:xfrm>
            <a:off x="503238" y="4903788"/>
            <a:ext cx="144462" cy="144462"/>
          </a:xfrm>
          <a:prstGeom prst="ellipse">
            <a:avLst/>
          </a:pr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29" name="Oval 29"/>
          <p:cNvSpPr>
            <a:spLocks noChangeArrowheads="1"/>
          </p:cNvSpPr>
          <p:nvPr/>
        </p:nvSpPr>
        <p:spPr bwMode="auto">
          <a:xfrm>
            <a:off x="3527425" y="49037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30" name="AutoShape 30"/>
          <p:cNvCxnSpPr>
            <a:cxnSpLocks noChangeShapeType="1"/>
            <a:stCxn id="230428" idx="6"/>
            <a:endCxn id="230429" idx="2"/>
          </p:cNvCxnSpPr>
          <p:nvPr/>
        </p:nvCxnSpPr>
        <p:spPr bwMode="auto">
          <a:xfrm>
            <a:off x="647700" y="4976813"/>
            <a:ext cx="28797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31" name="Text Box 31"/>
          <p:cNvSpPr txBox="1">
            <a:spLocks noChangeArrowheads="1"/>
          </p:cNvSpPr>
          <p:nvPr/>
        </p:nvSpPr>
        <p:spPr bwMode="auto">
          <a:xfrm>
            <a:off x="107950" y="3608388"/>
            <a:ext cx="1192213" cy="7524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!жду</a:t>
            </a:r>
            <a:br>
              <a:rPr lang="ru-RU" sz="2400"/>
            </a:br>
            <a:r>
              <a:rPr lang="ru-RU" sz="2400"/>
              <a:t>реакций</a:t>
            </a:r>
          </a:p>
        </p:txBody>
      </p:sp>
      <p:sp>
        <p:nvSpPr>
          <p:cNvPr id="230432" name="Text Box 32"/>
          <p:cNvSpPr txBox="1">
            <a:spLocks noChangeArrowheads="1"/>
          </p:cNvSpPr>
          <p:nvPr/>
        </p:nvSpPr>
        <p:spPr bwMode="auto">
          <a:xfrm>
            <a:off x="1908175" y="4768850"/>
            <a:ext cx="560388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en-US" sz="2400"/>
              <a:t>Sy</a:t>
            </a:r>
            <a:endParaRPr lang="ru-RU" sz="2400" baseline="-25000"/>
          </a:p>
        </p:txBody>
      </p:sp>
      <p:sp>
        <p:nvSpPr>
          <p:cNvPr id="230433" name="Oval 33"/>
          <p:cNvSpPr>
            <a:spLocks noChangeArrowheads="1"/>
          </p:cNvSpPr>
          <p:nvPr/>
        </p:nvSpPr>
        <p:spPr bwMode="auto">
          <a:xfrm>
            <a:off x="3527425" y="605790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34" name="AutoShape 34"/>
          <p:cNvCxnSpPr>
            <a:cxnSpLocks noChangeShapeType="1"/>
            <a:stCxn id="230428" idx="4"/>
            <a:endCxn id="230433" idx="2"/>
          </p:cNvCxnSpPr>
          <p:nvPr/>
        </p:nvCxnSpPr>
        <p:spPr bwMode="auto">
          <a:xfrm rot="16200000" flipH="1">
            <a:off x="1510506" y="4114007"/>
            <a:ext cx="1082675" cy="295116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35" name="Text Box 35"/>
          <p:cNvSpPr txBox="1">
            <a:spLocks noChangeArrowheads="1"/>
          </p:cNvSpPr>
          <p:nvPr/>
        </p:nvSpPr>
        <p:spPr bwMode="auto">
          <a:xfrm>
            <a:off x="1727200" y="5697538"/>
            <a:ext cx="35560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ru-RU" sz="2400">
                <a:sym typeface="Symbol" pitchFamily="18" charset="2"/>
              </a:rPr>
              <a:t>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230436" name="Text Box 36"/>
          <p:cNvSpPr txBox="1">
            <a:spLocks noChangeArrowheads="1"/>
          </p:cNvSpPr>
          <p:nvPr/>
        </p:nvSpPr>
        <p:spPr bwMode="auto">
          <a:xfrm>
            <a:off x="4032250" y="1412875"/>
            <a:ext cx="4716463" cy="433388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3200"/>
              <a:t>медиатор</a:t>
            </a:r>
          </a:p>
        </p:txBody>
      </p:sp>
      <p:cxnSp>
        <p:nvCxnSpPr>
          <p:cNvPr id="230437" name="AutoShape 37"/>
          <p:cNvCxnSpPr>
            <a:cxnSpLocks noChangeShapeType="1"/>
            <a:stCxn id="230446" idx="6"/>
            <a:endCxn id="230447" idx="2"/>
          </p:cNvCxnSpPr>
          <p:nvPr/>
        </p:nvCxnSpPr>
        <p:spPr bwMode="auto">
          <a:xfrm>
            <a:off x="4465638" y="2170113"/>
            <a:ext cx="1193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38" name="Oval 38"/>
          <p:cNvSpPr>
            <a:spLocks noChangeArrowheads="1"/>
          </p:cNvSpPr>
          <p:nvPr/>
        </p:nvSpPr>
        <p:spPr bwMode="auto">
          <a:xfrm>
            <a:off x="4660900" y="1881188"/>
            <a:ext cx="744538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?Sx</a:t>
            </a:r>
            <a:endParaRPr lang="ru-RU" sz="2400" baseline="-25000"/>
          </a:p>
        </p:txBody>
      </p:sp>
      <p:sp>
        <p:nvSpPr>
          <p:cNvPr id="230439" name="Oval 39"/>
          <p:cNvSpPr>
            <a:spLocks noChangeArrowheads="1"/>
          </p:cNvSpPr>
          <p:nvPr/>
        </p:nvSpPr>
        <p:spPr bwMode="auto">
          <a:xfrm>
            <a:off x="5653088" y="3509963"/>
            <a:ext cx="144462" cy="144462"/>
          </a:xfrm>
          <a:prstGeom prst="ellipse">
            <a:avLst/>
          </a:pr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40" name="Oval 40"/>
          <p:cNvSpPr>
            <a:spLocks noChangeArrowheads="1"/>
          </p:cNvSpPr>
          <p:nvPr/>
        </p:nvSpPr>
        <p:spPr bwMode="auto">
          <a:xfrm>
            <a:off x="8567738" y="3509963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41" name="Oval 41"/>
          <p:cNvSpPr>
            <a:spLocks noChangeArrowheads="1"/>
          </p:cNvSpPr>
          <p:nvPr/>
        </p:nvSpPr>
        <p:spPr bwMode="auto">
          <a:xfrm>
            <a:off x="8567738" y="2089150"/>
            <a:ext cx="144462" cy="144463"/>
          </a:xfrm>
          <a:prstGeom prst="ellipse">
            <a:avLst/>
          </a:prstGeom>
          <a:solidFill>
            <a:srgbClr val="3333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42" name="AutoShape 42"/>
          <p:cNvCxnSpPr>
            <a:cxnSpLocks noChangeShapeType="1"/>
            <a:stCxn id="230439" idx="6"/>
            <a:endCxn id="230440" idx="2"/>
          </p:cNvCxnSpPr>
          <p:nvPr/>
        </p:nvCxnSpPr>
        <p:spPr bwMode="auto">
          <a:xfrm>
            <a:off x="5797550" y="3582988"/>
            <a:ext cx="27701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30443" name="AutoShape 43"/>
          <p:cNvCxnSpPr>
            <a:cxnSpLocks noChangeShapeType="1"/>
            <a:stCxn id="230449" idx="6"/>
            <a:endCxn id="230441" idx="2"/>
          </p:cNvCxnSpPr>
          <p:nvPr/>
        </p:nvCxnSpPr>
        <p:spPr bwMode="auto">
          <a:xfrm>
            <a:off x="6965950" y="2162175"/>
            <a:ext cx="1601788" cy="0"/>
          </a:xfrm>
          <a:prstGeom prst="straightConnector1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0444" name="Text Box 44"/>
          <p:cNvSpPr txBox="1">
            <a:spLocks noChangeArrowheads="1"/>
          </p:cNvSpPr>
          <p:nvPr/>
        </p:nvSpPr>
        <p:spPr bwMode="auto">
          <a:xfrm>
            <a:off x="6535738" y="3365500"/>
            <a:ext cx="1096962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</a:t>
            </a:r>
            <a:r>
              <a:rPr lang="ru-RU" sz="2400"/>
              <a:t>принят</a:t>
            </a:r>
          </a:p>
        </p:txBody>
      </p:sp>
      <p:sp>
        <p:nvSpPr>
          <p:cNvPr id="230445" name="Text Box 45"/>
          <p:cNvSpPr txBox="1">
            <a:spLocks noChangeArrowheads="1"/>
          </p:cNvSpPr>
          <p:nvPr/>
        </p:nvSpPr>
        <p:spPr bwMode="auto">
          <a:xfrm>
            <a:off x="7272338" y="1944688"/>
            <a:ext cx="77470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!</a:t>
            </a:r>
            <a:r>
              <a:rPr lang="ru-RU" sz="2400">
                <a:solidFill>
                  <a:srgbClr val="3333FF"/>
                </a:solidFill>
              </a:rPr>
              <a:t>блок</a:t>
            </a:r>
          </a:p>
        </p:txBody>
      </p:sp>
      <p:sp>
        <p:nvSpPr>
          <p:cNvPr id="230446" name="Oval 46"/>
          <p:cNvSpPr>
            <a:spLocks noChangeArrowheads="1"/>
          </p:cNvSpPr>
          <p:nvPr/>
        </p:nvSpPr>
        <p:spPr bwMode="auto">
          <a:xfrm>
            <a:off x="4321175" y="20970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47" name="Oval 47"/>
          <p:cNvSpPr>
            <a:spLocks noChangeArrowheads="1"/>
          </p:cNvSpPr>
          <p:nvPr/>
        </p:nvSpPr>
        <p:spPr bwMode="auto">
          <a:xfrm>
            <a:off x="5659438" y="2097088"/>
            <a:ext cx="144462" cy="144462"/>
          </a:xfrm>
          <a:prstGeom prst="ellipse">
            <a:avLst/>
          </a:pr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48" name="AutoShape 48"/>
          <p:cNvCxnSpPr>
            <a:cxnSpLocks noChangeShapeType="1"/>
            <a:stCxn id="230447" idx="4"/>
            <a:endCxn id="230439" idx="0"/>
          </p:cNvCxnSpPr>
          <p:nvPr/>
        </p:nvCxnSpPr>
        <p:spPr bwMode="auto">
          <a:xfrm flipH="1">
            <a:off x="5726113" y="2241550"/>
            <a:ext cx="6350" cy="12684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49" name="Oval 49"/>
          <p:cNvSpPr>
            <a:spLocks noChangeArrowheads="1"/>
          </p:cNvSpPr>
          <p:nvPr/>
        </p:nvSpPr>
        <p:spPr bwMode="auto">
          <a:xfrm>
            <a:off x="6821488" y="2089150"/>
            <a:ext cx="144462" cy="144463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50" name="AutoShape 50"/>
          <p:cNvCxnSpPr>
            <a:cxnSpLocks noChangeShapeType="1"/>
            <a:stCxn id="230447" idx="6"/>
            <a:endCxn id="230449" idx="2"/>
          </p:cNvCxnSpPr>
          <p:nvPr/>
        </p:nvCxnSpPr>
        <p:spPr bwMode="auto">
          <a:xfrm flipV="1">
            <a:off x="5803900" y="2162175"/>
            <a:ext cx="1017588" cy="7938"/>
          </a:xfrm>
          <a:prstGeom prst="straightConnector1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0451" name="Oval 51"/>
          <p:cNvSpPr>
            <a:spLocks noChangeArrowheads="1"/>
          </p:cNvSpPr>
          <p:nvPr/>
        </p:nvSpPr>
        <p:spPr bwMode="auto">
          <a:xfrm>
            <a:off x="6146800" y="1909763"/>
            <a:ext cx="225425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230452" name="Oval 52"/>
          <p:cNvSpPr>
            <a:spLocks noChangeArrowheads="1"/>
          </p:cNvSpPr>
          <p:nvPr/>
        </p:nvSpPr>
        <p:spPr bwMode="auto">
          <a:xfrm>
            <a:off x="4819650" y="2587625"/>
            <a:ext cx="2524125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!Rx=</a:t>
            </a:r>
            <a:r>
              <a:rPr lang="en-US" sz="2400" b="1">
                <a:sym typeface="Euclid Math One" pitchFamily="18" charset="2"/>
              </a:rPr>
              <a:t></a:t>
            </a:r>
            <a:r>
              <a:rPr lang="en-US" sz="2400"/>
              <a:t>(?Sx)</a:t>
            </a:r>
            <a:endParaRPr lang="ru-RU" sz="2400"/>
          </a:p>
        </p:txBody>
      </p:sp>
      <p:sp>
        <p:nvSpPr>
          <p:cNvPr id="230453" name="Oval 53"/>
          <p:cNvSpPr>
            <a:spLocks noChangeArrowheads="1"/>
          </p:cNvSpPr>
          <p:nvPr/>
        </p:nvSpPr>
        <p:spPr bwMode="auto">
          <a:xfrm>
            <a:off x="4321175" y="49037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0454" name="Oval 54"/>
          <p:cNvSpPr>
            <a:spLocks noChangeArrowheads="1"/>
          </p:cNvSpPr>
          <p:nvPr/>
        </p:nvSpPr>
        <p:spPr bwMode="auto">
          <a:xfrm>
            <a:off x="5759450" y="4903788"/>
            <a:ext cx="144463" cy="144462"/>
          </a:xfrm>
          <a:prstGeom prst="ellipse">
            <a:avLst/>
          </a:pr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55" name="AutoShape 55"/>
          <p:cNvCxnSpPr>
            <a:cxnSpLocks noChangeShapeType="1"/>
            <a:stCxn id="230453" idx="6"/>
            <a:endCxn id="230454" idx="2"/>
          </p:cNvCxnSpPr>
          <p:nvPr/>
        </p:nvCxnSpPr>
        <p:spPr bwMode="auto">
          <a:xfrm>
            <a:off x="4465638" y="4976813"/>
            <a:ext cx="12938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56" name="Text Box 56"/>
          <p:cNvSpPr txBox="1">
            <a:spLocks noChangeArrowheads="1"/>
          </p:cNvSpPr>
          <p:nvPr/>
        </p:nvSpPr>
        <p:spPr bwMode="auto">
          <a:xfrm>
            <a:off x="4822825" y="4768850"/>
            <a:ext cx="57785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en-US" sz="2400"/>
              <a:t>Ry</a:t>
            </a:r>
            <a:endParaRPr lang="ru-RU" sz="2400" baseline="-25000"/>
          </a:p>
        </p:txBody>
      </p:sp>
      <p:sp>
        <p:nvSpPr>
          <p:cNvPr id="230457" name="Oval 57"/>
          <p:cNvSpPr>
            <a:spLocks noChangeArrowheads="1"/>
          </p:cNvSpPr>
          <p:nvPr/>
        </p:nvSpPr>
        <p:spPr bwMode="auto">
          <a:xfrm>
            <a:off x="4321175" y="605790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58" name="AutoShape 58"/>
          <p:cNvCxnSpPr>
            <a:cxnSpLocks noChangeShapeType="1"/>
            <a:stCxn id="230453" idx="4"/>
            <a:endCxn id="230457" idx="0"/>
          </p:cNvCxnSpPr>
          <p:nvPr/>
        </p:nvCxnSpPr>
        <p:spPr bwMode="auto">
          <a:xfrm>
            <a:off x="4394200" y="5048250"/>
            <a:ext cx="0" cy="1009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59" name="Text Box 59"/>
          <p:cNvSpPr txBox="1">
            <a:spLocks noChangeArrowheads="1"/>
          </p:cNvSpPr>
          <p:nvPr/>
        </p:nvSpPr>
        <p:spPr bwMode="auto">
          <a:xfrm>
            <a:off x="4306888" y="5273675"/>
            <a:ext cx="1936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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230460" name="Oval 60"/>
          <p:cNvSpPr>
            <a:spLocks noChangeArrowheads="1"/>
          </p:cNvSpPr>
          <p:nvPr/>
        </p:nvSpPr>
        <p:spPr bwMode="auto">
          <a:xfrm>
            <a:off x="5759450" y="605790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61" name="AutoShape 61"/>
          <p:cNvCxnSpPr>
            <a:cxnSpLocks noChangeShapeType="1"/>
            <a:stCxn id="230457" idx="6"/>
            <a:endCxn id="230460" idx="2"/>
          </p:cNvCxnSpPr>
          <p:nvPr/>
        </p:nvCxnSpPr>
        <p:spPr bwMode="auto">
          <a:xfrm>
            <a:off x="4465638" y="6130925"/>
            <a:ext cx="12938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62" name="Text Box 62"/>
          <p:cNvSpPr txBox="1">
            <a:spLocks noChangeArrowheads="1"/>
          </p:cNvSpPr>
          <p:nvPr/>
        </p:nvSpPr>
        <p:spPr bwMode="auto">
          <a:xfrm>
            <a:off x="4949825" y="5913438"/>
            <a:ext cx="2698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</a:t>
            </a:r>
            <a:r>
              <a:rPr lang="ru-RU" sz="2400">
                <a:sym typeface="Symbol" pitchFamily="18" charset="2"/>
              </a:rPr>
              <a:t>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230463" name="Oval 63"/>
          <p:cNvSpPr>
            <a:spLocks noChangeArrowheads="1"/>
          </p:cNvSpPr>
          <p:nvPr/>
        </p:nvSpPr>
        <p:spPr bwMode="auto">
          <a:xfrm>
            <a:off x="8531225" y="49037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0464" name="AutoShape 64"/>
          <p:cNvCxnSpPr>
            <a:cxnSpLocks noChangeShapeType="1"/>
            <a:stCxn id="230454" idx="6"/>
            <a:endCxn id="230463" idx="2"/>
          </p:cNvCxnSpPr>
          <p:nvPr/>
        </p:nvCxnSpPr>
        <p:spPr bwMode="auto">
          <a:xfrm>
            <a:off x="5903913" y="4976813"/>
            <a:ext cx="26273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65" name="Text Box 65"/>
          <p:cNvSpPr txBox="1">
            <a:spLocks noChangeArrowheads="1"/>
          </p:cNvSpPr>
          <p:nvPr/>
        </p:nvSpPr>
        <p:spPr bwMode="auto">
          <a:xfrm>
            <a:off x="6181725" y="4805363"/>
            <a:ext cx="1819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!Sy=</a:t>
            </a:r>
            <a:r>
              <a:rPr lang="en-US" sz="2400" b="1">
                <a:sym typeface="Euclid Math One" pitchFamily="18" charset="2"/>
              </a:rPr>
              <a:t></a:t>
            </a:r>
            <a:r>
              <a:rPr lang="en-US" sz="2400"/>
              <a:t>(?Ry)</a:t>
            </a:r>
            <a:endParaRPr lang="ru-RU" sz="2400" baseline="-25000"/>
          </a:p>
        </p:txBody>
      </p:sp>
      <p:sp>
        <p:nvSpPr>
          <p:cNvPr id="230466" name="Text Box 66"/>
          <p:cNvSpPr txBox="1">
            <a:spLocks noChangeArrowheads="1"/>
          </p:cNvSpPr>
          <p:nvPr/>
        </p:nvSpPr>
        <p:spPr bwMode="auto">
          <a:xfrm rot="5400000">
            <a:off x="3464719" y="5112544"/>
            <a:ext cx="4206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. . .</a:t>
            </a:r>
            <a:endParaRPr lang="ru-RU" sz="2400" b="1"/>
          </a:p>
        </p:txBody>
      </p:sp>
      <p:cxnSp>
        <p:nvCxnSpPr>
          <p:cNvPr id="230467" name="AutoShape 67"/>
          <p:cNvCxnSpPr>
            <a:cxnSpLocks noChangeShapeType="1"/>
            <a:stCxn id="230446" idx="4"/>
            <a:endCxn id="230453" idx="0"/>
          </p:cNvCxnSpPr>
          <p:nvPr/>
        </p:nvCxnSpPr>
        <p:spPr bwMode="auto">
          <a:xfrm>
            <a:off x="4394200" y="2241550"/>
            <a:ext cx="0" cy="26622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0468" name="Text Box 68"/>
          <p:cNvSpPr txBox="1">
            <a:spLocks noChangeArrowheads="1"/>
          </p:cNvSpPr>
          <p:nvPr/>
        </p:nvSpPr>
        <p:spPr bwMode="auto">
          <a:xfrm>
            <a:off x="3887788" y="3465513"/>
            <a:ext cx="1192212" cy="7524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?</a:t>
            </a:r>
            <a:r>
              <a:rPr lang="ru-RU" sz="2400"/>
              <a:t>жду</a:t>
            </a:r>
            <a:br>
              <a:rPr lang="ru-RU" sz="2400"/>
            </a:br>
            <a:r>
              <a:rPr lang="ru-RU" sz="2400"/>
              <a:t>реакций</a:t>
            </a:r>
          </a:p>
        </p:txBody>
      </p:sp>
      <p:sp>
        <p:nvSpPr>
          <p:cNvPr id="230469" name="Text Box 69"/>
          <p:cNvSpPr txBox="1">
            <a:spLocks noChangeArrowheads="1"/>
          </p:cNvSpPr>
          <p:nvPr/>
        </p:nvSpPr>
        <p:spPr bwMode="auto">
          <a:xfrm rot="5400000">
            <a:off x="5696744" y="5123656"/>
            <a:ext cx="420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. . .</a:t>
            </a:r>
            <a:endParaRPr lang="ru-RU" sz="2400" b="1"/>
          </a:p>
        </p:txBody>
      </p:sp>
      <p:sp>
        <p:nvSpPr>
          <p:cNvPr id="230470" name="Text Box 70"/>
          <p:cNvSpPr txBox="1">
            <a:spLocks noChangeArrowheads="1"/>
          </p:cNvSpPr>
          <p:nvPr/>
        </p:nvSpPr>
        <p:spPr bwMode="auto">
          <a:xfrm rot="5400000">
            <a:off x="4723607" y="2412206"/>
            <a:ext cx="420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. . .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0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0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0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0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3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3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3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3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3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30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3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30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3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3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3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3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3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23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23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230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23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30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30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23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3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3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3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3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3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3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3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23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23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23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4" grpId="0" animBg="1"/>
      <p:bldP spid="230415" grpId="0" animBg="1"/>
      <p:bldP spid="230418" grpId="0" animBg="1"/>
      <p:bldP spid="230419" grpId="0" animBg="1"/>
      <p:bldP spid="230420" grpId="0" animBg="1"/>
      <p:bldP spid="230421" grpId="0" animBg="1"/>
      <p:bldP spid="230424" grpId="0" animBg="1"/>
      <p:bldP spid="230425" grpId="0" animBg="1"/>
      <p:bldP spid="230426" grpId="0" animBg="1"/>
      <p:bldP spid="230428" grpId="0" animBg="1"/>
      <p:bldP spid="230429" grpId="0" animBg="1"/>
      <p:bldP spid="230431" grpId="0" animBg="1"/>
      <p:bldP spid="230432" grpId="0" animBg="1"/>
      <p:bldP spid="230433" grpId="0" animBg="1"/>
      <p:bldP spid="230435" grpId="0" animBg="1"/>
      <p:bldP spid="230436" grpId="0" animBg="1"/>
      <p:bldP spid="230439" grpId="0" animBg="1"/>
      <p:bldP spid="230440" grpId="0" animBg="1"/>
      <p:bldP spid="230441" grpId="0" animBg="1"/>
      <p:bldP spid="230444" grpId="0" animBg="1"/>
      <p:bldP spid="230445" grpId="0" animBg="1"/>
      <p:bldP spid="230446" grpId="0" animBg="1"/>
      <p:bldP spid="230446" grpId="1" animBg="1"/>
      <p:bldP spid="230447" grpId="0" animBg="1"/>
      <p:bldP spid="230449" grpId="0" animBg="1"/>
      <p:bldP spid="230451" grpId="0" animBg="1"/>
      <p:bldP spid="230452" grpId="0" animBg="1"/>
      <p:bldP spid="230453" grpId="0" animBg="1"/>
      <p:bldP spid="230454" grpId="0" animBg="1"/>
      <p:bldP spid="230456" grpId="0" animBg="1"/>
      <p:bldP spid="230457" grpId="0" animBg="1"/>
      <p:bldP spid="230459" grpId="0" animBg="1"/>
      <p:bldP spid="230460" grpId="0" animBg="1"/>
      <p:bldP spid="230462" grpId="0" animBg="1"/>
      <p:bldP spid="230463" grpId="0" animBg="1"/>
      <p:bldP spid="230465" grpId="0" animBg="1"/>
      <p:bldP spid="230466" grpId="0"/>
      <p:bldP spid="230468" grpId="0" animBg="1"/>
      <p:bldP spid="230469" grpId="0"/>
      <p:bldP spid="23047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AEAA-5640-4F59-8B8E-70400FC00F52}" type="slidenum">
              <a:rPr lang="ru-RU"/>
              <a:pPr/>
              <a:t>109</a:t>
            </a:fld>
            <a:endParaRPr lang="ru-RU"/>
          </a:p>
        </p:txBody>
      </p:sp>
      <p:grpSp>
        <p:nvGrpSpPr>
          <p:cNvPr id="29901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901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901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902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9021" name="Text Box 13"/>
          <p:cNvSpPr txBox="1">
            <a:spLocks noChangeArrowheads="1"/>
          </p:cNvSpPr>
          <p:nvPr/>
        </p:nvSpPr>
        <p:spPr bwMode="auto">
          <a:xfrm>
            <a:off x="4643438" y="957263"/>
            <a:ext cx="43211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синхронный автомат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/>
            <a:r>
              <a:rPr lang="ru-RU" altLang="zh-TW" sz="3000" b="1" u="sng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zh-TW" sz="3000" b="1" u="sng">
                <a:latin typeface="Times New Roman" pitchFamily="18" charset="0"/>
              </a:rPr>
              <a:t>ополнение</a:t>
            </a: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</a:rPr>
              <a:t>спецификаций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Переопределение</a:t>
            </a:r>
            <a:r>
              <a:rPr lang="en-US" altLang="zh-TW" sz="260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/>
            </a:r>
            <a:br>
              <a:rPr lang="en-US" altLang="zh-TW" sz="260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</a:b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блокировок стимулов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Основные виды пополнений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Классическая семантика отношения </a:t>
            </a:r>
            <a:r>
              <a:rPr lang="en-US" altLang="zh-TW" sz="2600" b="1" i="1">
                <a:latin typeface="Times New Roman" pitchFamily="18" charset="0"/>
                <a:ea typeface="新細明體" pitchFamily="18" charset="-120"/>
              </a:rPr>
              <a:t>ioco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Комбинированный вариант группы </a:t>
            </a:r>
            <a:r>
              <a:rPr lang="en-US" altLang="zh-TW" sz="2600">
                <a:latin typeface="Times New Roman" pitchFamily="18" charset="0"/>
                <a:ea typeface="新細明體" pitchFamily="18" charset="-120"/>
              </a:rPr>
              <a:t>RedVerst</a:t>
            </a:r>
          </a:p>
        </p:txBody>
      </p:sp>
      <p:pic>
        <p:nvPicPr>
          <p:cNvPr id="299031" name="Picture 23" descr="kirpichi_small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18450" y="115888"/>
            <a:ext cx="1082675" cy="900112"/>
          </a:xfrm>
          <a:noFill/>
          <a:ln/>
        </p:spPr>
      </p:pic>
      <p:pic>
        <p:nvPicPr>
          <p:cNvPr id="299032" name="Picture 24" descr="10_7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07950"/>
            <a:ext cx="4386263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2AA-420C-4703-9B12-05063F452D4D}" type="slidenum">
              <a:rPr lang="ru-RU"/>
              <a:pPr/>
              <a:t>11</a:t>
            </a:fld>
            <a:endParaRPr lang="ru-RU"/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647700" y="1808163"/>
            <a:ext cx="82454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800" u="sng">
                <a:sym typeface="Symbol" pitchFamily="18" charset="2"/>
              </a:rPr>
              <a:t>Общая проблема </a:t>
            </a:r>
            <a:r>
              <a:rPr lang="ru-RU" altLang="zh-TW" sz="2800" i="1" u="sng">
                <a:sym typeface="Symbol" pitchFamily="18" charset="2"/>
              </a:rPr>
              <a:t>доказательства</a:t>
            </a:r>
            <a:br>
              <a:rPr lang="ru-RU" altLang="zh-TW" sz="2800" i="1" u="sng">
                <a:sym typeface="Symbol" pitchFamily="18" charset="2"/>
              </a:rPr>
            </a:br>
            <a:r>
              <a:rPr lang="ru-RU" altLang="zh-TW" sz="2800" u="sng">
                <a:sym typeface="Symbol" pitchFamily="18" charset="2"/>
              </a:rPr>
              <a:t>и </a:t>
            </a:r>
            <a:r>
              <a:rPr lang="ru-RU" altLang="zh-TW" sz="2800" i="1" u="sng">
                <a:sym typeface="Symbol" pitchFamily="18" charset="2"/>
              </a:rPr>
              <a:t>тестирования</a:t>
            </a:r>
            <a:r>
              <a:rPr lang="ru-RU" altLang="zh-TW" sz="2800" u="sng">
                <a:sym typeface="Symbol" pitchFamily="18" charset="2"/>
              </a:rPr>
              <a:t> соответствия</a:t>
            </a:r>
            <a:r>
              <a:rPr lang="ru-RU" altLang="zh-TW" sz="2800">
                <a:sym typeface="Symbol" pitchFamily="18" charset="2"/>
              </a:rPr>
              <a:t>:</a:t>
            </a:r>
            <a:r>
              <a:rPr lang="ru-RU" altLang="zh-TW" sz="3200">
                <a:latin typeface="Times New Roman" pitchFamily="18" charset="0"/>
                <a:sym typeface="Symbol" pitchFamily="18" charset="2"/>
              </a:rPr>
              <a:t/>
            </a:r>
            <a:br>
              <a:rPr lang="ru-RU" altLang="zh-TW" sz="3200">
                <a:latin typeface="Times New Roman" pitchFamily="18" charset="0"/>
                <a:sym typeface="Symbol" pitchFamily="18" charset="2"/>
              </a:rPr>
            </a:br>
            <a:r>
              <a:rPr lang="ru-RU" altLang="zh-TW" sz="3200">
                <a:latin typeface="Times New Roman" pitchFamily="18" charset="0"/>
                <a:sym typeface="Symbol" pitchFamily="18" charset="2"/>
              </a:rPr>
              <a:t>Как извлечь спецификационную модель из спецификации?</a:t>
            </a:r>
            <a:endParaRPr lang="ru-RU" sz="320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1" name="Rectangle 1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2" name="Rectangle 1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3" name="Rectangle 1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64" name="Text Box 20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2965" name="Picture 2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647700" y="3876675"/>
            <a:ext cx="824547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800" u="sng">
                <a:sym typeface="Symbol" pitchFamily="18" charset="2"/>
              </a:rPr>
              <a:t>Дополнительная проблема</a:t>
            </a:r>
            <a:br>
              <a:rPr lang="ru-RU" altLang="zh-TW" sz="2800" u="sng">
                <a:sym typeface="Symbol" pitchFamily="18" charset="2"/>
              </a:rPr>
            </a:br>
            <a:r>
              <a:rPr lang="ru-RU" altLang="zh-TW" sz="2800" i="1" u="sng">
                <a:sym typeface="Symbol" pitchFamily="18" charset="2"/>
              </a:rPr>
              <a:t>доказательства</a:t>
            </a:r>
            <a:r>
              <a:rPr lang="ru-RU" altLang="zh-TW" sz="2800" u="sng">
                <a:sym typeface="Symbol" pitchFamily="18" charset="2"/>
              </a:rPr>
              <a:t> соответствия</a:t>
            </a:r>
            <a:r>
              <a:rPr lang="ru-RU" altLang="zh-TW" sz="2800">
                <a:sym typeface="Symbol" pitchFamily="18" charset="2"/>
              </a:rPr>
              <a:t>:</a:t>
            </a:r>
            <a:r>
              <a:rPr lang="ru-RU" altLang="zh-TW" sz="3200">
                <a:latin typeface="Times New Roman" pitchFamily="18" charset="0"/>
                <a:sym typeface="Symbol" pitchFamily="18" charset="2"/>
              </a:rPr>
              <a:t/>
            </a:r>
            <a:br>
              <a:rPr lang="ru-RU" altLang="zh-TW" sz="3200">
                <a:latin typeface="Times New Roman" pitchFamily="18" charset="0"/>
                <a:sym typeface="Symbol" pitchFamily="18" charset="2"/>
              </a:rPr>
            </a:br>
            <a:r>
              <a:rPr lang="ru-RU" altLang="zh-TW" sz="3200">
                <a:latin typeface="Times New Roman" pitchFamily="18" charset="0"/>
                <a:sym typeface="Symbol" pitchFamily="18" charset="2"/>
              </a:rPr>
              <a:t>Как извлечь реализационную модель из «текста» реализации?</a:t>
            </a:r>
            <a:br>
              <a:rPr lang="ru-RU" altLang="zh-TW" sz="3200">
                <a:latin typeface="Times New Roman" pitchFamily="18" charset="0"/>
                <a:sym typeface="Symbol" pitchFamily="18" charset="2"/>
              </a:rPr>
            </a:br>
            <a:r>
              <a:rPr lang="ru-RU" altLang="zh-TW" sz="3200">
                <a:latin typeface="Times New Roman" pitchFamily="18" charset="0"/>
                <a:sym typeface="Symbol" pitchFamily="18" charset="2"/>
              </a:rPr>
              <a:t>И что делать, если «текста» нет?</a:t>
            </a:r>
            <a:endParaRPr lang="ru-RU" sz="32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2970" name="AutoShape 26"/>
          <p:cNvSpPr>
            <a:spLocks noChangeArrowheads="1"/>
          </p:cNvSpPr>
          <p:nvPr/>
        </p:nvSpPr>
        <p:spPr bwMode="auto">
          <a:xfrm>
            <a:off x="142875" y="183832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973" name="Text Box 29"/>
          <p:cNvSpPr txBox="1">
            <a:spLocks noChangeArrowheads="1"/>
          </p:cNvSpPr>
          <p:nvPr/>
        </p:nvSpPr>
        <p:spPr bwMode="auto">
          <a:xfrm>
            <a:off x="323850" y="225425"/>
            <a:ext cx="8461375" cy="11509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Основные понятия.</a:t>
            </a:r>
          </a:p>
          <a:p>
            <a:pPr>
              <a:spcBef>
                <a:spcPct val="20000"/>
              </a:spcBef>
            </a:pP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      Извлечение модели</a:t>
            </a:r>
          </a:p>
        </p:txBody>
      </p:sp>
      <p:sp>
        <p:nvSpPr>
          <p:cNvPr id="82974" name="Text Box 30"/>
          <p:cNvSpPr txBox="1">
            <a:spLocks noChangeArrowheads="1"/>
          </p:cNvSpPr>
          <p:nvPr/>
        </p:nvSpPr>
        <p:spPr bwMode="auto">
          <a:xfrm>
            <a:off x="323850" y="674688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mph" presetSubtype="2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4.16667E-6 0.30324 " pathEditMode="relative" rAng="0" ptsTypes="AA">
                                      <p:cBhvr>
                                        <p:cTn id="34" dur="100" fill="hold"/>
                                        <p:tgtEl>
                                          <p:spTgt spid="82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"/>
                            </p:stCondLst>
                            <p:childTnLst>
                              <p:par>
                                <p:cTn id="36" presetID="1" presetClass="emph" presetSubtype="2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82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2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829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/>
      <p:bldP spid="82953" grpId="1"/>
      <p:bldP spid="82969" grpId="0"/>
      <p:bldP spid="82969" grpId="1"/>
      <p:bldP spid="82970" grpId="0" animBg="1"/>
      <p:bldP spid="82970" grpId="1" animBg="1"/>
      <p:bldP spid="82974" grpId="0" animBg="1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ABB8-7298-4081-A4E9-D962135A0595}" type="slidenum">
              <a:rPr lang="ru-RU"/>
              <a:pPr/>
              <a:t>110</a:t>
            </a:fld>
            <a:endParaRPr lang="ru-RU"/>
          </a:p>
        </p:txBody>
      </p:sp>
      <p:grpSp>
        <p:nvGrpSpPr>
          <p:cNvPr id="26521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521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22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6522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522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906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Пополнение спецификаций.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>
              <a:spcBef>
                <a:spcPct val="3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Переопределение блокировок стимулов.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179388" y="1541463"/>
            <a:ext cx="4016375" cy="73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82800" rIns="54000" bIns="154800">
            <a:spAutoFit/>
          </a:bodyPr>
          <a:lstStyle/>
          <a:p>
            <a:pPr algn="ctr"/>
            <a:r>
              <a:rPr lang="en-US" sz="3200"/>
              <a:t>Comp : Spec </a:t>
            </a:r>
            <a:r>
              <a:rPr lang="en-US" sz="3200">
                <a:sym typeface="Symbol" pitchFamily="18" charset="2"/>
              </a:rPr>
              <a:t> Spec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323850" y="2513013"/>
            <a:ext cx="8569325" cy="2355850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15480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FontTx/>
              <a:buAutoNum type="arabicPeriod"/>
            </a:pPr>
            <a:r>
              <a:rPr lang="ru-RU" sz="2400">
                <a:latin typeface="Times New Roman" pitchFamily="18" charset="0"/>
              </a:rPr>
              <a:t>Старые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400">
                <a:latin typeface="Times New Roman" pitchFamily="18" charset="0"/>
              </a:rPr>
              <a:t>трассы без блокировок сохраняются.</a:t>
            </a:r>
          </a:p>
          <a:p>
            <a:pPr marL="342900" indent="-342900">
              <a:lnSpc>
                <a:spcPct val="110000"/>
              </a:lnSpc>
              <a:spcBef>
                <a:spcPct val="30000"/>
              </a:spcBef>
              <a:buFontTx/>
              <a:buAutoNum type="arabicPeriod"/>
            </a:pPr>
            <a:r>
              <a:rPr lang="ru-RU" sz="2400">
                <a:latin typeface="Times New Roman" pitchFamily="18" charset="0"/>
              </a:rPr>
              <a:t>Добавляются только такие </a:t>
            </a:r>
            <a:r>
              <a:rPr lang="ru-RU" sz="24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-</a:t>
            </a:r>
            <a:r>
              <a:rPr lang="ru-RU" sz="2400">
                <a:latin typeface="Times New Roman" pitchFamily="18" charset="0"/>
              </a:rPr>
              <a:t>трассы, которые имеют вид </a:t>
            </a:r>
            <a:r>
              <a:rPr lang="ru-RU" sz="2400" b="1">
                <a:sym typeface="Symbol" pitchFamily="18" charset="2"/>
              </a:rPr>
              <a:t></a:t>
            </a:r>
            <a:r>
              <a:rPr lang="en-US" altLang="zh-TW" sz="2400" b="1">
                <a:ea typeface="新細明體" pitchFamily="18" charset="-120"/>
                <a:sym typeface="Euclid Symbol" pitchFamily="18" charset="2"/>
              </a:rPr>
              <a:t>?x</a:t>
            </a:r>
            <a:r>
              <a:rPr lang="ru-RU" sz="2400" b="1">
                <a:sym typeface="Symbol" pitchFamily="18" charset="2"/>
              </a:rPr>
              <a:t>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 где </a:t>
            </a:r>
            <a:r>
              <a:rPr lang="ru-RU" sz="24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-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трасса</a:t>
            </a:r>
            <a:r>
              <a:rPr lang="ru-RU" sz="2400" b="1">
                <a:sym typeface="Symbol" pitchFamily="18" charset="2"/>
              </a:rPr>
              <a:t> 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была раньше и заканчивалась хотя бы в одном состоянии, в котором не был специфицирован стимул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x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(была трасса </a:t>
            </a:r>
            <a:r>
              <a:rPr lang="ru-RU" sz="2400" b="1">
                <a:sym typeface="Symbol" pitchFamily="18" charset="2"/>
              </a:rPr>
              <a:t></a:t>
            </a:r>
            <a:r>
              <a:rPr lang="en-US" sz="2400" b="1">
                <a:sym typeface="Symbol" pitchFamily="18" charset="2"/>
              </a:rPr>
              <a:t>{</a:t>
            </a:r>
            <a:r>
              <a:rPr lang="en-US" altLang="zh-TW" sz="2400" b="1">
                <a:ea typeface="新細明體" pitchFamily="18" charset="-120"/>
                <a:sym typeface="Euclid Symbol" pitchFamily="18" charset="2"/>
              </a:rPr>
              <a:t>?x}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).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647700" y="5049838"/>
            <a:ext cx="799306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dist">
              <a:spcBef>
                <a:spcPct val="50000"/>
              </a:spcBef>
            </a:pPr>
            <a:r>
              <a:rPr lang="ru-RU" sz="2800" u="sng"/>
              <a:t>Два вида пополнений</a:t>
            </a:r>
            <a:r>
              <a:rPr lang="ru-RU" sz="2800"/>
              <a:t>:</a:t>
            </a:r>
          </a:p>
          <a:p>
            <a:pPr marL="342900" indent="-342900" algn="dist">
              <a:spcBef>
                <a:spcPct val="40000"/>
              </a:spcBef>
            </a:pPr>
            <a:r>
              <a:rPr lang="ru-RU" sz="2800">
                <a:latin typeface="Times New Roman" pitchFamily="18" charset="0"/>
              </a:rPr>
              <a:t>1) Пополнение состояний.	2) Пополнение трасс.</a:t>
            </a:r>
          </a:p>
        </p:txBody>
      </p:sp>
      <p:sp>
        <p:nvSpPr>
          <p:cNvPr id="265233" name="Text Box 17"/>
          <p:cNvSpPr txBox="1">
            <a:spLocks noChangeArrowheads="1"/>
          </p:cNvSpPr>
          <p:nvPr/>
        </p:nvSpPr>
        <p:spPr bwMode="auto">
          <a:xfrm>
            <a:off x="4452938" y="1541463"/>
            <a:ext cx="4475162" cy="73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82800" rIns="54000" bIns="154800">
            <a:spAutoFit/>
          </a:bodyPr>
          <a:lstStyle/>
          <a:p>
            <a:pPr algn="ctr"/>
            <a:r>
              <a:rPr lang="en-US" sz="3200"/>
              <a:t>Impl </a:t>
            </a:r>
            <a:r>
              <a:rPr lang="en-US" sz="3200" b="1" i="1">
                <a:latin typeface="Times New Roman" pitchFamily="18" charset="0"/>
              </a:rPr>
              <a:t>ioco</a:t>
            </a:r>
            <a:r>
              <a:rPr lang="en-US" sz="3200" baseline="-25000">
                <a:sym typeface="Symbol" pitchFamily="18" charset="2"/>
              </a:rPr>
              <a:t></a:t>
            </a:r>
            <a:r>
              <a:rPr lang="en-US" sz="3200"/>
              <a:t> Comp(</a:t>
            </a:r>
            <a:r>
              <a:rPr lang="en-US" sz="3200">
                <a:sym typeface="Symbol" pitchFamily="18" charset="2"/>
              </a:rPr>
              <a:t>Spec)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5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5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65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65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265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2652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0" grpId="0" animBg="1"/>
      <p:bldP spid="265231" grpId="0" animBg="1"/>
      <p:bldP spid="265232" grpId="0"/>
      <p:bldP spid="26523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3C63F-1925-471E-8F4C-3F41E42AA193}" type="slidenum">
              <a:rPr lang="ru-RU"/>
              <a:pPr/>
              <a:t>111</a:t>
            </a:fld>
            <a:endParaRPr lang="ru-RU"/>
          </a:p>
        </p:txBody>
      </p:sp>
      <p:grpSp>
        <p:nvGrpSpPr>
          <p:cNvPr id="2181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181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81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181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812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Пополнение спецификаций.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виды пополнений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611188" y="4868863"/>
            <a:ext cx="63722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2"/>
            </a:pPr>
            <a:r>
              <a:rPr lang="ru-RU" sz="2400"/>
              <a:t>Блокировка </a:t>
            </a:r>
            <a:r>
              <a:rPr lang="ru-RU" sz="2400">
                <a:latin typeface="Times New Roman" pitchFamily="18" charset="0"/>
              </a:rPr>
              <a:t>(тождественное преобразование)</a:t>
            </a:r>
          </a:p>
        </p:txBody>
      </p:sp>
      <p:sp>
        <p:nvSpPr>
          <p:cNvPr id="218127" name="AutoShape 15"/>
          <p:cNvSpPr>
            <a:spLocks noChangeArrowheads="1"/>
          </p:cNvSpPr>
          <p:nvPr/>
        </p:nvSpPr>
        <p:spPr bwMode="auto">
          <a:xfrm>
            <a:off x="107950" y="1773238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8128" name="Oval 16"/>
          <p:cNvSpPr>
            <a:spLocks noChangeArrowheads="1"/>
          </p:cNvSpPr>
          <p:nvPr/>
        </p:nvSpPr>
        <p:spPr bwMode="auto">
          <a:xfrm>
            <a:off x="7380288" y="48688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218129" name="Text Box 17"/>
          <p:cNvSpPr txBox="1">
            <a:spLocks noChangeArrowheads="1"/>
          </p:cNvSpPr>
          <p:nvPr/>
        </p:nvSpPr>
        <p:spPr bwMode="auto">
          <a:xfrm>
            <a:off x="611188" y="2457450"/>
            <a:ext cx="39004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/>
              <a:t>1.b </a:t>
            </a:r>
            <a:r>
              <a:rPr lang="ru-RU" sz="2400"/>
              <a:t>Ангельское пополнение</a:t>
            </a:r>
            <a:endParaRPr lang="en-US" sz="2400"/>
          </a:p>
          <a:p>
            <a:pPr marL="342900" indent="-342900"/>
            <a:r>
              <a:rPr lang="en-US" sz="2400"/>
              <a:t>	  </a:t>
            </a:r>
            <a:r>
              <a:rPr lang="ru-RU" sz="2400">
                <a:latin typeface="Times New Roman" pitchFamily="18" charset="0"/>
              </a:rPr>
              <a:t>(</a:t>
            </a:r>
            <a:r>
              <a:rPr lang="en-US" sz="2400">
                <a:latin typeface="Times New Roman" pitchFamily="18" charset="0"/>
              </a:rPr>
              <a:t>  </a:t>
            </a:r>
            <a:r>
              <a:rPr lang="ru-RU" sz="2400">
                <a:latin typeface="Times New Roman" pitchFamily="18" charset="0"/>
              </a:rPr>
              <a:t>стимул игнорируется</a:t>
            </a:r>
            <a:r>
              <a:rPr lang="en-US" sz="2400">
                <a:latin typeface="Times New Roman" pitchFamily="18" charset="0"/>
              </a:rPr>
              <a:t>  </a:t>
            </a:r>
            <a:r>
              <a:rPr lang="ru-RU" sz="2400">
                <a:latin typeface="Times New Roman" pitchFamily="18" charset="0"/>
              </a:rPr>
              <a:t>)</a:t>
            </a:r>
          </a:p>
        </p:txBody>
      </p:sp>
      <p:sp>
        <p:nvSpPr>
          <p:cNvPr id="218130" name="Text Box 18"/>
          <p:cNvSpPr txBox="1">
            <a:spLocks noChangeArrowheads="1"/>
          </p:cNvSpPr>
          <p:nvPr/>
        </p:nvSpPr>
        <p:spPr bwMode="auto">
          <a:xfrm>
            <a:off x="611188" y="3392488"/>
            <a:ext cx="431641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/>
              <a:t>1.c </a:t>
            </a:r>
            <a:r>
              <a:rPr lang="ru-RU" sz="2400"/>
              <a:t>Демоническое пополнение</a:t>
            </a:r>
            <a:br>
              <a:rPr lang="ru-RU" sz="2400"/>
            </a:br>
            <a:r>
              <a:rPr lang="en-US" sz="2400"/>
              <a:t>  </a:t>
            </a:r>
            <a:r>
              <a:rPr lang="ru-RU" sz="2400">
                <a:latin typeface="Times New Roman" pitchFamily="18" charset="0"/>
              </a:rPr>
              <a:t>(</a:t>
            </a:r>
            <a:r>
              <a:rPr lang="en-US" sz="2400">
                <a:latin typeface="Times New Roman" pitchFamily="18" charset="0"/>
              </a:rPr>
              <a:t>  </a:t>
            </a:r>
            <a:r>
              <a:rPr lang="ru-RU" sz="2400">
                <a:latin typeface="Times New Roman" pitchFamily="18" charset="0"/>
              </a:rPr>
              <a:t>произвольное</a:t>
            </a:r>
            <a:r>
              <a:rPr lang="en-US" sz="2400">
                <a:latin typeface="Times New Roman" pitchFamily="18" charset="0"/>
              </a:rPr>
              <a:t/>
            </a:r>
            <a:br>
              <a:rPr lang="en-US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    </a:t>
            </a:r>
            <a:r>
              <a:rPr lang="ru-RU" sz="2400">
                <a:latin typeface="Times New Roman" pitchFamily="18" charset="0"/>
              </a:rPr>
              <a:t>поведение</a:t>
            </a:r>
            <a:r>
              <a:rPr lang="en-US" sz="2400">
                <a:latin typeface="Times New Roman" pitchFamily="18" charset="0"/>
              </a:rPr>
              <a:t>  </a:t>
            </a:r>
            <a:r>
              <a:rPr lang="ru-RU" sz="2400">
                <a:latin typeface="Times New Roman" pitchFamily="18" charset="0"/>
              </a:rPr>
              <a:t>)</a:t>
            </a:r>
          </a:p>
        </p:txBody>
      </p:sp>
      <p:sp>
        <p:nvSpPr>
          <p:cNvPr id="218131" name="Text Box 19"/>
          <p:cNvSpPr txBox="1">
            <a:spLocks noChangeArrowheads="1"/>
          </p:cNvSpPr>
          <p:nvPr/>
        </p:nvSpPr>
        <p:spPr bwMode="auto">
          <a:xfrm>
            <a:off x="611188" y="5487988"/>
            <a:ext cx="21002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3"/>
            </a:pPr>
            <a:r>
              <a:rPr lang="ru-RU" sz="2400"/>
              <a:t>Разрушение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218133" name="Oval 21"/>
          <p:cNvSpPr>
            <a:spLocks noChangeArrowheads="1"/>
          </p:cNvSpPr>
          <p:nvPr/>
        </p:nvSpPr>
        <p:spPr bwMode="auto">
          <a:xfrm>
            <a:off x="5580063" y="26098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8134" name="AutoShape 22"/>
          <p:cNvCxnSpPr>
            <a:cxnSpLocks noChangeShapeType="1"/>
            <a:stCxn id="218133" idx="7"/>
            <a:endCxn id="218133" idx="5"/>
          </p:cNvCxnSpPr>
          <p:nvPr/>
        </p:nvCxnSpPr>
        <p:spPr bwMode="auto">
          <a:xfrm rot="5400000" flipV="1">
            <a:off x="5779294" y="2807494"/>
            <a:ext cx="279400" cy="1588"/>
          </a:xfrm>
          <a:prstGeom prst="curvedConnector5">
            <a:avLst>
              <a:gd name="adj1" fmla="val -50005"/>
              <a:gd name="adj2" fmla="val 46900000"/>
              <a:gd name="adj3" fmla="val 15056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264275" y="2609850"/>
            <a:ext cx="6477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a</a:t>
            </a:r>
            <a:endParaRPr lang="ru-RU" sz="2400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>
            <a:off x="611188" y="2349500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8137" name="Line 25"/>
          <p:cNvSpPr>
            <a:spLocks noChangeShapeType="1"/>
          </p:cNvSpPr>
          <p:nvPr/>
        </p:nvSpPr>
        <p:spPr bwMode="auto">
          <a:xfrm>
            <a:off x="611188" y="3284538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8138" name="Oval 26"/>
          <p:cNvSpPr>
            <a:spLocks noChangeArrowheads="1"/>
          </p:cNvSpPr>
          <p:nvPr/>
        </p:nvSpPr>
        <p:spPr bwMode="auto">
          <a:xfrm>
            <a:off x="5148263" y="3878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8139" name="AutoShape 27"/>
          <p:cNvCxnSpPr>
            <a:cxnSpLocks noChangeShapeType="1"/>
            <a:stCxn id="218138" idx="6"/>
            <a:endCxn id="218151" idx="2"/>
          </p:cNvCxnSpPr>
          <p:nvPr/>
        </p:nvCxnSpPr>
        <p:spPr bwMode="auto">
          <a:xfrm>
            <a:off x="5545138" y="4076700"/>
            <a:ext cx="9350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40" name="Oval 28"/>
          <p:cNvSpPr>
            <a:spLocks noChangeArrowheads="1"/>
          </p:cNvSpPr>
          <p:nvPr/>
        </p:nvSpPr>
        <p:spPr bwMode="auto">
          <a:xfrm>
            <a:off x="5724525" y="3878263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a</a:t>
            </a:r>
            <a:endParaRPr lang="ru-RU" sz="2400"/>
          </a:p>
        </p:txBody>
      </p:sp>
      <p:sp>
        <p:nvSpPr>
          <p:cNvPr id="218141" name="Text Box 29"/>
          <p:cNvSpPr txBox="1">
            <a:spLocks noChangeArrowheads="1"/>
          </p:cNvSpPr>
          <p:nvPr/>
        </p:nvSpPr>
        <p:spPr bwMode="auto">
          <a:xfrm>
            <a:off x="1295400" y="1268413"/>
            <a:ext cx="6192838" cy="365125"/>
          </a:xfrm>
          <a:prstGeom prst="rect">
            <a:avLst/>
          </a:prstGeom>
          <a:solidFill>
            <a:srgbClr val="F4F4F4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/>
              <a:t>Обозначения: все</a:t>
            </a:r>
            <a:r>
              <a:rPr lang="en-US" sz="2000"/>
              <a:t> </a:t>
            </a:r>
            <a:r>
              <a:rPr lang="ru-RU" sz="2000"/>
              <a:t>реакции – 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en-US" sz="2000" b="1">
                <a:solidFill>
                  <a:srgbClr val="FF0000"/>
                </a:solidFill>
              </a:rPr>
              <a:t>	</a:t>
            </a:r>
            <a:r>
              <a:rPr lang="ru-RU" sz="2000"/>
              <a:t>все стимулы</a:t>
            </a:r>
            <a:r>
              <a:rPr lang="en-US" sz="2000"/>
              <a:t> – 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endParaRPr lang="ru-RU" sz="2400" b="1">
              <a:solidFill>
                <a:srgbClr val="3333FF"/>
              </a:solidFill>
            </a:endParaRPr>
          </a:p>
        </p:txBody>
      </p:sp>
      <p:sp>
        <p:nvSpPr>
          <p:cNvPr id="218142" name="Line 30"/>
          <p:cNvSpPr>
            <a:spLocks noChangeShapeType="1"/>
          </p:cNvSpPr>
          <p:nvPr/>
        </p:nvSpPr>
        <p:spPr bwMode="auto">
          <a:xfrm>
            <a:off x="611188" y="5337175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4537075" y="54800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8144" name="AutoShape 32"/>
          <p:cNvCxnSpPr>
            <a:cxnSpLocks noChangeShapeType="1"/>
            <a:stCxn id="218143" idx="6"/>
            <a:endCxn id="218146" idx="2"/>
          </p:cNvCxnSpPr>
          <p:nvPr/>
        </p:nvCxnSpPr>
        <p:spPr bwMode="auto">
          <a:xfrm>
            <a:off x="4933950" y="5678488"/>
            <a:ext cx="11509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45" name="Oval 33"/>
          <p:cNvSpPr>
            <a:spLocks noChangeArrowheads="1"/>
          </p:cNvSpPr>
          <p:nvPr/>
        </p:nvSpPr>
        <p:spPr bwMode="auto">
          <a:xfrm>
            <a:off x="5219700" y="5480050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a</a:t>
            </a:r>
            <a:endParaRPr lang="ru-RU" sz="2400"/>
          </a:p>
        </p:txBody>
      </p:sp>
      <p:sp>
        <p:nvSpPr>
          <p:cNvPr id="218146" name="Oval 34"/>
          <p:cNvSpPr>
            <a:spLocks noChangeAspect="1" noChangeArrowheads="1"/>
          </p:cNvSpPr>
          <p:nvPr/>
        </p:nvSpPr>
        <p:spPr bwMode="auto">
          <a:xfrm>
            <a:off x="6084888" y="5480050"/>
            <a:ext cx="395287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1</a:t>
            </a:r>
            <a:endParaRPr lang="ru-RU"/>
          </a:p>
        </p:txBody>
      </p:sp>
      <p:cxnSp>
        <p:nvCxnSpPr>
          <p:cNvPr id="218147" name="AutoShape 35"/>
          <p:cNvCxnSpPr>
            <a:cxnSpLocks noChangeShapeType="1"/>
            <a:stCxn id="218146" idx="7"/>
            <a:endCxn id="218146" idx="5"/>
          </p:cNvCxnSpPr>
          <p:nvPr/>
        </p:nvCxnSpPr>
        <p:spPr bwMode="auto">
          <a:xfrm rot="5400000" flipV="1">
            <a:off x="6283325" y="5676900"/>
            <a:ext cx="280988" cy="1588"/>
          </a:xfrm>
          <a:prstGeom prst="curvedConnector5">
            <a:avLst>
              <a:gd name="adj1" fmla="val -43505"/>
              <a:gd name="adj2" fmla="val 46100000"/>
              <a:gd name="adj3" fmla="val 14914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6948488" y="5516563"/>
            <a:ext cx="252412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b" anchorCtr="1"/>
          <a:lstStyle/>
          <a:p>
            <a:pPr algn="ctr"/>
            <a:r>
              <a:rPr lang="ru-RU" sz="3600">
                <a:sym typeface="Symbol" pitchFamily="18" charset="2"/>
              </a:rPr>
              <a:t></a:t>
            </a:r>
            <a:endParaRPr lang="ru-RU" sz="3600"/>
          </a:p>
        </p:txBody>
      </p:sp>
      <p:sp>
        <p:nvSpPr>
          <p:cNvPr id="218150" name="Line 38"/>
          <p:cNvSpPr>
            <a:spLocks noChangeShapeType="1"/>
          </p:cNvSpPr>
          <p:nvPr/>
        </p:nvSpPr>
        <p:spPr bwMode="auto">
          <a:xfrm>
            <a:off x="611188" y="6021388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6480175" y="3878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1</a:t>
            </a:r>
            <a:endParaRPr lang="ru-RU" baseline="-25000"/>
          </a:p>
        </p:txBody>
      </p:sp>
      <p:cxnSp>
        <p:nvCxnSpPr>
          <p:cNvPr id="218152" name="AutoShape 40"/>
          <p:cNvCxnSpPr>
            <a:cxnSpLocks noChangeShapeType="1"/>
            <a:stCxn id="218151" idx="1"/>
            <a:endCxn id="218151" idx="7"/>
          </p:cNvCxnSpPr>
          <p:nvPr/>
        </p:nvCxnSpPr>
        <p:spPr bwMode="auto">
          <a:xfrm rot="5400000" flipV="1">
            <a:off x="6677819" y="3798094"/>
            <a:ext cx="1588" cy="279400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53" name="Text Box 41"/>
          <p:cNvSpPr txBox="1">
            <a:spLocks noChangeArrowheads="1"/>
          </p:cNvSpPr>
          <p:nvPr/>
        </p:nvSpPr>
        <p:spPr bwMode="auto">
          <a:xfrm>
            <a:off x="6553200" y="3392488"/>
            <a:ext cx="4318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!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218154" name="Oval 42"/>
          <p:cNvSpPr>
            <a:spLocks noChangeArrowheads="1"/>
          </p:cNvSpPr>
          <p:nvPr/>
        </p:nvSpPr>
        <p:spPr bwMode="auto">
          <a:xfrm>
            <a:off x="7669213" y="3878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2</a:t>
            </a:r>
            <a:endParaRPr lang="ru-RU" baseline="-25000"/>
          </a:p>
        </p:txBody>
      </p:sp>
      <p:cxnSp>
        <p:nvCxnSpPr>
          <p:cNvPr id="218155" name="AutoShape 43"/>
          <p:cNvCxnSpPr>
            <a:cxnSpLocks noChangeShapeType="1"/>
            <a:stCxn id="218151" idx="6"/>
            <a:endCxn id="218154" idx="2"/>
          </p:cNvCxnSpPr>
          <p:nvPr/>
        </p:nvCxnSpPr>
        <p:spPr bwMode="auto">
          <a:xfrm>
            <a:off x="6877050" y="4076700"/>
            <a:ext cx="79216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56" name="Oval 44"/>
          <p:cNvSpPr>
            <a:spLocks noChangeArrowheads="1"/>
          </p:cNvSpPr>
          <p:nvPr/>
        </p:nvSpPr>
        <p:spPr bwMode="auto">
          <a:xfrm>
            <a:off x="7058025" y="3840163"/>
            <a:ext cx="287338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>
                <a:sym typeface="Symbol" pitchFamily="18" charset="2"/>
              </a:rPr>
              <a:t></a:t>
            </a:r>
            <a:endParaRPr lang="ru-RU" sz="2400"/>
          </a:p>
        </p:txBody>
      </p:sp>
      <p:cxnSp>
        <p:nvCxnSpPr>
          <p:cNvPr id="218157" name="AutoShape 45"/>
          <p:cNvCxnSpPr>
            <a:cxnSpLocks noChangeShapeType="1"/>
            <a:stCxn id="218154" idx="4"/>
            <a:endCxn id="218151" idx="4"/>
          </p:cNvCxnSpPr>
          <p:nvPr/>
        </p:nvCxnSpPr>
        <p:spPr bwMode="auto">
          <a:xfrm rot="5400000">
            <a:off x="7272338" y="3681413"/>
            <a:ext cx="1587" cy="1189037"/>
          </a:xfrm>
          <a:prstGeom prst="curvedConnector3">
            <a:avLst>
              <a:gd name="adj1" fmla="val 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58" name="Text Box 46"/>
          <p:cNvSpPr txBox="1">
            <a:spLocks noChangeArrowheads="1"/>
          </p:cNvSpPr>
          <p:nvPr/>
        </p:nvSpPr>
        <p:spPr bwMode="auto">
          <a:xfrm>
            <a:off x="7056438" y="4311650"/>
            <a:ext cx="446087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endParaRPr lang="ru-RU" sz="2400" b="1">
              <a:solidFill>
                <a:srgbClr val="3333FF"/>
              </a:solidFill>
            </a:endParaRPr>
          </a:p>
        </p:txBody>
      </p:sp>
      <p:sp>
        <p:nvSpPr>
          <p:cNvPr id="218159" name="Text Box 47"/>
          <p:cNvSpPr txBox="1">
            <a:spLocks noChangeArrowheads="1"/>
          </p:cNvSpPr>
          <p:nvPr/>
        </p:nvSpPr>
        <p:spPr bwMode="auto">
          <a:xfrm>
            <a:off x="611188" y="6048375"/>
            <a:ext cx="4630737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4"/>
            </a:pPr>
            <a:r>
              <a:rPr lang="ru-RU" sz="2400"/>
              <a:t>Комбинированные варианты:</a:t>
            </a:r>
          </a:p>
          <a:p>
            <a:pPr marL="342900" indent="-342900">
              <a:lnSpc>
                <a:spcPct val="70000"/>
              </a:lnSpc>
              <a:spcBef>
                <a:spcPct val="10000"/>
              </a:spcBef>
            </a:pPr>
            <a:r>
              <a:rPr lang="en-US" sz="2400">
                <a:latin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</a:rPr>
              <a:t>в зависимости от вида состояния</a:t>
            </a:r>
          </a:p>
        </p:txBody>
      </p:sp>
      <p:sp>
        <p:nvSpPr>
          <p:cNvPr id="218160" name="Line 48"/>
          <p:cNvSpPr>
            <a:spLocks noChangeShapeType="1"/>
          </p:cNvSpPr>
          <p:nvPr/>
        </p:nvSpPr>
        <p:spPr bwMode="auto">
          <a:xfrm>
            <a:off x="611188" y="4760913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8161" name="Text Box 49"/>
          <p:cNvSpPr txBox="1">
            <a:spLocks noChangeArrowheads="1"/>
          </p:cNvSpPr>
          <p:nvPr/>
        </p:nvSpPr>
        <p:spPr bwMode="auto">
          <a:xfrm>
            <a:off x="611188" y="1811338"/>
            <a:ext cx="3746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/>
              <a:t>1.a </a:t>
            </a:r>
            <a:r>
              <a:rPr lang="ru-RU" sz="2400"/>
              <a:t>Сообщение об ошибке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218166" name="Oval 54"/>
          <p:cNvSpPr>
            <a:spLocks noChangeArrowheads="1"/>
          </p:cNvSpPr>
          <p:nvPr/>
        </p:nvSpPr>
        <p:spPr bwMode="auto">
          <a:xfrm>
            <a:off x="4679950" y="17843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8167" name="AutoShape 55"/>
          <p:cNvCxnSpPr>
            <a:cxnSpLocks noChangeShapeType="1"/>
            <a:stCxn id="218166" idx="6"/>
            <a:endCxn id="218169" idx="2"/>
          </p:cNvCxnSpPr>
          <p:nvPr/>
        </p:nvCxnSpPr>
        <p:spPr bwMode="auto">
          <a:xfrm>
            <a:off x="5076825" y="1982788"/>
            <a:ext cx="9350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68" name="Oval 56"/>
          <p:cNvSpPr>
            <a:spLocks noChangeArrowheads="1"/>
          </p:cNvSpPr>
          <p:nvPr/>
        </p:nvSpPr>
        <p:spPr bwMode="auto">
          <a:xfrm>
            <a:off x="5256213" y="1784350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a</a:t>
            </a:r>
            <a:endParaRPr lang="ru-RU" sz="2400"/>
          </a:p>
        </p:txBody>
      </p:sp>
      <p:sp>
        <p:nvSpPr>
          <p:cNvPr id="218169" name="Oval 57"/>
          <p:cNvSpPr>
            <a:spLocks noChangeArrowheads="1"/>
          </p:cNvSpPr>
          <p:nvPr/>
        </p:nvSpPr>
        <p:spPr bwMode="auto">
          <a:xfrm>
            <a:off x="6011863" y="17843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1</a:t>
            </a:r>
            <a:endParaRPr lang="ru-RU" baseline="-25000"/>
          </a:p>
        </p:txBody>
      </p:sp>
      <p:sp>
        <p:nvSpPr>
          <p:cNvPr id="218172" name="Oval 60"/>
          <p:cNvSpPr>
            <a:spLocks noChangeArrowheads="1"/>
          </p:cNvSpPr>
          <p:nvPr/>
        </p:nvSpPr>
        <p:spPr bwMode="auto">
          <a:xfrm>
            <a:off x="7848600" y="17843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2</a:t>
            </a:r>
            <a:endParaRPr lang="ru-RU" baseline="-25000"/>
          </a:p>
        </p:txBody>
      </p:sp>
      <p:cxnSp>
        <p:nvCxnSpPr>
          <p:cNvPr id="218173" name="AutoShape 61"/>
          <p:cNvCxnSpPr>
            <a:cxnSpLocks noChangeShapeType="1"/>
            <a:stCxn id="218169" idx="6"/>
            <a:endCxn id="218172" idx="2"/>
          </p:cNvCxnSpPr>
          <p:nvPr/>
        </p:nvCxnSpPr>
        <p:spPr bwMode="auto">
          <a:xfrm>
            <a:off x="6408738" y="1982788"/>
            <a:ext cx="14398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74" name="Oval 62"/>
          <p:cNvSpPr>
            <a:spLocks noChangeArrowheads="1"/>
          </p:cNvSpPr>
          <p:nvPr/>
        </p:nvSpPr>
        <p:spPr bwMode="auto">
          <a:xfrm>
            <a:off x="6588125" y="1766888"/>
            <a:ext cx="936625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>
                <a:solidFill>
                  <a:srgbClr val="FF0000"/>
                </a:solidFill>
                <a:sym typeface="Symbol" pitchFamily="18" charset="2"/>
              </a:rPr>
              <a:t>!</a:t>
            </a: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error</a:t>
            </a:r>
            <a:endParaRPr lang="ru-RU" sz="2400">
              <a:solidFill>
                <a:srgbClr val="FF0000"/>
              </a:solidFill>
            </a:endParaRPr>
          </a:p>
        </p:txBody>
      </p:sp>
      <p:cxnSp>
        <p:nvCxnSpPr>
          <p:cNvPr id="218175" name="AutoShape 63"/>
          <p:cNvCxnSpPr>
            <a:cxnSpLocks noChangeShapeType="1"/>
            <a:stCxn id="218172" idx="5"/>
            <a:endCxn id="218172" idx="7"/>
          </p:cNvCxnSpPr>
          <p:nvPr/>
        </p:nvCxnSpPr>
        <p:spPr bwMode="auto">
          <a:xfrm rot="5400000" flipH="1" flipV="1">
            <a:off x="8047832" y="1981994"/>
            <a:ext cx="279400" cy="1587"/>
          </a:xfrm>
          <a:prstGeom prst="curvedConnector5">
            <a:avLst>
              <a:gd name="adj1" fmla="val -63069"/>
              <a:gd name="adj2" fmla="val 30000000"/>
              <a:gd name="adj3" fmla="val 17158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8176" name="Text Box 64"/>
          <p:cNvSpPr txBox="1">
            <a:spLocks noChangeArrowheads="1"/>
          </p:cNvSpPr>
          <p:nvPr/>
        </p:nvSpPr>
        <p:spPr bwMode="auto">
          <a:xfrm>
            <a:off x="8496300" y="1803400"/>
            <a:ext cx="446088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endParaRPr lang="ru-RU" sz="2400" b="1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"/>
                            </p:stCondLst>
                            <p:childTnLst>
                              <p:par>
                                <p:cTn id="20" presetID="5" presetClass="emph" presetSubtype="4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21816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1816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1816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21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"/>
                                        <p:tgtEl>
                                          <p:spTgt spid="21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21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1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"/>
                                        <p:tgtEl>
                                          <p:spTgt spid="2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21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"/>
                                        <p:tgtEl>
                                          <p:spTgt spid="21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"/>
                                        <p:tgtEl>
                                          <p:spTgt spid="21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116 L 3.61111E-6 0.10208 " pathEditMode="relative" rAng="0" ptsTypes="AA">
                                      <p:cBhvr>
                                        <p:cTn id="60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"/>
                            </p:stCondLst>
                            <p:childTnLst>
                              <p:par>
                                <p:cTn id="62" presetID="5" presetClass="emph" presetSubtype="4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"/>
                                        <p:tgtEl>
                                          <p:spTgt spid="21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"/>
                                        <p:tgtEl>
                                          <p:spTgt spid="21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"/>
                                        <p:tgtEl>
                                          <p:spTgt spid="21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10208 L 3.61111E-6 0.24283 " pathEditMode="relative" rAng="0" ptsTypes="AA">
                                      <p:cBhvr>
                                        <p:cTn id="80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"/>
                            </p:stCondLst>
                            <p:childTnLst>
                              <p:par>
                                <p:cTn id="82" presetID="5" presetClass="emph" presetSubtype="4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3" dur="indefinite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4" dur="indefinite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5" dur="indefinite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"/>
                                        <p:tgtEl>
                                          <p:spTgt spid="21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"/>
                                        <p:tgtEl>
                                          <p:spTgt spid="21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"/>
                                        <p:tgtEl>
                                          <p:spTgt spid="21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"/>
                                        <p:tgtEl>
                                          <p:spTgt spid="21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"/>
                                        <p:tgtEl>
                                          <p:spTgt spid="2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"/>
                                        <p:tgtEl>
                                          <p:spTgt spid="21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"/>
                                        <p:tgtEl>
                                          <p:spTgt spid="21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"/>
                                        <p:tgtEl>
                                          <p:spTgt spid="21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"/>
                                        <p:tgtEl>
                                          <p:spTgt spid="21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00"/>
                                        <p:tgtEl>
                                          <p:spTgt spid="21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200"/>
                                        <p:tgtEl>
                                          <p:spTgt spid="21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24283 L 3.61111E-6 0.44236 " pathEditMode="relative" rAng="0" ptsTypes="AA">
                                      <p:cBhvr>
                                        <p:cTn id="129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"/>
                            </p:stCondLst>
                            <p:childTnLst>
                              <p:par>
                                <p:cTn id="131" presetID="5" presetClass="emph" presetSubtype="4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32" dur="indefinite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3" dur="indefinite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4" dur="indefinite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00"/>
                                        <p:tgtEl>
                                          <p:spTgt spid="21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44236 L 3.61111E-6 0.53681 " pathEditMode="relative" rAng="0" ptsTypes="AA">
                                      <p:cBhvr>
                                        <p:cTn id="142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"/>
                            </p:stCondLst>
                            <p:childTnLst>
                              <p:par>
                                <p:cTn id="144" presetID="5" presetClass="emph" presetSubtype="4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45" dur="indefinite"/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6" dur="indefinite"/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7" dur="indefinite"/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00"/>
                                        <p:tgtEl>
                                          <p:spTgt spid="21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00"/>
                                        <p:tgtEl>
                                          <p:spTgt spid="21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00"/>
                                        <p:tgtEl>
                                          <p:spTgt spid="21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"/>
                                        <p:tgtEl>
                                          <p:spTgt spid="21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00"/>
                            </p:stCondLst>
                            <p:childTnLst>
                              <p:par>
                                <p:cTn id="1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200"/>
                                        <p:tgtEl>
                                          <p:spTgt spid="21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200"/>
                                        <p:tgtEl>
                                          <p:spTgt spid="21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53681 L 3.61111E-6 0.61551 " pathEditMode="relative" rAng="0" ptsTypes="AA">
                                      <p:cBhvr>
                                        <p:cTn id="173" dur="1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"/>
                            </p:stCondLst>
                            <p:childTnLst>
                              <p:par>
                                <p:cTn id="175" presetID="5" presetClass="emph" presetSubtype="4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76" dur="indefinite"/>
                                        <p:tgtEl>
                                          <p:spTgt spid="21815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7" dur="indefinite"/>
                                        <p:tgtEl>
                                          <p:spTgt spid="21815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8" dur="indefinite"/>
                                        <p:tgtEl>
                                          <p:spTgt spid="21815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6" grpId="0"/>
      <p:bldP spid="218127" grpId="0" animBg="1"/>
      <p:bldP spid="218127" grpId="1" animBg="1"/>
      <p:bldP spid="218127" grpId="2" animBg="1"/>
      <p:bldP spid="218127" grpId="3" animBg="1"/>
      <p:bldP spid="218127" grpId="4" animBg="1"/>
      <p:bldP spid="218127" grpId="5" animBg="1"/>
      <p:bldP spid="218128" grpId="0" animBg="1"/>
      <p:bldP spid="218129" grpId="0"/>
      <p:bldP spid="218130" grpId="0"/>
      <p:bldP spid="218131" grpId="0"/>
      <p:bldP spid="218133" grpId="0" animBg="1"/>
      <p:bldP spid="218135" grpId="0" animBg="1"/>
      <p:bldP spid="218138" grpId="0" animBg="1"/>
      <p:bldP spid="218140" grpId="0" animBg="1"/>
      <p:bldP spid="218141" grpId="0" animBg="1"/>
      <p:bldP spid="218143" grpId="0" animBg="1"/>
      <p:bldP spid="218145" grpId="0" animBg="1"/>
      <p:bldP spid="218146" grpId="0" animBg="1"/>
      <p:bldP spid="218149" grpId="0" animBg="1"/>
      <p:bldP spid="218151" grpId="0" animBg="1"/>
      <p:bldP spid="218153" grpId="0" animBg="1"/>
      <p:bldP spid="218154" grpId="0" animBg="1"/>
      <p:bldP spid="218156" grpId="0" animBg="1"/>
      <p:bldP spid="218158" grpId="0" animBg="1"/>
      <p:bldP spid="218159" grpId="0"/>
      <p:bldP spid="21816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8BC0-24E5-448C-9326-0CC8E1B35630}" type="slidenum">
              <a:rPr lang="ru-RU"/>
              <a:pPr/>
              <a:t>112</a:t>
            </a:fld>
            <a:endParaRPr lang="ru-RU"/>
          </a:p>
        </p:txBody>
      </p:sp>
      <p:grpSp>
        <p:nvGrpSpPr>
          <p:cNvPr id="2129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129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9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9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9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29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0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0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0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30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130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906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Пополнение спецификаций.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>
              <a:spcBef>
                <a:spcPct val="3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Классическая семантика отношения </a:t>
            </a:r>
            <a:r>
              <a:rPr lang="en-US" altLang="zh-TW" sz="32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ioco</a:t>
            </a:r>
          </a:p>
        </p:txBody>
      </p:sp>
      <p:sp>
        <p:nvSpPr>
          <p:cNvPr id="213008" name="Text Box 16"/>
          <p:cNvSpPr txBox="1">
            <a:spLocks noChangeArrowheads="1"/>
          </p:cNvSpPr>
          <p:nvPr/>
        </p:nvSpPr>
        <p:spPr bwMode="auto">
          <a:xfrm>
            <a:off x="215900" y="1604963"/>
            <a:ext cx="8640763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Правило приоритета</a:t>
            </a:r>
            <a:r>
              <a:rPr lang="ru-RU" sz="2800">
                <a:latin typeface="Times New Roman" pitchFamily="18" charset="0"/>
              </a:rPr>
              <a:t> приёма стимула над блокировкой: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если есть </a:t>
            </a:r>
            <a:r>
              <a:rPr lang="ru-RU" sz="3000" b="1">
                <a:sym typeface="Symbol" pitchFamily="18" charset="2"/>
              </a:rPr>
              <a:t></a:t>
            </a:r>
            <a:r>
              <a:rPr lang="en-US" sz="3000" b="1">
                <a:sym typeface="Symbol" pitchFamily="18" charset="2"/>
              </a:rPr>
              <a:t>?x</a:t>
            </a:r>
            <a:r>
              <a:rPr lang="ru-RU" sz="3000" b="1">
                <a:sym typeface="Symbol" pitchFamily="18" charset="2"/>
              </a:rPr>
              <a:t>...</a:t>
            </a:r>
            <a:r>
              <a:rPr lang="en-US" sz="36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3600">
                <a:sym typeface="Symbol" pitchFamily="18" charset="2"/>
              </a:rPr>
              <a:t> </a:t>
            </a:r>
            <a:r>
              <a:rPr lang="ru-RU" sz="3000" b="1">
                <a:sym typeface="Symbol" pitchFamily="18" charset="2"/>
              </a:rPr>
              <a:t></a:t>
            </a:r>
            <a:r>
              <a:rPr lang="en-US" sz="3000" b="1">
                <a:sym typeface="Symbol" pitchFamily="18" charset="2"/>
              </a:rPr>
              <a:t>{?x}…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то</a:t>
            </a:r>
            <a:r>
              <a:rPr lang="ru-RU" sz="3600">
                <a:sym typeface="Symbol" pitchFamily="18" charset="2"/>
              </a:rPr>
              <a:t> </a:t>
            </a:r>
            <a:r>
              <a:rPr lang="ru-RU" sz="3000" b="1">
                <a:sym typeface="Symbol" pitchFamily="18" charset="2"/>
              </a:rPr>
              <a:t></a:t>
            </a:r>
            <a:r>
              <a:rPr lang="en-US" sz="3000" b="1">
                <a:sym typeface="Symbol" pitchFamily="18" charset="2"/>
              </a:rPr>
              <a:t>{?x}…</a:t>
            </a:r>
            <a:r>
              <a:rPr lang="en-US" sz="36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удаляется</a:t>
            </a:r>
            <a:endParaRPr lang="ru-RU" sz="3600" b="1">
              <a:sym typeface="Symbol" pitchFamily="18" charset="2"/>
            </a:endParaRPr>
          </a:p>
        </p:txBody>
      </p:sp>
      <p:sp>
        <p:nvSpPr>
          <p:cNvPr id="213009" name="Text Box 17"/>
          <p:cNvSpPr txBox="1">
            <a:spLocks noChangeArrowheads="1"/>
          </p:cNvSpPr>
          <p:nvPr/>
        </p:nvSpPr>
        <p:spPr bwMode="auto">
          <a:xfrm>
            <a:off x="215900" y="3055938"/>
            <a:ext cx="84963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Правило сохранения</a:t>
            </a:r>
            <a:r>
              <a:rPr lang="ru-RU" sz="2800">
                <a:latin typeface="Times New Roman" pitchFamily="18" charset="0"/>
              </a:rPr>
              <a:t> поведения после стационарности: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если есть</a:t>
            </a:r>
            <a:r>
              <a:rPr lang="ru-RU" sz="3000"/>
              <a:t> </a:t>
            </a:r>
            <a:r>
              <a:rPr lang="ru-RU" sz="3000" b="1">
                <a:sym typeface="Symbol" pitchFamily="18" charset="2"/>
              </a:rPr>
              <a:t></a:t>
            </a:r>
            <a:r>
              <a:rPr lang="en-US" sz="3000" b="1">
                <a:sym typeface="Symbol" pitchFamily="18" charset="2"/>
              </a:rPr>
              <a:t>?x</a:t>
            </a:r>
            <a:r>
              <a:rPr lang="en-US" sz="30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3000">
                <a:sym typeface="Symbol" pitchFamily="18" charset="2"/>
              </a:rPr>
              <a:t> </a:t>
            </a:r>
            <a:r>
              <a:rPr lang="ru-RU" sz="3000" b="1">
                <a:sym typeface="Symbol" pitchFamily="18" charset="2"/>
              </a:rPr>
              <a:t>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но нет</a:t>
            </a:r>
            <a:r>
              <a:rPr lang="en-US" sz="3600">
                <a:sym typeface="Symbol" pitchFamily="18" charset="2"/>
              </a:rPr>
              <a:t> </a:t>
            </a:r>
            <a:r>
              <a:rPr lang="ru-RU" sz="3000" b="1">
                <a:sym typeface="Symbol" pitchFamily="18" charset="2"/>
              </a:rPr>
              <a:t></a:t>
            </a:r>
            <a:r>
              <a:rPr lang="en-US" sz="3000" b="1">
                <a:sym typeface="Symbol" pitchFamily="18" charset="2"/>
              </a:rPr>
              <a:t>?x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то</a:t>
            </a:r>
            <a:r>
              <a:rPr lang="ru-RU" sz="3000">
                <a:sym typeface="Symbol" pitchFamily="18" charset="2"/>
              </a:rPr>
              <a:t> </a:t>
            </a:r>
            <a:r>
              <a:rPr lang="ru-RU" sz="3000" b="1">
                <a:sym typeface="Symbol" pitchFamily="18" charset="2"/>
              </a:rPr>
              <a:t></a:t>
            </a:r>
            <a:r>
              <a:rPr lang="en-US" sz="3000" b="1">
                <a:sym typeface="Symbol" pitchFamily="18" charset="2"/>
              </a:rPr>
              <a:t>{?x}…</a:t>
            </a:r>
            <a:r>
              <a:rPr lang="en-US" sz="30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удаляется, а</a:t>
            </a:r>
            <a:r>
              <a:rPr lang="ru-RU" sz="3000">
                <a:sym typeface="Symbol" pitchFamily="18" charset="2"/>
              </a:rPr>
              <a:t> </a:t>
            </a:r>
            <a:r>
              <a:rPr lang="ru-RU" sz="3000" b="1">
                <a:sym typeface="Symbol" pitchFamily="18" charset="2"/>
              </a:rPr>
              <a:t></a:t>
            </a:r>
            <a:r>
              <a:rPr lang="en-US" sz="3000" b="1">
                <a:sym typeface="Symbol" pitchFamily="18" charset="2"/>
              </a:rPr>
              <a:t>?x</a:t>
            </a:r>
            <a:r>
              <a:rPr lang="en-US" sz="30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добавляется</a:t>
            </a:r>
          </a:p>
        </p:txBody>
      </p:sp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287338" y="5126038"/>
            <a:ext cx="8389937" cy="10033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Это решает проблему</a:t>
            </a:r>
            <a:br>
              <a:rPr lang="ru-RU" sz="2800"/>
            </a:br>
            <a:r>
              <a:rPr lang="ru-RU" sz="2800"/>
              <a:t>самоприменимости спецификации.</a:t>
            </a: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215900" y="2924175"/>
            <a:ext cx="8640763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3012" name="Line 20"/>
          <p:cNvSpPr>
            <a:spLocks noChangeShapeType="1"/>
          </p:cNvSpPr>
          <p:nvPr/>
        </p:nvSpPr>
        <p:spPr bwMode="auto">
          <a:xfrm>
            <a:off x="215900" y="4833938"/>
            <a:ext cx="8640763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1" grpId="0" animBg="1"/>
      <p:bldP spid="2130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D472-2BED-4D1E-A5EE-3807B26A28AD}" type="slidenum">
              <a:rPr lang="ru-RU"/>
              <a:pPr/>
              <a:t>113</a:t>
            </a:fld>
            <a:endParaRPr lang="ru-RU"/>
          </a:p>
        </p:txBody>
      </p:sp>
      <p:sp>
        <p:nvSpPr>
          <p:cNvPr id="36250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906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Пополнение спецификаций.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>
              <a:spcBef>
                <a:spcPct val="3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Классическая семантика отношения </a:t>
            </a:r>
            <a:r>
              <a:rPr lang="en-US" altLang="zh-TW" sz="32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ioco</a:t>
            </a:r>
          </a:p>
        </p:txBody>
      </p:sp>
      <p:sp>
        <p:nvSpPr>
          <p:cNvPr id="362510" name="Text Box 14"/>
          <p:cNvSpPr txBox="1">
            <a:spLocks noChangeArrowheads="1"/>
          </p:cNvSpPr>
          <p:nvPr/>
        </p:nvSpPr>
        <p:spPr bwMode="auto">
          <a:xfrm>
            <a:off x="971550" y="1376363"/>
            <a:ext cx="745331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далее пополнение:</a:t>
            </a:r>
          </a:p>
          <a:p>
            <a:pPr algn="ctr">
              <a:spcBef>
                <a:spcPct val="20000"/>
              </a:spcBef>
            </a:pPr>
            <a:r>
              <a:rPr lang="ru-RU" sz="2800"/>
              <a:t>демоническое (</a:t>
            </a:r>
            <a:r>
              <a:rPr lang="ru-RU" sz="2800">
                <a:latin typeface="Times New Roman" pitchFamily="18" charset="0"/>
              </a:rPr>
              <a:t>строгое тестирование</a:t>
            </a:r>
            <a:r>
              <a:rPr lang="ru-RU" sz="2800"/>
              <a:t>)</a:t>
            </a:r>
          </a:p>
          <a:p>
            <a:pPr algn="ctr"/>
            <a:r>
              <a:rPr lang="ru-RU" sz="2800" i="1">
                <a:latin typeface="Times New Roman" pitchFamily="18" charset="0"/>
              </a:rPr>
              <a:t>или</a:t>
            </a:r>
            <a:r>
              <a:rPr lang="ru-RU" sz="2800"/>
              <a:t> разрушение (</a:t>
            </a:r>
            <a:r>
              <a:rPr lang="ru-RU" sz="2800">
                <a:latin typeface="Times New Roman" pitchFamily="18" charset="0"/>
              </a:rPr>
              <a:t>слабое тестирование</a:t>
            </a:r>
            <a:r>
              <a:rPr lang="ru-RU" sz="2800"/>
              <a:t>).</a:t>
            </a:r>
            <a:endParaRPr lang="ru-RU" sz="2800" b="1">
              <a:sym typeface="Symbol" pitchFamily="18" charset="2"/>
            </a:endParaRPr>
          </a:p>
        </p:txBody>
      </p:sp>
      <p:sp>
        <p:nvSpPr>
          <p:cNvPr id="362515" name="Line 19"/>
          <p:cNvSpPr>
            <a:spLocks noChangeShapeType="1"/>
          </p:cNvSpPr>
          <p:nvPr/>
        </p:nvSpPr>
        <p:spPr bwMode="auto">
          <a:xfrm>
            <a:off x="215900" y="4184650"/>
            <a:ext cx="8640763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2516" name="Text Box 20"/>
          <p:cNvSpPr txBox="1">
            <a:spLocks noChangeArrowheads="1"/>
          </p:cNvSpPr>
          <p:nvPr/>
        </p:nvSpPr>
        <p:spPr bwMode="auto">
          <a:xfrm>
            <a:off x="179388" y="4292600"/>
            <a:ext cx="856932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sz="2400" u="sng"/>
              <a:t>Преимущества пополнения разрушения</a:t>
            </a:r>
            <a:r>
              <a:rPr lang="ru-RU" sz="2400"/>
              <a:t>:</a:t>
            </a:r>
          </a:p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ru-RU" sz="2400">
                <a:latin typeface="Times New Roman" pitchFamily="18" charset="0"/>
              </a:rPr>
              <a:t>1) Не усиливает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ru-RU" sz="2400">
                <a:latin typeface="Times New Roman" pitchFamily="18" charset="0"/>
              </a:rPr>
              <a:t> для не вполне определённых реализаций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(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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=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 для спецификаций без блокировок </a:t>
            </a:r>
            <a:r>
              <a:rPr lang="ru-RU" sz="2400">
                <a:latin typeface="Times New Roman" pitchFamily="18" charset="0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ru-RU" sz="2400">
                <a:latin typeface="Times New Roman" pitchFamily="18" charset="0"/>
              </a:rPr>
              <a:t>2) Нет лишних проверок при асинхронном тестировании.</a:t>
            </a:r>
          </a:p>
          <a:p>
            <a:pPr>
              <a:lnSpc>
                <a:spcPct val="120000"/>
              </a:lnSpc>
            </a:pPr>
            <a:r>
              <a:rPr lang="ru-RU" sz="2400">
                <a:latin typeface="Times New Roman" pitchFamily="18" charset="0"/>
              </a:rPr>
              <a:t>3) Семантика разрушения шире произвольного поведения.</a:t>
            </a:r>
          </a:p>
        </p:txBody>
      </p:sp>
      <p:sp>
        <p:nvSpPr>
          <p:cNvPr id="362517" name="Text Box 21"/>
          <p:cNvSpPr txBox="1">
            <a:spLocks noChangeArrowheads="1"/>
          </p:cNvSpPr>
          <p:nvPr/>
        </p:nvSpPr>
        <p:spPr bwMode="auto">
          <a:xfrm>
            <a:off x="287338" y="3068638"/>
            <a:ext cx="8389937" cy="10033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Это решает проблему</a:t>
            </a:r>
            <a:br>
              <a:rPr lang="ru-RU" sz="2800"/>
            </a:br>
            <a:r>
              <a:rPr lang="ru-RU" sz="2800"/>
              <a:t>несохранения соответствия.</a:t>
            </a:r>
          </a:p>
        </p:txBody>
      </p:sp>
      <p:grpSp>
        <p:nvGrpSpPr>
          <p:cNvPr id="36249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624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25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625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2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2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54190-8D3B-4137-A59C-A0EC511106DC}" type="slidenum">
              <a:rPr lang="ru-RU"/>
              <a:pPr/>
              <a:t>114</a:t>
            </a:fld>
            <a:endParaRPr lang="ru-RU"/>
          </a:p>
        </p:txBody>
      </p:sp>
      <p:sp>
        <p:nvSpPr>
          <p:cNvPr id="237670" name="Text Box 102"/>
          <p:cNvSpPr txBox="1">
            <a:spLocks noChangeArrowheads="1"/>
          </p:cNvSpPr>
          <p:nvPr/>
        </p:nvSpPr>
        <p:spPr bwMode="auto">
          <a:xfrm>
            <a:off x="503238" y="3365500"/>
            <a:ext cx="8151812" cy="25114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98000" tIns="226800" rIns="198000" bIns="226800">
            <a:spAutoFit/>
          </a:bodyPr>
          <a:lstStyle/>
          <a:p>
            <a:pPr algn="dist">
              <a:lnSpc>
                <a:spcPct val="140000"/>
              </a:lnSpc>
              <a:spcBef>
                <a:spcPct val="50000"/>
              </a:spcBef>
            </a:pPr>
            <a:r>
              <a:rPr lang="ru-RU" sz="3200"/>
              <a:t>Среда передачи = </a:t>
            </a:r>
            <a:br>
              <a:rPr lang="ru-RU" sz="3200"/>
            </a:br>
            <a:r>
              <a:rPr lang="ru-RU" sz="3200"/>
              <a:t>одна неограниченная очередь стимулов</a:t>
            </a:r>
            <a:br>
              <a:rPr lang="ru-RU" sz="3200"/>
            </a:br>
            <a:r>
              <a:rPr lang="ru-RU" sz="3200"/>
              <a:t>и одна неограниченная очередь реакций</a:t>
            </a:r>
          </a:p>
        </p:txBody>
      </p:sp>
      <p:sp>
        <p:nvSpPr>
          <p:cNvPr id="237659" name="Text Box 91"/>
          <p:cNvSpPr txBox="1">
            <a:spLocks noChangeArrowheads="1"/>
          </p:cNvSpPr>
          <p:nvPr/>
        </p:nvSpPr>
        <p:spPr bwMode="auto">
          <a:xfrm rot="5400000">
            <a:off x="5138738" y="5724525"/>
            <a:ext cx="66198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>
                <a:sym typeface="Symbol" pitchFamily="18" charset="2"/>
              </a:rPr>
              <a:t>…</a:t>
            </a:r>
          </a:p>
        </p:txBody>
      </p:sp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375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5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375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128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Пополнение спецификаций.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dist">
              <a:spcBef>
                <a:spcPct val="3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Комбинированный вариант группы </a:t>
            </a: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RedVerst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37582" name="Text Box 14"/>
          <p:cNvSpPr txBox="1">
            <a:spLocks noChangeArrowheads="1"/>
          </p:cNvSpPr>
          <p:nvPr/>
        </p:nvSpPr>
        <p:spPr bwMode="auto">
          <a:xfrm>
            <a:off x="534988" y="1381125"/>
            <a:ext cx="8156575" cy="161607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72000" rIns="108000" bIns="72000" anchor="ctr" anchorCtr="1"/>
          <a:lstStyle/>
          <a:p>
            <a:pPr marL="342900" indent="-342900" algn="dist">
              <a:spcBef>
                <a:spcPct val="50000"/>
              </a:spcBef>
            </a:pPr>
            <a:r>
              <a:rPr lang="ru-RU" sz="3200"/>
              <a:t>Пополнение состояний:</a:t>
            </a:r>
            <a:endParaRPr lang="en-US" sz="3200"/>
          </a:p>
          <a:p>
            <a:pPr marL="342900" indent="-342900" algn="dist">
              <a:spcBef>
                <a:spcPct val="10000"/>
              </a:spcBef>
            </a:pPr>
            <a:r>
              <a:rPr lang="ru-RU" sz="3200">
                <a:latin typeface="Times New Roman" pitchFamily="18" charset="0"/>
              </a:rPr>
              <a:t>блокировка в </a:t>
            </a:r>
            <a:r>
              <a:rPr lang="ru-RU" sz="3200" i="1">
                <a:latin typeface="Times New Roman" pitchFamily="18" charset="0"/>
              </a:rPr>
              <a:t>не</a:t>
            </a:r>
            <a:r>
              <a:rPr lang="ru-RU" sz="3200">
                <a:latin typeface="Times New Roman" pitchFamily="18" charset="0"/>
              </a:rPr>
              <a:t>стационарном состоянии,</a:t>
            </a:r>
          </a:p>
          <a:p>
            <a:pPr marL="342900" indent="-342900" algn="dist">
              <a:lnSpc>
                <a:spcPct val="80000"/>
              </a:lnSpc>
              <a:spcBef>
                <a:spcPct val="10000"/>
              </a:spcBef>
            </a:pPr>
            <a:r>
              <a:rPr lang="ru-RU" sz="3200">
                <a:latin typeface="Times New Roman" pitchFamily="18" charset="0"/>
              </a:rPr>
              <a:t>разрушение в стационарном состоянии.</a:t>
            </a:r>
          </a:p>
        </p:txBody>
      </p:sp>
      <p:sp>
        <p:nvSpPr>
          <p:cNvPr id="237583" name="Oval 15"/>
          <p:cNvSpPr>
            <a:spLocks noChangeArrowheads="1"/>
          </p:cNvSpPr>
          <p:nvPr/>
        </p:nvSpPr>
        <p:spPr bwMode="auto">
          <a:xfrm>
            <a:off x="2700338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2</a:t>
            </a:r>
          </a:p>
        </p:txBody>
      </p:sp>
      <p:cxnSp>
        <p:nvCxnSpPr>
          <p:cNvPr id="237584" name="AutoShape 16"/>
          <p:cNvCxnSpPr>
            <a:cxnSpLocks noChangeShapeType="1"/>
            <a:stCxn id="237591" idx="6"/>
            <a:endCxn id="237583" idx="2"/>
          </p:cNvCxnSpPr>
          <p:nvPr/>
        </p:nvCxnSpPr>
        <p:spPr bwMode="auto">
          <a:xfrm>
            <a:off x="882650" y="4132263"/>
            <a:ext cx="1798638" cy="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cxnSp>
        <p:nvCxnSpPr>
          <p:cNvPr id="237585" name="AutoShape 17"/>
          <p:cNvCxnSpPr>
            <a:cxnSpLocks noChangeShapeType="1"/>
            <a:stCxn id="237583" idx="6"/>
            <a:endCxn id="237613" idx="2"/>
          </p:cNvCxnSpPr>
          <p:nvPr/>
        </p:nvCxnSpPr>
        <p:spPr bwMode="auto">
          <a:xfrm>
            <a:off x="3114675" y="4132263"/>
            <a:ext cx="1017588" cy="0"/>
          </a:xfrm>
          <a:prstGeom prst="straightConnector1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cxnSp>
        <p:nvCxnSpPr>
          <p:cNvPr id="237586" name="AutoShape 18"/>
          <p:cNvCxnSpPr>
            <a:cxnSpLocks noChangeShapeType="1"/>
            <a:stCxn id="237583" idx="4"/>
            <a:endCxn id="237587" idx="0"/>
          </p:cNvCxnSpPr>
          <p:nvPr/>
        </p:nvCxnSpPr>
        <p:spPr bwMode="auto">
          <a:xfrm>
            <a:off x="2898775" y="4349750"/>
            <a:ext cx="0" cy="118745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7587" name="Oval 19"/>
          <p:cNvSpPr>
            <a:spLocks noChangeArrowheads="1"/>
          </p:cNvSpPr>
          <p:nvPr/>
        </p:nvSpPr>
        <p:spPr bwMode="auto">
          <a:xfrm>
            <a:off x="2700338" y="5556250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7</a:t>
            </a:r>
          </a:p>
        </p:txBody>
      </p:sp>
      <p:sp>
        <p:nvSpPr>
          <p:cNvPr id="237588" name="Oval 20"/>
          <p:cNvSpPr>
            <a:spLocks noChangeArrowheads="1"/>
          </p:cNvSpPr>
          <p:nvPr/>
        </p:nvSpPr>
        <p:spPr bwMode="auto">
          <a:xfrm>
            <a:off x="5580063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4</a:t>
            </a:r>
            <a:endParaRPr lang="ru-RU" sz="2400"/>
          </a:p>
        </p:txBody>
      </p:sp>
      <p:sp>
        <p:nvSpPr>
          <p:cNvPr id="237589" name="Oval 21"/>
          <p:cNvSpPr>
            <a:spLocks noChangeArrowheads="1"/>
          </p:cNvSpPr>
          <p:nvPr/>
        </p:nvSpPr>
        <p:spPr bwMode="auto">
          <a:xfrm>
            <a:off x="5580063" y="5556250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6</a:t>
            </a:r>
          </a:p>
        </p:txBody>
      </p:sp>
      <p:sp>
        <p:nvSpPr>
          <p:cNvPr id="237590" name="Text Box 22"/>
          <p:cNvSpPr txBox="1">
            <a:spLocks noChangeArrowheads="1"/>
          </p:cNvSpPr>
          <p:nvPr/>
        </p:nvSpPr>
        <p:spPr bwMode="auto">
          <a:xfrm>
            <a:off x="1116013" y="3906838"/>
            <a:ext cx="1300162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начало</a:t>
            </a:r>
          </a:p>
        </p:txBody>
      </p:sp>
      <p:sp>
        <p:nvSpPr>
          <p:cNvPr id="237591" name="Oval 23"/>
          <p:cNvSpPr>
            <a:spLocks noChangeArrowheads="1"/>
          </p:cNvSpPr>
          <p:nvPr/>
        </p:nvSpPr>
        <p:spPr bwMode="auto">
          <a:xfrm>
            <a:off x="468313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sp>
        <p:nvSpPr>
          <p:cNvPr id="237592" name="Text Box 24"/>
          <p:cNvSpPr txBox="1">
            <a:spLocks noChangeArrowheads="1"/>
          </p:cNvSpPr>
          <p:nvPr/>
        </p:nvSpPr>
        <p:spPr bwMode="auto">
          <a:xfrm>
            <a:off x="3467100" y="3905250"/>
            <a:ext cx="168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ym typeface="Symbol" pitchFamily="18" charset="2"/>
              </a:rPr>
              <a:t></a:t>
            </a:r>
            <a:endParaRPr lang="ru-RU" sz="2400" b="1"/>
          </a:p>
        </p:txBody>
      </p:sp>
      <p:cxnSp>
        <p:nvCxnSpPr>
          <p:cNvPr id="237593" name="AutoShape 25"/>
          <p:cNvCxnSpPr>
            <a:cxnSpLocks noChangeShapeType="1"/>
            <a:stCxn id="237588" idx="6"/>
            <a:endCxn id="237595" idx="2"/>
          </p:cNvCxnSpPr>
          <p:nvPr/>
        </p:nvCxnSpPr>
        <p:spPr bwMode="auto">
          <a:xfrm>
            <a:off x="5994400" y="4132263"/>
            <a:ext cx="13208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37594" name="Text Box 26"/>
          <p:cNvSpPr txBox="1">
            <a:spLocks noChangeArrowheads="1"/>
          </p:cNvSpPr>
          <p:nvPr/>
        </p:nvSpPr>
        <p:spPr bwMode="auto">
          <a:xfrm>
            <a:off x="6335713" y="3916363"/>
            <a:ext cx="49212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ym typeface="Symbol" pitchFamily="18" charset="2"/>
              </a:rPr>
              <a:t>!</a:t>
            </a:r>
            <a:r>
              <a:rPr lang="en-US" sz="2400" b="1">
                <a:sym typeface="Symbol" pitchFamily="18" charset="2"/>
              </a:rPr>
              <a:t>ok</a:t>
            </a:r>
            <a:endParaRPr lang="ru-RU" sz="2400" b="1"/>
          </a:p>
        </p:txBody>
      </p:sp>
      <p:sp>
        <p:nvSpPr>
          <p:cNvPr id="237595" name="Oval 27"/>
          <p:cNvSpPr>
            <a:spLocks noChangeArrowheads="1"/>
          </p:cNvSpPr>
          <p:nvPr/>
        </p:nvSpPr>
        <p:spPr bwMode="auto">
          <a:xfrm>
            <a:off x="7334250" y="3933825"/>
            <a:ext cx="395288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5</a:t>
            </a:r>
            <a:endParaRPr lang="ru-RU" sz="2400"/>
          </a:p>
        </p:txBody>
      </p:sp>
      <p:cxnSp>
        <p:nvCxnSpPr>
          <p:cNvPr id="237596" name="AutoShape 28"/>
          <p:cNvCxnSpPr>
            <a:cxnSpLocks noChangeShapeType="1"/>
            <a:stCxn id="237595" idx="1"/>
            <a:endCxn id="237591" idx="7"/>
          </p:cNvCxnSpPr>
          <p:nvPr/>
        </p:nvCxnSpPr>
        <p:spPr bwMode="auto">
          <a:xfrm rot="16200000" flipH="1" flipV="1">
            <a:off x="4098131" y="681832"/>
            <a:ext cx="1587" cy="6584950"/>
          </a:xfrm>
          <a:prstGeom prst="curvedConnector3">
            <a:avLst>
              <a:gd name="adj1" fmla="val -46600000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7597" name="Text Box 29"/>
          <p:cNvSpPr txBox="1">
            <a:spLocks noChangeArrowheads="1"/>
          </p:cNvSpPr>
          <p:nvPr/>
        </p:nvSpPr>
        <p:spPr bwMode="auto">
          <a:xfrm>
            <a:off x="3419475" y="3033713"/>
            <a:ext cx="1100138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конец</a:t>
            </a:r>
          </a:p>
        </p:txBody>
      </p:sp>
      <p:cxnSp>
        <p:nvCxnSpPr>
          <p:cNvPr id="237598" name="AutoShape 30"/>
          <p:cNvCxnSpPr>
            <a:cxnSpLocks noChangeShapeType="1"/>
            <a:stCxn id="237595" idx="7"/>
            <a:endCxn id="237595" idx="5"/>
          </p:cNvCxnSpPr>
          <p:nvPr/>
        </p:nvCxnSpPr>
        <p:spPr bwMode="auto">
          <a:xfrm rot="5400000" flipV="1">
            <a:off x="7514432" y="4131469"/>
            <a:ext cx="317500" cy="1587"/>
          </a:xfrm>
          <a:prstGeom prst="curvedConnector5">
            <a:avLst>
              <a:gd name="adj1" fmla="val -84500"/>
              <a:gd name="adj2" fmla="val 35700000"/>
              <a:gd name="adj3" fmla="val 184500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2376488" y="4803775"/>
            <a:ext cx="90963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?стоп</a:t>
            </a:r>
          </a:p>
        </p:txBody>
      </p:sp>
      <p:cxnSp>
        <p:nvCxnSpPr>
          <p:cNvPr id="237600" name="AutoShape 32"/>
          <p:cNvCxnSpPr>
            <a:cxnSpLocks noChangeShapeType="1"/>
            <a:stCxn id="237588" idx="4"/>
            <a:endCxn id="237589" idx="0"/>
          </p:cNvCxnSpPr>
          <p:nvPr/>
        </p:nvCxnSpPr>
        <p:spPr bwMode="auto">
          <a:xfrm rot="5400000">
            <a:off x="5184775" y="4943475"/>
            <a:ext cx="1187450" cy="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7601" name="Text Box 33"/>
          <p:cNvSpPr txBox="1">
            <a:spLocks noChangeArrowheads="1"/>
          </p:cNvSpPr>
          <p:nvPr/>
        </p:nvSpPr>
        <p:spPr bwMode="auto">
          <a:xfrm>
            <a:off x="5256213" y="4803775"/>
            <a:ext cx="90963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ym typeface="Symbol" pitchFamily="18" charset="2"/>
              </a:rPr>
              <a:t>?стоп</a:t>
            </a:r>
            <a:endParaRPr lang="ru-RU" sz="2400" b="1"/>
          </a:p>
        </p:txBody>
      </p:sp>
      <p:cxnSp>
        <p:nvCxnSpPr>
          <p:cNvPr id="237602" name="AutoShape 34"/>
          <p:cNvCxnSpPr>
            <a:cxnSpLocks noChangeShapeType="1"/>
            <a:stCxn id="237589" idx="6"/>
            <a:endCxn id="237589" idx="2"/>
          </p:cNvCxnSpPr>
          <p:nvPr/>
        </p:nvCxnSpPr>
        <p:spPr bwMode="auto">
          <a:xfrm flipH="1">
            <a:off x="5561013" y="5754688"/>
            <a:ext cx="433387" cy="1587"/>
          </a:xfrm>
          <a:prstGeom prst="curvedConnector5">
            <a:avLst>
              <a:gd name="adj1" fmla="val -48352"/>
              <a:gd name="adj2" fmla="val 40600000"/>
              <a:gd name="adj3" fmla="val 148352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7603" name="Text Box 35"/>
          <p:cNvSpPr txBox="1">
            <a:spLocks noChangeArrowheads="1"/>
          </p:cNvSpPr>
          <p:nvPr/>
        </p:nvSpPr>
        <p:spPr bwMode="auto">
          <a:xfrm>
            <a:off x="5327650" y="6245225"/>
            <a:ext cx="909638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?стоп</a:t>
            </a:r>
          </a:p>
        </p:txBody>
      </p:sp>
      <p:cxnSp>
        <p:nvCxnSpPr>
          <p:cNvPr id="237605" name="AutoShape 37"/>
          <p:cNvCxnSpPr>
            <a:cxnSpLocks noChangeShapeType="1"/>
            <a:stCxn id="237587" idx="2"/>
            <a:endCxn id="237591" idx="4"/>
          </p:cNvCxnSpPr>
          <p:nvPr/>
        </p:nvCxnSpPr>
        <p:spPr bwMode="auto">
          <a:xfrm rot="10800000">
            <a:off x="666750" y="4349750"/>
            <a:ext cx="2014538" cy="1404938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37607" name="Text Box 39"/>
          <p:cNvSpPr txBox="1">
            <a:spLocks noChangeArrowheads="1"/>
          </p:cNvSpPr>
          <p:nvPr/>
        </p:nvSpPr>
        <p:spPr bwMode="auto">
          <a:xfrm>
            <a:off x="8018463" y="3916363"/>
            <a:ext cx="90963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?стоп</a:t>
            </a:r>
          </a:p>
        </p:txBody>
      </p:sp>
      <p:sp>
        <p:nvSpPr>
          <p:cNvPr id="237610" name="Text Box 42"/>
          <p:cNvSpPr txBox="1">
            <a:spLocks noChangeArrowheads="1"/>
          </p:cNvSpPr>
          <p:nvPr/>
        </p:nvSpPr>
        <p:spPr bwMode="auto">
          <a:xfrm>
            <a:off x="503238" y="4803775"/>
            <a:ext cx="942975" cy="388938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90800"/>
          <a:lstStyle/>
          <a:p>
            <a:pPr>
              <a:spcBef>
                <a:spcPct val="50000"/>
              </a:spcBef>
            </a:pPr>
            <a:r>
              <a:rPr lang="ru-RU" sz="2400" b="1"/>
              <a:t>!откат</a:t>
            </a:r>
          </a:p>
        </p:txBody>
      </p:sp>
      <p:cxnSp>
        <p:nvCxnSpPr>
          <p:cNvPr id="237611" name="AutoShape 43"/>
          <p:cNvCxnSpPr>
            <a:cxnSpLocks noChangeShapeType="1"/>
            <a:stCxn id="237589" idx="6"/>
            <a:endCxn id="237595" idx="4"/>
          </p:cNvCxnSpPr>
          <p:nvPr/>
        </p:nvCxnSpPr>
        <p:spPr bwMode="auto">
          <a:xfrm flipV="1">
            <a:off x="5994400" y="4349750"/>
            <a:ext cx="1538288" cy="1404938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37612" name="Text Box 44"/>
          <p:cNvSpPr txBox="1">
            <a:spLocks noChangeArrowheads="1"/>
          </p:cNvSpPr>
          <p:nvPr/>
        </p:nvSpPr>
        <p:spPr bwMode="auto">
          <a:xfrm>
            <a:off x="6408738" y="4805363"/>
            <a:ext cx="165735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дальше</a:t>
            </a:r>
          </a:p>
        </p:txBody>
      </p:sp>
      <p:sp>
        <p:nvSpPr>
          <p:cNvPr id="237613" name="Oval 45"/>
          <p:cNvSpPr>
            <a:spLocks noChangeArrowheads="1"/>
          </p:cNvSpPr>
          <p:nvPr/>
        </p:nvSpPr>
        <p:spPr bwMode="auto">
          <a:xfrm>
            <a:off x="4151313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3</a:t>
            </a:r>
            <a:endParaRPr lang="ru-RU" sz="2400"/>
          </a:p>
        </p:txBody>
      </p:sp>
      <p:cxnSp>
        <p:nvCxnSpPr>
          <p:cNvPr id="237614" name="AutoShape 46"/>
          <p:cNvCxnSpPr>
            <a:cxnSpLocks noChangeShapeType="1"/>
            <a:stCxn id="237613" idx="4"/>
            <a:endCxn id="237589" idx="2"/>
          </p:cNvCxnSpPr>
          <p:nvPr/>
        </p:nvCxnSpPr>
        <p:spPr bwMode="auto">
          <a:xfrm rot="16200000" flipH="1">
            <a:off x="4252913" y="4446587"/>
            <a:ext cx="1404938" cy="1211263"/>
          </a:xfrm>
          <a:prstGeom prst="curvedConnector2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237616" name="Text Box 48"/>
          <p:cNvSpPr txBox="1">
            <a:spLocks noChangeArrowheads="1"/>
          </p:cNvSpPr>
          <p:nvPr/>
        </p:nvSpPr>
        <p:spPr bwMode="auto">
          <a:xfrm>
            <a:off x="4440238" y="4803775"/>
            <a:ext cx="168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ym typeface="Symbol" pitchFamily="18" charset="2"/>
              </a:rPr>
              <a:t></a:t>
            </a:r>
            <a:endParaRPr lang="ru-RU" sz="2400" b="1"/>
          </a:p>
        </p:txBody>
      </p:sp>
      <p:cxnSp>
        <p:nvCxnSpPr>
          <p:cNvPr id="237617" name="AutoShape 49"/>
          <p:cNvCxnSpPr>
            <a:cxnSpLocks noChangeShapeType="1"/>
            <a:stCxn id="237613" idx="6"/>
            <a:endCxn id="237588" idx="2"/>
          </p:cNvCxnSpPr>
          <p:nvPr/>
        </p:nvCxnSpPr>
        <p:spPr bwMode="auto">
          <a:xfrm>
            <a:off x="4565650" y="4132263"/>
            <a:ext cx="995363" cy="0"/>
          </a:xfrm>
          <a:prstGeom prst="straightConnector1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237618" name="Text Box 50"/>
          <p:cNvSpPr txBox="1">
            <a:spLocks noChangeArrowheads="1"/>
          </p:cNvSpPr>
          <p:nvPr/>
        </p:nvSpPr>
        <p:spPr bwMode="auto">
          <a:xfrm>
            <a:off x="4908550" y="3903663"/>
            <a:ext cx="168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ym typeface="Symbol" pitchFamily="18" charset="2"/>
              </a:rPr>
              <a:t></a:t>
            </a:r>
            <a:endParaRPr lang="ru-RU" sz="2400" b="1"/>
          </a:p>
        </p:txBody>
      </p:sp>
      <p:sp>
        <p:nvSpPr>
          <p:cNvPr id="237619" name="Text Box 51"/>
          <p:cNvSpPr txBox="1">
            <a:spLocks noChangeArrowheads="1"/>
          </p:cNvSpPr>
          <p:nvPr/>
        </p:nvSpPr>
        <p:spPr bwMode="auto">
          <a:xfrm>
            <a:off x="287338" y="1268413"/>
            <a:ext cx="8609012" cy="1765300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72000" rIns="108000" bIns="72000"/>
          <a:lstStyle/>
          <a:p>
            <a:pPr marL="342900" indent="-342900" algn="ctr"/>
            <a:r>
              <a:rPr lang="ru-RU" altLang="zh-TW" sz="2400" u="sng">
                <a:latin typeface="Times New Roman" pitchFamily="18" charset="0"/>
              </a:rPr>
              <a:t>безопасные трассы</a:t>
            </a:r>
            <a:r>
              <a:rPr lang="ru-RU" altLang="zh-TW" sz="2400">
                <a:latin typeface="Times New Roman" pitchFamily="18" charset="0"/>
              </a:rPr>
              <a:t> </a:t>
            </a:r>
          </a:p>
          <a:p>
            <a:pPr marL="342900" indent="-342900"/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A=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?начало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en-US" altLang="zh-TW" sz="200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?стоп</a:t>
            </a:r>
            <a:r>
              <a:rPr lang="en-US" altLang="zh-TW" sz="2400">
                <a:solidFill>
                  <a:srgbClr val="3333FF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solidFill>
                  <a:srgbClr val="FF0000"/>
                </a:solidFill>
                <a:latin typeface="Times New Roman" pitchFamily="18" charset="0"/>
              </a:rPr>
              <a:t>!откат</a:t>
            </a:r>
            <a:endParaRPr lang="ru-RU" altLang="zh-TW" sz="2400">
              <a:latin typeface="Times New Roman" pitchFamily="18" charset="0"/>
            </a:endParaRPr>
          </a:p>
          <a:p>
            <a:pPr marL="342900" indent="-342900" algn="dist"/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B=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?начало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latin typeface="Times New Roman" pitchFamily="18" charset="0"/>
              </a:rPr>
              <a:t>[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?стоп</a:t>
            </a:r>
            <a:r>
              <a:rPr lang="ru-RU" altLang="zh-TW" sz="2400">
                <a:latin typeface="Times New Roman" pitchFamily="18" charset="0"/>
              </a:rPr>
              <a:t>]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solidFill>
                  <a:srgbClr val="FF0000"/>
                </a:solidFill>
                <a:latin typeface="Times New Roman" pitchFamily="18" charset="0"/>
              </a:rPr>
              <a:t>!</a:t>
            </a:r>
            <a:r>
              <a:rPr lang="en-US" altLang="zh-TW" sz="2400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rPr>
              <a:t>ok			   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latin typeface="Times New Roman" pitchFamily="18" charset="0"/>
              </a:rPr>
              <a:t>{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?стоп</a:t>
            </a:r>
            <a:r>
              <a:rPr lang="ru-RU" altLang="zh-TW" sz="2400">
                <a:latin typeface="Times New Roman" pitchFamily="18" charset="0"/>
              </a:rPr>
              <a:t>,</a:t>
            </a:r>
            <a:r>
              <a:rPr lang="ru-RU" altLang="zh-TW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altLang="zh-TW" sz="2400">
                <a:latin typeface="Times New Roman" pitchFamily="18" charset="0"/>
              </a:rPr>
              <a:t>}*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?конец</a:t>
            </a:r>
            <a:endParaRPr lang="ru-RU" sz="2400">
              <a:latin typeface="Times New Roman" pitchFamily="18" charset="0"/>
            </a:endParaRPr>
          </a:p>
          <a:p>
            <a:pPr marL="342900" indent="-342900" algn="dist"/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C=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?начало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</a:t>
            </a:r>
            <a:r>
              <a:rPr lang="ru-RU" altLang="zh-TW" sz="2400">
                <a:latin typeface="Times New Roman" pitchFamily="18" charset="0"/>
              </a:rPr>
              <a:t>[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?стоп</a:t>
            </a:r>
            <a:r>
              <a:rPr lang="ru-RU" altLang="zh-TW" sz="2400">
                <a:latin typeface="Times New Roman" pitchFamily="18" charset="0"/>
              </a:rPr>
              <a:t>]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latin typeface="Times New Roman" pitchFamily="18" charset="0"/>
              </a:rPr>
              <a:t>{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?стоп</a:t>
            </a:r>
            <a:r>
              <a:rPr lang="ru-RU" altLang="zh-TW" sz="2400">
                <a:latin typeface="Times New Roman" pitchFamily="18" charset="0"/>
              </a:rPr>
              <a:t>,</a:t>
            </a:r>
            <a:r>
              <a:rPr lang="ru-RU" altLang="zh-TW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altLang="zh-TW" sz="2400">
                <a:latin typeface="Times New Roman" pitchFamily="18" charset="0"/>
              </a:rPr>
              <a:t>}*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?дальше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latin typeface="Times New Roman" pitchFamily="18" charset="0"/>
              </a:rPr>
              <a:t>{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?стоп</a:t>
            </a:r>
            <a:r>
              <a:rPr lang="ru-RU" altLang="zh-TW" sz="2400">
                <a:latin typeface="Times New Roman" pitchFamily="18" charset="0"/>
              </a:rPr>
              <a:t>,</a:t>
            </a:r>
            <a:r>
              <a:rPr lang="ru-RU" altLang="zh-TW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altLang="zh-TW" sz="2400">
                <a:latin typeface="Times New Roman" pitchFamily="18" charset="0"/>
              </a:rPr>
              <a:t>}*</a:t>
            </a:r>
            <a:r>
              <a:rPr lang="ru-RU" altLang="zh-TW" sz="2000">
                <a:sym typeface="Symbol" pitchFamily="18" charset="2"/>
              </a:rPr>
              <a:t></a:t>
            </a:r>
            <a:r>
              <a:rPr lang="ru-RU" altLang="zh-TW" sz="2400">
                <a:solidFill>
                  <a:srgbClr val="3333FF"/>
                </a:solidFill>
                <a:latin typeface="Times New Roman" pitchFamily="18" charset="0"/>
              </a:rPr>
              <a:t>?конец</a:t>
            </a:r>
          </a:p>
        </p:txBody>
      </p:sp>
      <p:sp>
        <p:nvSpPr>
          <p:cNvPr id="237620" name="Text Box 52"/>
          <p:cNvSpPr txBox="1">
            <a:spLocks noChangeArrowheads="1"/>
          </p:cNvSpPr>
          <p:nvPr/>
        </p:nvSpPr>
        <p:spPr bwMode="auto">
          <a:xfrm>
            <a:off x="6588125" y="1376363"/>
            <a:ext cx="1782763" cy="56515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lIns="108000" tIns="72000" rIns="108000" bIns="72000" anchor="ctr" anchorCtr="1">
            <a:spAutoFit/>
          </a:bodyPr>
          <a:lstStyle/>
          <a:p>
            <a:pPr marL="342900" indent="-342900"/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( A | B | C )</a:t>
            </a:r>
            <a:r>
              <a:rPr lang="en-US" altLang="zh-TW" sz="2400" baseline="30000">
                <a:latin typeface="Times New Roman" pitchFamily="18" charset="0"/>
                <a:ea typeface="新細明體" pitchFamily="18" charset="-120"/>
              </a:rPr>
              <a:t>*</a:t>
            </a:r>
            <a:endParaRPr lang="ru-RU" altLang="zh-TW" sz="2400" baseline="30000">
              <a:latin typeface="Times New Roman" pitchFamily="18" charset="0"/>
            </a:endParaRPr>
          </a:p>
        </p:txBody>
      </p:sp>
      <p:sp>
        <p:nvSpPr>
          <p:cNvPr id="237644" name="Line 76"/>
          <p:cNvSpPr>
            <a:spLocks noChangeShapeType="1"/>
          </p:cNvSpPr>
          <p:nvPr/>
        </p:nvSpPr>
        <p:spPr bwMode="auto">
          <a:xfrm>
            <a:off x="1042988" y="3711575"/>
            <a:ext cx="1333500" cy="0"/>
          </a:xfrm>
          <a:prstGeom prst="line">
            <a:avLst/>
          </a:prstGeom>
          <a:noFill/>
          <a:ln w="76200" cmpd="dbl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7645" name="Text Box 77"/>
          <p:cNvSpPr txBox="1">
            <a:spLocks noChangeArrowheads="1"/>
          </p:cNvSpPr>
          <p:nvPr/>
        </p:nvSpPr>
        <p:spPr bwMode="auto">
          <a:xfrm>
            <a:off x="1368425" y="3465513"/>
            <a:ext cx="395288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</a:t>
            </a:r>
            <a:endParaRPr lang="ru-RU" sz="2800"/>
          </a:p>
        </p:txBody>
      </p:sp>
      <p:sp>
        <p:nvSpPr>
          <p:cNvPr id="237646" name="Line 78"/>
          <p:cNvSpPr>
            <a:spLocks noChangeShapeType="1"/>
          </p:cNvSpPr>
          <p:nvPr/>
        </p:nvSpPr>
        <p:spPr bwMode="auto">
          <a:xfrm>
            <a:off x="2843213" y="3713163"/>
            <a:ext cx="2413000" cy="0"/>
          </a:xfrm>
          <a:prstGeom prst="line">
            <a:avLst/>
          </a:prstGeom>
          <a:noFill/>
          <a:ln w="76200" cmpd="dbl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7647" name="Text Box 79"/>
          <p:cNvSpPr txBox="1">
            <a:spLocks noChangeArrowheads="1"/>
          </p:cNvSpPr>
          <p:nvPr/>
        </p:nvSpPr>
        <p:spPr bwMode="auto">
          <a:xfrm>
            <a:off x="3203575" y="3497263"/>
            <a:ext cx="15779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11</a:t>
            </a:r>
            <a:r>
              <a:rPr lang="en-US" sz="2400">
                <a:sym typeface="Symbol" pitchFamily="18" charset="2"/>
              </a:rPr>
              <a:t>,</a:t>
            </a: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12</a:t>
            </a:r>
            <a:r>
              <a:rPr lang="en-US" sz="2400">
                <a:sym typeface="Symbol" pitchFamily="18" charset="2"/>
              </a:rPr>
              <a:t>,…</a:t>
            </a:r>
            <a:endParaRPr lang="ru-RU" sz="2400"/>
          </a:p>
        </p:txBody>
      </p:sp>
      <p:sp>
        <p:nvSpPr>
          <p:cNvPr id="237648" name="Oval 80"/>
          <p:cNvSpPr>
            <a:spLocks noChangeAspect="1" noChangeArrowheads="1"/>
          </p:cNvSpPr>
          <p:nvPr/>
        </p:nvSpPr>
        <p:spPr bwMode="auto">
          <a:xfrm>
            <a:off x="611188" y="350043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0</a:t>
            </a:r>
            <a:endParaRPr lang="ru-RU" sz="2400" baseline="-25000"/>
          </a:p>
        </p:txBody>
      </p:sp>
      <p:sp>
        <p:nvSpPr>
          <p:cNvPr id="237649" name="Oval 81"/>
          <p:cNvSpPr>
            <a:spLocks noChangeAspect="1" noChangeArrowheads="1"/>
          </p:cNvSpPr>
          <p:nvPr/>
        </p:nvSpPr>
        <p:spPr bwMode="auto">
          <a:xfrm>
            <a:off x="5219700" y="3502025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1</a:t>
            </a:r>
            <a:endParaRPr lang="ru-RU" sz="2400" baseline="-25000"/>
          </a:p>
        </p:txBody>
      </p:sp>
      <p:cxnSp>
        <p:nvCxnSpPr>
          <p:cNvPr id="237650" name="AutoShape 82"/>
          <p:cNvCxnSpPr>
            <a:cxnSpLocks noChangeShapeType="1"/>
            <a:stCxn id="237652" idx="6"/>
          </p:cNvCxnSpPr>
          <p:nvPr/>
        </p:nvCxnSpPr>
        <p:spPr bwMode="auto">
          <a:xfrm>
            <a:off x="7218363" y="3719513"/>
            <a:ext cx="145732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7651" name="Text Box 83"/>
          <p:cNvSpPr txBox="1">
            <a:spLocks noChangeArrowheads="1"/>
          </p:cNvSpPr>
          <p:nvPr/>
        </p:nvSpPr>
        <p:spPr bwMode="auto">
          <a:xfrm>
            <a:off x="7623175" y="3429000"/>
            <a:ext cx="327025" cy="449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</a:t>
            </a:r>
          </a:p>
        </p:txBody>
      </p:sp>
      <p:sp>
        <p:nvSpPr>
          <p:cNvPr id="237652" name="Oval 84"/>
          <p:cNvSpPr>
            <a:spLocks noChangeAspect="1" noChangeArrowheads="1"/>
          </p:cNvSpPr>
          <p:nvPr/>
        </p:nvSpPr>
        <p:spPr bwMode="auto">
          <a:xfrm>
            <a:off x="6767513" y="3502025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endParaRPr lang="ru-RU" sz="2400"/>
          </a:p>
        </p:txBody>
      </p:sp>
      <p:cxnSp>
        <p:nvCxnSpPr>
          <p:cNvPr id="237653" name="AutoShape 85"/>
          <p:cNvCxnSpPr>
            <a:cxnSpLocks noChangeShapeType="1"/>
            <a:stCxn id="237649" idx="6"/>
            <a:endCxn id="237652" idx="2"/>
          </p:cNvCxnSpPr>
          <p:nvPr/>
        </p:nvCxnSpPr>
        <p:spPr bwMode="auto">
          <a:xfrm>
            <a:off x="5670550" y="3719513"/>
            <a:ext cx="10779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7654" name="Text Box 86"/>
          <p:cNvSpPr txBox="1">
            <a:spLocks noChangeArrowheads="1"/>
          </p:cNvSpPr>
          <p:nvPr/>
        </p:nvSpPr>
        <p:spPr bwMode="auto">
          <a:xfrm>
            <a:off x="5918200" y="3502025"/>
            <a:ext cx="50323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</a:p>
        </p:txBody>
      </p:sp>
      <p:sp>
        <p:nvSpPr>
          <p:cNvPr id="237655" name="Oval 87"/>
          <p:cNvSpPr>
            <a:spLocks noChangeAspect="1" noChangeArrowheads="1"/>
          </p:cNvSpPr>
          <p:nvPr/>
        </p:nvSpPr>
        <p:spPr bwMode="auto">
          <a:xfrm>
            <a:off x="5219700" y="4905375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2</a:t>
            </a:r>
            <a:endParaRPr lang="ru-RU" sz="2400" baseline="-25000"/>
          </a:p>
        </p:txBody>
      </p:sp>
      <p:sp>
        <p:nvSpPr>
          <p:cNvPr id="237656" name="Line 88"/>
          <p:cNvSpPr>
            <a:spLocks noChangeShapeType="1"/>
          </p:cNvSpPr>
          <p:nvPr/>
        </p:nvSpPr>
        <p:spPr bwMode="auto">
          <a:xfrm rot="1504841">
            <a:off x="2628900" y="4438650"/>
            <a:ext cx="2724150" cy="0"/>
          </a:xfrm>
          <a:prstGeom prst="line">
            <a:avLst/>
          </a:prstGeom>
          <a:noFill/>
          <a:ln w="76200" cmpd="dbl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37657" name="Oval 89"/>
          <p:cNvSpPr>
            <a:spLocks noChangeAspect="1" noChangeArrowheads="1"/>
          </p:cNvSpPr>
          <p:nvPr/>
        </p:nvSpPr>
        <p:spPr bwMode="auto">
          <a:xfrm>
            <a:off x="2411413" y="350043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237658" name="Text Box 90"/>
          <p:cNvSpPr txBox="1">
            <a:spLocks noChangeArrowheads="1"/>
          </p:cNvSpPr>
          <p:nvPr/>
        </p:nvSpPr>
        <p:spPr bwMode="auto">
          <a:xfrm rot="1315543">
            <a:off x="3127375" y="4221163"/>
            <a:ext cx="1409700" cy="315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b"/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21</a:t>
            </a:r>
            <a:r>
              <a:rPr lang="en-US" sz="2400">
                <a:sym typeface="Symbol" pitchFamily="18" charset="2"/>
              </a:rPr>
              <a:t>,</a:t>
            </a: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22</a:t>
            </a:r>
            <a:r>
              <a:rPr lang="en-US" sz="2400">
                <a:sym typeface="Symbol" pitchFamily="18" charset="2"/>
              </a:rPr>
              <a:t>,…</a:t>
            </a:r>
            <a:endParaRPr lang="ru-RU" sz="2400"/>
          </a:p>
        </p:txBody>
      </p:sp>
      <p:sp>
        <p:nvSpPr>
          <p:cNvPr id="237660" name="Oval 92"/>
          <p:cNvSpPr>
            <a:spLocks noChangeAspect="1" noChangeArrowheads="1"/>
          </p:cNvSpPr>
          <p:nvPr/>
        </p:nvSpPr>
        <p:spPr bwMode="auto">
          <a:xfrm>
            <a:off x="6784975" y="490378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endParaRPr lang="ru-RU" sz="2400" baseline="-25000"/>
          </a:p>
        </p:txBody>
      </p:sp>
      <p:cxnSp>
        <p:nvCxnSpPr>
          <p:cNvPr id="237661" name="AutoShape 93"/>
          <p:cNvCxnSpPr>
            <a:cxnSpLocks noChangeShapeType="1"/>
            <a:stCxn id="237655" idx="6"/>
            <a:endCxn id="237660" idx="2"/>
          </p:cNvCxnSpPr>
          <p:nvPr/>
        </p:nvCxnSpPr>
        <p:spPr bwMode="auto">
          <a:xfrm flipV="1">
            <a:off x="5670550" y="5121275"/>
            <a:ext cx="1095375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37662" name="Text Box 94"/>
          <p:cNvSpPr txBox="1">
            <a:spLocks noChangeArrowheads="1"/>
          </p:cNvSpPr>
          <p:nvPr/>
        </p:nvSpPr>
        <p:spPr bwMode="auto">
          <a:xfrm>
            <a:off x="5935663" y="4903788"/>
            <a:ext cx="50323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</a:p>
        </p:txBody>
      </p:sp>
      <p:sp>
        <p:nvSpPr>
          <p:cNvPr id="237663" name="Text Box 95"/>
          <p:cNvSpPr txBox="1">
            <a:spLocks noChangeArrowheads="1"/>
          </p:cNvSpPr>
          <p:nvPr/>
        </p:nvSpPr>
        <p:spPr bwMode="auto">
          <a:xfrm>
            <a:off x="395288" y="4652963"/>
            <a:ext cx="288766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стимул</a:t>
            </a:r>
            <a:r>
              <a:rPr lang="ru-RU" sz="3200"/>
              <a:t> </a:t>
            </a:r>
            <a:r>
              <a:rPr lang="en-US" sz="4000"/>
              <a:t>x</a:t>
            </a:r>
            <a:endParaRPr lang="ru-RU" sz="4000"/>
          </a:p>
          <a:p>
            <a:pPr>
              <a:lnSpc>
                <a:spcPct val="70000"/>
              </a:lnSpc>
            </a:pPr>
            <a:r>
              <a:rPr lang="ru-RU" sz="3200">
                <a:latin typeface="Times New Roman" pitchFamily="18" charset="0"/>
              </a:rPr>
              <a:t>после трассы</a:t>
            </a:r>
            <a:r>
              <a:rPr lang="ru-RU" sz="3200"/>
              <a:t> </a:t>
            </a:r>
            <a:r>
              <a:rPr lang="ru-RU" sz="4000">
                <a:sym typeface="Symbol" pitchFamily="18" charset="2"/>
              </a:rPr>
              <a:t></a:t>
            </a:r>
          </a:p>
        </p:txBody>
      </p:sp>
      <p:sp>
        <p:nvSpPr>
          <p:cNvPr id="237664" name="Text Box 96"/>
          <p:cNvSpPr txBox="1">
            <a:spLocks noChangeArrowheads="1"/>
          </p:cNvSpPr>
          <p:nvPr/>
        </p:nvSpPr>
        <p:spPr bwMode="auto">
          <a:xfrm>
            <a:off x="395288" y="5553075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4000">
                <a:solidFill>
                  <a:srgbClr val="FF0000"/>
                </a:solidFill>
                <a:latin typeface="Times New Roman" pitchFamily="18" charset="0"/>
              </a:rPr>
              <a:t>опасен</a:t>
            </a:r>
            <a:endParaRPr lang="ru-RU" sz="480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37665" name="Text Box 97"/>
          <p:cNvSpPr txBox="1">
            <a:spLocks noChangeArrowheads="1"/>
          </p:cNvSpPr>
          <p:nvPr/>
        </p:nvSpPr>
        <p:spPr bwMode="auto">
          <a:xfrm>
            <a:off x="5724525" y="3586163"/>
            <a:ext cx="3154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стимул</a:t>
            </a:r>
            <a:r>
              <a:rPr lang="ru-RU" sz="2400"/>
              <a:t> </a:t>
            </a:r>
            <a:r>
              <a:rPr lang="en-US" sz="2400"/>
              <a:t>x</a:t>
            </a:r>
            <a:r>
              <a:rPr lang="ru-RU" sz="2400"/>
              <a:t> </a:t>
            </a:r>
            <a:r>
              <a:rPr lang="ru-RU" sz="2400">
                <a:latin typeface="Times New Roman" pitchFamily="18" charset="0"/>
              </a:rPr>
              <a:t>не определён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237666" name="Text Box 98"/>
          <p:cNvSpPr txBox="1">
            <a:spLocks noChangeArrowheads="1"/>
          </p:cNvSpPr>
          <p:nvPr/>
        </p:nvSpPr>
        <p:spPr bwMode="auto">
          <a:xfrm>
            <a:off x="358775" y="5553075"/>
            <a:ext cx="2341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4000">
                <a:solidFill>
                  <a:srgbClr val="3333FF"/>
                </a:solidFill>
                <a:latin typeface="Times New Roman" pitchFamily="18" charset="0"/>
              </a:rPr>
              <a:t>безопасен</a:t>
            </a:r>
            <a:endParaRPr lang="ru-RU" sz="48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237667" name="Text Box 99"/>
          <p:cNvSpPr txBox="1">
            <a:spLocks noChangeArrowheads="1"/>
          </p:cNvSpPr>
          <p:nvPr/>
        </p:nvSpPr>
        <p:spPr bwMode="auto">
          <a:xfrm>
            <a:off x="5651500" y="4041775"/>
            <a:ext cx="326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допущение разрушения</a:t>
            </a:r>
          </a:p>
        </p:txBody>
      </p:sp>
      <p:sp>
        <p:nvSpPr>
          <p:cNvPr id="237668" name="Text Box 100"/>
          <p:cNvSpPr txBox="1">
            <a:spLocks noChangeArrowheads="1"/>
          </p:cNvSpPr>
          <p:nvPr/>
        </p:nvSpPr>
        <p:spPr bwMode="auto">
          <a:xfrm rot="5400000">
            <a:off x="2263775" y="4333876"/>
            <a:ext cx="6619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>
                <a:sym typeface="Symbol" pitchFamily="18" charset="2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7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7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7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7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3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3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"/>
                            </p:stCondLst>
                            <p:childTnLst>
                              <p:par>
                                <p:cTn id="10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"/>
                            </p:stCondLst>
                            <p:childTnLst>
                              <p:par>
                                <p:cTn id="1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"/>
                            </p:stCondLst>
                            <p:childTnLst>
                              <p:par>
                                <p:cTn id="1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"/>
                            </p:stCondLst>
                            <p:childTnLst>
                              <p:par>
                                <p:cTn id="1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3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23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3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3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3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00"/>
                            </p:stCondLst>
                            <p:childTnLst>
                              <p:par>
                                <p:cTn id="1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"/>
                            </p:stCondLst>
                            <p:childTnLst>
                              <p:par>
                                <p:cTn id="1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00"/>
                            </p:stCondLst>
                            <p:childTnLst>
                              <p:par>
                                <p:cTn id="18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9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00"/>
                            </p:stCondLst>
                            <p:childTnLst>
                              <p:par>
                                <p:cTn id="1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23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23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100" fill="hold"/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" dur="100" fill="hold"/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" fill="hold"/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"/>
                            </p:stCondLst>
                            <p:childTnLst>
                              <p:par>
                                <p:cTn id="2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3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3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00"/>
                            </p:stCondLst>
                            <p:childTnLst>
                              <p:par>
                                <p:cTn id="2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4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"/>
                            </p:stCondLst>
                            <p:childTnLst>
                              <p:par>
                                <p:cTn id="2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0"/>
                            </p:stCondLst>
                            <p:childTnLst>
                              <p:par>
                                <p:cTn id="2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00"/>
                            </p:stCondLst>
                            <p:childTnLst>
                              <p:par>
                                <p:cTn id="2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200"/>
                            </p:stCondLst>
                            <p:childTnLst>
                              <p:par>
                                <p:cTn id="2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4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"/>
                            </p:stCondLst>
                            <p:childTnLst>
                              <p:par>
                                <p:cTn id="2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8" dur="5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800"/>
                            </p:stCondLst>
                            <p:childTnLst>
                              <p:par>
                                <p:cTn id="2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1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4" dur="1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00" fill="hold"/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900"/>
                            </p:stCondLst>
                            <p:childTnLst>
                              <p:par>
                                <p:cTn id="2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9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"/>
                            </p:stCondLst>
                            <p:childTnLst>
                              <p:par>
                                <p:cTn id="2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2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"/>
                            </p:stCondLst>
                            <p:childTnLst>
                              <p:par>
                                <p:cTn id="2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6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600"/>
                            </p:stCondLst>
                            <p:childTnLst>
                              <p:par>
                                <p:cTn id="2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2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"/>
                            </p:stCondLst>
                            <p:childTnLst>
                              <p:par>
                                <p:cTn id="2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3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1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"/>
                            </p:stCondLst>
                            <p:childTnLst>
                              <p:par>
                                <p:cTn id="2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600"/>
                            </p:stCondLst>
                            <p:childTnLst>
                              <p:par>
                                <p:cTn id="3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3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100" fill="hold"/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00"/>
                            </p:stCondLst>
                            <p:childTnLst>
                              <p:par>
                                <p:cTn id="30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100" fill="hold"/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300"/>
                            </p:stCondLst>
                            <p:childTnLst>
                              <p:par>
                                <p:cTn id="3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800"/>
                            </p:stCondLst>
                            <p:childTnLst>
                              <p:par>
                                <p:cTn id="3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3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900"/>
                            </p:stCondLst>
                            <p:childTnLst>
                              <p:par>
                                <p:cTn id="3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8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1" dur="500"/>
                                        <p:tgtEl>
                                          <p:spTgt spid="23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0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1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2" dur="100" fill="hold"/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0"/>
                            </p:stCondLst>
                            <p:childTnLst>
                              <p:par>
                                <p:cTn id="3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5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00"/>
                            </p:stCondLst>
                            <p:childTnLst>
                              <p:par>
                                <p:cTn id="3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0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1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700"/>
                            </p:stCondLst>
                            <p:childTnLst>
                              <p:par>
                                <p:cTn id="3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500"/>
                                        <p:tgtEl>
                                          <p:spTgt spid="23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23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200"/>
                            </p:stCondLst>
                            <p:childTnLst>
                              <p:par>
                                <p:cTn id="3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8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9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0" dur="100" fill="hold"/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0"/>
                            </p:stCondLst>
                            <p:childTnLst>
                              <p:par>
                                <p:cTn id="3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3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374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600"/>
                            </p:stCondLst>
                            <p:childTnLst>
                              <p:par>
                                <p:cTn id="3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37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37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770" decel="100000"/>
                                        <p:tgtEl>
                                          <p:spTgt spid="2376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770" decel="100000"/>
                                        <p:tgtEl>
                                          <p:spTgt spid="2376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76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8" dur="770" fill="hold"/>
                                        <p:tgtEl>
                                          <p:spTgt spid="23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0" dur="770" fill="hold"/>
                                        <p:tgtEl>
                                          <p:spTgt spid="23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23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00"/>
                            </p:stCondLst>
                            <p:childTnLst>
                              <p:par>
                                <p:cTn id="4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3" dur="500"/>
                                        <p:tgtEl>
                                          <p:spTgt spid="23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6" dur="500"/>
                                        <p:tgtEl>
                                          <p:spTgt spid="23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000"/>
                            </p:stCondLst>
                            <p:childTnLst>
                              <p:par>
                                <p:cTn id="4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23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00"/>
                            </p:stCondLst>
                            <p:childTnLst>
                              <p:par>
                                <p:cTn id="4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23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9" dur="500"/>
                                        <p:tgtEl>
                                          <p:spTgt spid="23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2" dur="500"/>
                                        <p:tgtEl>
                                          <p:spTgt spid="23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00"/>
                            </p:stCondLst>
                            <p:childTnLst>
                              <p:par>
                                <p:cTn id="4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6" dur="500"/>
                                        <p:tgtEl>
                                          <p:spTgt spid="23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0" dur="500"/>
                                        <p:tgtEl>
                                          <p:spTgt spid="23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500"/>
                                        <p:tgtEl>
                                          <p:spTgt spid="23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500"/>
                            </p:stCondLst>
                            <p:childTnLst>
                              <p:par>
                                <p:cTn id="49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8" dur="500"/>
                                        <p:tgtEl>
                                          <p:spTgt spid="23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2" dur="500"/>
                                        <p:tgtEl>
                                          <p:spTgt spid="23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"/>
                                        <p:tgtEl>
                                          <p:spTgt spid="23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000"/>
                            </p:stCondLst>
                            <p:childTnLst>
                              <p:par>
                                <p:cTn id="5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23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3" dur="500"/>
                                        <p:tgtEl>
                                          <p:spTgt spid="23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6" dur="500"/>
                                        <p:tgtEl>
                                          <p:spTgt spid="23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000"/>
                            </p:stCondLst>
                            <p:childTnLst>
                              <p:par>
                                <p:cTn id="5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1000"/>
                                        <p:tgtEl>
                                          <p:spTgt spid="23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7" dur="1000"/>
                                        <p:tgtEl>
                                          <p:spTgt spid="23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0" dur="1000"/>
                                        <p:tgtEl>
                                          <p:spTgt spid="23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3" dur="500"/>
                                        <p:tgtEl>
                                          <p:spTgt spid="23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000"/>
                            </p:stCondLst>
                            <p:childTnLst>
                              <p:par>
                                <p:cTn id="5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8" dur="500"/>
                                        <p:tgtEl>
                                          <p:spTgt spid="23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1" dur="500"/>
                                        <p:tgtEl>
                                          <p:spTgt spid="23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500"/>
                            </p:stCondLst>
                            <p:childTnLst>
                              <p:par>
                                <p:cTn id="5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23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2000"/>
                            </p:stCondLst>
                            <p:childTnLst>
                              <p:par>
                                <p:cTn id="5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9" dur="500"/>
                                        <p:tgtEl>
                                          <p:spTgt spid="23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2" dur="500"/>
                                        <p:tgtEl>
                                          <p:spTgt spid="23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6" dur="500"/>
                                        <p:tgtEl>
                                          <p:spTgt spid="23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0" dur="500"/>
                                        <p:tgtEl>
                                          <p:spTgt spid="23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3500"/>
                            </p:stCondLst>
                            <p:childTnLst>
                              <p:par>
                                <p:cTn id="562" presetID="6" presetClass="emph" presetSubtype="0" repeatCount="3000" accel="50000" decel="5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3" dur="500" fill="hold"/>
                                        <p:tgtEl>
                                          <p:spTgt spid="23765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6500"/>
                            </p:stCondLst>
                            <p:childTnLst>
                              <p:par>
                                <p:cTn id="5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7" dur="500"/>
                                        <p:tgtEl>
                                          <p:spTgt spid="23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000"/>
                            </p:stCondLst>
                            <p:childTnLst>
                              <p:par>
                                <p:cTn id="569" presetID="6" presetClass="emph" presetSubtype="0" repeatCount="3000" ac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0" dur="500" fill="hold"/>
                                        <p:tgtEl>
                                          <p:spTgt spid="23766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6" dur="1000"/>
                                        <p:tgtEl>
                                          <p:spTgt spid="237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23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23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237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1000"/>
                                        <p:tgtEl>
                                          <p:spTgt spid="23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670" grpId="0" animBg="1"/>
      <p:bldP spid="237670" grpId="1" animBg="1"/>
      <p:bldP spid="237659" grpId="0"/>
      <p:bldP spid="237659" grpId="2"/>
      <p:bldP spid="237582" grpId="0" animBg="1"/>
      <p:bldP spid="237583" grpId="0" animBg="1"/>
      <p:bldP spid="237583" grpId="1" animBg="1"/>
      <p:bldP spid="237587" grpId="0" animBg="1"/>
      <p:bldP spid="237587" grpId="1" animBg="1"/>
      <p:bldP spid="237588" grpId="0" animBg="1"/>
      <p:bldP spid="237588" grpId="1" animBg="1"/>
      <p:bldP spid="237589" grpId="1" animBg="1"/>
      <p:bldP spid="237589" grpId="2" animBg="1"/>
      <p:bldP spid="237590" grpId="0" animBg="1"/>
      <p:bldP spid="237590" grpId="1" animBg="1"/>
      <p:bldP spid="237591" grpId="0" animBg="1"/>
      <p:bldP spid="237591" grpId="1" animBg="1"/>
      <p:bldP spid="237592" grpId="0" animBg="1"/>
      <p:bldP spid="237592" grpId="1" animBg="1"/>
      <p:bldP spid="237594" grpId="0" animBg="1"/>
      <p:bldP spid="237594" grpId="1" animBg="1"/>
      <p:bldP spid="237595" grpId="0" animBg="1"/>
      <p:bldP spid="237595" grpId="1" animBg="1"/>
      <p:bldP spid="237597" grpId="0" animBg="1"/>
      <p:bldP spid="237597" grpId="1" animBg="1"/>
      <p:bldP spid="237599" grpId="0" animBg="1"/>
      <p:bldP spid="237599" grpId="1" animBg="1"/>
      <p:bldP spid="237601" grpId="0" animBg="1"/>
      <p:bldP spid="237601" grpId="1" animBg="1"/>
      <p:bldP spid="237603" grpId="0" animBg="1"/>
      <p:bldP spid="237603" grpId="1" animBg="1"/>
      <p:bldP spid="237607" grpId="0" animBg="1"/>
      <p:bldP spid="237607" grpId="1" animBg="1"/>
      <p:bldP spid="237610" grpId="0" animBg="1"/>
      <p:bldP spid="237610" grpId="1" animBg="1"/>
      <p:bldP spid="237612" grpId="0" animBg="1"/>
      <p:bldP spid="237612" grpId="1" animBg="1"/>
      <p:bldP spid="237613" grpId="0" animBg="1"/>
      <p:bldP spid="237613" grpId="1" animBg="1"/>
      <p:bldP spid="237616" grpId="0" animBg="1"/>
      <p:bldP spid="237616" grpId="1" animBg="1"/>
      <p:bldP spid="237618" grpId="0" animBg="1"/>
      <p:bldP spid="237618" grpId="1" animBg="1"/>
      <p:bldP spid="237619" grpId="0" animBg="1"/>
      <p:bldP spid="237620" grpId="0" animBg="1"/>
      <p:bldP spid="237644" grpId="0" animBg="1"/>
      <p:bldP spid="237645" grpId="0" animBg="1"/>
      <p:bldP spid="237646" grpId="0" animBg="1"/>
      <p:bldP spid="237647" grpId="0" animBg="1"/>
      <p:bldP spid="237648" grpId="0" animBg="1"/>
      <p:bldP spid="237649" grpId="0" animBg="1"/>
      <p:bldP spid="237651" grpId="0" animBg="1"/>
      <p:bldP spid="237651" grpId="1" animBg="1"/>
      <p:bldP spid="237652" grpId="0" animBg="1"/>
      <p:bldP spid="237654" grpId="0" animBg="1"/>
      <p:bldP spid="237655" grpId="0" animBg="1"/>
      <p:bldP spid="237656" grpId="0" animBg="1"/>
      <p:bldP spid="237657" grpId="0" animBg="1"/>
      <p:bldP spid="237658" grpId="0" animBg="1"/>
      <p:bldP spid="237660" grpId="0" animBg="1"/>
      <p:bldP spid="237662" grpId="0" animBg="1"/>
      <p:bldP spid="237663" grpId="0"/>
      <p:bldP spid="237664" grpId="0"/>
      <p:bldP spid="237665" grpId="0"/>
      <p:bldP spid="237665" grpId="1"/>
      <p:bldP spid="237666" grpId="0"/>
      <p:bldP spid="237667" grpId="0"/>
      <p:bldP spid="237667" grpId="1"/>
      <p:bldP spid="237668" grpId="0"/>
      <p:bldP spid="237668" grpId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57EC-03C3-4AF1-9221-507ED3F03333}" type="slidenum">
              <a:rPr lang="ru-RU"/>
              <a:pPr/>
              <a:t>115</a:t>
            </a:fld>
            <a:endParaRPr lang="ru-RU"/>
          </a:p>
        </p:txBody>
      </p:sp>
      <p:grpSp>
        <p:nvGrpSpPr>
          <p:cNvPr id="30003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0003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3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3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3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3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4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4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4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004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0004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0045" name="Text Box 13"/>
          <p:cNvSpPr txBox="1">
            <a:spLocks noChangeArrowheads="1"/>
          </p:cNvSpPr>
          <p:nvPr/>
        </p:nvSpPr>
        <p:spPr bwMode="auto">
          <a:xfrm>
            <a:off x="4572000" y="152400"/>
            <a:ext cx="4392613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синхронный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автомат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</a:pPr>
            <a:r>
              <a:rPr lang="ru-RU" altLang="zh-TW" sz="3000" b="1" u="sng">
                <a:latin typeface="Times New Roman" pitchFamily="18" charset="0"/>
              </a:rPr>
              <a:t>Спецификация</a:t>
            </a:r>
          </a:p>
          <a:p>
            <a:pPr marL="342900" indent="-342900">
              <a:spcAft>
                <a:spcPct val="30000"/>
              </a:spcAft>
            </a:pPr>
            <a:r>
              <a:rPr lang="ru-RU" altLang="zh-TW" sz="3000" b="1" u="sng">
                <a:latin typeface="Times New Roman" pitchFamily="18" charset="0"/>
              </a:rPr>
              <a:t>в пред- и постусловиях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Пред- и постусловия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Спецификация без</a:t>
            </a:r>
            <a:br>
              <a:rPr lang="ru-RU" altLang="zh-TW" sz="2600">
                <a:latin typeface="Times New Roman" pitchFamily="18" charset="0"/>
              </a:rPr>
            </a:br>
            <a:r>
              <a:rPr lang="ru-RU" altLang="zh-TW" sz="2600">
                <a:latin typeface="Times New Roman" pitchFamily="18" charset="0"/>
                <a:sym typeface="Symbol" pitchFamily="18" charset="2"/>
              </a:rPr>
              <a:t>-переходов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sym typeface="Symbol" pitchFamily="18" charset="2"/>
              </a:rPr>
              <a:t>Ложная стационарность</a:t>
            </a:r>
            <a:endParaRPr lang="ru-RU" altLang="zh-TW" sz="26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Спецификация разрушения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Блокировка в стационарных состояниях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Привязанные реакции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00062" name="Picture 30" descr="kirpichi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8450" y="115888"/>
            <a:ext cx="1082675" cy="900112"/>
          </a:xfrm>
          <a:prstGeom prst="rect">
            <a:avLst/>
          </a:prstGeom>
          <a:noFill/>
        </p:spPr>
      </p:pic>
      <p:pic>
        <p:nvPicPr>
          <p:cNvPr id="300066" name="Picture 34" descr="derevo5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7950" y="107950"/>
            <a:ext cx="4322763" cy="6635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FB8E-A729-497E-80A3-8F098632499C}" type="slidenum">
              <a:rPr lang="ru-RU"/>
              <a:pPr/>
              <a:t>116</a:t>
            </a:fld>
            <a:endParaRPr lang="ru-RU"/>
          </a:p>
        </p:txBody>
      </p:sp>
      <p:grpSp>
        <p:nvGrpSpPr>
          <p:cNvPr id="261124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1125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26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27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28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29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30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31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32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133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61134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Спецификация.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Пред- и постусловия.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61159" name="Oval 39"/>
          <p:cNvSpPr>
            <a:spLocks noChangeAspect="1" noChangeArrowheads="1"/>
          </p:cNvSpPr>
          <p:nvPr/>
        </p:nvSpPr>
        <p:spPr bwMode="auto">
          <a:xfrm>
            <a:off x="2628900" y="1782763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61160" name="Oval 40"/>
          <p:cNvSpPr>
            <a:spLocks noChangeArrowheads="1"/>
          </p:cNvSpPr>
          <p:nvPr/>
        </p:nvSpPr>
        <p:spPr bwMode="auto">
          <a:xfrm>
            <a:off x="6011863" y="1782763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61161" name="AutoShape 41"/>
          <p:cNvCxnSpPr>
            <a:cxnSpLocks noChangeShapeType="1"/>
            <a:stCxn id="261159" idx="6"/>
            <a:endCxn id="261160" idx="2"/>
          </p:cNvCxnSpPr>
          <p:nvPr/>
        </p:nvCxnSpPr>
        <p:spPr bwMode="auto">
          <a:xfrm>
            <a:off x="3181350" y="2052638"/>
            <a:ext cx="2817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1162" name="Text Box 42"/>
          <p:cNvSpPr txBox="1">
            <a:spLocks noChangeArrowheads="1"/>
          </p:cNvSpPr>
          <p:nvPr/>
        </p:nvSpPr>
        <p:spPr bwMode="auto">
          <a:xfrm>
            <a:off x="4140200" y="1771650"/>
            <a:ext cx="788988" cy="487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(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)</a:t>
            </a:r>
            <a:endParaRPr lang="ru-RU" sz="3200"/>
          </a:p>
        </p:txBody>
      </p:sp>
      <p:sp>
        <p:nvSpPr>
          <p:cNvPr id="261163" name="Text Box 43"/>
          <p:cNvSpPr txBox="1">
            <a:spLocks noChangeArrowheads="1"/>
          </p:cNvSpPr>
          <p:nvPr/>
        </p:nvSpPr>
        <p:spPr bwMode="auto">
          <a:xfrm>
            <a:off x="647700" y="2922588"/>
            <a:ext cx="27876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PRE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) = true</a:t>
            </a:r>
            <a:endParaRPr lang="ru-RU" sz="3200"/>
          </a:p>
        </p:txBody>
      </p:sp>
      <p:sp>
        <p:nvSpPr>
          <p:cNvPr id="261164" name="Text Box 44"/>
          <p:cNvSpPr txBox="1">
            <a:spLocks noChangeArrowheads="1"/>
          </p:cNvSpPr>
          <p:nvPr/>
        </p:nvSpPr>
        <p:spPr bwMode="auto">
          <a:xfrm>
            <a:off x="4643438" y="2927350"/>
            <a:ext cx="382428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POST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,s`) = true</a:t>
            </a:r>
            <a:endParaRPr lang="ru-RU" sz="3200"/>
          </a:p>
        </p:txBody>
      </p:sp>
      <p:sp>
        <p:nvSpPr>
          <p:cNvPr id="261186" name="Text Box 66"/>
          <p:cNvSpPr txBox="1">
            <a:spLocks noChangeArrowheads="1"/>
          </p:cNvSpPr>
          <p:nvPr/>
        </p:nvSpPr>
        <p:spPr bwMode="auto">
          <a:xfrm>
            <a:off x="1187450" y="2492375"/>
            <a:ext cx="1625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PRE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)</a:t>
            </a:r>
            <a:endParaRPr lang="ru-RU" sz="3200"/>
          </a:p>
        </p:txBody>
      </p:sp>
      <p:sp>
        <p:nvSpPr>
          <p:cNvPr id="261187" name="Text Box 67"/>
          <p:cNvSpPr txBox="1">
            <a:spLocks noChangeArrowheads="1"/>
          </p:cNvSpPr>
          <p:nvPr/>
        </p:nvSpPr>
        <p:spPr bwMode="auto">
          <a:xfrm>
            <a:off x="1189038" y="3249613"/>
            <a:ext cx="23463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POST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,s`)</a:t>
            </a:r>
            <a:endParaRPr lang="ru-RU" sz="3200"/>
          </a:p>
        </p:txBody>
      </p:sp>
      <p:sp>
        <p:nvSpPr>
          <p:cNvPr id="261188" name="Oval 68"/>
          <p:cNvSpPr>
            <a:spLocks noChangeAspect="1" noChangeArrowheads="1"/>
          </p:cNvSpPr>
          <p:nvPr/>
        </p:nvSpPr>
        <p:spPr bwMode="auto">
          <a:xfrm>
            <a:off x="539750" y="1819275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61189" name="Oval 69"/>
          <p:cNvSpPr>
            <a:spLocks noChangeArrowheads="1"/>
          </p:cNvSpPr>
          <p:nvPr/>
        </p:nvSpPr>
        <p:spPr bwMode="auto">
          <a:xfrm>
            <a:off x="3276600" y="1819275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61190" name="AutoShape 70"/>
          <p:cNvCxnSpPr>
            <a:cxnSpLocks noChangeShapeType="1"/>
            <a:stCxn id="261188" idx="6"/>
            <a:endCxn id="261189" idx="2"/>
          </p:cNvCxnSpPr>
          <p:nvPr/>
        </p:nvCxnSpPr>
        <p:spPr bwMode="auto">
          <a:xfrm>
            <a:off x="1092200" y="2089150"/>
            <a:ext cx="2171700" cy="0"/>
          </a:xfrm>
          <a:prstGeom prst="straightConnector1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61191" name="Text Box 71"/>
          <p:cNvSpPr txBox="1">
            <a:spLocks noChangeArrowheads="1"/>
          </p:cNvSpPr>
          <p:nvPr/>
        </p:nvSpPr>
        <p:spPr bwMode="auto">
          <a:xfrm>
            <a:off x="2065338" y="1808163"/>
            <a:ext cx="428625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?x</a:t>
            </a:r>
            <a:endParaRPr lang="ru-RU" sz="3200"/>
          </a:p>
        </p:txBody>
      </p:sp>
      <p:sp>
        <p:nvSpPr>
          <p:cNvPr id="261192" name="Oval 72"/>
          <p:cNvSpPr>
            <a:spLocks noChangeAspect="1" noChangeArrowheads="1"/>
          </p:cNvSpPr>
          <p:nvPr/>
        </p:nvSpPr>
        <p:spPr bwMode="auto">
          <a:xfrm>
            <a:off x="5399088" y="1819275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61193" name="Oval 73"/>
          <p:cNvSpPr>
            <a:spLocks noChangeArrowheads="1"/>
          </p:cNvSpPr>
          <p:nvPr/>
        </p:nvSpPr>
        <p:spPr bwMode="auto">
          <a:xfrm>
            <a:off x="8135938" y="1819275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61194" name="AutoShape 74"/>
          <p:cNvCxnSpPr>
            <a:cxnSpLocks noChangeShapeType="1"/>
            <a:stCxn id="261192" idx="6"/>
            <a:endCxn id="261193" idx="2"/>
          </p:cNvCxnSpPr>
          <p:nvPr/>
        </p:nvCxnSpPr>
        <p:spPr bwMode="auto">
          <a:xfrm>
            <a:off x="5951538" y="2089150"/>
            <a:ext cx="21717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61195" name="Text Box 75"/>
          <p:cNvSpPr txBox="1">
            <a:spLocks noChangeArrowheads="1"/>
          </p:cNvSpPr>
          <p:nvPr/>
        </p:nvSpPr>
        <p:spPr bwMode="auto">
          <a:xfrm>
            <a:off x="6924675" y="1808163"/>
            <a:ext cx="315913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!y</a:t>
            </a:r>
            <a:endParaRPr lang="ru-RU" sz="3200"/>
          </a:p>
        </p:txBody>
      </p:sp>
      <p:sp>
        <p:nvSpPr>
          <p:cNvPr id="261196" name="Text Box 76"/>
          <p:cNvSpPr txBox="1">
            <a:spLocks noChangeArrowheads="1"/>
          </p:cNvSpPr>
          <p:nvPr/>
        </p:nvSpPr>
        <p:spPr bwMode="auto">
          <a:xfrm>
            <a:off x="6148388" y="2492375"/>
            <a:ext cx="1625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PRE</a:t>
            </a:r>
            <a:r>
              <a:rPr lang="en-US" sz="3200"/>
              <a:t>(s,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)</a:t>
            </a:r>
            <a:endParaRPr lang="ru-RU" sz="3200"/>
          </a:p>
        </p:txBody>
      </p:sp>
      <p:sp>
        <p:nvSpPr>
          <p:cNvPr id="261197" name="Text Box 77"/>
          <p:cNvSpPr txBox="1">
            <a:spLocks noChangeArrowheads="1"/>
          </p:cNvSpPr>
          <p:nvPr/>
        </p:nvSpPr>
        <p:spPr bwMode="auto">
          <a:xfrm>
            <a:off x="6149975" y="3249613"/>
            <a:ext cx="23463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POST</a:t>
            </a:r>
            <a:r>
              <a:rPr lang="en-US" sz="3200"/>
              <a:t>(s,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,s`)</a:t>
            </a:r>
            <a:endParaRPr lang="ru-RU" sz="3200"/>
          </a:p>
        </p:txBody>
      </p:sp>
      <p:sp>
        <p:nvSpPr>
          <p:cNvPr id="261198" name="Text Box 78"/>
          <p:cNvSpPr txBox="1">
            <a:spLocks noChangeArrowheads="1"/>
          </p:cNvSpPr>
          <p:nvPr/>
        </p:nvSpPr>
        <p:spPr bwMode="auto">
          <a:xfrm>
            <a:off x="287338" y="3789363"/>
            <a:ext cx="417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Предусловие стимула =</a:t>
            </a:r>
            <a:br>
              <a:rPr lang="ru-RU" sz="2400"/>
            </a:br>
            <a:r>
              <a:rPr lang="ru-RU" sz="2400"/>
              <a:t>требование к пользователю</a:t>
            </a:r>
          </a:p>
        </p:txBody>
      </p:sp>
      <p:sp>
        <p:nvSpPr>
          <p:cNvPr id="261199" name="Text Box 79"/>
          <p:cNvSpPr txBox="1">
            <a:spLocks noChangeArrowheads="1"/>
          </p:cNvSpPr>
          <p:nvPr/>
        </p:nvSpPr>
        <p:spPr bwMode="auto">
          <a:xfrm>
            <a:off x="4749800" y="3789363"/>
            <a:ext cx="417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Предусловие реакции =</a:t>
            </a:r>
            <a:br>
              <a:rPr lang="ru-RU" sz="2400"/>
            </a:br>
            <a:r>
              <a:rPr lang="ru-RU" sz="2400"/>
              <a:t>требование к разработчику</a:t>
            </a:r>
          </a:p>
        </p:txBody>
      </p:sp>
      <p:sp>
        <p:nvSpPr>
          <p:cNvPr id="261200" name="Line 80"/>
          <p:cNvSpPr>
            <a:spLocks noChangeShapeType="1"/>
          </p:cNvSpPr>
          <p:nvPr/>
        </p:nvSpPr>
        <p:spPr bwMode="auto">
          <a:xfrm rot="5400000">
            <a:off x="2951956" y="2907507"/>
            <a:ext cx="334803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61201" name="Text Box 81"/>
          <p:cNvSpPr txBox="1">
            <a:spLocks noChangeArrowheads="1"/>
          </p:cNvSpPr>
          <p:nvPr/>
        </p:nvSpPr>
        <p:spPr bwMode="auto">
          <a:xfrm>
            <a:off x="2722563" y="6037263"/>
            <a:ext cx="14271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PRE</a:t>
            </a:r>
            <a:r>
              <a:rPr lang="en-US" sz="3200" baseline="-25000">
                <a:sym typeface="Symbol" pitchFamily="18" charset="2"/>
              </a:rPr>
              <a:t></a:t>
            </a:r>
            <a:r>
              <a:rPr lang="en-US" sz="3200"/>
              <a:t>(s)</a:t>
            </a:r>
            <a:endParaRPr lang="ru-RU" sz="3200"/>
          </a:p>
        </p:txBody>
      </p:sp>
      <p:sp>
        <p:nvSpPr>
          <p:cNvPr id="261202" name="Text Box 82"/>
          <p:cNvSpPr txBox="1">
            <a:spLocks noChangeArrowheads="1"/>
          </p:cNvSpPr>
          <p:nvPr/>
        </p:nvSpPr>
        <p:spPr bwMode="auto">
          <a:xfrm>
            <a:off x="4997450" y="6013450"/>
            <a:ext cx="21478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POST</a:t>
            </a:r>
            <a:r>
              <a:rPr lang="en-US" sz="3200" baseline="-25000">
                <a:sym typeface="Symbol" pitchFamily="18" charset="2"/>
              </a:rPr>
              <a:t></a:t>
            </a:r>
            <a:r>
              <a:rPr lang="en-US" sz="3200"/>
              <a:t>(s,s`)</a:t>
            </a:r>
            <a:endParaRPr lang="ru-RU" sz="3200"/>
          </a:p>
        </p:txBody>
      </p:sp>
      <p:sp>
        <p:nvSpPr>
          <p:cNvPr id="261203" name="Oval 83"/>
          <p:cNvSpPr>
            <a:spLocks noChangeAspect="1" noChangeArrowheads="1"/>
          </p:cNvSpPr>
          <p:nvPr/>
        </p:nvSpPr>
        <p:spPr bwMode="auto">
          <a:xfrm>
            <a:off x="2987675" y="538480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61204" name="Oval 84"/>
          <p:cNvSpPr>
            <a:spLocks noChangeArrowheads="1"/>
          </p:cNvSpPr>
          <p:nvPr/>
        </p:nvSpPr>
        <p:spPr bwMode="auto">
          <a:xfrm>
            <a:off x="5724525" y="538480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61205" name="AutoShape 85"/>
          <p:cNvCxnSpPr>
            <a:cxnSpLocks noChangeShapeType="1"/>
            <a:stCxn id="261203" idx="6"/>
            <a:endCxn id="261204" idx="2"/>
          </p:cNvCxnSpPr>
          <p:nvPr/>
        </p:nvCxnSpPr>
        <p:spPr bwMode="auto">
          <a:xfrm>
            <a:off x="3540125" y="5654675"/>
            <a:ext cx="2171700" cy="0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261206" name="Text Box 86"/>
          <p:cNvSpPr txBox="1">
            <a:spLocks noChangeArrowheads="1"/>
          </p:cNvSpPr>
          <p:nvPr/>
        </p:nvSpPr>
        <p:spPr bwMode="auto">
          <a:xfrm>
            <a:off x="4513263" y="5373688"/>
            <a:ext cx="177800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</a:t>
            </a:r>
            <a:endParaRPr lang="ru-RU" sz="3200"/>
          </a:p>
        </p:txBody>
      </p:sp>
      <p:sp>
        <p:nvSpPr>
          <p:cNvPr id="261208" name="Text Box 88"/>
          <p:cNvSpPr txBox="1">
            <a:spLocks noChangeArrowheads="1"/>
          </p:cNvSpPr>
          <p:nvPr/>
        </p:nvSpPr>
        <p:spPr bwMode="auto">
          <a:xfrm>
            <a:off x="2090738" y="4797425"/>
            <a:ext cx="5073650" cy="457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спецификация внутренних переходов</a:t>
            </a:r>
          </a:p>
        </p:txBody>
      </p:sp>
      <p:sp>
        <p:nvSpPr>
          <p:cNvPr id="261209" name="Text Box 89"/>
          <p:cNvSpPr txBox="1">
            <a:spLocks noChangeArrowheads="1"/>
          </p:cNvSpPr>
          <p:nvPr/>
        </p:nvSpPr>
        <p:spPr bwMode="auto">
          <a:xfrm>
            <a:off x="503238" y="1196975"/>
            <a:ext cx="3357562" cy="457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спецификация стимулов</a:t>
            </a:r>
          </a:p>
        </p:txBody>
      </p:sp>
      <p:sp>
        <p:nvSpPr>
          <p:cNvPr id="261210" name="Text Box 90"/>
          <p:cNvSpPr txBox="1">
            <a:spLocks noChangeArrowheads="1"/>
          </p:cNvSpPr>
          <p:nvPr/>
        </p:nvSpPr>
        <p:spPr bwMode="auto">
          <a:xfrm>
            <a:off x="5557838" y="1196975"/>
            <a:ext cx="3190875" cy="457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спецификация реакций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26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26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26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26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6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1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61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61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1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6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6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6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6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6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6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6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6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6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6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59" grpId="0" animBg="1"/>
      <p:bldP spid="261159" grpId="1" animBg="1"/>
      <p:bldP spid="261160" grpId="0" animBg="1"/>
      <p:bldP spid="261160" grpId="1" animBg="1"/>
      <p:bldP spid="261162" grpId="0" animBg="1"/>
      <p:bldP spid="261163" grpId="0"/>
      <p:bldP spid="261163" grpId="1"/>
      <p:bldP spid="261164" grpId="0"/>
      <p:bldP spid="261164" grpId="1"/>
      <p:bldP spid="261186" grpId="0"/>
      <p:bldP spid="261187" grpId="0"/>
      <p:bldP spid="261188" grpId="0" animBg="1"/>
      <p:bldP spid="261189" grpId="0" animBg="1"/>
      <p:bldP spid="261191" grpId="0" animBg="1"/>
      <p:bldP spid="261192" grpId="0" animBg="1"/>
      <p:bldP spid="261193" grpId="0" animBg="1"/>
      <p:bldP spid="261195" grpId="0" animBg="1"/>
      <p:bldP spid="261196" grpId="0"/>
      <p:bldP spid="261197" grpId="0"/>
      <p:bldP spid="261198" grpId="0"/>
      <p:bldP spid="261199" grpId="0"/>
      <p:bldP spid="261200" grpId="0" animBg="1"/>
      <p:bldP spid="261201" grpId="0"/>
      <p:bldP spid="261202" grpId="0"/>
      <p:bldP spid="261203" grpId="0" animBg="1"/>
      <p:bldP spid="261204" grpId="0" animBg="1"/>
      <p:bldP spid="261206" grpId="0" animBg="1"/>
      <p:bldP spid="261208" grpId="0" animBg="1"/>
      <p:bldP spid="261209" grpId="0" animBg="1"/>
      <p:bldP spid="2612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2028-5235-47A3-8D11-E681A9169111}" type="slidenum">
              <a:rPr lang="ru-RU"/>
              <a:pPr/>
              <a:t>117</a:t>
            </a:fld>
            <a:endParaRPr lang="ru-RU"/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3311525" y="2673350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4400" b="1"/>
              <a:t>...</a:t>
            </a:r>
          </a:p>
        </p:txBody>
      </p:sp>
      <p:sp>
        <p:nvSpPr>
          <p:cNvPr id="271426" name="Line 66"/>
          <p:cNvSpPr>
            <a:spLocks noChangeShapeType="1"/>
          </p:cNvSpPr>
          <p:nvPr/>
        </p:nvSpPr>
        <p:spPr bwMode="auto">
          <a:xfrm rot="2949454" flipV="1">
            <a:off x="7721600" y="2295525"/>
            <a:ext cx="1588" cy="395288"/>
          </a:xfrm>
          <a:prstGeom prst="line">
            <a:avLst/>
          </a:prstGeom>
          <a:noFill/>
          <a:ln w="63500" cmpd="dbl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1427" name="Line 67"/>
          <p:cNvSpPr>
            <a:spLocks noChangeShapeType="1"/>
          </p:cNvSpPr>
          <p:nvPr/>
        </p:nvSpPr>
        <p:spPr bwMode="auto">
          <a:xfrm rot="-24286194">
            <a:off x="7748588" y="2862263"/>
            <a:ext cx="1587" cy="466725"/>
          </a:xfrm>
          <a:prstGeom prst="line">
            <a:avLst/>
          </a:prstGeom>
          <a:noFill/>
          <a:ln w="63500" cmpd="dbl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7136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7136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6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6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6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6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7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37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7137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1373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Спецификация.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Спецификация без </a:t>
            </a:r>
            <a:r>
              <a:rPr lang="ru-RU" sz="3200">
                <a:sym typeface="Symbol" pitchFamily="18" charset="2"/>
              </a:rPr>
              <a:t>-переходов</a:t>
            </a: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71391" name="Oval 31"/>
          <p:cNvSpPr>
            <a:spLocks noChangeAspect="1" noChangeArrowheads="1"/>
          </p:cNvSpPr>
          <p:nvPr/>
        </p:nvSpPr>
        <p:spPr bwMode="auto">
          <a:xfrm>
            <a:off x="647700" y="252730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cxnSp>
        <p:nvCxnSpPr>
          <p:cNvPr id="271393" name="AutoShape 33"/>
          <p:cNvCxnSpPr>
            <a:cxnSpLocks noChangeShapeType="1"/>
            <a:stCxn id="271391" idx="6"/>
            <a:endCxn id="271392" idx="2"/>
          </p:cNvCxnSpPr>
          <p:nvPr/>
        </p:nvCxnSpPr>
        <p:spPr bwMode="auto">
          <a:xfrm>
            <a:off x="1200150" y="2797175"/>
            <a:ext cx="982663" cy="0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271394" name="Text Box 34"/>
          <p:cNvSpPr txBox="1">
            <a:spLocks noChangeArrowheads="1"/>
          </p:cNvSpPr>
          <p:nvPr/>
        </p:nvSpPr>
        <p:spPr bwMode="auto">
          <a:xfrm>
            <a:off x="1511300" y="2516188"/>
            <a:ext cx="177800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</a:t>
            </a:r>
            <a:endParaRPr lang="ru-RU" sz="3200"/>
          </a:p>
        </p:txBody>
      </p:sp>
      <p:sp>
        <p:nvSpPr>
          <p:cNvPr id="271401" name="Oval 41"/>
          <p:cNvSpPr>
            <a:spLocks noChangeAspect="1" noChangeArrowheads="1"/>
          </p:cNvSpPr>
          <p:nvPr/>
        </p:nvSpPr>
        <p:spPr bwMode="auto">
          <a:xfrm>
            <a:off x="5581650" y="2525713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71402" name="Oval 42"/>
          <p:cNvSpPr>
            <a:spLocks noChangeArrowheads="1"/>
          </p:cNvSpPr>
          <p:nvPr/>
        </p:nvSpPr>
        <p:spPr bwMode="auto">
          <a:xfrm>
            <a:off x="7129463" y="2525713"/>
            <a:ext cx="539750" cy="539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71403" name="AutoShape 43"/>
          <p:cNvCxnSpPr>
            <a:cxnSpLocks noChangeShapeType="1"/>
            <a:stCxn id="271401" idx="6"/>
            <a:endCxn id="271402" idx="2"/>
          </p:cNvCxnSpPr>
          <p:nvPr/>
        </p:nvCxnSpPr>
        <p:spPr bwMode="auto">
          <a:xfrm>
            <a:off x="6134100" y="2795588"/>
            <a:ext cx="982663" cy="0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271404" name="Text Box 44"/>
          <p:cNvSpPr txBox="1">
            <a:spLocks noChangeArrowheads="1"/>
          </p:cNvSpPr>
          <p:nvPr/>
        </p:nvSpPr>
        <p:spPr bwMode="auto">
          <a:xfrm>
            <a:off x="6445250" y="2514600"/>
            <a:ext cx="177800" cy="487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</a:t>
            </a:r>
            <a:endParaRPr lang="ru-RU" sz="3200"/>
          </a:p>
        </p:txBody>
      </p:sp>
      <p:sp>
        <p:nvSpPr>
          <p:cNvPr id="271407" name="Text Box 47"/>
          <p:cNvSpPr txBox="1">
            <a:spLocks noChangeArrowheads="1"/>
          </p:cNvSpPr>
          <p:nvPr/>
        </p:nvSpPr>
        <p:spPr bwMode="auto">
          <a:xfrm>
            <a:off x="8245475" y="2670175"/>
            <a:ext cx="503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4400" b="1"/>
              <a:t>...</a:t>
            </a:r>
          </a:p>
        </p:txBody>
      </p:sp>
      <p:cxnSp>
        <p:nvCxnSpPr>
          <p:cNvPr id="271408" name="AutoShape 48"/>
          <p:cNvCxnSpPr>
            <a:cxnSpLocks noChangeShapeType="1"/>
            <a:stCxn id="271401" idx="7"/>
            <a:endCxn id="271433" idx="2"/>
          </p:cNvCxnSpPr>
          <p:nvPr/>
        </p:nvCxnSpPr>
        <p:spPr bwMode="auto">
          <a:xfrm rot="16200000">
            <a:off x="6782594" y="1069181"/>
            <a:ext cx="782638" cy="2263775"/>
          </a:xfrm>
          <a:prstGeom prst="curvedConnector2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cxnSp>
        <p:nvCxnSpPr>
          <p:cNvPr id="271409" name="AutoShape 49"/>
          <p:cNvCxnSpPr>
            <a:cxnSpLocks noChangeShapeType="1"/>
            <a:stCxn id="271401" idx="5"/>
            <a:endCxn id="271429" idx="2"/>
          </p:cNvCxnSpPr>
          <p:nvPr/>
        </p:nvCxnSpPr>
        <p:spPr bwMode="auto">
          <a:xfrm rot="16200000" flipH="1">
            <a:off x="6779419" y="2261394"/>
            <a:ext cx="788987" cy="2263775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1429" name="Oval 69"/>
          <p:cNvSpPr>
            <a:spLocks noChangeAspect="1" noChangeArrowheads="1"/>
          </p:cNvSpPr>
          <p:nvPr/>
        </p:nvSpPr>
        <p:spPr bwMode="auto">
          <a:xfrm>
            <a:off x="8318500" y="3606800"/>
            <a:ext cx="360363" cy="3603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71430" name="Text Box 70"/>
          <p:cNvSpPr txBox="1">
            <a:spLocks noChangeArrowheads="1"/>
          </p:cNvSpPr>
          <p:nvPr/>
        </p:nvSpPr>
        <p:spPr bwMode="auto">
          <a:xfrm>
            <a:off x="8245475" y="2671763"/>
            <a:ext cx="503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4400" b="1"/>
              <a:t>...</a:t>
            </a:r>
          </a:p>
        </p:txBody>
      </p:sp>
      <p:cxnSp>
        <p:nvCxnSpPr>
          <p:cNvPr id="271431" name="AutoShape 71"/>
          <p:cNvCxnSpPr>
            <a:cxnSpLocks noChangeShapeType="1"/>
            <a:stCxn id="271432" idx="6"/>
            <a:endCxn id="271429" idx="1"/>
          </p:cNvCxnSpPr>
          <p:nvPr/>
        </p:nvCxnSpPr>
        <p:spPr bwMode="auto">
          <a:xfrm>
            <a:off x="7969250" y="3302000"/>
            <a:ext cx="401638" cy="3444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1432" name="Oval 72"/>
          <p:cNvSpPr>
            <a:spLocks noChangeAspect="1" noChangeArrowheads="1"/>
          </p:cNvSpPr>
          <p:nvPr/>
        </p:nvSpPr>
        <p:spPr bwMode="auto">
          <a:xfrm>
            <a:off x="7920038" y="3282950"/>
            <a:ext cx="36512" cy="3651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71433" name="Oval 73"/>
          <p:cNvSpPr>
            <a:spLocks noChangeAspect="1" noChangeArrowheads="1"/>
          </p:cNvSpPr>
          <p:nvPr/>
        </p:nvSpPr>
        <p:spPr bwMode="auto">
          <a:xfrm flipV="1">
            <a:off x="8318500" y="1628775"/>
            <a:ext cx="360363" cy="3603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1434" name="AutoShape 74"/>
          <p:cNvCxnSpPr>
            <a:cxnSpLocks noChangeShapeType="1"/>
            <a:stCxn id="271435" idx="6"/>
            <a:endCxn id="271433" idx="1"/>
          </p:cNvCxnSpPr>
          <p:nvPr/>
        </p:nvCxnSpPr>
        <p:spPr bwMode="auto">
          <a:xfrm flipV="1">
            <a:off x="7934325" y="1949450"/>
            <a:ext cx="436563" cy="382588"/>
          </a:xfrm>
          <a:prstGeom prst="straightConnector1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71435" name="Oval 75"/>
          <p:cNvSpPr>
            <a:spLocks noChangeAspect="1" noChangeArrowheads="1"/>
          </p:cNvSpPr>
          <p:nvPr/>
        </p:nvSpPr>
        <p:spPr bwMode="auto">
          <a:xfrm flipV="1">
            <a:off x="7885113" y="2312988"/>
            <a:ext cx="36512" cy="365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71436" name="AutoShape 76"/>
          <p:cNvSpPr>
            <a:spLocks noChangeArrowheads="1"/>
          </p:cNvSpPr>
          <p:nvPr/>
        </p:nvSpPr>
        <p:spPr bwMode="auto">
          <a:xfrm>
            <a:off x="4140200" y="2454275"/>
            <a:ext cx="1187450" cy="684213"/>
          </a:xfrm>
          <a:prstGeom prst="rightArrow">
            <a:avLst>
              <a:gd name="adj1" fmla="val 50000"/>
              <a:gd name="adj2" fmla="val 43387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1437" name="Line 77"/>
          <p:cNvSpPr>
            <a:spLocks noChangeShapeType="1"/>
          </p:cNvSpPr>
          <p:nvPr/>
        </p:nvSpPr>
        <p:spPr bwMode="auto">
          <a:xfrm rot="3126947" flipV="1">
            <a:off x="2790032" y="2294731"/>
            <a:ext cx="1588" cy="396875"/>
          </a:xfrm>
          <a:prstGeom prst="line">
            <a:avLst/>
          </a:prstGeom>
          <a:noFill/>
          <a:ln w="63500" cmpd="dbl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1438" name="Line 78"/>
          <p:cNvSpPr>
            <a:spLocks noChangeShapeType="1"/>
          </p:cNvSpPr>
          <p:nvPr/>
        </p:nvSpPr>
        <p:spPr bwMode="auto">
          <a:xfrm rot="-46318513">
            <a:off x="2809875" y="2914651"/>
            <a:ext cx="1587" cy="430212"/>
          </a:xfrm>
          <a:prstGeom prst="line">
            <a:avLst/>
          </a:prstGeom>
          <a:noFill/>
          <a:ln w="63500" cmpd="dbl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71441" name="Oval 81"/>
          <p:cNvSpPr>
            <a:spLocks noChangeAspect="1" noChangeArrowheads="1"/>
          </p:cNvSpPr>
          <p:nvPr/>
        </p:nvSpPr>
        <p:spPr bwMode="auto">
          <a:xfrm>
            <a:off x="3384550" y="3608388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1443" name="AutoShape 83"/>
          <p:cNvCxnSpPr>
            <a:cxnSpLocks noChangeShapeType="1"/>
            <a:stCxn id="271444" idx="6"/>
            <a:endCxn id="271441" idx="1"/>
          </p:cNvCxnSpPr>
          <p:nvPr/>
        </p:nvCxnSpPr>
        <p:spPr bwMode="auto">
          <a:xfrm>
            <a:off x="3035300" y="3303588"/>
            <a:ext cx="401638" cy="34448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1444" name="Oval 84"/>
          <p:cNvSpPr>
            <a:spLocks noChangeAspect="1" noChangeArrowheads="1"/>
          </p:cNvSpPr>
          <p:nvPr/>
        </p:nvSpPr>
        <p:spPr bwMode="auto">
          <a:xfrm>
            <a:off x="2986088" y="3284538"/>
            <a:ext cx="36512" cy="365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71445" name="Oval 85"/>
          <p:cNvSpPr>
            <a:spLocks noChangeAspect="1" noChangeArrowheads="1"/>
          </p:cNvSpPr>
          <p:nvPr/>
        </p:nvSpPr>
        <p:spPr bwMode="auto">
          <a:xfrm flipV="1">
            <a:off x="3384550" y="1630363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1446" name="AutoShape 86"/>
          <p:cNvCxnSpPr>
            <a:cxnSpLocks noChangeShapeType="1"/>
            <a:stCxn id="271447" idx="6"/>
            <a:endCxn id="271445" idx="1"/>
          </p:cNvCxnSpPr>
          <p:nvPr/>
        </p:nvCxnSpPr>
        <p:spPr bwMode="auto">
          <a:xfrm flipV="1">
            <a:off x="3000375" y="1951038"/>
            <a:ext cx="436563" cy="382587"/>
          </a:xfrm>
          <a:prstGeom prst="straightConnector1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271447" name="Oval 87"/>
          <p:cNvSpPr>
            <a:spLocks noChangeAspect="1" noChangeArrowheads="1"/>
          </p:cNvSpPr>
          <p:nvPr/>
        </p:nvSpPr>
        <p:spPr bwMode="auto">
          <a:xfrm flipV="1">
            <a:off x="2951163" y="2314575"/>
            <a:ext cx="36512" cy="3651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71392" name="Oval 32"/>
          <p:cNvSpPr>
            <a:spLocks noChangeArrowheads="1"/>
          </p:cNvSpPr>
          <p:nvPr/>
        </p:nvSpPr>
        <p:spPr bwMode="auto">
          <a:xfrm>
            <a:off x="2195513" y="2527300"/>
            <a:ext cx="539750" cy="539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sp>
        <p:nvSpPr>
          <p:cNvPr id="271453" name="Text Box 93"/>
          <p:cNvSpPr txBox="1">
            <a:spLocks noChangeArrowheads="1"/>
          </p:cNvSpPr>
          <p:nvPr/>
        </p:nvSpPr>
        <p:spPr bwMode="auto">
          <a:xfrm>
            <a:off x="2070100" y="4833938"/>
            <a:ext cx="5022850" cy="65087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Удаление </a:t>
            </a:r>
            <a:r>
              <a:rPr lang="ru-RU" sz="3600">
                <a:sym typeface="Symbol" pitchFamily="18" charset="2"/>
              </a:rPr>
              <a:t>-переходов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1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1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27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27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000"/>
                                        <p:tgtEl>
                                          <p:spTgt spid="271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27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442" grpId="0"/>
      <p:bldP spid="271426" grpId="0" animBg="1"/>
      <p:bldP spid="271427" grpId="0" animBg="1"/>
      <p:bldP spid="271391" grpId="0" animBg="1"/>
      <p:bldP spid="271394" grpId="0" animBg="1"/>
      <p:bldP spid="271401" grpId="0" animBg="1"/>
      <p:bldP spid="271402" grpId="0" animBg="1"/>
      <p:bldP spid="271404" grpId="0" animBg="1"/>
      <p:bldP spid="271404" grpId="1" animBg="1"/>
      <p:bldP spid="271407" grpId="0"/>
      <p:bldP spid="271429" grpId="0" animBg="1"/>
      <p:bldP spid="271430" grpId="0"/>
      <p:bldP spid="271432" grpId="0" animBg="1"/>
      <p:bldP spid="271433" grpId="0" animBg="1"/>
      <p:bldP spid="271435" grpId="0" animBg="1"/>
      <p:bldP spid="271436" grpId="0" animBg="1"/>
      <p:bldP spid="271437" grpId="0" animBg="1"/>
      <p:bldP spid="271438" grpId="0" animBg="1"/>
      <p:bldP spid="271441" grpId="0" animBg="1"/>
      <p:bldP spid="271444" grpId="0" animBg="1"/>
      <p:bldP spid="271445" grpId="0" animBg="1"/>
      <p:bldP spid="271447" grpId="0" animBg="1"/>
      <p:bldP spid="271392" grpId="0" animBg="1"/>
      <p:bldP spid="27145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2328-1151-417E-B136-A48C5C1FA662}" type="slidenum">
              <a:rPr lang="ru-RU"/>
              <a:pPr/>
              <a:t>118</a:t>
            </a:fld>
            <a:endParaRPr lang="ru-RU"/>
          </a:p>
        </p:txBody>
      </p:sp>
      <p:grpSp>
        <p:nvGrpSpPr>
          <p:cNvPr id="273413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73414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15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16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17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18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19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20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21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422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73423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3424" name="Text Box 16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Спецификация.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Проблема ложной стационарности.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73425" name="Oval 17"/>
          <p:cNvSpPr>
            <a:spLocks noChangeAspect="1" noChangeArrowheads="1"/>
          </p:cNvSpPr>
          <p:nvPr/>
        </p:nvSpPr>
        <p:spPr bwMode="auto">
          <a:xfrm>
            <a:off x="647700" y="2151063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cxnSp>
        <p:nvCxnSpPr>
          <p:cNvPr id="273426" name="AutoShape 18"/>
          <p:cNvCxnSpPr>
            <a:cxnSpLocks noChangeShapeType="1"/>
            <a:stCxn id="273425" idx="6"/>
            <a:endCxn id="273451" idx="2"/>
          </p:cNvCxnSpPr>
          <p:nvPr/>
        </p:nvCxnSpPr>
        <p:spPr bwMode="auto">
          <a:xfrm>
            <a:off x="1200150" y="2420938"/>
            <a:ext cx="982663" cy="0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273427" name="Text Box 19"/>
          <p:cNvSpPr txBox="1">
            <a:spLocks noChangeArrowheads="1"/>
          </p:cNvSpPr>
          <p:nvPr/>
        </p:nvSpPr>
        <p:spPr bwMode="auto">
          <a:xfrm>
            <a:off x="1511300" y="2139950"/>
            <a:ext cx="177800" cy="487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</a:t>
            </a:r>
            <a:endParaRPr lang="ru-RU" sz="3200"/>
          </a:p>
        </p:txBody>
      </p:sp>
      <p:sp>
        <p:nvSpPr>
          <p:cNvPr id="273428" name="Oval 20"/>
          <p:cNvSpPr>
            <a:spLocks noChangeAspect="1" noChangeArrowheads="1"/>
          </p:cNvSpPr>
          <p:nvPr/>
        </p:nvSpPr>
        <p:spPr bwMode="auto">
          <a:xfrm>
            <a:off x="5581650" y="2149475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73429" name="Oval 21"/>
          <p:cNvSpPr>
            <a:spLocks noChangeArrowheads="1"/>
          </p:cNvSpPr>
          <p:nvPr/>
        </p:nvSpPr>
        <p:spPr bwMode="auto">
          <a:xfrm>
            <a:off x="7129463" y="2149475"/>
            <a:ext cx="539750" cy="539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73434" name="AutoShape 26"/>
          <p:cNvCxnSpPr>
            <a:cxnSpLocks noChangeShapeType="1"/>
            <a:stCxn id="273428" idx="5"/>
            <a:endCxn id="273435" idx="2"/>
          </p:cNvCxnSpPr>
          <p:nvPr/>
        </p:nvCxnSpPr>
        <p:spPr bwMode="auto">
          <a:xfrm rot="16200000" flipH="1">
            <a:off x="6779419" y="1885156"/>
            <a:ext cx="788988" cy="2263775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3435" name="Oval 27"/>
          <p:cNvSpPr>
            <a:spLocks noChangeAspect="1" noChangeArrowheads="1"/>
          </p:cNvSpPr>
          <p:nvPr/>
        </p:nvSpPr>
        <p:spPr bwMode="auto">
          <a:xfrm>
            <a:off x="8318500" y="3230563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3437" name="AutoShape 29"/>
          <p:cNvCxnSpPr>
            <a:cxnSpLocks noChangeShapeType="1"/>
            <a:stCxn id="273429" idx="5"/>
            <a:endCxn id="273435" idx="1"/>
          </p:cNvCxnSpPr>
          <p:nvPr/>
        </p:nvCxnSpPr>
        <p:spPr bwMode="auto">
          <a:xfrm>
            <a:off x="7589838" y="2622550"/>
            <a:ext cx="781050" cy="6477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3442" name="AutoShape 34"/>
          <p:cNvSpPr>
            <a:spLocks noChangeArrowheads="1"/>
          </p:cNvSpPr>
          <p:nvPr/>
        </p:nvSpPr>
        <p:spPr bwMode="auto">
          <a:xfrm>
            <a:off x="4140200" y="2078038"/>
            <a:ext cx="1187450" cy="684212"/>
          </a:xfrm>
          <a:prstGeom prst="rightArrow">
            <a:avLst>
              <a:gd name="adj1" fmla="val 50000"/>
              <a:gd name="adj2" fmla="val 43388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3445" name="Oval 37"/>
          <p:cNvSpPr>
            <a:spLocks noChangeAspect="1" noChangeArrowheads="1"/>
          </p:cNvSpPr>
          <p:nvPr/>
        </p:nvSpPr>
        <p:spPr bwMode="auto">
          <a:xfrm>
            <a:off x="3384550" y="3232150"/>
            <a:ext cx="360363" cy="3603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3446" name="AutoShape 38"/>
          <p:cNvCxnSpPr>
            <a:cxnSpLocks noChangeShapeType="1"/>
            <a:stCxn id="273451" idx="5"/>
            <a:endCxn id="273445" idx="1"/>
          </p:cNvCxnSpPr>
          <p:nvPr/>
        </p:nvCxnSpPr>
        <p:spPr bwMode="auto">
          <a:xfrm>
            <a:off x="2655888" y="2624138"/>
            <a:ext cx="781050" cy="6477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3451" name="Oval 43"/>
          <p:cNvSpPr>
            <a:spLocks noChangeArrowheads="1"/>
          </p:cNvSpPr>
          <p:nvPr/>
        </p:nvSpPr>
        <p:spPr bwMode="auto">
          <a:xfrm>
            <a:off x="2195513" y="2151063"/>
            <a:ext cx="539750" cy="539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sp>
        <p:nvSpPr>
          <p:cNvPr id="273452" name="Text Box 44"/>
          <p:cNvSpPr txBox="1">
            <a:spLocks noChangeArrowheads="1"/>
          </p:cNvSpPr>
          <p:nvPr/>
        </p:nvSpPr>
        <p:spPr bwMode="auto">
          <a:xfrm>
            <a:off x="2843213" y="2763838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?x</a:t>
            </a:r>
            <a:endParaRPr lang="ru-RU" sz="2400"/>
          </a:p>
        </p:txBody>
      </p:sp>
      <p:sp>
        <p:nvSpPr>
          <p:cNvPr id="273453" name="Text Box 45"/>
          <p:cNvSpPr txBox="1">
            <a:spLocks noChangeArrowheads="1"/>
          </p:cNvSpPr>
          <p:nvPr/>
        </p:nvSpPr>
        <p:spPr bwMode="auto">
          <a:xfrm>
            <a:off x="7775575" y="2692400"/>
            <a:ext cx="322263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?x</a:t>
            </a:r>
            <a:endParaRPr lang="ru-RU" sz="2400"/>
          </a:p>
        </p:txBody>
      </p:sp>
      <p:sp>
        <p:nvSpPr>
          <p:cNvPr id="273454" name="Text Box 46"/>
          <p:cNvSpPr txBox="1">
            <a:spLocks noChangeArrowheads="1"/>
          </p:cNvSpPr>
          <p:nvPr/>
        </p:nvSpPr>
        <p:spPr bwMode="auto">
          <a:xfrm>
            <a:off x="6443663" y="2944813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?x</a:t>
            </a:r>
            <a:endParaRPr lang="ru-RU" sz="2400"/>
          </a:p>
        </p:txBody>
      </p:sp>
      <p:sp>
        <p:nvSpPr>
          <p:cNvPr id="273455" name="Oval 47"/>
          <p:cNvSpPr>
            <a:spLocks noChangeAspect="1" noChangeArrowheads="1"/>
          </p:cNvSpPr>
          <p:nvPr/>
        </p:nvSpPr>
        <p:spPr bwMode="auto">
          <a:xfrm>
            <a:off x="755650" y="3592513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3456" name="AutoShape 48"/>
          <p:cNvCxnSpPr>
            <a:cxnSpLocks noChangeShapeType="1"/>
            <a:stCxn id="273425" idx="4"/>
            <a:endCxn id="273455" idx="0"/>
          </p:cNvCxnSpPr>
          <p:nvPr/>
        </p:nvCxnSpPr>
        <p:spPr bwMode="auto">
          <a:xfrm>
            <a:off x="917575" y="2703513"/>
            <a:ext cx="19050" cy="8763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3457" name="Text Box 49"/>
          <p:cNvSpPr txBox="1">
            <a:spLocks noChangeArrowheads="1"/>
          </p:cNvSpPr>
          <p:nvPr/>
        </p:nvSpPr>
        <p:spPr bwMode="auto">
          <a:xfrm>
            <a:off x="755650" y="2873375"/>
            <a:ext cx="322263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?z</a:t>
            </a:r>
            <a:endParaRPr lang="ru-RU" sz="2400"/>
          </a:p>
        </p:txBody>
      </p:sp>
      <p:sp>
        <p:nvSpPr>
          <p:cNvPr id="273461" name="Oval 53"/>
          <p:cNvSpPr>
            <a:spLocks noChangeAspect="1" noChangeArrowheads="1"/>
          </p:cNvSpPr>
          <p:nvPr/>
        </p:nvSpPr>
        <p:spPr bwMode="auto">
          <a:xfrm>
            <a:off x="5688013" y="3581400"/>
            <a:ext cx="360362" cy="3603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73462" name="AutoShape 54"/>
          <p:cNvCxnSpPr>
            <a:cxnSpLocks noChangeShapeType="1"/>
            <a:endCxn id="273461" idx="0"/>
          </p:cNvCxnSpPr>
          <p:nvPr/>
        </p:nvCxnSpPr>
        <p:spPr bwMode="auto">
          <a:xfrm>
            <a:off x="5849938" y="2692400"/>
            <a:ext cx="19050" cy="8763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273463" name="Text Box 55"/>
          <p:cNvSpPr txBox="1">
            <a:spLocks noChangeArrowheads="1"/>
          </p:cNvSpPr>
          <p:nvPr/>
        </p:nvSpPr>
        <p:spPr bwMode="auto">
          <a:xfrm>
            <a:off x="5688013" y="2862263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?z</a:t>
            </a:r>
            <a:endParaRPr lang="ru-RU" sz="2400"/>
          </a:p>
        </p:txBody>
      </p:sp>
      <p:cxnSp>
        <p:nvCxnSpPr>
          <p:cNvPr id="273464" name="AutoShape 56"/>
          <p:cNvCxnSpPr>
            <a:cxnSpLocks noChangeShapeType="1"/>
            <a:stCxn id="273451" idx="0"/>
            <a:endCxn id="273451" idx="6"/>
          </p:cNvCxnSpPr>
          <p:nvPr/>
        </p:nvCxnSpPr>
        <p:spPr bwMode="auto">
          <a:xfrm rot="5400000" flipV="1">
            <a:off x="2465388" y="2138363"/>
            <a:ext cx="282575" cy="282575"/>
          </a:xfrm>
          <a:prstGeom prst="curvedConnector4">
            <a:avLst>
              <a:gd name="adj1" fmla="val -197755"/>
              <a:gd name="adj2" fmla="val 312356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273465" name="Text Box 57"/>
          <p:cNvSpPr txBox="1">
            <a:spLocks noChangeArrowheads="1"/>
          </p:cNvSpPr>
          <p:nvPr/>
        </p:nvSpPr>
        <p:spPr bwMode="auto">
          <a:xfrm>
            <a:off x="2987675" y="1397000"/>
            <a:ext cx="28733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cxnSp>
        <p:nvCxnSpPr>
          <p:cNvPr id="273466" name="AutoShape 58"/>
          <p:cNvCxnSpPr>
            <a:cxnSpLocks noChangeShapeType="1"/>
            <a:stCxn id="273428" idx="0"/>
            <a:endCxn id="273428" idx="6"/>
          </p:cNvCxnSpPr>
          <p:nvPr/>
        </p:nvCxnSpPr>
        <p:spPr bwMode="auto">
          <a:xfrm rot="5400000" flipV="1">
            <a:off x="5851525" y="2136775"/>
            <a:ext cx="282575" cy="282575"/>
          </a:xfrm>
          <a:prstGeom prst="curvedConnector4">
            <a:avLst>
              <a:gd name="adj1" fmla="val -192699"/>
              <a:gd name="adj2" fmla="val 332583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273467" name="Text Box 59"/>
          <p:cNvSpPr txBox="1">
            <a:spLocks noChangeArrowheads="1"/>
          </p:cNvSpPr>
          <p:nvPr/>
        </p:nvSpPr>
        <p:spPr bwMode="auto">
          <a:xfrm>
            <a:off x="6372225" y="1397000"/>
            <a:ext cx="28733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cxnSp>
        <p:nvCxnSpPr>
          <p:cNvPr id="273468" name="AutoShape 60"/>
          <p:cNvCxnSpPr>
            <a:cxnSpLocks noChangeShapeType="1"/>
            <a:stCxn id="273429" idx="0"/>
            <a:endCxn id="273429" idx="6"/>
          </p:cNvCxnSpPr>
          <p:nvPr/>
        </p:nvCxnSpPr>
        <p:spPr bwMode="auto">
          <a:xfrm rot="5400000" flipV="1">
            <a:off x="7399338" y="2136775"/>
            <a:ext cx="282575" cy="282575"/>
          </a:xfrm>
          <a:prstGeom prst="curvedConnector4">
            <a:avLst>
              <a:gd name="adj1" fmla="val -197755"/>
              <a:gd name="adj2" fmla="val 312356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273469" name="Text Box 61"/>
          <p:cNvSpPr txBox="1">
            <a:spLocks noChangeArrowheads="1"/>
          </p:cNvSpPr>
          <p:nvPr/>
        </p:nvSpPr>
        <p:spPr bwMode="auto">
          <a:xfrm>
            <a:off x="7864475" y="1376363"/>
            <a:ext cx="28733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sp>
        <p:nvSpPr>
          <p:cNvPr id="273470" name="Text Box 62"/>
          <p:cNvSpPr txBox="1">
            <a:spLocks noChangeArrowheads="1"/>
          </p:cNvSpPr>
          <p:nvPr/>
        </p:nvSpPr>
        <p:spPr bwMode="auto">
          <a:xfrm>
            <a:off x="1403350" y="3835400"/>
            <a:ext cx="2295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>
                <a:solidFill>
                  <a:srgbClr val="3333FF"/>
                </a:solidFill>
                <a:latin typeface="Times New Roman" pitchFamily="18" charset="0"/>
              </a:rPr>
              <a:t>нет</a:t>
            </a:r>
            <a:r>
              <a:rPr lang="ru-RU" sz="2400">
                <a:latin typeface="Times New Roman" pitchFamily="18" charset="0"/>
              </a:rPr>
              <a:t> трассы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</a:t>
            </a:r>
            <a:r>
              <a:rPr lang="en-US" sz="2400"/>
              <a:t>?z</a:t>
            </a:r>
            <a:endParaRPr lang="ru-RU" sz="2400"/>
          </a:p>
        </p:txBody>
      </p:sp>
      <p:sp>
        <p:nvSpPr>
          <p:cNvPr id="273472" name="Text Box 64"/>
          <p:cNvSpPr txBox="1">
            <a:spLocks noChangeArrowheads="1"/>
          </p:cNvSpPr>
          <p:nvPr/>
        </p:nvSpPr>
        <p:spPr bwMode="auto">
          <a:xfrm>
            <a:off x="6156325" y="3833813"/>
            <a:ext cx="2347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>
                <a:solidFill>
                  <a:srgbClr val="3333FF"/>
                </a:solidFill>
                <a:latin typeface="Times New Roman" pitchFamily="18" charset="0"/>
              </a:rPr>
              <a:t>есть</a:t>
            </a:r>
            <a:r>
              <a:rPr lang="ru-RU" sz="2400">
                <a:latin typeface="Times New Roman" pitchFamily="18" charset="0"/>
              </a:rPr>
              <a:t> трасса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</a:t>
            </a:r>
            <a:r>
              <a:rPr lang="en-US" sz="2400"/>
              <a:t>?z</a:t>
            </a:r>
            <a:endParaRPr lang="ru-RU" sz="2400"/>
          </a:p>
        </p:txBody>
      </p:sp>
      <p:sp>
        <p:nvSpPr>
          <p:cNvPr id="273475" name="Text Box 67"/>
          <p:cNvSpPr txBox="1">
            <a:spLocks noChangeArrowheads="1"/>
          </p:cNvSpPr>
          <p:nvPr/>
        </p:nvSpPr>
        <p:spPr bwMode="auto">
          <a:xfrm>
            <a:off x="792163" y="4781550"/>
            <a:ext cx="6981825" cy="1597025"/>
          </a:xfrm>
          <a:prstGeom prst="rect">
            <a:avLst/>
          </a:prstGeom>
          <a:solidFill>
            <a:srgbClr val="E9FCE8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При нашем допущении полноты:</a:t>
            </a:r>
          </a:p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Стимул </a:t>
            </a:r>
            <a:r>
              <a:rPr lang="en-US" sz="2800"/>
              <a:t>?z</a:t>
            </a:r>
            <a:r>
              <a:rPr lang="ru-RU" sz="2800">
                <a:latin typeface="Times New Roman" pitchFamily="18" charset="0"/>
              </a:rPr>
              <a:t> опасен в состоянии</a:t>
            </a:r>
            <a:r>
              <a:rPr lang="ru-RU" sz="2800"/>
              <a:t> </a:t>
            </a:r>
            <a:r>
              <a:rPr lang="en-US" sz="2800"/>
              <a:t>s</a:t>
            </a:r>
            <a:r>
              <a:rPr lang="ru-RU" sz="2800">
                <a:latin typeface="Times New Roman" pitchFamily="18" charset="0"/>
              </a:rPr>
              <a:t>.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При тестировании мы не даём такой стимул.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3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3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3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3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55" grpId="0" animBg="1"/>
      <p:bldP spid="273457" grpId="0" animBg="1"/>
      <p:bldP spid="273461" grpId="0" animBg="1"/>
      <p:bldP spid="273463" grpId="0" animBg="1"/>
      <p:bldP spid="273467" grpId="0" animBg="1"/>
      <p:bldP spid="273470" grpId="0"/>
      <p:bldP spid="273472" grpId="0"/>
      <p:bldP spid="27347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B1498-792F-4BAA-9BCB-5F9655553FE6}" type="slidenum">
              <a:rPr lang="ru-RU"/>
              <a:pPr/>
              <a:t>119</a:t>
            </a:fld>
            <a:endParaRPr lang="ru-RU"/>
          </a:p>
        </p:txBody>
      </p:sp>
      <p:grpSp>
        <p:nvGrpSpPr>
          <p:cNvPr id="6686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686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86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686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868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Спецификация.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Спецификация разрушения.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668720" name="Text Box 48"/>
          <p:cNvSpPr txBox="1">
            <a:spLocks noChangeArrowheads="1"/>
          </p:cNvSpPr>
          <p:nvPr/>
        </p:nvSpPr>
        <p:spPr bwMode="auto">
          <a:xfrm>
            <a:off x="2722563" y="4308475"/>
            <a:ext cx="14192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PRE</a:t>
            </a:r>
            <a:r>
              <a:rPr lang="en-US" sz="3200" baseline="-25000">
                <a:sym typeface="Symbol" pitchFamily="18" charset="2"/>
              </a:rPr>
              <a:t></a:t>
            </a:r>
            <a:r>
              <a:rPr lang="en-US" sz="3200"/>
              <a:t>(s)</a:t>
            </a:r>
            <a:endParaRPr lang="ru-RU" sz="3200"/>
          </a:p>
        </p:txBody>
      </p:sp>
      <p:sp>
        <p:nvSpPr>
          <p:cNvPr id="668721" name="Text Box 49"/>
          <p:cNvSpPr txBox="1">
            <a:spLocks noChangeArrowheads="1"/>
          </p:cNvSpPr>
          <p:nvPr/>
        </p:nvSpPr>
        <p:spPr bwMode="auto">
          <a:xfrm>
            <a:off x="4997450" y="4284663"/>
            <a:ext cx="21399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POST</a:t>
            </a:r>
            <a:r>
              <a:rPr lang="en-US" sz="3200" baseline="-25000">
                <a:sym typeface="Symbol" pitchFamily="18" charset="2"/>
              </a:rPr>
              <a:t></a:t>
            </a:r>
            <a:r>
              <a:rPr lang="en-US" sz="3200"/>
              <a:t>(s,s`)</a:t>
            </a:r>
            <a:endParaRPr lang="ru-RU" sz="3200"/>
          </a:p>
        </p:txBody>
      </p:sp>
      <p:sp>
        <p:nvSpPr>
          <p:cNvPr id="668722" name="Oval 50"/>
          <p:cNvSpPr>
            <a:spLocks noChangeAspect="1" noChangeArrowheads="1"/>
          </p:cNvSpPr>
          <p:nvPr/>
        </p:nvSpPr>
        <p:spPr bwMode="auto">
          <a:xfrm>
            <a:off x="2987675" y="340360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668723" name="Oval 51"/>
          <p:cNvSpPr>
            <a:spLocks noChangeArrowheads="1"/>
          </p:cNvSpPr>
          <p:nvPr/>
        </p:nvSpPr>
        <p:spPr bwMode="auto">
          <a:xfrm>
            <a:off x="5724525" y="340360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668724" name="AutoShape 52"/>
          <p:cNvCxnSpPr>
            <a:cxnSpLocks noChangeShapeType="1"/>
            <a:stCxn id="668722" idx="6"/>
            <a:endCxn id="668723" idx="2"/>
          </p:cNvCxnSpPr>
          <p:nvPr/>
        </p:nvCxnSpPr>
        <p:spPr bwMode="auto">
          <a:xfrm>
            <a:off x="3540125" y="3673475"/>
            <a:ext cx="2171700" cy="0"/>
          </a:xfrm>
          <a:prstGeom prst="straightConnector1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668725" name="Text Box 53"/>
          <p:cNvSpPr txBox="1">
            <a:spLocks noChangeArrowheads="1"/>
          </p:cNvSpPr>
          <p:nvPr/>
        </p:nvSpPr>
        <p:spPr bwMode="auto">
          <a:xfrm>
            <a:off x="4513263" y="3392488"/>
            <a:ext cx="166687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</a:t>
            </a:r>
          </a:p>
        </p:txBody>
      </p:sp>
      <p:sp>
        <p:nvSpPr>
          <p:cNvPr id="668726" name="Text Box 54"/>
          <p:cNvSpPr txBox="1">
            <a:spLocks noChangeArrowheads="1"/>
          </p:cNvSpPr>
          <p:nvPr/>
        </p:nvSpPr>
        <p:spPr bwMode="auto">
          <a:xfrm>
            <a:off x="2090738" y="2384425"/>
            <a:ext cx="5578475" cy="457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спецификация переходов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по разрушению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8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8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6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0" grpId="0"/>
      <p:bldP spid="668721" grpId="0"/>
      <p:bldP spid="668722" grpId="0" animBg="1"/>
      <p:bldP spid="668723" grpId="0" animBg="1"/>
      <p:bldP spid="668725" grpId="0" animBg="1"/>
      <p:bldP spid="6687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B52E-8DDE-4F01-86A7-09B7DF41EDF0}" type="slidenum">
              <a:rPr lang="ru-RU"/>
              <a:pPr/>
              <a:t>12</a:t>
            </a:fld>
            <a:endParaRPr lang="ru-RU"/>
          </a:p>
        </p:txBody>
      </p:sp>
      <p:pic>
        <p:nvPicPr>
          <p:cNvPr id="138293" name="Picture 53" descr="comput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2209800"/>
            <a:ext cx="1028700" cy="754063"/>
          </a:xfrm>
          <a:prstGeom prst="rect">
            <a:avLst/>
          </a:prstGeom>
          <a:noFill/>
        </p:spPr>
      </p:pic>
      <p:sp>
        <p:nvSpPr>
          <p:cNvPr id="138242" name="AutoShape 2"/>
          <p:cNvSpPr>
            <a:spLocks noChangeArrowheads="1"/>
          </p:cNvSpPr>
          <p:nvPr/>
        </p:nvSpPr>
        <p:spPr bwMode="auto">
          <a:xfrm>
            <a:off x="4267200" y="1295400"/>
            <a:ext cx="2209800" cy="990600"/>
          </a:xfrm>
          <a:prstGeom prst="downArrowCallout">
            <a:avLst>
              <a:gd name="adj1" fmla="val 17185"/>
              <a:gd name="adj2" fmla="val 22390"/>
              <a:gd name="adj3" fmla="val 20352"/>
              <a:gd name="adj4" fmla="val 70514"/>
            </a:avLst>
          </a:prstGeom>
          <a:solidFill>
            <a:srgbClr val="F2EE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кодоинспектор</a:t>
            </a:r>
            <a:endParaRPr lang="en-US" sz="2400">
              <a:latin typeface="Times New Roman" pitchFamily="18" charset="0"/>
            </a:endParaRPr>
          </a:p>
        </p:txBody>
      </p:sp>
      <p:grpSp>
        <p:nvGrpSpPr>
          <p:cNvPr id="138245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38246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47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48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49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50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51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52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53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54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38255" name="Picture 15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8256" name="AutoShape 16"/>
          <p:cNvSpPr>
            <a:spLocks noChangeArrowheads="1"/>
          </p:cNvSpPr>
          <p:nvPr/>
        </p:nvSpPr>
        <p:spPr bwMode="auto">
          <a:xfrm>
            <a:off x="2590800" y="315913"/>
            <a:ext cx="1981200" cy="762000"/>
          </a:xfrm>
          <a:prstGeom prst="foldedCorner">
            <a:avLst>
              <a:gd name="adj" fmla="val 12500"/>
            </a:avLst>
          </a:prstGeom>
          <a:solidFill>
            <a:srgbClr val="E9FAD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неформальные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требования</a:t>
            </a:r>
            <a:endParaRPr lang="en-US" sz="2400">
              <a:latin typeface="Times New Roman" pitchFamily="18" charset="0"/>
            </a:endParaRPr>
          </a:p>
        </p:txBody>
      </p:sp>
      <p:cxnSp>
        <p:nvCxnSpPr>
          <p:cNvPr id="138261" name="AutoShape 21"/>
          <p:cNvCxnSpPr>
            <a:cxnSpLocks noChangeShapeType="1"/>
            <a:stCxn id="0" idx="3"/>
            <a:endCxn id="138256" idx="1"/>
          </p:cNvCxnSpPr>
          <p:nvPr/>
        </p:nvCxnSpPr>
        <p:spPr bwMode="auto">
          <a:xfrm>
            <a:off x="2074863" y="692150"/>
            <a:ext cx="515937" cy="47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grpSp>
        <p:nvGrpSpPr>
          <p:cNvPr id="138262" name="Group 22"/>
          <p:cNvGrpSpPr>
            <a:grpSpLocks/>
          </p:cNvGrpSpPr>
          <p:nvPr/>
        </p:nvGrpSpPr>
        <p:grpSpPr bwMode="auto">
          <a:xfrm>
            <a:off x="228600" y="161925"/>
            <a:ext cx="1846263" cy="919163"/>
            <a:chOff x="2160" y="1056"/>
            <a:chExt cx="1163" cy="579"/>
          </a:xfrm>
        </p:grpSpPr>
        <p:sp>
          <p:nvSpPr>
            <p:cNvPr id="138263" name="AutoShape 23"/>
            <p:cNvSpPr>
              <a:spLocks noChangeArrowheads="1"/>
            </p:cNvSpPr>
            <p:nvPr/>
          </p:nvSpPr>
          <p:spPr bwMode="auto">
            <a:xfrm>
              <a:off x="2160" y="1056"/>
              <a:ext cx="1152" cy="576"/>
            </a:xfrm>
            <a:prstGeom prst="roundRect">
              <a:avLst>
                <a:gd name="adj" fmla="val 16667"/>
              </a:avLst>
            </a:prstGeom>
            <a:solidFill>
              <a:srgbClr val="F2EEE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264" name="Text Box 24"/>
            <p:cNvSpPr txBox="1">
              <a:spLocks noChangeArrowheads="1"/>
            </p:cNvSpPr>
            <p:nvPr/>
          </p:nvSpPr>
          <p:spPr bwMode="auto">
            <a:xfrm>
              <a:off x="2241" y="1104"/>
              <a:ext cx="7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>
                  <a:latin typeface="Times New Roman" pitchFamily="18" charset="0"/>
                </a:rPr>
                <a:t>заказчик</a:t>
              </a:r>
              <a:endParaRPr lang="en-US" sz="2000">
                <a:latin typeface="Times New Roman" pitchFamily="18" charset="0"/>
              </a:endParaRPr>
            </a:p>
          </p:txBody>
        </p:sp>
        <p:pic>
          <p:nvPicPr>
            <p:cNvPr id="138265" name="Picture 25" descr="zakazchik_small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7" y="1145"/>
              <a:ext cx="626" cy="490"/>
            </a:xfrm>
            <a:prstGeom prst="rect">
              <a:avLst/>
            </a:prstGeom>
            <a:noFill/>
          </p:spPr>
        </p:pic>
      </p:grpSp>
      <p:cxnSp>
        <p:nvCxnSpPr>
          <p:cNvPr id="138266" name="AutoShape 26"/>
          <p:cNvCxnSpPr>
            <a:cxnSpLocks noChangeShapeType="1"/>
            <a:stCxn id="138283" idx="2"/>
            <a:endCxn id="138259" idx="0"/>
          </p:cNvCxnSpPr>
          <p:nvPr/>
        </p:nvCxnSpPr>
        <p:spPr bwMode="auto">
          <a:xfrm flipH="1">
            <a:off x="7620000" y="3886200"/>
            <a:ext cx="1588" cy="381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67" name="AutoShape 27"/>
          <p:cNvCxnSpPr>
            <a:cxnSpLocks noChangeShapeType="1"/>
            <a:stCxn id="138259" idx="1"/>
          </p:cNvCxnSpPr>
          <p:nvPr/>
        </p:nvCxnSpPr>
        <p:spPr bwMode="auto">
          <a:xfrm flipH="1">
            <a:off x="5827713" y="4552950"/>
            <a:ext cx="95408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68" name="AutoShape 28"/>
          <p:cNvCxnSpPr>
            <a:cxnSpLocks noChangeShapeType="1"/>
            <a:endCxn id="138260" idx="0"/>
          </p:cNvCxnSpPr>
          <p:nvPr/>
        </p:nvCxnSpPr>
        <p:spPr bwMode="auto">
          <a:xfrm rot="5400000">
            <a:off x="4744244" y="5217319"/>
            <a:ext cx="450850" cy="15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38269" name="AutoShape 29"/>
          <p:cNvCxnSpPr>
            <a:cxnSpLocks noChangeShapeType="1"/>
            <a:stCxn id="138260" idx="1"/>
            <a:endCxn id="138278" idx="3"/>
          </p:cNvCxnSpPr>
          <p:nvPr/>
        </p:nvCxnSpPr>
        <p:spPr bwMode="auto">
          <a:xfrm rot="10800000" flipV="1">
            <a:off x="2286000" y="5692775"/>
            <a:ext cx="1844675" cy="95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70" name="AutoShape 30"/>
          <p:cNvCxnSpPr>
            <a:cxnSpLocks noChangeShapeType="1"/>
            <a:stCxn id="138258" idx="3"/>
          </p:cNvCxnSpPr>
          <p:nvPr/>
        </p:nvCxnSpPr>
        <p:spPr bwMode="auto">
          <a:xfrm flipV="1">
            <a:off x="3313113" y="4552950"/>
            <a:ext cx="800100" cy="15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71" name="AutoShape 31"/>
          <p:cNvCxnSpPr>
            <a:cxnSpLocks noChangeShapeType="1"/>
            <a:stCxn id="138257" idx="1"/>
            <a:endCxn id="138280" idx="3"/>
          </p:cNvCxnSpPr>
          <p:nvPr/>
        </p:nvCxnSpPr>
        <p:spPr bwMode="auto">
          <a:xfrm rot="10800000" flipV="1">
            <a:off x="3429000" y="2647950"/>
            <a:ext cx="609600" cy="6048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72" name="AutoShape 32"/>
          <p:cNvCxnSpPr>
            <a:cxnSpLocks noChangeShapeType="1"/>
            <a:stCxn id="138257" idx="3"/>
            <a:endCxn id="138283" idx="1"/>
          </p:cNvCxnSpPr>
          <p:nvPr/>
        </p:nvCxnSpPr>
        <p:spPr bwMode="auto">
          <a:xfrm>
            <a:off x="6096000" y="2647950"/>
            <a:ext cx="609600" cy="5969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73" name="AutoShape 33"/>
          <p:cNvCxnSpPr>
            <a:cxnSpLocks noChangeShapeType="1"/>
            <a:stCxn id="138278" idx="1"/>
            <a:endCxn id="138244" idx="1"/>
          </p:cNvCxnSpPr>
          <p:nvPr/>
        </p:nvCxnSpPr>
        <p:spPr bwMode="auto">
          <a:xfrm rot="10800000" flipH="1">
            <a:off x="533400" y="1644650"/>
            <a:ext cx="3733800" cy="4057650"/>
          </a:xfrm>
          <a:prstGeom prst="bentConnector3">
            <a:avLst>
              <a:gd name="adj1" fmla="val -6120"/>
            </a:avLst>
          </a:prstGeom>
          <a:noFill/>
          <a:ln w="25400">
            <a:solidFill>
              <a:srgbClr val="0000FF"/>
            </a:solidFill>
            <a:miter lim="800000"/>
            <a:headEnd/>
            <a:tailEnd type="triangle" w="lg" len="lg"/>
          </a:ln>
          <a:effectLst/>
        </p:spPr>
      </p:cxnSp>
      <p:cxnSp>
        <p:nvCxnSpPr>
          <p:cNvPr id="138274" name="AutoShape 34"/>
          <p:cNvCxnSpPr>
            <a:cxnSpLocks noChangeShapeType="1"/>
            <a:stCxn id="138278" idx="1"/>
            <a:endCxn id="138280" idx="1"/>
          </p:cNvCxnSpPr>
          <p:nvPr/>
        </p:nvCxnSpPr>
        <p:spPr bwMode="auto">
          <a:xfrm rot="10800000" flipH="1">
            <a:off x="533400" y="3252788"/>
            <a:ext cx="990600" cy="2449512"/>
          </a:xfrm>
          <a:prstGeom prst="bentConnector3">
            <a:avLst>
              <a:gd name="adj1" fmla="val 27560"/>
            </a:avLst>
          </a:prstGeom>
          <a:noFill/>
          <a:ln w="25400">
            <a:solidFill>
              <a:srgbClr val="0000FF"/>
            </a:solidFill>
            <a:miter lim="800000"/>
            <a:headEnd/>
            <a:tailEnd type="triangle" w="lg" len="lg"/>
          </a:ln>
          <a:effectLst/>
        </p:spPr>
      </p:cxnSp>
      <p:cxnSp>
        <p:nvCxnSpPr>
          <p:cNvPr id="138275" name="AutoShape 35"/>
          <p:cNvCxnSpPr>
            <a:cxnSpLocks noChangeShapeType="1"/>
            <a:stCxn id="138278" idx="2"/>
            <a:endCxn id="138283" idx="3"/>
          </p:cNvCxnSpPr>
          <p:nvPr/>
        </p:nvCxnSpPr>
        <p:spPr bwMode="auto">
          <a:xfrm rot="5400000" flipH="1" flipV="1">
            <a:off x="3592513" y="1062037"/>
            <a:ext cx="2762250" cy="7127875"/>
          </a:xfrm>
          <a:prstGeom prst="bentConnector4">
            <a:avLst>
              <a:gd name="adj1" fmla="val -4139"/>
              <a:gd name="adj2" fmla="val 105032"/>
            </a:avLst>
          </a:prstGeom>
          <a:noFill/>
          <a:ln w="19050">
            <a:solidFill>
              <a:srgbClr val="0000FF"/>
            </a:solidFill>
            <a:miter lim="800000"/>
            <a:headEnd/>
            <a:tailEnd type="triangle" w="lg" len="lg"/>
          </a:ln>
          <a:effectLst/>
        </p:spPr>
      </p:cxnSp>
      <p:cxnSp>
        <p:nvCxnSpPr>
          <p:cNvPr id="138276" name="AutoShape 36"/>
          <p:cNvCxnSpPr>
            <a:cxnSpLocks noChangeShapeType="1"/>
            <a:stCxn id="138280" idx="2"/>
            <a:endCxn id="138258" idx="0"/>
          </p:cNvCxnSpPr>
          <p:nvPr/>
        </p:nvCxnSpPr>
        <p:spPr bwMode="auto">
          <a:xfrm rot="5400000">
            <a:off x="2239963" y="4030663"/>
            <a:ext cx="471487" cy="1587"/>
          </a:xfrm>
          <a:prstGeom prst="bentConnector3">
            <a:avLst>
              <a:gd name="adj1" fmla="val 49833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8277" name="AutoShape 37"/>
          <p:cNvCxnSpPr>
            <a:cxnSpLocks noChangeShapeType="1"/>
            <a:stCxn id="138256" idx="3"/>
            <a:endCxn id="138244" idx="0"/>
          </p:cNvCxnSpPr>
          <p:nvPr/>
        </p:nvCxnSpPr>
        <p:spPr bwMode="auto">
          <a:xfrm>
            <a:off x="4572000" y="696913"/>
            <a:ext cx="533400" cy="59848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38278" name="AutoShape 38"/>
          <p:cNvSpPr>
            <a:spLocks noChangeArrowheads="1"/>
          </p:cNvSpPr>
          <p:nvPr/>
        </p:nvSpPr>
        <p:spPr bwMode="auto">
          <a:xfrm>
            <a:off x="533400" y="5397500"/>
            <a:ext cx="1752600" cy="609600"/>
          </a:xfrm>
          <a:prstGeom prst="sun">
            <a:avLst>
              <a:gd name="adj" fmla="val 12500"/>
            </a:avLst>
          </a:prstGeom>
          <a:solidFill>
            <a:srgbClr val="FCEC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анализ</a:t>
            </a:r>
            <a:endParaRPr lang="en-US" sz="2400">
              <a:latin typeface="Times New Roman" pitchFamily="18" charset="0"/>
            </a:endParaRPr>
          </a:p>
        </p:txBody>
      </p:sp>
      <p:cxnSp>
        <p:nvCxnSpPr>
          <p:cNvPr id="138279" name="AutoShape 39"/>
          <p:cNvCxnSpPr>
            <a:cxnSpLocks noChangeShapeType="1"/>
            <a:stCxn id="138257" idx="2"/>
            <a:endCxn id="138258" idx="0"/>
          </p:cNvCxnSpPr>
          <p:nvPr/>
        </p:nvCxnSpPr>
        <p:spPr bwMode="auto">
          <a:xfrm flipH="1">
            <a:off x="2474913" y="3009900"/>
            <a:ext cx="2592387" cy="1257300"/>
          </a:xfrm>
          <a:prstGeom prst="straightConnector1">
            <a:avLst/>
          </a:prstGeom>
          <a:noFill/>
          <a:ln w="25400">
            <a:solidFill>
              <a:srgbClr val="940094"/>
            </a:solidFill>
            <a:prstDash val="dash"/>
            <a:round/>
            <a:headEnd/>
            <a:tailEnd type="triangle" w="lg" len="lg"/>
          </a:ln>
          <a:effectLst/>
        </p:spPr>
      </p:cxnSp>
      <p:cxnSp>
        <p:nvCxnSpPr>
          <p:cNvPr id="138285" name="AutoShape 45"/>
          <p:cNvCxnSpPr>
            <a:cxnSpLocks noChangeShapeType="1"/>
            <a:stCxn id="138257" idx="2"/>
            <a:endCxn id="138259" idx="0"/>
          </p:cNvCxnSpPr>
          <p:nvPr/>
        </p:nvCxnSpPr>
        <p:spPr bwMode="auto">
          <a:xfrm>
            <a:off x="5067300" y="3009900"/>
            <a:ext cx="2552700" cy="1257300"/>
          </a:xfrm>
          <a:prstGeom prst="straightConnector1">
            <a:avLst/>
          </a:prstGeom>
          <a:noFill/>
          <a:ln w="25400">
            <a:solidFill>
              <a:srgbClr val="940094"/>
            </a:solidFill>
            <a:prstDash val="dash"/>
            <a:round/>
            <a:headEnd/>
            <a:tailEnd type="triangle" w="lg" len="lg"/>
          </a:ln>
          <a:effectLst/>
        </p:spPr>
      </p:cxnSp>
      <p:sp>
        <p:nvSpPr>
          <p:cNvPr id="138288" name="Text Box 48"/>
          <p:cNvSpPr txBox="1">
            <a:spLocks noChangeArrowheads="1"/>
          </p:cNvSpPr>
          <p:nvPr/>
        </p:nvSpPr>
        <p:spPr bwMode="auto">
          <a:xfrm>
            <a:off x="6335713" y="5824538"/>
            <a:ext cx="187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ошибка в тесте</a:t>
            </a:r>
            <a:endParaRPr lang="en-US" sz="2000"/>
          </a:p>
        </p:txBody>
      </p:sp>
      <p:sp>
        <p:nvSpPr>
          <p:cNvPr id="138289" name="Text Box 49"/>
          <p:cNvSpPr txBox="1">
            <a:spLocks noChangeArrowheads="1"/>
          </p:cNvSpPr>
          <p:nvPr/>
        </p:nvSpPr>
        <p:spPr bwMode="auto">
          <a:xfrm>
            <a:off x="534988" y="1366838"/>
            <a:ext cx="2957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ошибка в спецификации</a:t>
            </a:r>
            <a:endParaRPr lang="en-US" sz="2000"/>
          </a:p>
        </p:txBody>
      </p:sp>
      <p:sp>
        <p:nvSpPr>
          <p:cNvPr id="138290" name="Text Box 50"/>
          <p:cNvSpPr txBox="1">
            <a:spLocks noChangeArrowheads="1"/>
          </p:cNvSpPr>
          <p:nvPr/>
        </p:nvSpPr>
        <p:spPr bwMode="auto">
          <a:xfrm>
            <a:off x="457200" y="4953000"/>
            <a:ext cx="2630488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ошибка в реализации</a:t>
            </a:r>
            <a:endParaRPr lang="en-US" sz="2000"/>
          </a:p>
        </p:txBody>
      </p:sp>
      <p:cxnSp>
        <p:nvCxnSpPr>
          <p:cNvPr id="138296" name="AutoShape 56"/>
          <p:cNvCxnSpPr>
            <a:cxnSpLocks noChangeShapeType="1"/>
            <a:stCxn id="138256" idx="2"/>
            <a:endCxn id="138280" idx="0"/>
          </p:cNvCxnSpPr>
          <p:nvPr/>
        </p:nvCxnSpPr>
        <p:spPr bwMode="auto">
          <a:xfrm rot="5400000">
            <a:off x="2089150" y="1465263"/>
            <a:ext cx="1879600" cy="1104900"/>
          </a:xfrm>
          <a:prstGeom prst="curvedConnector3">
            <a:avLst>
              <a:gd name="adj1" fmla="val 3868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97" name="AutoShape 57"/>
          <p:cNvCxnSpPr>
            <a:cxnSpLocks noChangeShapeType="1"/>
            <a:stCxn id="138258" idx="3"/>
            <a:endCxn id="138242" idx="3"/>
          </p:cNvCxnSpPr>
          <p:nvPr/>
        </p:nvCxnSpPr>
        <p:spPr bwMode="auto">
          <a:xfrm flipV="1">
            <a:off x="3313113" y="1644650"/>
            <a:ext cx="3163887" cy="2909888"/>
          </a:xfrm>
          <a:prstGeom prst="curvedConnector3">
            <a:avLst>
              <a:gd name="adj1" fmla="val 13035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38298" name="AutoShape 58"/>
          <p:cNvCxnSpPr>
            <a:cxnSpLocks noChangeShapeType="1"/>
            <a:stCxn id="138278" idx="1"/>
            <a:endCxn id="138263" idx="2"/>
          </p:cNvCxnSpPr>
          <p:nvPr/>
        </p:nvCxnSpPr>
        <p:spPr bwMode="auto">
          <a:xfrm rot="10800000" flipH="1">
            <a:off x="533400" y="1076325"/>
            <a:ext cx="609600" cy="4625975"/>
          </a:xfrm>
          <a:prstGeom prst="curvedConnector4">
            <a:avLst>
              <a:gd name="adj1" fmla="val -37500"/>
              <a:gd name="adj2" fmla="val 53296"/>
            </a:avLst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</p:spPr>
      </p:cxnSp>
      <p:sp>
        <p:nvSpPr>
          <p:cNvPr id="138299" name="Text Box 59"/>
          <p:cNvSpPr txBox="1">
            <a:spLocks noChangeArrowheads="1"/>
          </p:cNvSpPr>
          <p:nvPr/>
        </p:nvSpPr>
        <p:spPr bwMode="auto">
          <a:xfrm>
            <a:off x="660400" y="1844675"/>
            <a:ext cx="866775" cy="6096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/>
              <a:t>деньги</a:t>
            </a:r>
            <a:br>
              <a:rPr lang="ru-RU" sz="2000"/>
            </a:br>
            <a:r>
              <a:rPr lang="ru-RU" sz="2000"/>
              <a:t>давай</a:t>
            </a:r>
            <a:endParaRPr lang="en-US" sz="2000"/>
          </a:p>
        </p:txBody>
      </p:sp>
      <p:sp>
        <p:nvSpPr>
          <p:cNvPr id="138300" name="Text Box 60"/>
          <p:cNvSpPr txBox="1">
            <a:spLocks noChangeArrowheads="1"/>
          </p:cNvSpPr>
          <p:nvPr/>
        </p:nvSpPr>
        <p:spPr bwMode="auto">
          <a:xfrm>
            <a:off x="4011613" y="3176588"/>
            <a:ext cx="2036762" cy="54768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940094"/>
                </a:solidFill>
                <a:latin typeface="Times New Roman" pitchFamily="18" charset="0"/>
              </a:rPr>
              <a:t>автоматическая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ru-RU" sz="2400">
                <a:solidFill>
                  <a:srgbClr val="940094"/>
                </a:solidFill>
                <a:latin typeface="Times New Roman" pitchFamily="18" charset="0"/>
              </a:rPr>
              <a:t>генерация</a:t>
            </a:r>
          </a:p>
        </p:txBody>
      </p:sp>
      <p:pic>
        <p:nvPicPr>
          <p:cNvPr id="138316" name="Picture 76" descr="kodoinspect3_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3225" y="381000"/>
            <a:ext cx="2105025" cy="1143000"/>
          </a:xfrm>
          <a:prstGeom prst="rect">
            <a:avLst/>
          </a:prstGeom>
          <a:noFill/>
        </p:spPr>
      </p:pic>
      <p:pic>
        <p:nvPicPr>
          <p:cNvPr id="138323" name="Picture 83" descr="computer1_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50" y="2208213"/>
            <a:ext cx="1028700" cy="754062"/>
          </a:xfrm>
          <a:prstGeom prst="rect">
            <a:avLst/>
          </a:prstGeom>
          <a:noFill/>
        </p:spPr>
      </p:pic>
      <p:pic>
        <p:nvPicPr>
          <p:cNvPr id="138330" name="Picture 90" descr="test1_a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2213" y="2133600"/>
            <a:ext cx="946150" cy="809625"/>
          </a:xfrm>
          <a:prstGeom prst="rect">
            <a:avLst/>
          </a:prstGeom>
          <a:noFill/>
        </p:spPr>
      </p:pic>
      <p:sp>
        <p:nvSpPr>
          <p:cNvPr id="138244" name="AutoShape 4"/>
          <p:cNvSpPr>
            <a:spLocks noChangeArrowheads="1"/>
          </p:cNvSpPr>
          <p:nvPr/>
        </p:nvSpPr>
        <p:spPr bwMode="auto">
          <a:xfrm>
            <a:off x="4267200" y="1295400"/>
            <a:ext cx="1676400" cy="990600"/>
          </a:xfrm>
          <a:prstGeom prst="downArrowCallout">
            <a:avLst>
              <a:gd name="adj1" fmla="val 13037"/>
              <a:gd name="adj2" fmla="val 16986"/>
              <a:gd name="adj3" fmla="val 20352"/>
              <a:gd name="adj4" fmla="val 70514"/>
            </a:avLst>
          </a:prstGeom>
          <a:solidFill>
            <a:srgbClr val="F2EE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архитектор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8257" name="AutoShape 17"/>
          <p:cNvSpPr>
            <a:spLocks noChangeArrowheads="1"/>
          </p:cNvSpPr>
          <p:nvPr/>
        </p:nvSpPr>
        <p:spPr bwMode="auto">
          <a:xfrm>
            <a:off x="4038600" y="2286000"/>
            <a:ext cx="2057400" cy="723900"/>
          </a:xfrm>
          <a:prstGeom prst="foldedCorner">
            <a:avLst>
              <a:gd name="adj" fmla="val 12500"/>
            </a:avLst>
          </a:prstGeom>
          <a:solidFill>
            <a:srgbClr val="E9FAD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формальные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спецификации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8258" name="AutoShape 18"/>
          <p:cNvSpPr>
            <a:spLocks noChangeArrowheads="1"/>
          </p:cNvSpPr>
          <p:nvPr/>
        </p:nvSpPr>
        <p:spPr bwMode="auto">
          <a:xfrm>
            <a:off x="1636713" y="4267200"/>
            <a:ext cx="1676400" cy="573088"/>
          </a:xfrm>
          <a:prstGeom prst="foldedCorner">
            <a:avLst>
              <a:gd name="adj" fmla="val 12500"/>
            </a:avLst>
          </a:prstGeom>
          <a:solidFill>
            <a:srgbClr val="E9FAD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реализация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8259" name="AutoShape 19"/>
          <p:cNvSpPr>
            <a:spLocks noChangeArrowheads="1"/>
          </p:cNvSpPr>
          <p:nvPr/>
        </p:nvSpPr>
        <p:spPr bwMode="auto">
          <a:xfrm>
            <a:off x="6781800" y="4267200"/>
            <a:ext cx="1676400" cy="571500"/>
          </a:xfrm>
          <a:prstGeom prst="foldedCorner">
            <a:avLst>
              <a:gd name="adj" fmla="val 12500"/>
            </a:avLst>
          </a:prstGeom>
          <a:solidFill>
            <a:srgbClr val="E9FAD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тесты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8260" name="AutoShape 20"/>
          <p:cNvSpPr>
            <a:spLocks noChangeArrowheads="1"/>
          </p:cNvSpPr>
          <p:nvPr/>
        </p:nvSpPr>
        <p:spPr bwMode="auto">
          <a:xfrm>
            <a:off x="4130675" y="5443538"/>
            <a:ext cx="1676400" cy="496887"/>
          </a:xfrm>
          <a:prstGeom prst="foldedCorner">
            <a:avLst>
              <a:gd name="adj" fmla="val 12500"/>
            </a:avLst>
          </a:prstGeom>
          <a:solidFill>
            <a:srgbClr val="E9FAD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вердикт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8283" name="AutoShape 43"/>
          <p:cNvSpPr>
            <a:spLocks noChangeArrowheads="1"/>
          </p:cNvSpPr>
          <p:nvPr/>
        </p:nvSpPr>
        <p:spPr bwMode="auto">
          <a:xfrm>
            <a:off x="6705600" y="2895600"/>
            <a:ext cx="1831975" cy="990600"/>
          </a:xfrm>
          <a:prstGeom prst="downArrowCallout">
            <a:avLst>
              <a:gd name="adj1" fmla="val 14247"/>
              <a:gd name="adj2" fmla="val 18494"/>
              <a:gd name="adj3" fmla="val 20352"/>
              <a:gd name="adj4" fmla="val 70514"/>
            </a:avLst>
          </a:prstGeom>
          <a:solidFill>
            <a:srgbClr val="F2EE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тестировщик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38280" name="AutoShape 40"/>
          <p:cNvSpPr>
            <a:spLocks noChangeArrowheads="1"/>
          </p:cNvSpPr>
          <p:nvPr/>
        </p:nvSpPr>
        <p:spPr bwMode="auto">
          <a:xfrm>
            <a:off x="1524000" y="2957513"/>
            <a:ext cx="1905000" cy="838200"/>
          </a:xfrm>
          <a:prstGeom prst="downArrowCallout">
            <a:avLst>
              <a:gd name="adj1" fmla="val 17508"/>
              <a:gd name="adj2" fmla="val 22727"/>
              <a:gd name="adj3" fmla="val 20352"/>
              <a:gd name="adj4" fmla="val 70514"/>
            </a:avLst>
          </a:prstGeom>
          <a:solidFill>
            <a:srgbClr val="F2EE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разработчик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138344" name="Picture 104" descr="experiment1_a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3213" y="4113213"/>
            <a:ext cx="1709737" cy="877887"/>
          </a:xfrm>
          <a:prstGeom prst="rect">
            <a:avLst/>
          </a:prstGeom>
          <a:noFill/>
        </p:spPr>
      </p:pic>
      <p:sp>
        <p:nvSpPr>
          <p:cNvPr id="138351" name="Text Box 111"/>
          <p:cNvSpPr txBox="1">
            <a:spLocks noChangeArrowheads="1"/>
          </p:cNvSpPr>
          <p:nvPr/>
        </p:nvSpPr>
        <p:spPr bwMode="auto">
          <a:xfrm>
            <a:off x="7632700" y="188913"/>
            <a:ext cx="1352550" cy="10048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ru-RU" altLang="zh-TW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</a:t>
            </a:r>
            <a:br>
              <a:rPr lang="ru-RU" altLang="zh-TW" sz="2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zh-TW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</a:t>
            </a:r>
            <a:br>
              <a:rPr lang="ru-RU" altLang="zh-TW" sz="2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zh-TW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понятия.</a:t>
            </a:r>
            <a:endParaRPr lang="ru-RU" sz="2200"/>
          </a:p>
        </p:txBody>
      </p:sp>
      <p:sp>
        <p:nvSpPr>
          <p:cNvPr id="138352" name="Text Box 112"/>
          <p:cNvSpPr txBox="1">
            <a:spLocks noChangeArrowheads="1"/>
          </p:cNvSpPr>
          <p:nvPr/>
        </p:nvSpPr>
        <p:spPr bwMode="auto">
          <a:xfrm>
            <a:off x="1511300" y="6200775"/>
            <a:ext cx="5218113" cy="4699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r>
              <a:rPr lang="ru-RU" sz="2600"/>
              <a:t>Цикл разработки и тестирования</a:t>
            </a:r>
          </a:p>
        </p:txBody>
      </p:sp>
      <p:pic>
        <p:nvPicPr>
          <p:cNvPr id="138353" name="Picture 113" descr="arhitector1_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5275" y="230188"/>
            <a:ext cx="619125" cy="1147762"/>
          </a:xfrm>
          <a:prstGeom prst="rect">
            <a:avLst/>
          </a:prstGeom>
          <a:noFill/>
        </p:spPr>
      </p:pic>
      <p:pic>
        <p:nvPicPr>
          <p:cNvPr id="138357" name="Picture 117" descr="analiz1_a"/>
          <p:cNvPicPr>
            <a:picLocks noGrp="1" noChangeAspect="1" noChangeArrowheads="1" noCrop="1"/>
          </p:cNvPicPr>
          <p:nvPr>
            <p:ph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3813" y="5738813"/>
            <a:ext cx="1270000" cy="104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3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200"/>
                                        <p:tgtEl>
                                          <p:spTgt spid="138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"/>
                            </p:stCondLst>
                            <p:childTnLst>
                              <p:par>
                                <p:cTn id="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2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"/>
                            </p:stCondLst>
                            <p:childTnLst>
                              <p:par>
                                <p:cTn id="8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0" dur="200"/>
                                        <p:tgtEl>
                                          <p:spTgt spid="138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3" dur="200"/>
                                        <p:tgtEl>
                                          <p:spTgt spid="138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"/>
                            </p:stCondLst>
                            <p:childTnLst>
                              <p:par>
                                <p:cTn id="9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200"/>
                                        <p:tgtEl>
                                          <p:spTgt spid="138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"/>
                            </p:stCondLst>
                            <p:childTnLst>
                              <p:par>
                                <p:cTn id="100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2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2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"/>
                            </p:stCondLst>
                            <p:childTnLst>
                              <p:par>
                                <p:cTn id="10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200"/>
                                        <p:tgtEl>
                                          <p:spTgt spid="138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1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3" dur="200"/>
                                        <p:tgtEl>
                                          <p:spTgt spid="138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1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7" dur="2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2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200"/>
                                        <p:tgtEl>
                                          <p:spTgt spid="138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"/>
                            </p:stCondLst>
                            <p:childTnLst>
                              <p:par>
                                <p:cTn id="1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200"/>
                                        <p:tgtEl>
                                          <p:spTgt spid="138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4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200"/>
                                        <p:tgtEl>
                                          <p:spTgt spid="138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3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3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00"/>
                            </p:stCondLst>
                            <p:childTnLst>
                              <p:par>
                                <p:cTn id="148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3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3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13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3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3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13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13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13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38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13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3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13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38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38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13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6" dur="500"/>
                                        <p:tgtEl>
                                          <p:spTgt spid="13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0" dur="500"/>
                                        <p:tgtEl>
                                          <p:spTgt spid="13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4" dur="500"/>
                                        <p:tgtEl>
                                          <p:spTgt spid="13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13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3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500" fill="hold"/>
                                        <p:tgtEl>
                                          <p:spTgt spid="1382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500" fill="hold"/>
                                        <p:tgtEl>
                                          <p:spTgt spid="1383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5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6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5" dur="500" fill="hold"/>
                                        <p:tgtEl>
                                          <p:spTgt spid="1382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13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2" dur="500" fill="hold"/>
                                        <p:tgtEl>
                                          <p:spTgt spid="1383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13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9" dur="500" fill="hold"/>
                                        <p:tgtEl>
                                          <p:spTgt spid="1382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500"/>
                            </p:stCondLst>
                            <p:childTnLst>
                              <p:par>
                                <p:cTn id="2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3" dur="500"/>
                                        <p:tgtEl>
                                          <p:spTgt spid="13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000"/>
                            </p:stCondLst>
                            <p:childTnLst>
                              <p:par>
                                <p:cTn id="275" presetID="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500" fill="hold"/>
                                        <p:tgtEl>
                                          <p:spTgt spid="138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500" fill="hold"/>
                                        <p:tgtEl>
                                          <p:spTgt spid="1383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500"/>
                            </p:stCondLst>
                            <p:childTnLst>
                              <p:par>
                                <p:cTn id="2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13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3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500" fill="hold"/>
                                        <p:tgtEl>
                                          <p:spTgt spid="1383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6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7" dur="500" fill="hold"/>
                                        <p:tgtEl>
                                          <p:spTgt spid="138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1" dur="5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00"/>
                            </p:stCondLst>
                            <p:childTnLst>
                              <p:par>
                                <p:cTn id="303" presetID="6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500" fill="hold"/>
                                        <p:tgtEl>
                                          <p:spTgt spid="1382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500"/>
                            </p:stCondLst>
                            <p:childTnLst>
                              <p:par>
                                <p:cTn id="3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8" dur="500"/>
                                        <p:tgtEl>
                                          <p:spTgt spid="13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500" fill="hold"/>
                                        <p:tgtEl>
                                          <p:spTgt spid="1383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500"/>
                            </p:stCondLst>
                            <p:childTnLst>
                              <p:par>
                                <p:cTn id="3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5" dur="500"/>
                                        <p:tgtEl>
                                          <p:spTgt spid="13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000"/>
                            </p:stCondLst>
                            <p:childTnLst>
                              <p:par>
                                <p:cTn id="317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8" dur="500" fill="hold"/>
                                        <p:tgtEl>
                                          <p:spTgt spid="1382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500"/>
                            </p:stCondLst>
                            <p:childTnLst>
                              <p:par>
                                <p:cTn id="3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2" dur="500"/>
                                        <p:tgtEl>
                                          <p:spTgt spid="13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000"/>
                            </p:stCondLst>
                            <p:childTnLst>
                              <p:par>
                                <p:cTn id="324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5" dur="500" fill="hold"/>
                                        <p:tgtEl>
                                          <p:spTgt spid="138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7" dur="500" fill="hold"/>
                                        <p:tgtEl>
                                          <p:spTgt spid="1383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500"/>
                            </p:stCondLst>
                            <p:childTnLst>
                              <p:par>
                                <p:cTn id="3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3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3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500" fill="hold"/>
                                        <p:tgtEl>
                                          <p:spTgt spid="138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500" fill="hold"/>
                                        <p:tgtEl>
                                          <p:spTgt spid="1383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8" dur="500" fill="hold"/>
                                        <p:tgtEl>
                                          <p:spTgt spid="138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6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500" fill="hold"/>
                                        <p:tgtEl>
                                          <p:spTgt spid="1382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5" dur="500"/>
                                        <p:tgtEl>
                                          <p:spTgt spid="13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8" dur="500"/>
                                        <p:tgtEl>
                                          <p:spTgt spid="13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500"/>
                            </p:stCondLst>
                            <p:childTnLst>
                              <p:par>
                                <p:cTn id="360" presetID="6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1" dur="500" fill="hold"/>
                                        <p:tgtEl>
                                          <p:spTgt spid="1382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500" fill="hold"/>
                                        <p:tgtEl>
                                          <p:spTgt spid="1383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4" presetID="6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500" fill="hold"/>
                                        <p:tgtEl>
                                          <p:spTgt spid="138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6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7" dur="500" fill="hold"/>
                                        <p:tgtEl>
                                          <p:spTgt spid="1383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000"/>
                            </p:stCondLst>
                            <p:childTnLst>
                              <p:par>
                                <p:cTn id="3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1" dur="5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4" dur="5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7" dur="500"/>
                                        <p:tgtEl>
                                          <p:spTgt spid="13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0" dur="500"/>
                                        <p:tgtEl>
                                          <p:spTgt spid="138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2" dur="500" fill="hold"/>
                                        <p:tgtEl>
                                          <p:spTgt spid="1383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500"/>
                            </p:stCondLst>
                            <p:childTnLst>
                              <p:par>
                                <p:cTn id="384" presetID="6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5" dur="500" fill="hold"/>
                                        <p:tgtEl>
                                          <p:spTgt spid="1382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6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500" fill="hold"/>
                                        <p:tgtEl>
                                          <p:spTgt spid="1382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000"/>
                            </p:stCondLst>
                            <p:childTnLst>
                              <p:par>
                                <p:cTn id="3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500"/>
                                        <p:tgtEl>
                                          <p:spTgt spid="13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500"/>
                            </p:stCondLst>
                            <p:childTnLst>
                              <p:par>
                                <p:cTn id="3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13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000"/>
                            </p:stCondLst>
                            <p:childTnLst>
                              <p:par>
                                <p:cTn id="397" presetID="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8" dur="500" fill="hold"/>
                                        <p:tgtEl>
                                          <p:spTgt spid="1383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2" dur="500"/>
                                        <p:tgtEl>
                                          <p:spTgt spid="13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0"/>
                            </p:stCondLst>
                            <p:childTnLst>
                              <p:par>
                                <p:cTn id="404" presetID="6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500" fill="hold"/>
                                        <p:tgtEl>
                                          <p:spTgt spid="1382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500"/>
                            </p:stCondLst>
                            <p:childTnLst>
                              <p:par>
                                <p:cTn id="4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13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1" presetID="6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2" dur="500" fill="hold"/>
                                        <p:tgtEl>
                                          <p:spTgt spid="138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4" dur="500" fill="hold"/>
                                        <p:tgtEl>
                                          <p:spTgt spid="1383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6500"/>
                            </p:stCondLst>
                            <p:childTnLst>
                              <p:par>
                                <p:cTn id="4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38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500"/>
                            </p:stCondLst>
                            <p:childTnLst>
                              <p:par>
                                <p:cTn id="4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500"/>
                                        <p:tgtEl>
                                          <p:spTgt spid="13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nimBg="1"/>
      <p:bldP spid="138242" grpId="1" animBg="1"/>
      <p:bldP spid="138242" grpId="2" animBg="1"/>
      <p:bldP spid="138256" grpId="0" animBg="1"/>
      <p:bldP spid="138278" grpId="0" animBg="1"/>
      <p:bldP spid="138278" grpId="1" animBg="1"/>
      <p:bldP spid="138278" grpId="2" animBg="1"/>
      <p:bldP spid="138278" grpId="3" animBg="1"/>
      <p:bldP spid="138288" grpId="0"/>
      <p:bldP spid="138288" grpId="1"/>
      <p:bldP spid="138289" grpId="0"/>
      <p:bldP spid="138289" grpId="1"/>
      <p:bldP spid="138290" grpId="0" animBg="1"/>
      <p:bldP spid="138290" grpId="1" animBg="1"/>
      <p:bldP spid="138299" grpId="0" animBg="1"/>
      <p:bldP spid="138300" grpId="0" animBg="1"/>
      <p:bldP spid="138300" grpId="1" animBg="1"/>
      <p:bldP spid="138244" grpId="0" animBg="1"/>
      <p:bldP spid="138244" grpId="1" animBg="1"/>
      <p:bldP spid="138257" grpId="1" animBg="1"/>
      <p:bldP spid="138257" grpId="2" animBg="1"/>
      <p:bldP spid="138257" grpId="3" animBg="1"/>
      <p:bldP spid="138257" grpId="4" animBg="1"/>
      <p:bldP spid="138258" grpId="0" animBg="1"/>
      <p:bldP spid="138258" grpId="1" animBg="1"/>
      <p:bldP spid="138258" grpId="2" animBg="1"/>
      <p:bldP spid="138258" grpId="3" animBg="1"/>
      <p:bldP spid="138258" grpId="4" animBg="1"/>
      <p:bldP spid="138259" grpId="0" animBg="1"/>
      <p:bldP spid="138259" grpId="1" animBg="1"/>
      <p:bldP spid="138259" grpId="2" animBg="1"/>
      <p:bldP spid="138259" grpId="3" animBg="1"/>
      <p:bldP spid="138259" grpId="4" animBg="1"/>
      <p:bldP spid="138260" grpId="0" animBg="1"/>
      <p:bldP spid="138260" grpId="1" animBg="1"/>
      <p:bldP spid="138260" grpId="2" animBg="1"/>
      <p:bldP spid="138260" grpId="3" animBg="1"/>
      <p:bldP spid="138283" grpId="0" animBg="1"/>
      <p:bldP spid="138283" grpId="1" animBg="1"/>
      <p:bldP spid="138283" grpId="2" animBg="1"/>
      <p:bldP spid="138283" grpId="3" animBg="1"/>
      <p:bldP spid="138283" grpId="4" animBg="1"/>
      <p:bldP spid="138280" grpId="0" animBg="1"/>
      <p:bldP spid="138280" grpId="1" animBg="1"/>
      <p:bldP spid="138280" grpId="2" animBg="1"/>
      <p:bldP spid="138280" grpId="3" animBg="1"/>
      <p:bldP spid="138280" grpId="4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7193-6700-4389-B983-1CB0AE331FE6}" type="slidenum">
              <a:rPr lang="ru-RU"/>
              <a:pPr/>
              <a:t>120</a:t>
            </a:fld>
            <a:endParaRPr lang="ru-RU"/>
          </a:p>
        </p:txBody>
      </p:sp>
      <p:sp>
        <p:nvSpPr>
          <p:cNvPr id="740354" name="Text Box 2"/>
          <p:cNvSpPr txBox="1">
            <a:spLocks noChangeArrowheads="1"/>
          </p:cNvSpPr>
          <p:nvPr/>
        </p:nvSpPr>
        <p:spPr bwMode="auto">
          <a:xfrm>
            <a:off x="215900" y="2673350"/>
            <a:ext cx="86915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Ins="126000"/>
          <a:lstStyle/>
          <a:p>
            <a:pPr>
              <a:spcBef>
                <a:spcPct val="80000"/>
              </a:spcBef>
            </a:pPr>
            <a:r>
              <a:rPr lang="en-US" sz="2400">
                <a:latin typeface="Arial Black" pitchFamily="34" charset="0"/>
              </a:rPr>
              <a:t>SI</a:t>
            </a:r>
            <a:r>
              <a:rPr lang="ru-RU" sz="2400"/>
              <a:t>(</a:t>
            </a:r>
            <a:r>
              <a:rPr lang="en-US" sz="2400"/>
              <a:t>s)</a:t>
            </a:r>
            <a:r>
              <a:rPr lang="ru-RU" sz="2400"/>
              <a:t>		</a:t>
            </a:r>
            <a:r>
              <a:rPr lang="ru-RU" sz="2400" i="1">
                <a:latin typeface="Times New Roman" pitchFamily="18" charset="0"/>
              </a:rPr>
              <a:t>перечисляет	</a:t>
            </a:r>
            <a:r>
              <a:rPr lang="en-US" sz="2400"/>
              <a:t>{ !y | </a:t>
            </a:r>
            <a:r>
              <a:rPr lang="en-US" sz="2400" b="1"/>
              <a:t>PRE</a:t>
            </a:r>
            <a:r>
              <a:rPr lang="en-US" sz="2400"/>
              <a:t>(s,!y) } </a:t>
            </a:r>
            <a:r>
              <a:rPr lang="en-US" sz="2400">
                <a:sym typeface="Symbol" pitchFamily="18" charset="2"/>
              </a:rPr>
              <a:t> { ?x | </a:t>
            </a:r>
            <a:r>
              <a:rPr lang="en-US" sz="2400" b="1">
                <a:sym typeface="Symbol" pitchFamily="18" charset="2"/>
              </a:rPr>
              <a:t>PRE</a:t>
            </a:r>
            <a:r>
              <a:rPr lang="en-US" sz="2400">
                <a:sym typeface="Symbol" pitchFamily="18" charset="2"/>
              </a:rPr>
              <a:t>(s,?x) }</a:t>
            </a:r>
          </a:p>
          <a:p>
            <a:pPr>
              <a:spcBef>
                <a:spcPct val="80000"/>
              </a:spcBef>
            </a:pPr>
            <a:r>
              <a:rPr lang="en-US" sz="2400">
                <a:latin typeface="Arial Black" pitchFamily="34" charset="0"/>
                <a:sym typeface="Symbol" pitchFamily="18" charset="2"/>
              </a:rPr>
              <a:t>TI</a:t>
            </a:r>
            <a:r>
              <a:rPr lang="en-US" sz="2400">
                <a:sym typeface="Symbol" pitchFamily="18" charset="2"/>
              </a:rPr>
              <a:t>(s,!y)</a:t>
            </a:r>
            <a:r>
              <a:rPr lang="ru-RU" sz="2400"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</a:rPr>
              <a:t>перечисляет	</a:t>
            </a:r>
            <a:r>
              <a:rPr lang="en-US" sz="2400">
                <a:sym typeface="Symbol" pitchFamily="18" charset="2"/>
              </a:rPr>
              <a:t>{ s` |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/>
              <a:t>PRE</a:t>
            </a:r>
            <a:r>
              <a:rPr lang="en-US" sz="2400"/>
              <a:t>(s,!y)  &amp; </a:t>
            </a:r>
            <a:r>
              <a:rPr lang="en-US" sz="2400" b="1">
                <a:sym typeface="Symbol" pitchFamily="18" charset="2"/>
              </a:rPr>
              <a:t>POST</a:t>
            </a:r>
            <a:r>
              <a:rPr lang="en-US" sz="2400">
                <a:sym typeface="Symbol" pitchFamily="18" charset="2"/>
              </a:rPr>
              <a:t>(s,!y,s`) } </a:t>
            </a:r>
          </a:p>
          <a:p>
            <a:pPr>
              <a:spcBef>
                <a:spcPct val="80000"/>
              </a:spcBef>
            </a:pPr>
            <a:r>
              <a:rPr lang="en-US" sz="2400">
                <a:latin typeface="Arial Black" pitchFamily="34" charset="0"/>
                <a:sym typeface="Symbol" pitchFamily="18" charset="2"/>
              </a:rPr>
              <a:t>TI</a:t>
            </a:r>
            <a:r>
              <a:rPr lang="en-US" sz="2400">
                <a:sym typeface="Symbol" pitchFamily="18" charset="2"/>
              </a:rPr>
              <a:t>(s,?x)</a:t>
            </a:r>
            <a:r>
              <a:rPr lang="ru-RU" sz="2400"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</a:rPr>
              <a:t>перечисляет	</a:t>
            </a:r>
            <a:r>
              <a:rPr lang="en-US" sz="2400">
                <a:sym typeface="Symbol" pitchFamily="18" charset="2"/>
              </a:rPr>
              <a:t>{ s` |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PRE</a:t>
            </a:r>
            <a:r>
              <a:rPr lang="en-US" sz="2400">
                <a:sym typeface="Symbol" pitchFamily="18" charset="2"/>
              </a:rPr>
              <a:t>(s,?x) &amp; </a:t>
            </a:r>
            <a:r>
              <a:rPr lang="en-US" sz="2400" b="1">
                <a:sym typeface="Symbol" pitchFamily="18" charset="2"/>
              </a:rPr>
              <a:t>POST</a:t>
            </a:r>
            <a:r>
              <a:rPr lang="en-US" sz="2400">
                <a:sym typeface="Symbol" pitchFamily="18" charset="2"/>
              </a:rPr>
              <a:t>(s,?x,s`) } </a:t>
            </a:r>
          </a:p>
          <a:p>
            <a:pPr>
              <a:spcBef>
                <a:spcPct val="80000"/>
              </a:spcBef>
            </a:pPr>
            <a:r>
              <a:rPr lang="en-US" sz="2400">
                <a:sym typeface="Symbol" pitchFamily="18" charset="2"/>
              </a:rPr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400">
                <a:sym typeface="Euclid Math One" pitchFamily="18" charset="2"/>
              </a:rPr>
              <a:t>		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вычисляет	</a:t>
            </a:r>
            <a:r>
              <a:rPr lang="en-US" altLang="zh-TW" sz="2400" b="1">
                <a:ea typeface="新細明體" pitchFamily="18" charset="-120"/>
                <a:sym typeface="Symbol" pitchFamily="18" charset="2"/>
              </a:rPr>
              <a:t>PRE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(s)=</a:t>
            </a:r>
            <a:r>
              <a:rPr lang="en-US" altLang="zh-TW" sz="2400" b="1">
                <a:ea typeface="新細明體" pitchFamily="18" charset="-120"/>
                <a:sym typeface="Symbol" pitchFamily="18" charset="2"/>
              </a:rPr>
              <a:t>false</a:t>
            </a:r>
          </a:p>
          <a:p>
            <a:pPr>
              <a:spcBef>
                <a:spcPct val="80000"/>
              </a:spcBef>
            </a:pPr>
            <a:r>
              <a:rPr lang="en-US" sz="2400">
                <a:latin typeface="Arial Black" pitchFamily="34" charset="0"/>
                <a:sym typeface="Symbol" pitchFamily="18" charset="2"/>
              </a:rPr>
              <a:t>P</a:t>
            </a:r>
            <a:r>
              <a:rPr lang="en-US" sz="2400" baseline="-25000">
                <a:sym typeface="Symbol" pitchFamily="18" charset="2"/>
              </a:rPr>
              <a:t></a:t>
            </a:r>
            <a:r>
              <a:rPr lang="en-US" sz="2400">
                <a:sym typeface="Symbol" pitchFamily="18" charset="2"/>
              </a:rPr>
              <a:t>(s)</a:t>
            </a:r>
            <a:r>
              <a:rPr lang="ru-RU" sz="2400">
                <a:sym typeface="Symbol" pitchFamily="18" charset="2"/>
              </a:rPr>
              <a:t>		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вычисляет	</a:t>
            </a:r>
            <a:r>
              <a:rPr lang="en-US" sz="2400">
                <a:sym typeface="Symbol" pitchFamily="18" charset="2"/>
              </a:rPr>
              <a:t>!y </a:t>
            </a:r>
            <a:r>
              <a:rPr lang="en-US" sz="2400" b="1">
                <a:sym typeface="Symbol" pitchFamily="18" charset="2"/>
              </a:rPr>
              <a:t>PRE</a:t>
            </a:r>
            <a:r>
              <a:rPr lang="en-US" sz="2400">
                <a:sym typeface="Symbol" pitchFamily="18" charset="2"/>
              </a:rPr>
              <a:t>(s,!y)=</a:t>
            </a:r>
            <a:r>
              <a:rPr lang="en-US" sz="2400" b="1">
                <a:sym typeface="Symbol" pitchFamily="18" charset="2"/>
              </a:rPr>
              <a:t>false</a:t>
            </a:r>
          </a:p>
          <a:p>
            <a:pPr>
              <a:spcBef>
                <a:spcPct val="80000"/>
              </a:spcBef>
            </a:pPr>
            <a:r>
              <a:rPr lang="en-US" sz="2400">
                <a:latin typeface="Arial Black" pitchFamily="34" charset="0"/>
                <a:sym typeface="Symbol" pitchFamily="18" charset="2"/>
              </a:rPr>
              <a:t>P</a:t>
            </a:r>
            <a:r>
              <a:rPr lang="en-US" sz="2400" baseline="-25000">
                <a:sym typeface="Symbol" pitchFamily="18" charset="2"/>
              </a:rPr>
              <a:t></a:t>
            </a:r>
            <a:r>
              <a:rPr lang="en-US" sz="2400">
                <a:sym typeface="Symbol" pitchFamily="18" charset="2"/>
              </a:rPr>
              <a:t>(s,?x)</a:t>
            </a:r>
            <a:r>
              <a:rPr lang="ru-RU" sz="2400">
                <a:sym typeface="Symbol" pitchFamily="18" charset="2"/>
              </a:rPr>
              <a:t>	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вычисляет	</a:t>
            </a:r>
            <a:r>
              <a:rPr lang="en-US" sz="2400" b="1">
                <a:sym typeface="Symbol" pitchFamily="18" charset="2"/>
              </a:rPr>
              <a:t>PRE</a:t>
            </a:r>
            <a:r>
              <a:rPr lang="en-US" sz="2400">
                <a:sym typeface="Symbol" pitchFamily="18" charset="2"/>
              </a:rPr>
              <a:t>(s,?x)=</a:t>
            </a:r>
            <a:r>
              <a:rPr lang="en-US" sz="2400" b="1">
                <a:sym typeface="Symbol" pitchFamily="18" charset="2"/>
              </a:rPr>
              <a:t>false</a:t>
            </a:r>
          </a:p>
        </p:txBody>
      </p:sp>
      <p:sp>
        <p:nvSpPr>
          <p:cNvPr id="740355" name="Text Box 3"/>
          <p:cNvSpPr txBox="1">
            <a:spLocks noChangeArrowheads="1"/>
          </p:cNvSpPr>
          <p:nvPr/>
        </p:nvSpPr>
        <p:spPr bwMode="auto">
          <a:xfrm>
            <a:off x="215900" y="2600325"/>
            <a:ext cx="8748713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Предусловие стимула задаёт </a:t>
            </a:r>
            <a:r>
              <a:rPr lang="ru-RU" sz="2400" i="1">
                <a:latin typeface="Times New Roman" pitchFamily="18" charset="0"/>
              </a:rPr>
              <a:t>безопасные</a:t>
            </a:r>
            <a:br>
              <a:rPr lang="ru-RU" sz="2400" i="1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стимулы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в стационарном состоянии </a:t>
            </a:r>
            <a:r>
              <a:rPr lang="en-US" sz="2400"/>
              <a:t>s</a:t>
            </a:r>
            <a:r>
              <a:rPr lang="ru-RU" sz="2400"/>
              <a:t>	   </a:t>
            </a:r>
            <a:r>
              <a:rPr lang="en-US" sz="2400"/>
              <a:t>{ ?x | </a:t>
            </a:r>
            <a:r>
              <a:rPr lang="en-US" sz="2400" b="1"/>
              <a:t>PRE</a:t>
            </a:r>
            <a:r>
              <a:rPr lang="ru-RU" sz="2400"/>
              <a:t>(</a:t>
            </a:r>
            <a:r>
              <a:rPr lang="en-US" sz="2400"/>
              <a:t>s,?x) }</a:t>
            </a:r>
            <a:r>
              <a:rPr lang="ru-RU" sz="2400"/>
              <a:t> </a:t>
            </a:r>
            <a:endParaRPr lang="en-US" sz="2400"/>
          </a:p>
          <a:p>
            <a:pPr>
              <a:spcBef>
                <a:spcPct val="50000"/>
              </a:spcBef>
            </a:pPr>
            <a:r>
              <a:rPr lang="en-US" sz="2400" b="1"/>
              <a:t>POST	</a:t>
            </a:r>
            <a:r>
              <a:rPr lang="en-US" sz="2400"/>
              <a:t>{ </a:t>
            </a:r>
            <a:r>
              <a:rPr lang="en-US" sz="2400" b="1"/>
              <a:t>…   	</a:t>
            </a:r>
          </a:p>
          <a:p>
            <a:pPr algn="ctr"/>
            <a:r>
              <a:rPr lang="en-US" sz="2400">
                <a:latin typeface="Times New Roman" pitchFamily="18" charset="0"/>
              </a:rPr>
              <a:t>/** </a:t>
            </a:r>
            <a:r>
              <a:rPr lang="ru-RU" sz="2400">
                <a:latin typeface="Times New Roman" pitchFamily="18" charset="0"/>
              </a:rPr>
              <a:t>Принимаемые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стимулы</a:t>
            </a:r>
            <a:r>
              <a:rPr lang="en-US" sz="2400">
                <a:latin typeface="Times New Roman" pitchFamily="18" charset="0"/>
              </a:rPr>
              <a:t> **/</a:t>
            </a:r>
          </a:p>
          <a:p>
            <a:r>
              <a:rPr lang="en-US" sz="2400"/>
              <a:t>		</a:t>
            </a:r>
            <a:r>
              <a:rPr lang="en-US" sz="2400" b="1"/>
              <a:t>if</a:t>
            </a:r>
            <a:r>
              <a:rPr lang="en-US" sz="2400"/>
              <a:t> </a:t>
            </a:r>
            <a:r>
              <a:rPr lang="ru-RU" sz="2400" i="1"/>
              <a:t>Предикат</a:t>
            </a:r>
            <a:r>
              <a:rPr lang="ru-RU" sz="2400"/>
              <a:t>(</a:t>
            </a:r>
            <a:r>
              <a:rPr lang="en-US" sz="2400"/>
              <a:t>s,?a)	</a:t>
            </a:r>
            <a:r>
              <a:rPr lang="en-US" sz="2400" b="1"/>
              <a:t>then</a:t>
            </a:r>
            <a:r>
              <a:rPr lang="ru-RU" sz="2400"/>
              <a:t> </a:t>
            </a:r>
            <a:r>
              <a:rPr lang="ru-RU" sz="2400" i="1"/>
              <a:t>Предикат</a:t>
            </a:r>
            <a:r>
              <a:rPr lang="ru-RU" sz="2400"/>
              <a:t>(</a:t>
            </a:r>
            <a:r>
              <a:rPr lang="en-US" sz="2400"/>
              <a:t>s,?a,s`) </a:t>
            </a:r>
          </a:p>
          <a:p>
            <a:r>
              <a:rPr lang="en-US" sz="2400"/>
              <a:t>	  </a:t>
            </a:r>
            <a:r>
              <a:rPr lang="en-US" sz="2400" b="1"/>
              <a:t>…	</a:t>
            </a:r>
          </a:p>
          <a:p>
            <a:pPr algn="ctr"/>
            <a:r>
              <a:rPr lang="en-US" sz="2400">
                <a:latin typeface="Times New Roman" pitchFamily="18" charset="0"/>
              </a:rPr>
              <a:t>/** </a:t>
            </a:r>
            <a:r>
              <a:rPr lang="ru-RU" sz="2400">
                <a:latin typeface="Times New Roman" pitchFamily="18" charset="0"/>
              </a:rPr>
              <a:t>Блокируемые стимулы</a:t>
            </a:r>
            <a:r>
              <a:rPr lang="en-US" sz="2400">
                <a:latin typeface="Times New Roman" pitchFamily="18" charset="0"/>
              </a:rPr>
              <a:t> **/</a:t>
            </a:r>
            <a:endParaRPr lang="ru-RU" sz="2400">
              <a:latin typeface="Times New Roman" pitchFamily="18" charset="0"/>
            </a:endParaRPr>
          </a:p>
          <a:p>
            <a:r>
              <a:rPr lang="ru-RU" sz="2400" b="1"/>
              <a:t>	</a:t>
            </a:r>
            <a:r>
              <a:rPr lang="en-US" sz="2400" b="1"/>
              <a:t>	if</a:t>
            </a:r>
            <a:r>
              <a:rPr lang="en-US" sz="2400"/>
              <a:t> </a:t>
            </a:r>
            <a:r>
              <a:rPr lang="ru-RU" sz="2400" i="1"/>
              <a:t>Предикат</a:t>
            </a:r>
            <a:r>
              <a:rPr lang="ru-RU" sz="2400"/>
              <a:t>(</a:t>
            </a:r>
            <a:r>
              <a:rPr lang="en-US" sz="2400"/>
              <a:t>s,?b)	</a:t>
            </a:r>
            <a:r>
              <a:rPr lang="en-US" sz="2400" b="1"/>
              <a:t>then</a:t>
            </a:r>
            <a:r>
              <a:rPr lang="ru-RU" sz="2400"/>
              <a:t> </a:t>
            </a:r>
            <a:r>
              <a:rPr lang="en-US" sz="2400" b="1"/>
              <a:t>block </a:t>
            </a:r>
            <a:endParaRPr lang="ru-RU" sz="2400"/>
          </a:p>
          <a:p>
            <a:r>
              <a:rPr lang="en-US" sz="2400" b="1"/>
              <a:t>	  … </a:t>
            </a:r>
            <a:r>
              <a:rPr lang="en-US" sz="2400"/>
              <a:t>}</a:t>
            </a:r>
          </a:p>
          <a:p>
            <a:pPr algn="ctr">
              <a:spcBef>
                <a:spcPct val="20000"/>
              </a:spcBef>
            </a:pPr>
            <a:r>
              <a:rPr lang="en-US" sz="2400" b="1"/>
              <a:t>POST</a:t>
            </a:r>
            <a:r>
              <a:rPr lang="en-US" sz="2400"/>
              <a:t>(s,?x,s`)  </a:t>
            </a:r>
            <a:r>
              <a:rPr lang="en-US" sz="2400">
                <a:sym typeface="Symbol" pitchFamily="18" charset="2"/>
              </a:rPr>
              <a:t> </a:t>
            </a:r>
            <a:r>
              <a:rPr lang="en-US" sz="2400" b="1">
                <a:sym typeface="Symbol" pitchFamily="18" charset="2"/>
              </a:rPr>
              <a:t> </a:t>
            </a:r>
            <a:r>
              <a:rPr lang="en-US" sz="2400" b="1"/>
              <a:t>BLOCK</a:t>
            </a:r>
            <a:r>
              <a:rPr lang="en-US" sz="2400"/>
              <a:t>(s,?x)</a:t>
            </a:r>
          </a:p>
        </p:txBody>
      </p:sp>
      <p:grpSp>
        <p:nvGrpSpPr>
          <p:cNvPr id="740356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40357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58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59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60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61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62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63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64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0365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40366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0367" name="Text Box 15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Спецификация.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Блокировка в стационарных состояниях.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40368" name="Text Box 16"/>
          <p:cNvSpPr txBox="1">
            <a:spLocks noChangeArrowheads="1"/>
          </p:cNvSpPr>
          <p:nvPr/>
        </p:nvSpPr>
        <p:spPr bwMode="auto">
          <a:xfrm>
            <a:off x="179388" y="1268413"/>
            <a:ext cx="8785225" cy="1270000"/>
          </a:xfrm>
          <a:prstGeom prst="rect">
            <a:avLst/>
          </a:prstGeom>
          <a:solidFill>
            <a:srgbClr val="F8F2DC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Обобщённое допущение полноты</a:t>
            </a:r>
            <a:r>
              <a:rPr lang="ru-RU" sz="2400">
                <a:latin typeface="Times New Roman" pitchFamily="18" charset="0"/>
              </a:rPr>
              <a:t>: неспецифицированный стимул</a:t>
            </a:r>
          </a:p>
          <a:p>
            <a:pPr>
              <a:spcBef>
                <a:spcPct val="10000"/>
              </a:spcBef>
            </a:pPr>
            <a:r>
              <a:rPr lang="ru-RU" sz="2400">
                <a:latin typeface="Times New Roman" pitchFamily="18" charset="0"/>
              </a:rPr>
              <a:t>блокируется в нестационарном состоянии,</a:t>
            </a:r>
          </a:p>
          <a:p>
            <a:pPr>
              <a:spcBef>
                <a:spcPct val="10000"/>
              </a:spcBef>
            </a:pPr>
            <a:r>
              <a:rPr lang="ru-RU" sz="2400">
                <a:latin typeface="Times New Roman" pitchFamily="18" charset="0"/>
              </a:rPr>
              <a:t>блокируется или разрушает в стационарном состоянии.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0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0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0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0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mph" presetSubtype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1" dur="indefinite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0" fill="hold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7" dur="indefinite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74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74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4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74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4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4" grpId="0"/>
      <p:bldP spid="740355" grpId="0" build="allAtOnce"/>
      <p:bldP spid="740355" grpId="1" build="allAtOnce"/>
      <p:bldP spid="74036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9A05-C358-4286-84CC-EC6E0B6DEB6D}" type="slidenum">
              <a:rPr lang="ru-RU"/>
              <a:pPr/>
              <a:t>121</a:t>
            </a:fld>
            <a:endParaRPr lang="ru-RU"/>
          </a:p>
        </p:txBody>
      </p:sp>
      <p:grpSp>
        <p:nvGrpSpPr>
          <p:cNvPr id="2641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41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1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1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1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1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2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2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2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2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642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420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Спецификация.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Привязанные реакции.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64207" name="AutoShape 15"/>
          <p:cNvSpPr>
            <a:spLocks noChangeArrowheads="1"/>
          </p:cNvSpPr>
          <p:nvPr/>
        </p:nvSpPr>
        <p:spPr bwMode="auto">
          <a:xfrm flipV="1">
            <a:off x="1944688" y="2095500"/>
            <a:ext cx="327025" cy="3602038"/>
          </a:xfrm>
          <a:prstGeom prst="downArrow">
            <a:avLst>
              <a:gd name="adj1" fmla="val 43324"/>
              <a:gd name="adj2" fmla="val 711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4208" name="AutoShape 16"/>
          <p:cNvSpPr>
            <a:spLocks noChangeArrowheads="1"/>
          </p:cNvSpPr>
          <p:nvPr/>
        </p:nvSpPr>
        <p:spPr bwMode="auto">
          <a:xfrm>
            <a:off x="1343025" y="2095500"/>
            <a:ext cx="327025" cy="3602038"/>
          </a:xfrm>
          <a:prstGeom prst="downArrow">
            <a:avLst>
              <a:gd name="adj1" fmla="val 43324"/>
              <a:gd name="adj2" fmla="val 71187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4209" name="Text Box 17"/>
          <p:cNvSpPr txBox="1">
            <a:spLocks noChangeArrowheads="1"/>
          </p:cNvSpPr>
          <p:nvPr/>
        </p:nvSpPr>
        <p:spPr bwMode="auto">
          <a:xfrm>
            <a:off x="720725" y="1519238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?a</a:t>
            </a:r>
            <a:endParaRPr lang="ru-RU" sz="2800"/>
          </a:p>
        </p:txBody>
      </p:sp>
      <p:sp>
        <p:nvSpPr>
          <p:cNvPr id="264210" name="Text Box 18"/>
          <p:cNvSpPr txBox="1">
            <a:spLocks noChangeArrowheads="1"/>
          </p:cNvSpPr>
          <p:nvPr/>
        </p:nvSpPr>
        <p:spPr bwMode="auto">
          <a:xfrm>
            <a:off x="2232025" y="5681663"/>
            <a:ext cx="1830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11" name="Text Box 19"/>
          <p:cNvSpPr txBox="1">
            <a:spLocks noChangeArrowheads="1"/>
          </p:cNvSpPr>
          <p:nvPr/>
        </p:nvSpPr>
        <p:spPr bwMode="auto">
          <a:xfrm>
            <a:off x="720725" y="1519238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?b</a:t>
            </a:r>
            <a:endParaRPr lang="ru-RU" sz="2800"/>
          </a:p>
        </p:txBody>
      </p:sp>
      <p:sp>
        <p:nvSpPr>
          <p:cNvPr id="264212" name="Text Box 20"/>
          <p:cNvSpPr txBox="1">
            <a:spLocks noChangeArrowheads="1"/>
          </p:cNvSpPr>
          <p:nvPr/>
        </p:nvSpPr>
        <p:spPr bwMode="auto">
          <a:xfrm>
            <a:off x="720725" y="1519238"/>
            <a:ext cx="560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?c</a:t>
            </a:r>
            <a:endParaRPr lang="ru-RU" sz="2800"/>
          </a:p>
        </p:txBody>
      </p:sp>
      <p:sp>
        <p:nvSpPr>
          <p:cNvPr id="264213" name="Text Box 21"/>
          <p:cNvSpPr txBox="1">
            <a:spLocks noChangeArrowheads="1"/>
          </p:cNvSpPr>
          <p:nvPr/>
        </p:nvSpPr>
        <p:spPr bwMode="auto">
          <a:xfrm>
            <a:off x="2232025" y="5681663"/>
            <a:ext cx="1830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14" name="Text Box 22"/>
          <p:cNvSpPr txBox="1">
            <a:spLocks noChangeArrowheads="1"/>
          </p:cNvSpPr>
          <p:nvPr/>
        </p:nvSpPr>
        <p:spPr bwMode="auto">
          <a:xfrm>
            <a:off x="2232025" y="5681663"/>
            <a:ext cx="180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c</a:t>
            </a:r>
            <a:endParaRPr lang="ru-RU" sz="2800"/>
          </a:p>
        </p:txBody>
      </p:sp>
      <p:sp>
        <p:nvSpPr>
          <p:cNvPr id="264215" name="Text Box 23"/>
          <p:cNvSpPr txBox="1">
            <a:spLocks noChangeArrowheads="1"/>
          </p:cNvSpPr>
          <p:nvPr/>
        </p:nvSpPr>
        <p:spPr bwMode="auto">
          <a:xfrm>
            <a:off x="2232025" y="5718175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16" name="Text Box 24"/>
          <p:cNvSpPr txBox="1">
            <a:spLocks noChangeArrowheads="1"/>
          </p:cNvSpPr>
          <p:nvPr/>
        </p:nvSpPr>
        <p:spPr bwMode="auto">
          <a:xfrm>
            <a:off x="2232025" y="5718175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17" name="Text Box 25"/>
          <p:cNvSpPr txBox="1">
            <a:spLocks noChangeArrowheads="1"/>
          </p:cNvSpPr>
          <p:nvPr/>
        </p:nvSpPr>
        <p:spPr bwMode="auto">
          <a:xfrm>
            <a:off x="2232025" y="5718175"/>
            <a:ext cx="180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c</a:t>
            </a:r>
            <a:endParaRPr lang="ru-RU" sz="2800"/>
          </a:p>
        </p:txBody>
      </p:sp>
      <p:sp>
        <p:nvSpPr>
          <p:cNvPr id="264218" name="Text Box 26"/>
          <p:cNvSpPr txBox="1">
            <a:spLocks noChangeArrowheads="1"/>
          </p:cNvSpPr>
          <p:nvPr/>
        </p:nvSpPr>
        <p:spPr bwMode="auto">
          <a:xfrm>
            <a:off x="720725" y="1520825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?a</a:t>
            </a:r>
            <a:endParaRPr lang="ru-RU" sz="2800"/>
          </a:p>
        </p:txBody>
      </p:sp>
      <p:sp>
        <p:nvSpPr>
          <p:cNvPr id="264219" name="Text Box 27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20" name="Text Box 28"/>
          <p:cNvSpPr txBox="1">
            <a:spLocks noChangeArrowheads="1"/>
          </p:cNvSpPr>
          <p:nvPr/>
        </p:nvSpPr>
        <p:spPr bwMode="auto">
          <a:xfrm>
            <a:off x="720725" y="1520825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?b</a:t>
            </a:r>
            <a:endParaRPr lang="ru-RU" sz="2800"/>
          </a:p>
        </p:txBody>
      </p:sp>
      <p:sp>
        <p:nvSpPr>
          <p:cNvPr id="264221" name="Text Box 29"/>
          <p:cNvSpPr txBox="1">
            <a:spLocks noChangeArrowheads="1"/>
          </p:cNvSpPr>
          <p:nvPr/>
        </p:nvSpPr>
        <p:spPr bwMode="auto">
          <a:xfrm>
            <a:off x="720725" y="1520825"/>
            <a:ext cx="56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?c</a:t>
            </a:r>
            <a:endParaRPr lang="ru-RU" sz="2800"/>
          </a:p>
        </p:txBody>
      </p:sp>
      <p:sp>
        <p:nvSpPr>
          <p:cNvPr id="264222" name="Text Box 30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23" name="Text Box 31"/>
          <p:cNvSpPr txBox="1">
            <a:spLocks noChangeArrowheads="1"/>
          </p:cNvSpPr>
          <p:nvPr/>
        </p:nvSpPr>
        <p:spPr bwMode="auto">
          <a:xfrm>
            <a:off x="2232025" y="5683250"/>
            <a:ext cx="180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c</a:t>
            </a:r>
            <a:endParaRPr lang="ru-RU" sz="2800"/>
          </a:p>
        </p:txBody>
      </p:sp>
      <p:sp>
        <p:nvSpPr>
          <p:cNvPr id="264224" name="Text Box 32"/>
          <p:cNvSpPr txBox="1">
            <a:spLocks noChangeArrowheads="1"/>
          </p:cNvSpPr>
          <p:nvPr/>
        </p:nvSpPr>
        <p:spPr bwMode="auto">
          <a:xfrm>
            <a:off x="2232025" y="5719763"/>
            <a:ext cx="1830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25" name="Text Box 33"/>
          <p:cNvSpPr txBox="1">
            <a:spLocks noChangeArrowheads="1"/>
          </p:cNvSpPr>
          <p:nvPr/>
        </p:nvSpPr>
        <p:spPr bwMode="auto">
          <a:xfrm>
            <a:off x="2232025" y="5719763"/>
            <a:ext cx="1830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26" name="Text Box 34"/>
          <p:cNvSpPr txBox="1">
            <a:spLocks noChangeArrowheads="1"/>
          </p:cNvSpPr>
          <p:nvPr/>
        </p:nvSpPr>
        <p:spPr bwMode="auto">
          <a:xfrm>
            <a:off x="2232025" y="5719763"/>
            <a:ext cx="180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c</a:t>
            </a:r>
            <a:endParaRPr lang="ru-RU" sz="2800"/>
          </a:p>
        </p:txBody>
      </p:sp>
      <p:sp>
        <p:nvSpPr>
          <p:cNvPr id="264227" name="Text Box 35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28" name="Text Box 36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29" name="Text Box 37"/>
          <p:cNvSpPr txBox="1">
            <a:spLocks noChangeArrowheads="1"/>
          </p:cNvSpPr>
          <p:nvPr/>
        </p:nvSpPr>
        <p:spPr bwMode="auto">
          <a:xfrm>
            <a:off x="720725" y="1520825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?a</a:t>
            </a:r>
            <a:endParaRPr lang="ru-RU" sz="2800"/>
          </a:p>
        </p:txBody>
      </p:sp>
      <p:sp>
        <p:nvSpPr>
          <p:cNvPr id="264230" name="Text Box 38"/>
          <p:cNvSpPr txBox="1">
            <a:spLocks noChangeArrowheads="1"/>
          </p:cNvSpPr>
          <p:nvPr/>
        </p:nvSpPr>
        <p:spPr bwMode="auto">
          <a:xfrm>
            <a:off x="720725" y="1520825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?b</a:t>
            </a:r>
            <a:endParaRPr lang="ru-RU" sz="2800"/>
          </a:p>
        </p:txBody>
      </p:sp>
      <p:sp>
        <p:nvSpPr>
          <p:cNvPr id="264231" name="Text Box 39"/>
          <p:cNvSpPr txBox="1">
            <a:spLocks noChangeArrowheads="1"/>
          </p:cNvSpPr>
          <p:nvPr/>
        </p:nvSpPr>
        <p:spPr bwMode="auto">
          <a:xfrm>
            <a:off x="2087563" y="5683250"/>
            <a:ext cx="353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последний 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32" name="Text Box 40"/>
          <p:cNvSpPr txBox="1">
            <a:spLocks noChangeArrowheads="1"/>
          </p:cNvSpPr>
          <p:nvPr/>
        </p:nvSpPr>
        <p:spPr bwMode="auto">
          <a:xfrm>
            <a:off x="2084388" y="5699125"/>
            <a:ext cx="3532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последний 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33" name="Text Box 41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34" name="Text Box 42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35" name="Text Box 43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36" name="Text Box 44"/>
          <p:cNvSpPr txBox="1">
            <a:spLocks noChangeArrowheads="1"/>
          </p:cNvSpPr>
          <p:nvPr/>
        </p:nvSpPr>
        <p:spPr bwMode="auto">
          <a:xfrm>
            <a:off x="2232025" y="5683250"/>
            <a:ext cx="183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800">
                <a:latin typeface="Times New Roman" pitchFamily="18" charset="0"/>
              </a:rPr>
              <a:t>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46" name="Text Box 54"/>
          <p:cNvSpPr txBox="1">
            <a:spLocks noChangeArrowheads="1"/>
          </p:cNvSpPr>
          <p:nvPr/>
        </p:nvSpPr>
        <p:spPr bwMode="auto">
          <a:xfrm>
            <a:off x="2230438" y="5681663"/>
            <a:ext cx="3494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400">
                <a:latin typeface="Times New Roman" pitchFamily="18" charset="0"/>
              </a:rPr>
              <a:t>немедленный ответ на</a:t>
            </a:r>
            <a:r>
              <a:rPr lang="ru-RU" sz="2800"/>
              <a:t> </a:t>
            </a:r>
            <a:r>
              <a:rPr lang="en-US" sz="2800"/>
              <a:t>a</a:t>
            </a:r>
            <a:endParaRPr lang="ru-RU" sz="2800"/>
          </a:p>
        </p:txBody>
      </p:sp>
      <p:sp>
        <p:nvSpPr>
          <p:cNvPr id="264247" name="Text Box 55"/>
          <p:cNvSpPr txBox="1">
            <a:spLocks noChangeArrowheads="1"/>
          </p:cNvSpPr>
          <p:nvPr/>
        </p:nvSpPr>
        <p:spPr bwMode="auto">
          <a:xfrm>
            <a:off x="2230438" y="5681663"/>
            <a:ext cx="3494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400">
                <a:latin typeface="Times New Roman" pitchFamily="18" charset="0"/>
              </a:rPr>
              <a:t>немедленный ответ на</a:t>
            </a:r>
            <a:r>
              <a:rPr lang="ru-RU" sz="2800"/>
              <a:t> </a:t>
            </a:r>
            <a:r>
              <a:rPr lang="en-US" sz="2800"/>
              <a:t>b</a:t>
            </a:r>
            <a:endParaRPr lang="ru-RU" sz="2800"/>
          </a:p>
        </p:txBody>
      </p:sp>
      <p:sp>
        <p:nvSpPr>
          <p:cNvPr id="264248" name="Text Box 56"/>
          <p:cNvSpPr txBox="1">
            <a:spLocks noChangeArrowheads="1"/>
          </p:cNvSpPr>
          <p:nvPr/>
        </p:nvSpPr>
        <p:spPr bwMode="auto">
          <a:xfrm>
            <a:off x="2230438" y="5681663"/>
            <a:ext cx="3473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ru-RU" sz="2400">
                <a:latin typeface="Times New Roman" pitchFamily="18" charset="0"/>
              </a:rPr>
              <a:t>немедленный ответ на</a:t>
            </a:r>
            <a:r>
              <a:rPr lang="ru-RU" sz="2800"/>
              <a:t> </a:t>
            </a:r>
            <a:r>
              <a:rPr lang="en-US" sz="2800"/>
              <a:t>c</a:t>
            </a:r>
            <a:endParaRPr lang="ru-RU" sz="2800"/>
          </a:p>
        </p:txBody>
      </p:sp>
      <p:sp>
        <p:nvSpPr>
          <p:cNvPr id="264249" name="Text Box 57"/>
          <p:cNvSpPr txBox="1">
            <a:spLocks noChangeArrowheads="1"/>
          </p:cNvSpPr>
          <p:nvPr/>
        </p:nvSpPr>
        <p:spPr bwMode="auto">
          <a:xfrm>
            <a:off x="719138" y="1519238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?a</a:t>
            </a:r>
            <a:endParaRPr lang="ru-RU" sz="2800"/>
          </a:p>
        </p:txBody>
      </p:sp>
      <p:sp>
        <p:nvSpPr>
          <p:cNvPr id="264250" name="Text Box 58"/>
          <p:cNvSpPr txBox="1">
            <a:spLocks noChangeArrowheads="1"/>
          </p:cNvSpPr>
          <p:nvPr/>
        </p:nvSpPr>
        <p:spPr bwMode="auto">
          <a:xfrm>
            <a:off x="719138" y="1519238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?b</a:t>
            </a:r>
            <a:endParaRPr lang="ru-RU" sz="2800"/>
          </a:p>
        </p:txBody>
      </p:sp>
      <p:sp>
        <p:nvSpPr>
          <p:cNvPr id="264251" name="Text Box 59"/>
          <p:cNvSpPr txBox="1">
            <a:spLocks noChangeArrowheads="1"/>
          </p:cNvSpPr>
          <p:nvPr/>
        </p:nvSpPr>
        <p:spPr bwMode="auto">
          <a:xfrm>
            <a:off x="719138" y="1519238"/>
            <a:ext cx="5603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?c</a:t>
            </a:r>
            <a:endParaRPr lang="ru-RU" sz="2800"/>
          </a:p>
        </p:txBody>
      </p:sp>
      <p:sp>
        <p:nvSpPr>
          <p:cNvPr id="264237" name="AutoShape 45"/>
          <p:cNvSpPr>
            <a:spLocks noChangeArrowheads="1"/>
          </p:cNvSpPr>
          <p:nvPr/>
        </p:nvSpPr>
        <p:spPr bwMode="auto">
          <a:xfrm>
            <a:off x="539750" y="5732463"/>
            <a:ext cx="5184775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264238" name="AutoShape 46"/>
          <p:cNvSpPr>
            <a:spLocks noChangeArrowheads="1"/>
          </p:cNvSpPr>
          <p:nvPr/>
        </p:nvSpPr>
        <p:spPr bwMode="auto">
          <a:xfrm>
            <a:off x="539750" y="1412875"/>
            <a:ext cx="518477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тест</a:t>
            </a:r>
          </a:p>
        </p:txBody>
      </p:sp>
      <p:sp>
        <p:nvSpPr>
          <p:cNvPr id="264239" name="Text Box 47"/>
          <p:cNvSpPr txBox="1">
            <a:spLocks noChangeArrowheads="1"/>
          </p:cNvSpPr>
          <p:nvPr/>
        </p:nvSpPr>
        <p:spPr bwMode="auto">
          <a:xfrm>
            <a:off x="6551613" y="1233488"/>
            <a:ext cx="2387600" cy="2071687"/>
          </a:xfrm>
          <a:prstGeom prst="rect">
            <a:avLst/>
          </a:prstGeom>
          <a:solidFill>
            <a:srgbClr val="E9FCE8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привязанная реакция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 = ответ на стимул.</a:t>
            </a:r>
          </a:p>
        </p:txBody>
      </p:sp>
      <p:sp>
        <p:nvSpPr>
          <p:cNvPr id="264252" name="Text Box 60"/>
          <p:cNvSpPr txBox="1">
            <a:spLocks noChangeArrowheads="1"/>
          </p:cNvSpPr>
          <p:nvPr/>
        </p:nvSpPr>
        <p:spPr bwMode="auto">
          <a:xfrm>
            <a:off x="6264275" y="3392488"/>
            <a:ext cx="2674938" cy="2478087"/>
          </a:xfrm>
          <a:prstGeom prst="rect">
            <a:avLst/>
          </a:prstGeom>
          <a:solidFill>
            <a:srgbClr val="E9FCE8"/>
          </a:solidFill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порядок реакций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совпадает</a:t>
            </a:r>
          </a:p>
          <a:p>
            <a:pPr algn="dist"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 порядком стимулов.</a:t>
            </a:r>
          </a:p>
        </p:txBody>
      </p:sp>
      <p:sp>
        <p:nvSpPr>
          <p:cNvPr id="264254" name="Text Box 62"/>
          <p:cNvSpPr txBox="1">
            <a:spLocks noChangeArrowheads="1"/>
          </p:cNvSpPr>
          <p:nvPr/>
        </p:nvSpPr>
        <p:spPr bwMode="auto">
          <a:xfrm>
            <a:off x="6264275" y="3455988"/>
            <a:ext cx="2674938" cy="1017587"/>
          </a:xfrm>
          <a:prstGeom prst="rect">
            <a:avLst/>
          </a:prstGeom>
          <a:solidFill>
            <a:srgbClr val="E9FCE8"/>
          </a:solidFill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немедленная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реакция</a:t>
            </a:r>
          </a:p>
        </p:txBody>
      </p:sp>
      <p:sp>
        <p:nvSpPr>
          <p:cNvPr id="264253" name="Text Box 61"/>
          <p:cNvSpPr txBox="1">
            <a:spLocks noChangeArrowheads="1"/>
          </p:cNvSpPr>
          <p:nvPr/>
        </p:nvSpPr>
        <p:spPr bwMode="auto">
          <a:xfrm>
            <a:off x="6326188" y="4473575"/>
            <a:ext cx="2530475" cy="457200"/>
          </a:xfrm>
          <a:prstGeom prst="rect">
            <a:avLst/>
          </a:prstGeom>
          <a:solidFill>
            <a:srgbClr val="E9FCE8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или не совпадает</a:t>
            </a:r>
          </a:p>
        </p:txBody>
      </p:sp>
      <p:sp>
        <p:nvSpPr>
          <p:cNvPr id="264256" name="Oval 64"/>
          <p:cNvSpPr>
            <a:spLocks noChangeAspect="1" noChangeArrowheads="1"/>
          </p:cNvSpPr>
          <p:nvPr/>
        </p:nvSpPr>
        <p:spPr bwMode="auto">
          <a:xfrm>
            <a:off x="6407150" y="4616450"/>
            <a:ext cx="360363" cy="3603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64257" name="Oval 65"/>
          <p:cNvSpPr>
            <a:spLocks noChangeArrowheads="1"/>
          </p:cNvSpPr>
          <p:nvPr/>
        </p:nvSpPr>
        <p:spPr bwMode="auto">
          <a:xfrm>
            <a:off x="8351838" y="4616450"/>
            <a:ext cx="360362" cy="36036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64258" name="AutoShape 66"/>
          <p:cNvCxnSpPr>
            <a:cxnSpLocks noChangeShapeType="1"/>
            <a:stCxn id="264256" idx="6"/>
            <a:endCxn id="264257" idx="2"/>
          </p:cNvCxnSpPr>
          <p:nvPr/>
        </p:nvCxnSpPr>
        <p:spPr bwMode="auto">
          <a:xfrm>
            <a:off x="6780213" y="4797425"/>
            <a:ext cx="15589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4259" name="Text Box 67"/>
          <p:cNvSpPr txBox="1">
            <a:spLocks noChangeArrowheads="1"/>
          </p:cNvSpPr>
          <p:nvPr/>
        </p:nvSpPr>
        <p:spPr bwMode="auto">
          <a:xfrm>
            <a:off x="7219950" y="4581525"/>
            <a:ext cx="592138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(</a:t>
            </a:r>
            <a:r>
              <a:rPr lang="en-US" sz="2400">
                <a:solidFill>
                  <a:srgbClr val="3333FF"/>
                </a:solidFill>
              </a:rPr>
              <a:t>x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y</a:t>
            </a:r>
            <a:r>
              <a:rPr lang="en-US" sz="2400"/>
              <a:t>)</a:t>
            </a:r>
            <a:endParaRPr lang="ru-RU" sz="2400"/>
          </a:p>
        </p:txBody>
      </p:sp>
      <p:sp>
        <p:nvSpPr>
          <p:cNvPr id="264260" name="Oval 68"/>
          <p:cNvSpPr>
            <a:spLocks noChangeAspect="1" noChangeArrowheads="1"/>
          </p:cNvSpPr>
          <p:nvPr/>
        </p:nvSpPr>
        <p:spPr bwMode="auto">
          <a:xfrm>
            <a:off x="6408738" y="5084763"/>
            <a:ext cx="360362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64261" name="Oval 69"/>
          <p:cNvSpPr>
            <a:spLocks noChangeArrowheads="1"/>
          </p:cNvSpPr>
          <p:nvPr/>
        </p:nvSpPr>
        <p:spPr bwMode="auto">
          <a:xfrm>
            <a:off x="8353425" y="5084763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64262" name="AutoShape 70"/>
          <p:cNvCxnSpPr>
            <a:cxnSpLocks noChangeShapeType="1"/>
            <a:stCxn id="264260" idx="6"/>
            <a:endCxn id="264261" idx="2"/>
          </p:cNvCxnSpPr>
          <p:nvPr/>
        </p:nvCxnSpPr>
        <p:spPr bwMode="auto">
          <a:xfrm>
            <a:off x="6781800" y="5265738"/>
            <a:ext cx="15589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4263" name="Text Box 71"/>
          <p:cNvSpPr txBox="1">
            <a:spLocks noChangeArrowheads="1"/>
          </p:cNvSpPr>
          <p:nvPr/>
        </p:nvSpPr>
        <p:spPr bwMode="auto">
          <a:xfrm>
            <a:off x="7308850" y="5049838"/>
            <a:ext cx="1524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/>
          </a:p>
        </p:txBody>
      </p:sp>
      <p:sp>
        <p:nvSpPr>
          <p:cNvPr id="264264" name="Oval 72"/>
          <p:cNvSpPr>
            <a:spLocks noChangeAspect="1" noChangeArrowheads="1"/>
          </p:cNvSpPr>
          <p:nvPr/>
        </p:nvSpPr>
        <p:spPr bwMode="auto">
          <a:xfrm>
            <a:off x="6407150" y="5589588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sp>
        <p:nvSpPr>
          <p:cNvPr id="264265" name="Oval 73"/>
          <p:cNvSpPr>
            <a:spLocks noChangeArrowheads="1"/>
          </p:cNvSpPr>
          <p:nvPr/>
        </p:nvSpPr>
        <p:spPr bwMode="auto">
          <a:xfrm>
            <a:off x="8351838" y="5589588"/>
            <a:ext cx="360362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 sz="3200"/>
          </a:p>
        </p:txBody>
      </p:sp>
      <p:cxnSp>
        <p:nvCxnSpPr>
          <p:cNvPr id="264266" name="AutoShape 74"/>
          <p:cNvCxnSpPr>
            <a:cxnSpLocks noChangeShapeType="1"/>
            <a:stCxn id="264264" idx="6"/>
            <a:endCxn id="264265" idx="2"/>
          </p:cNvCxnSpPr>
          <p:nvPr/>
        </p:nvCxnSpPr>
        <p:spPr bwMode="auto">
          <a:xfrm>
            <a:off x="6780213" y="5770563"/>
            <a:ext cx="15589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4267" name="Text Box 75"/>
          <p:cNvSpPr txBox="1">
            <a:spLocks noChangeArrowheads="1"/>
          </p:cNvSpPr>
          <p:nvPr/>
        </p:nvSpPr>
        <p:spPr bwMode="auto">
          <a:xfrm>
            <a:off x="7551738" y="5554663"/>
            <a:ext cx="1524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y</a:t>
            </a:r>
            <a:endParaRPr lang="ru-RU" sz="2400"/>
          </a:p>
        </p:txBody>
      </p:sp>
      <p:sp>
        <p:nvSpPr>
          <p:cNvPr id="264255" name="Text Box 63"/>
          <p:cNvSpPr txBox="1">
            <a:spLocks noChangeArrowheads="1"/>
          </p:cNvSpPr>
          <p:nvPr/>
        </p:nvSpPr>
        <p:spPr bwMode="auto">
          <a:xfrm>
            <a:off x="6264275" y="3886200"/>
            <a:ext cx="2674938" cy="1017588"/>
          </a:xfrm>
          <a:prstGeom prst="rect">
            <a:avLst/>
          </a:prstGeom>
          <a:solidFill>
            <a:srgbClr val="E9FCE8"/>
          </a:solidFill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реакция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отстройки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4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4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264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264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54005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264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2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4717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42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5.55556E-7 0.39815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64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264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264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52893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46064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264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5.55112E-17 -0.3923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264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54005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264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47176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264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5.55556E-7 0.39815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264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264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264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5.55112E-17 -0.52893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2.77778E-6 -0.46088 " pathEditMode="relative" rAng="0" ptsTypes="AA">
                                      <p:cBhvr>
                                        <p:cTn id="162" dur="1000" fill="hold"/>
                                        <p:tgtEl>
                                          <p:spTgt spid="264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"/>
                            </p:stCondLst>
                            <p:childTnLst>
                              <p:par>
                                <p:cTn id="164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2.77778E-6 -0.39792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264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264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42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54005 " pathEditMode="relative" rAng="0" ptsTypes="AA">
                                      <p:cBhvr>
                                        <p:cTn id="197" dur="1000" fill="hold"/>
                                        <p:tgtEl>
                                          <p:spTgt spid="26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52893 " pathEditMode="relative" rAng="0" ptsTypes="AA">
                                      <p:cBhvr>
                                        <p:cTn id="200" dur="1000" fill="hold"/>
                                        <p:tgtEl>
                                          <p:spTgt spid="26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00"/>
                            </p:stCondLst>
                            <p:childTnLst>
                              <p:par>
                                <p:cTn id="202" presetID="42" presetClass="path" presetSubtype="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7.40741E-7 L -4.72222E-6 0.47176 " pathEditMode="relative" rAng="0" ptsTypes="AA">
                                      <p:cBhvr>
                                        <p:cTn id="203" dur="1000" fill="hold"/>
                                        <p:tgtEl>
                                          <p:spTgt spid="26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00"/>
                            </p:stCondLst>
                            <p:childTnLst>
                              <p:par>
                                <p:cTn id="205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46064 " pathEditMode="relative" rAng="0" ptsTypes="AA">
                                      <p:cBhvr>
                                        <p:cTn id="206" dur="1000" fill="hold"/>
                                        <p:tgtEl>
                                          <p:spTgt spid="26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500"/>
                            </p:stCondLst>
                            <p:childTnLst>
                              <p:par>
                                <p:cTn id="208" presetID="42" presetClass="path" presetSubtype="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7.40741E-7 L 5.55556E-7 0.39815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26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1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5.55112E-17 -0.39768 " pathEditMode="relative" rAng="0" ptsTypes="AA">
                                      <p:cBhvr>
                                        <p:cTn id="212" dur="1000" fill="hold"/>
                                        <p:tgtEl>
                                          <p:spTgt spid="26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200"/>
                                        <p:tgtEl>
                                          <p:spTgt spid="26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"/>
                            </p:stCondLst>
                            <p:childTnLst>
                              <p:par>
                                <p:cTn id="2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200"/>
                                        <p:tgtEl>
                                          <p:spTgt spid="26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200"/>
                                        <p:tgtEl>
                                          <p:spTgt spid="26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00"/>
                            </p:stCondLst>
                            <p:childTnLst>
                              <p:par>
                                <p:cTn id="2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"/>
                                        <p:tgtEl>
                                          <p:spTgt spid="26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0"/>
                            </p:stCondLst>
                            <p:childTnLst>
                              <p:par>
                                <p:cTn id="2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200"/>
                                        <p:tgtEl>
                                          <p:spTgt spid="26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00"/>
                            </p:stCondLst>
                            <p:childTnLst>
                              <p:par>
                                <p:cTn id="2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200"/>
                                        <p:tgtEl>
                                          <p:spTgt spid="26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200"/>
                                        <p:tgtEl>
                                          <p:spTgt spid="26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200"/>
                                        <p:tgtEl>
                                          <p:spTgt spid="2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200"/>
                            </p:stCondLst>
                            <p:childTnLst>
                              <p:par>
                                <p:cTn id="2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200"/>
                                        <p:tgtEl>
                                          <p:spTgt spid="26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400"/>
                            </p:stCondLst>
                            <p:childTnLst>
                              <p:par>
                                <p:cTn id="2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200"/>
                                        <p:tgtEl>
                                          <p:spTgt spid="26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200"/>
                                        <p:tgtEl>
                                          <p:spTgt spid="26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600"/>
                            </p:stCondLst>
                            <p:childTnLst>
                              <p:par>
                                <p:cTn id="2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200"/>
                                        <p:tgtEl>
                                          <p:spTgt spid="2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2000" fill="hold"/>
                                        <p:tgtEl>
                                          <p:spTgt spid="264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64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000"/>
                            </p:stCondLst>
                            <p:childTnLst>
                              <p:par>
                                <p:cTn id="305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54005 " pathEditMode="relative" rAng="0" ptsTypes="AA">
                                      <p:cBhvr>
                                        <p:cTn id="306" dur="1000" fill="hold"/>
                                        <p:tgtEl>
                                          <p:spTgt spid="264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47176 " pathEditMode="relative" rAng="0" ptsTypes="AA">
                                      <p:cBhvr>
                                        <p:cTn id="309" dur="1000" fill="hold"/>
                                        <p:tgtEl>
                                          <p:spTgt spid="264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1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52893 " pathEditMode="relative" rAng="0" ptsTypes="AA">
                                      <p:cBhvr>
                                        <p:cTn id="312" dur="1000" fill="hold"/>
                                        <p:tgtEl>
                                          <p:spTgt spid="264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0"/>
                            </p:stCondLst>
                            <p:childTnLst>
                              <p:par>
                                <p:cTn id="314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46064 " pathEditMode="relative" rAng="0" ptsTypes="AA">
                                      <p:cBhvr>
                                        <p:cTn id="315" dur="1000" fill="hold"/>
                                        <p:tgtEl>
                                          <p:spTgt spid="264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6000"/>
                            </p:stCondLst>
                            <p:childTnLst>
                              <p:par>
                                <p:cTn id="317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40301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26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7000"/>
                            </p:stCondLst>
                            <p:childTnLst>
                              <p:par>
                                <p:cTn id="320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34004 " pathEditMode="relative" rAng="0" ptsTypes="AA">
                                      <p:cBhvr>
                                        <p:cTn id="321" dur="1000" fill="hold"/>
                                        <p:tgtEl>
                                          <p:spTgt spid="264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1.38889E-6 -0.27685 " pathEditMode="relative" rAng="0" ptsTypes="AA">
                                      <p:cBhvr>
                                        <p:cTn id="324" dur="1000" fill="hold"/>
                                        <p:tgtEl>
                                          <p:spTgt spid="264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000"/>
                            </p:stCondLst>
                            <p:childTnLst>
                              <p:par>
                                <p:cTn id="326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0879 " pathEditMode="relative" rAng="0" ptsTypes="AA">
                                      <p:cBhvr>
                                        <p:cTn id="327" dur="1000" fill="hold"/>
                                        <p:tgtEl>
                                          <p:spTgt spid="26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9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1.38889E-6 -0.14792 " pathEditMode="relative" rAng="0" ptsTypes="AA">
                                      <p:cBhvr>
                                        <p:cTn id="330" dur="1000" fill="hold"/>
                                        <p:tgtEl>
                                          <p:spTgt spid="264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7" grpId="0" animBg="1"/>
      <p:bldP spid="264208" grpId="0" animBg="1"/>
      <p:bldP spid="264209" grpId="0"/>
      <p:bldP spid="264209" grpId="1"/>
      <p:bldP spid="264210" grpId="0"/>
      <p:bldP spid="264211" grpId="0"/>
      <p:bldP spid="264212" grpId="0"/>
      <p:bldP spid="264213" grpId="0"/>
      <p:bldP spid="264214" grpId="0"/>
      <p:bldP spid="264218" grpId="0"/>
      <p:bldP spid="264219" grpId="0"/>
      <p:bldP spid="264219" grpId="1"/>
      <p:bldP spid="264220" grpId="0"/>
      <p:bldP spid="264220" grpId="1"/>
      <p:bldP spid="264221" grpId="0"/>
      <p:bldP spid="264221" grpId="1"/>
      <p:bldP spid="264222" grpId="0"/>
      <p:bldP spid="264222" grpId="1"/>
      <p:bldP spid="264223" grpId="0"/>
      <p:bldP spid="264223" grpId="1"/>
      <p:bldP spid="264224" grpId="0"/>
      <p:bldP spid="264225" grpId="0"/>
      <p:bldP spid="264226" grpId="0"/>
      <p:bldP spid="264246" grpId="0"/>
      <p:bldP spid="264246" grpId="1"/>
      <p:bldP spid="264246" grpId="2"/>
      <p:bldP spid="264247" grpId="0"/>
      <p:bldP spid="264247" grpId="1"/>
      <p:bldP spid="264247" grpId="2"/>
      <p:bldP spid="264248" grpId="0"/>
      <p:bldP spid="264248" grpId="1"/>
      <p:bldP spid="264248" grpId="2"/>
      <p:bldP spid="264249" grpId="0"/>
      <p:bldP spid="264249" grpId="1"/>
      <p:bldP spid="264249" grpId="2"/>
      <p:bldP spid="264250" grpId="0"/>
      <p:bldP spid="264250" grpId="1"/>
      <p:bldP spid="264250" grpId="2"/>
      <p:bldP spid="264251" grpId="0"/>
      <p:bldP spid="264251" grpId="1"/>
      <p:bldP spid="264251" grpId="2"/>
      <p:bldP spid="264237" grpId="0" animBg="1"/>
      <p:bldP spid="264238" grpId="0" animBg="1"/>
      <p:bldP spid="264239" grpId="0" animBg="1"/>
      <p:bldP spid="264252" grpId="0" animBg="1"/>
      <p:bldP spid="264252" grpId="1" animBg="1"/>
      <p:bldP spid="264254" grpId="0" animBg="1"/>
      <p:bldP spid="264254" grpId="1" animBg="1"/>
      <p:bldP spid="264253" grpId="0" animBg="1"/>
      <p:bldP spid="264253" grpId="1" animBg="1"/>
      <p:bldP spid="264256" grpId="0" animBg="1"/>
      <p:bldP spid="264256" grpId="1" animBg="1"/>
      <p:bldP spid="264257" grpId="0" animBg="1"/>
      <p:bldP spid="264257" grpId="1" animBg="1"/>
      <p:bldP spid="264259" grpId="0" animBg="1"/>
      <p:bldP spid="264260" grpId="0" animBg="1"/>
      <p:bldP spid="264260" grpId="1" animBg="1"/>
      <p:bldP spid="264261" grpId="0" animBg="1"/>
      <p:bldP spid="264261" grpId="1" animBg="1"/>
      <p:bldP spid="264263" grpId="0" animBg="1"/>
      <p:bldP spid="264264" grpId="0" animBg="1"/>
      <p:bldP spid="264264" grpId="1" animBg="1"/>
      <p:bldP spid="264265" grpId="0" animBg="1"/>
      <p:bldP spid="264265" grpId="1" animBg="1"/>
      <p:bldP spid="264267" grpId="0" animBg="1"/>
      <p:bldP spid="26425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96D1-2BAB-46BA-B274-81B2873019BD}" type="slidenum">
              <a:rPr lang="ru-RU"/>
              <a:pPr/>
              <a:t>122</a:t>
            </a:fld>
            <a:endParaRPr lang="ru-RU"/>
          </a:p>
        </p:txBody>
      </p:sp>
      <p:grpSp>
        <p:nvGrpSpPr>
          <p:cNvPr id="3409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409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09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10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410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1005" name="Text Box 13"/>
          <p:cNvSpPr txBox="1">
            <a:spLocks noChangeArrowheads="1"/>
          </p:cNvSpPr>
          <p:nvPr/>
        </p:nvSpPr>
        <p:spPr bwMode="auto">
          <a:xfrm>
            <a:off x="5029200" y="400050"/>
            <a:ext cx="39624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Aft>
                <a:spcPct val="20000"/>
              </a:spcAft>
            </a:pPr>
            <a:r>
              <a:rPr lang="ru-RU" altLang="zh-TW" sz="3200" b="1" u="sng">
                <a:latin typeface="Times New Roman" pitchFamily="18" charset="0"/>
                <a:cs typeface="Times New Roman" pitchFamily="18" charset="0"/>
              </a:rPr>
              <a:t>АСИНХРОННОЕ</a:t>
            </a:r>
          </a:p>
          <a:p>
            <a:pPr marL="342900" indent="-342900" algn="ctr">
              <a:spcAft>
                <a:spcPct val="50000"/>
              </a:spcAft>
            </a:pPr>
            <a:r>
              <a:rPr lang="ru-RU" altLang="zh-TW" sz="3200" b="1" u="sng">
                <a:latin typeface="Times New Roman" pitchFamily="18" charset="0"/>
                <a:cs typeface="Times New Roman" pitchFamily="18" charset="0"/>
              </a:rPr>
              <a:t>ТЕСТИРОВАНИЕ </a:t>
            </a:r>
            <a:endParaRPr lang="en-US" altLang="zh-TW" sz="32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200">
                <a:latin typeface="Times New Roman" pitchFamily="18" charset="0"/>
                <a:cs typeface="Times New Roman" pitchFamily="18" charset="0"/>
              </a:rPr>
              <a:t>Стационарное тестирование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200">
                <a:latin typeface="Times New Roman" pitchFamily="18" charset="0"/>
                <a:cs typeface="Times New Roman" pitchFamily="18" charset="0"/>
              </a:rPr>
              <a:t>Нестационарное тестирование</a:t>
            </a:r>
            <a:endParaRPr lang="en-US" altLang="zh-TW" sz="32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200">
                <a:latin typeface="Times New Roman" pitchFamily="18" charset="0"/>
                <a:cs typeface="Times New Roman" pitchFamily="18" charset="0"/>
              </a:rPr>
              <a:t>Гипертестирование</a:t>
            </a:r>
            <a:endParaRPr lang="en-US" altLang="zh-TW" sz="32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41006" name="Picture 14" descr="molnia"/>
          <p:cNvPicPr>
            <a:picLocks noChangeAspect="1" noChangeArrowheads="1"/>
          </p:cNvPicPr>
          <p:nvPr/>
        </p:nvPicPr>
        <p:blipFill>
          <a:blip r:embed="rId3" cstate="print">
            <a:lum bright="18000" contrast="-6000"/>
          </a:blip>
          <a:srcRect/>
          <a:stretch>
            <a:fillRect/>
          </a:stretch>
        </p:blipFill>
        <p:spPr bwMode="auto">
          <a:xfrm>
            <a:off x="107950" y="107950"/>
            <a:ext cx="4765675" cy="6637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1BE8-13A0-4BFD-A65C-BFD96AE9267B}" type="slidenum">
              <a:rPr lang="ru-RU"/>
              <a:pPr/>
              <a:t>123</a:t>
            </a:fld>
            <a:endParaRPr lang="ru-RU"/>
          </a:p>
        </p:txBody>
      </p:sp>
      <p:grpSp>
        <p:nvGrpSpPr>
          <p:cNvPr id="36352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6352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2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2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2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2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2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2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3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353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6353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3533" name="Text Box 13"/>
          <p:cNvSpPr txBox="1">
            <a:spLocks noChangeArrowheads="1"/>
          </p:cNvSpPr>
          <p:nvPr/>
        </p:nvSpPr>
        <p:spPr bwMode="auto">
          <a:xfrm>
            <a:off x="4343400" y="771525"/>
            <a:ext cx="47244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синхронное 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/>
            <a:r>
              <a:rPr lang="ru-RU" altLang="zh-TW" sz="3000" b="1" u="sng">
                <a:latin typeface="Times New Roman" pitchFamily="18" charset="0"/>
              </a:rPr>
              <a:t>Стационарное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Ограничение на среду передачи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Осцилляция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Стационарный автомат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Работа тестовой системы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Недетерминизм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Перечисление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Полнота тестирования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63534" name="Picture 14" descr="molnia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7950"/>
            <a:ext cx="2239963" cy="549275"/>
          </a:xfrm>
          <a:prstGeom prst="rect">
            <a:avLst/>
          </a:prstGeom>
          <a:noFill/>
        </p:spPr>
      </p:pic>
      <p:pic>
        <p:nvPicPr>
          <p:cNvPr id="363537" name="Picture 17" descr="24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7950" y="107950"/>
            <a:ext cx="4084638" cy="6635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6ACC-2E44-4502-9B74-97A9D17A59E0}" type="slidenum">
              <a:rPr lang="ru-RU"/>
              <a:pPr/>
              <a:t>124</a:t>
            </a:fld>
            <a:endParaRPr lang="ru-RU"/>
          </a:p>
        </p:txBody>
      </p:sp>
      <p:grpSp>
        <p:nvGrpSpPr>
          <p:cNvPr id="3205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205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205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0528" name="Text Box 16"/>
          <p:cNvSpPr txBox="1">
            <a:spLocks noChangeArrowheads="1"/>
          </p:cNvSpPr>
          <p:nvPr/>
        </p:nvSpPr>
        <p:spPr bwMode="auto">
          <a:xfrm>
            <a:off x="503238" y="2924175"/>
            <a:ext cx="8151812" cy="25114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98000" tIns="226800" rIns="198000" bIns="226800">
            <a:spAutoFit/>
          </a:bodyPr>
          <a:lstStyle/>
          <a:p>
            <a:pPr algn="dist">
              <a:lnSpc>
                <a:spcPct val="140000"/>
              </a:lnSpc>
              <a:spcBef>
                <a:spcPct val="50000"/>
              </a:spcBef>
            </a:pPr>
            <a:r>
              <a:rPr lang="ru-RU" sz="3200"/>
              <a:t>Среда передачи = </a:t>
            </a:r>
            <a:br>
              <a:rPr lang="ru-RU" sz="3200"/>
            </a:br>
            <a:r>
              <a:rPr lang="ru-RU" sz="3200"/>
              <a:t>одна неограниченная очередь стимулов</a:t>
            </a:r>
            <a:br>
              <a:rPr lang="ru-RU" sz="3200"/>
            </a:br>
            <a:r>
              <a:rPr lang="ru-RU" sz="3200"/>
              <a:t>и одна неограниченная очередь реакций</a:t>
            </a:r>
          </a:p>
        </p:txBody>
      </p:sp>
      <p:sp>
        <p:nvSpPr>
          <p:cNvPr id="320529" name="Text Box 17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Ограничение на среду передачи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B4F25-4649-436E-8680-02CFF66EFD4A}" type="slidenum">
              <a:rPr lang="ru-RU"/>
              <a:pPr/>
              <a:t>125</a:t>
            </a:fld>
            <a:endParaRPr lang="ru-RU"/>
          </a:p>
        </p:txBody>
      </p:sp>
      <p:sp>
        <p:nvSpPr>
          <p:cNvPr id="428034" name="AutoShape 2"/>
          <p:cNvSpPr>
            <a:spLocks noChangeArrowheads="1"/>
          </p:cNvSpPr>
          <p:nvPr/>
        </p:nvSpPr>
        <p:spPr bwMode="auto">
          <a:xfrm>
            <a:off x="3924300" y="2030413"/>
            <a:ext cx="2736850" cy="252412"/>
          </a:xfrm>
          <a:prstGeom prst="rightArrow">
            <a:avLst>
              <a:gd name="adj1" fmla="val 51185"/>
              <a:gd name="adj2" fmla="val 146528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35" name="Text Box 3"/>
          <p:cNvSpPr txBox="1">
            <a:spLocks noChangeArrowheads="1"/>
          </p:cNvSpPr>
          <p:nvPr/>
        </p:nvSpPr>
        <p:spPr bwMode="auto">
          <a:xfrm>
            <a:off x="4394200" y="1916113"/>
            <a:ext cx="1657350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>
                <a:sym typeface="Symbol" pitchFamily="18" charset="2"/>
              </a:rPr>
              <a:t>,</a:t>
            </a: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,……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503238" y="225425"/>
            <a:ext cx="8245475" cy="13668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>
              <a:spcBef>
                <a:spcPct val="20000"/>
              </a:spcBef>
            </a:pP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Осцилляция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28037" name="Oval 5"/>
          <p:cNvSpPr>
            <a:spLocks noChangeAspect="1" noChangeArrowheads="1"/>
          </p:cNvSpPr>
          <p:nvPr/>
        </p:nvSpPr>
        <p:spPr bwMode="auto">
          <a:xfrm>
            <a:off x="1836738" y="191928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endParaRPr lang="ru-RU" sz="2400" baseline="-25000"/>
          </a:p>
        </p:txBody>
      </p:sp>
      <p:cxnSp>
        <p:nvCxnSpPr>
          <p:cNvPr id="428038" name="AutoShape 6"/>
          <p:cNvCxnSpPr>
            <a:cxnSpLocks noChangeShapeType="1"/>
            <a:stCxn id="428037" idx="6"/>
            <a:endCxn id="428047" idx="2"/>
          </p:cNvCxnSpPr>
          <p:nvPr/>
        </p:nvCxnSpPr>
        <p:spPr bwMode="auto">
          <a:xfrm>
            <a:off x="2287588" y="2136775"/>
            <a:ext cx="13303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28039" name="Text Box 7"/>
          <p:cNvSpPr txBox="1">
            <a:spLocks noChangeArrowheads="1"/>
          </p:cNvSpPr>
          <p:nvPr/>
        </p:nvSpPr>
        <p:spPr bwMode="auto">
          <a:xfrm>
            <a:off x="2513013" y="1884363"/>
            <a:ext cx="557212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?</a:t>
            </a:r>
            <a:r>
              <a:rPr lang="en-US" sz="2800">
                <a:sym typeface="Symbol" pitchFamily="18" charset="2"/>
              </a:rPr>
              <a:t>x</a:t>
            </a:r>
            <a:endParaRPr lang="ru-RU" sz="2800"/>
          </a:p>
        </p:txBody>
      </p:sp>
      <p:cxnSp>
        <p:nvCxnSpPr>
          <p:cNvPr id="428040" name="AutoShape 8"/>
          <p:cNvCxnSpPr>
            <a:cxnSpLocks noChangeShapeType="1"/>
            <a:stCxn id="428037" idx="0"/>
            <a:endCxn id="428037" idx="4"/>
          </p:cNvCxnSpPr>
          <p:nvPr/>
        </p:nvCxnSpPr>
        <p:spPr bwMode="auto">
          <a:xfrm rot="5400000" flipV="1">
            <a:off x="1817688" y="2135188"/>
            <a:ext cx="471487" cy="1587"/>
          </a:xfrm>
          <a:prstGeom prst="curvedConnector5">
            <a:avLst>
              <a:gd name="adj1" fmla="val -44444"/>
              <a:gd name="adj2" fmla="val -50300000"/>
              <a:gd name="adj3" fmla="val 144444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428041" name="Text Box 9"/>
          <p:cNvSpPr txBox="1">
            <a:spLocks noChangeArrowheads="1"/>
          </p:cNvSpPr>
          <p:nvPr/>
        </p:nvSpPr>
        <p:spPr bwMode="auto">
          <a:xfrm>
            <a:off x="1079500" y="1808163"/>
            <a:ext cx="287338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cxnSp>
        <p:nvCxnSpPr>
          <p:cNvPr id="428042" name="AutoShape 10"/>
          <p:cNvCxnSpPr>
            <a:cxnSpLocks noChangeShapeType="1"/>
            <a:stCxn id="428046" idx="5"/>
            <a:endCxn id="428046" idx="0"/>
          </p:cNvCxnSpPr>
          <p:nvPr/>
        </p:nvCxnSpPr>
        <p:spPr bwMode="auto">
          <a:xfrm rot="16200000" flipV="1">
            <a:off x="6749256" y="2029619"/>
            <a:ext cx="407988" cy="152400"/>
          </a:xfrm>
          <a:prstGeom prst="curvedConnector5">
            <a:avLst>
              <a:gd name="adj1" fmla="val -66926"/>
              <a:gd name="adj2" fmla="val -533338"/>
              <a:gd name="adj3" fmla="val 151361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428043" name="Text Box 11"/>
          <p:cNvSpPr txBox="1">
            <a:spLocks noChangeArrowheads="1"/>
          </p:cNvSpPr>
          <p:nvPr/>
        </p:nvSpPr>
        <p:spPr bwMode="auto">
          <a:xfrm>
            <a:off x="7704138" y="1808163"/>
            <a:ext cx="287337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sp>
        <p:nvSpPr>
          <p:cNvPr id="428044" name="Text Box 12"/>
          <p:cNvSpPr txBox="1">
            <a:spLocks noChangeArrowheads="1"/>
          </p:cNvSpPr>
          <p:nvPr/>
        </p:nvSpPr>
        <p:spPr bwMode="auto">
          <a:xfrm>
            <a:off x="5689600" y="1931988"/>
            <a:ext cx="50323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10800" rIns="90000" bIns="10800" anchor="ctr" anchorCtr="1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n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428045" name="AutoShape 13"/>
          <p:cNvSpPr>
            <a:spLocks noChangeArrowheads="1"/>
          </p:cNvSpPr>
          <p:nvPr/>
        </p:nvSpPr>
        <p:spPr bwMode="auto">
          <a:xfrm rot="-11031668">
            <a:off x="3851275" y="1843088"/>
            <a:ext cx="3060700" cy="1123950"/>
          </a:xfrm>
          <a:custGeom>
            <a:avLst/>
            <a:gdLst>
              <a:gd name="G0" fmla="+- -197506 0 0"/>
              <a:gd name="G1" fmla="+- 10978833 0 0"/>
              <a:gd name="G2" fmla="+- -197506 0 10978833"/>
              <a:gd name="G3" fmla="+- 10800 0 0"/>
              <a:gd name="G4" fmla="+- 0 0 -19750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985 0 0"/>
              <a:gd name="G9" fmla="+- 0 0 10978833"/>
              <a:gd name="G10" fmla="+- 9985 0 2700"/>
              <a:gd name="G11" fmla="cos G10 -197506"/>
              <a:gd name="G12" fmla="sin G10 -197506"/>
              <a:gd name="G13" fmla="cos 13500 -197506"/>
              <a:gd name="G14" fmla="sin 13500 -197506"/>
              <a:gd name="G15" fmla="+- G11 10800 0"/>
              <a:gd name="G16" fmla="+- G12 10800 0"/>
              <a:gd name="G17" fmla="+- G13 10800 0"/>
              <a:gd name="G18" fmla="+- G14 10800 0"/>
              <a:gd name="G19" fmla="*/ 9985 1 2"/>
              <a:gd name="G20" fmla="+- G19 5400 0"/>
              <a:gd name="G21" fmla="cos G20 -197506"/>
              <a:gd name="G22" fmla="sin G20 -197506"/>
              <a:gd name="G23" fmla="+- G21 10800 0"/>
              <a:gd name="G24" fmla="+- G12 G23 G22"/>
              <a:gd name="G25" fmla="+- G22 G23 G11"/>
              <a:gd name="G26" fmla="cos 10800 -197506"/>
              <a:gd name="G27" fmla="sin 10800 -197506"/>
              <a:gd name="G28" fmla="cos 9985 -197506"/>
              <a:gd name="G29" fmla="sin 9985 -19750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978833"/>
              <a:gd name="G36" fmla="sin G34 10978833"/>
              <a:gd name="G37" fmla="+/ 10978833 -19750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985 G39"/>
              <a:gd name="G43" fmla="sin 998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344 w 21600"/>
              <a:gd name="T5" fmla="*/ 98 h 21600"/>
              <a:gd name="T6" fmla="*/ 652 w 21600"/>
              <a:gd name="T7" fmla="*/ 13045 h 21600"/>
              <a:gd name="T8" fmla="*/ 9454 w 21600"/>
              <a:gd name="T9" fmla="*/ 906 h 21600"/>
              <a:gd name="T10" fmla="*/ 24281 w 21600"/>
              <a:gd name="T11" fmla="*/ 10090 h 21600"/>
              <a:gd name="T12" fmla="*/ 21341 w 21600"/>
              <a:gd name="T13" fmla="*/ 13357 h 21600"/>
              <a:gd name="T14" fmla="*/ 18074 w 21600"/>
              <a:gd name="T15" fmla="*/ 1041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771" y="10275"/>
                </a:moveTo>
                <a:cubicBezTo>
                  <a:pt x="20491" y="4971"/>
                  <a:pt x="16110" y="815"/>
                  <a:pt x="10800" y="815"/>
                </a:cubicBezTo>
                <a:cubicBezTo>
                  <a:pt x="5285" y="815"/>
                  <a:pt x="815" y="5285"/>
                  <a:pt x="815" y="10800"/>
                </a:cubicBezTo>
                <a:cubicBezTo>
                  <a:pt x="814" y="11525"/>
                  <a:pt x="894" y="12248"/>
                  <a:pt x="1050" y="12957"/>
                </a:cubicBezTo>
                <a:lnTo>
                  <a:pt x="255" y="13133"/>
                </a:lnTo>
                <a:cubicBezTo>
                  <a:pt x="85" y="12367"/>
                  <a:pt x="0" y="1158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44" y="-1"/>
                  <a:pt x="21283" y="4496"/>
                  <a:pt x="21585" y="10232"/>
                </a:cubicBezTo>
                <a:lnTo>
                  <a:pt x="24281" y="10090"/>
                </a:lnTo>
                <a:lnTo>
                  <a:pt x="21341" y="13357"/>
                </a:lnTo>
                <a:lnTo>
                  <a:pt x="18074" y="10416"/>
                </a:lnTo>
                <a:lnTo>
                  <a:pt x="20771" y="1027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046" name="Oval 14"/>
          <p:cNvSpPr>
            <a:spLocks noChangeAspect="1" noChangeArrowheads="1"/>
          </p:cNvSpPr>
          <p:nvPr/>
        </p:nvSpPr>
        <p:spPr bwMode="auto">
          <a:xfrm>
            <a:off x="6661150" y="1920875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s`</a:t>
            </a:r>
            <a:endParaRPr lang="ru-RU" sz="2400" baseline="-25000"/>
          </a:p>
        </p:txBody>
      </p:sp>
      <p:sp>
        <p:nvSpPr>
          <p:cNvPr id="428047" name="Oval 15"/>
          <p:cNvSpPr>
            <a:spLocks noChangeAspect="1" noChangeArrowheads="1"/>
          </p:cNvSpPr>
          <p:nvPr/>
        </p:nvSpPr>
        <p:spPr bwMode="auto">
          <a:xfrm>
            <a:off x="3636963" y="191928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x</a:t>
            </a:r>
            <a:endParaRPr lang="ru-RU" sz="2400" baseline="-25000"/>
          </a:p>
        </p:txBody>
      </p:sp>
      <p:sp>
        <p:nvSpPr>
          <p:cNvPr id="428048" name="Text Box 16"/>
          <p:cNvSpPr txBox="1">
            <a:spLocks noChangeArrowheads="1"/>
          </p:cNvSpPr>
          <p:nvPr/>
        </p:nvSpPr>
        <p:spPr bwMode="auto">
          <a:xfrm>
            <a:off x="4895850" y="2708275"/>
            <a:ext cx="8286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10800" rIns="90000" bIns="10800" anchor="ctr" anchorCtr="1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n+1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428049" name="Text Box 17"/>
          <p:cNvSpPr txBox="1">
            <a:spLocks noChangeArrowheads="1"/>
          </p:cNvSpPr>
          <p:nvPr/>
        </p:nvSpPr>
        <p:spPr bwMode="auto">
          <a:xfrm>
            <a:off x="503238" y="3449638"/>
            <a:ext cx="81010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(в частности, цикл переходов по реакциям)</a:t>
            </a:r>
          </a:p>
        </p:txBody>
      </p:sp>
      <p:sp>
        <p:nvSpPr>
          <p:cNvPr id="428050" name="Text Box 18"/>
          <p:cNvSpPr txBox="1">
            <a:spLocks noChangeArrowheads="1"/>
          </p:cNvSpPr>
          <p:nvPr/>
        </p:nvSpPr>
        <p:spPr bwMode="auto">
          <a:xfrm>
            <a:off x="503238" y="2997200"/>
            <a:ext cx="8101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b="1"/>
              <a:t>Осцилляция</a:t>
            </a:r>
            <a:r>
              <a:rPr lang="ru-RU" sz="2800"/>
              <a:t> =</a:t>
            </a:r>
            <a:r>
              <a:rPr lang="ru-RU" sz="2800">
                <a:latin typeface="Times New Roman" pitchFamily="18" charset="0"/>
              </a:rPr>
              <a:t> бесконечная трасса реакций</a:t>
            </a:r>
          </a:p>
        </p:txBody>
      </p:sp>
      <p:grpSp>
        <p:nvGrpSpPr>
          <p:cNvPr id="428051" name="Group 1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28052" name="Rectangle 2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3" name="Rectangle 2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4" name="Rectangle 2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5" name="Rectangle 2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6" name="Rectangle 2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7" name="Rectangle 2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8" name="Rectangle 2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59" name="Rectangle 2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8060" name="Text Box 2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28061" name="Picture 2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8062" name="Text Box 30"/>
          <p:cNvSpPr txBox="1">
            <a:spLocks noChangeArrowheads="1"/>
          </p:cNvSpPr>
          <p:nvPr/>
        </p:nvSpPr>
        <p:spPr bwMode="auto">
          <a:xfrm>
            <a:off x="611188" y="747713"/>
            <a:ext cx="3384550" cy="773112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graphicFrame>
        <p:nvGraphicFramePr>
          <p:cNvPr id="428172" name="Group 140"/>
          <p:cNvGraphicFramePr>
            <a:graphicFrameLocks noGrp="1"/>
          </p:cNvGraphicFramePr>
          <p:nvPr>
            <p:ph/>
          </p:nvPr>
        </p:nvGraphicFramePr>
        <p:xfrm>
          <a:off x="323850" y="3968750"/>
          <a:ext cx="8677275" cy="2321116"/>
        </p:xfrm>
        <a:graphic>
          <a:graphicData uri="http://schemas.openxmlformats.org/drawingml/2006/table">
            <a:tbl>
              <a:tblPr/>
              <a:tblGrid>
                <a:gridCol w="2376488"/>
                <a:gridCol w="3408362"/>
                <a:gridCol w="2892425"/>
              </a:tblGrid>
              <a:tr h="576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Проблемы</a:t>
                      </a:r>
                      <a:b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осциллирующей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реализации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среде бесконечная цепочка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-переходов и переходов по реакциям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1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есть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нет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дивергенция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  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конвергентно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шаг теста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наблюдаемая трасса не заканчивается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8173" name="AutoShape 141"/>
          <p:cNvSpPr>
            <a:spLocks noChangeArrowheads="1"/>
          </p:cNvSpPr>
          <p:nvPr/>
        </p:nvSpPr>
        <p:spPr bwMode="auto">
          <a:xfrm>
            <a:off x="34925" y="5337175"/>
            <a:ext cx="611188" cy="396875"/>
          </a:xfrm>
          <a:prstGeom prst="notchedRightArrow">
            <a:avLst>
              <a:gd name="adj1" fmla="val 50000"/>
              <a:gd name="adj2" fmla="val 38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174" name="AutoShape 142"/>
          <p:cNvSpPr>
            <a:spLocks noChangeArrowheads="1"/>
          </p:cNvSpPr>
          <p:nvPr/>
        </p:nvSpPr>
        <p:spPr bwMode="auto">
          <a:xfrm>
            <a:off x="34925" y="5842000"/>
            <a:ext cx="611188" cy="396875"/>
          </a:xfrm>
          <a:prstGeom prst="notchedRightArrow">
            <a:avLst>
              <a:gd name="adj1" fmla="val 50000"/>
              <a:gd name="adj2" fmla="val 38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175" name="AutoShape 143"/>
          <p:cNvSpPr>
            <a:spLocks noChangeArrowheads="1"/>
          </p:cNvSpPr>
          <p:nvPr/>
        </p:nvSpPr>
        <p:spPr bwMode="auto">
          <a:xfrm>
            <a:off x="34925" y="2203450"/>
            <a:ext cx="611188" cy="396875"/>
          </a:xfrm>
          <a:prstGeom prst="notchedRightArrow">
            <a:avLst>
              <a:gd name="adj1" fmla="val 50000"/>
              <a:gd name="adj2" fmla="val 38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8167" name="Text Box 135"/>
          <p:cNvSpPr txBox="1">
            <a:spLocks noChangeArrowheads="1"/>
          </p:cNvSpPr>
          <p:nvPr/>
        </p:nvSpPr>
        <p:spPr bwMode="auto">
          <a:xfrm>
            <a:off x="720725" y="1700213"/>
            <a:ext cx="8064500" cy="1404937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ru-RU" sz="2800"/>
              <a:t>Требование стационарного тестирования: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Реализация должна быть неосциллирующей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8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2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28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28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8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8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2000"/>
                                        <p:tgtEl>
                                          <p:spTgt spid="428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000"/>
                                        <p:tgtEl>
                                          <p:spTgt spid="428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0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0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8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8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20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2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428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8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8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428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428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28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28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42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42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428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28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2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 animBg="1"/>
      <p:bldP spid="428035" grpId="0" animBg="1" autoUpdateAnimBg="0"/>
      <p:bldP spid="428037" grpId="0" animBg="1" autoUpdateAnimBg="0"/>
      <p:bldP spid="428039" grpId="0" animBg="1" autoUpdateAnimBg="0"/>
      <p:bldP spid="428041" grpId="0" animBg="1" autoUpdateAnimBg="0"/>
      <p:bldP spid="428043" grpId="0" animBg="1" autoUpdateAnimBg="0"/>
      <p:bldP spid="428043" grpId="1" animBg="1"/>
      <p:bldP spid="428044" grpId="0" animBg="1" autoUpdateAnimBg="0"/>
      <p:bldP spid="428044" grpId="1" animBg="1"/>
      <p:bldP spid="428044" grpId="2" animBg="1"/>
      <p:bldP spid="428045" grpId="0" animBg="1"/>
      <p:bldP spid="428046" grpId="0" animBg="1" autoUpdateAnimBg="0"/>
      <p:bldP spid="428046" grpId="1" animBg="1"/>
      <p:bldP spid="428046" grpId="2" animBg="1"/>
      <p:bldP spid="428047" grpId="0" animBg="1" autoUpdateAnimBg="0"/>
      <p:bldP spid="428048" grpId="0" animBg="1" autoUpdateAnimBg="0"/>
      <p:bldP spid="428049" grpId="0" autoUpdateAnimBg="0"/>
      <p:bldP spid="428050" grpId="0" autoUpdateAnimBg="0"/>
      <p:bldP spid="428062" grpId="0" animBg="1" autoUpdateAnimBg="0"/>
      <p:bldP spid="428173" grpId="0" animBg="1"/>
      <p:bldP spid="428173" grpId="1" animBg="1"/>
      <p:bldP spid="428174" grpId="0" animBg="1"/>
      <p:bldP spid="428174" grpId="1" animBg="1"/>
      <p:bldP spid="428175" grpId="0" animBg="1"/>
      <p:bldP spid="428167" grpId="1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9F132-1953-414D-BE0E-B06200FF36AA}" type="slidenum">
              <a:rPr lang="ru-RU"/>
              <a:pPr/>
              <a:t>126</a:t>
            </a:fld>
            <a:endParaRPr lang="ru-RU"/>
          </a:p>
        </p:txBody>
      </p:sp>
      <p:sp>
        <p:nvSpPr>
          <p:cNvPr id="310313" name="Text Box 41"/>
          <p:cNvSpPr txBox="1">
            <a:spLocks noChangeArrowheads="1"/>
          </p:cNvSpPr>
          <p:nvPr/>
        </p:nvSpPr>
        <p:spPr bwMode="auto">
          <a:xfrm>
            <a:off x="358775" y="2636838"/>
            <a:ext cx="8316913" cy="466725"/>
          </a:xfrm>
          <a:prstGeom prst="rect">
            <a:avLst/>
          </a:prstGeom>
          <a:solidFill>
            <a:srgbClr val="E9FC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</a:rPr>
              <a:t>Преобразование для начального нестационарного состояния</a:t>
            </a:r>
            <a:endParaRPr lang="ru-RU" sz="2000" i="1">
              <a:latin typeface="Times New Roman" pitchFamily="18" charset="0"/>
            </a:endParaRPr>
          </a:p>
        </p:txBody>
      </p:sp>
      <p:sp>
        <p:nvSpPr>
          <p:cNvPr id="310274" name="AutoShape 2"/>
          <p:cNvSpPr>
            <a:spLocks noChangeArrowheads="1"/>
          </p:cNvSpPr>
          <p:nvPr/>
        </p:nvSpPr>
        <p:spPr bwMode="auto">
          <a:xfrm>
            <a:off x="3924300" y="2105025"/>
            <a:ext cx="3095625" cy="252413"/>
          </a:xfrm>
          <a:prstGeom prst="rightArrow">
            <a:avLst>
              <a:gd name="adj1" fmla="val 51185"/>
              <a:gd name="adj2" fmla="val 165736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Стационарный автомат.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10277" name="Oval 5"/>
          <p:cNvSpPr>
            <a:spLocks noChangeAspect="1" noChangeArrowheads="1"/>
          </p:cNvSpPr>
          <p:nvPr/>
        </p:nvSpPr>
        <p:spPr bwMode="auto">
          <a:xfrm>
            <a:off x="1836738" y="1993900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endParaRPr lang="ru-RU" sz="2400" baseline="-25000"/>
          </a:p>
        </p:txBody>
      </p:sp>
      <p:cxnSp>
        <p:nvCxnSpPr>
          <p:cNvPr id="310278" name="AutoShape 6"/>
          <p:cNvCxnSpPr>
            <a:cxnSpLocks noChangeShapeType="1"/>
            <a:stCxn id="310277" idx="6"/>
            <a:endCxn id="310287" idx="2"/>
          </p:cNvCxnSpPr>
          <p:nvPr/>
        </p:nvCxnSpPr>
        <p:spPr bwMode="auto">
          <a:xfrm>
            <a:off x="2287588" y="2211388"/>
            <a:ext cx="13303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0280" name="AutoShape 8"/>
          <p:cNvCxnSpPr>
            <a:cxnSpLocks noChangeShapeType="1"/>
            <a:stCxn id="310277" idx="7"/>
            <a:endCxn id="310277" idx="2"/>
          </p:cNvCxnSpPr>
          <p:nvPr/>
        </p:nvCxnSpPr>
        <p:spPr bwMode="auto">
          <a:xfrm rot="16200000" flipH="1" flipV="1">
            <a:off x="1924844" y="1931194"/>
            <a:ext cx="173038" cy="387350"/>
          </a:xfrm>
          <a:prstGeom prst="curvedConnector4">
            <a:avLst>
              <a:gd name="adj1" fmla="val -322940"/>
              <a:gd name="adj2" fmla="val 201639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310281" name="Text Box 9"/>
          <p:cNvSpPr txBox="1">
            <a:spLocks noChangeArrowheads="1"/>
          </p:cNvSpPr>
          <p:nvPr/>
        </p:nvSpPr>
        <p:spPr bwMode="auto">
          <a:xfrm>
            <a:off x="1403350" y="1268413"/>
            <a:ext cx="28733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cxnSp>
        <p:nvCxnSpPr>
          <p:cNvPr id="310282" name="AutoShape 10"/>
          <p:cNvCxnSpPr>
            <a:cxnSpLocks noChangeShapeType="1"/>
            <a:stCxn id="310286" idx="6"/>
            <a:endCxn id="310286" idx="1"/>
          </p:cNvCxnSpPr>
          <p:nvPr/>
        </p:nvCxnSpPr>
        <p:spPr bwMode="auto">
          <a:xfrm flipH="1" flipV="1">
            <a:off x="7119938" y="2039938"/>
            <a:ext cx="387350" cy="173037"/>
          </a:xfrm>
          <a:prstGeom prst="curvedConnector4">
            <a:avLst>
              <a:gd name="adj1" fmla="val -54097"/>
              <a:gd name="adj2" fmla="val 257796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7740650" y="1349375"/>
            <a:ext cx="28733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sp>
        <p:nvSpPr>
          <p:cNvPr id="310286" name="Oval 14"/>
          <p:cNvSpPr>
            <a:spLocks noChangeAspect="1" noChangeArrowheads="1"/>
          </p:cNvSpPr>
          <p:nvPr/>
        </p:nvSpPr>
        <p:spPr bwMode="auto">
          <a:xfrm>
            <a:off x="7056438" y="199548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s`</a:t>
            </a:r>
            <a:endParaRPr lang="ru-RU" sz="2400" baseline="-25000"/>
          </a:p>
        </p:txBody>
      </p:sp>
      <p:sp>
        <p:nvSpPr>
          <p:cNvPr id="310287" name="Oval 15"/>
          <p:cNvSpPr>
            <a:spLocks noChangeAspect="1" noChangeArrowheads="1"/>
          </p:cNvSpPr>
          <p:nvPr/>
        </p:nvSpPr>
        <p:spPr bwMode="auto">
          <a:xfrm>
            <a:off x="3636963" y="1993900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x</a:t>
            </a:r>
            <a:endParaRPr lang="ru-RU" sz="2400" baseline="-25000"/>
          </a:p>
        </p:txBody>
      </p:sp>
      <p:cxnSp>
        <p:nvCxnSpPr>
          <p:cNvPr id="310292" name="AutoShape 20"/>
          <p:cNvCxnSpPr>
            <a:cxnSpLocks noChangeShapeType="1"/>
            <a:stCxn id="310277" idx="6"/>
            <a:endCxn id="310286" idx="2"/>
          </p:cNvCxnSpPr>
          <p:nvPr/>
        </p:nvCxnSpPr>
        <p:spPr bwMode="auto">
          <a:xfrm>
            <a:off x="2287588" y="2211388"/>
            <a:ext cx="4749800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4392613" y="1992313"/>
            <a:ext cx="1701800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>
                <a:sym typeface="Symbol" pitchFamily="18" charset="2"/>
              </a:rPr>
              <a:t>,</a:t>
            </a: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,…!y</a:t>
            </a:r>
            <a:r>
              <a:rPr lang="en-US" sz="2400" baseline="-25000">
                <a:sym typeface="Symbol" pitchFamily="18" charset="2"/>
              </a:rPr>
              <a:t>n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2540000" y="1990725"/>
            <a:ext cx="50323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endParaRPr lang="ru-RU" sz="2400"/>
          </a:p>
        </p:txBody>
      </p:sp>
      <p:sp>
        <p:nvSpPr>
          <p:cNvPr id="310294" name="Text Box 22"/>
          <p:cNvSpPr txBox="1">
            <a:spLocks noChangeArrowheads="1"/>
          </p:cNvSpPr>
          <p:nvPr/>
        </p:nvSpPr>
        <p:spPr bwMode="auto">
          <a:xfrm>
            <a:off x="3627438" y="1960563"/>
            <a:ext cx="188912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,</a:t>
            </a:r>
            <a:endParaRPr lang="ru-RU" sz="2800"/>
          </a:p>
        </p:txBody>
      </p:sp>
      <p:sp>
        <p:nvSpPr>
          <p:cNvPr id="310295" name="Text Box 23"/>
          <p:cNvSpPr txBox="1">
            <a:spLocks noChangeArrowheads="1"/>
          </p:cNvSpPr>
          <p:nvPr/>
        </p:nvSpPr>
        <p:spPr bwMode="auto">
          <a:xfrm>
            <a:off x="2879725" y="1960563"/>
            <a:ext cx="300038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(</a:t>
            </a:r>
            <a:endParaRPr lang="ru-RU" sz="2800"/>
          </a:p>
        </p:txBody>
      </p:sp>
      <p:sp>
        <p:nvSpPr>
          <p:cNvPr id="310296" name="Text Box 24"/>
          <p:cNvSpPr txBox="1">
            <a:spLocks noChangeArrowheads="1"/>
          </p:cNvSpPr>
          <p:nvPr/>
        </p:nvSpPr>
        <p:spPr bwMode="auto">
          <a:xfrm>
            <a:off x="5964238" y="1960563"/>
            <a:ext cx="300037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)</a:t>
            </a:r>
            <a:endParaRPr lang="ru-RU" sz="2800"/>
          </a:p>
        </p:txBody>
      </p:sp>
      <p:sp>
        <p:nvSpPr>
          <p:cNvPr id="310297" name="Text Box 25"/>
          <p:cNvSpPr txBox="1">
            <a:spLocks noChangeArrowheads="1"/>
          </p:cNvSpPr>
          <p:nvPr/>
        </p:nvSpPr>
        <p:spPr bwMode="auto">
          <a:xfrm>
            <a:off x="3794125" y="1990725"/>
            <a:ext cx="246063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54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(</a:t>
            </a:r>
            <a:endParaRPr lang="ru-RU" sz="2400"/>
          </a:p>
        </p:txBody>
      </p:sp>
      <p:sp>
        <p:nvSpPr>
          <p:cNvPr id="310299" name="Text Box 27"/>
          <p:cNvSpPr txBox="1">
            <a:spLocks noChangeArrowheads="1"/>
          </p:cNvSpPr>
          <p:nvPr/>
        </p:nvSpPr>
        <p:spPr bwMode="auto">
          <a:xfrm>
            <a:off x="468313" y="3213100"/>
            <a:ext cx="8101012" cy="3024188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b="1"/>
              <a:t>Стационарный автомат Мили:</a:t>
            </a:r>
          </a:p>
          <a:p>
            <a:pPr>
              <a:spcBef>
                <a:spcPct val="40000"/>
              </a:spcBef>
            </a:pPr>
            <a:r>
              <a:rPr lang="ru-RU" sz="2800">
                <a:latin typeface="Times New Roman" pitchFamily="18" charset="0"/>
              </a:rPr>
              <a:t>Состояния = исходные стационарные состояния</a:t>
            </a:r>
            <a:br>
              <a:rPr lang="ru-RU" sz="2800">
                <a:latin typeface="Times New Roman" pitchFamily="18" charset="0"/>
              </a:rPr>
            </a:br>
            <a:endParaRPr lang="ru-RU" sz="2800">
              <a:latin typeface="Times New Roman" pitchFamily="18" charset="0"/>
            </a:endParaRPr>
          </a:p>
          <a:p>
            <a:pPr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Алфавит стимулов = тот же самый</a:t>
            </a:r>
          </a:p>
          <a:p>
            <a:pPr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Алфавит реакций	= последовательности исходных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			    реакций, заканчивающиеся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</a:t>
            </a:r>
          </a:p>
        </p:txBody>
      </p:sp>
      <p:sp>
        <p:nvSpPr>
          <p:cNvPr id="310300" name="Text Box 28"/>
          <p:cNvSpPr txBox="1">
            <a:spLocks noChangeArrowheads="1"/>
          </p:cNvSpPr>
          <p:nvPr/>
        </p:nvSpPr>
        <p:spPr bwMode="auto">
          <a:xfrm>
            <a:off x="466725" y="2636838"/>
            <a:ext cx="8101013" cy="528637"/>
          </a:xfrm>
          <a:prstGeom prst="rect">
            <a:avLst/>
          </a:prstGeom>
          <a:solidFill>
            <a:srgbClr val="E9FC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Преобразование в автомат</a:t>
            </a:r>
            <a:r>
              <a:rPr lang="en-US" sz="2800"/>
              <a:t> </a:t>
            </a:r>
            <a:r>
              <a:rPr lang="ru-RU" sz="2800"/>
              <a:t>Мили</a:t>
            </a:r>
            <a:endParaRPr lang="ru-RU" sz="2400">
              <a:latin typeface="Times New Roman" pitchFamily="18" charset="0"/>
            </a:endParaRPr>
          </a:p>
        </p:txBody>
      </p:sp>
      <p:grpSp>
        <p:nvGrpSpPr>
          <p:cNvPr id="310301" name="Group 2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10302" name="Rectangle 3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3" name="Rectangle 3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4" name="Rectangle 3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5" name="Rectangle 3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6" name="Rectangle 3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7" name="Rectangle 3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8" name="Rectangle 3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09" name="Rectangle 3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310" name="Text Box 3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10311" name="Picture 3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0298" name="Text Box 26"/>
          <p:cNvSpPr txBox="1">
            <a:spLocks noChangeArrowheads="1"/>
          </p:cNvSpPr>
          <p:nvPr/>
        </p:nvSpPr>
        <p:spPr bwMode="auto">
          <a:xfrm>
            <a:off x="5621338" y="1990725"/>
            <a:ext cx="42703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,</a:t>
            </a:r>
            <a:r>
              <a:rPr lang="en-US" sz="2400">
                <a:sym typeface="Symbol" pitchFamily="18" charset="2"/>
              </a:rPr>
              <a:t>)</a:t>
            </a:r>
            <a:endParaRPr lang="ru-RU" sz="2400"/>
          </a:p>
        </p:txBody>
      </p:sp>
      <p:sp>
        <p:nvSpPr>
          <p:cNvPr id="310312" name="Text Box 40"/>
          <p:cNvSpPr txBox="1">
            <a:spLocks noChangeArrowheads="1"/>
          </p:cNvSpPr>
          <p:nvPr/>
        </p:nvSpPr>
        <p:spPr bwMode="auto">
          <a:xfrm>
            <a:off x="1074738" y="4278313"/>
            <a:ext cx="7575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+ </a:t>
            </a:r>
            <a:r>
              <a:rPr lang="ru-RU" sz="2800" i="1">
                <a:latin typeface="Times New Roman" pitchFamily="18" charset="0"/>
              </a:rPr>
              <a:t>начальное состояние, если оно нестационарно</a:t>
            </a:r>
          </a:p>
        </p:txBody>
      </p:sp>
      <p:sp>
        <p:nvSpPr>
          <p:cNvPr id="310314" name="Text Box 42"/>
          <p:cNvSpPr txBox="1">
            <a:spLocks noChangeArrowheads="1"/>
          </p:cNvSpPr>
          <p:nvPr/>
        </p:nvSpPr>
        <p:spPr bwMode="auto">
          <a:xfrm>
            <a:off x="3141663" y="1989138"/>
            <a:ext cx="4841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?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3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3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3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3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3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6493 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4983 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10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10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10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0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0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0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1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1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1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3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1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313" grpId="0" animBg="1"/>
      <p:bldP spid="310274" grpId="0" animBg="1"/>
      <p:bldP spid="310281" grpId="0" animBg="1"/>
      <p:bldP spid="310283" grpId="0" animBg="1"/>
      <p:bldP spid="310287" grpId="1" animBg="1"/>
      <p:bldP spid="310275" grpId="1" animBg="1"/>
      <p:bldP spid="310279" grpId="1" animBg="1"/>
      <p:bldP spid="310279" grpId="2" animBg="1"/>
      <p:bldP spid="310294" grpId="0" animBg="1"/>
      <p:bldP spid="310295" grpId="0" animBg="1"/>
      <p:bldP spid="310296" grpId="0" animBg="1"/>
      <p:bldP spid="310297" grpId="0" animBg="1"/>
      <p:bldP spid="310299" grpId="0" animBg="1"/>
      <p:bldP spid="310300" grpId="0" animBg="1"/>
      <p:bldP spid="310300" grpId="1" animBg="1"/>
      <p:bldP spid="310298" grpId="0" animBg="1"/>
      <p:bldP spid="310312" grpId="0"/>
      <p:bldP spid="3103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EB62-2032-4F64-B9DF-4A2FD514CB84}" type="slidenum">
              <a:rPr lang="ru-RU"/>
              <a:pPr/>
              <a:t>127</a:t>
            </a:fld>
            <a:endParaRPr lang="ru-RU"/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Работа тестовой системы.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13348" name="Oval 4"/>
          <p:cNvSpPr>
            <a:spLocks noChangeAspect="1" noChangeArrowheads="1"/>
          </p:cNvSpPr>
          <p:nvPr/>
        </p:nvSpPr>
        <p:spPr bwMode="auto">
          <a:xfrm>
            <a:off x="1836738" y="1482725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endParaRPr lang="ru-RU" sz="2400" baseline="-25000"/>
          </a:p>
        </p:txBody>
      </p:sp>
      <p:sp>
        <p:nvSpPr>
          <p:cNvPr id="313354" name="Oval 10"/>
          <p:cNvSpPr>
            <a:spLocks noChangeAspect="1" noChangeArrowheads="1"/>
          </p:cNvSpPr>
          <p:nvPr/>
        </p:nvSpPr>
        <p:spPr bwMode="auto">
          <a:xfrm>
            <a:off x="6661150" y="1484313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?</a:t>
            </a:r>
            <a:endParaRPr lang="ru-RU" sz="2400" b="1" baseline="-25000">
              <a:solidFill>
                <a:srgbClr val="FF0000"/>
              </a:solidFill>
            </a:endParaRPr>
          </a:p>
        </p:txBody>
      </p:sp>
      <p:cxnSp>
        <p:nvCxnSpPr>
          <p:cNvPr id="313356" name="AutoShape 12"/>
          <p:cNvCxnSpPr>
            <a:cxnSpLocks noChangeShapeType="1"/>
            <a:stCxn id="313348" idx="6"/>
            <a:endCxn id="313354" idx="2"/>
          </p:cNvCxnSpPr>
          <p:nvPr/>
        </p:nvCxnSpPr>
        <p:spPr bwMode="auto">
          <a:xfrm>
            <a:off x="2287588" y="1700213"/>
            <a:ext cx="435451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3360" name="Text Box 16"/>
          <p:cNvSpPr txBox="1">
            <a:spLocks noChangeArrowheads="1"/>
          </p:cNvSpPr>
          <p:nvPr/>
        </p:nvSpPr>
        <p:spPr bwMode="auto">
          <a:xfrm>
            <a:off x="2754313" y="1449388"/>
            <a:ext cx="3149600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(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?x, (!y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>
                <a:sym typeface="Symbol" pitchFamily="18" charset="2"/>
              </a:rPr>
              <a:t>,!y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,…,!y</a:t>
            </a:r>
            <a:r>
              <a:rPr lang="en-US" sz="2400" baseline="-25000">
                <a:sym typeface="Symbol" pitchFamily="18" charset="2"/>
              </a:rPr>
              <a:t>n</a:t>
            </a:r>
            <a:r>
              <a:rPr lang="en-US" sz="2400">
                <a:sym typeface="Symbol" pitchFamily="18" charset="2"/>
              </a:rPr>
              <a:t>,)</a:t>
            </a:r>
            <a:r>
              <a:rPr lang="en-US" sz="2800">
                <a:sym typeface="Symbol" pitchFamily="18" charset="2"/>
              </a:rPr>
              <a:t> )</a:t>
            </a:r>
            <a:endParaRPr lang="ru-RU" sz="2800"/>
          </a:p>
        </p:txBody>
      </p:sp>
      <p:grpSp>
        <p:nvGrpSpPr>
          <p:cNvPr id="313366" name="Group 2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13367" name="Rectangle 2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68" name="Rectangle 2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69" name="Rectangle 2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70" name="Rectangle 2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71" name="Rectangle 2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72" name="Rectangle 2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73" name="Rectangle 2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74" name="Rectangle 3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375" name="Text Box 3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13376" name="Picture 3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3377" name="Text Box 33"/>
          <p:cNvSpPr txBox="1">
            <a:spLocks noChangeArrowheads="1"/>
          </p:cNvSpPr>
          <p:nvPr/>
        </p:nvSpPr>
        <p:spPr bwMode="auto">
          <a:xfrm>
            <a:off x="395288" y="4178300"/>
            <a:ext cx="5572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?</a:t>
            </a:r>
            <a:r>
              <a:rPr lang="en-US" sz="2800">
                <a:sym typeface="Symbol" pitchFamily="18" charset="2"/>
              </a:rPr>
              <a:t>x</a:t>
            </a:r>
            <a:endParaRPr lang="ru-RU" sz="2800"/>
          </a:p>
        </p:txBody>
      </p:sp>
      <p:sp>
        <p:nvSpPr>
          <p:cNvPr id="313378" name="Text Box 34"/>
          <p:cNvSpPr txBox="1">
            <a:spLocks noChangeArrowheads="1"/>
          </p:cNvSpPr>
          <p:nvPr/>
        </p:nvSpPr>
        <p:spPr bwMode="auto">
          <a:xfrm>
            <a:off x="144463" y="4178300"/>
            <a:ext cx="3587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s</a:t>
            </a:r>
            <a:endParaRPr lang="ru-RU" sz="2800"/>
          </a:p>
        </p:txBody>
      </p:sp>
      <p:sp>
        <p:nvSpPr>
          <p:cNvPr id="313379" name="Text Box 35"/>
          <p:cNvSpPr txBox="1">
            <a:spLocks noChangeArrowheads="1"/>
          </p:cNvSpPr>
          <p:nvPr/>
        </p:nvSpPr>
        <p:spPr bwMode="auto">
          <a:xfrm>
            <a:off x="1492250" y="4178300"/>
            <a:ext cx="4937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s</a:t>
            </a:r>
            <a:r>
              <a:rPr lang="ru-RU" sz="2800" baseline="-25000">
                <a:sym typeface="Symbol" pitchFamily="18" charset="2"/>
              </a:rPr>
              <a:t>1</a:t>
            </a:r>
            <a:endParaRPr lang="ru-RU" sz="2800" baseline="-25000"/>
          </a:p>
        </p:txBody>
      </p:sp>
      <p:cxnSp>
        <p:nvCxnSpPr>
          <p:cNvPr id="313380" name="AutoShape 36"/>
          <p:cNvCxnSpPr>
            <a:cxnSpLocks noChangeShapeType="1"/>
            <a:stCxn id="313377" idx="3"/>
            <a:endCxn id="313379" idx="1"/>
          </p:cNvCxnSpPr>
          <p:nvPr/>
        </p:nvCxnSpPr>
        <p:spPr bwMode="auto">
          <a:xfrm>
            <a:off x="952500" y="4392613"/>
            <a:ext cx="5397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3381" name="AutoShape 37"/>
          <p:cNvSpPr>
            <a:spLocks noChangeArrowheads="1"/>
          </p:cNvSpPr>
          <p:nvPr/>
        </p:nvSpPr>
        <p:spPr bwMode="auto">
          <a:xfrm>
            <a:off x="3203575" y="2384425"/>
            <a:ext cx="2232025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генератор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постсостояния</a:t>
            </a:r>
          </a:p>
        </p:txBody>
      </p:sp>
      <p:cxnSp>
        <p:nvCxnSpPr>
          <p:cNvPr id="313382" name="AutoShape 38"/>
          <p:cNvCxnSpPr>
            <a:cxnSpLocks noChangeShapeType="1"/>
            <a:stCxn id="313386" idx="1"/>
            <a:endCxn id="313381" idx="2"/>
          </p:cNvCxnSpPr>
          <p:nvPr/>
        </p:nvCxnSpPr>
        <p:spPr bwMode="auto">
          <a:xfrm flipV="1">
            <a:off x="900113" y="3230563"/>
            <a:ext cx="3419475" cy="860425"/>
          </a:xfrm>
          <a:prstGeom prst="straightConnector1">
            <a:avLst/>
          </a:prstGeom>
          <a:noFill/>
          <a:ln w="25400">
            <a:solidFill>
              <a:srgbClr val="339966"/>
            </a:solidFill>
            <a:round/>
            <a:headEnd type="oval" w="lg" len="lg"/>
            <a:tailEnd type="triangle" w="lg" len="lg"/>
          </a:ln>
          <a:effectLst/>
        </p:spPr>
      </p:cxnSp>
      <p:cxnSp>
        <p:nvCxnSpPr>
          <p:cNvPr id="313383" name="AutoShape 39"/>
          <p:cNvCxnSpPr>
            <a:cxnSpLocks noChangeShapeType="1"/>
            <a:stCxn id="313381" idx="2"/>
            <a:endCxn id="313394" idx="0"/>
          </p:cNvCxnSpPr>
          <p:nvPr/>
        </p:nvCxnSpPr>
        <p:spPr bwMode="auto">
          <a:xfrm flipH="1">
            <a:off x="1619250" y="3230563"/>
            <a:ext cx="2700338" cy="833437"/>
          </a:xfrm>
          <a:prstGeom prst="straightConnector1">
            <a:avLst/>
          </a:prstGeom>
          <a:noFill/>
          <a:ln w="25400">
            <a:solidFill>
              <a:srgbClr val="9900CC"/>
            </a:solidFill>
            <a:round/>
            <a:headEnd/>
            <a:tailEnd type="triangle" w="lg" len="lg"/>
          </a:ln>
          <a:effectLst/>
        </p:spPr>
      </p:cxnSp>
      <p:sp>
        <p:nvSpPr>
          <p:cNvPr id="313384" name="AutoShape 40"/>
          <p:cNvSpPr>
            <a:spLocks noChangeArrowheads="1"/>
          </p:cNvSpPr>
          <p:nvPr/>
        </p:nvSpPr>
        <p:spPr bwMode="auto">
          <a:xfrm>
            <a:off x="3598863" y="5697538"/>
            <a:ext cx="1619250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/>
              <a:t>тестовый</a:t>
            </a:r>
            <a:br>
              <a:rPr lang="ru-RU" sz="2400"/>
            </a:br>
            <a:r>
              <a:rPr lang="ru-RU" sz="2400"/>
              <a:t>оракул</a:t>
            </a:r>
          </a:p>
        </p:txBody>
      </p:sp>
      <p:cxnSp>
        <p:nvCxnSpPr>
          <p:cNvPr id="313385" name="AutoShape 41"/>
          <p:cNvCxnSpPr>
            <a:cxnSpLocks noChangeShapeType="1"/>
            <a:stCxn id="313388" idx="1"/>
            <a:endCxn id="313384" idx="0"/>
          </p:cNvCxnSpPr>
          <p:nvPr/>
        </p:nvCxnSpPr>
        <p:spPr bwMode="auto">
          <a:xfrm>
            <a:off x="1871663" y="5064125"/>
            <a:ext cx="2536825" cy="614363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386" name="Line 42"/>
          <p:cNvSpPr>
            <a:spLocks noChangeShapeType="1"/>
          </p:cNvSpPr>
          <p:nvPr/>
        </p:nvSpPr>
        <p:spPr bwMode="auto">
          <a:xfrm>
            <a:off x="250825" y="4076700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3388" name="Line 44"/>
          <p:cNvSpPr>
            <a:spLocks noChangeShapeType="1"/>
          </p:cNvSpPr>
          <p:nvPr/>
        </p:nvSpPr>
        <p:spPr bwMode="auto">
          <a:xfrm>
            <a:off x="287338" y="5049838"/>
            <a:ext cx="15843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3389" name="Text Box 45"/>
          <p:cNvSpPr txBox="1">
            <a:spLocks noChangeArrowheads="1"/>
          </p:cNvSpPr>
          <p:nvPr/>
        </p:nvSpPr>
        <p:spPr bwMode="auto">
          <a:xfrm>
            <a:off x="1511300" y="5883275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sp>
        <p:nvSpPr>
          <p:cNvPr id="313390" name="Text Box 46"/>
          <p:cNvSpPr txBox="1">
            <a:spLocks noChangeArrowheads="1"/>
          </p:cNvSpPr>
          <p:nvPr/>
        </p:nvSpPr>
        <p:spPr bwMode="auto">
          <a:xfrm>
            <a:off x="6227763" y="5883275"/>
            <a:ext cx="100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313391" name="AutoShape 47"/>
          <p:cNvCxnSpPr>
            <a:cxnSpLocks noChangeShapeType="1"/>
            <a:stCxn id="313384" idx="1"/>
            <a:endCxn id="313389" idx="3"/>
          </p:cNvCxnSpPr>
          <p:nvPr/>
        </p:nvCxnSpPr>
        <p:spPr bwMode="auto">
          <a:xfrm flipH="1">
            <a:off x="2519363" y="6111875"/>
            <a:ext cx="10604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 type="none" w="lg" len="lg"/>
            <a:tailEnd type="triangle" w="lg" len="lg"/>
          </a:ln>
          <a:effectLst/>
        </p:spPr>
      </p:cxnSp>
      <p:cxnSp>
        <p:nvCxnSpPr>
          <p:cNvPr id="313392" name="AutoShape 48"/>
          <p:cNvCxnSpPr>
            <a:cxnSpLocks noChangeShapeType="1"/>
            <a:stCxn id="313384" idx="3"/>
            <a:endCxn id="313390" idx="1"/>
          </p:cNvCxnSpPr>
          <p:nvPr/>
        </p:nvCxnSpPr>
        <p:spPr bwMode="auto">
          <a:xfrm>
            <a:off x="5237163" y="6111875"/>
            <a:ext cx="9906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triangle" w="lg" len="lg"/>
          </a:ln>
          <a:effectLst/>
        </p:spPr>
      </p:cxnSp>
      <p:sp>
        <p:nvSpPr>
          <p:cNvPr id="313393" name="Text Box 49"/>
          <p:cNvSpPr txBox="1">
            <a:spLocks noChangeArrowheads="1"/>
          </p:cNvSpPr>
          <p:nvPr/>
        </p:nvSpPr>
        <p:spPr bwMode="auto">
          <a:xfrm>
            <a:off x="1835150" y="4213225"/>
            <a:ext cx="5302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3394" name="Line 50"/>
          <p:cNvSpPr>
            <a:spLocks noChangeShapeType="1"/>
          </p:cNvSpPr>
          <p:nvPr/>
        </p:nvSpPr>
        <p:spPr bwMode="auto">
          <a:xfrm>
            <a:off x="1619250" y="4078288"/>
            <a:ext cx="6842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3395" name="AutoShape 51"/>
          <p:cNvCxnSpPr>
            <a:cxnSpLocks noChangeShapeType="1"/>
            <a:stCxn id="313394" idx="1"/>
            <a:endCxn id="313381" idx="2"/>
          </p:cNvCxnSpPr>
          <p:nvPr/>
        </p:nvCxnSpPr>
        <p:spPr bwMode="auto">
          <a:xfrm flipV="1">
            <a:off x="2303463" y="3230563"/>
            <a:ext cx="2016125" cy="862012"/>
          </a:xfrm>
          <a:prstGeom prst="straightConnector1">
            <a:avLst/>
          </a:prstGeom>
          <a:noFill/>
          <a:ln w="25400">
            <a:solidFill>
              <a:srgbClr val="339966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396" name="Text Box 52"/>
          <p:cNvSpPr txBox="1">
            <a:spLocks noChangeArrowheads="1"/>
          </p:cNvSpPr>
          <p:nvPr/>
        </p:nvSpPr>
        <p:spPr bwMode="auto">
          <a:xfrm>
            <a:off x="2843213" y="4195763"/>
            <a:ext cx="4937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s</a:t>
            </a:r>
            <a:r>
              <a:rPr lang="ru-RU" sz="2800" baseline="-25000">
                <a:sym typeface="Symbol" pitchFamily="18" charset="2"/>
              </a:rPr>
              <a:t>2</a:t>
            </a:r>
            <a:endParaRPr lang="ru-RU" sz="2800" baseline="-25000"/>
          </a:p>
        </p:txBody>
      </p:sp>
      <p:cxnSp>
        <p:nvCxnSpPr>
          <p:cNvPr id="313397" name="AutoShape 53"/>
          <p:cNvCxnSpPr>
            <a:cxnSpLocks noChangeShapeType="1"/>
            <a:endCxn id="313396" idx="1"/>
          </p:cNvCxnSpPr>
          <p:nvPr/>
        </p:nvCxnSpPr>
        <p:spPr bwMode="auto">
          <a:xfrm>
            <a:off x="2379663" y="4410075"/>
            <a:ext cx="463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3398" name="Text Box 54"/>
          <p:cNvSpPr txBox="1">
            <a:spLocks noChangeArrowheads="1"/>
          </p:cNvSpPr>
          <p:nvPr/>
        </p:nvSpPr>
        <p:spPr bwMode="auto">
          <a:xfrm>
            <a:off x="3276600" y="4213225"/>
            <a:ext cx="5302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2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3399" name="Line 55"/>
          <p:cNvSpPr>
            <a:spLocks noChangeShapeType="1"/>
          </p:cNvSpPr>
          <p:nvPr/>
        </p:nvSpPr>
        <p:spPr bwMode="auto">
          <a:xfrm>
            <a:off x="1584325" y="4941888"/>
            <a:ext cx="16922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3400" name="AutoShape 56"/>
          <p:cNvCxnSpPr>
            <a:cxnSpLocks noChangeShapeType="1"/>
            <a:stCxn id="313399" idx="1"/>
            <a:endCxn id="313384" idx="0"/>
          </p:cNvCxnSpPr>
          <p:nvPr/>
        </p:nvCxnSpPr>
        <p:spPr bwMode="auto">
          <a:xfrm>
            <a:off x="3276600" y="4956175"/>
            <a:ext cx="1131888" cy="722313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401" name="Line 57"/>
          <p:cNvSpPr>
            <a:spLocks noChangeShapeType="1"/>
          </p:cNvSpPr>
          <p:nvPr/>
        </p:nvSpPr>
        <p:spPr bwMode="auto">
          <a:xfrm>
            <a:off x="3024188" y="40767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3402" name="AutoShape 58"/>
          <p:cNvCxnSpPr>
            <a:cxnSpLocks noChangeShapeType="1"/>
            <a:stCxn id="313381" idx="2"/>
            <a:endCxn id="313401" idx="0"/>
          </p:cNvCxnSpPr>
          <p:nvPr/>
        </p:nvCxnSpPr>
        <p:spPr bwMode="auto">
          <a:xfrm flipH="1">
            <a:off x="3024188" y="3230563"/>
            <a:ext cx="1295400" cy="831850"/>
          </a:xfrm>
          <a:prstGeom prst="straightConnector1">
            <a:avLst/>
          </a:prstGeom>
          <a:noFill/>
          <a:ln w="25400">
            <a:solidFill>
              <a:srgbClr val="9900CC"/>
            </a:solidFill>
            <a:round/>
            <a:headEnd/>
            <a:tailEnd type="triangle" w="lg" len="lg"/>
          </a:ln>
          <a:effectLst/>
        </p:spPr>
      </p:cxnSp>
      <p:cxnSp>
        <p:nvCxnSpPr>
          <p:cNvPr id="313403" name="AutoShape 59"/>
          <p:cNvCxnSpPr>
            <a:cxnSpLocks noChangeShapeType="1"/>
            <a:stCxn id="313401" idx="1"/>
            <a:endCxn id="313381" idx="2"/>
          </p:cNvCxnSpPr>
          <p:nvPr/>
        </p:nvCxnSpPr>
        <p:spPr bwMode="auto">
          <a:xfrm flipV="1">
            <a:off x="3671888" y="3230563"/>
            <a:ext cx="647700" cy="860425"/>
          </a:xfrm>
          <a:prstGeom prst="straightConnector1">
            <a:avLst/>
          </a:prstGeom>
          <a:noFill/>
          <a:ln w="25400">
            <a:solidFill>
              <a:srgbClr val="339966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404" name="Text Box 60"/>
          <p:cNvSpPr txBox="1">
            <a:spLocks noChangeArrowheads="1"/>
          </p:cNvSpPr>
          <p:nvPr/>
        </p:nvSpPr>
        <p:spPr bwMode="auto">
          <a:xfrm>
            <a:off x="4248150" y="4195763"/>
            <a:ext cx="4937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s</a:t>
            </a:r>
            <a:r>
              <a:rPr lang="ru-RU" sz="2800" baseline="-25000">
                <a:sym typeface="Symbol" pitchFamily="18" charset="2"/>
              </a:rPr>
              <a:t>3</a:t>
            </a:r>
            <a:endParaRPr lang="ru-RU" sz="2800" baseline="-25000"/>
          </a:p>
        </p:txBody>
      </p:sp>
      <p:cxnSp>
        <p:nvCxnSpPr>
          <p:cNvPr id="313405" name="AutoShape 61"/>
          <p:cNvCxnSpPr>
            <a:cxnSpLocks noChangeShapeType="1"/>
            <a:endCxn id="313404" idx="1"/>
          </p:cNvCxnSpPr>
          <p:nvPr/>
        </p:nvCxnSpPr>
        <p:spPr bwMode="auto">
          <a:xfrm>
            <a:off x="3784600" y="4410075"/>
            <a:ext cx="463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3406" name="Text Box 62"/>
          <p:cNvSpPr txBox="1">
            <a:spLocks noChangeArrowheads="1"/>
          </p:cNvSpPr>
          <p:nvPr/>
        </p:nvSpPr>
        <p:spPr bwMode="auto">
          <a:xfrm>
            <a:off x="4679950" y="4213225"/>
            <a:ext cx="5302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3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3407" name="Line 63"/>
          <p:cNvSpPr>
            <a:spLocks noChangeShapeType="1"/>
          </p:cNvSpPr>
          <p:nvPr/>
        </p:nvSpPr>
        <p:spPr bwMode="auto">
          <a:xfrm>
            <a:off x="4392613" y="40767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3408" name="AutoShape 64"/>
          <p:cNvCxnSpPr>
            <a:cxnSpLocks noChangeShapeType="1"/>
            <a:stCxn id="313381" idx="2"/>
            <a:endCxn id="313407" idx="0"/>
          </p:cNvCxnSpPr>
          <p:nvPr/>
        </p:nvCxnSpPr>
        <p:spPr bwMode="auto">
          <a:xfrm>
            <a:off x="4319588" y="3230563"/>
            <a:ext cx="73025" cy="831850"/>
          </a:xfrm>
          <a:prstGeom prst="straightConnector1">
            <a:avLst/>
          </a:prstGeom>
          <a:noFill/>
          <a:ln w="25400">
            <a:solidFill>
              <a:srgbClr val="9900CC"/>
            </a:solidFill>
            <a:round/>
            <a:headEnd/>
            <a:tailEnd type="triangle" w="lg" len="lg"/>
          </a:ln>
          <a:effectLst/>
        </p:spPr>
      </p:cxnSp>
      <p:cxnSp>
        <p:nvCxnSpPr>
          <p:cNvPr id="313409" name="AutoShape 65"/>
          <p:cNvCxnSpPr>
            <a:cxnSpLocks noChangeShapeType="1"/>
            <a:stCxn id="313407" idx="1"/>
            <a:endCxn id="313381" idx="2"/>
          </p:cNvCxnSpPr>
          <p:nvPr/>
        </p:nvCxnSpPr>
        <p:spPr bwMode="auto">
          <a:xfrm flipH="1" flipV="1">
            <a:off x="4319588" y="3230563"/>
            <a:ext cx="720725" cy="860425"/>
          </a:xfrm>
          <a:prstGeom prst="straightConnector1">
            <a:avLst/>
          </a:prstGeom>
          <a:noFill/>
          <a:ln w="25400">
            <a:solidFill>
              <a:srgbClr val="339966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410" name="Line 66"/>
          <p:cNvSpPr>
            <a:spLocks noChangeShapeType="1"/>
          </p:cNvSpPr>
          <p:nvPr/>
        </p:nvSpPr>
        <p:spPr bwMode="auto">
          <a:xfrm>
            <a:off x="2951163" y="4833938"/>
            <a:ext cx="17653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3411" name="AutoShape 67"/>
          <p:cNvCxnSpPr>
            <a:cxnSpLocks noChangeShapeType="1"/>
            <a:stCxn id="313410" idx="1"/>
            <a:endCxn id="313384" idx="0"/>
          </p:cNvCxnSpPr>
          <p:nvPr/>
        </p:nvCxnSpPr>
        <p:spPr bwMode="auto">
          <a:xfrm flipH="1">
            <a:off x="4408488" y="4848225"/>
            <a:ext cx="307975" cy="830263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 type="oval" w="lg" len="lg"/>
            <a:tailEnd type="triangle" w="lg" len="lg"/>
          </a:ln>
          <a:effectLst/>
        </p:spPr>
      </p:cxnSp>
      <p:cxnSp>
        <p:nvCxnSpPr>
          <p:cNvPr id="313416" name="AutoShape 72"/>
          <p:cNvCxnSpPr>
            <a:cxnSpLocks noChangeShapeType="1"/>
            <a:stCxn id="313381" idx="2"/>
            <a:endCxn id="313412" idx="0"/>
          </p:cNvCxnSpPr>
          <p:nvPr/>
        </p:nvCxnSpPr>
        <p:spPr bwMode="auto">
          <a:xfrm>
            <a:off x="4319588" y="3230563"/>
            <a:ext cx="1851025" cy="965200"/>
          </a:xfrm>
          <a:prstGeom prst="straightConnector1">
            <a:avLst/>
          </a:prstGeom>
          <a:noFill/>
          <a:ln w="25400">
            <a:solidFill>
              <a:srgbClr val="9900CC"/>
            </a:solidFill>
            <a:round/>
            <a:headEnd/>
            <a:tailEnd type="triangle" w="lg" len="lg"/>
          </a:ln>
          <a:effectLst/>
        </p:spPr>
      </p:cxnSp>
      <p:sp>
        <p:nvSpPr>
          <p:cNvPr id="313417" name="Line 73"/>
          <p:cNvSpPr>
            <a:spLocks noChangeShapeType="1"/>
          </p:cNvSpPr>
          <p:nvPr/>
        </p:nvSpPr>
        <p:spPr bwMode="auto">
          <a:xfrm>
            <a:off x="5651500" y="4724400"/>
            <a:ext cx="7556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3418" name="AutoShape 74"/>
          <p:cNvCxnSpPr>
            <a:cxnSpLocks noChangeShapeType="1"/>
            <a:stCxn id="313417" idx="1"/>
            <a:endCxn id="313384" idx="0"/>
          </p:cNvCxnSpPr>
          <p:nvPr/>
        </p:nvCxnSpPr>
        <p:spPr bwMode="auto">
          <a:xfrm flipH="1">
            <a:off x="4408488" y="4738688"/>
            <a:ext cx="1998662" cy="939800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419" name="AutoShape 75"/>
          <p:cNvSpPr>
            <a:spLocks noChangeArrowheads="1"/>
          </p:cNvSpPr>
          <p:nvPr/>
        </p:nvSpPr>
        <p:spPr bwMode="auto">
          <a:xfrm>
            <a:off x="7200900" y="3752850"/>
            <a:ext cx="1765300" cy="1331913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предусловие</a:t>
            </a:r>
            <a:r>
              <a:rPr lang="en-US" sz="2400">
                <a:latin typeface="Times New Roman" pitchFamily="18" charset="0"/>
              </a:rPr>
              <a:t/>
            </a:r>
            <a:br>
              <a:rPr lang="en-US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ложно для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  <a:sym typeface="Symbol" pitchFamily="18" charset="2"/>
              </a:rPr>
              <a:t>реакции</a:t>
            </a:r>
          </a:p>
        </p:txBody>
      </p:sp>
      <p:cxnSp>
        <p:nvCxnSpPr>
          <p:cNvPr id="313420" name="AutoShape 76"/>
          <p:cNvCxnSpPr>
            <a:cxnSpLocks noChangeShapeType="1"/>
            <a:stCxn id="313430" idx="3"/>
            <a:endCxn id="313419" idx="1"/>
          </p:cNvCxnSpPr>
          <p:nvPr/>
        </p:nvCxnSpPr>
        <p:spPr bwMode="auto">
          <a:xfrm flipV="1">
            <a:off x="6850063" y="4419600"/>
            <a:ext cx="331787" cy="1588"/>
          </a:xfrm>
          <a:prstGeom prst="straightConnector1">
            <a:avLst/>
          </a:prstGeom>
          <a:noFill/>
          <a:ln w="25400">
            <a:solidFill>
              <a:srgbClr val="800000"/>
            </a:solidFill>
            <a:round/>
            <a:headEnd type="oval" w="lg" len="lg"/>
            <a:tailEnd type="triangle" w="lg" len="lg"/>
          </a:ln>
          <a:effectLst/>
        </p:spPr>
      </p:cxnSp>
      <p:sp>
        <p:nvSpPr>
          <p:cNvPr id="313421" name="Text Box 77"/>
          <p:cNvSpPr txBox="1">
            <a:spLocks noChangeArrowheads="1"/>
          </p:cNvSpPr>
          <p:nvPr/>
        </p:nvSpPr>
        <p:spPr bwMode="auto">
          <a:xfrm>
            <a:off x="7585075" y="2673350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sp>
        <p:nvSpPr>
          <p:cNvPr id="313422" name="Text Box 78"/>
          <p:cNvSpPr txBox="1">
            <a:spLocks noChangeArrowheads="1"/>
          </p:cNvSpPr>
          <p:nvPr/>
        </p:nvSpPr>
        <p:spPr bwMode="auto">
          <a:xfrm>
            <a:off x="7585075" y="5743575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313423" name="AutoShape 79"/>
          <p:cNvCxnSpPr>
            <a:cxnSpLocks noChangeShapeType="1"/>
            <a:stCxn id="313419" idx="0"/>
            <a:endCxn id="313421" idx="2"/>
          </p:cNvCxnSpPr>
          <p:nvPr/>
        </p:nvCxnSpPr>
        <p:spPr bwMode="auto">
          <a:xfrm flipV="1">
            <a:off x="8083550" y="3130550"/>
            <a:ext cx="6350" cy="6032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 type="none" w="lg" len="lg"/>
            <a:tailEnd type="triangle" w="lg" len="lg"/>
          </a:ln>
          <a:effectLst/>
        </p:spPr>
      </p:cxnSp>
      <p:cxnSp>
        <p:nvCxnSpPr>
          <p:cNvPr id="313424" name="AutoShape 80"/>
          <p:cNvCxnSpPr>
            <a:cxnSpLocks noChangeShapeType="1"/>
            <a:stCxn id="313419" idx="2"/>
            <a:endCxn id="313422" idx="0"/>
          </p:cNvCxnSpPr>
          <p:nvPr/>
        </p:nvCxnSpPr>
        <p:spPr bwMode="auto">
          <a:xfrm>
            <a:off x="8083550" y="5103813"/>
            <a:ext cx="6350" cy="6397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triangle" w="lg" len="lg"/>
          </a:ln>
          <a:effectLst/>
        </p:spPr>
      </p:cxnSp>
      <p:sp>
        <p:nvSpPr>
          <p:cNvPr id="313425" name="Text Box 81"/>
          <p:cNvSpPr txBox="1">
            <a:spLocks noChangeArrowheads="1"/>
          </p:cNvSpPr>
          <p:nvPr/>
        </p:nvSpPr>
        <p:spPr bwMode="auto">
          <a:xfrm>
            <a:off x="8026400" y="5083175"/>
            <a:ext cx="5778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82800" rIns="90000" bIns="82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ym typeface="Symbol" pitchFamily="18" charset="2"/>
              </a:rPr>
              <a:t>нет</a:t>
            </a:r>
            <a:endParaRPr lang="ru-RU" sz="2000"/>
          </a:p>
        </p:txBody>
      </p:sp>
      <p:sp>
        <p:nvSpPr>
          <p:cNvPr id="313426" name="Text Box 82"/>
          <p:cNvSpPr txBox="1">
            <a:spLocks noChangeArrowheads="1"/>
          </p:cNvSpPr>
          <p:nvPr/>
        </p:nvSpPr>
        <p:spPr bwMode="auto">
          <a:xfrm>
            <a:off x="8062913" y="3213100"/>
            <a:ext cx="4699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82800" rIns="90000" bIns="82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sym typeface="Symbol" pitchFamily="18" charset="2"/>
              </a:rPr>
              <a:t>да</a:t>
            </a:r>
            <a:endParaRPr lang="ru-RU" sz="2000"/>
          </a:p>
        </p:txBody>
      </p:sp>
      <p:sp>
        <p:nvSpPr>
          <p:cNvPr id="313427" name="Line 83"/>
          <p:cNvSpPr>
            <a:spLocks noChangeShapeType="1"/>
          </p:cNvSpPr>
          <p:nvPr/>
        </p:nvSpPr>
        <p:spPr bwMode="auto">
          <a:xfrm>
            <a:off x="4356100" y="4724400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3428" name="Text Box 84"/>
          <p:cNvSpPr txBox="1">
            <a:spLocks noChangeArrowheads="1"/>
          </p:cNvSpPr>
          <p:nvPr/>
        </p:nvSpPr>
        <p:spPr bwMode="auto">
          <a:xfrm>
            <a:off x="5286375" y="3897313"/>
            <a:ext cx="50958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ym typeface="Symbol" pitchFamily="18" charset="2"/>
              </a:rPr>
              <a:t>...</a:t>
            </a:r>
            <a:endParaRPr lang="ru-RU" sz="4800" b="1" baseline="-25000">
              <a:sym typeface="Symbol" pitchFamily="18" charset="2"/>
            </a:endParaRPr>
          </a:p>
        </p:txBody>
      </p:sp>
      <p:sp>
        <p:nvSpPr>
          <p:cNvPr id="313430" name="Text Box 86"/>
          <p:cNvSpPr txBox="1">
            <a:spLocks noChangeArrowheads="1"/>
          </p:cNvSpPr>
          <p:nvPr/>
        </p:nvSpPr>
        <p:spPr bwMode="auto">
          <a:xfrm>
            <a:off x="6492875" y="4206875"/>
            <a:ext cx="3571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0" rIns="9000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</a:t>
            </a:r>
            <a:endParaRPr lang="ru-RU" sz="2800" baseline="-25000"/>
          </a:p>
        </p:txBody>
      </p:sp>
      <p:sp>
        <p:nvSpPr>
          <p:cNvPr id="313412" name="Text Box 68"/>
          <p:cNvSpPr txBox="1">
            <a:spLocks noChangeArrowheads="1"/>
          </p:cNvSpPr>
          <p:nvPr/>
        </p:nvSpPr>
        <p:spPr bwMode="auto">
          <a:xfrm>
            <a:off x="5875338" y="4195763"/>
            <a:ext cx="5889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s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ru-RU" sz="2800" baseline="-25000">
                <a:sym typeface="Symbol" pitchFamily="18" charset="2"/>
              </a:rPr>
              <a:t>+</a:t>
            </a:r>
            <a:r>
              <a:rPr lang="en-US" sz="2800" baseline="-25000">
                <a:sym typeface="Symbol" pitchFamily="18" charset="2"/>
              </a:rPr>
              <a:t>1</a:t>
            </a:r>
            <a:endParaRPr lang="ru-RU" sz="28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1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3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1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31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1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31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31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1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31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31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1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1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31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31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1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1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313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31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0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313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31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6" presetClass="emph" presetSubtype="0" repeatCount="3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" fill="hold"/>
                                        <p:tgtEl>
                                          <p:spTgt spid="3134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1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700"/>
                            </p:stCondLst>
                            <p:childTnLst>
                              <p:par>
                                <p:cTn id="1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31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2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31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200"/>
                            </p:stCondLst>
                            <p:childTnLst>
                              <p:par>
                                <p:cTn id="1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31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31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31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6" presetClass="emph" presetSubtype="0" repeatCount="3000" decel="50000" autoRev="1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" dur="200" fill="hold"/>
                                        <p:tgtEl>
                                          <p:spTgt spid="3134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200"/>
                            </p:stCondLst>
                            <p:childTnLst>
                              <p:par>
                                <p:cTn id="1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313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313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200"/>
                            </p:stCondLst>
                            <p:childTnLst>
                              <p:par>
                                <p:cTn id="2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31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1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31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1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700"/>
                            </p:stCondLst>
                            <p:childTnLst>
                              <p:par>
                                <p:cTn id="2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31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313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8" grpId="0" animBg="1"/>
      <p:bldP spid="313354" grpId="0" animBg="1"/>
      <p:bldP spid="313360" grpId="0" animBg="1"/>
      <p:bldP spid="313377" grpId="0"/>
      <p:bldP spid="313378" grpId="0"/>
      <p:bldP spid="313379" grpId="0"/>
      <p:bldP spid="313381" grpId="0" animBg="1"/>
      <p:bldP spid="313384" grpId="0" animBg="1"/>
      <p:bldP spid="313386" grpId="0" animBg="1"/>
      <p:bldP spid="313388" grpId="0" animBg="1"/>
      <p:bldP spid="313389" grpId="0"/>
      <p:bldP spid="313390" grpId="0"/>
      <p:bldP spid="313393" grpId="0"/>
      <p:bldP spid="313394" grpId="0" animBg="1"/>
      <p:bldP spid="313396" grpId="0"/>
      <p:bldP spid="313398" grpId="0"/>
      <p:bldP spid="313399" grpId="0" animBg="1"/>
      <p:bldP spid="313401" grpId="0" animBg="1"/>
      <p:bldP spid="313404" grpId="0"/>
      <p:bldP spid="313406" grpId="0"/>
      <p:bldP spid="313407" grpId="0" animBg="1"/>
      <p:bldP spid="313410" grpId="0" animBg="1"/>
      <p:bldP spid="313417" grpId="0" animBg="1"/>
      <p:bldP spid="313419" grpId="0" animBg="1"/>
      <p:bldP spid="313421" grpId="0"/>
      <p:bldP spid="313422" grpId="0"/>
      <p:bldP spid="313425" grpId="0"/>
      <p:bldP spid="313426" grpId="0"/>
      <p:bldP spid="313427" grpId="0" animBg="1"/>
      <p:bldP spid="313428" grpId="0"/>
      <p:bldP spid="313428" grpId="1"/>
      <p:bldP spid="313430" grpId="0"/>
      <p:bldP spid="313430" grpId="1"/>
      <p:bldP spid="31341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727C-9CD5-4728-BEBB-6C42AF69CEF8}" type="slidenum">
              <a:rPr lang="ru-RU"/>
              <a:pPr/>
              <a:t>128</a:t>
            </a:fld>
            <a:endParaRPr lang="ru-RU"/>
          </a:p>
        </p:txBody>
      </p:sp>
      <p:sp>
        <p:nvSpPr>
          <p:cNvPr id="314496" name="Text Box 128"/>
          <p:cNvSpPr txBox="1">
            <a:spLocks noChangeArrowheads="1"/>
          </p:cNvSpPr>
          <p:nvPr/>
        </p:nvSpPr>
        <p:spPr bwMode="auto">
          <a:xfrm>
            <a:off x="3095625" y="3897313"/>
            <a:ext cx="3168650" cy="1828800"/>
          </a:xfrm>
          <a:prstGeom prst="rect">
            <a:avLst/>
          </a:prstGeom>
          <a:solidFill>
            <a:srgbClr val="F8F2D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слабый детерминизм = постсостояние единственное</a:t>
            </a:r>
          </a:p>
        </p:txBody>
      </p:sp>
      <p:sp>
        <p:nvSpPr>
          <p:cNvPr id="314497" name="Text Box 129"/>
          <p:cNvSpPr txBox="1">
            <a:spLocks noChangeArrowheads="1"/>
          </p:cNvSpPr>
          <p:nvPr/>
        </p:nvSpPr>
        <p:spPr bwMode="auto">
          <a:xfrm>
            <a:off x="3095625" y="3897313"/>
            <a:ext cx="3168650" cy="2682875"/>
          </a:xfrm>
          <a:prstGeom prst="rect">
            <a:avLst/>
          </a:prstGeom>
          <a:solidFill>
            <a:srgbClr val="F8F2D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сильный детерминизм = постсостояние единственное независимо от реакций</a:t>
            </a:r>
          </a:p>
        </p:txBody>
      </p:sp>
      <p:sp>
        <p:nvSpPr>
          <p:cNvPr id="314462" name="Oval 94"/>
          <p:cNvSpPr>
            <a:spLocks noChangeArrowheads="1"/>
          </p:cNvSpPr>
          <p:nvPr/>
        </p:nvSpPr>
        <p:spPr bwMode="auto">
          <a:xfrm>
            <a:off x="6777038" y="4886325"/>
            <a:ext cx="574675" cy="5556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n</a:t>
            </a:r>
            <a:r>
              <a:rPr lang="en-US" sz="2400" baseline="30000"/>
              <a:t>3</a:t>
            </a:r>
            <a:endParaRPr lang="ru-RU" sz="2400" baseline="30000"/>
          </a:p>
        </p:txBody>
      </p:sp>
      <p:sp>
        <p:nvSpPr>
          <p:cNvPr id="314498" name="Oval 130"/>
          <p:cNvSpPr>
            <a:spLocks noChangeArrowheads="1"/>
          </p:cNvSpPr>
          <p:nvPr/>
        </p:nvSpPr>
        <p:spPr bwMode="auto">
          <a:xfrm>
            <a:off x="6775450" y="4886325"/>
            <a:ext cx="574675" cy="5556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n</a:t>
            </a:r>
            <a:r>
              <a:rPr lang="ru-RU" sz="2400" baseline="30000"/>
              <a:t>2</a:t>
            </a:r>
          </a:p>
        </p:txBody>
      </p:sp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Недетерминизм.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14371" name="Oval 3"/>
          <p:cNvSpPr>
            <a:spLocks noChangeArrowheads="1"/>
          </p:cNvSpPr>
          <p:nvPr/>
        </p:nvSpPr>
        <p:spPr bwMode="auto">
          <a:xfrm>
            <a:off x="4337050" y="1377950"/>
            <a:ext cx="557213" cy="5572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endParaRPr lang="ru-RU" sz="2400" baseline="-25000"/>
          </a:p>
        </p:txBody>
      </p:sp>
      <p:grpSp>
        <p:nvGrpSpPr>
          <p:cNvPr id="314375" name="Group 7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14376" name="Rectangle 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77" name="Rectangle 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78" name="Rectangle 1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79" name="Rectangle 1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80" name="Rectangle 1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81" name="Rectangle 1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82" name="Rectangle 1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83" name="Rectangle 1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4384" name="Text Box 16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14385" name="Picture 1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14389" name="AutoShape 21"/>
          <p:cNvCxnSpPr>
            <a:cxnSpLocks noChangeShapeType="1"/>
            <a:stCxn id="314371" idx="2"/>
            <a:endCxn id="314436" idx="7"/>
          </p:cNvCxnSpPr>
          <p:nvPr/>
        </p:nvCxnSpPr>
        <p:spPr bwMode="auto">
          <a:xfrm flipH="1">
            <a:off x="2501900" y="1657350"/>
            <a:ext cx="1816100" cy="212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33" name="Text Box 65"/>
          <p:cNvSpPr txBox="1">
            <a:spLocks noChangeArrowheads="1"/>
          </p:cNvSpPr>
          <p:nvPr/>
        </p:nvSpPr>
        <p:spPr bwMode="auto">
          <a:xfrm>
            <a:off x="503238" y="3392488"/>
            <a:ext cx="5095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ym typeface="Symbol" pitchFamily="18" charset="2"/>
              </a:rPr>
              <a:t>...</a:t>
            </a:r>
            <a:endParaRPr lang="ru-RU" sz="4800" b="1" baseline="-25000">
              <a:sym typeface="Symbol" pitchFamily="18" charset="2"/>
            </a:endParaRPr>
          </a:p>
        </p:txBody>
      </p:sp>
      <p:sp>
        <p:nvSpPr>
          <p:cNvPr id="314436" name="Oval 68"/>
          <p:cNvSpPr>
            <a:spLocks noChangeArrowheads="1"/>
          </p:cNvSpPr>
          <p:nvPr/>
        </p:nvSpPr>
        <p:spPr bwMode="auto">
          <a:xfrm>
            <a:off x="2025650" y="1808163"/>
            <a:ext cx="557213" cy="5572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x</a:t>
            </a:r>
            <a:r>
              <a:rPr lang="en-US" sz="2400" baseline="30000"/>
              <a:t>1</a:t>
            </a:r>
            <a:endParaRPr lang="ru-RU" sz="2400" baseline="30000"/>
          </a:p>
        </p:txBody>
      </p:sp>
      <p:sp>
        <p:nvSpPr>
          <p:cNvPr id="314437" name="Oval 69"/>
          <p:cNvSpPr>
            <a:spLocks noChangeArrowheads="1"/>
          </p:cNvSpPr>
          <p:nvPr/>
        </p:nvSpPr>
        <p:spPr bwMode="auto">
          <a:xfrm>
            <a:off x="6642100" y="1808163"/>
            <a:ext cx="557213" cy="5572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x</a:t>
            </a:r>
            <a:r>
              <a:rPr lang="en-US" sz="2400" baseline="30000"/>
              <a:t>2</a:t>
            </a:r>
            <a:endParaRPr lang="ru-RU" sz="2400" baseline="30000"/>
          </a:p>
        </p:txBody>
      </p:sp>
      <p:cxnSp>
        <p:nvCxnSpPr>
          <p:cNvPr id="314438" name="AutoShape 70"/>
          <p:cNvCxnSpPr>
            <a:cxnSpLocks noChangeShapeType="1"/>
            <a:stCxn id="314371" idx="4"/>
            <a:endCxn id="314440" idx="0"/>
          </p:cNvCxnSpPr>
          <p:nvPr/>
        </p:nvCxnSpPr>
        <p:spPr bwMode="auto">
          <a:xfrm flipH="1">
            <a:off x="4608513" y="1954213"/>
            <a:ext cx="7937" cy="7302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4439" name="AutoShape 71"/>
          <p:cNvCxnSpPr>
            <a:cxnSpLocks noChangeShapeType="1"/>
            <a:stCxn id="314371" idx="6"/>
            <a:endCxn id="314437" idx="1"/>
          </p:cNvCxnSpPr>
          <p:nvPr/>
        </p:nvCxnSpPr>
        <p:spPr bwMode="auto">
          <a:xfrm>
            <a:off x="4913313" y="1657350"/>
            <a:ext cx="1809750" cy="212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40" name="Text Box 72"/>
          <p:cNvSpPr txBox="1">
            <a:spLocks noChangeArrowheads="1"/>
          </p:cNvSpPr>
          <p:nvPr/>
        </p:nvSpPr>
        <p:spPr bwMode="auto">
          <a:xfrm>
            <a:off x="4103688" y="2684463"/>
            <a:ext cx="100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314443" name="Oval 75"/>
          <p:cNvSpPr>
            <a:spLocks noChangeArrowheads="1"/>
          </p:cNvSpPr>
          <p:nvPr/>
        </p:nvSpPr>
        <p:spPr bwMode="auto">
          <a:xfrm>
            <a:off x="485775" y="3141663"/>
            <a:ext cx="557213" cy="5572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1</a:t>
            </a:r>
            <a:r>
              <a:rPr lang="en-US" sz="2400" baseline="30000"/>
              <a:t>1</a:t>
            </a:r>
            <a:endParaRPr lang="ru-RU" sz="2400" baseline="30000"/>
          </a:p>
        </p:txBody>
      </p:sp>
      <p:sp>
        <p:nvSpPr>
          <p:cNvPr id="314444" name="Oval 76"/>
          <p:cNvSpPr>
            <a:spLocks noChangeArrowheads="1"/>
          </p:cNvSpPr>
          <p:nvPr/>
        </p:nvSpPr>
        <p:spPr bwMode="auto">
          <a:xfrm>
            <a:off x="1908175" y="3159125"/>
            <a:ext cx="557213" cy="5572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1</a:t>
            </a:r>
            <a:r>
              <a:rPr lang="en-US" sz="2400" baseline="30000"/>
              <a:t>2</a:t>
            </a:r>
            <a:endParaRPr lang="ru-RU" sz="2400" baseline="30000"/>
          </a:p>
        </p:txBody>
      </p:sp>
      <p:sp>
        <p:nvSpPr>
          <p:cNvPr id="314446" name="Oval 78"/>
          <p:cNvSpPr>
            <a:spLocks noChangeArrowheads="1"/>
          </p:cNvSpPr>
          <p:nvPr/>
        </p:nvSpPr>
        <p:spPr bwMode="auto">
          <a:xfrm>
            <a:off x="7902575" y="3159125"/>
            <a:ext cx="557213" cy="5572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1</a:t>
            </a:r>
            <a:r>
              <a:rPr lang="en-US" sz="2400" baseline="30000"/>
              <a:t>4</a:t>
            </a:r>
            <a:endParaRPr lang="ru-RU" sz="2400" baseline="30000"/>
          </a:p>
        </p:txBody>
      </p:sp>
      <p:sp>
        <p:nvSpPr>
          <p:cNvPr id="314447" name="Oval 79"/>
          <p:cNvSpPr>
            <a:spLocks noChangeArrowheads="1"/>
          </p:cNvSpPr>
          <p:nvPr/>
        </p:nvSpPr>
        <p:spPr bwMode="auto">
          <a:xfrm>
            <a:off x="6786563" y="3159125"/>
            <a:ext cx="557212" cy="5572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1</a:t>
            </a:r>
            <a:r>
              <a:rPr lang="en-US" sz="2400" baseline="30000"/>
              <a:t>3</a:t>
            </a:r>
            <a:endParaRPr lang="ru-RU" sz="2400" baseline="30000"/>
          </a:p>
        </p:txBody>
      </p:sp>
      <p:cxnSp>
        <p:nvCxnSpPr>
          <p:cNvPr id="314448" name="AutoShape 80"/>
          <p:cNvCxnSpPr>
            <a:cxnSpLocks noChangeShapeType="1"/>
            <a:stCxn id="314436" idx="3"/>
            <a:endCxn id="314443" idx="7"/>
          </p:cNvCxnSpPr>
          <p:nvPr/>
        </p:nvCxnSpPr>
        <p:spPr bwMode="auto">
          <a:xfrm flipH="1">
            <a:off x="962025" y="2303463"/>
            <a:ext cx="1144588" cy="900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4449" name="AutoShape 81"/>
          <p:cNvCxnSpPr>
            <a:cxnSpLocks noChangeShapeType="1"/>
            <a:stCxn id="314436" idx="4"/>
            <a:endCxn id="314444" idx="0"/>
          </p:cNvCxnSpPr>
          <p:nvPr/>
        </p:nvCxnSpPr>
        <p:spPr bwMode="auto">
          <a:xfrm flipH="1">
            <a:off x="2187575" y="2384425"/>
            <a:ext cx="117475" cy="755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4450" name="AutoShape 82"/>
          <p:cNvCxnSpPr>
            <a:cxnSpLocks noChangeShapeType="1"/>
            <a:stCxn id="314436" idx="5"/>
            <a:endCxn id="314484" idx="0"/>
          </p:cNvCxnSpPr>
          <p:nvPr/>
        </p:nvCxnSpPr>
        <p:spPr bwMode="auto">
          <a:xfrm>
            <a:off x="2501900" y="2303463"/>
            <a:ext cx="738188" cy="9096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4451" name="AutoShape 83"/>
          <p:cNvCxnSpPr>
            <a:cxnSpLocks noChangeShapeType="1"/>
            <a:stCxn id="314437" idx="5"/>
            <a:endCxn id="314446" idx="1"/>
          </p:cNvCxnSpPr>
          <p:nvPr/>
        </p:nvCxnSpPr>
        <p:spPr bwMode="auto">
          <a:xfrm>
            <a:off x="7118350" y="2303463"/>
            <a:ext cx="865188" cy="917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4452" name="AutoShape 84"/>
          <p:cNvCxnSpPr>
            <a:cxnSpLocks noChangeShapeType="1"/>
            <a:stCxn id="314437" idx="4"/>
            <a:endCxn id="314447" idx="0"/>
          </p:cNvCxnSpPr>
          <p:nvPr/>
        </p:nvCxnSpPr>
        <p:spPr bwMode="auto">
          <a:xfrm>
            <a:off x="6921500" y="2384425"/>
            <a:ext cx="144463" cy="755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14453" name="AutoShape 85"/>
          <p:cNvCxnSpPr>
            <a:cxnSpLocks noChangeShapeType="1"/>
            <a:stCxn id="314437" idx="3"/>
            <a:endCxn id="314485" idx="0"/>
          </p:cNvCxnSpPr>
          <p:nvPr/>
        </p:nvCxnSpPr>
        <p:spPr bwMode="auto">
          <a:xfrm flipH="1">
            <a:off x="6013450" y="2303463"/>
            <a:ext cx="709613" cy="8731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61" name="Oval 93"/>
          <p:cNvSpPr>
            <a:spLocks noChangeArrowheads="1"/>
          </p:cNvSpPr>
          <p:nvPr/>
        </p:nvSpPr>
        <p:spPr bwMode="auto">
          <a:xfrm>
            <a:off x="476250" y="4868863"/>
            <a:ext cx="574675" cy="5556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n</a:t>
            </a:r>
            <a:r>
              <a:rPr lang="en-US" sz="2400" baseline="30000"/>
              <a:t>1</a:t>
            </a:r>
            <a:endParaRPr lang="ru-RU" sz="2400" baseline="30000"/>
          </a:p>
        </p:txBody>
      </p:sp>
      <p:sp>
        <p:nvSpPr>
          <p:cNvPr id="314463" name="Oval 95"/>
          <p:cNvSpPr>
            <a:spLocks noChangeArrowheads="1"/>
          </p:cNvSpPr>
          <p:nvPr/>
        </p:nvSpPr>
        <p:spPr bwMode="auto">
          <a:xfrm>
            <a:off x="711200" y="4005263"/>
            <a:ext cx="107950" cy="107950"/>
          </a:xfrm>
          <a:prstGeom prst="ellipse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endParaRPr lang="ru-RU" sz="2400" baseline="30000"/>
          </a:p>
        </p:txBody>
      </p:sp>
      <p:cxnSp>
        <p:nvCxnSpPr>
          <p:cNvPr id="314466" name="AutoShape 98"/>
          <p:cNvCxnSpPr>
            <a:cxnSpLocks noChangeShapeType="1"/>
            <a:stCxn id="314463" idx="4"/>
            <a:endCxn id="314461" idx="0"/>
          </p:cNvCxnSpPr>
          <p:nvPr/>
        </p:nvCxnSpPr>
        <p:spPr bwMode="auto">
          <a:xfrm flipH="1">
            <a:off x="763588" y="4113213"/>
            <a:ext cx="1587" cy="736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67" name="Oval 99"/>
          <p:cNvSpPr>
            <a:spLocks noChangeArrowheads="1"/>
          </p:cNvSpPr>
          <p:nvPr/>
        </p:nvSpPr>
        <p:spPr bwMode="auto">
          <a:xfrm>
            <a:off x="7010400" y="4005263"/>
            <a:ext cx="107950" cy="107950"/>
          </a:xfrm>
          <a:prstGeom prst="ellipse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endParaRPr lang="ru-RU" sz="2400" baseline="30000"/>
          </a:p>
        </p:txBody>
      </p:sp>
      <p:cxnSp>
        <p:nvCxnSpPr>
          <p:cNvPr id="314469" name="AutoShape 101"/>
          <p:cNvCxnSpPr>
            <a:cxnSpLocks noChangeShapeType="1"/>
            <a:stCxn id="314467" idx="4"/>
            <a:endCxn id="314462" idx="0"/>
          </p:cNvCxnSpPr>
          <p:nvPr/>
        </p:nvCxnSpPr>
        <p:spPr bwMode="auto">
          <a:xfrm>
            <a:off x="7064375" y="4113213"/>
            <a:ext cx="0" cy="754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20" name="Text Box 52"/>
          <p:cNvSpPr txBox="1">
            <a:spLocks noChangeArrowheads="1"/>
          </p:cNvSpPr>
          <p:nvPr/>
        </p:nvSpPr>
        <p:spPr bwMode="auto">
          <a:xfrm>
            <a:off x="679450" y="4257675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</a:t>
            </a:r>
            <a:r>
              <a:rPr lang="en-US" sz="2400" baseline="-25000">
                <a:sym typeface="Symbol" pitchFamily="18" charset="2"/>
              </a:rPr>
              <a:t>n</a:t>
            </a:r>
            <a:endParaRPr lang="ru-RU" sz="2400" baseline="30000"/>
          </a:p>
        </p:txBody>
      </p:sp>
      <p:sp>
        <p:nvSpPr>
          <p:cNvPr id="314386" name="Text Box 18"/>
          <p:cNvSpPr txBox="1">
            <a:spLocks noChangeArrowheads="1"/>
          </p:cNvSpPr>
          <p:nvPr/>
        </p:nvSpPr>
        <p:spPr bwMode="auto">
          <a:xfrm>
            <a:off x="3284538" y="1557338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endParaRPr lang="ru-RU" sz="2400"/>
          </a:p>
        </p:txBody>
      </p:sp>
      <p:sp>
        <p:nvSpPr>
          <p:cNvPr id="314441" name="Text Box 73"/>
          <p:cNvSpPr txBox="1">
            <a:spLocks noChangeArrowheads="1"/>
          </p:cNvSpPr>
          <p:nvPr/>
        </p:nvSpPr>
        <p:spPr bwMode="auto">
          <a:xfrm>
            <a:off x="5500688" y="1557338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endParaRPr lang="ru-RU" sz="2400"/>
          </a:p>
        </p:txBody>
      </p:sp>
      <p:sp>
        <p:nvSpPr>
          <p:cNvPr id="314442" name="Text Box 74"/>
          <p:cNvSpPr txBox="1">
            <a:spLocks noChangeArrowheads="1"/>
          </p:cNvSpPr>
          <p:nvPr/>
        </p:nvSpPr>
        <p:spPr bwMode="auto">
          <a:xfrm>
            <a:off x="4437063" y="2097088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endParaRPr lang="ru-RU" sz="2400"/>
          </a:p>
        </p:txBody>
      </p:sp>
      <p:sp>
        <p:nvSpPr>
          <p:cNvPr id="314454" name="Text Box 86"/>
          <p:cNvSpPr txBox="1">
            <a:spLocks noChangeArrowheads="1"/>
          </p:cNvSpPr>
          <p:nvPr/>
        </p:nvSpPr>
        <p:spPr bwMode="auto">
          <a:xfrm>
            <a:off x="1252538" y="2563813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4455" name="Text Box 87"/>
          <p:cNvSpPr txBox="1">
            <a:spLocks noChangeArrowheads="1"/>
          </p:cNvSpPr>
          <p:nvPr/>
        </p:nvSpPr>
        <p:spPr bwMode="auto">
          <a:xfrm>
            <a:off x="2079625" y="2528888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4456" name="Text Box 88"/>
          <p:cNvSpPr txBox="1">
            <a:spLocks noChangeArrowheads="1"/>
          </p:cNvSpPr>
          <p:nvPr/>
        </p:nvSpPr>
        <p:spPr bwMode="auto">
          <a:xfrm>
            <a:off x="2709863" y="2563813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4457" name="Text Box 89"/>
          <p:cNvSpPr txBox="1">
            <a:spLocks noChangeArrowheads="1"/>
          </p:cNvSpPr>
          <p:nvPr/>
        </p:nvSpPr>
        <p:spPr bwMode="auto">
          <a:xfrm>
            <a:off x="7362825" y="2527300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4458" name="Text Box 90"/>
          <p:cNvSpPr txBox="1">
            <a:spLocks noChangeArrowheads="1"/>
          </p:cNvSpPr>
          <p:nvPr/>
        </p:nvSpPr>
        <p:spPr bwMode="auto">
          <a:xfrm>
            <a:off x="6823075" y="2527300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4459" name="Text Box 91"/>
          <p:cNvSpPr txBox="1">
            <a:spLocks noChangeArrowheads="1"/>
          </p:cNvSpPr>
          <p:nvPr/>
        </p:nvSpPr>
        <p:spPr bwMode="auto">
          <a:xfrm>
            <a:off x="6192838" y="2527300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314470" name="Text Box 102"/>
          <p:cNvSpPr txBox="1">
            <a:spLocks noChangeArrowheads="1"/>
          </p:cNvSpPr>
          <p:nvPr/>
        </p:nvSpPr>
        <p:spPr bwMode="auto">
          <a:xfrm>
            <a:off x="6886575" y="4262438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</a:t>
            </a:r>
            <a:r>
              <a:rPr lang="en-US" sz="2400" baseline="-25000">
                <a:sym typeface="Symbol" pitchFamily="18" charset="2"/>
              </a:rPr>
              <a:t>n</a:t>
            </a:r>
            <a:endParaRPr lang="ru-RU" sz="2400" baseline="-25000"/>
          </a:p>
        </p:txBody>
      </p:sp>
      <p:sp>
        <p:nvSpPr>
          <p:cNvPr id="314471" name="Oval 103"/>
          <p:cNvSpPr>
            <a:spLocks noChangeArrowheads="1"/>
          </p:cNvSpPr>
          <p:nvPr/>
        </p:nvSpPr>
        <p:spPr bwMode="auto">
          <a:xfrm>
            <a:off x="1924050" y="4868863"/>
            <a:ext cx="574675" cy="5556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n</a:t>
            </a:r>
            <a:r>
              <a:rPr lang="ru-RU" sz="2400" baseline="30000"/>
              <a:t>2</a:t>
            </a:r>
          </a:p>
        </p:txBody>
      </p:sp>
      <p:sp>
        <p:nvSpPr>
          <p:cNvPr id="314472" name="Oval 104"/>
          <p:cNvSpPr>
            <a:spLocks noChangeArrowheads="1"/>
          </p:cNvSpPr>
          <p:nvPr/>
        </p:nvSpPr>
        <p:spPr bwMode="auto">
          <a:xfrm>
            <a:off x="2159000" y="4005263"/>
            <a:ext cx="107950" cy="107950"/>
          </a:xfrm>
          <a:prstGeom prst="ellipse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endParaRPr lang="ru-RU" sz="2400" baseline="30000"/>
          </a:p>
        </p:txBody>
      </p:sp>
      <p:cxnSp>
        <p:nvCxnSpPr>
          <p:cNvPr id="314473" name="AutoShape 105"/>
          <p:cNvCxnSpPr>
            <a:cxnSpLocks noChangeShapeType="1"/>
            <a:stCxn id="314472" idx="4"/>
            <a:endCxn id="314471" idx="0"/>
          </p:cNvCxnSpPr>
          <p:nvPr/>
        </p:nvCxnSpPr>
        <p:spPr bwMode="auto">
          <a:xfrm flipH="1">
            <a:off x="2211388" y="4113213"/>
            <a:ext cx="1587" cy="736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74" name="Text Box 106"/>
          <p:cNvSpPr txBox="1">
            <a:spLocks noChangeArrowheads="1"/>
          </p:cNvSpPr>
          <p:nvPr/>
        </p:nvSpPr>
        <p:spPr bwMode="auto">
          <a:xfrm>
            <a:off x="2127250" y="4257675"/>
            <a:ext cx="34925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</a:t>
            </a:r>
            <a:r>
              <a:rPr lang="en-US" sz="2400" baseline="-25000">
                <a:sym typeface="Symbol" pitchFamily="18" charset="2"/>
              </a:rPr>
              <a:t>n</a:t>
            </a:r>
            <a:endParaRPr lang="ru-RU" sz="2400" baseline="30000"/>
          </a:p>
        </p:txBody>
      </p:sp>
      <p:sp>
        <p:nvSpPr>
          <p:cNvPr id="314475" name="Text Box 107"/>
          <p:cNvSpPr txBox="1">
            <a:spLocks noChangeArrowheads="1"/>
          </p:cNvSpPr>
          <p:nvPr/>
        </p:nvSpPr>
        <p:spPr bwMode="auto">
          <a:xfrm>
            <a:off x="1974850" y="3392488"/>
            <a:ext cx="50958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ym typeface="Symbol" pitchFamily="18" charset="2"/>
              </a:rPr>
              <a:t>...</a:t>
            </a:r>
            <a:endParaRPr lang="ru-RU" sz="4800" b="1" baseline="-25000">
              <a:sym typeface="Symbol" pitchFamily="18" charset="2"/>
            </a:endParaRPr>
          </a:p>
        </p:txBody>
      </p:sp>
      <p:sp>
        <p:nvSpPr>
          <p:cNvPr id="314476" name="Text Box 108"/>
          <p:cNvSpPr txBox="1">
            <a:spLocks noChangeArrowheads="1"/>
          </p:cNvSpPr>
          <p:nvPr/>
        </p:nvSpPr>
        <p:spPr bwMode="auto">
          <a:xfrm>
            <a:off x="6834188" y="3392488"/>
            <a:ext cx="5095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ym typeface="Symbol" pitchFamily="18" charset="2"/>
              </a:rPr>
              <a:t>...</a:t>
            </a:r>
            <a:endParaRPr lang="ru-RU" sz="4800" b="1" baseline="-25000">
              <a:sym typeface="Symbol" pitchFamily="18" charset="2"/>
            </a:endParaRPr>
          </a:p>
        </p:txBody>
      </p:sp>
      <p:sp>
        <p:nvSpPr>
          <p:cNvPr id="314477" name="Text Box 109"/>
          <p:cNvSpPr txBox="1">
            <a:spLocks noChangeArrowheads="1"/>
          </p:cNvSpPr>
          <p:nvPr/>
        </p:nvSpPr>
        <p:spPr bwMode="auto">
          <a:xfrm>
            <a:off x="7986713" y="3392488"/>
            <a:ext cx="5095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ym typeface="Symbol" pitchFamily="18" charset="2"/>
              </a:rPr>
              <a:t>...</a:t>
            </a:r>
            <a:endParaRPr lang="ru-RU" sz="4800" b="1" baseline="-25000">
              <a:sym typeface="Symbol" pitchFamily="18" charset="2"/>
            </a:endParaRPr>
          </a:p>
        </p:txBody>
      </p:sp>
      <p:sp>
        <p:nvSpPr>
          <p:cNvPr id="314484" name="Text Box 116"/>
          <p:cNvSpPr txBox="1">
            <a:spLocks noChangeArrowheads="1"/>
          </p:cNvSpPr>
          <p:nvPr/>
        </p:nvSpPr>
        <p:spPr bwMode="auto">
          <a:xfrm>
            <a:off x="2735263" y="3213100"/>
            <a:ext cx="100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314485" name="Text Box 117"/>
          <p:cNvSpPr txBox="1">
            <a:spLocks noChangeArrowheads="1"/>
          </p:cNvSpPr>
          <p:nvPr/>
        </p:nvSpPr>
        <p:spPr bwMode="auto">
          <a:xfrm>
            <a:off x="5508625" y="317658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314486" name="Text Box 118"/>
          <p:cNvSpPr txBox="1">
            <a:spLocks noChangeArrowheads="1"/>
          </p:cNvSpPr>
          <p:nvPr/>
        </p:nvSpPr>
        <p:spPr bwMode="auto">
          <a:xfrm>
            <a:off x="1704975" y="6165850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314487" name="AutoShape 119"/>
          <p:cNvCxnSpPr>
            <a:cxnSpLocks noChangeShapeType="1"/>
            <a:stCxn id="314471" idx="4"/>
            <a:endCxn id="314486" idx="0"/>
          </p:cNvCxnSpPr>
          <p:nvPr/>
        </p:nvCxnSpPr>
        <p:spPr bwMode="auto">
          <a:xfrm flipH="1">
            <a:off x="2209800" y="5443538"/>
            <a:ext cx="1588" cy="7223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88" name="Text Box 120"/>
          <p:cNvSpPr txBox="1">
            <a:spLocks noChangeArrowheads="1"/>
          </p:cNvSpPr>
          <p:nvPr/>
        </p:nvSpPr>
        <p:spPr bwMode="auto">
          <a:xfrm>
            <a:off x="2124075" y="5548313"/>
            <a:ext cx="150813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</a:t>
            </a:r>
            <a:endParaRPr lang="ru-RU" sz="2400" baseline="-25000"/>
          </a:p>
        </p:txBody>
      </p:sp>
      <p:sp>
        <p:nvSpPr>
          <p:cNvPr id="314489" name="Text Box 121"/>
          <p:cNvSpPr txBox="1">
            <a:spLocks noChangeArrowheads="1"/>
          </p:cNvSpPr>
          <p:nvPr/>
        </p:nvSpPr>
        <p:spPr bwMode="auto">
          <a:xfrm>
            <a:off x="250825" y="616743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314490" name="AutoShape 122"/>
          <p:cNvCxnSpPr>
            <a:cxnSpLocks noChangeShapeType="1"/>
            <a:stCxn id="314461" idx="4"/>
            <a:endCxn id="314489" idx="0"/>
          </p:cNvCxnSpPr>
          <p:nvPr/>
        </p:nvCxnSpPr>
        <p:spPr bwMode="auto">
          <a:xfrm flipH="1">
            <a:off x="755650" y="5443538"/>
            <a:ext cx="7938" cy="723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80" name="Text Box 112"/>
          <p:cNvSpPr txBox="1">
            <a:spLocks noChangeArrowheads="1"/>
          </p:cNvSpPr>
          <p:nvPr/>
        </p:nvSpPr>
        <p:spPr bwMode="auto">
          <a:xfrm>
            <a:off x="676275" y="5553075"/>
            <a:ext cx="150813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</a:t>
            </a:r>
            <a:endParaRPr lang="ru-RU" sz="2400" baseline="-25000"/>
          </a:p>
        </p:txBody>
      </p:sp>
      <p:sp>
        <p:nvSpPr>
          <p:cNvPr id="314491" name="Text Box 123"/>
          <p:cNvSpPr txBox="1">
            <a:spLocks noChangeArrowheads="1"/>
          </p:cNvSpPr>
          <p:nvPr/>
        </p:nvSpPr>
        <p:spPr bwMode="auto">
          <a:xfrm>
            <a:off x="6551613" y="6175375"/>
            <a:ext cx="100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314492" name="AutoShape 124"/>
          <p:cNvCxnSpPr>
            <a:cxnSpLocks noChangeShapeType="1"/>
            <a:stCxn id="314462" idx="4"/>
            <a:endCxn id="314491" idx="0"/>
          </p:cNvCxnSpPr>
          <p:nvPr/>
        </p:nvCxnSpPr>
        <p:spPr bwMode="auto">
          <a:xfrm flipH="1">
            <a:off x="7056438" y="5461000"/>
            <a:ext cx="7937" cy="7143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4493" name="Text Box 125"/>
          <p:cNvSpPr txBox="1">
            <a:spLocks noChangeArrowheads="1"/>
          </p:cNvSpPr>
          <p:nvPr/>
        </p:nvSpPr>
        <p:spPr bwMode="auto">
          <a:xfrm>
            <a:off x="6970713" y="5557838"/>
            <a:ext cx="15081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</a:t>
            </a:r>
            <a:endParaRPr lang="ru-RU" sz="2400" baseline="-25000"/>
          </a:p>
        </p:txBody>
      </p:sp>
      <p:sp>
        <p:nvSpPr>
          <p:cNvPr id="314494" name="Text Box 126"/>
          <p:cNvSpPr txBox="1">
            <a:spLocks noChangeArrowheads="1"/>
          </p:cNvSpPr>
          <p:nvPr/>
        </p:nvSpPr>
        <p:spPr bwMode="auto">
          <a:xfrm>
            <a:off x="3095625" y="3897313"/>
            <a:ext cx="3168650" cy="1401762"/>
          </a:xfrm>
          <a:prstGeom prst="rect">
            <a:avLst/>
          </a:prstGeom>
          <a:solidFill>
            <a:srgbClr val="F8F2D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недетерминизм = постсостояние не единственное</a:t>
            </a:r>
          </a:p>
        </p:txBody>
      </p:sp>
      <p:sp>
        <p:nvSpPr>
          <p:cNvPr id="314499" name="Text Box 131"/>
          <p:cNvSpPr txBox="1">
            <a:spLocks noChangeArrowheads="1"/>
          </p:cNvSpPr>
          <p:nvPr/>
        </p:nvSpPr>
        <p:spPr bwMode="auto">
          <a:xfrm>
            <a:off x="7138988" y="5076825"/>
            <a:ext cx="112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aseline="30000"/>
              <a:t>2</a:t>
            </a:r>
          </a:p>
        </p:txBody>
      </p:sp>
      <p:cxnSp>
        <p:nvCxnSpPr>
          <p:cNvPr id="314500" name="AutoShape 132"/>
          <p:cNvCxnSpPr>
            <a:cxnSpLocks noChangeShapeType="1"/>
            <a:stCxn id="314494" idx="1"/>
            <a:endCxn id="314471" idx="7"/>
          </p:cNvCxnSpPr>
          <p:nvPr/>
        </p:nvCxnSpPr>
        <p:spPr bwMode="auto">
          <a:xfrm flipH="1">
            <a:off x="2414588" y="4598988"/>
            <a:ext cx="666750" cy="331787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arrow" w="lg" len="lg"/>
          </a:ln>
          <a:effectLst/>
        </p:spPr>
      </p:cxnSp>
      <p:cxnSp>
        <p:nvCxnSpPr>
          <p:cNvPr id="314501" name="AutoShape 133"/>
          <p:cNvCxnSpPr>
            <a:cxnSpLocks noChangeShapeType="1"/>
            <a:stCxn id="314494" idx="3"/>
            <a:endCxn id="314498" idx="1"/>
          </p:cNvCxnSpPr>
          <p:nvPr/>
        </p:nvCxnSpPr>
        <p:spPr bwMode="auto">
          <a:xfrm>
            <a:off x="6278563" y="4598988"/>
            <a:ext cx="581025" cy="349250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arrow" w="lg" len="lg"/>
          </a:ln>
          <a:effectLst/>
        </p:spPr>
      </p:cxnSp>
      <p:sp>
        <p:nvSpPr>
          <p:cNvPr id="314502" name="Text Box 134"/>
          <p:cNvSpPr txBox="1">
            <a:spLocks noChangeArrowheads="1"/>
          </p:cNvSpPr>
          <p:nvPr/>
        </p:nvSpPr>
        <p:spPr bwMode="auto">
          <a:xfrm>
            <a:off x="3024188" y="2457450"/>
            <a:ext cx="3349625" cy="1196975"/>
          </a:xfrm>
          <a:prstGeom prst="rect">
            <a:avLst/>
          </a:prstGeom>
          <a:solidFill>
            <a:srgbClr val="E9FC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исходный автомат может быть недетерминирован</a:t>
            </a:r>
          </a:p>
        </p:txBody>
      </p:sp>
      <p:sp>
        <p:nvSpPr>
          <p:cNvPr id="314503" name="Text Box 135"/>
          <p:cNvSpPr txBox="1">
            <a:spLocks noChangeArrowheads="1"/>
          </p:cNvSpPr>
          <p:nvPr/>
        </p:nvSpPr>
        <p:spPr bwMode="auto">
          <a:xfrm>
            <a:off x="1727200" y="6165850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314504" name="Text Box 136"/>
          <p:cNvSpPr txBox="1">
            <a:spLocks noChangeArrowheads="1"/>
          </p:cNvSpPr>
          <p:nvPr/>
        </p:nvSpPr>
        <p:spPr bwMode="auto">
          <a:xfrm>
            <a:off x="6551613" y="6165850"/>
            <a:ext cx="100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314505" name="Text Box 137"/>
          <p:cNvSpPr txBox="1">
            <a:spLocks noChangeArrowheads="1"/>
          </p:cNvSpPr>
          <p:nvPr/>
        </p:nvSpPr>
        <p:spPr bwMode="auto">
          <a:xfrm>
            <a:off x="3095625" y="3897313"/>
            <a:ext cx="3168650" cy="547687"/>
          </a:xfrm>
          <a:prstGeom prst="rect">
            <a:avLst/>
          </a:prstGeom>
          <a:solidFill>
            <a:srgbClr val="F8F2D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ОШИБКА</a:t>
            </a:r>
          </a:p>
        </p:txBody>
      </p:sp>
      <p:sp>
        <p:nvSpPr>
          <p:cNvPr id="314506" name="Text Box 138"/>
          <p:cNvSpPr txBox="1">
            <a:spLocks noChangeArrowheads="1"/>
          </p:cNvSpPr>
          <p:nvPr/>
        </p:nvSpPr>
        <p:spPr bwMode="auto">
          <a:xfrm>
            <a:off x="3095625" y="3897313"/>
            <a:ext cx="3168650" cy="547687"/>
          </a:xfrm>
          <a:prstGeom prst="rect">
            <a:avLst/>
          </a:prstGeom>
          <a:solidFill>
            <a:srgbClr val="F8F2DC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НЕТ ОШИБКИ</a:t>
            </a:r>
          </a:p>
        </p:txBody>
      </p:sp>
      <p:cxnSp>
        <p:nvCxnSpPr>
          <p:cNvPr id="314507" name="AutoShape 139"/>
          <p:cNvCxnSpPr>
            <a:cxnSpLocks noChangeShapeType="1"/>
            <a:stCxn id="314502" idx="1"/>
            <a:endCxn id="314444" idx="7"/>
          </p:cNvCxnSpPr>
          <p:nvPr/>
        </p:nvCxnSpPr>
        <p:spPr bwMode="auto">
          <a:xfrm flipH="1">
            <a:off x="2384425" y="3055938"/>
            <a:ext cx="639763" cy="165100"/>
          </a:xfrm>
          <a:prstGeom prst="straightConnector1">
            <a:avLst/>
          </a:prstGeom>
          <a:noFill/>
          <a:ln w="25400">
            <a:solidFill>
              <a:srgbClr val="339966"/>
            </a:solidFill>
            <a:prstDash val="sysDot"/>
            <a:round/>
            <a:headEnd/>
            <a:tailEnd type="arrow" w="lg" len="lg"/>
          </a:ln>
          <a:effectLst/>
        </p:spPr>
      </p:cxnSp>
      <p:cxnSp>
        <p:nvCxnSpPr>
          <p:cNvPr id="314508" name="AutoShape 140"/>
          <p:cNvCxnSpPr>
            <a:cxnSpLocks noChangeShapeType="1"/>
            <a:stCxn id="314502" idx="3"/>
            <a:endCxn id="314447" idx="1"/>
          </p:cNvCxnSpPr>
          <p:nvPr/>
        </p:nvCxnSpPr>
        <p:spPr bwMode="auto">
          <a:xfrm>
            <a:off x="6373813" y="3055938"/>
            <a:ext cx="493712" cy="165100"/>
          </a:xfrm>
          <a:prstGeom prst="straightConnector1">
            <a:avLst/>
          </a:prstGeom>
          <a:noFill/>
          <a:ln w="25400">
            <a:solidFill>
              <a:srgbClr val="339966"/>
            </a:solidFill>
            <a:prstDash val="sysDot"/>
            <a:round/>
            <a:headEnd/>
            <a:tailEnd type="arrow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1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1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1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1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1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1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1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14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1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1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1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14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1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1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1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1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1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1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1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14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1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1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14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31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1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314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31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85" decel="100000"/>
                                        <p:tgtEl>
                                          <p:spTgt spid="314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385" decel="100000"/>
                                        <p:tgtEl>
                                          <p:spTgt spid="3145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45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9" dur="385" fill="hold"/>
                                        <p:tgtEl>
                                          <p:spTgt spid="314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4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1" dur="385" fill="hold"/>
                                        <p:tgtEl>
                                          <p:spTgt spid="314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4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1000"/>
                                        <p:tgtEl>
                                          <p:spTgt spid="314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1000"/>
                                        <p:tgtEl>
                                          <p:spTgt spid="314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0"/>
                                        <p:tgtEl>
                                          <p:spTgt spid="31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1000"/>
                                        <p:tgtEl>
                                          <p:spTgt spid="31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1000"/>
                                        <p:tgtEl>
                                          <p:spTgt spid="314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0"/>
                                        <p:tgtEl>
                                          <p:spTgt spid="314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1000"/>
                                        <p:tgtEl>
                                          <p:spTgt spid="314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000"/>
                                        <p:tgtEl>
                                          <p:spTgt spid="31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1000"/>
                                        <p:tgtEl>
                                          <p:spTgt spid="31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1000"/>
                                        <p:tgtEl>
                                          <p:spTgt spid="31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1000"/>
                                        <p:tgtEl>
                                          <p:spTgt spid="314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1000"/>
                                        <p:tgtEl>
                                          <p:spTgt spid="31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6" presetClass="emph" presetSubtype="0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31449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0"/>
                            </p:stCondLst>
                            <p:childTnLst>
                              <p:par>
                                <p:cTn id="23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5" dur="1000"/>
                                        <p:tgtEl>
                                          <p:spTgt spid="314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000"/>
                                        <p:tgtEl>
                                          <p:spTgt spid="314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3" dur="500"/>
                                        <p:tgtEl>
                                          <p:spTgt spid="314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314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9" dur="500"/>
                                        <p:tgtEl>
                                          <p:spTgt spid="314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2" dur="500"/>
                                        <p:tgtEl>
                                          <p:spTgt spid="314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5" dur="500"/>
                                        <p:tgtEl>
                                          <p:spTgt spid="314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8" dur="500"/>
                                        <p:tgtEl>
                                          <p:spTgt spid="314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1" dur="500"/>
                                        <p:tgtEl>
                                          <p:spTgt spid="314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4" dur="500"/>
                                        <p:tgtEl>
                                          <p:spTgt spid="314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314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0" dur="500"/>
                                        <p:tgtEl>
                                          <p:spTgt spid="314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3" dur="500"/>
                                        <p:tgtEl>
                                          <p:spTgt spid="314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6" dur="500"/>
                                        <p:tgtEl>
                                          <p:spTgt spid="314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9" dur="500"/>
                                        <p:tgtEl>
                                          <p:spTgt spid="314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2" dur="500"/>
                                        <p:tgtEl>
                                          <p:spTgt spid="314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5" dur="500"/>
                                        <p:tgtEl>
                                          <p:spTgt spid="314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8" dur="500"/>
                                        <p:tgtEl>
                                          <p:spTgt spid="314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1" dur="500"/>
                                        <p:tgtEl>
                                          <p:spTgt spid="314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4" dur="500"/>
                                        <p:tgtEl>
                                          <p:spTgt spid="314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7" dur="500"/>
                                        <p:tgtEl>
                                          <p:spTgt spid="314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0" dur="500"/>
                                        <p:tgtEl>
                                          <p:spTgt spid="314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3" dur="500"/>
                                        <p:tgtEl>
                                          <p:spTgt spid="314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6" dur="500"/>
                                        <p:tgtEl>
                                          <p:spTgt spid="314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9" dur="500"/>
                                        <p:tgtEl>
                                          <p:spTgt spid="314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2" dur="500"/>
                                        <p:tgtEl>
                                          <p:spTgt spid="314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5" dur="500"/>
                                        <p:tgtEl>
                                          <p:spTgt spid="314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8" dur="500"/>
                                        <p:tgtEl>
                                          <p:spTgt spid="314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1" dur="500"/>
                                        <p:tgtEl>
                                          <p:spTgt spid="314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5" dur="1000"/>
                                        <p:tgtEl>
                                          <p:spTgt spid="314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0"/>
                                        <p:tgtEl>
                                          <p:spTgt spid="314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385" decel="100000"/>
                                        <p:tgtEl>
                                          <p:spTgt spid="314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5" dur="385" decel="100000"/>
                                        <p:tgtEl>
                                          <p:spTgt spid="3145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45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7" dur="385" fill="hold"/>
                                        <p:tgtEl>
                                          <p:spTgt spid="314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4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9" dur="385" fill="hold"/>
                                        <p:tgtEl>
                                          <p:spTgt spid="314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4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"/>
                            </p:stCondLst>
                            <p:childTnLst>
                              <p:par>
                                <p:cTn id="3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4" dur="1000"/>
                                        <p:tgtEl>
                                          <p:spTgt spid="31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7" dur="1000"/>
                                        <p:tgtEl>
                                          <p:spTgt spid="31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496" grpId="0" animBg="1"/>
      <p:bldP spid="314496" grpId="1" animBg="1"/>
      <p:bldP spid="314497" grpId="0" animBg="1"/>
      <p:bldP spid="314462" grpId="0" animBg="1"/>
      <p:bldP spid="314462" grpId="1" animBg="1"/>
      <p:bldP spid="314498" grpId="0" animBg="1"/>
      <p:bldP spid="314371" grpId="0" animBg="1"/>
      <p:bldP spid="314433" grpId="0"/>
      <p:bldP spid="314433" grpId="1"/>
      <p:bldP spid="314436" grpId="0" animBg="1"/>
      <p:bldP spid="314437" grpId="0" animBg="1"/>
      <p:bldP spid="314440" grpId="0"/>
      <p:bldP spid="314440" grpId="1"/>
      <p:bldP spid="314443" grpId="0" animBg="1"/>
      <p:bldP spid="314443" grpId="1" animBg="1"/>
      <p:bldP spid="314444" grpId="0" animBg="1"/>
      <p:bldP spid="314446" grpId="0" animBg="1"/>
      <p:bldP spid="314446" grpId="1" animBg="1"/>
      <p:bldP spid="314447" grpId="0" animBg="1"/>
      <p:bldP spid="314461" grpId="0" animBg="1"/>
      <p:bldP spid="314461" grpId="1" animBg="1"/>
      <p:bldP spid="314420" grpId="0" animBg="1"/>
      <p:bldP spid="314420" grpId="1" animBg="1"/>
      <p:bldP spid="314386" grpId="0" animBg="1"/>
      <p:bldP spid="314441" grpId="0" animBg="1"/>
      <p:bldP spid="314442" grpId="0" animBg="1"/>
      <p:bldP spid="314442" grpId="1" animBg="1"/>
      <p:bldP spid="314454" grpId="0" animBg="1"/>
      <p:bldP spid="314454" grpId="1" animBg="1"/>
      <p:bldP spid="314455" grpId="0" animBg="1"/>
      <p:bldP spid="314455" grpId="1" animBg="1"/>
      <p:bldP spid="314456" grpId="0" animBg="1"/>
      <p:bldP spid="314456" grpId="1" animBg="1"/>
      <p:bldP spid="314457" grpId="0" animBg="1"/>
      <p:bldP spid="314457" grpId="1" animBg="1"/>
      <p:bldP spid="314458" grpId="0" animBg="1"/>
      <p:bldP spid="314458" grpId="1" animBg="1"/>
      <p:bldP spid="314459" grpId="0" animBg="1"/>
      <p:bldP spid="314459" grpId="1" animBg="1"/>
      <p:bldP spid="314470" grpId="0" animBg="1"/>
      <p:bldP spid="314470" grpId="1" animBg="1"/>
      <p:bldP spid="314471" grpId="0" animBg="1"/>
      <p:bldP spid="314474" grpId="0" animBg="1"/>
      <p:bldP spid="314474" grpId="1" animBg="1"/>
      <p:bldP spid="314475" grpId="0"/>
      <p:bldP spid="314476" grpId="0"/>
      <p:bldP spid="314477" grpId="0"/>
      <p:bldP spid="314477" grpId="1"/>
      <p:bldP spid="314484" grpId="0"/>
      <p:bldP spid="314484" grpId="1"/>
      <p:bldP spid="314485" grpId="0"/>
      <p:bldP spid="314485" grpId="1"/>
      <p:bldP spid="314486" grpId="0"/>
      <p:bldP spid="314488" grpId="0" animBg="1"/>
      <p:bldP spid="314489" grpId="0"/>
      <p:bldP spid="314489" grpId="1"/>
      <p:bldP spid="314480" grpId="0" animBg="1"/>
      <p:bldP spid="314480" grpId="1" animBg="1"/>
      <p:bldP spid="314491" grpId="0"/>
      <p:bldP spid="314493" grpId="0" animBg="1"/>
      <p:bldP spid="314494" grpId="0" animBg="1"/>
      <p:bldP spid="314494" grpId="1" animBg="1"/>
      <p:bldP spid="314499" grpId="0"/>
      <p:bldP spid="314499" grpId="1"/>
      <p:bldP spid="314502" grpId="0" animBg="1"/>
      <p:bldP spid="314503" grpId="0"/>
      <p:bldP spid="314503" grpId="1"/>
      <p:bldP spid="314504" grpId="0"/>
      <p:bldP spid="314504" grpId="1"/>
      <p:bldP spid="314505" grpId="0" animBg="1"/>
      <p:bldP spid="314505" grpId="1" animBg="1"/>
      <p:bldP spid="314506" grpId="0" animBg="1"/>
      <p:bldP spid="314506" grpId="1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B36B-9A85-4B2C-AD74-0E3F9554D376}" type="slidenum">
              <a:rPr lang="ru-RU"/>
              <a:pPr/>
              <a:t>129</a:t>
            </a:fld>
            <a:endParaRPr lang="ru-RU"/>
          </a:p>
        </p:txBody>
      </p:sp>
      <p:sp>
        <p:nvSpPr>
          <p:cNvPr id="731153" name="Text Box 17"/>
          <p:cNvSpPr txBox="1">
            <a:spLocks noChangeArrowheads="1"/>
          </p:cNvSpPr>
          <p:nvPr/>
        </p:nvSpPr>
        <p:spPr bwMode="auto">
          <a:xfrm>
            <a:off x="215900" y="3536950"/>
            <a:ext cx="8712200" cy="2592388"/>
          </a:xfrm>
          <a:prstGeom prst="rect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31155" name="Text Box 19"/>
          <p:cNvSpPr txBox="1">
            <a:spLocks noChangeArrowheads="1"/>
          </p:cNvSpPr>
          <p:nvPr/>
        </p:nvSpPr>
        <p:spPr bwMode="auto">
          <a:xfrm>
            <a:off x="431800" y="3824288"/>
            <a:ext cx="8280400" cy="1974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234000" tIns="118800" rIns="234000" bIns="118800">
            <a:spAutoFit/>
          </a:bodyPr>
          <a:lstStyle/>
          <a:p>
            <a:pPr algn="dist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Если предусловие описывает безопасные стимулы (принимаемые и блокируемые) в стационарном состоянии, то стимул, безопасный в стационарном состоянии,  это специфицированный стимул.</a:t>
            </a:r>
            <a:endParaRPr lang="ru-RU" sz="2800"/>
          </a:p>
        </p:txBody>
      </p:sp>
      <p:sp>
        <p:nvSpPr>
          <p:cNvPr id="731138" name="Text Box 2"/>
          <p:cNvSpPr txBox="1">
            <a:spLocks noChangeArrowheads="1"/>
          </p:cNvSpPr>
          <p:nvPr/>
        </p:nvSpPr>
        <p:spPr bwMode="auto">
          <a:xfrm>
            <a:off x="323850" y="1304925"/>
            <a:ext cx="8461375" cy="2124075"/>
          </a:xfrm>
          <a:prstGeom prst="rect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73113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3114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114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3114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1150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Перечисление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31151" name="Text Box 15"/>
          <p:cNvSpPr txBox="1">
            <a:spLocks noChangeArrowheads="1"/>
          </p:cNvSpPr>
          <p:nvPr/>
        </p:nvSpPr>
        <p:spPr bwMode="auto">
          <a:xfrm>
            <a:off x="755650" y="1520825"/>
            <a:ext cx="7561263" cy="1633538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126000" tIns="118800" rIns="126000" bIns="118800">
            <a:spAutoFit/>
          </a:bodyPr>
          <a:lstStyle/>
          <a:p>
            <a:pPr algn="dist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Для верификации наблюдаемой трассы нужно</a:t>
            </a:r>
          </a:p>
          <a:p>
            <a:pPr algn="ctr">
              <a:spcBef>
                <a:spcPct val="10000"/>
              </a:spcBef>
            </a:pPr>
            <a:r>
              <a:rPr lang="ru-RU" sz="2800"/>
              <a:t>перечисление стимулов</a:t>
            </a:r>
          </a:p>
          <a:p>
            <a:pPr algn="ctr">
              <a:spcBef>
                <a:spcPct val="10000"/>
              </a:spcBef>
            </a:pPr>
            <a:r>
              <a:rPr lang="ru-RU" sz="2800"/>
              <a:t>перечисление постсостояний</a:t>
            </a:r>
          </a:p>
        </p:txBody>
      </p:sp>
      <p:sp>
        <p:nvSpPr>
          <p:cNvPr id="731154" name="Text Box 18"/>
          <p:cNvSpPr txBox="1">
            <a:spLocks noChangeArrowheads="1"/>
          </p:cNvSpPr>
          <p:nvPr/>
        </p:nvSpPr>
        <p:spPr bwMode="auto">
          <a:xfrm>
            <a:off x="431800" y="3824288"/>
            <a:ext cx="8310563" cy="1974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126000" tIns="118800" rIns="126000" bIns="118800">
            <a:spAutoFit/>
          </a:bodyPr>
          <a:lstStyle/>
          <a:p>
            <a:pPr algn="dist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Если предусловие описывает принимаемые стимулы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(безопасные и разрушающие) в стационарном состоянии, то для проверки безопасности стимула нужно дополнительно </a:t>
            </a:r>
            <a:r>
              <a:rPr lang="ru-RU" sz="2800"/>
              <a:t>перечисление реакций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1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731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73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53" grpId="0" animBg="1"/>
      <p:bldP spid="731155" grpId="0" animBg="1"/>
      <p:bldP spid="731155" grpId="1" animBg="1"/>
      <p:bldP spid="731138" grpId="0" animBg="1"/>
      <p:bldP spid="731151" grpId="0" animBg="1"/>
      <p:bldP spid="7311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B8E6-F133-4316-9C9A-874C93F9A7D6}" type="slidenum">
              <a:rPr lang="ru-RU"/>
              <a:pPr/>
              <a:t>13</a:t>
            </a:fld>
            <a:endParaRPr lang="ru-RU"/>
          </a:p>
        </p:txBody>
      </p:sp>
      <p:grpSp>
        <p:nvGrpSpPr>
          <p:cNvPr id="28569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56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57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57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5709" name="Text Box 13"/>
          <p:cNvSpPr txBox="1">
            <a:spLocks noChangeArrowheads="1"/>
          </p:cNvSpPr>
          <p:nvPr/>
        </p:nvSpPr>
        <p:spPr bwMode="auto">
          <a:xfrm>
            <a:off x="3505200" y="358775"/>
            <a:ext cx="548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sz="300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>
                <a:latin typeface="Times New Roman" pitchFamily="18" charset="0"/>
              </a:rPr>
              <a:t>ведение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Aft>
                <a:spcPct val="50000"/>
              </a:spcAft>
            </a:pPr>
            <a:r>
              <a:rPr lang="ru-RU" sz="3000" b="1" u="sng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3000" b="1" u="sng">
                <a:latin typeface="Times New Roman" pitchFamily="18" charset="0"/>
              </a:rPr>
              <a:t>ормализация эксперимента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Реализация и окружение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Функциональность требований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Машина тестирования: наблюдение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Машина тестирования: управление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Машина тестирования: функционирование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Трассы наблюдений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Проблема дивергенции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Проблема недетерминизма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Тесты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Проблема тестового набора</a:t>
            </a:r>
            <a:r>
              <a:rPr lang="en-US" sz="2600">
                <a:latin typeface="Times New Roman" pitchFamily="18" charset="0"/>
              </a:rPr>
              <a:t> </a:t>
            </a:r>
          </a:p>
        </p:txBody>
      </p:sp>
      <p:pic>
        <p:nvPicPr>
          <p:cNvPr id="285710" name="Picture 14" descr="kub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07950"/>
            <a:ext cx="685800" cy="722313"/>
          </a:xfrm>
          <a:prstGeom prst="rect">
            <a:avLst/>
          </a:prstGeom>
          <a:noFill/>
        </p:spPr>
      </p:pic>
      <p:pic>
        <p:nvPicPr>
          <p:cNvPr id="285711" name="Picture 15" descr="izmerit_0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107950" y="107950"/>
            <a:ext cx="3321050" cy="6626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BDBD-C22D-4B91-8611-7DFBBE7C0009}" type="slidenum">
              <a:rPr lang="ru-RU"/>
              <a:pPr/>
              <a:t>130</a:t>
            </a:fld>
            <a:endParaRPr lang="ru-RU"/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Полнота тестирования.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16424" name="Group 8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16425" name="Rectangle 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26" name="Rectangle 1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27" name="Rectangle 1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28" name="Rectangle 1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29" name="Rectangle 1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30" name="Rectangle 1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31" name="Rectangle 1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32" name="Rectangle 1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6433" name="Text Box 17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16434" name="Picture 1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6495" name="Text Box 79"/>
          <p:cNvSpPr txBox="1">
            <a:spLocks noChangeArrowheads="1"/>
          </p:cNvSpPr>
          <p:nvPr/>
        </p:nvSpPr>
        <p:spPr bwMode="auto">
          <a:xfrm>
            <a:off x="1368425" y="1881188"/>
            <a:ext cx="67071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Стационарное тестирование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не полное,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так как мы не проверяем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прием стимулов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в нестационарных состояниях</a:t>
            </a:r>
          </a:p>
        </p:txBody>
      </p:sp>
      <p:sp>
        <p:nvSpPr>
          <p:cNvPr id="316496" name="Oval 80"/>
          <p:cNvSpPr>
            <a:spLocks noChangeArrowheads="1"/>
          </p:cNvSpPr>
          <p:nvPr/>
        </p:nvSpPr>
        <p:spPr bwMode="auto">
          <a:xfrm>
            <a:off x="2700338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2</a:t>
            </a:r>
          </a:p>
        </p:txBody>
      </p:sp>
      <p:cxnSp>
        <p:nvCxnSpPr>
          <p:cNvPr id="316497" name="AutoShape 81"/>
          <p:cNvCxnSpPr>
            <a:cxnSpLocks noChangeShapeType="1"/>
            <a:stCxn id="316504" idx="6"/>
            <a:endCxn id="316496" idx="2"/>
          </p:cNvCxnSpPr>
          <p:nvPr/>
        </p:nvCxnSpPr>
        <p:spPr bwMode="auto">
          <a:xfrm>
            <a:off x="882650" y="4132263"/>
            <a:ext cx="1798638" cy="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cxnSp>
        <p:nvCxnSpPr>
          <p:cNvPr id="316498" name="AutoShape 82"/>
          <p:cNvCxnSpPr>
            <a:cxnSpLocks noChangeShapeType="1"/>
            <a:stCxn id="316496" idx="6"/>
            <a:endCxn id="316522" idx="2"/>
          </p:cNvCxnSpPr>
          <p:nvPr/>
        </p:nvCxnSpPr>
        <p:spPr bwMode="auto">
          <a:xfrm>
            <a:off x="3114675" y="4132263"/>
            <a:ext cx="1017588" cy="0"/>
          </a:xfrm>
          <a:prstGeom prst="straightConnector1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cxnSp>
        <p:nvCxnSpPr>
          <p:cNvPr id="316499" name="AutoShape 83"/>
          <p:cNvCxnSpPr>
            <a:cxnSpLocks noChangeShapeType="1"/>
            <a:stCxn id="316496" idx="4"/>
            <a:endCxn id="316500" idx="0"/>
          </p:cNvCxnSpPr>
          <p:nvPr/>
        </p:nvCxnSpPr>
        <p:spPr bwMode="auto">
          <a:xfrm>
            <a:off x="2898775" y="4349750"/>
            <a:ext cx="0" cy="118745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00" name="Oval 84"/>
          <p:cNvSpPr>
            <a:spLocks noChangeArrowheads="1"/>
          </p:cNvSpPr>
          <p:nvPr/>
        </p:nvSpPr>
        <p:spPr bwMode="auto">
          <a:xfrm>
            <a:off x="2700338" y="5556250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7</a:t>
            </a:r>
          </a:p>
        </p:txBody>
      </p:sp>
      <p:sp>
        <p:nvSpPr>
          <p:cNvPr id="316501" name="Oval 85"/>
          <p:cNvSpPr>
            <a:spLocks noChangeArrowheads="1"/>
          </p:cNvSpPr>
          <p:nvPr/>
        </p:nvSpPr>
        <p:spPr bwMode="auto">
          <a:xfrm>
            <a:off x="5580063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4</a:t>
            </a:r>
            <a:endParaRPr lang="ru-RU" sz="2400"/>
          </a:p>
        </p:txBody>
      </p:sp>
      <p:sp>
        <p:nvSpPr>
          <p:cNvPr id="316502" name="Oval 86"/>
          <p:cNvSpPr>
            <a:spLocks noChangeArrowheads="1"/>
          </p:cNvSpPr>
          <p:nvPr/>
        </p:nvSpPr>
        <p:spPr bwMode="auto">
          <a:xfrm>
            <a:off x="5580063" y="5556250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6</a:t>
            </a:r>
          </a:p>
        </p:txBody>
      </p:sp>
      <p:sp>
        <p:nvSpPr>
          <p:cNvPr id="316503" name="Text Box 87"/>
          <p:cNvSpPr txBox="1">
            <a:spLocks noChangeArrowheads="1"/>
          </p:cNvSpPr>
          <p:nvPr/>
        </p:nvSpPr>
        <p:spPr bwMode="auto">
          <a:xfrm>
            <a:off x="1116013" y="3906838"/>
            <a:ext cx="1300162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начало</a:t>
            </a:r>
          </a:p>
        </p:txBody>
      </p:sp>
      <p:sp>
        <p:nvSpPr>
          <p:cNvPr id="316504" name="Oval 88"/>
          <p:cNvSpPr>
            <a:spLocks noChangeArrowheads="1"/>
          </p:cNvSpPr>
          <p:nvPr/>
        </p:nvSpPr>
        <p:spPr bwMode="auto">
          <a:xfrm>
            <a:off x="468313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sp>
        <p:nvSpPr>
          <p:cNvPr id="316505" name="Text Box 89"/>
          <p:cNvSpPr txBox="1">
            <a:spLocks noChangeArrowheads="1"/>
          </p:cNvSpPr>
          <p:nvPr/>
        </p:nvSpPr>
        <p:spPr bwMode="auto">
          <a:xfrm>
            <a:off x="3467100" y="3905250"/>
            <a:ext cx="168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ym typeface="Symbol" pitchFamily="18" charset="2"/>
              </a:rPr>
              <a:t></a:t>
            </a:r>
            <a:endParaRPr lang="ru-RU" sz="2400" b="1"/>
          </a:p>
        </p:txBody>
      </p:sp>
      <p:cxnSp>
        <p:nvCxnSpPr>
          <p:cNvPr id="316506" name="AutoShape 90"/>
          <p:cNvCxnSpPr>
            <a:cxnSpLocks noChangeShapeType="1"/>
            <a:stCxn id="316501" idx="6"/>
            <a:endCxn id="316508" idx="2"/>
          </p:cNvCxnSpPr>
          <p:nvPr/>
        </p:nvCxnSpPr>
        <p:spPr bwMode="auto">
          <a:xfrm>
            <a:off x="5994400" y="4132263"/>
            <a:ext cx="13208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316507" name="Text Box 91"/>
          <p:cNvSpPr txBox="1">
            <a:spLocks noChangeArrowheads="1"/>
          </p:cNvSpPr>
          <p:nvPr/>
        </p:nvSpPr>
        <p:spPr bwMode="auto">
          <a:xfrm>
            <a:off x="6335713" y="3916363"/>
            <a:ext cx="49212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ym typeface="Symbol" pitchFamily="18" charset="2"/>
              </a:rPr>
              <a:t>!</a:t>
            </a:r>
            <a:r>
              <a:rPr lang="en-US" sz="2400" b="1">
                <a:sym typeface="Symbol" pitchFamily="18" charset="2"/>
              </a:rPr>
              <a:t>ok</a:t>
            </a:r>
            <a:endParaRPr lang="ru-RU" sz="2400" b="1"/>
          </a:p>
        </p:txBody>
      </p:sp>
      <p:sp>
        <p:nvSpPr>
          <p:cNvPr id="316508" name="Oval 92"/>
          <p:cNvSpPr>
            <a:spLocks noChangeArrowheads="1"/>
          </p:cNvSpPr>
          <p:nvPr/>
        </p:nvSpPr>
        <p:spPr bwMode="auto">
          <a:xfrm>
            <a:off x="7334250" y="3933825"/>
            <a:ext cx="395288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5</a:t>
            </a:r>
            <a:endParaRPr lang="ru-RU" sz="2400"/>
          </a:p>
        </p:txBody>
      </p:sp>
      <p:cxnSp>
        <p:nvCxnSpPr>
          <p:cNvPr id="316509" name="AutoShape 93"/>
          <p:cNvCxnSpPr>
            <a:cxnSpLocks noChangeShapeType="1"/>
            <a:stCxn id="316508" idx="1"/>
            <a:endCxn id="316504" idx="7"/>
          </p:cNvCxnSpPr>
          <p:nvPr/>
        </p:nvCxnSpPr>
        <p:spPr bwMode="auto">
          <a:xfrm rot="16200000" flipH="1" flipV="1">
            <a:off x="4098131" y="681832"/>
            <a:ext cx="1587" cy="6584950"/>
          </a:xfrm>
          <a:prstGeom prst="curvedConnector3">
            <a:avLst>
              <a:gd name="adj1" fmla="val -46600000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10" name="Text Box 94"/>
          <p:cNvSpPr txBox="1">
            <a:spLocks noChangeArrowheads="1"/>
          </p:cNvSpPr>
          <p:nvPr/>
        </p:nvSpPr>
        <p:spPr bwMode="auto">
          <a:xfrm>
            <a:off x="3419475" y="3033713"/>
            <a:ext cx="1100138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конец</a:t>
            </a:r>
          </a:p>
        </p:txBody>
      </p:sp>
      <p:cxnSp>
        <p:nvCxnSpPr>
          <p:cNvPr id="316511" name="AutoShape 95"/>
          <p:cNvCxnSpPr>
            <a:cxnSpLocks noChangeShapeType="1"/>
            <a:stCxn id="316508" idx="7"/>
            <a:endCxn id="316508" idx="5"/>
          </p:cNvCxnSpPr>
          <p:nvPr/>
        </p:nvCxnSpPr>
        <p:spPr bwMode="auto">
          <a:xfrm rot="5400000" flipV="1">
            <a:off x="7514432" y="4131469"/>
            <a:ext cx="317500" cy="1587"/>
          </a:xfrm>
          <a:prstGeom prst="curvedConnector5">
            <a:avLst>
              <a:gd name="adj1" fmla="val -84500"/>
              <a:gd name="adj2" fmla="val 35700000"/>
              <a:gd name="adj3" fmla="val 184500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12" name="Text Box 96"/>
          <p:cNvSpPr txBox="1">
            <a:spLocks noChangeArrowheads="1"/>
          </p:cNvSpPr>
          <p:nvPr/>
        </p:nvSpPr>
        <p:spPr bwMode="auto">
          <a:xfrm>
            <a:off x="2376488" y="4803775"/>
            <a:ext cx="90963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?стоп</a:t>
            </a:r>
          </a:p>
        </p:txBody>
      </p:sp>
      <p:cxnSp>
        <p:nvCxnSpPr>
          <p:cNvPr id="316513" name="AutoShape 97"/>
          <p:cNvCxnSpPr>
            <a:cxnSpLocks noChangeShapeType="1"/>
            <a:stCxn id="316501" idx="4"/>
            <a:endCxn id="316502" idx="0"/>
          </p:cNvCxnSpPr>
          <p:nvPr/>
        </p:nvCxnSpPr>
        <p:spPr bwMode="auto">
          <a:xfrm rot="5400000">
            <a:off x="5184775" y="4943475"/>
            <a:ext cx="1187450" cy="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14" name="Text Box 98"/>
          <p:cNvSpPr txBox="1">
            <a:spLocks noChangeArrowheads="1"/>
          </p:cNvSpPr>
          <p:nvPr/>
        </p:nvSpPr>
        <p:spPr bwMode="auto">
          <a:xfrm>
            <a:off x="5256213" y="4803775"/>
            <a:ext cx="90963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ym typeface="Symbol" pitchFamily="18" charset="2"/>
              </a:rPr>
              <a:t>?стоп</a:t>
            </a:r>
            <a:endParaRPr lang="ru-RU" sz="2400" b="1"/>
          </a:p>
        </p:txBody>
      </p:sp>
      <p:cxnSp>
        <p:nvCxnSpPr>
          <p:cNvPr id="316515" name="AutoShape 99"/>
          <p:cNvCxnSpPr>
            <a:cxnSpLocks noChangeShapeType="1"/>
            <a:stCxn id="316502" idx="6"/>
            <a:endCxn id="316502" idx="2"/>
          </p:cNvCxnSpPr>
          <p:nvPr/>
        </p:nvCxnSpPr>
        <p:spPr bwMode="auto">
          <a:xfrm flipH="1">
            <a:off x="5561013" y="5754688"/>
            <a:ext cx="433387" cy="1587"/>
          </a:xfrm>
          <a:prstGeom prst="curvedConnector5">
            <a:avLst>
              <a:gd name="adj1" fmla="val -48352"/>
              <a:gd name="adj2" fmla="val 40600000"/>
              <a:gd name="adj3" fmla="val 148352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16" name="Text Box 100"/>
          <p:cNvSpPr txBox="1">
            <a:spLocks noChangeArrowheads="1"/>
          </p:cNvSpPr>
          <p:nvPr/>
        </p:nvSpPr>
        <p:spPr bwMode="auto">
          <a:xfrm>
            <a:off x="5327650" y="6245225"/>
            <a:ext cx="909638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?стоп</a:t>
            </a:r>
          </a:p>
        </p:txBody>
      </p:sp>
      <p:cxnSp>
        <p:nvCxnSpPr>
          <p:cNvPr id="316517" name="AutoShape 101"/>
          <p:cNvCxnSpPr>
            <a:cxnSpLocks noChangeShapeType="1"/>
            <a:stCxn id="316500" idx="2"/>
            <a:endCxn id="316504" idx="4"/>
          </p:cNvCxnSpPr>
          <p:nvPr/>
        </p:nvCxnSpPr>
        <p:spPr bwMode="auto">
          <a:xfrm rot="10800000">
            <a:off x="666750" y="4349750"/>
            <a:ext cx="2014538" cy="1404938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316518" name="Text Box 102"/>
          <p:cNvSpPr txBox="1">
            <a:spLocks noChangeArrowheads="1"/>
          </p:cNvSpPr>
          <p:nvPr/>
        </p:nvSpPr>
        <p:spPr bwMode="auto">
          <a:xfrm>
            <a:off x="8018463" y="3916363"/>
            <a:ext cx="90963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?стоп</a:t>
            </a:r>
          </a:p>
        </p:txBody>
      </p:sp>
      <p:sp>
        <p:nvSpPr>
          <p:cNvPr id="316519" name="Text Box 103"/>
          <p:cNvSpPr txBox="1">
            <a:spLocks noChangeArrowheads="1"/>
          </p:cNvSpPr>
          <p:nvPr/>
        </p:nvSpPr>
        <p:spPr bwMode="auto">
          <a:xfrm>
            <a:off x="503238" y="4803775"/>
            <a:ext cx="942975" cy="388938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90800"/>
          <a:lstStyle/>
          <a:p>
            <a:pPr>
              <a:spcBef>
                <a:spcPct val="50000"/>
              </a:spcBef>
            </a:pPr>
            <a:r>
              <a:rPr lang="ru-RU" sz="2400" b="1"/>
              <a:t>!откат</a:t>
            </a:r>
          </a:p>
        </p:txBody>
      </p:sp>
      <p:cxnSp>
        <p:nvCxnSpPr>
          <p:cNvPr id="316520" name="AutoShape 104"/>
          <p:cNvCxnSpPr>
            <a:cxnSpLocks noChangeShapeType="1"/>
            <a:stCxn id="316502" idx="6"/>
            <a:endCxn id="316508" idx="4"/>
          </p:cNvCxnSpPr>
          <p:nvPr/>
        </p:nvCxnSpPr>
        <p:spPr bwMode="auto">
          <a:xfrm flipV="1">
            <a:off x="5994400" y="4349750"/>
            <a:ext cx="1538288" cy="1404938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21" name="Text Box 105"/>
          <p:cNvSpPr txBox="1">
            <a:spLocks noChangeArrowheads="1"/>
          </p:cNvSpPr>
          <p:nvPr/>
        </p:nvSpPr>
        <p:spPr bwMode="auto">
          <a:xfrm>
            <a:off x="6408738" y="4805363"/>
            <a:ext cx="165735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дальше</a:t>
            </a:r>
          </a:p>
        </p:txBody>
      </p:sp>
      <p:sp>
        <p:nvSpPr>
          <p:cNvPr id="316522" name="Oval 106"/>
          <p:cNvSpPr>
            <a:spLocks noChangeArrowheads="1"/>
          </p:cNvSpPr>
          <p:nvPr/>
        </p:nvSpPr>
        <p:spPr bwMode="auto">
          <a:xfrm>
            <a:off x="4151313" y="3933825"/>
            <a:ext cx="395287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3</a:t>
            </a:r>
            <a:endParaRPr lang="ru-RU" sz="2400"/>
          </a:p>
        </p:txBody>
      </p:sp>
      <p:cxnSp>
        <p:nvCxnSpPr>
          <p:cNvPr id="316523" name="AutoShape 107"/>
          <p:cNvCxnSpPr>
            <a:cxnSpLocks noChangeShapeType="1"/>
            <a:stCxn id="316522" idx="4"/>
            <a:endCxn id="316502" idx="2"/>
          </p:cNvCxnSpPr>
          <p:nvPr/>
        </p:nvCxnSpPr>
        <p:spPr bwMode="auto">
          <a:xfrm rot="16200000" flipH="1">
            <a:off x="4252913" y="4446587"/>
            <a:ext cx="1404938" cy="1211263"/>
          </a:xfrm>
          <a:prstGeom prst="curvedConnector2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316524" name="Text Box 108"/>
          <p:cNvSpPr txBox="1">
            <a:spLocks noChangeArrowheads="1"/>
          </p:cNvSpPr>
          <p:nvPr/>
        </p:nvSpPr>
        <p:spPr bwMode="auto">
          <a:xfrm>
            <a:off x="4440238" y="4803775"/>
            <a:ext cx="168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ym typeface="Symbol" pitchFamily="18" charset="2"/>
              </a:rPr>
              <a:t></a:t>
            </a:r>
            <a:endParaRPr lang="ru-RU" sz="2400" b="1"/>
          </a:p>
        </p:txBody>
      </p:sp>
      <p:cxnSp>
        <p:nvCxnSpPr>
          <p:cNvPr id="316525" name="AutoShape 109"/>
          <p:cNvCxnSpPr>
            <a:cxnSpLocks noChangeShapeType="1"/>
            <a:stCxn id="316522" idx="6"/>
            <a:endCxn id="316501" idx="2"/>
          </p:cNvCxnSpPr>
          <p:nvPr/>
        </p:nvCxnSpPr>
        <p:spPr bwMode="auto">
          <a:xfrm>
            <a:off x="4565650" y="4132263"/>
            <a:ext cx="995363" cy="0"/>
          </a:xfrm>
          <a:prstGeom prst="straightConnector1">
            <a:avLst/>
          </a:prstGeom>
          <a:noFill/>
          <a:ln w="25400">
            <a:solidFill>
              <a:srgbClr val="33CC33"/>
            </a:solidFill>
            <a:round/>
            <a:headEnd/>
            <a:tailEnd type="triangle" w="lg" len="lg"/>
          </a:ln>
          <a:effectLst/>
        </p:spPr>
      </p:cxnSp>
      <p:sp>
        <p:nvSpPr>
          <p:cNvPr id="316526" name="Text Box 110"/>
          <p:cNvSpPr txBox="1">
            <a:spLocks noChangeArrowheads="1"/>
          </p:cNvSpPr>
          <p:nvPr/>
        </p:nvSpPr>
        <p:spPr bwMode="auto">
          <a:xfrm>
            <a:off x="4908550" y="3903663"/>
            <a:ext cx="168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ym typeface="Symbol" pitchFamily="18" charset="2"/>
              </a:rPr>
              <a:t></a:t>
            </a:r>
            <a:endParaRPr lang="ru-RU" sz="2400" b="1"/>
          </a:p>
        </p:txBody>
      </p:sp>
      <p:sp>
        <p:nvSpPr>
          <p:cNvPr id="316527" name="Text Box 111"/>
          <p:cNvSpPr txBox="1">
            <a:spLocks noChangeArrowheads="1"/>
          </p:cNvSpPr>
          <p:nvPr/>
        </p:nvSpPr>
        <p:spPr bwMode="auto">
          <a:xfrm>
            <a:off x="935038" y="1341438"/>
            <a:ext cx="7273925" cy="95567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не проверяется команда </a:t>
            </a:r>
            <a:r>
              <a:rPr lang="ru-RU" sz="2800" i="1"/>
              <a:t>стоп</a:t>
            </a:r>
            <a:br>
              <a:rPr lang="ru-RU" sz="2800" i="1"/>
            </a:br>
            <a:r>
              <a:rPr lang="ru-RU" sz="2800"/>
              <a:t>в нестационарных состояниях 2 и 4</a:t>
            </a:r>
          </a:p>
        </p:txBody>
      </p:sp>
      <p:sp>
        <p:nvSpPr>
          <p:cNvPr id="316528" name="Oval 112"/>
          <p:cNvSpPr>
            <a:spLocks noChangeArrowheads="1"/>
          </p:cNvSpPr>
          <p:nvPr/>
        </p:nvSpPr>
        <p:spPr bwMode="auto">
          <a:xfrm>
            <a:off x="466725" y="5556250"/>
            <a:ext cx="395288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8</a:t>
            </a:r>
          </a:p>
        </p:txBody>
      </p:sp>
      <p:cxnSp>
        <p:nvCxnSpPr>
          <p:cNvPr id="316529" name="AutoShape 113"/>
          <p:cNvCxnSpPr>
            <a:cxnSpLocks noChangeShapeType="1"/>
            <a:stCxn id="316500" idx="2"/>
            <a:endCxn id="316528" idx="6"/>
          </p:cNvCxnSpPr>
          <p:nvPr/>
        </p:nvCxnSpPr>
        <p:spPr bwMode="auto">
          <a:xfrm rot="10800000">
            <a:off x="881063" y="5754688"/>
            <a:ext cx="1800225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316530" name="Text Box 114"/>
          <p:cNvSpPr txBox="1">
            <a:spLocks noChangeArrowheads="1"/>
          </p:cNvSpPr>
          <p:nvPr/>
        </p:nvSpPr>
        <p:spPr bwMode="auto">
          <a:xfrm>
            <a:off x="1331913" y="5524500"/>
            <a:ext cx="942975" cy="388938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90800"/>
          <a:lstStyle/>
          <a:p>
            <a:pPr>
              <a:spcBef>
                <a:spcPct val="50000"/>
              </a:spcBef>
            </a:pPr>
            <a:r>
              <a:rPr lang="ru-RU" sz="2400" b="1"/>
              <a:t>!откат</a:t>
            </a:r>
          </a:p>
        </p:txBody>
      </p:sp>
      <p:cxnSp>
        <p:nvCxnSpPr>
          <p:cNvPr id="316531" name="AutoShape 115"/>
          <p:cNvCxnSpPr>
            <a:cxnSpLocks noChangeShapeType="1"/>
            <a:stCxn id="316528" idx="0"/>
            <a:endCxn id="316504" idx="4"/>
          </p:cNvCxnSpPr>
          <p:nvPr/>
        </p:nvCxnSpPr>
        <p:spPr bwMode="auto">
          <a:xfrm rot="16200000">
            <a:off x="72232" y="4942681"/>
            <a:ext cx="1187450" cy="15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3333FF"/>
            </a:solidFill>
            <a:round/>
            <a:headEnd/>
            <a:tailEnd type="triangle" w="lg" len="lg"/>
          </a:ln>
          <a:effectLst/>
        </p:spPr>
      </p:cxnSp>
      <p:sp>
        <p:nvSpPr>
          <p:cNvPr id="316532" name="Text Box 116"/>
          <p:cNvSpPr txBox="1">
            <a:spLocks noChangeArrowheads="1"/>
          </p:cNvSpPr>
          <p:nvPr/>
        </p:nvSpPr>
        <p:spPr bwMode="auto">
          <a:xfrm>
            <a:off x="107950" y="4797425"/>
            <a:ext cx="165735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?</a:t>
            </a:r>
            <a:r>
              <a:rPr lang="ru-RU" sz="2400" b="1"/>
              <a:t>дальше</a:t>
            </a:r>
          </a:p>
        </p:txBody>
      </p:sp>
      <p:sp>
        <p:nvSpPr>
          <p:cNvPr id="316533" name="Text Box 117"/>
          <p:cNvSpPr txBox="1">
            <a:spLocks noChangeArrowheads="1"/>
          </p:cNvSpPr>
          <p:nvPr/>
        </p:nvSpPr>
        <p:spPr bwMode="auto">
          <a:xfrm>
            <a:off x="431800" y="2370138"/>
            <a:ext cx="8424863" cy="528637"/>
          </a:xfrm>
          <a:prstGeom prst="rect">
            <a:avLst/>
          </a:prstGeom>
          <a:solidFill>
            <a:srgbClr val="E9FC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не достигается стационарное состояние 8</a:t>
            </a:r>
          </a:p>
        </p:txBody>
      </p:sp>
      <p:sp>
        <p:nvSpPr>
          <p:cNvPr id="316534" name="Text Box 118"/>
          <p:cNvSpPr txBox="1">
            <a:spLocks noChangeArrowheads="1"/>
          </p:cNvSpPr>
          <p:nvPr/>
        </p:nvSpPr>
        <p:spPr bwMode="auto">
          <a:xfrm>
            <a:off x="971550" y="1376363"/>
            <a:ext cx="7421563" cy="314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естественное обобщение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автомата Мили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– асинхронный автомат, который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принимает стимулы только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в стационарных состояниях</a:t>
            </a:r>
          </a:p>
        </p:txBody>
      </p:sp>
      <p:sp>
        <p:nvSpPr>
          <p:cNvPr id="316535" name="Text Box 119"/>
          <p:cNvSpPr txBox="1">
            <a:spLocks noChangeArrowheads="1"/>
          </p:cNvSpPr>
          <p:nvPr/>
        </p:nvSpPr>
        <p:spPr bwMode="auto">
          <a:xfrm>
            <a:off x="395288" y="4652963"/>
            <a:ext cx="8388350" cy="1563687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В этом случае полное тестирование стационарного автомата является полным тестированием исходного автомата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6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6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6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16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6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6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1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1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1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1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1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1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1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1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1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1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1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1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1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1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1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1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6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6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316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4" dur="500"/>
                                        <p:tgtEl>
                                          <p:spTgt spid="316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31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1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1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1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31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16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316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31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1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31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31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316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316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316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316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316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16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316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316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316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316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316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500"/>
                                        <p:tgtEl>
                                          <p:spTgt spid="316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316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9" dur="500"/>
                                        <p:tgtEl>
                                          <p:spTgt spid="316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316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5" dur="500"/>
                                        <p:tgtEl>
                                          <p:spTgt spid="316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316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1" dur="500"/>
                                        <p:tgtEl>
                                          <p:spTgt spid="316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316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316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316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500"/>
                                        <p:tgtEl>
                                          <p:spTgt spid="316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316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9" dur="500"/>
                                        <p:tgtEl>
                                          <p:spTgt spid="316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2" dur="500"/>
                                        <p:tgtEl>
                                          <p:spTgt spid="316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5" dur="500"/>
                                        <p:tgtEl>
                                          <p:spTgt spid="316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500"/>
                                        <p:tgtEl>
                                          <p:spTgt spid="316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1" dur="500"/>
                                        <p:tgtEl>
                                          <p:spTgt spid="316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500"/>
                                        <p:tgtEl>
                                          <p:spTgt spid="316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7" dur="500"/>
                                        <p:tgtEl>
                                          <p:spTgt spid="316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0" dur="500"/>
                                        <p:tgtEl>
                                          <p:spTgt spid="316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3" dur="500"/>
                                        <p:tgtEl>
                                          <p:spTgt spid="316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16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6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16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16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95" grpId="0"/>
      <p:bldP spid="316495" grpId="1"/>
      <p:bldP spid="316496" grpId="0" animBg="1"/>
      <p:bldP spid="316500" grpId="0" animBg="1"/>
      <p:bldP spid="316500" grpId="1" animBg="1"/>
      <p:bldP spid="316501" grpId="0" animBg="1"/>
      <p:bldP spid="316501" grpId="1" animBg="1"/>
      <p:bldP spid="316502" grpId="0" animBg="1"/>
      <p:bldP spid="316502" grpId="1" animBg="1"/>
      <p:bldP spid="316503" grpId="0" animBg="1"/>
      <p:bldP spid="316503" grpId="1" animBg="1"/>
      <p:bldP spid="316504" grpId="0" animBg="1"/>
      <p:bldP spid="316504" grpId="1" animBg="1"/>
      <p:bldP spid="316505" grpId="0" animBg="1"/>
      <p:bldP spid="316505" grpId="1" animBg="1"/>
      <p:bldP spid="316507" grpId="0" animBg="1"/>
      <p:bldP spid="316507" grpId="1" animBg="1"/>
      <p:bldP spid="316508" grpId="0" animBg="1"/>
      <p:bldP spid="316508" grpId="1" animBg="1"/>
      <p:bldP spid="316510" grpId="0" animBg="1"/>
      <p:bldP spid="316510" grpId="1" animBg="1"/>
      <p:bldP spid="316512" grpId="0" animBg="1"/>
      <p:bldP spid="316512" grpId="1" animBg="1"/>
      <p:bldP spid="316514" grpId="0" animBg="1"/>
      <p:bldP spid="316514" grpId="1" animBg="1"/>
      <p:bldP spid="316516" grpId="0" animBg="1"/>
      <p:bldP spid="316516" grpId="1" animBg="1"/>
      <p:bldP spid="316518" grpId="0" animBg="1"/>
      <p:bldP spid="316518" grpId="1" animBg="1"/>
      <p:bldP spid="316519" grpId="0" animBg="1"/>
      <p:bldP spid="316519" grpId="1" animBg="1"/>
      <p:bldP spid="316519" grpId="2" animBg="1"/>
      <p:bldP spid="316521" grpId="0" animBg="1"/>
      <p:bldP spid="316521" grpId="1" animBg="1"/>
      <p:bldP spid="316522" grpId="0" animBg="1"/>
      <p:bldP spid="316522" grpId="1" animBg="1"/>
      <p:bldP spid="316524" grpId="0" animBg="1"/>
      <p:bldP spid="316524" grpId="1" animBg="1"/>
      <p:bldP spid="316526" grpId="0" animBg="1"/>
      <p:bldP spid="316526" grpId="1" animBg="1"/>
      <p:bldP spid="316527" grpId="0" animBg="1"/>
      <p:bldP spid="316527" grpId="1" animBg="1"/>
      <p:bldP spid="316528" grpId="0" animBg="1"/>
      <p:bldP spid="316528" grpId="1" animBg="1"/>
      <p:bldP spid="316530" grpId="0" animBg="1"/>
      <p:bldP spid="316530" grpId="1" animBg="1"/>
      <p:bldP spid="316532" grpId="0" animBg="1"/>
      <p:bldP spid="316532" grpId="1" animBg="1"/>
      <p:bldP spid="316533" grpId="0" animBg="1"/>
      <p:bldP spid="316533" grpId="1" animBg="1"/>
      <p:bldP spid="316534" grpId="0" animBg="1"/>
      <p:bldP spid="31653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397B-A6A8-4A5F-ACAB-0E6717C155D5}" type="slidenum">
              <a:rPr lang="ru-RU"/>
              <a:pPr/>
              <a:t>131</a:t>
            </a:fld>
            <a:endParaRPr lang="ru-RU"/>
          </a:p>
        </p:txBody>
      </p:sp>
      <p:grpSp>
        <p:nvGrpSpPr>
          <p:cNvPr id="32153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2153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4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2154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1549" name="Text Box 13"/>
          <p:cNvSpPr txBox="1">
            <a:spLocks noChangeArrowheads="1"/>
          </p:cNvSpPr>
          <p:nvPr/>
        </p:nvSpPr>
        <p:spPr bwMode="auto">
          <a:xfrm>
            <a:off x="4248150" y="506413"/>
            <a:ext cx="4716463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синхронное 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25000"/>
              </a:spcAft>
            </a:pPr>
            <a:r>
              <a:rPr lang="ru-RU" altLang="zh-TW" sz="3000" b="1" u="sng">
                <a:latin typeface="Times New Roman" pitchFamily="18" charset="0"/>
              </a:rPr>
              <a:t>Нестационарное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Ограничение на среду передачи</a:t>
            </a:r>
            <a:endParaRPr lang="en-US" altLang="zh-TW" sz="24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Цикл тестирования</a:t>
            </a:r>
            <a:endParaRPr lang="en-US" altLang="zh-TW" sz="24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Наблюдаемые и гипотетические трассы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Завершённые трассы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Мультистимульное тестирование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Незавершённые трассы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Безопасность тестирования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Верификация трасс</a:t>
            </a:r>
            <a:endParaRPr lang="en-US" altLang="zh-TW" sz="24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Сериализация (шаг тестирования)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Перечисление</a:t>
            </a:r>
          </a:p>
          <a:p>
            <a:pPr marL="342900" indent="-342900">
              <a:spcBef>
                <a:spcPct val="1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</a:rPr>
              <a:t>Проблема обхода</a:t>
            </a:r>
            <a:endParaRPr lang="en-US" altLang="zh-TW" sz="24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21550" name="Picture 14" descr="molnia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7950"/>
            <a:ext cx="2239963" cy="549275"/>
          </a:xfrm>
          <a:prstGeom prst="rect">
            <a:avLst/>
          </a:prstGeom>
          <a:noFill/>
        </p:spPr>
      </p:pic>
      <p:pic>
        <p:nvPicPr>
          <p:cNvPr id="321551" name="Picture 15" descr="asynchr3"/>
          <p:cNvPicPr>
            <a:picLocks noChangeAspect="1" noChangeArrowheads="1"/>
          </p:cNvPicPr>
          <p:nvPr/>
        </p:nvPicPr>
        <p:blipFill>
          <a:blip r:embed="rId4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107950" y="107950"/>
            <a:ext cx="4084638" cy="663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6E27-8DCE-4B43-809D-991A221D1A3B}" type="slidenum">
              <a:rPr lang="ru-RU"/>
              <a:pPr/>
              <a:t>132</a:t>
            </a:fld>
            <a:endParaRPr lang="ru-RU"/>
          </a:p>
        </p:txBody>
      </p:sp>
      <p:grpSp>
        <p:nvGrpSpPr>
          <p:cNvPr id="3235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235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235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3597" name="Text Box 13"/>
          <p:cNvSpPr txBox="1">
            <a:spLocks noChangeArrowheads="1"/>
          </p:cNvSpPr>
          <p:nvPr/>
        </p:nvSpPr>
        <p:spPr bwMode="auto">
          <a:xfrm>
            <a:off x="503238" y="2924175"/>
            <a:ext cx="8151812" cy="25114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98000" tIns="226800" rIns="198000" bIns="226800">
            <a:spAutoFit/>
          </a:bodyPr>
          <a:lstStyle/>
          <a:p>
            <a:pPr algn="dist">
              <a:lnSpc>
                <a:spcPct val="140000"/>
              </a:lnSpc>
              <a:spcBef>
                <a:spcPct val="50000"/>
              </a:spcBef>
            </a:pPr>
            <a:r>
              <a:rPr lang="ru-RU" sz="3200"/>
              <a:t>Среда передачи = </a:t>
            </a:r>
            <a:br>
              <a:rPr lang="ru-RU" sz="3200"/>
            </a:br>
            <a:r>
              <a:rPr lang="ru-RU" sz="3200"/>
              <a:t>одна неограниченная очередь стимулов</a:t>
            </a:r>
            <a:br>
              <a:rPr lang="ru-RU" sz="3200"/>
            </a:br>
            <a:r>
              <a:rPr lang="ru-RU" sz="3200"/>
              <a:t>и одна неограниченная очередь реакций</a:t>
            </a:r>
          </a:p>
        </p:txBody>
      </p:sp>
      <p:sp>
        <p:nvSpPr>
          <p:cNvPr id="323598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Ограничение на среду передачи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3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3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3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3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97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BC0C7-2948-4A76-80C5-32FFAED21930}" type="slidenum">
              <a:rPr lang="ru-RU"/>
              <a:pPr/>
              <a:t>133</a:t>
            </a:fld>
            <a:endParaRPr lang="ru-RU"/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503238" y="225425"/>
            <a:ext cx="8245475" cy="1676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Цикл стационарного и нестационарного тестирования.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269316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9317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18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19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20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21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22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23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24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325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69326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9327" name="Text Box 15"/>
          <p:cNvSpPr txBox="1">
            <a:spLocks noChangeArrowheads="1"/>
          </p:cNvSpPr>
          <p:nvPr/>
        </p:nvSpPr>
        <p:spPr bwMode="auto">
          <a:xfrm>
            <a:off x="1008063" y="1952625"/>
            <a:ext cx="7273925" cy="16446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задача нестационарного тестирования: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проверить прием стимулов в нестационарных состояниях</a:t>
            </a:r>
          </a:p>
        </p:txBody>
      </p:sp>
      <p:sp>
        <p:nvSpPr>
          <p:cNvPr id="269328" name="Text Box 16"/>
          <p:cNvSpPr txBox="1">
            <a:spLocks noChangeArrowheads="1"/>
          </p:cNvSpPr>
          <p:nvPr/>
        </p:nvSpPr>
        <p:spPr bwMode="auto">
          <a:xfrm>
            <a:off x="2770188" y="4184650"/>
            <a:ext cx="4718050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Стационарное тестирование</a:t>
            </a:r>
            <a:endParaRPr lang="en-US" sz="2000"/>
          </a:p>
        </p:txBody>
      </p:sp>
      <p:sp>
        <p:nvSpPr>
          <p:cNvPr id="269329" name="Text Box 17"/>
          <p:cNvSpPr txBox="1">
            <a:spLocks noChangeArrowheads="1"/>
          </p:cNvSpPr>
          <p:nvPr/>
        </p:nvSpPr>
        <p:spPr bwMode="auto">
          <a:xfrm>
            <a:off x="8221663" y="42608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269330" name="AutoShape 18"/>
          <p:cNvCxnSpPr>
            <a:cxnSpLocks noChangeShapeType="1"/>
            <a:stCxn id="269328" idx="3"/>
            <a:endCxn id="269329" idx="1"/>
          </p:cNvCxnSpPr>
          <p:nvPr/>
        </p:nvCxnSpPr>
        <p:spPr bwMode="auto">
          <a:xfrm>
            <a:off x="7516813" y="4441825"/>
            <a:ext cx="70485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9331" name="AutoShape 19"/>
          <p:cNvCxnSpPr>
            <a:cxnSpLocks noChangeShapeType="1"/>
            <a:stCxn id="269339" idx="3"/>
            <a:endCxn id="269335" idx="1"/>
          </p:cNvCxnSpPr>
          <p:nvPr/>
        </p:nvCxnSpPr>
        <p:spPr bwMode="auto">
          <a:xfrm flipV="1">
            <a:off x="7551738" y="5583238"/>
            <a:ext cx="69056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9332" name="Text Box 20"/>
          <p:cNvSpPr txBox="1">
            <a:spLocks noChangeArrowheads="1"/>
          </p:cNvSpPr>
          <p:nvPr/>
        </p:nvSpPr>
        <p:spPr bwMode="auto">
          <a:xfrm>
            <a:off x="4624388" y="6308725"/>
            <a:ext cx="10080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080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269333" name="AutoShape 21"/>
          <p:cNvCxnSpPr>
            <a:cxnSpLocks noChangeShapeType="1"/>
            <a:stCxn id="269339" idx="2"/>
            <a:endCxn id="269332" idx="0"/>
          </p:cNvCxnSpPr>
          <p:nvPr/>
        </p:nvCxnSpPr>
        <p:spPr bwMode="auto">
          <a:xfrm>
            <a:off x="5129213" y="5870575"/>
            <a:ext cx="0" cy="438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9334" name="AutoShape 22"/>
          <p:cNvCxnSpPr>
            <a:cxnSpLocks noChangeShapeType="1"/>
            <a:stCxn id="269328" idx="2"/>
            <a:endCxn id="269339" idx="0"/>
          </p:cNvCxnSpPr>
          <p:nvPr/>
        </p:nvCxnSpPr>
        <p:spPr bwMode="auto">
          <a:xfrm>
            <a:off x="5129213" y="4727575"/>
            <a:ext cx="0" cy="571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9335" name="Text Box 23"/>
          <p:cNvSpPr txBox="1">
            <a:spLocks noChangeArrowheads="1"/>
          </p:cNvSpPr>
          <p:nvPr/>
        </p:nvSpPr>
        <p:spPr bwMode="auto">
          <a:xfrm>
            <a:off x="8242300" y="5400675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269336" name="AutoShape 24"/>
          <p:cNvCxnSpPr>
            <a:cxnSpLocks noChangeShapeType="1"/>
            <a:stCxn id="269339" idx="1"/>
            <a:endCxn id="269337" idx="2"/>
          </p:cNvCxnSpPr>
          <p:nvPr/>
        </p:nvCxnSpPr>
        <p:spPr bwMode="auto">
          <a:xfrm rot="10800000">
            <a:off x="1093788" y="4946650"/>
            <a:ext cx="1612900" cy="638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9337" name="Text Box 25"/>
          <p:cNvSpPr txBox="1">
            <a:spLocks noChangeArrowheads="1"/>
          </p:cNvSpPr>
          <p:nvPr/>
        </p:nvSpPr>
        <p:spPr bwMode="auto">
          <a:xfrm>
            <a:off x="179388" y="3929063"/>
            <a:ext cx="1828800" cy="101758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8000" tIns="10800" rIns="18000" bIns="10800" anchor="ctr" anchorCtr="1">
            <a:spAutoFit/>
          </a:bodyPr>
          <a:lstStyle/>
          <a:p>
            <a:pPr algn="dist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новое</a:t>
            </a:r>
          </a:p>
          <a:p>
            <a:pPr algn="dist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стационарное</a:t>
            </a:r>
          </a:p>
          <a:p>
            <a:pPr algn="dist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состояния</a:t>
            </a:r>
            <a:endParaRPr lang="ru-RU"/>
          </a:p>
        </p:txBody>
      </p:sp>
      <p:sp>
        <p:nvSpPr>
          <p:cNvPr id="269339" name="Text Box 27"/>
          <p:cNvSpPr txBox="1">
            <a:spLocks noChangeArrowheads="1"/>
          </p:cNvSpPr>
          <p:nvPr/>
        </p:nvSpPr>
        <p:spPr bwMode="auto">
          <a:xfrm>
            <a:off x="2735263" y="5327650"/>
            <a:ext cx="4787900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Нестационарное тестирование</a:t>
            </a:r>
            <a:endParaRPr lang="en-US" sz="2400"/>
          </a:p>
        </p:txBody>
      </p:sp>
      <p:cxnSp>
        <p:nvCxnSpPr>
          <p:cNvPr id="269344" name="AutoShape 32"/>
          <p:cNvCxnSpPr>
            <a:cxnSpLocks noChangeShapeType="1"/>
            <a:stCxn id="269337" idx="3"/>
            <a:endCxn id="269328" idx="1"/>
          </p:cNvCxnSpPr>
          <p:nvPr/>
        </p:nvCxnSpPr>
        <p:spPr bwMode="auto">
          <a:xfrm>
            <a:off x="2008188" y="4438650"/>
            <a:ext cx="733425" cy="3175"/>
          </a:xfrm>
          <a:prstGeom prst="curvedConnector3">
            <a:avLst>
              <a:gd name="adj1" fmla="val 5194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9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6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7" grpId="0" animBg="1"/>
      <p:bldP spid="269328" grpId="0" animBg="1"/>
      <p:bldP spid="269329" grpId="0"/>
      <p:bldP spid="269332" grpId="0"/>
      <p:bldP spid="269335" grpId="0"/>
      <p:bldP spid="269337" grpId="0" animBg="1"/>
      <p:bldP spid="26933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51EC-0442-4E3F-B0FE-859025F5B994}" type="slidenum">
              <a:rPr lang="ru-RU"/>
              <a:pPr/>
              <a:t>134</a:t>
            </a:fld>
            <a:endParaRPr lang="ru-RU"/>
          </a:p>
        </p:txBody>
      </p:sp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Наблюдаемые и гипотетические трассы.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1949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1949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0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1950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9604" name="Text Box 116"/>
          <p:cNvSpPr txBox="1">
            <a:spLocks noChangeArrowheads="1"/>
          </p:cNvSpPr>
          <p:nvPr/>
        </p:nvSpPr>
        <p:spPr bwMode="auto">
          <a:xfrm>
            <a:off x="534988" y="1381125"/>
            <a:ext cx="8156575" cy="161607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72000" rIns="108000" bIns="72000" anchor="ctr" anchorCtr="1"/>
          <a:lstStyle/>
          <a:p>
            <a:pPr marL="342900" indent="-342900" algn="dist">
              <a:spcBef>
                <a:spcPct val="50000"/>
              </a:spcBef>
            </a:pPr>
            <a:r>
              <a:rPr lang="ru-RU" sz="3200"/>
              <a:t>Пополнение состояний:</a:t>
            </a:r>
            <a:endParaRPr lang="en-US" sz="3200"/>
          </a:p>
          <a:p>
            <a:pPr marL="342900" indent="-342900" algn="dist">
              <a:spcBef>
                <a:spcPct val="10000"/>
              </a:spcBef>
            </a:pPr>
            <a:r>
              <a:rPr lang="ru-RU" sz="3200">
                <a:latin typeface="Times New Roman" pitchFamily="18" charset="0"/>
              </a:rPr>
              <a:t>блокировка в </a:t>
            </a:r>
            <a:r>
              <a:rPr lang="ru-RU" sz="3200" i="1">
                <a:latin typeface="Times New Roman" pitchFamily="18" charset="0"/>
              </a:rPr>
              <a:t>не</a:t>
            </a:r>
            <a:r>
              <a:rPr lang="ru-RU" sz="3200">
                <a:latin typeface="Times New Roman" pitchFamily="18" charset="0"/>
              </a:rPr>
              <a:t>стационарном состоянии,</a:t>
            </a:r>
          </a:p>
          <a:p>
            <a:pPr marL="342900" indent="-342900" algn="dist">
              <a:lnSpc>
                <a:spcPct val="80000"/>
              </a:lnSpc>
              <a:spcBef>
                <a:spcPct val="10000"/>
              </a:spcBef>
            </a:pPr>
            <a:r>
              <a:rPr lang="ru-RU" sz="3200">
                <a:latin typeface="Times New Roman" pitchFamily="18" charset="0"/>
              </a:rPr>
              <a:t>разрушение в стационарном состоянии.</a:t>
            </a:r>
          </a:p>
        </p:txBody>
      </p:sp>
      <p:cxnSp>
        <p:nvCxnSpPr>
          <p:cNvPr id="319615" name="AutoShape 127"/>
          <p:cNvCxnSpPr>
            <a:cxnSpLocks noChangeShapeType="1"/>
            <a:stCxn id="319610" idx="6"/>
            <a:endCxn id="319617" idx="2"/>
          </p:cNvCxnSpPr>
          <p:nvPr/>
        </p:nvCxnSpPr>
        <p:spPr bwMode="auto">
          <a:xfrm>
            <a:off x="5994400" y="4132263"/>
            <a:ext cx="13208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graphicFrame>
        <p:nvGraphicFramePr>
          <p:cNvPr id="319761" name="Group 273"/>
          <p:cNvGraphicFramePr>
            <a:graphicFrameLocks noGrp="1"/>
          </p:cNvGraphicFramePr>
          <p:nvPr>
            <p:ph/>
          </p:nvPr>
        </p:nvGraphicFramePr>
        <p:xfrm>
          <a:off x="250825" y="1304925"/>
          <a:ext cx="8640763" cy="1728788"/>
        </p:xfrm>
        <a:graphic>
          <a:graphicData uri="http://schemas.openxmlformats.org/drawingml/2006/table">
            <a:tbl>
              <a:tblPr/>
              <a:tblGrid>
                <a:gridCol w="3148013"/>
                <a:gridCol w="5492750"/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Наблюдаемая трасса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Гипотетические трассы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</a:tr>
            </a:tbl>
          </a:graphicData>
        </a:graphic>
      </p:graphicFrame>
      <p:sp>
        <p:nvSpPr>
          <p:cNvPr id="319829" name="Text Box 341"/>
          <p:cNvSpPr txBox="1">
            <a:spLocks noChangeArrowheads="1"/>
          </p:cNvSpPr>
          <p:nvPr/>
        </p:nvSpPr>
        <p:spPr bwMode="auto">
          <a:xfrm>
            <a:off x="719138" y="2600325"/>
            <a:ext cx="234473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/>
              <a:t>?начало ?стоп </a:t>
            </a:r>
            <a:r>
              <a:rPr lang="ru-RU" sz="2200">
                <a:sym typeface="Symbol" pitchFamily="18" charset="2"/>
              </a:rPr>
              <a:t>!</a:t>
            </a:r>
            <a:r>
              <a:rPr lang="en-US" sz="2200">
                <a:sym typeface="Symbol" pitchFamily="18" charset="2"/>
              </a:rPr>
              <a:t>ok</a:t>
            </a:r>
            <a:endParaRPr lang="ru-RU" sz="2200">
              <a:sym typeface="Symbol" pitchFamily="18" charset="2"/>
            </a:endParaRPr>
          </a:p>
        </p:txBody>
      </p:sp>
      <p:sp>
        <p:nvSpPr>
          <p:cNvPr id="319830" name="Text Box 342"/>
          <p:cNvSpPr txBox="1">
            <a:spLocks noChangeArrowheads="1"/>
          </p:cNvSpPr>
          <p:nvPr/>
        </p:nvSpPr>
        <p:spPr bwMode="auto">
          <a:xfrm>
            <a:off x="719138" y="1989138"/>
            <a:ext cx="2109787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/>
              <a:t>?начало ?стоп </a:t>
            </a:r>
            <a:r>
              <a:rPr lang="ru-RU" sz="2200">
                <a:sym typeface="Symbol" pitchFamily="18" charset="2"/>
              </a:rPr>
              <a:t></a:t>
            </a:r>
          </a:p>
        </p:txBody>
      </p:sp>
      <p:sp>
        <p:nvSpPr>
          <p:cNvPr id="319831" name="Text Box 343"/>
          <p:cNvSpPr txBox="1">
            <a:spLocks noChangeArrowheads="1"/>
          </p:cNvSpPr>
          <p:nvPr/>
        </p:nvSpPr>
        <p:spPr bwMode="auto">
          <a:xfrm>
            <a:off x="5961063" y="2600325"/>
            <a:ext cx="28241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i="1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200">
                <a:sym typeface="Symbol" pitchFamily="18" charset="2"/>
              </a:rPr>
              <a:t> </a:t>
            </a:r>
            <a:r>
              <a:rPr lang="ru-RU" sz="2200"/>
              <a:t>?начало ?стоп !</a:t>
            </a:r>
            <a:r>
              <a:rPr lang="en-US" sz="2200"/>
              <a:t>ok</a:t>
            </a:r>
            <a:endParaRPr lang="ru-RU" sz="2200"/>
          </a:p>
        </p:txBody>
      </p:sp>
      <p:sp>
        <p:nvSpPr>
          <p:cNvPr id="319832" name="Text Box 344"/>
          <p:cNvSpPr txBox="1">
            <a:spLocks noChangeArrowheads="1"/>
          </p:cNvSpPr>
          <p:nvPr/>
        </p:nvSpPr>
        <p:spPr bwMode="auto">
          <a:xfrm>
            <a:off x="3505200" y="2600325"/>
            <a:ext cx="24225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/>
              <a:t>?начало </a:t>
            </a:r>
            <a:r>
              <a:rPr lang="en-US" sz="2200"/>
              <a:t>! ok </a:t>
            </a:r>
            <a:r>
              <a:rPr lang="ru-RU" sz="2200"/>
              <a:t>?стоп</a:t>
            </a:r>
            <a:endParaRPr lang="ru-RU" sz="2200">
              <a:sym typeface="Symbol" pitchFamily="18" charset="2"/>
            </a:endParaRPr>
          </a:p>
        </p:txBody>
      </p:sp>
      <p:sp>
        <p:nvSpPr>
          <p:cNvPr id="319833" name="Text Box 345"/>
          <p:cNvSpPr txBox="1">
            <a:spLocks noChangeArrowheads="1"/>
          </p:cNvSpPr>
          <p:nvPr/>
        </p:nvSpPr>
        <p:spPr bwMode="auto">
          <a:xfrm>
            <a:off x="3527425" y="1989138"/>
            <a:ext cx="210978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/>
              <a:t>?начало ?стоп </a:t>
            </a:r>
            <a:r>
              <a:rPr lang="ru-RU" sz="2200">
                <a:sym typeface="Symbol" pitchFamily="18" charset="2"/>
              </a:rPr>
              <a:t></a:t>
            </a:r>
          </a:p>
        </p:txBody>
      </p:sp>
      <p:sp>
        <p:nvSpPr>
          <p:cNvPr id="319834" name="Text Box 346"/>
          <p:cNvSpPr txBox="1">
            <a:spLocks noChangeArrowheads="1"/>
          </p:cNvSpPr>
          <p:nvPr/>
        </p:nvSpPr>
        <p:spPr bwMode="auto">
          <a:xfrm>
            <a:off x="6226175" y="1989138"/>
            <a:ext cx="2024063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i="1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200">
                <a:sym typeface="Symbol" pitchFamily="18" charset="2"/>
              </a:rPr>
              <a:t> </a:t>
            </a:r>
            <a:r>
              <a:rPr lang="ru-RU" sz="2200"/>
              <a:t>два маршрута</a:t>
            </a:r>
          </a:p>
        </p:txBody>
      </p:sp>
      <p:cxnSp>
        <p:nvCxnSpPr>
          <p:cNvPr id="319836" name="AutoShape 348"/>
          <p:cNvCxnSpPr>
            <a:cxnSpLocks noChangeShapeType="1"/>
            <a:stCxn id="319838" idx="7"/>
            <a:endCxn id="319617" idx="2"/>
          </p:cNvCxnSpPr>
          <p:nvPr/>
        </p:nvCxnSpPr>
        <p:spPr bwMode="auto">
          <a:xfrm rot="16200000">
            <a:off x="6804819" y="4037807"/>
            <a:ext cx="415925" cy="604837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cxnSp>
        <p:nvCxnSpPr>
          <p:cNvPr id="319837" name="AutoShape 349"/>
          <p:cNvCxnSpPr>
            <a:cxnSpLocks noChangeShapeType="1"/>
            <a:stCxn id="319610" idx="4"/>
            <a:endCxn id="319838" idx="4"/>
          </p:cNvCxnSpPr>
          <p:nvPr/>
        </p:nvCxnSpPr>
        <p:spPr bwMode="auto">
          <a:xfrm rot="16200000" flipH="1">
            <a:off x="5887244" y="4241006"/>
            <a:ext cx="574675" cy="792163"/>
          </a:xfrm>
          <a:prstGeom prst="curvedConnector3">
            <a:avLst>
              <a:gd name="adj1" fmla="val 136463"/>
            </a:avLst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</p:spPr>
      </p:cxnSp>
      <p:sp>
        <p:nvSpPr>
          <p:cNvPr id="319838" name="Oval 350"/>
          <p:cNvSpPr>
            <a:spLocks noChangeArrowheads="1"/>
          </p:cNvSpPr>
          <p:nvPr/>
        </p:nvSpPr>
        <p:spPr bwMode="auto">
          <a:xfrm>
            <a:off x="6372225" y="4508500"/>
            <a:ext cx="395288" cy="396875"/>
          </a:xfrm>
          <a:prstGeom prst="ellipse">
            <a:avLst/>
          </a:prstGeom>
          <a:solidFill>
            <a:srgbClr val="00FFFF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9</a:t>
            </a:r>
            <a:endParaRPr lang="ru-RU" sz="2400"/>
          </a:p>
        </p:txBody>
      </p:sp>
      <p:grpSp>
        <p:nvGrpSpPr>
          <p:cNvPr id="319839" name="Group 351"/>
          <p:cNvGrpSpPr>
            <a:grpSpLocks/>
          </p:cNvGrpSpPr>
          <p:nvPr/>
        </p:nvGrpSpPr>
        <p:grpSpPr bwMode="auto">
          <a:xfrm>
            <a:off x="468313" y="3033713"/>
            <a:ext cx="8459787" cy="3598862"/>
            <a:chOff x="295" y="1911"/>
            <a:chExt cx="5329" cy="2267"/>
          </a:xfrm>
        </p:grpSpPr>
        <p:grpSp>
          <p:nvGrpSpPr>
            <p:cNvPr id="319835" name="Group 347"/>
            <p:cNvGrpSpPr>
              <a:grpSpLocks/>
            </p:cNvGrpSpPr>
            <p:nvPr/>
          </p:nvGrpSpPr>
          <p:grpSpPr bwMode="auto">
            <a:xfrm>
              <a:off x="295" y="1911"/>
              <a:ext cx="5329" cy="2267"/>
              <a:chOff x="295" y="1911"/>
              <a:chExt cx="5329" cy="2267"/>
            </a:xfrm>
          </p:grpSpPr>
          <p:sp>
            <p:nvSpPr>
              <p:cNvPr id="319605" name="Oval 117"/>
              <p:cNvSpPr>
                <a:spLocks noChangeArrowheads="1"/>
              </p:cNvSpPr>
              <p:nvPr/>
            </p:nvSpPr>
            <p:spPr bwMode="auto">
              <a:xfrm>
                <a:off x="1701" y="2478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ru-RU" sz="2400"/>
                  <a:t>2</a:t>
                </a:r>
              </a:p>
            </p:txBody>
          </p:sp>
          <p:cxnSp>
            <p:nvCxnSpPr>
              <p:cNvPr id="319606" name="AutoShape 118"/>
              <p:cNvCxnSpPr>
                <a:cxnSpLocks noChangeShapeType="1"/>
                <a:stCxn id="319613" idx="6"/>
                <a:endCxn id="319605" idx="2"/>
              </p:cNvCxnSpPr>
              <p:nvPr/>
            </p:nvCxnSpPr>
            <p:spPr bwMode="auto">
              <a:xfrm>
                <a:off x="556" y="2603"/>
                <a:ext cx="1133" cy="0"/>
              </a:xfrm>
              <a:prstGeom prst="straightConnector1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cxnSp>
            <p:nvCxnSpPr>
              <p:cNvPr id="319607" name="AutoShape 119"/>
              <p:cNvCxnSpPr>
                <a:cxnSpLocks noChangeShapeType="1"/>
                <a:stCxn id="319605" idx="6"/>
                <a:endCxn id="319631" idx="2"/>
              </p:cNvCxnSpPr>
              <p:nvPr/>
            </p:nvCxnSpPr>
            <p:spPr bwMode="auto">
              <a:xfrm>
                <a:off x="1962" y="2603"/>
                <a:ext cx="641" cy="0"/>
              </a:xfrm>
              <a:prstGeom prst="straightConnector1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 type="triangle" w="lg" len="lg"/>
              </a:ln>
              <a:effectLst/>
            </p:spPr>
          </p:cxnSp>
          <p:cxnSp>
            <p:nvCxnSpPr>
              <p:cNvPr id="319608" name="AutoShape 120"/>
              <p:cNvCxnSpPr>
                <a:cxnSpLocks noChangeShapeType="1"/>
                <a:stCxn id="319605" idx="4"/>
                <a:endCxn id="319609" idx="0"/>
              </p:cNvCxnSpPr>
              <p:nvPr/>
            </p:nvCxnSpPr>
            <p:spPr bwMode="auto">
              <a:xfrm>
                <a:off x="1826" y="2740"/>
                <a:ext cx="0" cy="748"/>
              </a:xfrm>
              <a:prstGeom prst="straightConnector1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09" name="Oval 121"/>
              <p:cNvSpPr>
                <a:spLocks noChangeArrowheads="1"/>
              </p:cNvSpPr>
              <p:nvPr/>
            </p:nvSpPr>
            <p:spPr bwMode="auto">
              <a:xfrm>
                <a:off x="1701" y="3500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ru-RU" sz="2400"/>
                  <a:t>7</a:t>
                </a:r>
              </a:p>
            </p:txBody>
          </p:sp>
          <p:sp>
            <p:nvSpPr>
              <p:cNvPr id="319610" name="Oval 122"/>
              <p:cNvSpPr>
                <a:spLocks noChangeArrowheads="1"/>
              </p:cNvSpPr>
              <p:nvPr/>
            </p:nvSpPr>
            <p:spPr bwMode="auto">
              <a:xfrm>
                <a:off x="3515" y="2478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/>
                  <a:t>4</a:t>
                </a:r>
                <a:endParaRPr lang="ru-RU" sz="2400"/>
              </a:p>
            </p:txBody>
          </p:sp>
          <p:sp>
            <p:nvSpPr>
              <p:cNvPr id="319611" name="Oval 123"/>
              <p:cNvSpPr>
                <a:spLocks noChangeArrowheads="1"/>
              </p:cNvSpPr>
              <p:nvPr/>
            </p:nvSpPr>
            <p:spPr bwMode="auto">
              <a:xfrm>
                <a:off x="3515" y="3500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ru-RU" sz="2400"/>
                  <a:t>6</a:t>
                </a:r>
              </a:p>
            </p:txBody>
          </p:sp>
          <p:sp>
            <p:nvSpPr>
              <p:cNvPr id="319612" name="Text Box 124"/>
              <p:cNvSpPr txBox="1">
                <a:spLocks noChangeArrowheads="1"/>
              </p:cNvSpPr>
              <p:nvPr/>
            </p:nvSpPr>
            <p:spPr bwMode="auto">
              <a:xfrm>
                <a:off x="703" y="2461"/>
                <a:ext cx="819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/>
                  <a:t>?</a:t>
                </a:r>
                <a:r>
                  <a:rPr lang="ru-RU" sz="2400" b="1"/>
                  <a:t>начало</a:t>
                </a:r>
              </a:p>
            </p:txBody>
          </p:sp>
          <p:sp>
            <p:nvSpPr>
              <p:cNvPr id="319613" name="Oval 125"/>
              <p:cNvSpPr>
                <a:spLocks noChangeArrowheads="1"/>
              </p:cNvSpPr>
              <p:nvPr/>
            </p:nvSpPr>
            <p:spPr bwMode="auto">
              <a:xfrm>
                <a:off x="295" y="2478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/>
                  <a:t>0</a:t>
                </a:r>
                <a:endParaRPr lang="ru-RU" sz="2400"/>
              </a:p>
            </p:txBody>
          </p:sp>
          <p:sp>
            <p:nvSpPr>
              <p:cNvPr id="319614" name="Text Box 126"/>
              <p:cNvSpPr txBox="1">
                <a:spLocks noChangeArrowheads="1"/>
              </p:cNvSpPr>
              <p:nvPr/>
            </p:nvSpPr>
            <p:spPr bwMode="auto">
              <a:xfrm>
                <a:off x="2184" y="2460"/>
                <a:ext cx="106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ym typeface="Symbol" pitchFamily="18" charset="2"/>
                  </a:rPr>
                  <a:t></a:t>
                </a:r>
                <a:endParaRPr lang="ru-RU" sz="2400" b="1"/>
              </a:p>
            </p:txBody>
          </p:sp>
          <p:sp>
            <p:nvSpPr>
              <p:cNvPr id="319617" name="Oval 129"/>
              <p:cNvSpPr>
                <a:spLocks noChangeArrowheads="1"/>
              </p:cNvSpPr>
              <p:nvPr/>
            </p:nvSpPr>
            <p:spPr bwMode="auto">
              <a:xfrm>
                <a:off x="4620" y="2478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/>
                  <a:t>5</a:t>
                </a:r>
                <a:endParaRPr lang="ru-RU" sz="2400"/>
              </a:p>
            </p:txBody>
          </p:sp>
          <p:cxnSp>
            <p:nvCxnSpPr>
              <p:cNvPr id="319618" name="AutoShape 130"/>
              <p:cNvCxnSpPr>
                <a:cxnSpLocks noChangeShapeType="1"/>
                <a:stCxn id="319617" idx="1"/>
                <a:endCxn id="319613" idx="7"/>
              </p:cNvCxnSpPr>
              <p:nvPr/>
            </p:nvCxnSpPr>
            <p:spPr bwMode="auto">
              <a:xfrm rot="16200000" flipH="1" flipV="1">
                <a:off x="2581" y="430"/>
                <a:ext cx="1" cy="4148"/>
              </a:xfrm>
              <a:prstGeom prst="curvedConnector3">
                <a:avLst>
                  <a:gd name="adj1" fmla="val -46600000"/>
                </a:avLst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19" name="Text Box 131"/>
              <p:cNvSpPr txBox="1">
                <a:spLocks noChangeArrowheads="1"/>
              </p:cNvSpPr>
              <p:nvPr/>
            </p:nvSpPr>
            <p:spPr bwMode="auto">
              <a:xfrm>
                <a:off x="2154" y="1911"/>
                <a:ext cx="693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/>
                  <a:t>?</a:t>
                </a:r>
                <a:r>
                  <a:rPr lang="ru-RU" sz="2400" b="1"/>
                  <a:t>конец</a:t>
                </a:r>
              </a:p>
            </p:txBody>
          </p:sp>
          <p:cxnSp>
            <p:nvCxnSpPr>
              <p:cNvPr id="319620" name="AutoShape 132"/>
              <p:cNvCxnSpPr>
                <a:cxnSpLocks noChangeShapeType="1"/>
                <a:stCxn id="319617" idx="7"/>
                <a:endCxn id="319617" idx="5"/>
              </p:cNvCxnSpPr>
              <p:nvPr/>
            </p:nvCxnSpPr>
            <p:spPr bwMode="auto">
              <a:xfrm rot="5400000" flipV="1">
                <a:off x="4734" y="2602"/>
                <a:ext cx="200" cy="1"/>
              </a:xfrm>
              <a:prstGeom prst="curvedConnector5">
                <a:avLst>
                  <a:gd name="adj1" fmla="val -84500"/>
                  <a:gd name="adj2" fmla="val 35700000"/>
                  <a:gd name="adj3" fmla="val 184500"/>
                </a:avLst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21" name="Text Box 133"/>
              <p:cNvSpPr txBox="1">
                <a:spLocks noChangeArrowheads="1"/>
              </p:cNvSpPr>
              <p:nvPr/>
            </p:nvSpPr>
            <p:spPr bwMode="auto">
              <a:xfrm>
                <a:off x="1497" y="3026"/>
                <a:ext cx="573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400" b="1"/>
                  <a:t>?стоп</a:t>
                </a:r>
              </a:p>
            </p:txBody>
          </p:sp>
          <p:cxnSp>
            <p:nvCxnSpPr>
              <p:cNvPr id="319622" name="AutoShape 134"/>
              <p:cNvCxnSpPr>
                <a:cxnSpLocks noChangeShapeType="1"/>
                <a:stCxn id="319610" idx="4"/>
                <a:endCxn id="319611" idx="0"/>
              </p:cNvCxnSpPr>
              <p:nvPr/>
            </p:nvCxnSpPr>
            <p:spPr bwMode="auto">
              <a:xfrm rot="5400000">
                <a:off x="3266" y="3114"/>
                <a:ext cx="748" cy="0"/>
              </a:xfrm>
              <a:prstGeom prst="straightConnector1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23" name="Text Box 135"/>
              <p:cNvSpPr txBox="1">
                <a:spLocks noChangeArrowheads="1"/>
              </p:cNvSpPr>
              <p:nvPr/>
            </p:nvSpPr>
            <p:spPr bwMode="auto">
              <a:xfrm>
                <a:off x="3311" y="3026"/>
                <a:ext cx="573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400" b="1">
                    <a:sym typeface="Symbol" pitchFamily="18" charset="2"/>
                  </a:rPr>
                  <a:t>?стоп</a:t>
                </a:r>
                <a:endParaRPr lang="ru-RU" sz="2400" b="1"/>
              </a:p>
            </p:txBody>
          </p:sp>
          <p:cxnSp>
            <p:nvCxnSpPr>
              <p:cNvPr id="319624" name="AutoShape 136"/>
              <p:cNvCxnSpPr>
                <a:cxnSpLocks noChangeShapeType="1"/>
                <a:stCxn id="319611" idx="6"/>
                <a:endCxn id="319611" idx="2"/>
              </p:cNvCxnSpPr>
              <p:nvPr/>
            </p:nvCxnSpPr>
            <p:spPr bwMode="auto">
              <a:xfrm flipH="1">
                <a:off x="3503" y="3625"/>
                <a:ext cx="273" cy="1"/>
              </a:xfrm>
              <a:prstGeom prst="curvedConnector5">
                <a:avLst>
                  <a:gd name="adj1" fmla="val -48352"/>
                  <a:gd name="adj2" fmla="val 40600000"/>
                  <a:gd name="adj3" fmla="val 148352"/>
                </a:avLst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25" name="Text Box 137"/>
              <p:cNvSpPr txBox="1">
                <a:spLocks noChangeArrowheads="1"/>
              </p:cNvSpPr>
              <p:nvPr/>
            </p:nvSpPr>
            <p:spPr bwMode="auto">
              <a:xfrm>
                <a:off x="3356" y="3934"/>
                <a:ext cx="573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400" b="1"/>
                  <a:t>?стоп</a:t>
                </a:r>
              </a:p>
            </p:txBody>
          </p:sp>
          <p:cxnSp>
            <p:nvCxnSpPr>
              <p:cNvPr id="319626" name="AutoShape 138"/>
              <p:cNvCxnSpPr>
                <a:cxnSpLocks noChangeShapeType="1"/>
                <a:stCxn id="319609" idx="2"/>
                <a:endCxn id="319613" idx="4"/>
              </p:cNvCxnSpPr>
              <p:nvPr/>
            </p:nvCxnSpPr>
            <p:spPr bwMode="auto">
              <a:xfrm rot="10800000">
                <a:off x="420" y="2740"/>
                <a:ext cx="1269" cy="885"/>
              </a:xfrm>
              <a:prstGeom prst="curvedConnector2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27" name="Text Box 139"/>
              <p:cNvSpPr txBox="1">
                <a:spLocks noChangeArrowheads="1"/>
              </p:cNvSpPr>
              <p:nvPr/>
            </p:nvSpPr>
            <p:spPr bwMode="auto">
              <a:xfrm>
                <a:off x="5051" y="2467"/>
                <a:ext cx="573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400" b="1"/>
                  <a:t>?стоп</a:t>
                </a:r>
              </a:p>
            </p:txBody>
          </p:sp>
          <p:sp>
            <p:nvSpPr>
              <p:cNvPr id="319628" name="Text Box 140"/>
              <p:cNvSpPr txBox="1">
                <a:spLocks noChangeArrowheads="1"/>
              </p:cNvSpPr>
              <p:nvPr/>
            </p:nvSpPr>
            <p:spPr bwMode="auto">
              <a:xfrm>
                <a:off x="317" y="3026"/>
                <a:ext cx="594" cy="245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90800"/>
              <a:lstStyle/>
              <a:p>
                <a:pPr>
                  <a:spcBef>
                    <a:spcPct val="50000"/>
                  </a:spcBef>
                </a:pPr>
                <a:r>
                  <a:rPr lang="ru-RU" sz="2400" b="1"/>
                  <a:t>!откат</a:t>
                </a:r>
              </a:p>
            </p:txBody>
          </p:sp>
          <p:cxnSp>
            <p:nvCxnSpPr>
              <p:cNvPr id="319629" name="AutoShape 141"/>
              <p:cNvCxnSpPr>
                <a:cxnSpLocks noChangeShapeType="1"/>
                <a:stCxn id="319611" idx="6"/>
                <a:endCxn id="319617" idx="4"/>
              </p:cNvCxnSpPr>
              <p:nvPr/>
            </p:nvCxnSpPr>
            <p:spPr bwMode="auto">
              <a:xfrm flipV="1">
                <a:off x="3776" y="2740"/>
                <a:ext cx="969" cy="885"/>
              </a:xfrm>
              <a:prstGeom prst="curvedConnector2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31" name="Oval 143"/>
              <p:cNvSpPr>
                <a:spLocks noChangeArrowheads="1"/>
              </p:cNvSpPr>
              <p:nvPr/>
            </p:nvSpPr>
            <p:spPr bwMode="auto">
              <a:xfrm>
                <a:off x="2615" y="2478"/>
                <a:ext cx="249" cy="250"/>
              </a:xfrm>
              <a:prstGeom prst="ellipse">
                <a:avLst/>
              </a:prstGeom>
              <a:solidFill>
                <a:srgbClr val="00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/>
                  <a:t>3</a:t>
                </a:r>
                <a:endParaRPr lang="ru-RU" sz="2400"/>
              </a:p>
            </p:txBody>
          </p:sp>
          <p:cxnSp>
            <p:nvCxnSpPr>
              <p:cNvPr id="319632" name="AutoShape 144"/>
              <p:cNvCxnSpPr>
                <a:cxnSpLocks noChangeShapeType="1"/>
                <a:stCxn id="319631" idx="4"/>
                <a:endCxn id="319611" idx="2"/>
              </p:cNvCxnSpPr>
              <p:nvPr/>
            </p:nvCxnSpPr>
            <p:spPr bwMode="auto">
              <a:xfrm rot="16200000" flipH="1">
                <a:off x="2679" y="2801"/>
                <a:ext cx="885" cy="763"/>
              </a:xfrm>
              <a:prstGeom prst="curvedConnector2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33" name="Text Box 145"/>
              <p:cNvSpPr txBox="1">
                <a:spLocks noChangeArrowheads="1"/>
              </p:cNvSpPr>
              <p:nvPr/>
            </p:nvSpPr>
            <p:spPr bwMode="auto">
              <a:xfrm>
                <a:off x="2797" y="3026"/>
                <a:ext cx="106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400" b="1">
                    <a:sym typeface="Symbol" pitchFamily="18" charset="2"/>
                  </a:rPr>
                  <a:t></a:t>
                </a:r>
                <a:endParaRPr lang="ru-RU" sz="2400" b="1"/>
              </a:p>
            </p:txBody>
          </p:sp>
          <p:cxnSp>
            <p:nvCxnSpPr>
              <p:cNvPr id="319634" name="AutoShape 146"/>
              <p:cNvCxnSpPr>
                <a:cxnSpLocks noChangeShapeType="1"/>
                <a:stCxn id="319631" idx="6"/>
                <a:endCxn id="319610" idx="2"/>
              </p:cNvCxnSpPr>
              <p:nvPr/>
            </p:nvCxnSpPr>
            <p:spPr bwMode="auto">
              <a:xfrm>
                <a:off x="2876" y="2603"/>
                <a:ext cx="627" cy="0"/>
              </a:xfrm>
              <a:prstGeom prst="straightConnector1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 type="triangle" w="lg" len="lg"/>
              </a:ln>
              <a:effectLst/>
            </p:spPr>
          </p:cxnSp>
          <p:sp>
            <p:nvSpPr>
              <p:cNvPr id="319635" name="Text Box 147"/>
              <p:cNvSpPr txBox="1">
                <a:spLocks noChangeArrowheads="1"/>
              </p:cNvSpPr>
              <p:nvPr/>
            </p:nvSpPr>
            <p:spPr bwMode="auto">
              <a:xfrm>
                <a:off x="3092" y="2459"/>
                <a:ext cx="106" cy="244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0800" rIns="18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ym typeface="Symbol" pitchFamily="18" charset="2"/>
                  </a:rPr>
                  <a:t></a:t>
                </a:r>
                <a:endParaRPr lang="ru-RU" sz="2400" b="1"/>
              </a:p>
            </p:txBody>
          </p:sp>
        </p:grpSp>
        <p:sp>
          <p:nvSpPr>
            <p:cNvPr id="319630" name="Text Box 142"/>
            <p:cNvSpPr txBox="1">
              <a:spLocks noChangeArrowheads="1"/>
            </p:cNvSpPr>
            <p:nvPr/>
          </p:nvSpPr>
          <p:spPr bwMode="auto">
            <a:xfrm>
              <a:off x="4082" y="3271"/>
              <a:ext cx="1044" cy="244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?</a:t>
              </a:r>
              <a:r>
                <a:rPr lang="ru-RU" sz="2400" b="1"/>
                <a:t>дальше</a:t>
              </a:r>
            </a:p>
          </p:txBody>
        </p:sp>
        <p:sp>
          <p:nvSpPr>
            <p:cNvPr id="319616" name="Text Box 128"/>
            <p:cNvSpPr txBox="1">
              <a:spLocks noChangeArrowheads="1"/>
            </p:cNvSpPr>
            <p:nvPr/>
          </p:nvSpPr>
          <p:spPr bwMode="auto">
            <a:xfrm>
              <a:off x="4044" y="2483"/>
              <a:ext cx="401" cy="267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/>
            <a:lstStyle/>
            <a:p>
              <a:pPr>
                <a:spcBef>
                  <a:spcPct val="50000"/>
                </a:spcBef>
              </a:pPr>
              <a:r>
                <a:rPr lang="ru-RU" sz="2400" b="1">
                  <a:sym typeface="Symbol" pitchFamily="18" charset="2"/>
                </a:rPr>
                <a:t>!</a:t>
              </a:r>
              <a:r>
                <a:rPr lang="en-US" sz="2400" b="1">
                  <a:sym typeface="Symbol" pitchFamily="18" charset="2"/>
                </a:rPr>
                <a:t>ok</a:t>
              </a:r>
              <a:endParaRPr lang="ru-RU" sz="2400" b="1"/>
            </a:p>
          </p:txBody>
        </p:sp>
      </p:grpSp>
      <p:sp>
        <p:nvSpPr>
          <p:cNvPr id="319840" name="Text Box 352"/>
          <p:cNvSpPr txBox="1">
            <a:spLocks noChangeArrowheads="1"/>
          </p:cNvSpPr>
          <p:nvPr/>
        </p:nvSpPr>
        <p:spPr bwMode="auto">
          <a:xfrm>
            <a:off x="468313" y="1916113"/>
            <a:ext cx="8243887" cy="3295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При асинхронном тестировании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наблюдаемая трасса может </a:t>
            </a:r>
            <a:br>
              <a:rPr lang="ru-RU" sz="2800"/>
            </a:br>
            <a:r>
              <a:rPr lang="ru-RU" sz="2800"/>
              <a:t>не совпадать с трассой реализации.</a:t>
            </a:r>
          </a:p>
          <a:p>
            <a:pPr algn="dist">
              <a:spcBef>
                <a:spcPct val="100000"/>
              </a:spcBef>
            </a:pPr>
            <a:r>
              <a:rPr lang="ru-RU" sz="2800" i="1"/>
              <a:t>Гипотетическая трасса</a:t>
            </a:r>
            <a:r>
              <a:rPr lang="ru-RU" sz="2800"/>
              <a:t> = трасса, которую прошла реализация при наблюдении</a:t>
            </a:r>
            <a:br>
              <a:rPr lang="ru-RU" sz="2800"/>
            </a:br>
            <a:r>
              <a:rPr lang="ru-RU" sz="2800"/>
              <a:t>в тесте данной наблюдаемой трассы.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9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9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9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9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9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9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9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9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9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19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1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31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1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604" grpId="0" animBg="1"/>
      <p:bldP spid="319604" grpId="1" animBg="1"/>
      <p:bldP spid="319829" grpId="0"/>
      <p:bldP spid="319830" grpId="0"/>
      <p:bldP spid="319831" grpId="0"/>
      <p:bldP spid="319832" grpId="0"/>
      <p:bldP spid="319833" grpId="0"/>
      <p:bldP spid="319834" grpId="0"/>
      <p:bldP spid="319838" grpId="0" animBg="1"/>
      <p:bldP spid="319840" grpId="0" animBg="1"/>
      <p:bldP spid="319840" grpId="1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5CD2-74C0-40CF-8837-90FAB68D0B06}" type="slidenum">
              <a:rPr lang="ru-RU"/>
              <a:pPr/>
              <a:t>135</a:t>
            </a:fld>
            <a:endParaRPr lang="ru-RU"/>
          </a:p>
        </p:txBody>
      </p:sp>
      <p:sp>
        <p:nvSpPr>
          <p:cNvPr id="326717" name="Text Box 61"/>
          <p:cNvSpPr txBox="1">
            <a:spLocks noChangeArrowheads="1"/>
          </p:cNvSpPr>
          <p:nvPr/>
        </p:nvSpPr>
        <p:spPr bwMode="auto">
          <a:xfrm>
            <a:off x="179388" y="4886325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r>
              <a:rPr lang="ru-RU" sz="2400">
                <a:sym typeface="Symbol" pitchFamily="18" charset="2"/>
              </a:rPr>
              <a:t>1</a:t>
            </a:r>
            <a:endParaRPr lang="ru-RU" sz="2400"/>
          </a:p>
        </p:txBody>
      </p:sp>
      <p:sp>
        <p:nvSpPr>
          <p:cNvPr id="326718" name="Text Box 62"/>
          <p:cNvSpPr txBox="1">
            <a:spLocks noChangeArrowheads="1"/>
          </p:cNvSpPr>
          <p:nvPr/>
        </p:nvSpPr>
        <p:spPr bwMode="auto">
          <a:xfrm>
            <a:off x="1150938" y="4886325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326719" name="Text Box 63"/>
          <p:cNvSpPr txBox="1">
            <a:spLocks noChangeArrowheads="1"/>
          </p:cNvSpPr>
          <p:nvPr/>
        </p:nvSpPr>
        <p:spPr bwMode="auto">
          <a:xfrm>
            <a:off x="2195513" y="4886325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y1</a:t>
            </a:r>
            <a:endParaRPr lang="ru-RU" sz="2400"/>
          </a:p>
        </p:txBody>
      </p:sp>
      <p:sp>
        <p:nvSpPr>
          <p:cNvPr id="326720" name="Text Box 64"/>
          <p:cNvSpPr txBox="1">
            <a:spLocks noChangeArrowheads="1"/>
          </p:cNvSpPr>
          <p:nvPr/>
        </p:nvSpPr>
        <p:spPr bwMode="auto">
          <a:xfrm>
            <a:off x="3167063" y="4886325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326721" name="Text Box 65"/>
          <p:cNvSpPr txBox="1">
            <a:spLocks noChangeArrowheads="1"/>
          </p:cNvSpPr>
          <p:nvPr/>
        </p:nvSpPr>
        <p:spPr bwMode="auto">
          <a:xfrm>
            <a:off x="4103688" y="4886325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x3</a:t>
            </a:r>
            <a:endParaRPr lang="ru-RU" sz="2400"/>
          </a:p>
        </p:txBody>
      </p:sp>
      <p:sp>
        <p:nvSpPr>
          <p:cNvPr id="326722" name="Text Box 66"/>
          <p:cNvSpPr txBox="1">
            <a:spLocks noChangeArrowheads="1"/>
          </p:cNvSpPr>
          <p:nvPr/>
        </p:nvSpPr>
        <p:spPr bwMode="auto">
          <a:xfrm>
            <a:off x="5148263" y="4886325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!y3</a:t>
            </a:r>
            <a:endParaRPr lang="ru-RU" sz="2400"/>
          </a:p>
        </p:txBody>
      </p:sp>
      <p:sp>
        <p:nvSpPr>
          <p:cNvPr id="326723" name="Text Box 67"/>
          <p:cNvSpPr txBox="1">
            <a:spLocks noChangeArrowheads="1"/>
          </p:cNvSpPr>
          <p:nvPr/>
        </p:nvSpPr>
        <p:spPr bwMode="auto">
          <a:xfrm>
            <a:off x="7123113" y="4886325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!y4</a:t>
            </a:r>
            <a:endParaRPr lang="ru-RU" sz="2400"/>
          </a:p>
        </p:txBody>
      </p:sp>
      <p:sp>
        <p:nvSpPr>
          <p:cNvPr id="326724" name="Text Box 68"/>
          <p:cNvSpPr txBox="1">
            <a:spLocks noChangeArrowheads="1"/>
          </p:cNvSpPr>
          <p:nvPr/>
        </p:nvSpPr>
        <p:spPr bwMode="auto">
          <a:xfrm>
            <a:off x="8239125" y="4886325"/>
            <a:ext cx="2936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sp>
        <p:nvSpPr>
          <p:cNvPr id="326658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Завершённые трассы.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2665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2666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66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2666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6746" name="Text Box 90"/>
          <p:cNvSpPr txBox="1">
            <a:spLocks noChangeArrowheads="1"/>
          </p:cNvSpPr>
          <p:nvPr/>
        </p:nvSpPr>
        <p:spPr bwMode="auto">
          <a:xfrm>
            <a:off x="179388" y="38989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r>
              <a:rPr lang="ru-RU" sz="2400">
                <a:sym typeface="Symbol" pitchFamily="18" charset="2"/>
              </a:rPr>
              <a:t>1</a:t>
            </a:r>
            <a:endParaRPr lang="ru-RU" sz="2400"/>
          </a:p>
        </p:txBody>
      </p:sp>
      <p:sp>
        <p:nvSpPr>
          <p:cNvPr id="326747" name="Text Box 91"/>
          <p:cNvSpPr txBox="1">
            <a:spLocks noChangeArrowheads="1"/>
          </p:cNvSpPr>
          <p:nvPr/>
        </p:nvSpPr>
        <p:spPr bwMode="auto">
          <a:xfrm>
            <a:off x="1150938" y="38989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326750" name="Text Box 94"/>
          <p:cNvSpPr txBox="1">
            <a:spLocks noChangeArrowheads="1"/>
          </p:cNvSpPr>
          <p:nvPr/>
        </p:nvSpPr>
        <p:spPr bwMode="auto">
          <a:xfrm>
            <a:off x="4103688" y="38989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x3</a:t>
            </a:r>
            <a:endParaRPr lang="ru-RU" sz="2400"/>
          </a:p>
        </p:txBody>
      </p:sp>
      <p:sp>
        <p:nvSpPr>
          <p:cNvPr id="326756" name="Text Box 100"/>
          <p:cNvSpPr txBox="1">
            <a:spLocks noChangeArrowheads="1"/>
          </p:cNvSpPr>
          <p:nvPr/>
        </p:nvSpPr>
        <p:spPr bwMode="auto">
          <a:xfrm>
            <a:off x="219551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y1</a:t>
            </a:r>
            <a:endParaRPr lang="ru-RU" sz="2400"/>
          </a:p>
        </p:txBody>
      </p:sp>
      <p:sp>
        <p:nvSpPr>
          <p:cNvPr id="326757" name="Text Box 101"/>
          <p:cNvSpPr txBox="1">
            <a:spLocks noChangeArrowheads="1"/>
          </p:cNvSpPr>
          <p:nvPr/>
        </p:nvSpPr>
        <p:spPr bwMode="auto">
          <a:xfrm>
            <a:off x="316706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326759" name="Text Box 103"/>
          <p:cNvSpPr txBox="1">
            <a:spLocks noChangeArrowheads="1"/>
          </p:cNvSpPr>
          <p:nvPr/>
        </p:nvSpPr>
        <p:spPr bwMode="auto">
          <a:xfrm>
            <a:off x="514826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!y3</a:t>
            </a:r>
            <a:endParaRPr lang="ru-RU" sz="2400"/>
          </a:p>
        </p:txBody>
      </p:sp>
      <p:sp>
        <p:nvSpPr>
          <p:cNvPr id="326760" name="Text Box 104"/>
          <p:cNvSpPr txBox="1">
            <a:spLocks noChangeArrowheads="1"/>
          </p:cNvSpPr>
          <p:nvPr/>
        </p:nvSpPr>
        <p:spPr bwMode="auto">
          <a:xfrm>
            <a:off x="712311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!y4</a:t>
            </a:r>
            <a:endParaRPr lang="ru-RU" sz="2400"/>
          </a:p>
        </p:txBody>
      </p:sp>
      <p:cxnSp>
        <p:nvCxnSpPr>
          <p:cNvPr id="326762" name="AutoShape 106"/>
          <p:cNvCxnSpPr>
            <a:cxnSpLocks noChangeShapeType="1"/>
            <a:stCxn id="326717" idx="3"/>
            <a:endCxn id="326718" idx="1"/>
          </p:cNvCxnSpPr>
          <p:nvPr/>
        </p:nvCxnSpPr>
        <p:spPr bwMode="auto">
          <a:xfrm>
            <a:off x="814388" y="5140325"/>
            <a:ext cx="336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3" name="AutoShape 107"/>
          <p:cNvCxnSpPr>
            <a:cxnSpLocks noChangeShapeType="1"/>
            <a:stCxn id="326718" idx="3"/>
            <a:endCxn id="326719" idx="1"/>
          </p:cNvCxnSpPr>
          <p:nvPr/>
        </p:nvCxnSpPr>
        <p:spPr bwMode="auto">
          <a:xfrm>
            <a:off x="1785938" y="5140325"/>
            <a:ext cx="409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4" name="AutoShape 108"/>
          <p:cNvCxnSpPr>
            <a:cxnSpLocks noChangeShapeType="1"/>
            <a:stCxn id="326719" idx="3"/>
            <a:endCxn id="326720" idx="1"/>
          </p:cNvCxnSpPr>
          <p:nvPr/>
        </p:nvCxnSpPr>
        <p:spPr bwMode="auto">
          <a:xfrm>
            <a:off x="2744788" y="5140325"/>
            <a:ext cx="4222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5" name="AutoShape 109"/>
          <p:cNvCxnSpPr>
            <a:cxnSpLocks noChangeShapeType="1"/>
            <a:stCxn id="326720" idx="3"/>
            <a:endCxn id="326721" idx="1"/>
          </p:cNvCxnSpPr>
          <p:nvPr/>
        </p:nvCxnSpPr>
        <p:spPr bwMode="auto">
          <a:xfrm>
            <a:off x="3716338" y="5140325"/>
            <a:ext cx="3873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6" name="AutoShape 110"/>
          <p:cNvCxnSpPr>
            <a:cxnSpLocks noChangeShapeType="1"/>
            <a:stCxn id="326721" idx="3"/>
            <a:endCxn id="326722" idx="1"/>
          </p:cNvCxnSpPr>
          <p:nvPr/>
        </p:nvCxnSpPr>
        <p:spPr bwMode="auto">
          <a:xfrm>
            <a:off x="4738688" y="5140325"/>
            <a:ext cx="409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7" name="AutoShape 111"/>
          <p:cNvCxnSpPr>
            <a:cxnSpLocks noChangeShapeType="1"/>
            <a:stCxn id="326722" idx="3"/>
            <a:endCxn id="326776" idx="1"/>
          </p:cNvCxnSpPr>
          <p:nvPr/>
        </p:nvCxnSpPr>
        <p:spPr bwMode="auto">
          <a:xfrm flipV="1">
            <a:off x="5697538" y="5138738"/>
            <a:ext cx="42386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8" name="AutoShape 112"/>
          <p:cNvCxnSpPr>
            <a:cxnSpLocks noChangeShapeType="1"/>
            <a:stCxn id="326723" idx="3"/>
            <a:endCxn id="326724" idx="1"/>
          </p:cNvCxnSpPr>
          <p:nvPr/>
        </p:nvCxnSpPr>
        <p:spPr bwMode="auto">
          <a:xfrm>
            <a:off x="7672388" y="5140325"/>
            <a:ext cx="5667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69" name="AutoShape 113"/>
          <p:cNvCxnSpPr>
            <a:cxnSpLocks noChangeShapeType="1"/>
            <a:stCxn id="326746" idx="3"/>
            <a:endCxn id="326747" idx="1"/>
          </p:cNvCxnSpPr>
          <p:nvPr/>
        </p:nvCxnSpPr>
        <p:spPr bwMode="auto">
          <a:xfrm>
            <a:off x="814388" y="4152900"/>
            <a:ext cx="336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70" name="AutoShape 114"/>
          <p:cNvCxnSpPr>
            <a:cxnSpLocks noChangeShapeType="1"/>
            <a:stCxn id="326747" idx="3"/>
            <a:endCxn id="326750" idx="1"/>
          </p:cNvCxnSpPr>
          <p:nvPr/>
        </p:nvCxnSpPr>
        <p:spPr bwMode="auto">
          <a:xfrm>
            <a:off x="1785938" y="4152900"/>
            <a:ext cx="23177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71" name="AutoShape 115"/>
          <p:cNvCxnSpPr>
            <a:cxnSpLocks noChangeShapeType="1"/>
            <a:stCxn id="326756" idx="3"/>
            <a:endCxn id="326757" idx="1"/>
          </p:cNvCxnSpPr>
          <p:nvPr/>
        </p:nvCxnSpPr>
        <p:spPr bwMode="auto">
          <a:xfrm>
            <a:off x="2744788" y="6091238"/>
            <a:ext cx="4222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72" name="AutoShape 116"/>
          <p:cNvCxnSpPr>
            <a:cxnSpLocks noChangeShapeType="1"/>
            <a:stCxn id="326757" idx="3"/>
            <a:endCxn id="326759" idx="1"/>
          </p:cNvCxnSpPr>
          <p:nvPr/>
        </p:nvCxnSpPr>
        <p:spPr bwMode="auto">
          <a:xfrm>
            <a:off x="3716338" y="6091238"/>
            <a:ext cx="14319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73" name="AutoShape 117"/>
          <p:cNvCxnSpPr>
            <a:cxnSpLocks noChangeShapeType="1"/>
            <a:stCxn id="326759" idx="3"/>
            <a:endCxn id="326760" idx="1"/>
          </p:cNvCxnSpPr>
          <p:nvPr/>
        </p:nvCxnSpPr>
        <p:spPr bwMode="auto">
          <a:xfrm>
            <a:off x="5697538" y="6091238"/>
            <a:ext cx="1425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74" name="AutoShape 118"/>
          <p:cNvCxnSpPr>
            <a:cxnSpLocks noChangeShapeType="1"/>
            <a:stCxn id="326760" idx="3"/>
            <a:endCxn id="326724" idx="2"/>
          </p:cNvCxnSpPr>
          <p:nvPr/>
        </p:nvCxnSpPr>
        <p:spPr bwMode="auto">
          <a:xfrm flipV="1">
            <a:off x="7672388" y="5394325"/>
            <a:ext cx="714375" cy="6969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75" name="AutoShape 119"/>
          <p:cNvCxnSpPr>
            <a:cxnSpLocks noChangeShapeType="1"/>
            <a:stCxn id="326757" idx="0"/>
            <a:endCxn id="326750" idx="2"/>
          </p:cNvCxnSpPr>
          <p:nvPr/>
        </p:nvCxnSpPr>
        <p:spPr bwMode="auto">
          <a:xfrm flipV="1">
            <a:off x="3441700" y="4406900"/>
            <a:ext cx="979488" cy="1430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26776" name="Text Box 120"/>
          <p:cNvSpPr txBox="1">
            <a:spLocks noChangeArrowheads="1"/>
          </p:cNvSpPr>
          <p:nvPr/>
        </p:nvSpPr>
        <p:spPr bwMode="auto">
          <a:xfrm>
            <a:off x="6121400" y="4884738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x4</a:t>
            </a:r>
            <a:endParaRPr lang="ru-RU" sz="2400"/>
          </a:p>
        </p:txBody>
      </p:sp>
      <p:cxnSp>
        <p:nvCxnSpPr>
          <p:cNvPr id="326778" name="AutoShape 122"/>
          <p:cNvCxnSpPr>
            <a:cxnSpLocks noChangeShapeType="1"/>
            <a:stCxn id="326776" idx="3"/>
            <a:endCxn id="326723" idx="1"/>
          </p:cNvCxnSpPr>
          <p:nvPr/>
        </p:nvCxnSpPr>
        <p:spPr bwMode="auto">
          <a:xfrm>
            <a:off x="6756400" y="5138738"/>
            <a:ext cx="366713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26779" name="Text Box 123"/>
          <p:cNvSpPr txBox="1">
            <a:spLocks noChangeArrowheads="1"/>
          </p:cNvSpPr>
          <p:nvPr/>
        </p:nvSpPr>
        <p:spPr bwMode="auto">
          <a:xfrm>
            <a:off x="6121400" y="3897313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x4</a:t>
            </a:r>
            <a:endParaRPr lang="ru-RU" sz="2400"/>
          </a:p>
        </p:txBody>
      </p:sp>
      <p:cxnSp>
        <p:nvCxnSpPr>
          <p:cNvPr id="326780" name="AutoShape 124"/>
          <p:cNvCxnSpPr>
            <a:cxnSpLocks noChangeShapeType="1"/>
            <a:stCxn id="326750" idx="3"/>
            <a:endCxn id="326779" idx="1"/>
          </p:cNvCxnSpPr>
          <p:nvPr/>
        </p:nvCxnSpPr>
        <p:spPr bwMode="auto">
          <a:xfrm flipV="1">
            <a:off x="4738688" y="4151313"/>
            <a:ext cx="138271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81" name="AutoShape 125"/>
          <p:cNvCxnSpPr>
            <a:cxnSpLocks noChangeShapeType="1"/>
            <a:stCxn id="326759" idx="0"/>
            <a:endCxn id="326779" idx="2"/>
          </p:cNvCxnSpPr>
          <p:nvPr/>
        </p:nvCxnSpPr>
        <p:spPr bwMode="auto">
          <a:xfrm flipV="1">
            <a:off x="5422900" y="4405313"/>
            <a:ext cx="1016000" cy="1431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82" name="AutoShape 126"/>
          <p:cNvCxnSpPr>
            <a:cxnSpLocks noChangeShapeType="1"/>
            <a:stCxn id="326746" idx="2"/>
            <a:endCxn id="326756" idx="1"/>
          </p:cNvCxnSpPr>
          <p:nvPr/>
        </p:nvCxnSpPr>
        <p:spPr bwMode="auto">
          <a:xfrm>
            <a:off x="496888" y="4406900"/>
            <a:ext cx="1698625" cy="1684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83" name="AutoShape 127"/>
          <p:cNvCxnSpPr>
            <a:cxnSpLocks noChangeShapeType="1"/>
            <a:stCxn id="326779" idx="3"/>
            <a:endCxn id="326724" idx="0"/>
          </p:cNvCxnSpPr>
          <p:nvPr/>
        </p:nvCxnSpPr>
        <p:spPr bwMode="auto">
          <a:xfrm>
            <a:off x="6756400" y="4151313"/>
            <a:ext cx="1630363" cy="7350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26784" name="AutoShape 128"/>
          <p:cNvCxnSpPr>
            <a:cxnSpLocks noChangeShapeType="1"/>
            <a:stCxn id="326717" idx="0"/>
            <a:endCxn id="326746" idx="2"/>
          </p:cNvCxnSpPr>
          <p:nvPr/>
        </p:nvCxnSpPr>
        <p:spPr bwMode="auto">
          <a:xfrm flipV="1">
            <a:off x="496888" y="4406900"/>
            <a:ext cx="0" cy="479425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85" name="AutoShape 129"/>
          <p:cNvCxnSpPr>
            <a:cxnSpLocks noChangeShapeType="1"/>
            <a:stCxn id="326718" idx="0"/>
            <a:endCxn id="326747" idx="2"/>
          </p:cNvCxnSpPr>
          <p:nvPr/>
        </p:nvCxnSpPr>
        <p:spPr bwMode="auto">
          <a:xfrm flipV="1">
            <a:off x="1468438" y="4406900"/>
            <a:ext cx="0" cy="479425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86" name="AutoShape 130"/>
          <p:cNvCxnSpPr>
            <a:cxnSpLocks noChangeShapeType="1"/>
            <a:stCxn id="326721" idx="0"/>
            <a:endCxn id="326750" idx="2"/>
          </p:cNvCxnSpPr>
          <p:nvPr/>
        </p:nvCxnSpPr>
        <p:spPr bwMode="auto">
          <a:xfrm flipV="1">
            <a:off x="4421188" y="4406900"/>
            <a:ext cx="0" cy="479425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87" name="AutoShape 131"/>
          <p:cNvCxnSpPr>
            <a:cxnSpLocks noChangeShapeType="1"/>
            <a:stCxn id="326776" idx="0"/>
            <a:endCxn id="326779" idx="2"/>
          </p:cNvCxnSpPr>
          <p:nvPr/>
        </p:nvCxnSpPr>
        <p:spPr bwMode="auto">
          <a:xfrm flipV="1">
            <a:off x="6438900" y="4405313"/>
            <a:ext cx="0" cy="479425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88" name="AutoShape 132"/>
          <p:cNvCxnSpPr>
            <a:cxnSpLocks noChangeShapeType="1"/>
            <a:stCxn id="326719" idx="2"/>
            <a:endCxn id="326756" idx="0"/>
          </p:cNvCxnSpPr>
          <p:nvPr/>
        </p:nvCxnSpPr>
        <p:spPr bwMode="auto">
          <a:xfrm>
            <a:off x="2470150" y="5394325"/>
            <a:ext cx="0" cy="442913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89" name="AutoShape 133"/>
          <p:cNvCxnSpPr>
            <a:cxnSpLocks noChangeShapeType="1"/>
            <a:stCxn id="326720" idx="2"/>
            <a:endCxn id="326757" idx="0"/>
          </p:cNvCxnSpPr>
          <p:nvPr/>
        </p:nvCxnSpPr>
        <p:spPr bwMode="auto">
          <a:xfrm>
            <a:off x="3441700" y="5394325"/>
            <a:ext cx="0" cy="442913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90" name="AutoShape 134"/>
          <p:cNvCxnSpPr>
            <a:cxnSpLocks noChangeShapeType="1"/>
            <a:stCxn id="326722" idx="2"/>
            <a:endCxn id="326759" idx="0"/>
          </p:cNvCxnSpPr>
          <p:nvPr/>
        </p:nvCxnSpPr>
        <p:spPr bwMode="auto">
          <a:xfrm>
            <a:off x="5422900" y="5394325"/>
            <a:ext cx="0" cy="442913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26791" name="AutoShape 135"/>
          <p:cNvCxnSpPr>
            <a:cxnSpLocks noChangeShapeType="1"/>
            <a:stCxn id="326723" idx="2"/>
            <a:endCxn id="326760" idx="0"/>
          </p:cNvCxnSpPr>
          <p:nvPr/>
        </p:nvCxnSpPr>
        <p:spPr bwMode="auto">
          <a:xfrm>
            <a:off x="7397750" y="5394325"/>
            <a:ext cx="0" cy="442913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graphicFrame>
        <p:nvGraphicFramePr>
          <p:cNvPr id="326907" name="Group 251"/>
          <p:cNvGraphicFramePr>
            <a:graphicFrameLocks noGrp="1"/>
          </p:cNvGraphicFramePr>
          <p:nvPr>
            <p:ph/>
          </p:nvPr>
        </p:nvGraphicFramePr>
        <p:xfrm>
          <a:off x="215900" y="1233488"/>
          <a:ext cx="8712200" cy="2627313"/>
        </p:xfrm>
        <a:graphic>
          <a:graphicData uri="http://schemas.openxmlformats.org/drawingml/2006/table">
            <a:tbl>
              <a:tblPr/>
              <a:tblGrid>
                <a:gridCol w="2903538"/>
                <a:gridCol w="2905125"/>
                <a:gridCol w="2903537"/>
              </a:tblGrid>
              <a:tr h="2627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6908" name="Text Box 252"/>
          <p:cNvSpPr txBox="1">
            <a:spLocks noChangeArrowheads="1"/>
          </p:cNvSpPr>
          <p:nvPr/>
        </p:nvSpPr>
        <p:spPr bwMode="auto">
          <a:xfrm>
            <a:off x="6048375" y="3068638"/>
            <a:ext cx="2844800" cy="75565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гипотетические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трассы</a:t>
            </a:r>
          </a:p>
        </p:txBody>
      </p:sp>
      <p:sp>
        <p:nvSpPr>
          <p:cNvPr id="326909" name="Text Box 253"/>
          <p:cNvSpPr txBox="1">
            <a:spLocks noChangeArrowheads="1"/>
          </p:cNvSpPr>
          <p:nvPr/>
        </p:nvSpPr>
        <p:spPr bwMode="auto">
          <a:xfrm>
            <a:off x="215900" y="1720850"/>
            <a:ext cx="8712200" cy="15636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Гипотетические трассы = множество трасс,</a:t>
            </a:r>
            <a:br>
              <a:rPr lang="ru-RU" sz="3200"/>
            </a:br>
            <a:r>
              <a:rPr lang="ru-RU" sz="3200"/>
              <a:t>не противоречащих частичному порядку, задаваемому наблюдаемой трассой</a:t>
            </a:r>
          </a:p>
        </p:txBody>
      </p:sp>
      <p:sp>
        <p:nvSpPr>
          <p:cNvPr id="326911" name="Text Box 255"/>
          <p:cNvSpPr txBox="1">
            <a:spLocks noChangeArrowheads="1"/>
          </p:cNvSpPr>
          <p:nvPr/>
        </p:nvSpPr>
        <p:spPr bwMode="auto">
          <a:xfrm>
            <a:off x="611188" y="1449388"/>
            <a:ext cx="7935912" cy="2195512"/>
          </a:xfrm>
          <a:prstGeom prst="rect">
            <a:avLst/>
          </a:prstGeom>
          <a:solidFill>
            <a:srgbClr val="E7FDE7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dist">
              <a:spcBef>
                <a:spcPct val="50000"/>
              </a:spcBef>
            </a:pPr>
            <a:r>
              <a:rPr lang="ru-RU" sz="2800"/>
              <a:t>При стационарном тестировании</a:t>
            </a:r>
            <a:br>
              <a:rPr lang="ru-RU" sz="2800"/>
            </a:br>
            <a:r>
              <a:rPr lang="ru-RU" sz="2800"/>
              <a:t>так же, как при синхронном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гипотетическая трасса = наблюдаемая трасса</a:t>
            </a:r>
          </a:p>
        </p:txBody>
      </p:sp>
      <p:sp>
        <p:nvSpPr>
          <p:cNvPr id="326912" name="Text Box 256"/>
          <p:cNvSpPr txBox="1">
            <a:spLocks noChangeArrowheads="1"/>
          </p:cNvSpPr>
          <p:nvPr/>
        </p:nvSpPr>
        <p:spPr bwMode="auto">
          <a:xfrm>
            <a:off x="762000" y="1127125"/>
            <a:ext cx="7696200" cy="2749550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800"/>
              <a:t>Каузальные зависимости: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Правило очерёдности стимулов.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Правило очерёдности реакций.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Правило «</a:t>
            </a:r>
            <a:r>
              <a:rPr lang="ru-RU" sz="2800" i="1">
                <a:latin typeface="Times New Roman" pitchFamily="18" charset="0"/>
              </a:rPr>
              <a:t>стимул после реакции</a:t>
            </a:r>
            <a:r>
              <a:rPr lang="ru-RU" sz="2800">
                <a:latin typeface="Times New Roman" pitchFamily="18" charset="0"/>
              </a:rPr>
              <a:t>».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Правило первого стимула.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Правило стационарности.</a:t>
            </a:r>
            <a:endParaRPr lang="en-US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6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6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326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32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326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"/>
                                        <p:tgtEl>
                                          <p:spTgt spid="326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32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326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326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326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"/>
                                        <p:tgtEl>
                                          <p:spTgt spid="326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"/>
                                        <p:tgtEl>
                                          <p:spTgt spid="326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"/>
                                        <p:tgtEl>
                                          <p:spTgt spid="32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326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"/>
                                        <p:tgtEl>
                                          <p:spTgt spid="32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"/>
                                        <p:tgtEl>
                                          <p:spTgt spid="32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"/>
                                        <p:tgtEl>
                                          <p:spTgt spid="32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"/>
                                        <p:tgtEl>
                                          <p:spTgt spid="326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"/>
                                        <p:tgtEl>
                                          <p:spTgt spid="32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26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2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2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2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2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2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2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2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2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2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2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9" presetClass="emph" presetSubtype="0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3267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326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3267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326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3267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32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3267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326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326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326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326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32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3267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9" dur="indefinite"/>
                                        <p:tgtEl>
                                          <p:spTgt spid="32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3267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2" dur="indefinite"/>
                                        <p:tgtEl>
                                          <p:spTgt spid="32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326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32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3267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326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3267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1" dur="indefinite"/>
                                        <p:tgtEl>
                                          <p:spTgt spid="326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3267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4" dur="indefinite"/>
                                        <p:tgtEl>
                                          <p:spTgt spid="326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3267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7" dur="indefinite"/>
                                        <p:tgtEl>
                                          <p:spTgt spid="326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3267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0" dur="indefinite"/>
                                        <p:tgtEl>
                                          <p:spTgt spid="326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3267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3" dur="indefinite"/>
                                        <p:tgtEl>
                                          <p:spTgt spid="326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3267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6" dur="indefinite"/>
                                        <p:tgtEl>
                                          <p:spTgt spid="32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326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000"/>
                                        <p:tgtEl>
                                          <p:spTgt spid="326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326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326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326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326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326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326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3269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32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7" dur="indefinite"/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8" dur="indefinite"/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9" dur="indefinite"/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326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32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326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45" dur="indefinite"/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46" dur="indefinite"/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47" dur="indefinite"/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32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32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32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63" dur="indefinite"/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64" dur="indefinite"/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65" dur="indefinite"/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32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26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77" dur="indefinite"/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78" dur="indefinite"/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79" dur="indefinite"/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6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87" dur="indefinite"/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8" dur="indefinite"/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89" dur="indefinite"/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3" dur="500"/>
                                        <p:tgtEl>
                                          <p:spTgt spid="32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32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0" dur="500"/>
                                        <p:tgtEl>
                                          <p:spTgt spid="32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3" dur="500"/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6" dur="500"/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9" dur="500"/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2" dur="500"/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5" dur="500"/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8" dur="500"/>
                                        <p:tgtEl>
                                          <p:spTgt spid="3269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26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26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26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2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2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326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2" dur="500"/>
                                        <p:tgtEl>
                                          <p:spTgt spid="326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770" decel="100000"/>
                                        <p:tgtEl>
                                          <p:spTgt spid="3269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770" decel="100000"/>
                                        <p:tgtEl>
                                          <p:spTgt spid="3269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9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0" dur="770" fill="hold"/>
                                        <p:tgtEl>
                                          <p:spTgt spid="326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2" dur="770" fill="hold"/>
                                        <p:tgtEl>
                                          <p:spTgt spid="326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717" grpId="0"/>
      <p:bldP spid="326717" grpId="1"/>
      <p:bldP spid="326718" grpId="0"/>
      <p:bldP spid="326718" grpId="1"/>
      <p:bldP spid="326719" grpId="0"/>
      <p:bldP spid="326719" grpId="1"/>
      <p:bldP spid="326720" grpId="0"/>
      <p:bldP spid="326720" grpId="1"/>
      <p:bldP spid="326721" grpId="0"/>
      <p:bldP spid="326721" grpId="1"/>
      <p:bldP spid="326722" grpId="0"/>
      <p:bldP spid="326722" grpId="1"/>
      <p:bldP spid="326723" grpId="0"/>
      <p:bldP spid="326723" grpId="1"/>
      <p:bldP spid="326724" grpId="0"/>
      <p:bldP spid="326746" grpId="0"/>
      <p:bldP spid="326747" grpId="0"/>
      <p:bldP spid="326750" grpId="0"/>
      <p:bldP spid="326756" grpId="0"/>
      <p:bldP spid="326757" grpId="0"/>
      <p:bldP spid="326759" grpId="0"/>
      <p:bldP spid="326760" grpId="0"/>
      <p:bldP spid="326776" grpId="0"/>
      <p:bldP spid="326776" grpId="1"/>
      <p:bldP spid="326779" grpId="0"/>
      <p:bldP spid="326908" grpId="0" animBg="1"/>
      <p:bldP spid="326908" grpId="1" animBg="1"/>
      <p:bldP spid="326909" grpId="0" animBg="1"/>
      <p:bldP spid="326909" grpId="1" animBg="1"/>
      <p:bldP spid="326911" grpId="0" animBg="1"/>
      <p:bldP spid="326912" grpId="0" build="allAtOnce" animBg="1"/>
      <p:bldP spid="326912" grpId="1" build="allAtOnce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E6EE-F8CA-4D56-BD4D-D9E816520790}" type="slidenum">
              <a:rPr lang="ru-RU"/>
              <a:pPr/>
              <a:t>136</a:t>
            </a:fld>
            <a:endParaRPr lang="ru-RU"/>
          </a:p>
        </p:txBody>
      </p:sp>
      <p:sp>
        <p:nvSpPr>
          <p:cNvPr id="382008" name="Text Box 56"/>
          <p:cNvSpPr txBox="1">
            <a:spLocks noChangeArrowheads="1"/>
          </p:cNvSpPr>
          <p:nvPr/>
        </p:nvSpPr>
        <p:spPr bwMode="auto">
          <a:xfrm>
            <a:off x="179388" y="3214688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1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382009" name="Text Box 57"/>
          <p:cNvSpPr txBox="1">
            <a:spLocks noChangeArrowheads="1"/>
          </p:cNvSpPr>
          <p:nvPr/>
        </p:nvSpPr>
        <p:spPr bwMode="auto">
          <a:xfrm>
            <a:off x="1150938" y="3214688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2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382010" name="Text Box 58"/>
          <p:cNvSpPr txBox="1">
            <a:spLocks noChangeArrowheads="1"/>
          </p:cNvSpPr>
          <p:nvPr/>
        </p:nvSpPr>
        <p:spPr bwMode="auto">
          <a:xfrm>
            <a:off x="2152650" y="3214688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?x3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382011" name="Text Box 59"/>
          <p:cNvSpPr txBox="1">
            <a:spLocks noChangeArrowheads="1"/>
          </p:cNvSpPr>
          <p:nvPr/>
        </p:nvSpPr>
        <p:spPr bwMode="auto">
          <a:xfrm>
            <a:off x="3124200" y="3214688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?x4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382012" name="Text Box 60"/>
          <p:cNvSpPr txBox="1">
            <a:spLocks noChangeArrowheads="1"/>
          </p:cNvSpPr>
          <p:nvPr/>
        </p:nvSpPr>
        <p:spPr bwMode="auto">
          <a:xfrm>
            <a:off x="4146550" y="321468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!y1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382013" name="Text Box 61"/>
          <p:cNvSpPr txBox="1">
            <a:spLocks noChangeArrowheads="1"/>
          </p:cNvSpPr>
          <p:nvPr/>
        </p:nvSpPr>
        <p:spPr bwMode="auto">
          <a:xfrm>
            <a:off x="5148263" y="321468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!y2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382014" name="Text Box 62"/>
          <p:cNvSpPr txBox="1">
            <a:spLocks noChangeArrowheads="1"/>
          </p:cNvSpPr>
          <p:nvPr/>
        </p:nvSpPr>
        <p:spPr bwMode="auto">
          <a:xfrm>
            <a:off x="7123113" y="321468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!y4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382015" name="Text Box 63"/>
          <p:cNvSpPr txBox="1">
            <a:spLocks noChangeArrowheads="1"/>
          </p:cNvSpPr>
          <p:nvPr/>
        </p:nvSpPr>
        <p:spPr bwMode="auto">
          <a:xfrm>
            <a:off x="8239125" y="3214688"/>
            <a:ext cx="2936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cxnSp>
        <p:nvCxnSpPr>
          <p:cNvPr id="382016" name="AutoShape 64"/>
          <p:cNvCxnSpPr>
            <a:cxnSpLocks noChangeShapeType="1"/>
            <a:stCxn id="382008" idx="3"/>
            <a:endCxn id="382009" idx="1"/>
          </p:cNvCxnSpPr>
          <p:nvPr/>
        </p:nvCxnSpPr>
        <p:spPr bwMode="auto">
          <a:xfrm>
            <a:off x="814388" y="3468688"/>
            <a:ext cx="336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82017" name="AutoShape 65"/>
          <p:cNvCxnSpPr>
            <a:cxnSpLocks noChangeShapeType="1"/>
            <a:stCxn id="382009" idx="3"/>
            <a:endCxn id="382010" idx="1"/>
          </p:cNvCxnSpPr>
          <p:nvPr/>
        </p:nvCxnSpPr>
        <p:spPr bwMode="auto">
          <a:xfrm>
            <a:off x="1785938" y="3468688"/>
            <a:ext cx="3667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82018" name="AutoShape 66"/>
          <p:cNvCxnSpPr>
            <a:cxnSpLocks noChangeShapeType="1"/>
            <a:stCxn id="382010" idx="3"/>
            <a:endCxn id="382011" idx="1"/>
          </p:cNvCxnSpPr>
          <p:nvPr/>
        </p:nvCxnSpPr>
        <p:spPr bwMode="auto">
          <a:xfrm>
            <a:off x="2787650" y="3468688"/>
            <a:ext cx="336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82019" name="AutoShape 67"/>
          <p:cNvCxnSpPr>
            <a:cxnSpLocks noChangeShapeType="1"/>
            <a:stCxn id="382011" idx="3"/>
            <a:endCxn id="382012" idx="1"/>
          </p:cNvCxnSpPr>
          <p:nvPr/>
        </p:nvCxnSpPr>
        <p:spPr bwMode="auto">
          <a:xfrm>
            <a:off x="3759200" y="3468688"/>
            <a:ext cx="3873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82020" name="AutoShape 68"/>
          <p:cNvCxnSpPr>
            <a:cxnSpLocks noChangeShapeType="1"/>
            <a:stCxn id="382012" idx="3"/>
            <a:endCxn id="382013" idx="1"/>
          </p:cNvCxnSpPr>
          <p:nvPr/>
        </p:nvCxnSpPr>
        <p:spPr bwMode="auto">
          <a:xfrm>
            <a:off x="4695825" y="3468688"/>
            <a:ext cx="4524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82021" name="AutoShape 69"/>
          <p:cNvCxnSpPr>
            <a:cxnSpLocks noChangeShapeType="1"/>
          </p:cNvCxnSpPr>
          <p:nvPr/>
        </p:nvCxnSpPr>
        <p:spPr bwMode="auto">
          <a:xfrm flipV="1">
            <a:off x="5697538" y="3463925"/>
            <a:ext cx="466725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82022" name="AutoShape 70"/>
          <p:cNvCxnSpPr>
            <a:cxnSpLocks noChangeShapeType="1"/>
            <a:stCxn id="382014" idx="3"/>
            <a:endCxn id="382015" idx="1"/>
          </p:cNvCxnSpPr>
          <p:nvPr/>
        </p:nvCxnSpPr>
        <p:spPr bwMode="auto">
          <a:xfrm>
            <a:off x="7672388" y="3468688"/>
            <a:ext cx="5667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82023" name="Text Box 71"/>
          <p:cNvSpPr txBox="1">
            <a:spLocks noChangeArrowheads="1"/>
          </p:cNvSpPr>
          <p:nvPr/>
        </p:nvSpPr>
        <p:spPr bwMode="auto">
          <a:xfrm>
            <a:off x="6164263" y="3213100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!y3</a:t>
            </a:r>
            <a:endParaRPr lang="ru-RU" sz="2400">
              <a:solidFill>
                <a:srgbClr val="FF0000"/>
              </a:solidFill>
            </a:endParaRPr>
          </a:p>
        </p:txBody>
      </p:sp>
      <p:cxnSp>
        <p:nvCxnSpPr>
          <p:cNvPr id="382024" name="AutoShape 72"/>
          <p:cNvCxnSpPr>
            <a:cxnSpLocks noChangeShapeType="1"/>
            <a:stCxn id="382023" idx="3"/>
            <a:endCxn id="382014" idx="1"/>
          </p:cNvCxnSpPr>
          <p:nvPr/>
        </p:nvCxnSpPr>
        <p:spPr bwMode="auto">
          <a:xfrm>
            <a:off x="6713538" y="3467100"/>
            <a:ext cx="409575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81960" name="Text Box 8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Мультистимульное тестирование.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81961" name="Group 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81962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3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4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5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6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7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8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69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1970" name="Text Box 1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81971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2173" name="Text Box 221"/>
          <p:cNvSpPr txBox="1">
            <a:spLocks noChangeArrowheads="1"/>
          </p:cNvSpPr>
          <p:nvPr/>
        </p:nvSpPr>
        <p:spPr bwMode="auto">
          <a:xfrm>
            <a:off x="1042988" y="1233488"/>
            <a:ext cx="7240587" cy="579437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3200"/>
              <a:t>Сначала стимулы  потом реакции.</a:t>
            </a:r>
          </a:p>
        </p:txBody>
      </p:sp>
      <p:sp>
        <p:nvSpPr>
          <p:cNvPr id="382175" name="Text Box 223"/>
          <p:cNvSpPr txBox="1">
            <a:spLocks noChangeArrowheads="1"/>
          </p:cNvSpPr>
          <p:nvPr/>
        </p:nvSpPr>
        <p:spPr bwMode="auto">
          <a:xfrm>
            <a:off x="1042988" y="1843088"/>
            <a:ext cx="7240587" cy="579437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3200"/>
              <a:t>Аналог стационарного тестирования.</a:t>
            </a:r>
          </a:p>
        </p:txBody>
      </p:sp>
      <p:sp>
        <p:nvSpPr>
          <p:cNvPr id="382176" name="Text Box 224"/>
          <p:cNvSpPr txBox="1">
            <a:spLocks noChangeArrowheads="1"/>
          </p:cNvSpPr>
          <p:nvPr/>
        </p:nvSpPr>
        <p:spPr bwMode="auto">
          <a:xfrm>
            <a:off x="1042988" y="2454275"/>
            <a:ext cx="7240587" cy="579438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3200"/>
              <a:t>Достаточно завершённых трасс.</a:t>
            </a:r>
          </a:p>
        </p:txBody>
      </p:sp>
      <p:graphicFrame>
        <p:nvGraphicFramePr>
          <p:cNvPr id="382262" name="Group 310"/>
          <p:cNvGraphicFramePr>
            <a:graphicFrameLocks noGrp="1"/>
          </p:cNvGraphicFramePr>
          <p:nvPr>
            <p:ph/>
          </p:nvPr>
        </p:nvGraphicFramePr>
        <p:xfrm>
          <a:off x="250825" y="3863975"/>
          <a:ext cx="8677275" cy="2336800"/>
        </p:xfrm>
        <a:graphic>
          <a:graphicData uri="http://schemas.openxmlformats.org/drawingml/2006/table">
            <a:tbl>
              <a:tblPr/>
              <a:tblGrid>
                <a:gridCol w="2917825"/>
                <a:gridCol w="2647950"/>
                <a:gridCol w="87313"/>
                <a:gridCol w="612775"/>
                <a:gridCol w="2411412"/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Автомат Мили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один стимул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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одна реакция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Стационарное тестирование асинхронного автомата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одностимульное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один стимул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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много реакций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мультистимульное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1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много стимулов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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много реакций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2263" name="AutoShape 311"/>
          <p:cNvSpPr>
            <a:spLocks noChangeArrowheads="1"/>
          </p:cNvSpPr>
          <p:nvPr/>
        </p:nvSpPr>
        <p:spPr bwMode="auto">
          <a:xfrm>
            <a:off x="34925" y="5157788"/>
            <a:ext cx="468313" cy="396875"/>
          </a:xfrm>
          <a:prstGeom prst="notchedRightArrow">
            <a:avLst>
              <a:gd name="adj1" fmla="val 50000"/>
              <a:gd name="adj2" fmla="val 29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2264" name="AutoShape 312"/>
          <p:cNvSpPr>
            <a:spLocks noChangeArrowheads="1"/>
          </p:cNvSpPr>
          <p:nvPr/>
        </p:nvSpPr>
        <p:spPr bwMode="auto">
          <a:xfrm>
            <a:off x="142875" y="3968750"/>
            <a:ext cx="468313" cy="396875"/>
          </a:xfrm>
          <a:prstGeom prst="notchedRightArrow">
            <a:avLst>
              <a:gd name="adj1" fmla="val 50000"/>
              <a:gd name="adj2" fmla="val 29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2265" name="AutoShape 313"/>
          <p:cNvSpPr>
            <a:spLocks noChangeArrowheads="1"/>
          </p:cNvSpPr>
          <p:nvPr/>
        </p:nvSpPr>
        <p:spPr bwMode="auto">
          <a:xfrm rot="-3078469">
            <a:off x="467520" y="6273006"/>
            <a:ext cx="468312" cy="396875"/>
          </a:xfrm>
          <a:prstGeom prst="notchedRightArrow">
            <a:avLst>
              <a:gd name="adj1" fmla="val 50000"/>
              <a:gd name="adj2" fmla="val 29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1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1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38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38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38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2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2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"/>
                                        <p:tgtEl>
                                          <p:spTgt spid="38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38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"/>
                                        <p:tgtEl>
                                          <p:spTgt spid="38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"/>
                                        <p:tgtEl>
                                          <p:spTgt spid="38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9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4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"/>
                                        <p:tgtEl>
                                          <p:spTgt spid="38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1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2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2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600"/>
                            </p:stCondLst>
                            <p:childTnLst>
                              <p:par>
                                <p:cTn id="8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2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2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2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2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82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82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2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2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82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82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82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2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008" grpId="0"/>
      <p:bldP spid="382009" grpId="0"/>
      <p:bldP spid="382010" grpId="0"/>
      <p:bldP spid="382011" grpId="0"/>
      <p:bldP spid="382012" grpId="0"/>
      <p:bldP spid="382013" grpId="0"/>
      <p:bldP spid="382014" grpId="0"/>
      <p:bldP spid="382015" grpId="0"/>
      <p:bldP spid="382023" grpId="0"/>
      <p:bldP spid="382173" grpId="0" animBg="1"/>
      <p:bldP spid="382175" grpId="0" animBg="1"/>
      <p:bldP spid="382176" grpId="0" animBg="1"/>
      <p:bldP spid="382263" grpId="0" animBg="1"/>
      <p:bldP spid="382263" grpId="1" animBg="1"/>
      <p:bldP spid="382264" grpId="0" animBg="1"/>
      <p:bldP spid="382264" grpId="1" animBg="1"/>
      <p:bldP spid="38226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1D0C9-1F93-435E-AF53-7AB78CAC1004}" type="slidenum">
              <a:rPr lang="ru-RU"/>
              <a:pPr/>
              <a:t>137</a:t>
            </a:fld>
            <a:endParaRPr lang="ru-RU"/>
          </a:p>
        </p:txBody>
      </p:sp>
      <p:cxnSp>
        <p:nvCxnSpPr>
          <p:cNvPr id="437334" name="AutoShape 86"/>
          <p:cNvCxnSpPr>
            <a:cxnSpLocks noChangeShapeType="1"/>
            <a:stCxn id="437326" idx="3"/>
            <a:endCxn id="437327" idx="1"/>
          </p:cNvCxnSpPr>
          <p:nvPr/>
        </p:nvCxnSpPr>
        <p:spPr bwMode="auto">
          <a:xfrm>
            <a:off x="7672388" y="5124450"/>
            <a:ext cx="5667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37327" name="Text Box 79"/>
          <p:cNvSpPr txBox="1">
            <a:spLocks noChangeArrowheads="1"/>
          </p:cNvSpPr>
          <p:nvPr/>
        </p:nvSpPr>
        <p:spPr bwMode="auto">
          <a:xfrm>
            <a:off x="8239125" y="4870450"/>
            <a:ext cx="2936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sp>
        <p:nvSpPr>
          <p:cNvPr id="437326" name="Text Box 78"/>
          <p:cNvSpPr txBox="1">
            <a:spLocks noChangeArrowheads="1"/>
          </p:cNvSpPr>
          <p:nvPr/>
        </p:nvSpPr>
        <p:spPr bwMode="auto">
          <a:xfrm>
            <a:off x="7123113" y="4870450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!y4</a:t>
            </a:r>
            <a:endParaRPr lang="ru-RU" sz="2400">
              <a:solidFill>
                <a:srgbClr val="FF6600"/>
              </a:solidFill>
            </a:endParaRPr>
          </a:p>
        </p:txBody>
      </p:sp>
      <p:sp>
        <p:nvSpPr>
          <p:cNvPr id="437335" name="Text Box 87"/>
          <p:cNvSpPr txBox="1">
            <a:spLocks noChangeArrowheads="1"/>
          </p:cNvSpPr>
          <p:nvPr/>
        </p:nvSpPr>
        <p:spPr bwMode="auto">
          <a:xfrm>
            <a:off x="6121400" y="4868863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x4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37325" name="Text Box 77"/>
          <p:cNvSpPr txBox="1">
            <a:spLocks noChangeArrowheads="1"/>
          </p:cNvSpPr>
          <p:nvPr/>
        </p:nvSpPr>
        <p:spPr bwMode="auto">
          <a:xfrm>
            <a:off x="5148263" y="4870450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!y3</a:t>
            </a:r>
            <a:endParaRPr lang="ru-RU" sz="2400">
              <a:solidFill>
                <a:srgbClr val="FF6600"/>
              </a:solidFill>
            </a:endParaRPr>
          </a:p>
        </p:txBody>
      </p:sp>
      <p:sp>
        <p:nvSpPr>
          <p:cNvPr id="437320" name="Text Box 72"/>
          <p:cNvSpPr txBox="1">
            <a:spLocks noChangeArrowheads="1"/>
          </p:cNvSpPr>
          <p:nvPr/>
        </p:nvSpPr>
        <p:spPr bwMode="auto">
          <a:xfrm>
            <a:off x="179388" y="487045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1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37321" name="Text Box 73"/>
          <p:cNvSpPr txBox="1">
            <a:spLocks noChangeArrowheads="1"/>
          </p:cNvSpPr>
          <p:nvPr/>
        </p:nvSpPr>
        <p:spPr bwMode="auto">
          <a:xfrm>
            <a:off x="1150938" y="487045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2</a:t>
            </a:r>
            <a:endParaRPr lang="ru-RU" sz="2400">
              <a:solidFill>
                <a:srgbClr val="3333FF"/>
              </a:solidFill>
            </a:endParaRPr>
          </a:p>
        </p:txBody>
      </p:sp>
      <p:cxnSp>
        <p:nvCxnSpPr>
          <p:cNvPr id="437328" name="AutoShape 80"/>
          <p:cNvCxnSpPr>
            <a:cxnSpLocks noChangeShapeType="1"/>
            <a:stCxn id="437320" idx="3"/>
            <a:endCxn id="437321" idx="1"/>
          </p:cNvCxnSpPr>
          <p:nvPr/>
        </p:nvCxnSpPr>
        <p:spPr bwMode="auto">
          <a:xfrm>
            <a:off x="814388" y="5124450"/>
            <a:ext cx="336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37267" name="Text Box 19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Незавершённые трассы.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37279" name="Text Box 31"/>
          <p:cNvSpPr txBox="1">
            <a:spLocks noChangeArrowheads="1"/>
          </p:cNvSpPr>
          <p:nvPr/>
        </p:nvSpPr>
        <p:spPr bwMode="auto">
          <a:xfrm>
            <a:off x="179388" y="38989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1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37280" name="Text Box 32"/>
          <p:cNvSpPr txBox="1">
            <a:spLocks noChangeArrowheads="1"/>
          </p:cNvSpPr>
          <p:nvPr/>
        </p:nvSpPr>
        <p:spPr bwMode="auto">
          <a:xfrm>
            <a:off x="1150938" y="38989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</a:t>
            </a: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2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37281" name="Text Box 33"/>
          <p:cNvSpPr txBox="1">
            <a:spLocks noChangeArrowheads="1"/>
          </p:cNvSpPr>
          <p:nvPr/>
        </p:nvSpPr>
        <p:spPr bwMode="auto">
          <a:xfrm>
            <a:off x="4103688" y="389890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x3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37282" name="Text Box 34"/>
          <p:cNvSpPr txBox="1">
            <a:spLocks noChangeArrowheads="1"/>
          </p:cNvSpPr>
          <p:nvPr/>
        </p:nvSpPr>
        <p:spPr bwMode="auto">
          <a:xfrm>
            <a:off x="219551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6600"/>
                </a:solidFill>
                <a:sym typeface="Symbol" pitchFamily="18" charset="2"/>
              </a:rPr>
              <a:t>!</a:t>
            </a: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y1</a:t>
            </a:r>
            <a:endParaRPr lang="ru-RU" sz="2400">
              <a:solidFill>
                <a:srgbClr val="FF6600"/>
              </a:solidFill>
            </a:endParaRPr>
          </a:p>
        </p:txBody>
      </p:sp>
      <p:sp>
        <p:nvSpPr>
          <p:cNvPr id="437283" name="Text Box 35"/>
          <p:cNvSpPr txBox="1">
            <a:spLocks noChangeArrowheads="1"/>
          </p:cNvSpPr>
          <p:nvPr/>
        </p:nvSpPr>
        <p:spPr bwMode="auto">
          <a:xfrm>
            <a:off x="316706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!y</a:t>
            </a:r>
            <a:r>
              <a:rPr lang="ru-RU" sz="2400">
                <a:solidFill>
                  <a:srgbClr val="FF6600"/>
                </a:solidFill>
                <a:sym typeface="Symbol" pitchFamily="18" charset="2"/>
              </a:rPr>
              <a:t>2</a:t>
            </a:r>
            <a:endParaRPr lang="ru-RU" sz="2400">
              <a:solidFill>
                <a:srgbClr val="FF6600"/>
              </a:solidFill>
            </a:endParaRPr>
          </a:p>
        </p:txBody>
      </p:sp>
      <p:sp>
        <p:nvSpPr>
          <p:cNvPr id="437284" name="Text Box 36"/>
          <p:cNvSpPr txBox="1">
            <a:spLocks noChangeArrowheads="1"/>
          </p:cNvSpPr>
          <p:nvPr/>
        </p:nvSpPr>
        <p:spPr bwMode="auto">
          <a:xfrm>
            <a:off x="5148263" y="5837238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!y3</a:t>
            </a:r>
            <a:endParaRPr lang="ru-RU" sz="2400">
              <a:solidFill>
                <a:srgbClr val="FF6600"/>
              </a:solidFill>
            </a:endParaRPr>
          </a:p>
        </p:txBody>
      </p:sp>
      <p:sp>
        <p:nvSpPr>
          <p:cNvPr id="437285" name="Text Box 37"/>
          <p:cNvSpPr txBox="1">
            <a:spLocks noChangeArrowheads="1"/>
          </p:cNvSpPr>
          <p:nvPr/>
        </p:nvSpPr>
        <p:spPr bwMode="auto">
          <a:xfrm>
            <a:off x="7199313" y="5837238"/>
            <a:ext cx="3952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...</a:t>
            </a:r>
            <a:endParaRPr lang="ru-RU" sz="2400"/>
          </a:p>
        </p:txBody>
      </p:sp>
      <p:cxnSp>
        <p:nvCxnSpPr>
          <p:cNvPr id="437286" name="AutoShape 38"/>
          <p:cNvCxnSpPr>
            <a:cxnSpLocks noChangeShapeType="1"/>
            <a:stCxn id="437279" idx="3"/>
            <a:endCxn id="437280" idx="1"/>
          </p:cNvCxnSpPr>
          <p:nvPr/>
        </p:nvCxnSpPr>
        <p:spPr bwMode="auto">
          <a:xfrm>
            <a:off x="814388" y="4152900"/>
            <a:ext cx="3365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87" name="AutoShape 39"/>
          <p:cNvCxnSpPr>
            <a:cxnSpLocks noChangeShapeType="1"/>
            <a:stCxn id="437280" idx="3"/>
            <a:endCxn id="437281" idx="1"/>
          </p:cNvCxnSpPr>
          <p:nvPr/>
        </p:nvCxnSpPr>
        <p:spPr bwMode="auto">
          <a:xfrm>
            <a:off x="1785938" y="4152900"/>
            <a:ext cx="23177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88" name="AutoShape 40"/>
          <p:cNvCxnSpPr>
            <a:cxnSpLocks noChangeShapeType="1"/>
            <a:stCxn id="437282" idx="3"/>
            <a:endCxn id="437283" idx="1"/>
          </p:cNvCxnSpPr>
          <p:nvPr/>
        </p:nvCxnSpPr>
        <p:spPr bwMode="auto">
          <a:xfrm>
            <a:off x="2744788" y="6091238"/>
            <a:ext cx="4222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89" name="AutoShape 41"/>
          <p:cNvCxnSpPr>
            <a:cxnSpLocks noChangeShapeType="1"/>
            <a:stCxn id="437283" idx="3"/>
            <a:endCxn id="437284" idx="1"/>
          </p:cNvCxnSpPr>
          <p:nvPr/>
        </p:nvCxnSpPr>
        <p:spPr bwMode="auto">
          <a:xfrm>
            <a:off x="3716338" y="6091238"/>
            <a:ext cx="14319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90" name="AutoShape 42"/>
          <p:cNvCxnSpPr>
            <a:cxnSpLocks noChangeShapeType="1"/>
            <a:stCxn id="437284" idx="3"/>
            <a:endCxn id="437285" idx="1"/>
          </p:cNvCxnSpPr>
          <p:nvPr/>
        </p:nvCxnSpPr>
        <p:spPr bwMode="auto">
          <a:xfrm>
            <a:off x="5697538" y="6091238"/>
            <a:ext cx="15017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91" name="AutoShape 43"/>
          <p:cNvCxnSpPr>
            <a:cxnSpLocks noChangeShapeType="1"/>
            <a:stCxn id="437283" idx="0"/>
            <a:endCxn id="437281" idx="2"/>
          </p:cNvCxnSpPr>
          <p:nvPr/>
        </p:nvCxnSpPr>
        <p:spPr bwMode="auto">
          <a:xfrm flipV="1">
            <a:off x="3441700" y="4406900"/>
            <a:ext cx="979488" cy="1430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92" name="AutoShape 44"/>
          <p:cNvCxnSpPr>
            <a:cxnSpLocks noChangeShapeType="1"/>
            <a:stCxn id="437279" idx="2"/>
            <a:endCxn id="437282" idx="1"/>
          </p:cNvCxnSpPr>
          <p:nvPr/>
        </p:nvCxnSpPr>
        <p:spPr bwMode="auto">
          <a:xfrm>
            <a:off x="496888" y="4406900"/>
            <a:ext cx="1698625" cy="1684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293" name="AutoShape 45"/>
          <p:cNvCxnSpPr>
            <a:cxnSpLocks noChangeShapeType="1"/>
            <a:stCxn id="437320" idx="0"/>
            <a:endCxn id="437279" idx="2"/>
          </p:cNvCxnSpPr>
          <p:nvPr/>
        </p:nvCxnSpPr>
        <p:spPr bwMode="auto">
          <a:xfrm flipV="1">
            <a:off x="496888" y="4406900"/>
            <a:ext cx="0" cy="463550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437294" name="AutoShape 46"/>
          <p:cNvCxnSpPr>
            <a:cxnSpLocks noChangeShapeType="1"/>
            <a:stCxn id="437321" idx="0"/>
            <a:endCxn id="437280" idx="2"/>
          </p:cNvCxnSpPr>
          <p:nvPr/>
        </p:nvCxnSpPr>
        <p:spPr bwMode="auto">
          <a:xfrm flipV="1">
            <a:off x="1468438" y="4406900"/>
            <a:ext cx="0" cy="463550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437295" name="AutoShape 47"/>
          <p:cNvCxnSpPr>
            <a:cxnSpLocks noChangeShapeType="1"/>
            <a:stCxn id="437324" idx="0"/>
            <a:endCxn id="437281" idx="2"/>
          </p:cNvCxnSpPr>
          <p:nvPr/>
        </p:nvCxnSpPr>
        <p:spPr bwMode="auto">
          <a:xfrm flipV="1">
            <a:off x="4421188" y="4406900"/>
            <a:ext cx="0" cy="463550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437296" name="AutoShape 48"/>
          <p:cNvCxnSpPr>
            <a:cxnSpLocks noChangeShapeType="1"/>
            <a:stCxn id="437322" idx="2"/>
            <a:endCxn id="437282" idx="0"/>
          </p:cNvCxnSpPr>
          <p:nvPr/>
        </p:nvCxnSpPr>
        <p:spPr bwMode="auto">
          <a:xfrm>
            <a:off x="2470150" y="5378450"/>
            <a:ext cx="0" cy="458788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437297" name="AutoShape 49"/>
          <p:cNvCxnSpPr>
            <a:cxnSpLocks noChangeShapeType="1"/>
            <a:stCxn id="437323" idx="2"/>
            <a:endCxn id="437283" idx="0"/>
          </p:cNvCxnSpPr>
          <p:nvPr/>
        </p:nvCxnSpPr>
        <p:spPr bwMode="auto">
          <a:xfrm>
            <a:off x="3441700" y="5378450"/>
            <a:ext cx="0" cy="458788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437298" name="AutoShape 50"/>
          <p:cNvCxnSpPr>
            <a:cxnSpLocks noChangeShapeType="1"/>
            <a:stCxn id="437325" idx="2"/>
            <a:endCxn id="437284" idx="0"/>
          </p:cNvCxnSpPr>
          <p:nvPr/>
        </p:nvCxnSpPr>
        <p:spPr bwMode="auto">
          <a:xfrm>
            <a:off x="5422900" y="5378450"/>
            <a:ext cx="0" cy="458788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graphicFrame>
        <p:nvGraphicFramePr>
          <p:cNvPr id="437299" name="Group 51"/>
          <p:cNvGraphicFramePr>
            <a:graphicFrameLocks noGrp="1"/>
          </p:cNvGraphicFramePr>
          <p:nvPr>
            <p:ph sz="half" idx="1"/>
          </p:nvPr>
        </p:nvGraphicFramePr>
        <p:xfrm>
          <a:off x="322263" y="1233488"/>
          <a:ext cx="8642350" cy="2590800"/>
        </p:xfrm>
        <a:graphic>
          <a:graphicData uri="http://schemas.openxmlformats.org/drawingml/2006/table">
            <a:tbl>
              <a:tblPr/>
              <a:tblGrid>
                <a:gridCol w="2881312"/>
                <a:gridCol w="2879725"/>
                <a:gridCol w="2881313"/>
              </a:tblGrid>
              <a:tr h="2590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,x4,y4,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x1,y1,y2,y3,y4,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7362" name="Group 114"/>
          <p:cNvGraphicFramePr>
            <a:graphicFrameLocks noGrp="1"/>
          </p:cNvGraphicFramePr>
          <p:nvPr>
            <p:ph sz="half" idx="2"/>
          </p:nvPr>
        </p:nvGraphicFramePr>
        <p:xfrm>
          <a:off x="179388" y="1233488"/>
          <a:ext cx="8785225" cy="2627313"/>
        </p:xfrm>
        <a:graphic>
          <a:graphicData uri="http://schemas.openxmlformats.org/drawingml/2006/table">
            <a:tbl>
              <a:tblPr/>
              <a:tblGrid>
                <a:gridCol w="2843212"/>
                <a:gridCol w="2860675"/>
                <a:gridCol w="3081338"/>
              </a:tblGrid>
              <a:tr h="2627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7319" name="Text Box 71"/>
          <p:cNvSpPr txBox="1">
            <a:spLocks noChangeArrowheads="1"/>
          </p:cNvSpPr>
          <p:nvPr/>
        </p:nvSpPr>
        <p:spPr bwMode="auto">
          <a:xfrm>
            <a:off x="6119813" y="3068638"/>
            <a:ext cx="2844800" cy="75565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гипотетические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трассы</a:t>
            </a:r>
          </a:p>
        </p:txBody>
      </p:sp>
      <p:sp>
        <p:nvSpPr>
          <p:cNvPr id="437322" name="Text Box 74"/>
          <p:cNvSpPr txBox="1">
            <a:spLocks noChangeArrowheads="1"/>
          </p:cNvSpPr>
          <p:nvPr/>
        </p:nvSpPr>
        <p:spPr bwMode="auto">
          <a:xfrm>
            <a:off x="2195513" y="4870450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6600"/>
                </a:solidFill>
                <a:sym typeface="Symbol" pitchFamily="18" charset="2"/>
              </a:rPr>
              <a:t>!</a:t>
            </a: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y1</a:t>
            </a:r>
            <a:endParaRPr lang="ru-RU" sz="2400">
              <a:solidFill>
                <a:srgbClr val="FF6600"/>
              </a:solidFill>
            </a:endParaRPr>
          </a:p>
        </p:txBody>
      </p:sp>
      <p:sp>
        <p:nvSpPr>
          <p:cNvPr id="437323" name="Text Box 75"/>
          <p:cNvSpPr txBox="1">
            <a:spLocks noChangeArrowheads="1"/>
          </p:cNvSpPr>
          <p:nvPr/>
        </p:nvSpPr>
        <p:spPr bwMode="auto">
          <a:xfrm>
            <a:off x="3167063" y="4870450"/>
            <a:ext cx="549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6600"/>
                </a:solidFill>
                <a:sym typeface="Symbol" pitchFamily="18" charset="2"/>
              </a:rPr>
              <a:t>!y</a:t>
            </a:r>
            <a:r>
              <a:rPr lang="ru-RU" sz="2400">
                <a:solidFill>
                  <a:srgbClr val="FF6600"/>
                </a:solidFill>
                <a:sym typeface="Symbol" pitchFamily="18" charset="2"/>
              </a:rPr>
              <a:t>2</a:t>
            </a:r>
            <a:endParaRPr lang="ru-RU" sz="2400">
              <a:solidFill>
                <a:srgbClr val="FF6600"/>
              </a:solidFill>
            </a:endParaRPr>
          </a:p>
        </p:txBody>
      </p:sp>
      <p:cxnSp>
        <p:nvCxnSpPr>
          <p:cNvPr id="437329" name="AutoShape 81"/>
          <p:cNvCxnSpPr>
            <a:cxnSpLocks noChangeShapeType="1"/>
            <a:stCxn id="437321" idx="3"/>
            <a:endCxn id="437322" idx="1"/>
          </p:cNvCxnSpPr>
          <p:nvPr/>
        </p:nvCxnSpPr>
        <p:spPr bwMode="auto">
          <a:xfrm>
            <a:off x="1785938" y="5124450"/>
            <a:ext cx="409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330" name="AutoShape 82"/>
          <p:cNvCxnSpPr>
            <a:cxnSpLocks noChangeShapeType="1"/>
            <a:stCxn id="437322" idx="3"/>
            <a:endCxn id="437323" idx="1"/>
          </p:cNvCxnSpPr>
          <p:nvPr/>
        </p:nvCxnSpPr>
        <p:spPr bwMode="auto">
          <a:xfrm>
            <a:off x="2744788" y="5124450"/>
            <a:ext cx="4222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331" name="AutoShape 83"/>
          <p:cNvCxnSpPr>
            <a:cxnSpLocks noChangeShapeType="1"/>
            <a:stCxn id="437323" idx="3"/>
            <a:endCxn id="437324" idx="1"/>
          </p:cNvCxnSpPr>
          <p:nvPr/>
        </p:nvCxnSpPr>
        <p:spPr bwMode="auto">
          <a:xfrm>
            <a:off x="3716338" y="5124450"/>
            <a:ext cx="3873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332" name="AutoShape 84"/>
          <p:cNvCxnSpPr>
            <a:cxnSpLocks noChangeShapeType="1"/>
            <a:stCxn id="437324" idx="3"/>
            <a:endCxn id="437325" idx="1"/>
          </p:cNvCxnSpPr>
          <p:nvPr/>
        </p:nvCxnSpPr>
        <p:spPr bwMode="auto">
          <a:xfrm>
            <a:off x="4738688" y="5124450"/>
            <a:ext cx="409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333" name="AutoShape 85"/>
          <p:cNvCxnSpPr>
            <a:cxnSpLocks noChangeShapeType="1"/>
            <a:stCxn id="437325" idx="3"/>
            <a:endCxn id="437335" idx="1"/>
          </p:cNvCxnSpPr>
          <p:nvPr/>
        </p:nvCxnSpPr>
        <p:spPr bwMode="auto">
          <a:xfrm flipV="1">
            <a:off x="5697538" y="5122863"/>
            <a:ext cx="423862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37336" name="AutoShape 88"/>
          <p:cNvCxnSpPr>
            <a:cxnSpLocks noChangeShapeType="1"/>
            <a:stCxn id="437335" idx="3"/>
            <a:endCxn id="437326" idx="1"/>
          </p:cNvCxnSpPr>
          <p:nvPr/>
        </p:nvCxnSpPr>
        <p:spPr bwMode="auto">
          <a:xfrm>
            <a:off x="6756400" y="5122863"/>
            <a:ext cx="366713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37324" name="Text Box 76"/>
          <p:cNvSpPr txBox="1">
            <a:spLocks noChangeArrowheads="1"/>
          </p:cNvSpPr>
          <p:nvPr/>
        </p:nvSpPr>
        <p:spPr bwMode="auto">
          <a:xfrm>
            <a:off x="4103688" y="4870450"/>
            <a:ext cx="63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sym typeface="Symbol" pitchFamily="18" charset="2"/>
              </a:rPr>
              <a:t>?</a:t>
            </a:r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x3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37340" name="Text Box 92"/>
          <p:cNvSpPr txBox="1">
            <a:spLocks noChangeArrowheads="1"/>
          </p:cNvSpPr>
          <p:nvPr/>
        </p:nvSpPr>
        <p:spPr bwMode="auto">
          <a:xfrm>
            <a:off x="6011863" y="4437063"/>
            <a:ext cx="2881312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Нет правила</a:t>
            </a:r>
          </a:p>
          <a:p>
            <a:pPr algn="dist">
              <a:spcBef>
                <a:spcPct val="75000"/>
              </a:spcBef>
            </a:pPr>
            <a:r>
              <a:rPr lang="ru-RU" sz="2800"/>
              <a:t>стационарности</a:t>
            </a:r>
          </a:p>
        </p:txBody>
      </p:sp>
      <p:sp>
        <p:nvSpPr>
          <p:cNvPr id="437341" name="Text Box 93"/>
          <p:cNvSpPr txBox="1">
            <a:spLocks noChangeArrowheads="1"/>
          </p:cNvSpPr>
          <p:nvPr/>
        </p:nvSpPr>
        <p:spPr bwMode="auto">
          <a:xfrm>
            <a:off x="719138" y="6248400"/>
            <a:ext cx="5437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   завершённая наблюдаемая трасса</a:t>
            </a:r>
          </a:p>
        </p:txBody>
      </p:sp>
      <p:sp>
        <p:nvSpPr>
          <p:cNvPr id="437342" name="Text Box 94"/>
          <p:cNvSpPr txBox="1">
            <a:spLocks noChangeArrowheads="1"/>
          </p:cNvSpPr>
          <p:nvPr/>
        </p:nvSpPr>
        <p:spPr bwMode="auto">
          <a:xfrm>
            <a:off x="611188" y="6248400"/>
            <a:ext cx="522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</a:rPr>
              <a:t>не</a:t>
            </a:r>
          </a:p>
        </p:txBody>
      </p:sp>
      <p:sp>
        <p:nvSpPr>
          <p:cNvPr id="437364" name="Text Box 116"/>
          <p:cNvSpPr txBox="1">
            <a:spLocks noChangeArrowheads="1"/>
          </p:cNvSpPr>
          <p:nvPr/>
        </p:nvSpPr>
        <p:spPr bwMode="auto">
          <a:xfrm>
            <a:off x="1116013" y="2435225"/>
            <a:ext cx="6913562" cy="2973388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98000" tIns="190800" rIns="198000" bIns="190800">
            <a:spAutoFit/>
          </a:bodyPr>
          <a:lstStyle/>
          <a:p>
            <a:pPr marL="342900" indent="-342900" algn="dist">
              <a:spcBef>
                <a:spcPct val="50000"/>
              </a:spcBef>
            </a:pPr>
            <a:r>
              <a:rPr lang="ru-RU" sz="2800"/>
              <a:t>Гипотетические трассы</a:t>
            </a:r>
          </a:p>
          <a:p>
            <a:pPr marL="342900" indent="-342900" algn="dist"/>
            <a:r>
              <a:rPr lang="ru-RU" sz="2800"/>
              <a:t>используются для двух целей:</a:t>
            </a:r>
          </a:p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2800"/>
              <a:t>Вычисление безопасных стимулов</a:t>
            </a:r>
            <a:br>
              <a:rPr lang="ru-RU" sz="2800"/>
            </a:br>
            <a:r>
              <a:rPr lang="ru-RU" sz="2800"/>
              <a:t>после наблюдаемой трассы</a:t>
            </a:r>
          </a:p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2800"/>
              <a:t>Верификация наблюдаемой трассы</a:t>
            </a:r>
          </a:p>
        </p:txBody>
      </p:sp>
      <p:grpSp>
        <p:nvGrpSpPr>
          <p:cNvPr id="437268" name="Group 20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37269" name="Rectangle 2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0" name="Rectangle 2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1" name="Rectangle 2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2" name="Rectangle 2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3" name="Rectangle 2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4" name="Rectangle 2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5" name="Rectangle 2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6" name="Rectangle 2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7277" name="Text Box 29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37278" name="Picture 30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43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43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"/>
                                        <p:tgtEl>
                                          <p:spTgt spid="43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"/>
                                        <p:tgtEl>
                                          <p:spTgt spid="43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"/>
                                        <p:tgtEl>
                                          <p:spTgt spid="43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43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"/>
                                        <p:tgtEl>
                                          <p:spTgt spid="43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"/>
                                        <p:tgtEl>
                                          <p:spTgt spid="43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"/>
                                        <p:tgtEl>
                                          <p:spTgt spid="43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37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37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37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4373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4373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3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2000"/>
                                        <p:tgtEl>
                                          <p:spTgt spid="437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3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3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3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3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3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3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3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3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3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3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4" dur="indefinite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7" dur="indefinite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4373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0" dur="indefinite"/>
                                        <p:tgtEl>
                                          <p:spTgt spid="43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3" dur="indefinite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4373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6" dur="indefinite"/>
                                        <p:tgtEl>
                                          <p:spTgt spid="43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9" dur="indefinite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4373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5" dur="indefinite"/>
                                        <p:tgtEl>
                                          <p:spTgt spid="43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1" dur="indefinite"/>
                                        <p:tgtEl>
                                          <p:spTgt spid="43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4" dur="indefinite"/>
                                        <p:tgtEl>
                                          <p:spTgt spid="43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437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437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437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437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437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437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3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500"/>
                            </p:stCondLst>
                            <p:childTnLst>
                              <p:par>
                                <p:cTn id="2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43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43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500"/>
                            </p:stCondLst>
                            <p:childTnLst>
                              <p:par>
                                <p:cTn id="2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3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3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43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5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43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2000"/>
                                        <p:tgtEl>
                                          <p:spTgt spid="43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3000"/>
                                        <p:tgtEl>
                                          <p:spTgt spid="437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3000"/>
                                        <p:tgtEl>
                                          <p:spTgt spid="43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37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37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7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37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7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37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3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3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3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37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3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37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37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37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37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437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37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37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437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37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37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37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37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37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37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37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37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437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37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437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37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437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37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437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27" grpId="0"/>
      <p:bldP spid="437327" grpId="1"/>
      <p:bldP spid="437327" grpId="2"/>
      <p:bldP spid="437326" grpId="0"/>
      <p:bldP spid="437326" grpId="1"/>
      <p:bldP spid="437326" grpId="2"/>
      <p:bldP spid="437335" grpId="0"/>
      <p:bldP spid="437335" grpId="1"/>
      <p:bldP spid="437335" grpId="2"/>
      <p:bldP spid="437325" grpId="0"/>
      <p:bldP spid="437325" grpId="1"/>
      <p:bldP spid="437325" grpId="2"/>
      <p:bldP spid="437320" grpId="0"/>
      <p:bldP spid="437320" grpId="1"/>
      <p:bldP spid="437320" grpId="2"/>
      <p:bldP spid="437321" grpId="0"/>
      <p:bldP spid="437321" grpId="1"/>
      <p:bldP spid="437321" grpId="2"/>
      <p:bldP spid="437279" grpId="0"/>
      <p:bldP spid="437279" grpId="1"/>
      <p:bldP spid="437280" grpId="0"/>
      <p:bldP spid="437280" grpId="1"/>
      <p:bldP spid="437281" grpId="0"/>
      <p:bldP spid="437281" grpId="1"/>
      <p:bldP spid="437282" grpId="0"/>
      <p:bldP spid="437282" grpId="1"/>
      <p:bldP spid="437283" grpId="0"/>
      <p:bldP spid="437283" grpId="1"/>
      <p:bldP spid="437284" grpId="0"/>
      <p:bldP spid="437284" grpId="1"/>
      <p:bldP spid="437285" grpId="0"/>
      <p:bldP spid="437285" grpId="1"/>
      <p:bldP spid="437319" grpId="0" animBg="1"/>
      <p:bldP spid="437322" grpId="0"/>
      <p:bldP spid="437322" grpId="1"/>
      <p:bldP spid="437322" grpId="2"/>
      <p:bldP spid="437323" grpId="0"/>
      <p:bldP spid="437323" grpId="1"/>
      <p:bldP spid="437323" grpId="2"/>
      <p:bldP spid="437324" grpId="0"/>
      <p:bldP spid="437324" grpId="1"/>
      <p:bldP spid="437324" grpId="2"/>
      <p:bldP spid="437340" grpId="0"/>
      <p:bldP spid="437340" grpId="1"/>
      <p:bldP spid="437341" grpId="0"/>
      <p:bldP spid="437341" grpId="1"/>
      <p:bldP spid="437342" grpId="0"/>
      <p:bldP spid="437342" grpId="1"/>
      <p:bldP spid="43736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F2CD-E9AD-41E1-9808-138C68287540}" type="slidenum">
              <a:rPr lang="ru-RU"/>
              <a:pPr/>
              <a:t>138</a:t>
            </a:fld>
            <a:endParaRPr lang="ru-RU"/>
          </a:p>
        </p:txBody>
      </p:sp>
      <p:sp>
        <p:nvSpPr>
          <p:cNvPr id="324610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Безопасность тестирования.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2461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246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2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2462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4658" name="Text Box 50"/>
          <p:cNvSpPr txBox="1">
            <a:spLocks noChangeArrowheads="1"/>
          </p:cNvSpPr>
          <p:nvPr/>
        </p:nvSpPr>
        <p:spPr bwMode="auto">
          <a:xfrm>
            <a:off x="250825" y="1341438"/>
            <a:ext cx="8640763" cy="2051050"/>
          </a:xfrm>
          <a:prstGeom prst="rect">
            <a:avLst/>
          </a:prstGeom>
          <a:solidFill>
            <a:srgbClr val="E9FCE8"/>
          </a:solidFill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Гипотеза о безопасности для синхронного</a:t>
            </a:r>
            <a:br>
              <a:rPr lang="ru-RU" sz="2800" u="sng"/>
            </a:br>
            <a:r>
              <a:rPr lang="ru-RU" sz="2800" u="sng"/>
              <a:t>и стационарного асинхронного тестирования</a:t>
            </a:r>
            <a:r>
              <a:rPr lang="en-US" sz="2800">
                <a:latin typeface="Times New Roman" pitchFamily="18" charset="0"/>
              </a:rPr>
              <a:t>:</a:t>
            </a:r>
            <a:r>
              <a:rPr lang="ru-RU" sz="2800">
                <a:latin typeface="Times New Roman" pitchFamily="18" charset="0"/>
              </a:rPr>
              <a:t/>
            </a:r>
            <a:br>
              <a:rPr lang="ru-RU" sz="28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	стимул безопасен в </a:t>
            </a:r>
            <a:r>
              <a:rPr lang="ru-RU" sz="2400" i="1">
                <a:latin typeface="Times New Roman" pitchFamily="18" charset="0"/>
              </a:rPr>
              <a:t>спецификации</a:t>
            </a:r>
            <a:r>
              <a:rPr lang="ru-RU" sz="2400">
                <a:latin typeface="Times New Roman" pitchFamily="18" charset="0"/>
              </a:rPr>
              <a:t> 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после общей безопасной -т</a:t>
            </a:r>
            <a:r>
              <a:rPr lang="ru-RU" sz="2400">
                <a:latin typeface="Times New Roman" pitchFamily="18" charset="0"/>
              </a:rPr>
              <a:t>рассы,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	стимул безопасен в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реализации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после этой -т</a:t>
            </a:r>
            <a:r>
              <a:rPr lang="ru-RU" sz="2400">
                <a:latin typeface="Times New Roman" pitchFamily="18" charset="0"/>
              </a:rPr>
              <a:t>рассы</a:t>
            </a:r>
          </a:p>
        </p:txBody>
      </p:sp>
      <p:sp>
        <p:nvSpPr>
          <p:cNvPr id="324659" name="Text Box 51"/>
          <p:cNvSpPr txBox="1">
            <a:spLocks noChangeArrowheads="1"/>
          </p:cNvSpPr>
          <p:nvPr/>
        </p:nvSpPr>
        <p:spPr bwMode="auto">
          <a:xfrm>
            <a:off x="250825" y="3824288"/>
            <a:ext cx="8640763" cy="2478087"/>
          </a:xfrm>
          <a:prstGeom prst="rect">
            <a:avLst/>
          </a:prstGeom>
          <a:solidFill>
            <a:srgbClr val="E9FCE8"/>
          </a:solidFill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Гипотеза о безопасности для нестационарного асинхронного тестирования</a:t>
            </a:r>
            <a:r>
              <a:rPr lang="en-US" sz="2800">
                <a:latin typeface="Times New Roman" pitchFamily="18" charset="0"/>
              </a:rPr>
              <a:t>:</a:t>
            </a:r>
            <a:r>
              <a:rPr lang="ru-RU" sz="2800">
                <a:latin typeface="Times New Roman" pitchFamily="18" charset="0"/>
              </a:rPr>
              <a:t/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</a:rPr>
              <a:t>стимул безопасен в </a:t>
            </a:r>
            <a:r>
              <a:rPr lang="ru-RU" sz="2400" i="1">
                <a:latin typeface="Times New Roman" pitchFamily="18" charset="0"/>
              </a:rPr>
              <a:t>спецификации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после</a:t>
            </a:r>
            <a:r>
              <a:rPr lang="ru-RU" sz="2400" b="1">
                <a:latin typeface="Times New Roman" pitchFamily="18" charset="0"/>
                <a:sym typeface="Symbol" pitchFamily="18" charset="2"/>
              </a:rPr>
              <a:t> 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-т</a:t>
            </a:r>
            <a:r>
              <a:rPr lang="ru-RU" sz="2400">
                <a:latin typeface="Times New Roman" pitchFamily="18" charset="0"/>
              </a:rPr>
              <a:t>рассы,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	порождаемой безопасной наблюдаемой трассой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	стимул безопасен в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реализации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после </a:t>
            </a:r>
            <a:r>
              <a:rPr lang="ru-RU" sz="2400" b="1">
                <a:latin typeface="Times New Roman" pitchFamily="18" charset="0"/>
                <a:sym typeface="Symbol" pitchFamily="18" charset="2"/>
              </a:rPr>
              <a:t>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-т</a:t>
            </a:r>
            <a:r>
              <a:rPr lang="ru-RU" sz="2400">
                <a:latin typeface="Times New Roman" pitchFamily="18" charset="0"/>
              </a:rPr>
              <a:t>рассы,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	порождаемой этой наблюдаемой трассой</a:t>
            </a:r>
          </a:p>
        </p:txBody>
      </p:sp>
      <p:sp>
        <p:nvSpPr>
          <p:cNvPr id="324660" name="AutoShape 52"/>
          <p:cNvSpPr>
            <a:spLocks noChangeArrowheads="1"/>
          </p:cNvSpPr>
          <p:nvPr/>
        </p:nvSpPr>
        <p:spPr bwMode="auto">
          <a:xfrm rot="5400000">
            <a:off x="3906044" y="1502569"/>
            <a:ext cx="431800" cy="4211638"/>
          </a:xfrm>
          <a:prstGeom prst="rightArrow">
            <a:avLst>
              <a:gd name="adj1" fmla="val 63657"/>
              <a:gd name="adj2" fmla="val 38606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ru-RU" sz="2400"/>
              <a:t>усиление</a:t>
            </a:r>
          </a:p>
        </p:txBody>
      </p:sp>
      <p:graphicFrame>
        <p:nvGraphicFramePr>
          <p:cNvPr id="324714" name="Group 106"/>
          <p:cNvGraphicFramePr>
            <a:graphicFrameLocks noGrp="1"/>
          </p:cNvGraphicFramePr>
          <p:nvPr/>
        </p:nvGraphicFramePr>
        <p:xfrm>
          <a:off x="179388" y="3573463"/>
          <a:ext cx="8785225" cy="2627313"/>
        </p:xfrm>
        <a:graphic>
          <a:graphicData uri="http://schemas.openxmlformats.org/drawingml/2006/table">
            <a:tbl>
              <a:tblPr/>
              <a:tblGrid>
                <a:gridCol w="2841625"/>
                <a:gridCol w="2819400"/>
                <a:gridCol w="3124200"/>
              </a:tblGrid>
              <a:tr h="2627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4672" name="Group 64"/>
          <p:cNvGraphicFramePr>
            <a:graphicFrameLocks noGrp="1"/>
          </p:cNvGraphicFramePr>
          <p:nvPr/>
        </p:nvGraphicFramePr>
        <p:xfrm>
          <a:off x="250825" y="3573463"/>
          <a:ext cx="8699500" cy="2627313"/>
        </p:xfrm>
        <a:graphic>
          <a:graphicData uri="http://schemas.openxmlformats.org/drawingml/2006/table">
            <a:tbl>
              <a:tblPr/>
              <a:tblGrid>
                <a:gridCol w="2755900"/>
                <a:gridCol w="2819400"/>
                <a:gridCol w="3124200"/>
              </a:tblGrid>
              <a:tr h="2627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marL="95250" marR="952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,…,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marL="95250" marR="952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4696" name="Text Box 88"/>
          <p:cNvSpPr txBox="1">
            <a:spLocks noChangeArrowheads="1"/>
          </p:cNvSpPr>
          <p:nvPr/>
        </p:nvSpPr>
        <p:spPr bwMode="auto">
          <a:xfrm>
            <a:off x="5903913" y="5408613"/>
            <a:ext cx="3027362" cy="75565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гипотетические трассы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для безопасности</a:t>
            </a:r>
          </a:p>
        </p:txBody>
      </p:sp>
      <p:sp>
        <p:nvSpPr>
          <p:cNvPr id="324682" name="Text Box 74"/>
          <p:cNvSpPr txBox="1">
            <a:spLocks noChangeArrowheads="1"/>
          </p:cNvSpPr>
          <p:nvPr/>
        </p:nvSpPr>
        <p:spPr bwMode="auto">
          <a:xfrm>
            <a:off x="5900738" y="5408613"/>
            <a:ext cx="3027362" cy="75565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все гипотетические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трассы</a:t>
            </a:r>
          </a:p>
        </p:txBody>
      </p:sp>
      <p:sp>
        <p:nvSpPr>
          <p:cNvPr id="324702" name="Text Box 94"/>
          <p:cNvSpPr txBox="1">
            <a:spLocks noChangeArrowheads="1"/>
          </p:cNvSpPr>
          <p:nvPr/>
        </p:nvSpPr>
        <p:spPr bwMode="auto">
          <a:xfrm>
            <a:off x="250825" y="3681413"/>
            <a:ext cx="8605838" cy="13684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0000" tIns="82800" rIns="90000" bIns="82800" anchor="ctr"/>
          <a:lstStyle/>
          <a:p>
            <a:pPr algn="dist">
              <a:spcBef>
                <a:spcPct val="10000"/>
              </a:spcBef>
            </a:pPr>
            <a:r>
              <a:rPr lang="ru-RU" sz="2400">
                <a:latin typeface="Times New Roman" pitchFamily="18" charset="0"/>
              </a:rPr>
              <a:t>Для проверки безопасности достаточно ограничиться завершёнными гипотетическими трассами, которые содержат все полученные реакции и все посланные стимулы.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4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4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4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4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4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4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4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24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4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2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24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324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4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4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58" grpId="0" animBg="1"/>
      <p:bldP spid="324659" grpId="0" animBg="1"/>
      <p:bldP spid="324660" grpId="0" animBg="1"/>
      <p:bldP spid="324696" grpId="0" animBg="1" autoUpdateAnimBg="0"/>
      <p:bldP spid="324696" grpId="1" animBg="1"/>
      <p:bldP spid="324682" grpId="0" animBg="1" autoUpdateAnimBg="0"/>
      <p:bldP spid="324682" grpId="1" animBg="1"/>
      <p:bldP spid="324702" grpId="0" animBg="1"/>
      <p:bldP spid="324702" grpId="1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1578-D24A-436E-B8D4-DA8F34D16BD9}" type="slidenum">
              <a:rPr lang="ru-RU"/>
              <a:pPr/>
              <a:t>139</a:t>
            </a:fld>
            <a:endParaRPr lang="ru-RU"/>
          </a:p>
        </p:txBody>
      </p:sp>
      <p:grpSp>
        <p:nvGrpSpPr>
          <p:cNvPr id="73216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3216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6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6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6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6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6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7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7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217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3217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2174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Верификация наблюдаемых трасс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32175" name="Text Box 15"/>
          <p:cNvSpPr txBox="1">
            <a:spLocks noChangeArrowheads="1"/>
          </p:cNvSpPr>
          <p:nvPr/>
        </p:nvSpPr>
        <p:spPr bwMode="auto">
          <a:xfrm>
            <a:off x="287338" y="1233488"/>
            <a:ext cx="8605837" cy="923925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90000" tIns="82800" rIns="90000" bIns="82800">
            <a:spAutoFit/>
          </a:bodyPr>
          <a:lstStyle/>
          <a:p>
            <a:pPr algn="dist">
              <a:spcBef>
                <a:spcPct val="10000"/>
              </a:spcBef>
            </a:pPr>
            <a:r>
              <a:rPr lang="ru-RU" sz="2400"/>
              <a:t>Верификация</a:t>
            </a:r>
            <a:r>
              <a:rPr lang="ru-RU" sz="2400">
                <a:latin typeface="Times New Roman" pitchFamily="18" charset="0"/>
              </a:rPr>
              <a:t>: проверка, что реализация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выдала правильные реакции.</a:t>
            </a:r>
          </a:p>
        </p:txBody>
      </p:sp>
      <p:sp>
        <p:nvSpPr>
          <p:cNvPr id="732216" name="Text Box 56"/>
          <p:cNvSpPr txBox="1">
            <a:spLocks noChangeArrowheads="1"/>
          </p:cNvSpPr>
          <p:nvPr/>
        </p:nvSpPr>
        <p:spPr bwMode="auto">
          <a:xfrm>
            <a:off x="287338" y="2247900"/>
            <a:ext cx="8605837" cy="128905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0000" tIns="82800" rIns="90000" bIns="82800">
            <a:spAutoFit/>
          </a:bodyPr>
          <a:lstStyle/>
          <a:p>
            <a:pPr algn="dist">
              <a:spcBef>
                <a:spcPct val="10000"/>
              </a:spcBef>
            </a:pPr>
            <a:r>
              <a:rPr lang="ru-RU" sz="2400">
                <a:latin typeface="Times New Roman" pitchFamily="18" charset="0"/>
              </a:rPr>
              <a:t>Достаточно ограничиться гипотетическими трассами, которые содержат все полученные реакции,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даже если они содержат не все посланные стимулы. </a:t>
            </a:r>
          </a:p>
        </p:txBody>
      </p:sp>
      <p:graphicFrame>
        <p:nvGraphicFramePr>
          <p:cNvPr id="732279" name="Group 119"/>
          <p:cNvGraphicFramePr>
            <a:graphicFrameLocks noGrp="1"/>
          </p:cNvGraphicFramePr>
          <p:nvPr/>
        </p:nvGraphicFramePr>
        <p:xfrm>
          <a:off x="179388" y="3644900"/>
          <a:ext cx="8785225" cy="2627313"/>
        </p:xfrm>
        <a:graphic>
          <a:graphicData uri="http://schemas.openxmlformats.org/drawingml/2006/table">
            <a:tbl>
              <a:tblPr/>
              <a:tblGrid>
                <a:gridCol w="2841625"/>
                <a:gridCol w="2882900"/>
                <a:gridCol w="3060700"/>
              </a:tblGrid>
              <a:tr h="2627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,x3,y3,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,][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,]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4000" marR="18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2255" name="Group 95"/>
          <p:cNvGraphicFramePr>
            <a:graphicFrameLocks noGrp="1"/>
          </p:cNvGraphicFramePr>
          <p:nvPr>
            <p:ph/>
          </p:nvPr>
        </p:nvGraphicFramePr>
        <p:xfrm>
          <a:off x="323850" y="3681413"/>
          <a:ext cx="8640763" cy="2592388"/>
        </p:xfrm>
        <a:graphic>
          <a:graphicData uri="http://schemas.openxmlformats.org/drawingml/2006/table">
            <a:tbl>
              <a:tblPr/>
              <a:tblGrid>
                <a:gridCol w="2736850"/>
                <a:gridCol w="2800350"/>
                <a:gridCol w="3103563"/>
              </a:tblGrid>
              <a:tr h="2592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x1,x2,y1,y2,x3,y3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,y2,x3,y3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,x3,y3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0" marR="952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x1,x2,y1,y2,y3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,y2,y3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,y3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x1,y1,y2,y3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5250" marR="952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2213" name="Text Box 53"/>
          <p:cNvSpPr txBox="1">
            <a:spLocks noChangeArrowheads="1"/>
          </p:cNvSpPr>
          <p:nvPr/>
        </p:nvSpPr>
        <p:spPr bwMode="auto">
          <a:xfrm>
            <a:off x="5940425" y="5516563"/>
            <a:ext cx="2987675" cy="719137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гипотетические трассы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для верификации</a:t>
            </a:r>
          </a:p>
        </p:txBody>
      </p:sp>
      <p:sp>
        <p:nvSpPr>
          <p:cNvPr id="732212" name="Text Box 52"/>
          <p:cNvSpPr txBox="1">
            <a:spLocks noChangeArrowheads="1"/>
          </p:cNvSpPr>
          <p:nvPr/>
        </p:nvSpPr>
        <p:spPr bwMode="auto">
          <a:xfrm>
            <a:off x="5940425" y="5518150"/>
            <a:ext cx="2987675" cy="719138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все гипотетические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трассы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2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2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2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2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3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32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32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3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74" grpId="0" animBg="1" autoUpdateAnimBg="0"/>
      <p:bldP spid="732175" grpId="0" animBg="1" autoUpdateAnimBg="0"/>
      <p:bldP spid="732216" grpId="0" animBg="1" autoUpdateAnimBg="0"/>
      <p:bldP spid="732213" grpId="0" animBg="1" autoUpdateAnimBg="0"/>
      <p:bldP spid="732212" grpId="0" animBg="1" autoUpdateAnimBg="0"/>
      <p:bldP spid="7322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2C9C-70C5-4357-B53E-D97F72963CD1}" type="slidenum">
              <a:rPr lang="ru-RU"/>
              <a:pPr/>
              <a:t>14</a:t>
            </a:fld>
            <a:endParaRPr lang="ru-RU"/>
          </a:p>
        </p:txBody>
      </p:sp>
      <p:sp>
        <p:nvSpPr>
          <p:cNvPr id="251906" name="Text Box 2"/>
          <p:cNvSpPr txBox="1">
            <a:spLocks noChangeArrowheads="1"/>
          </p:cNvSpPr>
          <p:nvPr/>
        </p:nvSpPr>
        <p:spPr bwMode="auto">
          <a:xfrm>
            <a:off x="647700" y="1695450"/>
            <a:ext cx="8280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Эксперимент возможен, если реализация не замкнута, то есть как-то взаимодействует с окружающей средой (окружением).</a:t>
            </a:r>
          </a:p>
        </p:txBody>
      </p:sp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647700" y="5170488"/>
            <a:ext cx="828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Тем самым, тест проверяет правильность взаимодействия реализации и окружения.</a:t>
            </a: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647700" y="3752850"/>
            <a:ext cx="828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При тестировании тест подменяет собой окружение или его часть.</a:t>
            </a:r>
          </a:p>
        </p:txBody>
      </p:sp>
      <p:grpSp>
        <p:nvGrpSpPr>
          <p:cNvPr id="251909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1910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1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2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3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4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5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6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7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918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1919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1920" name="AutoShape 16"/>
          <p:cNvSpPr>
            <a:spLocks noChangeArrowheads="1"/>
          </p:cNvSpPr>
          <p:nvPr/>
        </p:nvSpPr>
        <p:spPr bwMode="auto">
          <a:xfrm>
            <a:off x="142875" y="175577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1921" name="Line 17"/>
          <p:cNvSpPr>
            <a:spLocks noChangeShapeType="1"/>
          </p:cNvSpPr>
          <p:nvPr/>
        </p:nvSpPr>
        <p:spPr bwMode="auto">
          <a:xfrm>
            <a:off x="611188" y="357346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1922" name="Line 18"/>
          <p:cNvSpPr>
            <a:spLocks noChangeShapeType="1"/>
          </p:cNvSpPr>
          <p:nvPr/>
        </p:nvSpPr>
        <p:spPr bwMode="auto">
          <a:xfrm>
            <a:off x="647700" y="5013325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1923" name="Text Box 19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Реализация и окружение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51 L 4.16667E-6 0.3294 " pathEditMode="relative" rAng="0" ptsTypes="AA">
                                      <p:cBhvr>
                                        <p:cTn id="38" dur="1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"/>
                            </p:stCondLst>
                            <p:childTnLst>
                              <p:par>
                                <p:cTn id="4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32939 L 4.16667E-6 0.54467 " pathEditMode="relative" rAng="0" ptsTypes="AA">
                                      <p:cBhvr>
                                        <p:cTn id="47" dur="1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/>
      <p:bldP spid="251907" grpId="0"/>
      <p:bldP spid="251908" grpId="0"/>
      <p:bldP spid="251920" grpId="0" animBg="1"/>
      <p:bldP spid="251920" grpId="1" animBg="1"/>
      <p:bldP spid="251920" grpId="2" animBg="1"/>
      <p:bldP spid="251921" grpId="0" animBg="1"/>
      <p:bldP spid="25192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BBF-4EF8-4DB9-B662-22A89A4F87C7}" type="slidenum">
              <a:rPr lang="ru-RU"/>
              <a:pPr/>
              <a:t>140</a:t>
            </a:fld>
            <a:endParaRPr lang="ru-RU"/>
          </a:p>
        </p:txBody>
      </p:sp>
      <p:sp>
        <p:nvSpPr>
          <p:cNvPr id="394242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Сериализация 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(шаг тестирования)</a:t>
            </a: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9424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9424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4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4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4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4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4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5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5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425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9425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4254" name="AutoShape 14"/>
          <p:cNvSpPr>
            <a:spLocks noChangeArrowheads="1"/>
          </p:cNvSpPr>
          <p:nvPr/>
        </p:nvSpPr>
        <p:spPr bwMode="auto">
          <a:xfrm>
            <a:off x="1981200" y="1376363"/>
            <a:ext cx="4895850" cy="12969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" anchor="b"/>
          <a:lstStyle/>
          <a:p>
            <a:pPr algn="ctr"/>
            <a:r>
              <a:rPr lang="ru-RU" sz="2400"/>
              <a:t>генерация гипотетических трасс</a:t>
            </a:r>
            <a:br>
              <a:rPr lang="ru-RU" sz="2400"/>
            </a:br>
            <a:r>
              <a:rPr lang="ru-RU" sz="2400"/>
              <a:t>для наблюдаемой трассы </a:t>
            </a:r>
            <a:r>
              <a:rPr lang="ru-RU" sz="2400">
                <a:sym typeface="Symbol" pitchFamily="18" charset="2"/>
              </a:rPr>
              <a:t> и их</a:t>
            </a:r>
            <a:br>
              <a:rPr lang="ru-RU" sz="2400">
                <a:sym typeface="Symbol" pitchFamily="18" charset="2"/>
              </a:rPr>
            </a:br>
            <a:r>
              <a:rPr lang="ru-RU" sz="2400">
                <a:sym typeface="Symbol" pitchFamily="18" charset="2"/>
              </a:rPr>
              <a:t>верификация по спецификации</a:t>
            </a:r>
            <a:endParaRPr lang="ru-RU" sz="3200">
              <a:sym typeface="Symbol" pitchFamily="18" charset="2"/>
            </a:endParaRPr>
          </a:p>
        </p:txBody>
      </p:sp>
      <p:sp>
        <p:nvSpPr>
          <p:cNvPr id="394255" name="Text Box 15"/>
          <p:cNvSpPr txBox="1">
            <a:spLocks noChangeArrowheads="1"/>
          </p:cNvSpPr>
          <p:nvPr/>
        </p:nvSpPr>
        <p:spPr bwMode="auto">
          <a:xfrm>
            <a:off x="2282825" y="4545013"/>
            <a:ext cx="1689100" cy="628650"/>
          </a:xfrm>
          <a:prstGeom prst="rect">
            <a:avLst/>
          </a:prstGeom>
          <a:gradFill rotWithShape="1">
            <a:gsLst>
              <a:gs pos="0">
                <a:srgbClr val="ABCDFF"/>
              </a:gs>
              <a:gs pos="50000">
                <a:srgbClr val="FFFFFF"/>
              </a:gs>
              <a:gs pos="100000">
                <a:srgbClr val="ABCDFF"/>
              </a:gs>
            </a:gsLst>
            <a:lin ang="5400000" scaled="1"/>
          </a:gradFill>
          <a:ln w="2540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126000" tIns="118800" rIns="126000" bIns="118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стратагема</a:t>
            </a:r>
            <a:endParaRPr lang="ru-RU" sz="32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94256" name="Text Box 16"/>
          <p:cNvSpPr txBox="1">
            <a:spLocks noChangeArrowheads="1"/>
          </p:cNvSpPr>
          <p:nvPr/>
        </p:nvSpPr>
        <p:spPr bwMode="auto">
          <a:xfrm>
            <a:off x="1871663" y="3257550"/>
            <a:ext cx="2905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да</a:t>
            </a:r>
          </a:p>
        </p:txBody>
      </p:sp>
      <p:sp>
        <p:nvSpPr>
          <p:cNvPr id="394257" name="Text Box 17"/>
          <p:cNvSpPr txBox="1">
            <a:spLocks noChangeArrowheads="1"/>
          </p:cNvSpPr>
          <p:nvPr/>
        </p:nvSpPr>
        <p:spPr bwMode="auto">
          <a:xfrm>
            <a:off x="5184775" y="3465513"/>
            <a:ext cx="612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394258" name="Text Box 18"/>
          <p:cNvSpPr txBox="1">
            <a:spLocks noChangeArrowheads="1"/>
          </p:cNvSpPr>
          <p:nvPr/>
        </p:nvSpPr>
        <p:spPr bwMode="auto">
          <a:xfrm>
            <a:off x="179388" y="3298825"/>
            <a:ext cx="9445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3333FF"/>
                </a:solidFill>
              </a:rPr>
              <a:t>конец</a:t>
            </a:r>
            <a:br>
              <a:rPr lang="ru-RU" sz="2400" b="1" i="1">
                <a:solidFill>
                  <a:srgbClr val="3333FF"/>
                </a:solidFill>
              </a:rPr>
            </a:br>
            <a:r>
              <a:rPr lang="ru-RU" sz="2400" b="1" i="1">
                <a:solidFill>
                  <a:srgbClr val="3333FF"/>
                </a:solidFill>
              </a:rPr>
              <a:t>шага</a:t>
            </a:r>
          </a:p>
        </p:txBody>
      </p:sp>
      <p:cxnSp>
        <p:nvCxnSpPr>
          <p:cNvPr id="394259" name="AutoShape 19"/>
          <p:cNvCxnSpPr>
            <a:cxnSpLocks noChangeShapeType="1"/>
            <a:stCxn id="394254" idx="2"/>
            <a:endCxn id="394282" idx="0"/>
          </p:cNvCxnSpPr>
          <p:nvPr/>
        </p:nvCxnSpPr>
        <p:spPr bwMode="auto">
          <a:xfrm flipH="1">
            <a:off x="3127375" y="2692400"/>
            <a:ext cx="130175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60" name="Text Box 20"/>
          <p:cNvSpPr txBox="1">
            <a:spLocks noChangeArrowheads="1"/>
          </p:cNvSpPr>
          <p:nvPr/>
        </p:nvSpPr>
        <p:spPr bwMode="auto">
          <a:xfrm>
            <a:off x="3452813" y="2708275"/>
            <a:ext cx="2905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да</a:t>
            </a:r>
          </a:p>
        </p:txBody>
      </p:sp>
      <p:sp>
        <p:nvSpPr>
          <p:cNvPr id="394261" name="Text Box 21"/>
          <p:cNvSpPr txBox="1">
            <a:spLocks noChangeArrowheads="1"/>
          </p:cNvSpPr>
          <p:nvPr/>
        </p:nvSpPr>
        <p:spPr bwMode="auto">
          <a:xfrm>
            <a:off x="5003800" y="2717800"/>
            <a:ext cx="431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нет</a:t>
            </a:r>
          </a:p>
        </p:txBody>
      </p:sp>
      <p:cxnSp>
        <p:nvCxnSpPr>
          <p:cNvPr id="394262" name="AutoShape 22"/>
          <p:cNvCxnSpPr>
            <a:cxnSpLocks noChangeShapeType="1"/>
            <a:stCxn id="394254" idx="2"/>
            <a:endCxn id="394257" idx="0"/>
          </p:cNvCxnSpPr>
          <p:nvPr/>
        </p:nvCxnSpPr>
        <p:spPr bwMode="auto">
          <a:xfrm>
            <a:off x="4429125" y="2692400"/>
            <a:ext cx="1062038" cy="7731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4263" name="AutoShape 23"/>
          <p:cNvCxnSpPr>
            <a:cxnSpLocks noChangeShapeType="1"/>
            <a:stCxn id="394255" idx="3"/>
            <a:endCxn id="394268" idx="1"/>
          </p:cNvCxnSpPr>
          <p:nvPr/>
        </p:nvCxnSpPr>
        <p:spPr bwMode="auto">
          <a:xfrm>
            <a:off x="3984625" y="4859338"/>
            <a:ext cx="749300" cy="11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4264" name="AutoShape 24"/>
          <p:cNvCxnSpPr>
            <a:cxnSpLocks noChangeShapeType="1"/>
            <a:stCxn id="394282" idx="1"/>
            <a:endCxn id="394258" idx="3"/>
          </p:cNvCxnSpPr>
          <p:nvPr/>
        </p:nvCxnSpPr>
        <p:spPr bwMode="auto">
          <a:xfrm rot="10800000">
            <a:off x="1123950" y="3663950"/>
            <a:ext cx="1155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4265" name="AutoShape 25"/>
          <p:cNvCxnSpPr>
            <a:cxnSpLocks noChangeShapeType="1"/>
            <a:stCxn id="394268" idx="3"/>
            <a:endCxn id="394254" idx="3"/>
          </p:cNvCxnSpPr>
          <p:nvPr/>
        </p:nvCxnSpPr>
        <p:spPr bwMode="auto">
          <a:xfrm flipH="1" flipV="1">
            <a:off x="6896100" y="2025650"/>
            <a:ext cx="107950" cy="2844800"/>
          </a:xfrm>
          <a:prstGeom prst="curvedConnector3">
            <a:avLst>
              <a:gd name="adj1" fmla="val -60294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66" name="Text Box 26"/>
          <p:cNvSpPr txBox="1">
            <a:spLocks noChangeArrowheads="1"/>
          </p:cNvSpPr>
          <p:nvPr/>
        </p:nvSpPr>
        <p:spPr bwMode="auto">
          <a:xfrm>
            <a:off x="6948488" y="3357563"/>
            <a:ext cx="1257300" cy="936625"/>
          </a:xfrm>
          <a:prstGeom prst="rect">
            <a:avLst/>
          </a:prstGeom>
          <a:solidFill>
            <a:schemeClr val="bg1">
              <a:alpha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>
              <a:lnSpc>
                <a:spcPct val="70000"/>
              </a:lnSpc>
            </a:pPr>
            <a:r>
              <a:rPr lang="ru-RU" sz="2800">
                <a:sym typeface="Symbol" pitchFamily="18" charset="2"/>
              </a:rPr>
              <a:t></a:t>
            </a:r>
            <a:r>
              <a:rPr lang="en-US" sz="2800">
                <a:sym typeface="Symbol" pitchFamily="18" charset="2"/>
              </a:rPr>
              <a:t>:</a:t>
            </a:r>
            <a:r>
              <a:rPr lang="ru-RU" sz="2800">
                <a:sym typeface="Symbol" pitchFamily="18" charset="2"/>
              </a:rPr>
              <a:t>=</a:t>
            </a:r>
            <a:r>
              <a:rPr lang="en-US" sz="2800">
                <a:sym typeface="Symbol" pitchFamily="18" charset="2"/>
              </a:rPr>
              <a:t>y</a:t>
            </a:r>
            <a:r>
              <a:rPr lang="ru-RU" sz="2400">
                <a:sym typeface="Symbol" pitchFamily="18" charset="2"/>
              </a:rPr>
              <a:t/>
            </a:r>
            <a:br>
              <a:rPr lang="ru-RU" sz="2400">
                <a:sym typeface="Symbol" pitchFamily="18" charset="2"/>
              </a:rPr>
            </a:br>
            <a:r>
              <a:rPr lang="ru-RU" sz="2400" i="1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400">
                <a:sym typeface="Symbol" pitchFamily="18" charset="2"/>
              </a:rPr>
              <a:t/>
            </a:r>
            <a:br>
              <a:rPr lang="ru-RU" sz="2400">
                <a:sym typeface="Symbol" pitchFamily="18" charset="2"/>
              </a:rPr>
            </a:br>
            <a:r>
              <a:rPr lang="ru-RU" sz="2800">
                <a:sym typeface="Symbol" pitchFamily="18" charset="2"/>
              </a:rPr>
              <a:t></a:t>
            </a:r>
            <a:r>
              <a:rPr lang="en-US" sz="2800">
                <a:sym typeface="Symbol" pitchFamily="18" charset="2"/>
              </a:rPr>
              <a:t>:</a:t>
            </a:r>
            <a:r>
              <a:rPr lang="ru-RU" sz="2800">
                <a:sym typeface="Symbol" pitchFamily="18" charset="2"/>
              </a:rPr>
              <a:t>= </a:t>
            </a:r>
          </a:p>
        </p:txBody>
      </p:sp>
      <p:cxnSp>
        <p:nvCxnSpPr>
          <p:cNvPr id="394267" name="AutoShape 27"/>
          <p:cNvCxnSpPr>
            <a:cxnSpLocks noChangeShapeType="1"/>
            <a:stCxn id="394255" idx="2"/>
            <a:endCxn id="394270" idx="0"/>
          </p:cNvCxnSpPr>
          <p:nvPr/>
        </p:nvCxnSpPr>
        <p:spPr bwMode="auto">
          <a:xfrm rot="16200000" flipH="1">
            <a:off x="2939257" y="5374481"/>
            <a:ext cx="379412" cy="3175"/>
          </a:xfrm>
          <a:prstGeom prst="curvedConnector3">
            <a:avLst>
              <a:gd name="adj1" fmla="val 5063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68" name="AutoShape 28"/>
          <p:cNvSpPr>
            <a:spLocks noChangeArrowheads="1"/>
          </p:cNvSpPr>
          <p:nvPr/>
        </p:nvSpPr>
        <p:spPr bwMode="auto">
          <a:xfrm>
            <a:off x="4752975" y="4581525"/>
            <a:ext cx="2232025" cy="576263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" anchor="b"/>
          <a:lstStyle/>
          <a:p>
            <a:pPr algn="ctr"/>
            <a:r>
              <a:rPr lang="ru-RU" sz="2400"/>
              <a:t>ждём реакций</a:t>
            </a:r>
            <a:endParaRPr lang="ru-RU" sz="3200">
              <a:sym typeface="Symbol" pitchFamily="18" charset="2"/>
            </a:endParaRPr>
          </a:p>
        </p:txBody>
      </p:sp>
      <p:cxnSp>
        <p:nvCxnSpPr>
          <p:cNvPr id="394269" name="AutoShape 29"/>
          <p:cNvCxnSpPr>
            <a:cxnSpLocks noChangeShapeType="1"/>
            <a:stCxn id="394270" idx="3"/>
            <a:endCxn id="394268" idx="2"/>
          </p:cNvCxnSpPr>
          <p:nvPr/>
        </p:nvCxnSpPr>
        <p:spPr bwMode="auto">
          <a:xfrm flipV="1">
            <a:off x="5022850" y="5176838"/>
            <a:ext cx="846138" cy="85883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70" name="AutoShape 30"/>
          <p:cNvSpPr>
            <a:spLocks noChangeArrowheads="1"/>
          </p:cNvSpPr>
          <p:nvPr/>
        </p:nvSpPr>
        <p:spPr bwMode="auto">
          <a:xfrm>
            <a:off x="1257300" y="5584825"/>
            <a:ext cx="3746500" cy="900113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" anchor="b"/>
          <a:lstStyle/>
          <a:p>
            <a:pPr algn="ctr"/>
            <a:r>
              <a:rPr lang="ru-RU" sz="2400"/>
              <a:t>выбор стимула, который</a:t>
            </a:r>
            <a:br>
              <a:rPr lang="ru-RU" sz="2400"/>
            </a:br>
            <a:r>
              <a:rPr lang="ru-RU" sz="2400" i="1" u="sng"/>
              <a:t>можно</a:t>
            </a:r>
            <a:r>
              <a:rPr lang="ru-RU" sz="2400"/>
              <a:t> и </a:t>
            </a:r>
            <a:r>
              <a:rPr lang="ru-RU" sz="2400" i="1" u="sng"/>
              <a:t>нужно</a:t>
            </a:r>
            <a:r>
              <a:rPr lang="ru-RU" sz="2400"/>
              <a:t> послать</a:t>
            </a:r>
            <a:endParaRPr lang="ru-RU" sz="3200">
              <a:sym typeface="Symbol" pitchFamily="18" charset="2"/>
            </a:endParaRPr>
          </a:p>
        </p:txBody>
      </p:sp>
      <p:cxnSp>
        <p:nvCxnSpPr>
          <p:cNvPr id="394271" name="AutoShape 31"/>
          <p:cNvCxnSpPr>
            <a:cxnSpLocks noChangeShapeType="1"/>
            <a:stCxn id="394270" idx="3"/>
            <a:endCxn id="394281" idx="1"/>
          </p:cNvCxnSpPr>
          <p:nvPr/>
        </p:nvCxnSpPr>
        <p:spPr bwMode="auto">
          <a:xfrm>
            <a:off x="5022850" y="6035675"/>
            <a:ext cx="19431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72" name="Text Box 32"/>
          <p:cNvSpPr txBox="1">
            <a:spLocks noChangeArrowheads="1"/>
          </p:cNvSpPr>
          <p:nvPr/>
        </p:nvSpPr>
        <p:spPr bwMode="auto">
          <a:xfrm>
            <a:off x="5111750" y="5373688"/>
            <a:ext cx="431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нет</a:t>
            </a:r>
          </a:p>
        </p:txBody>
      </p:sp>
      <p:cxnSp>
        <p:nvCxnSpPr>
          <p:cNvPr id="394273" name="AutoShape 33"/>
          <p:cNvCxnSpPr>
            <a:cxnSpLocks noChangeShapeType="1"/>
            <a:stCxn id="394281" idx="2"/>
            <a:endCxn id="394254" idx="3"/>
          </p:cNvCxnSpPr>
          <p:nvPr/>
        </p:nvCxnSpPr>
        <p:spPr bwMode="auto">
          <a:xfrm rot="16200000" flipV="1">
            <a:off x="5214938" y="3706812"/>
            <a:ext cx="4262438" cy="900113"/>
          </a:xfrm>
          <a:prstGeom prst="curvedConnector4">
            <a:avLst>
              <a:gd name="adj1" fmla="val 7370"/>
              <a:gd name="adj2" fmla="val -101236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74" name="Text Box 34"/>
          <p:cNvSpPr txBox="1">
            <a:spLocks noChangeArrowheads="1"/>
          </p:cNvSpPr>
          <p:nvPr/>
        </p:nvSpPr>
        <p:spPr bwMode="auto">
          <a:xfrm>
            <a:off x="5459413" y="5954713"/>
            <a:ext cx="1778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sym typeface="Symbol" pitchFamily="18" charset="2"/>
              </a:rPr>
              <a:t>x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94275" name="Text Box 35"/>
          <p:cNvSpPr txBox="1">
            <a:spLocks noChangeArrowheads="1"/>
          </p:cNvSpPr>
          <p:nvPr/>
        </p:nvSpPr>
        <p:spPr bwMode="auto">
          <a:xfrm>
            <a:off x="7885113" y="4868863"/>
            <a:ext cx="1081087" cy="431800"/>
          </a:xfrm>
          <a:prstGeom prst="rect">
            <a:avLst/>
          </a:prstGeom>
          <a:solidFill>
            <a:schemeClr val="bg1">
              <a:alpha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10800" bIns="10800" anchor="ctr"/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</a:t>
            </a:r>
            <a:r>
              <a:rPr lang="en-US" sz="2800">
                <a:sym typeface="Symbol" pitchFamily="18" charset="2"/>
              </a:rPr>
              <a:t>:</a:t>
            </a:r>
            <a:r>
              <a:rPr lang="ru-RU" sz="2800">
                <a:sym typeface="Symbol" pitchFamily="18" charset="2"/>
              </a:rPr>
              <a:t>=</a:t>
            </a:r>
            <a:r>
              <a:rPr lang="en-US" sz="2800">
                <a:sym typeface="Symbol" pitchFamily="18" charset="2"/>
              </a:rPr>
              <a:t>x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394276" name="AutoShape 36"/>
          <p:cNvCxnSpPr>
            <a:cxnSpLocks noChangeShapeType="1"/>
            <a:stCxn id="394282" idx="2"/>
            <a:endCxn id="394255" idx="0"/>
          </p:cNvCxnSpPr>
          <p:nvPr/>
        </p:nvCxnSpPr>
        <p:spPr bwMode="auto">
          <a:xfrm rot="5400000">
            <a:off x="2873375" y="4278313"/>
            <a:ext cx="508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77" name="Text Box 37"/>
          <p:cNvSpPr txBox="1">
            <a:spLocks noChangeArrowheads="1"/>
          </p:cNvSpPr>
          <p:nvPr/>
        </p:nvSpPr>
        <p:spPr bwMode="auto">
          <a:xfrm>
            <a:off x="2627313" y="3956050"/>
            <a:ext cx="431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0800" rIns="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нет</a:t>
            </a:r>
          </a:p>
        </p:txBody>
      </p:sp>
      <p:sp>
        <p:nvSpPr>
          <p:cNvPr id="394278" name="Text Box 38"/>
          <p:cNvSpPr txBox="1">
            <a:spLocks noChangeArrowheads="1"/>
          </p:cNvSpPr>
          <p:nvPr/>
        </p:nvSpPr>
        <p:spPr bwMode="auto">
          <a:xfrm>
            <a:off x="142875" y="1658938"/>
            <a:ext cx="11303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3333FF"/>
                </a:solidFill>
              </a:rPr>
              <a:t>начало</a:t>
            </a:r>
            <a:br>
              <a:rPr lang="ru-RU" sz="2400" b="1" i="1">
                <a:solidFill>
                  <a:srgbClr val="3333FF"/>
                </a:solidFill>
              </a:rPr>
            </a:br>
            <a:r>
              <a:rPr lang="ru-RU" sz="2400" b="1" i="1">
                <a:solidFill>
                  <a:srgbClr val="3333FF"/>
                </a:solidFill>
              </a:rPr>
              <a:t>шага</a:t>
            </a:r>
          </a:p>
        </p:txBody>
      </p:sp>
      <p:cxnSp>
        <p:nvCxnSpPr>
          <p:cNvPr id="394279" name="AutoShape 39"/>
          <p:cNvCxnSpPr>
            <a:cxnSpLocks noChangeShapeType="1"/>
            <a:stCxn id="394278" idx="3"/>
            <a:endCxn id="394254" idx="1"/>
          </p:cNvCxnSpPr>
          <p:nvPr/>
        </p:nvCxnSpPr>
        <p:spPr bwMode="auto">
          <a:xfrm>
            <a:off x="1273175" y="2024063"/>
            <a:ext cx="688975" cy="1587"/>
          </a:xfrm>
          <a:prstGeom prst="curvedConnector3">
            <a:avLst>
              <a:gd name="adj1" fmla="val 5138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4280" name="Text Box 40"/>
          <p:cNvSpPr txBox="1">
            <a:spLocks noChangeArrowheads="1"/>
          </p:cNvSpPr>
          <p:nvPr/>
        </p:nvSpPr>
        <p:spPr bwMode="auto">
          <a:xfrm>
            <a:off x="215900" y="2312988"/>
            <a:ext cx="8636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0800" bIns="10800" anchor="ctr"/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</a:t>
            </a:r>
            <a:r>
              <a:rPr lang="en-US" sz="2800">
                <a:sym typeface="Symbol" pitchFamily="18" charset="2"/>
              </a:rPr>
              <a:t>:</a:t>
            </a:r>
            <a:r>
              <a:rPr lang="ru-RU" sz="2800">
                <a:sym typeface="Symbol" pitchFamily="18" charset="2"/>
              </a:rPr>
              <a:t>=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</a:t>
            </a:r>
            <a:r>
              <a:rPr lang="ru-RU" altLang="zh-TW" sz="2800">
                <a:sym typeface="Symbol" pitchFamily="18" charset="2"/>
              </a:rPr>
              <a:t> 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394281" name="AutoShape 41"/>
          <p:cNvSpPr>
            <a:spLocks noChangeArrowheads="1"/>
          </p:cNvSpPr>
          <p:nvPr/>
        </p:nvSpPr>
        <p:spPr bwMode="auto">
          <a:xfrm>
            <a:off x="6985000" y="5800725"/>
            <a:ext cx="1620838" cy="468313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" anchor="b"/>
          <a:lstStyle/>
          <a:p>
            <a:pPr algn="ctr"/>
            <a:r>
              <a:rPr lang="ru-RU" sz="2400"/>
              <a:t>послать </a:t>
            </a:r>
            <a:r>
              <a:rPr lang="en-US" sz="2400"/>
              <a:t>x</a:t>
            </a:r>
            <a:endParaRPr lang="ru-RU" sz="3200">
              <a:sym typeface="Symbol" pitchFamily="18" charset="2"/>
            </a:endParaRPr>
          </a:p>
        </p:txBody>
      </p:sp>
      <p:sp>
        <p:nvSpPr>
          <p:cNvPr id="394282" name="AutoShape 42"/>
          <p:cNvSpPr>
            <a:spLocks noChangeArrowheads="1"/>
          </p:cNvSpPr>
          <p:nvPr/>
        </p:nvSpPr>
        <p:spPr bwMode="auto">
          <a:xfrm>
            <a:off x="2298700" y="3321050"/>
            <a:ext cx="1655763" cy="6842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b"/>
          <a:lstStyle/>
          <a:p>
            <a:pPr algn="ctr">
              <a:lnSpc>
                <a:spcPct val="80000"/>
              </a:lnSpc>
            </a:pPr>
            <a:r>
              <a:rPr lang="ru-RU" sz="2400"/>
              <a:t>трасса</a:t>
            </a:r>
            <a:br>
              <a:rPr lang="ru-RU" sz="2400"/>
            </a:br>
            <a:r>
              <a:rPr lang="ru-RU" sz="2400"/>
              <a:t>завершена</a:t>
            </a:r>
            <a:endParaRPr lang="ru-RU" sz="28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9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9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9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9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9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9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9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9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9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54" grpId="0" animBg="1"/>
      <p:bldP spid="394255" grpId="0" animBg="1"/>
      <p:bldP spid="394256" grpId="0"/>
      <p:bldP spid="394257" grpId="0"/>
      <p:bldP spid="394258" grpId="0"/>
      <p:bldP spid="394260" grpId="0"/>
      <p:bldP spid="394261" grpId="0"/>
      <p:bldP spid="394266" grpId="0" animBg="1"/>
      <p:bldP spid="394268" grpId="0" animBg="1"/>
      <p:bldP spid="394270" grpId="0" animBg="1"/>
      <p:bldP spid="394272" grpId="0"/>
      <p:bldP spid="394274" grpId="0"/>
      <p:bldP spid="394275" grpId="0" animBg="1"/>
      <p:bldP spid="394277" grpId="0"/>
      <p:bldP spid="394278" grpId="0"/>
      <p:bldP spid="394280" grpId="0"/>
      <p:bldP spid="394281" grpId="0" animBg="1"/>
      <p:bldP spid="39428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437D-4551-4656-AE66-FBFDD38617C6}" type="slidenum">
              <a:rPr lang="ru-RU"/>
              <a:pPr/>
              <a:t>141</a:t>
            </a:fld>
            <a:endParaRPr lang="ru-RU"/>
          </a:p>
        </p:txBody>
      </p:sp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323850" y="1700213"/>
            <a:ext cx="8461375" cy="3529012"/>
          </a:xfrm>
          <a:prstGeom prst="rect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73421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342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422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3422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4222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Перечисление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34223" name="Text Box 15"/>
          <p:cNvSpPr txBox="1">
            <a:spLocks noChangeArrowheads="1"/>
          </p:cNvSpPr>
          <p:nvPr/>
        </p:nvSpPr>
        <p:spPr bwMode="auto">
          <a:xfrm>
            <a:off x="755650" y="2122488"/>
            <a:ext cx="7561263" cy="2701925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234000" tIns="118800" rIns="234000" bIns="118800">
            <a:spAutoFit/>
          </a:bodyPr>
          <a:lstStyle/>
          <a:p>
            <a:pPr algn="dist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Для верификации наблюдаемой трассы и проверки безопасности стимулов нужно</a:t>
            </a:r>
          </a:p>
          <a:p>
            <a:pPr algn="ctr">
              <a:spcBef>
                <a:spcPct val="50000"/>
              </a:spcBef>
            </a:pPr>
            <a:r>
              <a:rPr lang="ru-RU" sz="2800"/>
              <a:t>перечисление стимулов</a:t>
            </a:r>
          </a:p>
          <a:p>
            <a:pPr algn="ctr">
              <a:spcBef>
                <a:spcPct val="10000"/>
              </a:spcBef>
            </a:pPr>
            <a:r>
              <a:rPr lang="ru-RU" sz="2800"/>
              <a:t>перечисление постсостояний</a:t>
            </a:r>
          </a:p>
          <a:p>
            <a:pPr algn="ctr">
              <a:spcBef>
                <a:spcPct val="10000"/>
              </a:spcBef>
            </a:pPr>
            <a:r>
              <a:rPr lang="ru-RU" sz="2800"/>
              <a:t>перечисление реакций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4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4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0" grpId="0" animBg="1"/>
      <p:bldP spid="73422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FF36-4CD2-4EE2-91F6-F7CB0D9BDB6C}" type="slidenum">
              <a:rPr lang="ru-RU"/>
              <a:pPr/>
              <a:t>142</a:t>
            </a:fld>
            <a:endParaRPr lang="ru-RU"/>
          </a:p>
        </p:txBody>
      </p:sp>
      <p:sp>
        <p:nvSpPr>
          <p:cNvPr id="368642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2159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Нестационарное.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				     Выбор стратегии 						  тестирования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(аналог обхода автомата).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6864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6864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4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4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4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4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4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5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65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6865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58" name="Text Box 18"/>
          <p:cNvSpPr txBox="1">
            <a:spLocks noChangeArrowheads="1"/>
          </p:cNvSpPr>
          <p:nvPr/>
        </p:nvSpPr>
        <p:spPr bwMode="auto">
          <a:xfrm>
            <a:off x="323850" y="2420938"/>
            <a:ext cx="8569325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Нестационарный тест не может гарантированно проверить ничего, кроме того, что проверяет стационарный тест.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Пример</a:t>
            </a:r>
            <a:r>
              <a:rPr lang="ru-RU" sz="2800">
                <a:latin typeface="Times New Roman" pitchFamily="18" charset="0"/>
              </a:rPr>
              <a:t>: тест работает медленно и, пока он «думает», реализация успевает принять стимул, выдать все реакции и перейти в стационарное состояние. 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/>
              <a:t>Нужны дополнительные тестовые возможности</a:t>
            </a:r>
            <a:br>
              <a:rPr lang="ru-RU" sz="2800"/>
            </a:br>
            <a:r>
              <a:rPr lang="ru-RU" sz="2800"/>
              <a:t>и реализационные гипотезы.</a:t>
            </a:r>
          </a:p>
        </p:txBody>
      </p:sp>
      <p:sp>
        <p:nvSpPr>
          <p:cNvPr id="368659" name="Text Box 19"/>
          <p:cNvSpPr txBox="1">
            <a:spLocks noChangeArrowheads="1"/>
          </p:cNvSpPr>
          <p:nvPr/>
        </p:nvSpPr>
        <p:spPr bwMode="auto">
          <a:xfrm>
            <a:off x="323850" y="2593975"/>
            <a:ext cx="85693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Что можно предложить?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</a:rPr>
              <a:t> Временн</a:t>
            </a:r>
            <a:r>
              <a:rPr lang="ru-RU" sz="2800" i="1">
                <a:latin typeface="Times New Roman" pitchFamily="18" charset="0"/>
              </a:rPr>
              <a:t>ы</a:t>
            </a:r>
            <a:r>
              <a:rPr lang="ru-RU" sz="2800">
                <a:latin typeface="Times New Roman" pitchFamily="18" charset="0"/>
              </a:rPr>
              <a:t>е ограничения.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</a:rPr>
              <a:t> Приоритет стимулов над реакциями и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-переходами.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Управление погодой</a:t>
            </a:r>
          </a:p>
          <a:p>
            <a:r>
              <a:rPr lang="ru-RU" sz="2800">
                <a:latin typeface="Times New Roman" pitchFamily="18" charset="0"/>
                <a:sym typeface="Symbol" pitchFamily="18" charset="2"/>
              </a:rPr>
              <a:t>   и мистическим синхронизатором.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Вероятности переходов.</a:t>
            </a:r>
          </a:p>
        </p:txBody>
      </p:sp>
      <p:sp>
        <p:nvSpPr>
          <p:cNvPr id="368660" name="Text Box 20"/>
          <p:cNvSpPr txBox="1">
            <a:spLocks noChangeArrowheads="1"/>
          </p:cNvSpPr>
          <p:nvPr/>
        </p:nvSpPr>
        <p:spPr bwMode="auto">
          <a:xfrm>
            <a:off x="323850" y="2593975"/>
            <a:ext cx="85693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u="sng"/>
              <a:t>Важное замечание</a:t>
            </a:r>
            <a:r>
              <a:rPr lang="ru-RU" sz="3200"/>
              <a:t>:</a:t>
            </a:r>
          </a:p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Полное тестирование не обязательно проверяет все стимулы, которые определены в спецификации во всех состояниях.</a:t>
            </a:r>
          </a:p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Проверяются только безопасные стимулы.</a:t>
            </a:r>
            <a:endParaRPr lang="ru-RU" sz="32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68661" name="Text Box 21"/>
          <p:cNvSpPr txBox="1">
            <a:spLocks noChangeArrowheads="1"/>
          </p:cNvSpPr>
          <p:nvPr/>
        </p:nvSpPr>
        <p:spPr bwMode="auto">
          <a:xfrm>
            <a:off x="539750" y="855663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8" grpId="0"/>
      <p:bldP spid="368658" grpId="1"/>
      <p:bldP spid="368659" grpId="0"/>
      <p:bldP spid="368659" grpId="1"/>
      <p:bldP spid="368660" grpId="0"/>
      <p:bldP spid="368661" grpId="0" animBg="1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CEF2-D786-40DC-ADBB-20C74254DFE9}" type="slidenum">
              <a:rPr lang="ru-RU"/>
              <a:pPr/>
              <a:t>143</a:t>
            </a:fld>
            <a:endParaRPr lang="ru-RU"/>
          </a:p>
        </p:txBody>
      </p:sp>
      <p:grpSp>
        <p:nvGrpSpPr>
          <p:cNvPr id="30105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0105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106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0106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1069" name="Text Box 13"/>
          <p:cNvSpPr txBox="1">
            <a:spLocks noChangeArrowheads="1"/>
          </p:cNvSpPr>
          <p:nvPr/>
        </p:nvSpPr>
        <p:spPr bwMode="auto">
          <a:xfrm>
            <a:off x="4419600" y="771525"/>
            <a:ext cx="46482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синхронное 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/>
            <a:r>
              <a:rPr lang="ru-RU" altLang="zh-TW" sz="3000" b="1" u="sng">
                <a:latin typeface="Times New Roman" pitchFamily="18" charset="0"/>
              </a:rPr>
              <a:t>Гипертестирование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Среда передачи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Автомат среды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Внешняя блокировка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Внутренняя блокировка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Оба вида блокировки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Осциллирующая реализация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01070" name="Picture 14" descr="molnia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7950"/>
            <a:ext cx="2239963" cy="549275"/>
          </a:xfrm>
          <a:prstGeom prst="rect">
            <a:avLst/>
          </a:prstGeom>
          <a:noFill/>
        </p:spPr>
      </p:pic>
      <p:pic>
        <p:nvPicPr>
          <p:cNvPr id="301071" name="Picture 15" descr="asynchr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107950" y="107950"/>
            <a:ext cx="4084638" cy="663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8C00-0093-4148-8FF7-42D2B7211BF6}" type="slidenum">
              <a:rPr lang="ru-RU"/>
              <a:pPr/>
              <a:t>144</a:t>
            </a:fld>
            <a:endParaRPr lang="ru-RU"/>
          </a:p>
        </p:txBody>
      </p:sp>
      <p:sp>
        <p:nvSpPr>
          <p:cNvPr id="395294" name="Rectangle 30"/>
          <p:cNvSpPr>
            <a:spLocks noChangeArrowheads="1"/>
          </p:cNvSpPr>
          <p:nvPr/>
        </p:nvSpPr>
        <p:spPr bwMode="auto">
          <a:xfrm>
            <a:off x="395288" y="4076700"/>
            <a:ext cx="8308975" cy="2197100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Aft>
                <a:spcPct val="30000"/>
              </a:spcAft>
            </a:pPr>
            <a:r>
              <a:rPr lang="ru-RU" sz="3200" u="sng"/>
              <a:t>Допущение полноты спецификации</a:t>
            </a:r>
            <a:r>
              <a:rPr lang="ru-RU" sz="3200"/>
              <a:t>:</a:t>
            </a:r>
          </a:p>
          <a:p>
            <a:pPr algn="dist"/>
            <a:r>
              <a:rPr lang="ru-RU" sz="3200">
                <a:latin typeface="Times New Roman" pitchFamily="18" charset="0"/>
              </a:rPr>
              <a:t>Неспецифицированный стимул</a:t>
            </a:r>
          </a:p>
          <a:p>
            <a:pPr algn="dist"/>
            <a:r>
              <a:rPr lang="ru-RU" sz="3200">
                <a:latin typeface="Times New Roman" pitchFamily="18" charset="0"/>
              </a:rPr>
              <a:t>блокируется в нестационарном состоянии </a:t>
            </a:r>
          </a:p>
          <a:p>
            <a:pPr algn="dist"/>
            <a:r>
              <a:rPr lang="ru-RU" sz="3200">
                <a:latin typeface="Times New Roman" pitchFamily="18" charset="0"/>
              </a:rPr>
              <a:t>и разрушает в стационарном состоянии.</a:t>
            </a:r>
          </a:p>
        </p:txBody>
      </p:sp>
      <p:sp>
        <p:nvSpPr>
          <p:cNvPr id="395266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Среда передачи.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95278" name="Text Box 14"/>
          <p:cNvSpPr txBox="1">
            <a:spLocks noChangeArrowheads="1"/>
          </p:cNvSpPr>
          <p:nvPr/>
        </p:nvSpPr>
        <p:spPr bwMode="auto">
          <a:xfrm>
            <a:off x="230188" y="1371600"/>
            <a:ext cx="8672512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Aft>
                <a:spcPct val="10000"/>
              </a:spcAft>
            </a:pPr>
            <a:r>
              <a:rPr lang="ru-RU" sz="2400"/>
              <a:t>Ограничение на среду передачи:</a:t>
            </a:r>
          </a:p>
          <a:p>
            <a:pPr algn="just"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Среда передаёт стимулы и реакции без потерь.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Среда не генерирует лишних стимулов и реакций.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 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395279" name="Text Box 15"/>
          <p:cNvSpPr txBox="1">
            <a:spLocks noChangeArrowheads="1"/>
          </p:cNvSpPr>
          <p:nvPr/>
        </p:nvSpPr>
        <p:spPr bwMode="auto">
          <a:xfrm>
            <a:off x="228600" y="2743200"/>
            <a:ext cx="86741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Aft>
                <a:spcPct val="10000"/>
              </a:spcAft>
            </a:pPr>
            <a:r>
              <a:rPr lang="ru-RU" sz="2400"/>
              <a:t>Ограничение на среду передачи</a:t>
            </a:r>
            <a:r>
              <a:rPr lang="en-US" sz="2400"/>
              <a:t> </a:t>
            </a:r>
            <a:r>
              <a:rPr lang="ru-RU" sz="2400"/>
              <a:t>и реализацию:</a:t>
            </a:r>
          </a:p>
          <a:p>
            <a:pPr algn="just">
              <a:buFontTx/>
              <a:buChar char="•"/>
            </a:pPr>
            <a:r>
              <a:rPr lang="ru-RU" sz="2400">
                <a:latin typeface="Times New Roman" pitchFamily="18" charset="0"/>
              </a:rPr>
              <a:t> Композиция среды и реализации конвергентна.</a:t>
            </a:r>
            <a:endParaRPr lang="en-US" sz="2400"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2400">
                <a:latin typeface="Times New Roman" pitchFamily="18" charset="0"/>
              </a:rPr>
              <a:t> В стационарном состоянии композиции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состояние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реализаци</a:t>
            </a:r>
            <a:r>
              <a:rPr lang="ru-RU" sz="2400">
                <a:latin typeface="Times New Roman" pitchFamily="18" charset="0"/>
              </a:rPr>
              <a:t>и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>  стационарно, а среда пуста.</a:t>
            </a:r>
            <a:endParaRPr lang="ru-RU" sz="2400"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2400">
                <a:latin typeface="Times New Roman" pitchFamily="18" charset="0"/>
              </a:rPr>
              <a:t> В стабильном состоянии композиция принимает все стимулы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280" name="Text Box 16"/>
          <p:cNvSpPr txBox="1">
            <a:spLocks noChangeArrowheads="1"/>
          </p:cNvSpPr>
          <p:nvPr/>
        </p:nvSpPr>
        <p:spPr bwMode="auto">
          <a:xfrm>
            <a:off x="250825" y="4802188"/>
            <a:ext cx="8647113" cy="1687512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Aft>
                <a:spcPct val="10000"/>
              </a:spcAft>
            </a:pPr>
            <a:r>
              <a:rPr lang="ru-RU" sz="2400"/>
              <a:t>Общие каузальные зависимости: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Правило «</a:t>
            </a:r>
            <a:r>
              <a:rPr lang="ru-RU" sz="2400" i="1">
                <a:latin typeface="Times New Roman" pitchFamily="18" charset="0"/>
              </a:rPr>
              <a:t>стимул после реакции</a:t>
            </a:r>
            <a:r>
              <a:rPr lang="ru-RU" sz="2400">
                <a:latin typeface="Times New Roman" pitchFamily="18" charset="0"/>
              </a:rPr>
              <a:t>».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Правило </a:t>
            </a:r>
            <a:r>
              <a:rPr lang="ru-RU" sz="2400" i="1">
                <a:latin typeface="Times New Roman" pitchFamily="18" charset="0"/>
              </a:rPr>
              <a:t>первого стимула</a:t>
            </a:r>
            <a:r>
              <a:rPr lang="ru-RU" sz="2400">
                <a:latin typeface="Times New Roman" pitchFamily="18" charset="0"/>
              </a:rPr>
              <a:t> (не обязательно первого посланного).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Правило </a:t>
            </a:r>
            <a:r>
              <a:rPr lang="ru-RU" sz="2400" i="1">
                <a:latin typeface="Times New Roman" pitchFamily="18" charset="0"/>
              </a:rPr>
              <a:t>стационарности</a:t>
            </a:r>
            <a:r>
              <a:rPr lang="ru-RU" sz="2400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95281" name="Text Box 17"/>
          <p:cNvSpPr txBox="1">
            <a:spLocks noChangeArrowheads="1"/>
          </p:cNvSpPr>
          <p:nvPr/>
        </p:nvSpPr>
        <p:spPr bwMode="auto">
          <a:xfrm>
            <a:off x="228600" y="2743200"/>
            <a:ext cx="86741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Aft>
                <a:spcPct val="10000"/>
              </a:spcAft>
            </a:pPr>
            <a:r>
              <a:rPr lang="ru-RU" sz="2400"/>
              <a:t>Ограничение на среду передачи</a:t>
            </a:r>
            <a:r>
              <a:rPr lang="en-US" sz="2400"/>
              <a:t> </a:t>
            </a:r>
            <a:r>
              <a:rPr lang="ru-RU" sz="2400"/>
              <a:t>и реализацию: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Тайм-аут в тесте при ожидании реакций означает,</a:t>
            </a:r>
            <a:br>
              <a:rPr lang="ru-RU" sz="2400"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</a:rPr>
              <a:t>  что реализация в стационарном состоянии, а среда пуста.</a:t>
            </a:r>
            <a:endParaRPr lang="ru-RU" sz="2400"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Нет блокирующего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deadlock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`а.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282" name="Rectangle 18"/>
          <p:cNvSpPr>
            <a:spLocks noChangeArrowheads="1"/>
          </p:cNvSpPr>
          <p:nvPr/>
        </p:nvSpPr>
        <p:spPr bwMode="auto">
          <a:xfrm>
            <a:off x="4724400" y="3392488"/>
            <a:ext cx="3962400" cy="533400"/>
          </a:xfrm>
          <a:prstGeom prst="rect">
            <a:avLst/>
          </a:prstGeom>
          <a:solidFill>
            <a:srgbClr val="E7FD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395283" name="Rectangle 19"/>
          <p:cNvSpPr>
            <a:spLocks noChangeArrowheads="1"/>
          </p:cNvSpPr>
          <p:nvPr/>
        </p:nvSpPr>
        <p:spPr bwMode="auto">
          <a:xfrm>
            <a:off x="4800600" y="3238500"/>
            <a:ext cx="3962400" cy="533400"/>
          </a:xfrm>
          <a:prstGeom prst="rect">
            <a:avLst/>
          </a:prstGeom>
          <a:solidFill>
            <a:srgbClr val="E7FD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395284" name="Rectangle 20"/>
          <p:cNvSpPr>
            <a:spLocks noChangeArrowheads="1"/>
          </p:cNvSpPr>
          <p:nvPr/>
        </p:nvSpPr>
        <p:spPr bwMode="auto">
          <a:xfrm>
            <a:off x="228600" y="3086100"/>
            <a:ext cx="3657600" cy="533400"/>
          </a:xfrm>
          <a:prstGeom prst="rect">
            <a:avLst/>
          </a:prstGeom>
          <a:solidFill>
            <a:srgbClr val="E7FD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наблюдаемая трасса</a:t>
            </a:r>
            <a:endParaRPr lang="en-US" sz="2800"/>
          </a:p>
        </p:txBody>
      </p:sp>
      <p:cxnSp>
        <p:nvCxnSpPr>
          <p:cNvPr id="395285" name="AutoShape 21"/>
          <p:cNvCxnSpPr>
            <a:cxnSpLocks noChangeShapeType="1"/>
            <a:stCxn id="395284" idx="3"/>
            <a:endCxn id="395282" idx="1"/>
          </p:cNvCxnSpPr>
          <p:nvPr/>
        </p:nvCxnSpPr>
        <p:spPr bwMode="auto">
          <a:xfrm>
            <a:off x="3886200" y="3352800"/>
            <a:ext cx="838200" cy="3063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</p:spPr>
      </p:cxnSp>
      <p:cxnSp>
        <p:nvCxnSpPr>
          <p:cNvPr id="395286" name="AutoShape 22"/>
          <p:cNvCxnSpPr>
            <a:cxnSpLocks noChangeShapeType="1"/>
            <a:stCxn id="395284" idx="3"/>
            <a:endCxn id="395283" idx="1"/>
          </p:cNvCxnSpPr>
          <p:nvPr/>
        </p:nvCxnSpPr>
        <p:spPr bwMode="auto">
          <a:xfrm>
            <a:off x="3886200" y="3352800"/>
            <a:ext cx="9144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</p:spPr>
      </p:cxnSp>
      <p:sp>
        <p:nvSpPr>
          <p:cNvPr id="395287" name="Rectangle 23"/>
          <p:cNvSpPr>
            <a:spLocks noChangeArrowheads="1"/>
          </p:cNvSpPr>
          <p:nvPr/>
        </p:nvSpPr>
        <p:spPr bwMode="auto">
          <a:xfrm>
            <a:off x="4876800" y="3086100"/>
            <a:ext cx="3962400" cy="533400"/>
          </a:xfrm>
          <a:prstGeom prst="rect">
            <a:avLst/>
          </a:prstGeom>
          <a:solidFill>
            <a:srgbClr val="E7FD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cxnSp>
        <p:nvCxnSpPr>
          <p:cNvPr id="395288" name="AutoShape 24"/>
          <p:cNvCxnSpPr>
            <a:cxnSpLocks noChangeShapeType="1"/>
            <a:stCxn id="395284" idx="3"/>
            <a:endCxn id="395287" idx="1"/>
          </p:cNvCxnSpPr>
          <p:nvPr/>
        </p:nvCxnSpPr>
        <p:spPr bwMode="auto">
          <a:xfrm>
            <a:off x="3886200" y="3352800"/>
            <a:ext cx="9906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</p:spPr>
      </p:cxnSp>
      <p:sp>
        <p:nvSpPr>
          <p:cNvPr id="395289" name="Rectangle 25"/>
          <p:cNvSpPr>
            <a:spLocks noChangeArrowheads="1"/>
          </p:cNvSpPr>
          <p:nvPr/>
        </p:nvSpPr>
        <p:spPr bwMode="auto">
          <a:xfrm>
            <a:off x="4953000" y="2933700"/>
            <a:ext cx="3962400" cy="533400"/>
          </a:xfrm>
          <a:prstGeom prst="rect">
            <a:avLst/>
          </a:prstGeom>
          <a:solidFill>
            <a:srgbClr val="E7FD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cxnSp>
        <p:nvCxnSpPr>
          <p:cNvPr id="395290" name="AutoShape 26"/>
          <p:cNvCxnSpPr>
            <a:cxnSpLocks noChangeShapeType="1"/>
            <a:stCxn id="395284" idx="3"/>
            <a:endCxn id="395289" idx="1"/>
          </p:cNvCxnSpPr>
          <p:nvPr/>
        </p:nvCxnSpPr>
        <p:spPr bwMode="auto">
          <a:xfrm flipV="1">
            <a:off x="3886200" y="3200400"/>
            <a:ext cx="1066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</p:spPr>
      </p:cxnSp>
      <p:sp>
        <p:nvSpPr>
          <p:cNvPr id="395291" name="Rectangle 27"/>
          <p:cNvSpPr>
            <a:spLocks noChangeArrowheads="1"/>
          </p:cNvSpPr>
          <p:nvPr/>
        </p:nvSpPr>
        <p:spPr bwMode="auto">
          <a:xfrm>
            <a:off x="5029200" y="2781300"/>
            <a:ext cx="3962400" cy="533400"/>
          </a:xfrm>
          <a:prstGeom prst="rect">
            <a:avLst/>
          </a:prstGeom>
          <a:solidFill>
            <a:srgbClr val="E7FD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гипотетическая трасса</a:t>
            </a:r>
            <a:endParaRPr lang="en-US" sz="2800"/>
          </a:p>
        </p:txBody>
      </p:sp>
      <p:cxnSp>
        <p:nvCxnSpPr>
          <p:cNvPr id="395292" name="AutoShape 28"/>
          <p:cNvCxnSpPr>
            <a:cxnSpLocks noChangeShapeType="1"/>
            <a:stCxn id="395284" idx="3"/>
            <a:endCxn id="395291" idx="1"/>
          </p:cNvCxnSpPr>
          <p:nvPr/>
        </p:nvCxnSpPr>
        <p:spPr bwMode="auto">
          <a:xfrm flipV="1">
            <a:off x="3886200" y="3048000"/>
            <a:ext cx="11430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lg"/>
          </a:ln>
          <a:effectLst/>
        </p:spPr>
      </p:cxnSp>
      <p:sp>
        <p:nvSpPr>
          <p:cNvPr id="395293" name="Text Box 29"/>
          <p:cNvSpPr txBox="1">
            <a:spLocks noChangeArrowheads="1"/>
          </p:cNvSpPr>
          <p:nvPr/>
        </p:nvSpPr>
        <p:spPr bwMode="auto">
          <a:xfrm>
            <a:off x="250825" y="1412875"/>
            <a:ext cx="8604250" cy="1076325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Гипертестирование - это асинхронное тестирование с другими средами передачи.</a:t>
            </a:r>
          </a:p>
        </p:txBody>
      </p:sp>
      <p:grpSp>
        <p:nvGrpSpPr>
          <p:cNvPr id="39526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9526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6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527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9527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5295" name="AutoShape 31"/>
          <p:cNvSpPr>
            <a:spLocks noChangeArrowheads="1"/>
          </p:cNvSpPr>
          <p:nvPr/>
        </p:nvSpPr>
        <p:spPr bwMode="auto">
          <a:xfrm rot="35175388">
            <a:off x="7900194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5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5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5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5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5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"/>
                                        <p:tgtEl>
                                          <p:spTgt spid="39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39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39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"/>
                                        <p:tgtEl>
                                          <p:spTgt spid="39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"/>
                                        <p:tgtEl>
                                          <p:spTgt spid="39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"/>
                                        <p:tgtEl>
                                          <p:spTgt spid="39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"/>
                                        <p:tgtEl>
                                          <p:spTgt spid="39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"/>
                                        <p:tgtEl>
                                          <p:spTgt spid="39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5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5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5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5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5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5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5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5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5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5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5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5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95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5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5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5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95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95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5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5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8.14815E-6 C -0.25433 0.05532 -0.50815 0.11064 -0.64999 0.23865 C -0.79183 0.36666 -0.86266 0.64027 -0.85155 0.76782 C -0.84044 0.89536 -0.65364 0.97314 -0.58385 1.00439 C -0.51405 1.03564 -0.47325 0.99513 -0.43228 0.95486 " pathEditMode="relative" ptsTypes="aaaaA">
                                      <p:cBhvr>
                                        <p:cTn id="132" dur="1000" fill="hold"/>
                                        <p:tgtEl>
                                          <p:spTgt spid="395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3229 0.95486 L 0.06111 0.9548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95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94" grpId="0" animBg="1"/>
      <p:bldP spid="395294" grpId="1" animBg="1"/>
      <p:bldP spid="395278" grpId="0" animBg="1"/>
      <p:bldP spid="395279" grpId="0" animBg="1"/>
      <p:bldP spid="395280" grpId="0" animBg="1"/>
      <p:bldP spid="395281" grpId="0" animBg="1"/>
      <p:bldP spid="395281" grpId="1" animBg="1"/>
      <p:bldP spid="395282" grpId="0" animBg="1"/>
      <p:bldP spid="395282" grpId="1" animBg="1"/>
      <p:bldP spid="395283" grpId="0" animBg="1"/>
      <p:bldP spid="395283" grpId="1" animBg="1"/>
      <p:bldP spid="395284" grpId="0" animBg="1"/>
      <p:bldP spid="395284" grpId="1" animBg="1"/>
      <p:bldP spid="395287" grpId="0" animBg="1"/>
      <p:bldP spid="395287" grpId="1" animBg="1"/>
      <p:bldP spid="395289" grpId="0" animBg="1"/>
      <p:bldP spid="395289" grpId="1" animBg="1"/>
      <p:bldP spid="395291" grpId="0" animBg="1"/>
      <p:bldP spid="395291" grpId="1" animBg="1"/>
      <p:bldP spid="395293" grpId="0" animBg="1"/>
      <p:bldP spid="395293" grpId="1" animBg="1"/>
      <p:bldP spid="395295" grpId="0" animBg="1"/>
      <p:bldP spid="395295" grpId="1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01988-7266-4FEA-8139-9F9143632859}" type="slidenum">
              <a:rPr lang="ru-RU"/>
              <a:pPr/>
              <a:t>145</a:t>
            </a:fld>
            <a:endParaRPr lang="ru-RU"/>
          </a:p>
        </p:txBody>
      </p:sp>
      <p:sp>
        <p:nvSpPr>
          <p:cNvPr id="396361" name="Text Box 73"/>
          <p:cNvSpPr txBox="1">
            <a:spLocks noChangeArrowheads="1"/>
          </p:cNvSpPr>
          <p:nvPr/>
        </p:nvSpPr>
        <p:spPr bwMode="auto">
          <a:xfrm>
            <a:off x="215900" y="5924550"/>
            <a:ext cx="37909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Правило стационарности</a:t>
            </a:r>
          </a:p>
        </p:txBody>
      </p:sp>
      <p:sp>
        <p:nvSpPr>
          <p:cNvPr id="396358" name="Text Box 70"/>
          <p:cNvSpPr txBox="1">
            <a:spLocks noChangeArrowheads="1"/>
          </p:cNvSpPr>
          <p:nvPr/>
        </p:nvSpPr>
        <p:spPr bwMode="auto">
          <a:xfrm>
            <a:off x="215900" y="5924550"/>
            <a:ext cx="71215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Порядок стимулов в одной очереди сохраняется</a:t>
            </a:r>
          </a:p>
        </p:txBody>
      </p:sp>
      <p:sp>
        <p:nvSpPr>
          <p:cNvPr id="396359" name="Text Box 71"/>
          <p:cNvSpPr txBox="1">
            <a:spLocks noChangeArrowheads="1"/>
          </p:cNvSpPr>
          <p:nvPr/>
        </p:nvSpPr>
        <p:spPr bwMode="auto">
          <a:xfrm>
            <a:off x="222250" y="5924550"/>
            <a:ext cx="694531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Порядок реакций в одной очереди сохраняется</a:t>
            </a:r>
          </a:p>
        </p:txBody>
      </p:sp>
      <p:sp>
        <p:nvSpPr>
          <p:cNvPr id="396360" name="Text Box 72"/>
          <p:cNvSpPr txBox="1">
            <a:spLocks noChangeArrowheads="1"/>
          </p:cNvSpPr>
          <p:nvPr/>
        </p:nvSpPr>
        <p:spPr bwMode="auto">
          <a:xfrm>
            <a:off x="215900" y="5924550"/>
            <a:ext cx="500856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Правила «стимул после реакции»</a:t>
            </a:r>
          </a:p>
        </p:txBody>
      </p:sp>
      <p:sp>
        <p:nvSpPr>
          <p:cNvPr id="396290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Среда: несколько очередей.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9629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9629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29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630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9630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6302" name="Text Box 14"/>
          <p:cNvSpPr txBox="1">
            <a:spLocks noChangeArrowheads="1"/>
          </p:cNvSpPr>
          <p:nvPr/>
        </p:nvSpPr>
        <p:spPr bwMode="auto">
          <a:xfrm>
            <a:off x="650875" y="387508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?1</a:t>
            </a:r>
            <a:endParaRPr lang="ru-RU" sz="2400"/>
          </a:p>
        </p:txBody>
      </p:sp>
      <p:sp>
        <p:nvSpPr>
          <p:cNvPr id="396303" name="Text Box 15"/>
          <p:cNvSpPr txBox="1">
            <a:spLocks noChangeArrowheads="1"/>
          </p:cNvSpPr>
          <p:nvPr/>
        </p:nvSpPr>
        <p:spPr bwMode="auto">
          <a:xfrm>
            <a:off x="1622425" y="387508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?2</a:t>
            </a:r>
            <a:endParaRPr lang="ru-RU" sz="2400"/>
          </a:p>
        </p:txBody>
      </p:sp>
      <p:sp>
        <p:nvSpPr>
          <p:cNvPr id="396304" name="Text Box 16"/>
          <p:cNvSpPr txBox="1">
            <a:spLocks noChangeArrowheads="1"/>
          </p:cNvSpPr>
          <p:nvPr/>
        </p:nvSpPr>
        <p:spPr bwMode="auto">
          <a:xfrm>
            <a:off x="2667000" y="38750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1</a:t>
            </a:r>
            <a:endParaRPr lang="ru-RU" sz="2400"/>
          </a:p>
        </p:txBody>
      </p:sp>
      <p:sp>
        <p:nvSpPr>
          <p:cNvPr id="396305" name="Text Box 17"/>
          <p:cNvSpPr txBox="1">
            <a:spLocks noChangeArrowheads="1"/>
          </p:cNvSpPr>
          <p:nvPr/>
        </p:nvSpPr>
        <p:spPr bwMode="auto">
          <a:xfrm>
            <a:off x="3638550" y="38750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396306" name="Text Box 18"/>
          <p:cNvSpPr txBox="1">
            <a:spLocks noChangeArrowheads="1"/>
          </p:cNvSpPr>
          <p:nvPr/>
        </p:nvSpPr>
        <p:spPr bwMode="auto">
          <a:xfrm>
            <a:off x="4575175" y="387508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3</a:t>
            </a:r>
            <a:endParaRPr lang="ru-RU" sz="2400"/>
          </a:p>
        </p:txBody>
      </p:sp>
      <p:sp>
        <p:nvSpPr>
          <p:cNvPr id="396307" name="Text Box 19"/>
          <p:cNvSpPr txBox="1">
            <a:spLocks noChangeArrowheads="1"/>
          </p:cNvSpPr>
          <p:nvPr/>
        </p:nvSpPr>
        <p:spPr bwMode="auto">
          <a:xfrm>
            <a:off x="5619750" y="38750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!3</a:t>
            </a:r>
            <a:endParaRPr lang="ru-RU" sz="2400"/>
          </a:p>
        </p:txBody>
      </p:sp>
      <p:sp>
        <p:nvSpPr>
          <p:cNvPr id="396308" name="Text Box 20"/>
          <p:cNvSpPr txBox="1">
            <a:spLocks noChangeArrowheads="1"/>
          </p:cNvSpPr>
          <p:nvPr/>
        </p:nvSpPr>
        <p:spPr bwMode="auto">
          <a:xfrm>
            <a:off x="7594600" y="38750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!4</a:t>
            </a:r>
            <a:endParaRPr lang="ru-RU" sz="2400"/>
          </a:p>
        </p:txBody>
      </p:sp>
      <p:sp>
        <p:nvSpPr>
          <p:cNvPr id="396309" name="Text Box 21"/>
          <p:cNvSpPr txBox="1">
            <a:spLocks noChangeArrowheads="1"/>
          </p:cNvSpPr>
          <p:nvPr/>
        </p:nvSpPr>
        <p:spPr bwMode="auto">
          <a:xfrm>
            <a:off x="8634413" y="3875088"/>
            <a:ext cx="2936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cxnSp>
        <p:nvCxnSpPr>
          <p:cNvPr id="396310" name="AutoShape 22"/>
          <p:cNvCxnSpPr>
            <a:cxnSpLocks noChangeShapeType="1"/>
            <a:stCxn id="396302" idx="3"/>
            <a:endCxn id="396303" idx="1"/>
          </p:cNvCxnSpPr>
          <p:nvPr/>
        </p:nvCxnSpPr>
        <p:spPr bwMode="auto">
          <a:xfrm>
            <a:off x="1133475" y="4129088"/>
            <a:ext cx="4889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11" name="AutoShape 23"/>
          <p:cNvCxnSpPr>
            <a:cxnSpLocks noChangeShapeType="1"/>
            <a:stCxn id="396303" idx="3"/>
            <a:endCxn id="396304" idx="1"/>
          </p:cNvCxnSpPr>
          <p:nvPr/>
        </p:nvCxnSpPr>
        <p:spPr bwMode="auto">
          <a:xfrm>
            <a:off x="2105025" y="4129088"/>
            <a:ext cx="5619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12" name="AutoShape 24"/>
          <p:cNvCxnSpPr>
            <a:cxnSpLocks noChangeShapeType="1"/>
            <a:stCxn id="396304" idx="3"/>
            <a:endCxn id="396305" idx="1"/>
          </p:cNvCxnSpPr>
          <p:nvPr/>
        </p:nvCxnSpPr>
        <p:spPr bwMode="auto">
          <a:xfrm>
            <a:off x="3063875" y="4129088"/>
            <a:ext cx="5746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13" name="AutoShape 25"/>
          <p:cNvCxnSpPr>
            <a:cxnSpLocks noChangeShapeType="1"/>
            <a:stCxn id="396305" idx="3"/>
            <a:endCxn id="396306" idx="1"/>
          </p:cNvCxnSpPr>
          <p:nvPr/>
        </p:nvCxnSpPr>
        <p:spPr bwMode="auto">
          <a:xfrm>
            <a:off x="4035425" y="4129088"/>
            <a:ext cx="5397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14" name="AutoShape 26"/>
          <p:cNvCxnSpPr>
            <a:cxnSpLocks noChangeShapeType="1"/>
            <a:stCxn id="396306" idx="3"/>
            <a:endCxn id="396307" idx="1"/>
          </p:cNvCxnSpPr>
          <p:nvPr/>
        </p:nvCxnSpPr>
        <p:spPr bwMode="auto">
          <a:xfrm>
            <a:off x="5057775" y="4129088"/>
            <a:ext cx="5619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15" name="AutoShape 27"/>
          <p:cNvCxnSpPr>
            <a:cxnSpLocks noChangeShapeType="1"/>
            <a:stCxn id="396307" idx="3"/>
            <a:endCxn id="396321" idx="1"/>
          </p:cNvCxnSpPr>
          <p:nvPr/>
        </p:nvCxnSpPr>
        <p:spPr bwMode="auto">
          <a:xfrm flipV="1">
            <a:off x="6016625" y="4127500"/>
            <a:ext cx="576263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16" name="AutoShape 28"/>
          <p:cNvCxnSpPr>
            <a:cxnSpLocks noChangeShapeType="1"/>
            <a:stCxn id="396308" idx="3"/>
            <a:endCxn id="396309" idx="1"/>
          </p:cNvCxnSpPr>
          <p:nvPr/>
        </p:nvCxnSpPr>
        <p:spPr bwMode="auto">
          <a:xfrm>
            <a:off x="7991475" y="4129088"/>
            <a:ext cx="6429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6317" name="Text Box 29"/>
          <p:cNvSpPr txBox="1">
            <a:spLocks noChangeArrowheads="1"/>
          </p:cNvSpPr>
          <p:nvPr/>
        </p:nvSpPr>
        <p:spPr bwMode="auto">
          <a:xfrm>
            <a:off x="2667000" y="4684713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1</a:t>
            </a:r>
            <a:endParaRPr lang="ru-RU" sz="2400"/>
          </a:p>
        </p:txBody>
      </p:sp>
      <p:sp>
        <p:nvSpPr>
          <p:cNvPr id="396318" name="Text Box 30"/>
          <p:cNvSpPr txBox="1">
            <a:spLocks noChangeArrowheads="1"/>
          </p:cNvSpPr>
          <p:nvPr/>
        </p:nvSpPr>
        <p:spPr bwMode="auto">
          <a:xfrm>
            <a:off x="5619750" y="4684713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!3</a:t>
            </a:r>
            <a:endParaRPr lang="ru-RU" sz="2400"/>
          </a:p>
        </p:txBody>
      </p:sp>
      <p:cxnSp>
        <p:nvCxnSpPr>
          <p:cNvPr id="396319" name="AutoShape 31"/>
          <p:cNvCxnSpPr>
            <a:cxnSpLocks noChangeShapeType="1"/>
            <a:stCxn id="396317" idx="3"/>
            <a:endCxn id="396318" idx="1"/>
          </p:cNvCxnSpPr>
          <p:nvPr/>
        </p:nvCxnSpPr>
        <p:spPr bwMode="auto">
          <a:xfrm>
            <a:off x="3063875" y="4938713"/>
            <a:ext cx="25558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20" name="AutoShape 32"/>
          <p:cNvCxnSpPr>
            <a:cxnSpLocks noChangeShapeType="1"/>
            <a:stCxn id="396340" idx="0"/>
            <a:endCxn id="396324" idx="2"/>
          </p:cNvCxnSpPr>
          <p:nvPr/>
        </p:nvCxnSpPr>
        <p:spPr bwMode="auto">
          <a:xfrm flipV="1">
            <a:off x="3835400" y="3533775"/>
            <a:ext cx="981075" cy="17637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6321" name="Text Box 33"/>
          <p:cNvSpPr txBox="1">
            <a:spLocks noChangeArrowheads="1"/>
          </p:cNvSpPr>
          <p:nvPr/>
        </p:nvSpPr>
        <p:spPr bwMode="auto">
          <a:xfrm>
            <a:off x="6592888" y="3873500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4</a:t>
            </a:r>
            <a:endParaRPr lang="ru-RU" sz="2400"/>
          </a:p>
        </p:txBody>
      </p:sp>
      <p:cxnSp>
        <p:nvCxnSpPr>
          <p:cNvPr id="396322" name="AutoShape 34"/>
          <p:cNvCxnSpPr>
            <a:cxnSpLocks noChangeShapeType="1"/>
            <a:stCxn id="396321" idx="3"/>
            <a:endCxn id="396308" idx="1"/>
          </p:cNvCxnSpPr>
          <p:nvPr/>
        </p:nvCxnSpPr>
        <p:spPr bwMode="auto">
          <a:xfrm>
            <a:off x="7075488" y="4127500"/>
            <a:ext cx="519112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6323" name="Text Box 35"/>
          <p:cNvSpPr txBox="1">
            <a:spLocks noChangeArrowheads="1"/>
          </p:cNvSpPr>
          <p:nvPr/>
        </p:nvSpPr>
        <p:spPr bwMode="auto">
          <a:xfrm>
            <a:off x="650875" y="3025775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?1</a:t>
            </a:r>
            <a:endParaRPr lang="ru-RU" sz="2400"/>
          </a:p>
        </p:txBody>
      </p:sp>
      <p:sp>
        <p:nvSpPr>
          <p:cNvPr id="396324" name="Text Box 36"/>
          <p:cNvSpPr txBox="1">
            <a:spLocks noChangeArrowheads="1"/>
          </p:cNvSpPr>
          <p:nvPr/>
        </p:nvSpPr>
        <p:spPr bwMode="auto">
          <a:xfrm>
            <a:off x="4575175" y="3025775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3</a:t>
            </a:r>
            <a:endParaRPr lang="ru-RU" sz="2400"/>
          </a:p>
        </p:txBody>
      </p:sp>
      <p:cxnSp>
        <p:nvCxnSpPr>
          <p:cNvPr id="396325" name="AutoShape 37"/>
          <p:cNvCxnSpPr>
            <a:cxnSpLocks noChangeShapeType="1"/>
            <a:stCxn id="396323" idx="3"/>
            <a:endCxn id="396324" idx="1"/>
          </p:cNvCxnSpPr>
          <p:nvPr/>
        </p:nvCxnSpPr>
        <p:spPr bwMode="auto">
          <a:xfrm>
            <a:off x="1133475" y="3279775"/>
            <a:ext cx="3441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26" name="AutoShape 38"/>
          <p:cNvCxnSpPr>
            <a:cxnSpLocks noChangeShapeType="1"/>
            <a:stCxn id="396318" idx="0"/>
            <a:endCxn id="396339" idx="2"/>
          </p:cNvCxnSpPr>
          <p:nvPr/>
        </p:nvCxnSpPr>
        <p:spPr bwMode="auto">
          <a:xfrm flipV="1">
            <a:off x="5818188" y="2882900"/>
            <a:ext cx="1016000" cy="18018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28" name="AutoShape 40"/>
          <p:cNvCxnSpPr>
            <a:cxnSpLocks noChangeShapeType="1"/>
            <a:stCxn id="396339" idx="3"/>
            <a:endCxn id="396309" idx="0"/>
          </p:cNvCxnSpPr>
          <p:nvPr/>
        </p:nvCxnSpPr>
        <p:spPr bwMode="auto">
          <a:xfrm>
            <a:off x="7075488" y="2628900"/>
            <a:ext cx="1706562" cy="12461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29" name="AutoShape 41"/>
          <p:cNvCxnSpPr>
            <a:cxnSpLocks noChangeShapeType="1"/>
            <a:stCxn id="396302" idx="0"/>
            <a:endCxn id="396323" idx="2"/>
          </p:cNvCxnSpPr>
          <p:nvPr/>
        </p:nvCxnSpPr>
        <p:spPr bwMode="auto">
          <a:xfrm flipV="1">
            <a:off x="892175" y="3533775"/>
            <a:ext cx="0" cy="341313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0" name="AutoShape 42"/>
          <p:cNvCxnSpPr>
            <a:cxnSpLocks noChangeShapeType="1"/>
            <a:stCxn id="396303" idx="0"/>
            <a:endCxn id="396337" idx="2"/>
          </p:cNvCxnSpPr>
          <p:nvPr/>
        </p:nvCxnSpPr>
        <p:spPr bwMode="auto">
          <a:xfrm flipV="1">
            <a:off x="1863725" y="2884488"/>
            <a:ext cx="0" cy="990600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1" name="AutoShape 43"/>
          <p:cNvCxnSpPr>
            <a:cxnSpLocks noChangeShapeType="1"/>
            <a:stCxn id="396306" idx="0"/>
            <a:endCxn id="396324" idx="2"/>
          </p:cNvCxnSpPr>
          <p:nvPr/>
        </p:nvCxnSpPr>
        <p:spPr bwMode="auto">
          <a:xfrm flipV="1">
            <a:off x="4816475" y="3533775"/>
            <a:ext cx="0" cy="341313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2" name="AutoShape 44"/>
          <p:cNvCxnSpPr>
            <a:cxnSpLocks noChangeShapeType="1"/>
            <a:stCxn id="396321" idx="0"/>
            <a:endCxn id="396339" idx="2"/>
          </p:cNvCxnSpPr>
          <p:nvPr/>
        </p:nvCxnSpPr>
        <p:spPr bwMode="auto">
          <a:xfrm flipV="1">
            <a:off x="6834188" y="2882900"/>
            <a:ext cx="0" cy="990600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3" name="AutoShape 45"/>
          <p:cNvCxnSpPr>
            <a:cxnSpLocks noChangeShapeType="1"/>
            <a:stCxn id="396304" idx="2"/>
            <a:endCxn id="396317" idx="0"/>
          </p:cNvCxnSpPr>
          <p:nvPr/>
        </p:nvCxnSpPr>
        <p:spPr bwMode="auto">
          <a:xfrm>
            <a:off x="2865438" y="4383088"/>
            <a:ext cx="0" cy="301625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4" name="AutoShape 46"/>
          <p:cNvCxnSpPr>
            <a:cxnSpLocks noChangeShapeType="1"/>
            <a:stCxn id="396305" idx="2"/>
            <a:endCxn id="396340" idx="0"/>
          </p:cNvCxnSpPr>
          <p:nvPr/>
        </p:nvCxnSpPr>
        <p:spPr bwMode="auto">
          <a:xfrm flipH="1">
            <a:off x="3835400" y="4383088"/>
            <a:ext cx="1588" cy="914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5" name="AutoShape 47"/>
          <p:cNvCxnSpPr>
            <a:cxnSpLocks noChangeShapeType="1"/>
            <a:stCxn id="396307" idx="2"/>
            <a:endCxn id="396318" idx="0"/>
          </p:cNvCxnSpPr>
          <p:nvPr/>
        </p:nvCxnSpPr>
        <p:spPr bwMode="auto">
          <a:xfrm>
            <a:off x="5818188" y="4383088"/>
            <a:ext cx="0" cy="301625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396336" name="AutoShape 48"/>
          <p:cNvCxnSpPr>
            <a:cxnSpLocks noChangeShapeType="1"/>
            <a:stCxn id="396308" idx="2"/>
            <a:endCxn id="396341" idx="0"/>
          </p:cNvCxnSpPr>
          <p:nvPr/>
        </p:nvCxnSpPr>
        <p:spPr bwMode="auto">
          <a:xfrm flipH="1">
            <a:off x="7791450" y="4383088"/>
            <a:ext cx="1588" cy="914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sp>
        <p:nvSpPr>
          <p:cNvPr id="396337" name="Text Box 49"/>
          <p:cNvSpPr txBox="1">
            <a:spLocks noChangeArrowheads="1"/>
          </p:cNvSpPr>
          <p:nvPr/>
        </p:nvSpPr>
        <p:spPr bwMode="auto">
          <a:xfrm>
            <a:off x="1622425" y="237648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?2</a:t>
            </a:r>
            <a:endParaRPr lang="ru-RU" sz="2400"/>
          </a:p>
        </p:txBody>
      </p:sp>
      <p:cxnSp>
        <p:nvCxnSpPr>
          <p:cNvPr id="396338" name="AutoShape 50"/>
          <p:cNvCxnSpPr>
            <a:cxnSpLocks noChangeShapeType="1"/>
            <a:stCxn id="396337" idx="3"/>
            <a:endCxn id="396339" idx="1"/>
          </p:cNvCxnSpPr>
          <p:nvPr/>
        </p:nvCxnSpPr>
        <p:spPr bwMode="auto">
          <a:xfrm flipV="1">
            <a:off x="2105025" y="2628900"/>
            <a:ext cx="4487863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6339" name="Text Box 51"/>
          <p:cNvSpPr txBox="1">
            <a:spLocks noChangeArrowheads="1"/>
          </p:cNvSpPr>
          <p:nvPr/>
        </p:nvSpPr>
        <p:spPr bwMode="auto">
          <a:xfrm>
            <a:off x="6592888" y="2374900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4</a:t>
            </a:r>
            <a:endParaRPr lang="ru-RU" sz="2400"/>
          </a:p>
        </p:txBody>
      </p:sp>
      <p:sp>
        <p:nvSpPr>
          <p:cNvPr id="396340" name="Text Box 52"/>
          <p:cNvSpPr txBox="1">
            <a:spLocks noChangeArrowheads="1"/>
          </p:cNvSpPr>
          <p:nvPr/>
        </p:nvSpPr>
        <p:spPr bwMode="auto">
          <a:xfrm>
            <a:off x="3636963" y="52974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396341" name="Text Box 53"/>
          <p:cNvSpPr txBox="1">
            <a:spLocks noChangeArrowheads="1"/>
          </p:cNvSpPr>
          <p:nvPr/>
        </p:nvSpPr>
        <p:spPr bwMode="auto">
          <a:xfrm>
            <a:off x="7593013" y="52974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!4</a:t>
            </a:r>
            <a:endParaRPr lang="ru-RU" sz="2400"/>
          </a:p>
        </p:txBody>
      </p:sp>
      <p:cxnSp>
        <p:nvCxnSpPr>
          <p:cNvPr id="396342" name="AutoShape 54"/>
          <p:cNvCxnSpPr>
            <a:cxnSpLocks noChangeShapeType="1"/>
            <a:stCxn id="396340" idx="3"/>
            <a:endCxn id="396341" idx="1"/>
          </p:cNvCxnSpPr>
          <p:nvPr/>
        </p:nvCxnSpPr>
        <p:spPr bwMode="auto">
          <a:xfrm>
            <a:off x="4033838" y="5551488"/>
            <a:ext cx="35591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396343" name="AutoShape 55"/>
          <p:cNvCxnSpPr>
            <a:cxnSpLocks noChangeShapeType="1"/>
            <a:stCxn id="396341" idx="3"/>
            <a:endCxn id="396309" idx="2"/>
          </p:cNvCxnSpPr>
          <p:nvPr/>
        </p:nvCxnSpPr>
        <p:spPr bwMode="auto">
          <a:xfrm flipV="1">
            <a:off x="7989888" y="4383088"/>
            <a:ext cx="792162" cy="1168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96344" name="Text Box 56"/>
          <p:cNvSpPr txBox="1">
            <a:spLocks noChangeArrowheads="1"/>
          </p:cNvSpPr>
          <p:nvPr/>
        </p:nvSpPr>
        <p:spPr bwMode="auto">
          <a:xfrm>
            <a:off x="431800" y="1047750"/>
            <a:ext cx="72532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Пример: стимулы и реакции – натуральные числа.</a:t>
            </a:r>
          </a:p>
          <a:p>
            <a:r>
              <a:rPr lang="ru-RU" sz="2400">
                <a:latin typeface="Times New Roman" pitchFamily="18" charset="0"/>
              </a:rPr>
              <a:t>2 входные очереди:    для чётных и нечётных стимулов.</a:t>
            </a:r>
          </a:p>
          <a:p>
            <a:r>
              <a:rPr lang="ru-RU" sz="2400">
                <a:latin typeface="Times New Roman" pitchFamily="18" charset="0"/>
              </a:rPr>
              <a:t>2 выходные очереди: для чётных и нечётных реакций.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96354" name="Text Box 66"/>
          <p:cNvSpPr txBox="1">
            <a:spLocks noChangeArrowheads="1"/>
          </p:cNvSpPr>
          <p:nvPr/>
        </p:nvSpPr>
        <p:spPr bwMode="auto">
          <a:xfrm>
            <a:off x="250825" y="5924550"/>
            <a:ext cx="38798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>
                <a:solidFill>
                  <a:srgbClr val="008000"/>
                </a:solidFill>
              </a:rPr>
              <a:t>Правило первого стимула</a:t>
            </a:r>
          </a:p>
        </p:txBody>
      </p:sp>
      <p:sp>
        <p:nvSpPr>
          <p:cNvPr id="396367" name="Freeform 79"/>
          <p:cNvSpPr>
            <a:spLocks/>
          </p:cNvSpPr>
          <p:nvPr/>
        </p:nvSpPr>
        <p:spPr bwMode="auto">
          <a:xfrm>
            <a:off x="341313" y="2241550"/>
            <a:ext cx="2143125" cy="1498600"/>
          </a:xfrm>
          <a:custGeom>
            <a:avLst/>
            <a:gdLst/>
            <a:ahLst/>
            <a:cxnLst>
              <a:cxn ang="0">
                <a:pos x="1077" y="22"/>
              </a:cxn>
              <a:cxn ang="0">
                <a:pos x="510" y="45"/>
              </a:cxn>
              <a:cxn ang="0">
                <a:pos x="216" y="294"/>
              </a:cxn>
              <a:cxn ang="0">
                <a:pos x="34" y="725"/>
              </a:cxn>
              <a:cxn ang="0">
                <a:pos x="420" y="929"/>
              </a:cxn>
              <a:cxn ang="0">
                <a:pos x="941" y="816"/>
              </a:cxn>
              <a:cxn ang="0">
                <a:pos x="1236" y="544"/>
              </a:cxn>
              <a:cxn ang="0">
                <a:pos x="1327" y="158"/>
              </a:cxn>
              <a:cxn ang="0">
                <a:pos x="1077" y="22"/>
              </a:cxn>
            </a:cxnLst>
            <a:rect l="0" t="0" r="r" b="b"/>
            <a:pathLst>
              <a:path w="1350" h="944">
                <a:moveTo>
                  <a:pt x="1077" y="22"/>
                </a:moveTo>
                <a:cubicBezTo>
                  <a:pt x="941" y="3"/>
                  <a:pt x="653" y="0"/>
                  <a:pt x="510" y="45"/>
                </a:cubicBezTo>
                <a:cubicBezTo>
                  <a:pt x="367" y="90"/>
                  <a:pt x="295" y="181"/>
                  <a:pt x="216" y="294"/>
                </a:cubicBezTo>
                <a:cubicBezTo>
                  <a:pt x="137" y="407"/>
                  <a:pt x="0" y="619"/>
                  <a:pt x="34" y="725"/>
                </a:cubicBezTo>
                <a:cubicBezTo>
                  <a:pt x="68" y="831"/>
                  <a:pt x="269" y="914"/>
                  <a:pt x="420" y="929"/>
                </a:cubicBezTo>
                <a:cubicBezTo>
                  <a:pt x="571" y="944"/>
                  <a:pt x="805" y="880"/>
                  <a:pt x="941" y="816"/>
                </a:cubicBezTo>
                <a:cubicBezTo>
                  <a:pt x="1077" y="752"/>
                  <a:pt x="1172" y="654"/>
                  <a:pt x="1236" y="544"/>
                </a:cubicBezTo>
                <a:cubicBezTo>
                  <a:pt x="1300" y="434"/>
                  <a:pt x="1350" y="249"/>
                  <a:pt x="1327" y="158"/>
                </a:cubicBezTo>
                <a:cubicBezTo>
                  <a:pt x="1304" y="67"/>
                  <a:pt x="1213" y="41"/>
                  <a:pt x="1077" y="22"/>
                </a:cubicBezTo>
                <a:close/>
              </a:path>
            </a:pathLst>
          </a:custGeom>
          <a:noFill/>
          <a:ln w="31750" cap="flat">
            <a:solidFill>
              <a:srgbClr val="008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6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6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6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6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3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"/>
                                        <p:tgtEl>
                                          <p:spTgt spid="39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39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39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"/>
                                        <p:tgtEl>
                                          <p:spTgt spid="396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39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396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"/>
                                        <p:tgtEl>
                                          <p:spTgt spid="39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"/>
                                        <p:tgtEl>
                                          <p:spTgt spid="39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39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"/>
                                        <p:tgtEl>
                                          <p:spTgt spid="39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"/>
                                        <p:tgtEl>
                                          <p:spTgt spid="39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"/>
                                        <p:tgtEl>
                                          <p:spTgt spid="39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"/>
                                        <p:tgtEl>
                                          <p:spTgt spid="39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"/>
                                        <p:tgtEl>
                                          <p:spTgt spid="39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39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"/>
                                        <p:tgtEl>
                                          <p:spTgt spid="39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9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9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9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9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9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9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9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9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9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6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6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9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39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9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9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9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39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39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9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9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9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96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96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9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9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4" dur="indefinite"/>
                                        <p:tgtEl>
                                          <p:spTgt spid="3963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5" dur="indefinite"/>
                                        <p:tgtEl>
                                          <p:spTgt spid="3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7" dur="indefinite"/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8" dur="indefinite"/>
                                        <p:tgtEl>
                                          <p:spTgt spid="39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indefinite"/>
                                        <p:tgtEl>
                                          <p:spTgt spid="3963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1" dur="indefinite"/>
                                        <p:tgtEl>
                                          <p:spTgt spid="396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3" dur="indefinite"/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4" dur="indefinite"/>
                                        <p:tgtEl>
                                          <p:spTgt spid="396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indefinite"/>
                                        <p:tgtEl>
                                          <p:spTgt spid="3963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7" dur="indefinite"/>
                                        <p:tgtEl>
                                          <p:spTgt spid="39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9" dur="indefinite"/>
                                        <p:tgtEl>
                                          <p:spTgt spid="3963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0" dur="indefinite"/>
                                        <p:tgtEl>
                                          <p:spTgt spid="39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2" dur="indefinite"/>
                                        <p:tgtEl>
                                          <p:spTgt spid="3963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3" dur="indefinite"/>
                                        <p:tgtEl>
                                          <p:spTgt spid="39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5" dur="indefinite"/>
                                        <p:tgtEl>
                                          <p:spTgt spid="3963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6" dur="indefinite"/>
                                        <p:tgtEl>
                                          <p:spTgt spid="39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indefinite"/>
                                        <p:tgtEl>
                                          <p:spTgt spid="3963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9" dur="indefinite"/>
                                        <p:tgtEl>
                                          <p:spTgt spid="39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1" dur="indefinite"/>
                                        <p:tgtEl>
                                          <p:spTgt spid="3963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2" dur="indefinite"/>
                                        <p:tgtEl>
                                          <p:spTgt spid="39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4" dur="indefinite"/>
                                        <p:tgtEl>
                                          <p:spTgt spid="3963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5" dur="indefinite"/>
                                        <p:tgtEl>
                                          <p:spTgt spid="39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7" dur="indefinite"/>
                                        <p:tgtEl>
                                          <p:spTgt spid="3963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8" dur="indefinite"/>
                                        <p:tgtEl>
                                          <p:spTgt spid="39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0" dur="indefinite"/>
                                        <p:tgtEl>
                                          <p:spTgt spid="3963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1" dur="indefinite"/>
                                        <p:tgtEl>
                                          <p:spTgt spid="39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3" dur="indefinite"/>
                                        <p:tgtEl>
                                          <p:spTgt spid="3963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4" dur="indefinite"/>
                                        <p:tgtEl>
                                          <p:spTgt spid="39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indefinite"/>
                                        <p:tgtEl>
                                          <p:spTgt spid="3963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7" dur="indefinite"/>
                                        <p:tgtEl>
                                          <p:spTgt spid="39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indefinite"/>
                                        <p:tgtEl>
                                          <p:spTgt spid="3963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0" dur="indefinite"/>
                                        <p:tgtEl>
                                          <p:spTgt spid="39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9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6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96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96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96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96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96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96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39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39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9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9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6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396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39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396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396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39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39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2" dur="1000"/>
                                        <p:tgtEl>
                                          <p:spTgt spid="39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1000"/>
                                        <p:tgtEl>
                                          <p:spTgt spid="39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361" grpId="0"/>
      <p:bldP spid="396358" grpId="0"/>
      <p:bldP spid="396358" grpId="1"/>
      <p:bldP spid="396359" grpId="0"/>
      <p:bldP spid="396359" grpId="1"/>
      <p:bldP spid="396360" grpId="0"/>
      <p:bldP spid="396360" grpId="1"/>
      <p:bldP spid="396302" grpId="0" autoUpdateAnimBg="0"/>
      <p:bldP spid="396302" grpId="1"/>
      <p:bldP spid="396303" grpId="0" autoUpdateAnimBg="0"/>
      <p:bldP spid="396303" grpId="1"/>
      <p:bldP spid="396304" grpId="0" autoUpdateAnimBg="0"/>
      <p:bldP spid="396304" grpId="1"/>
      <p:bldP spid="396305" grpId="0" autoUpdateAnimBg="0"/>
      <p:bldP spid="396305" grpId="1"/>
      <p:bldP spid="396306" grpId="0" autoUpdateAnimBg="0"/>
      <p:bldP spid="396306" grpId="1"/>
      <p:bldP spid="396307" grpId="0" autoUpdateAnimBg="0"/>
      <p:bldP spid="396307" grpId="1"/>
      <p:bldP spid="396308" grpId="0" autoUpdateAnimBg="0"/>
      <p:bldP spid="396308" grpId="1"/>
      <p:bldP spid="396309" grpId="0" autoUpdateAnimBg="0"/>
      <p:bldP spid="396317" grpId="0" autoUpdateAnimBg="0"/>
      <p:bldP spid="396318" grpId="0" autoUpdateAnimBg="0"/>
      <p:bldP spid="396321" grpId="0" autoUpdateAnimBg="0"/>
      <p:bldP spid="396321" grpId="1"/>
      <p:bldP spid="396323" grpId="0" autoUpdateAnimBg="0"/>
      <p:bldP spid="396324" grpId="0" autoUpdateAnimBg="0"/>
      <p:bldP spid="396337" grpId="0" autoUpdateAnimBg="0"/>
      <p:bldP spid="396339" grpId="0" autoUpdateAnimBg="0"/>
      <p:bldP spid="396340" grpId="0" autoUpdateAnimBg="0"/>
      <p:bldP spid="396341" grpId="0" autoUpdateAnimBg="0"/>
      <p:bldP spid="396344" grpId="0"/>
      <p:bldP spid="396354" grpId="0"/>
      <p:bldP spid="396354" grpId="1"/>
      <p:bldP spid="39636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6FFC-528B-49B4-808E-B71146DCF3B1}" type="slidenum">
              <a:rPr lang="ru-RU"/>
              <a:pPr/>
              <a:t>146</a:t>
            </a:fld>
            <a:endParaRPr lang="ru-RU"/>
          </a:p>
        </p:txBody>
      </p:sp>
      <p:sp>
        <p:nvSpPr>
          <p:cNvPr id="487426" name="Text Box 2"/>
          <p:cNvSpPr txBox="1">
            <a:spLocks noChangeArrowheads="1"/>
          </p:cNvSpPr>
          <p:nvPr/>
        </p:nvSpPr>
        <p:spPr bwMode="auto">
          <a:xfrm>
            <a:off x="503238" y="188913"/>
            <a:ext cx="8245475" cy="8842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Передача стимулов и реакций минуя среду.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8742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8742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2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743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8743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87608" name="Group 184"/>
          <p:cNvGraphicFramePr>
            <a:graphicFrameLocks noGrp="1"/>
          </p:cNvGraphicFramePr>
          <p:nvPr>
            <p:ph/>
          </p:nvPr>
        </p:nvGraphicFramePr>
        <p:xfrm>
          <a:off x="250825" y="1125538"/>
          <a:ext cx="8640763" cy="3986848"/>
        </p:xfrm>
        <a:graphic>
          <a:graphicData uri="http://schemas.openxmlformats.org/drawingml/2006/table">
            <a:tbl>
              <a:tblPr/>
              <a:tblGrid>
                <a:gridCol w="2520950"/>
                <a:gridCol w="2555875"/>
                <a:gridCol w="3024188"/>
                <a:gridCol w="539750"/>
              </a:tblGrid>
              <a:tr h="1098550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A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T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di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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синхронно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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a=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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b=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873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deadlock   </a:t>
                      </a:r>
                      <a:r>
                        <a:rPr kumimoji="0" lang="ru-RU" sz="3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</a:tr>
            </a:tbl>
          </a:graphicData>
        </a:graphic>
      </p:graphicFrame>
      <p:sp>
        <p:nvSpPr>
          <p:cNvPr id="487607" name="Text Box 183"/>
          <p:cNvSpPr txBox="1">
            <a:spLocks noChangeArrowheads="1"/>
          </p:cNvSpPr>
          <p:nvPr/>
        </p:nvSpPr>
        <p:spPr bwMode="auto">
          <a:xfrm>
            <a:off x="142875" y="5192713"/>
            <a:ext cx="7754938" cy="1366837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6000" tIns="10800" rIns="126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Алфавит символов, передаваемых минуя среду</a:t>
            </a:r>
            <a:r>
              <a:rPr lang="ru-RU" sz="2800">
                <a:latin typeface="Times New Roman" pitchFamily="18" charset="0"/>
              </a:rPr>
              <a:t>:</a:t>
            </a:r>
          </a:p>
          <a:p>
            <a:pPr>
              <a:spcBef>
                <a:spcPct val="15000"/>
              </a:spcBef>
            </a:pPr>
            <a:r>
              <a:rPr lang="en-US" sz="2800" b="1"/>
              <a:t>A\</a:t>
            </a:r>
            <a:r>
              <a:rPr lang="en-US" sz="2800" b="1" u="sng"/>
              <a:t>B</a:t>
            </a:r>
            <a:r>
              <a:rPr lang="en-US" sz="2800" b="1"/>
              <a:t> </a:t>
            </a:r>
            <a:r>
              <a:rPr lang="en-US" sz="2800" b="1">
                <a:sym typeface="Symbol" pitchFamily="18" charset="2"/>
              </a:rPr>
              <a:t></a:t>
            </a:r>
            <a:r>
              <a:rPr lang="en-US" sz="2800" b="1"/>
              <a:t> </a:t>
            </a:r>
            <a:r>
              <a:rPr lang="en-US" sz="2800" b="1" u="sng"/>
              <a:t>C</a:t>
            </a:r>
            <a:r>
              <a:rPr lang="ru-RU" sz="2800" b="1"/>
              <a:t>   </a:t>
            </a:r>
            <a:r>
              <a:rPr lang="ru-RU" sz="2800">
                <a:latin typeface="Times New Roman" pitchFamily="18" charset="0"/>
              </a:rPr>
              <a:t>для заданных алфавитов:</a:t>
            </a:r>
            <a:r>
              <a:rPr lang="en-US" sz="2800">
                <a:latin typeface="Times New Roman" pitchFamily="18" charset="0"/>
              </a:rPr>
              <a:t/>
            </a:r>
            <a:br>
              <a:rPr lang="en-US" sz="2800">
                <a:latin typeface="Times New Roman" pitchFamily="18" charset="0"/>
              </a:rPr>
            </a:br>
            <a:r>
              <a:rPr lang="en-US" sz="2800" b="1"/>
              <a:t>A</a:t>
            </a:r>
            <a:r>
              <a:rPr lang="en-US" sz="2800">
                <a:latin typeface="Times New Roman" pitchFamily="18" charset="0"/>
              </a:rPr>
              <a:t> –</a:t>
            </a:r>
            <a:r>
              <a:rPr lang="ru-RU" sz="2800">
                <a:latin typeface="Times New Roman" pitchFamily="18" charset="0"/>
              </a:rPr>
              <a:t> реализации, </a:t>
            </a:r>
            <a:r>
              <a:rPr lang="en-US" sz="2800" b="1"/>
              <a:t>B</a:t>
            </a:r>
            <a:r>
              <a:rPr lang="ru-RU" sz="2800">
                <a:latin typeface="Times New Roman" pitchFamily="18" charset="0"/>
              </a:rPr>
              <a:t> – среды</a:t>
            </a:r>
            <a:r>
              <a:rPr lang="en-US" sz="2800">
                <a:latin typeface="Times New Roman" pitchFamily="18" charset="0"/>
              </a:rPr>
              <a:t>,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en-US" sz="2800" b="1"/>
              <a:t>C</a:t>
            </a:r>
            <a:r>
              <a:rPr lang="ru-RU" sz="2800">
                <a:latin typeface="Times New Roman" pitchFamily="18" charset="0"/>
              </a:rPr>
              <a:t> – теста :</a:t>
            </a:r>
            <a:r>
              <a:rPr lang="ru-RU" sz="2800" b="1"/>
              <a:t> </a:t>
            </a:r>
            <a:r>
              <a:rPr lang="en-US" sz="2800" b="1"/>
              <a:t>(A</a:t>
            </a:r>
            <a:r>
              <a:rPr lang="en-US" altLang="zh-TW" sz="28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800" b="1"/>
              <a:t>B)</a:t>
            </a:r>
            <a:r>
              <a:rPr lang="en-US" altLang="zh-TW" sz="28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800" b="1"/>
              <a:t>C</a:t>
            </a:r>
            <a:endParaRPr lang="ru-RU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7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7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6" grpId="0" animBg="1" autoUpdateAnimBg="0"/>
      <p:bldP spid="487607" grpId="0" animBg="1" autoUpdateAnimBg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6BB-A32E-484B-893F-0159BC9C6CE7}" type="slidenum">
              <a:rPr lang="ru-RU"/>
              <a:pPr/>
              <a:t>147</a:t>
            </a:fld>
            <a:endParaRPr lang="ru-RU"/>
          </a:p>
        </p:txBody>
      </p:sp>
      <p:sp>
        <p:nvSpPr>
          <p:cNvPr id="739330" name="Text Box 2"/>
          <p:cNvSpPr txBox="1">
            <a:spLocks noChangeArrowheads="1"/>
          </p:cNvSpPr>
          <p:nvPr/>
        </p:nvSpPr>
        <p:spPr bwMode="auto">
          <a:xfrm>
            <a:off x="107950" y="5589588"/>
            <a:ext cx="6386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ПРИМЕР</a:t>
            </a:r>
            <a:r>
              <a:rPr lang="ru-RU" sz="2400">
                <a:latin typeface="Times New Roman" pitchFamily="18" charset="0"/>
              </a:rPr>
              <a:t>:</a:t>
            </a:r>
            <a:br>
              <a:rPr lang="ru-RU" sz="2400">
                <a:latin typeface="Times New Roman" pitchFamily="18" charset="0"/>
              </a:rPr>
            </a:br>
            <a:r>
              <a:rPr lang="en-US" sz="2400">
                <a:latin typeface="Times New Roman" pitchFamily="18" charset="0"/>
              </a:rPr>
              <a:t>2 </a:t>
            </a:r>
            <a:r>
              <a:rPr lang="ru-RU" sz="2400">
                <a:latin typeface="Times New Roman" pitchFamily="18" charset="0"/>
              </a:rPr>
              <a:t>входные очереди,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2 выходные очереди, и прямые символы </a:t>
            </a:r>
            <a:r>
              <a:rPr lang="en-US" sz="2400">
                <a:latin typeface="Times New Roman" pitchFamily="18" charset="0"/>
              </a:rPr>
              <a:t>?3 </a:t>
            </a:r>
            <a:r>
              <a:rPr lang="ru-RU" sz="2400">
                <a:latin typeface="Times New Roman" pitchFamily="18" charset="0"/>
              </a:rPr>
              <a:t>и</a:t>
            </a:r>
            <a:r>
              <a:rPr lang="en-US" sz="2400">
                <a:latin typeface="Times New Roman" pitchFamily="18" charset="0"/>
              </a:rPr>
              <a:t> !3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739331" name="Text Box 3"/>
          <p:cNvSpPr txBox="1">
            <a:spLocks noChangeArrowheads="1"/>
          </p:cNvSpPr>
          <p:nvPr/>
        </p:nvSpPr>
        <p:spPr bwMode="auto">
          <a:xfrm>
            <a:off x="220663" y="188913"/>
            <a:ext cx="8672512" cy="8842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rIns="18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 передачи стимулов и реакций минуя среду.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739332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39333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34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35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36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37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38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39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40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9341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39342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9343" name="Text Box 15"/>
          <p:cNvSpPr txBox="1">
            <a:spLocks noChangeArrowheads="1"/>
          </p:cNvSpPr>
          <p:nvPr/>
        </p:nvSpPr>
        <p:spPr bwMode="auto">
          <a:xfrm>
            <a:off x="363538" y="460533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?1</a:t>
            </a:r>
            <a:endParaRPr lang="ru-RU" sz="2400"/>
          </a:p>
        </p:txBody>
      </p:sp>
      <p:sp>
        <p:nvSpPr>
          <p:cNvPr id="739344" name="Text Box 16"/>
          <p:cNvSpPr txBox="1">
            <a:spLocks noChangeArrowheads="1"/>
          </p:cNvSpPr>
          <p:nvPr/>
        </p:nvSpPr>
        <p:spPr bwMode="auto">
          <a:xfrm>
            <a:off x="1223963" y="460533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?2</a:t>
            </a:r>
            <a:endParaRPr lang="ru-RU" sz="2400"/>
          </a:p>
        </p:txBody>
      </p:sp>
      <p:sp>
        <p:nvSpPr>
          <p:cNvPr id="739345" name="Text Box 17"/>
          <p:cNvSpPr txBox="1">
            <a:spLocks noChangeArrowheads="1"/>
          </p:cNvSpPr>
          <p:nvPr/>
        </p:nvSpPr>
        <p:spPr bwMode="auto">
          <a:xfrm>
            <a:off x="2124075" y="460533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1</a:t>
            </a:r>
            <a:endParaRPr lang="ru-RU" sz="2400"/>
          </a:p>
        </p:txBody>
      </p:sp>
      <p:sp>
        <p:nvSpPr>
          <p:cNvPr id="739346" name="Text Box 18"/>
          <p:cNvSpPr txBox="1">
            <a:spLocks noChangeArrowheads="1"/>
          </p:cNvSpPr>
          <p:nvPr/>
        </p:nvSpPr>
        <p:spPr bwMode="auto">
          <a:xfrm>
            <a:off x="3773488" y="460533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739347" name="Text Box 19"/>
          <p:cNvSpPr txBox="1">
            <a:spLocks noChangeArrowheads="1"/>
          </p:cNvSpPr>
          <p:nvPr/>
        </p:nvSpPr>
        <p:spPr bwMode="auto">
          <a:xfrm>
            <a:off x="4570413" y="460533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4</a:t>
            </a:r>
            <a:endParaRPr lang="ru-RU" sz="2400"/>
          </a:p>
        </p:txBody>
      </p:sp>
      <p:sp>
        <p:nvSpPr>
          <p:cNvPr id="739348" name="Text Box 20"/>
          <p:cNvSpPr txBox="1">
            <a:spLocks noChangeArrowheads="1"/>
          </p:cNvSpPr>
          <p:nvPr/>
        </p:nvSpPr>
        <p:spPr bwMode="auto">
          <a:xfrm>
            <a:off x="6189663" y="460533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!4</a:t>
            </a:r>
            <a:endParaRPr lang="ru-RU" sz="2400"/>
          </a:p>
        </p:txBody>
      </p:sp>
      <p:sp>
        <p:nvSpPr>
          <p:cNvPr id="739349" name="Text Box 21"/>
          <p:cNvSpPr txBox="1">
            <a:spLocks noChangeArrowheads="1"/>
          </p:cNvSpPr>
          <p:nvPr/>
        </p:nvSpPr>
        <p:spPr bwMode="auto">
          <a:xfrm>
            <a:off x="7883525" y="460533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!5</a:t>
            </a:r>
            <a:endParaRPr lang="ru-RU" sz="2400"/>
          </a:p>
        </p:txBody>
      </p:sp>
      <p:sp>
        <p:nvSpPr>
          <p:cNvPr id="739350" name="Text Box 22"/>
          <p:cNvSpPr txBox="1">
            <a:spLocks noChangeArrowheads="1"/>
          </p:cNvSpPr>
          <p:nvPr/>
        </p:nvSpPr>
        <p:spPr bwMode="auto">
          <a:xfrm>
            <a:off x="8670925" y="4605338"/>
            <a:ext cx="2936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cxnSp>
        <p:nvCxnSpPr>
          <p:cNvPr id="739351" name="AutoShape 23"/>
          <p:cNvCxnSpPr>
            <a:cxnSpLocks noChangeShapeType="1"/>
            <a:stCxn id="739343" idx="3"/>
            <a:endCxn id="739344" idx="1"/>
          </p:cNvCxnSpPr>
          <p:nvPr/>
        </p:nvCxnSpPr>
        <p:spPr bwMode="auto">
          <a:xfrm>
            <a:off x="846138" y="4859338"/>
            <a:ext cx="3778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52" name="AutoShape 24"/>
          <p:cNvCxnSpPr>
            <a:cxnSpLocks noChangeShapeType="1"/>
            <a:stCxn id="739344" idx="3"/>
            <a:endCxn id="739345" idx="1"/>
          </p:cNvCxnSpPr>
          <p:nvPr/>
        </p:nvCxnSpPr>
        <p:spPr bwMode="auto">
          <a:xfrm>
            <a:off x="1706563" y="4859338"/>
            <a:ext cx="4175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53" name="AutoShape 25"/>
          <p:cNvCxnSpPr>
            <a:cxnSpLocks noChangeShapeType="1"/>
            <a:stCxn id="739345" idx="3"/>
            <a:endCxn id="739388" idx="1"/>
          </p:cNvCxnSpPr>
          <p:nvPr/>
        </p:nvCxnSpPr>
        <p:spPr bwMode="auto">
          <a:xfrm>
            <a:off x="2520950" y="4859338"/>
            <a:ext cx="3873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54" name="AutoShape 26"/>
          <p:cNvCxnSpPr>
            <a:cxnSpLocks noChangeShapeType="1"/>
            <a:stCxn id="739346" idx="3"/>
            <a:endCxn id="739347" idx="1"/>
          </p:cNvCxnSpPr>
          <p:nvPr/>
        </p:nvCxnSpPr>
        <p:spPr bwMode="auto">
          <a:xfrm>
            <a:off x="4170363" y="4859338"/>
            <a:ext cx="4000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55" name="AutoShape 27"/>
          <p:cNvCxnSpPr>
            <a:cxnSpLocks noChangeShapeType="1"/>
            <a:stCxn id="739347" idx="3"/>
            <a:endCxn id="739389" idx="1"/>
          </p:cNvCxnSpPr>
          <p:nvPr/>
        </p:nvCxnSpPr>
        <p:spPr bwMode="auto">
          <a:xfrm>
            <a:off x="5053013" y="4859338"/>
            <a:ext cx="2746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56" name="AutoShape 28"/>
          <p:cNvCxnSpPr>
            <a:cxnSpLocks noChangeShapeType="1"/>
            <a:stCxn id="739348" idx="3"/>
            <a:endCxn id="739362" idx="1"/>
          </p:cNvCxnSpPr>
          <p:nvPr/>
        </p:nvCxnSpPr>
        <p:spPr bwMode="auto">
          <a:xfrm flipV="1">
            <a:off x="6586538" y="4857750"/>
            <a:ext cx="4318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57" name="AutoShape 29"/>
          <p:cNvCxnSpPr>
            <a:cxnSpLocks noChangeShapeType="1"/>
            <a:stCxn id="739349" idx="3"/>
            <a:endCxn id="739350" idx="1"/>
          </p:cNvCxnSpPr>
          <p:nvPr/>
        </p:nvCxnSpPr>
        <p:spPr bwMode="auto">
          <a:xfrm>
            <a:off x="8280400" y="4859338"/>
            <a:ext cx="3905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39358" name="Text Box 30"/>
          <p:cNvSpPr txBox="1">
            <a:spLocks noChangeArrowheads="1"/>
          </p:cNvSpPr>
          <p:nvPr/>
        </p:nvSpPr>
        <p:spPr bwMode="auto">
          <a:xfrm>
            <a:off x="2124075" y="5473700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!</a:t>
            </a:r>
            <a:r>
              <a:rPr lang="en-US" sz="2400">
                <a:sym typeface="Symbol" pitchFamily="18" charset="2"/>
              </a:rPr>
              <a:t>1</a:t>
            </a:r>
            <a:endParaRPr lang="ru-RU" sz="2400"/>
          </a:p>
        </p:txBody>
      </p:sp>
      <p:sp>
        <p:nvSpPr>
          <p:cNvPr id="739359" name="Text Box 31"/>
          <p:cNvSpPr txBox="1">
            <a:spLocks noChangeArrowheads="1"/>
          </p:cNvSpPr>
          <p:nvPr/>
        </p:nvSpPr>
        <p:spPr bwMode="auto">
          <a:xfrm>
            <a:off x="6191250" y="5473700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!4</a:t>
            </a:r>
            <a:endParaRPr lang="ru-RU" sz="2400"/>
          </a:p>
        </p:txBody>
      </p:sp>
      <p:cxnSp>
        <p:nvCxnSpPr>
          <p:cNvPr id="739360" name="AutoShape 32"/>
          <p:cNvCxnSpPr>
            <a:cxnSpLocks noChangeShapeType="1"/>
            <a:stCxn id="739358" idx="3"/>
            <a:endCxn id="739359" idx="1"/>
          </p:cNvCxnSpPr>
          <p:nvPr/>
        </p:nvCxnSpPr>
        <p:spPr bwMode="auto">
          <a:xfrm>
            <a:off x="2520950" y="5727700"/>
            <a:ext cx="36703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61" name="AutoShape 33"/>
          <p:cNvCxnSpPr>
            <a:cxnSpLocks noChangeShapeType="1"/>
            <a:stCxn id="739380" idx="0"/>
            <a:endCxn id="739365" idx="2"/>
          </p:cNvCxnSpPr>
          <p:nvPr/>
        </p:nvCxnSpPr>
        <p:spPr bwMode="auto">
          <a:xfrm flipV="1">
            <a:off x="3970338" y="4257675"/>
            <a:ext cx="841375" cy="16875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39362" name="Text Box 34"/>
          <p:cNvSpPr txBox="1">
            <a:spLocks noChangeArrowheads="1"/>
          </p:cNvSpPr>
          <p:nvPr/>
        </p:nvSpPr>
        <p:spPr bwMode="auto">
          <a:xfrm>
            <a:off x="7018338" y="4603750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5</a:t>
            </a:r>
            <a:endParaRPr lang="ru-RU" sz="2400"/>
          </a:p>
        </p:txBody>
      </p:sp>
      <p:cxnSp>
        <p:nvCxnSpPr>
          <p:cNvPr id="739363" name="AutoShape 35"/>
          <p:cNvCxnSpPr>
            <a:cxnSpLocks noChangeShapeType="1"/>
            <a:stCxn id="739362" idx="3"/>
            <a:endCxn id="739349" idx="1"/>
          </p:cNvCxnSpPr>
          <p:nvPr/>
        </p:nvCxnSpPr>
        <p:spPr bwMode="auto">
          <a:xfrm>
            <a:off x="7500938" y="4857750"/>
            <a:ext cx="382587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39364" name="Text Box 36"/>
          <p:cNvSpPr txBox="1">
            <a:spLocks noChangeArrowheads="1"/>
          </p:cNvSpPr>
          <p:nvPr/>
        </p:nvSpPr>
        <p:spPr bwMode="auto">
          <a:xfrm>
            <a:off x="363538" y="3749675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?1</a:t>
            </a:r>
            <a:endParaRPr lang="ru-RU" sz="2400"/>
          </a:p>
        </p:txBody>
      </p:sp>
      <p:sp>
        <p:nvSpPr>
          <p:cNvPr id="739365" name="Text Box 37"/>
          <p:cNvSpPr txBox="1">
            <a:spLocks noChangeArrowheads="1"/>
          </p:cNvSpPr>
          <p:nvPr/>
        </p:nvSpPr>
        <p:spPr bwMode="auto">
          <a:xfrm>
            <a:off x="4570413" y="3749675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4</a:t>
            </a:r>
            <a:endParaRPr lang="ru-RU" sz="2400"/>
          </a:p>
        </p:txBody>
      </p:sp>
      <p:cxnSp>
        <p:nvCxnSpPr>
          <p:cNvPr id="739366" name="AutoShape 38"/>
          <p:cNvCxnSpPr>
            <a:cxnSpLocks noChangeShapeType="1"/>
            <a:stCxn id="739364" idx="3"/>
            <a:endCxn id="739365" idx="1"/>
          </p:cNvCxnSpPr>
          <p:nvPr/>
        </p:nvCxnSpPr>
        <p:spPr bwMode="auto">
          <a:xfrm>
            <a:off x="846138" y="4003675"/>
            <a:ext cx="37242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67" name="AutoShape 39"/>
          <p:cNvCxnSpPr>
            <a:cxnSpLocks noChangeShapeType="1"/>
            <a:stCxn id="739359" idx="0"/>
            <a:endCxn id="739379" idx="2"/>
          </p:cNvCxnSpPr>
          <p:nvPr/>
        </p:nvCxnSpPr>
        <p:spPr bwMode="auto">
          <a:xfrm flipV="1">
            <a:off x="6389688" y="3544888"/>
            <a:ext cx="869950" cy="19288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68" name="AutoShape 40"/>
          <p:cNvCxnSpPr>
            <a:cxnSpLocks noChangeShapeType="1"/>
            <a:stCxn id="739379" idx="3"/>
            <a:endCxn id="739350" idx="0"/>
          </p:cNvCxnSpPr>
          <p:nvPr/>
        </p:nvCxnSpPr>
        <p:spPr bwMode="auto">
          <a:xfrm>
            <a:off x="7500938" y="3290888"/>
            <a:ext cx="1317625" cy="1314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69" name="AutoShape 41"/>
          <p:cNvCxnSpPr>
            <a:cxnSpLocks noChangeShapeType="1"/>
            <a:stCxn id="739343" idx="0"/>
            <a:endCxn id="739364" idx="2"/>
          </p:cNvCxnSpPr>
          <p:nvPr/>
        </p:nvCxnSpPr>
        <p:spPr bwMode="auto">
          <a:xfrm flipV="1">
            <a:off x="604838" y="4257675"/>
            <a:ext cx="0" cy="347663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0" name="AutoShape 42"/>
          <p:cNvCxnSpPr>
            <a:cxnSpLocks noChangeShapeType="1"/>
            <a:stCxn id="739344" idx="0"/>
            <a:endCxn id="739377" idx="2"/>
          </p:cNvCxnSpPr>
          <p:nvPr/>
        </p:nvCxnSpPr>
        <p:spPr bwMode="auto">
          <a:xfrm flipV="1">
            <a:off x="1465263" y="3546475"/>
            <a:ext cx="0" cy="1058863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1" name="AutoShape 43"/>
          <p:cNvCxnSpPr>
            <a:cxnSpLocks noChangeShapeType="1"/>
            <a:stCxn id="739347" idx="0"/>
            <a:endCxn id="739365" idx="2"/>
          </p:cNvCxnSpPr>
          <p:nvPr/>
        </p:nvCxnSpPr>
        <p:spPr bwMode="auto">
          <a:xfrm flipV="1">
            <a:off x="4811713" y="4257675"/>
            <a:ext cx="0" cy="347663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2" name="AutoShape 44"/>
          <p:cNvCxnSpPr>
            <a:cxnSpLocks noChangeShapeType="1"/>
            <a:stCxn id="739362" idx="0"/>
            <a:endCxn id="739379" idx="2"/>
          </p:cNvCxnSpPr>
          <p:nvPr/>
        </p:nvCxnSpPr>
        <p:spPr bwMode="auto">
          <a:xfrm flipV="1">
            <a:off x="7259638" y="3544888"/>
            <a:ext cx="0" cy="1058862"/>
          </a:xfrm>
          <a:prstGeom prst="straightConnector1">
            <a:avLst/>
          </a:prstGeom>
          <a:noFill/>
          <a:ln w="25400">
            <a:solidFill>
              <a:srgbClr val="3333FF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3" name="AutoShape 45"/>
          <p:cNvCxnSpPr>
            <a:cxnSpLocks noChangeShapeType="1"/>
            <a:stCxn id="739345" idx="2"/>
            <a:endCxn id="739358" idx="0"/>
          </p:cNvCxnSpPr>
          <p:nvPr/>
        </p:nvCxnSpPr>
        <p:spPr bwMode="auto">
          <a:xfrm>
            <a:off x="2322513" y="5113338"/>
            <a:ext cx="0" cy="360362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4" name="AutoShape 46"/>
          <p:cNvCxnSpPr>
            <a:cxnSpLocks noChangeShapeType="1"/>
            <a:stCxn id="739346" idx="2"/>
            <a:endCxn id="739380" idx="0"/>
          </p:cNvCxnSpPr>
          <p:nvPr/>
        </p:nvCxnSpPr>
        <p:spPr bwMode="auto">
          <a:xfrm flipH="1">
            <a:off x="3970338" y="5113338"/>
            <a:ext cx="1587" cy="831850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5" name="AutoShape 47"/>
          <p:cNvCxnSpPr>
            <a:cxnSpLocks noChangeShapeType="1"/>
            <a:stCxn id="739348" idx="2"/>
            <a:endCxn id="739359" idx="0"/>
          </p:cNvCxnSpPr>
          <p:nvPr/>
        </p:nvCxnSpPr>
        <p:spPr bwMode="auto">
          <a:xfrm>
            <a:off x="6388100" y="5113338"/>
            <a:ext cx="1588" cy="360362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739376" name="AutoShape 48"/>
          <p:cNvCxnSpPr>
            <a:cxnSpLocks noChangeShapeType="1"/>
            <a:stCxn id="739349" idx="2"/>
            <a:endCxn id="739381" idx="0"/>
          </p:cNvCxnSpPr>
          <p:nvPr/>
        </p:nvCxnSpPr>
        <p:spPr bwMode="auto">
          <a:xfrm flipH="1">
            <a:off x="8080375" y="5113338"/>
            <a:ext cx="1588" cy="831850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sp>
        <p:nvSpPr>
          <p:cNvPr id="739377" name="Text Box 49"/>
          <p:cNvSpPr txBox="1">
            <a:spLocks noChangeArrowheads="1"/>
          </p:cNvSpPr>
          <p:nvPr/>
        </p:nvSpPr>
        <p:spPr bwMode="auto">
          <a:xfrm>
            <a:off x="1223963" y="3038475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?2</a:t>
            </a:r>
            <a:endParaRPr lang="ru-RU" sz="2400"/>
          </a:p>
        </p:txBody>
      </p:sp>
      <p:cxnSp>
        <p:nvCxnSpPr>
          <p:cNvPr id="739378" name="AutoShape 50"/>
          <p:cNvCxnSpPr>
            <a:cxnSpLocks noChangeShapeType="1"/>
            <a:stCxn id="739377" idx="3"/>
            <a:endCxn id="739379" idx="1"/>
          </p:cNvCxnSpPr>
          <p:nvPr/>
        </p:nvCxnSpPr>
        <p:spPr bwMode="auto">
          <a:xfrm flipV="1">
            <a:off x="1706563" y="3290888"/>
            <a:ext cx="531177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39379" name="Text Box 51"/>
          <p:cNvSpPr txBox="1">
            <a:spLocks noChangeArrowheads="1"/>
          </p:cNvSpPr>
          <p:nvPr/>
        </p:nvSpPr>
        <p:spPr bwMode="auto">
          <a:xfrm>
            <a:off x="7018338" y="3036888"/>
            <a:ext cx="48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?</a:t>
            </a:r>
            <a:r>
              <a:rPr lang="en-US" sz="2400">
                <a:sym typeface="Symbol" pitchFamily="18" charset="2"/>
              </a:rPr>
              <a:t>5</a:t>
            </a:r>
            <a:endParaRPr lang="ru-RU" sz="2400"/>
          </a:p>
        </p:txBody>
      </p:sp>
      <p:sp>
        <p:nvSpPr>
          <p:cNvPr id="739380" name="Text Box 52"/>
          <p:cNvSpPr txBox="1">
            <a:spLocks noChangeArrowheads="1"/>
          </p:cNvSpPr>
          <p:nvPr/>
        </p:nvSpPr>
        <p:spPr bwMode="auto">
          <a:xfrm>
            <a:off x="3771900" y="59451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</a:t>
            </a:r>
            <a:r>
              <a:rPr lang="ru-RU" sz="2400">
                <a:sym typeface="Symbol" pitchFamily="18" charset="2"/>
              </a:rPr>
              <a:t>2</a:t>
            </a:r>
            <a:endParaRPr lang="ru-RU" sz="2400"/>
          </a:p>
        </p:txBody>
      </p:sp>
      <p:sp>
        <p:nvSpPr>
          <p:cNvPr id="739381" name="Text Box 53"/>
          <p:cNvSpPr txBox="1">
            <a:spLocks noChangeArrowheads="1"/>
          </p:cNvSpPr>
          <p:nvPr/>
        </p:nvSpPr>
        <p:spPr bwMode="auto">
          <a:xfrm>
            <a:off x="7881938" y="5945188"/>
            <a:ext cx="3968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!5</a:t>
            </a:r>
            <a:endParaRPr lang="ru-RU" sz="2400"/>
          </a:p>
        </p:txBody>
      </p:sp>
      <p:cxnSp>
        <p:nvCxnSpPr>
          <p:cNvPr id="739382" name="AutoShape 54"/>
          <p:cNvCxnSpPr>
            <a:cxnSpLocks noChangeShapeType="1"/>
            <a:stCxn id="739380" idx="3"/>
            <a:endCxn id="739381" idx="1"/>
          </p:cNvCxnSpPr>
          <p:nvPr/>
        </p:nvCxnSpPr>
        <p:spPr bwMode="auto">
          <a:xfrm>
            <a:off x="4168775" y="6199188"/>
            <a:ext cx="371316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83" name="AutoShape 55"/>
          <p:cNvCxnSpPr>
            <a:cxnSpLocks noChangeShapeType="1"/>
            <a:stCxn id="739381" idx="3"/>
            <a:endCxn id="739350" idx="2"/>
          </p:cNvCxnSpPr>
          <p:nvPr/>
        </p:nvCxnSpPr>
        <p:spPr bwMode="auto">
          <a:xfrm flipV="1">
            <a:off x="8278813" y="5113338"/>
            <a:ext cx="539750" cy="10858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39387" name="Text Box 59"/>
          <p:cNvSpPr txBox="1">
            <a:spLocks noChangeArrowheads="1"/>
          </p:cNvSpPr>
          <p:nvPr/>
        </p:nvSpPr>
        <p:spPr bwMode="auto">
          <a:xfrm>
            <a:off x="250825" y="1127125"/>
            <a:ext cx="8569325" cy="1895475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800"/>
              <a:t>Дополнительные каузальные зависимости: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Порядок прямых стимулов и реакций сохраняется.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Прямой стимул раньше последующих стимулов.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Прямая реакция позже предыдущих реакций.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739388" name="Text Box 60"/>
          <p:cNvSpPr txBox="1">
            <a:spLocks noChangeArrowheads="1"/>
          </p:cNvSpPr>
          <p:nvPr/>
        </p:nvSpPr>
        <p:spPr bwMode="auto">
          <a:xfrm>
            <a:off x="2908300" y="4605338"/>
            <a:ext cx="482600" cy="50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?3</a:t>
            </a:r>
            <a:endParaRPr lang="ru-RU" sz="2400"/>
          </a:p>
        </p:txBody>
      </p:sp>
      <p:sp>
        <p:nvSpPr>
          <p:cNvPr id="739389" name="Text Box 61"/>
          <p:cNvSpPr txBox="1">
            <a:spLocks noChangeArrowheads="1"/>
          </p:cNvSpPr>
          <p:nvPr/>
        </p:nvSpPr>
        <p:spPr bwMode="auto">
          <a:xfrm>
            <a:off x="5327650" y="4605338"/>
            <a:ext cx="396875" cy="50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!3</a:t>
            </a:r>
            <a:endParaRPr lang="ru-RU" sz="2400"/>
          </a:p>
        </p:txBody>
      </p:sp>
      <p:cxnSp>
        <p:nvCxnSpPr>
          <p:cNvPr id="739390" name="AutoShape 62"/>
          <p:cNvCxnSpPr>
            <a:cxnSpLocks noChangeShapeType="1"/>
            <a:stCxn id="739388" idx="3"/>
            <a:endCxn id="739346" idx="1"/>
          </p:cNvCxnSpPr>
          <p:nvPr/>
        </p:nvCxnSpPr>
        <p:spPr bwMode="auto">
          <a:xfrm>
            <a:off x="3390900" y="4859338"/>
            <a:ext cx="3825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91" name="AutoShape 63"/>
          <p:cNvCxnSpPr>
            <a:cxnSpLocks noChangeShapeType="1"/>
            <a:stCxn id="739389" idx="3"/>
            <a:endCxn id="739348" idx="1"/>
          </p:cNvCxnSpPr>
          <p:nvPr/>
        </p:nvCxnSpPr>
        <p:spPr bwMode="auto">
          <a:xfrm>
            <a:off x="5724525" y="4859338"/>
            <a:ext cx="4651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39392" name="AutoShape 64"/>
          <p:cNvCxnSpPr>
            <a:cxnSpLocks noChangeShapeType="1"/>
            <a:stCxn id="739388" idx="3"/>
            <a:endCxn id="739389" idx="1"/>
          </p:cNvCxnSpPr>
          <p:nvPr/>
        </p:nvCxnSpPr>
        <p:spPr bwMode="auto">
          <a:xfrm>
            <a:off x="3390900" y="4859338"/>
            <a:ext cx="1936750" cy="0"/>
          </a:xfrm>
          <a:prstGeom prst="straightConnector1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lg" len="lg"/>
          </a:ln>
          <a:effectLst/>
        </p:spPr>
      </p:cxnSp>
      <p:cxnSp>
        <p:nvCxnSpPr>
          <p:cNvPr id="739393" name="AutoShape 65"/>
          <p:cNvCxnSpPr>
            <a:cxnSpLocks noChangeShapeType="1"/>
            <a:stCxn id="739388" idx="3"/>
            <a:endCxn id="739365" idx="2"/>
          </p:cNvCxnSpPr>
          <p:nvPr/>
        </p:nvCxnSpPr>
        <p:spPr bwMode="auto">
          <a:xfrm flipV="1">
            <a:off x="3390900" y="4257675"/>
            <a:ext cx="1420813" cy="601663"/>
          </a:xfrm>
          <a:prstGeom prst="straightConnector1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lg" len="lg"/>
          </a:ln>
          <a:effectLst/>
        </p:spPr>
      </p:cxnSp>
      <p:cxnSp>
        <p:nvCxnSpPr>
          <p:cNvPr id="739394" name="AutoShape 66"/>
          <p:cNvCxnSpPr>
            <a:cxnSpLocks noChangeShapeType="1"/>
            <a:stCxn id="739388" idx="3"/>
            <a:endCxn id="739379" idx="1"/>
          </p:cNvCxnSpPr>
          <p:nvPr/>
        </p:nvCxnSpPr>
        <p:spPr bwMode="auto">
          <a:xfrm flipV="1">
            <a:off x="3390900" y="3290888"/>
            <a:ext cx="3627438" cy="1568450"/>
          </a:xfrm>
          <a:prstGeom prst="curvedConnector3">
            <a:avLst>
              <a:gd name="adj1" fmla="val 49977"/>
            </a:avLst>
          </a:prstGeom>
          <a:noFill/>
          <a:ln w="25400">
            <a:solidFill>
              <a:srgbClr val="FF00FF"/>
            </a:solidFill>
            <a:round/>
            <a:headEnd/>
            <a:tailEnd type="triangle" w="lg" len="lg"/>
          </a:ln>
          <a:effectLst/>
        </p:spPr>
      </p:cxnSp>
      <p:cxnSp>
        <p:nvCxnSpPr>
          <p:cNvPr id="739395" name="AutoShape 67"/>
          <p:cNvCxnSpPr>
            <a:cxnSpLocks noChangeShapeType="1"/>
            <a:stCxn id="739358" idx="3"/>
            <a:endCxn id="739389" idx="2"/>
          </p:cNvCxnSpPr>
          <p:nvPr/>
        </p:nvCxnSpPr>
        <p:spPr bwMode="auto">
          <a:xfrm flipV="1">
            <a:off x="2520950" y="5113338"/>
            <a:ext cx="3005138" cy="614362"/>
          </a:xfrm>
          <a:prstGeom prst="straightConnector1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lg" len="lg"/>
          </a:ln>
          <a:effectLst/>
        </p:spPr>
      </p:cxnSp>
      <p:cxnSp>
        <p:nvCxnSpPr>
          <p:cNvPr id="739396" name="AutoShape 68"/>
          <p:cNvCxnSpPr>
            <a:cxnSpLocks noChangeShapeType="1"/>
            <a:stCxn id="739380" idx="3"/>
            <a:endCxn id="739389" idx="2"/>
          </p:cNvCxnSpPr>
          <p:nvPr/>
        </p:nvCxnSpPr>
        <p:spPr bwMode="auto">
          <a:xfrm flipV="1">
            <a:off x="4168775" y="5113338"/>
            <a:ext cx="1357313" cy="1085850"/>
          </a:xfrm>
          <a:prstGeom prst="straightConnector1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lg" len="lg"/>
          </a:ln>
          <a:effectLst/>
        </p:spPr>
      </p:cxnSp>
      <p:sp>
        <p:nvSpPr>
          <p:cNvPr id="739432" name="Freeform 104"/>
          <p:cNvSpPr>
            <a:spLocks/>
          </p:cNvSpPr>
          <p:nvPr/>
        </p:nvSpPr>
        <p:spPr bwMode="auto">
          <a:xfrm>
            <a:off x="149225" y="3027363"/>
            <a:ext cx="3389313" cy="2165350"/>
          </a:xfrm>
          <a:custGeom>
            <a:avLst/>
            <a:gdLst/>
            <a:ahLst/>
            <a:cxnLst>
              <a:cxn ang="0">
                <a:pos x="19" y="185"/>
              </a:cxn>
              <a:cxn ang="0">
                <a:pos x="178" y="26"/>
              </a:cxn>
              <a:cxn ang="0">
                <a:pos x="858" y="26"/>
              </a:cxn>
              <a:cxn ang="0">
                <a:pos x="1085" y="162"/>
              </a:cxn>
              <a:cxn ang="0">
                <a:pos x="1403" y="480"/>
              </a:cxn>
              <a:cxn ang="0">
                <a:pos x="1970" y="843"/>
              </a:cxn>
              <a:cxn ang="0">
                <a:pos x="2128" y="1092"/>
              </a:cxn>
              <a:cxn ang="0">
                <a:pos x="2015" y="1296"/>
              </a:cxn>
              <a:cxn ang="0">
                <a:pos x="1743" y="1319"/>
              </a:cxn>
              <a:cxn ang="0">
                <a:pos x="1448" y="1024"/>
              </a:cxn>
              <a:cxn ang="0">
                <a:pos x="1176" y="911"/>
              </a:cxn>
              <a:cxn ang="0">
                <a:pos x="881" y="797"/>
              </a:cxn>
              <a:cxn ang="0">
                <a:pos x="518" y="752"/>
              </a:cxn>
              <a:cxn ang="0">
                <a:pos x="269" y="729"/>
              </a:cxn>
              <a:cxn ang="0">
                <a:pos x="110" y="616"/>
              </a:cxn>
              <a:cxn ang="0">
                <a:pos x="64" y="344"/>
              </a:cxn>
              <a:cxn ang="0">
                <a:pos x="19" y="185"/>
              </a:cxn>
            </a:cxnLst>
            <a:rect l="0" t="0" r="r" b="b"/>
            <a:pathLst>
              <a:path w="2135" h="1364">
                <a:moveTo>
                  <a:pt x="19" y="185"/>
                </a:moveTo>
                <a:cubicBezTo>
                  <a:pt x="38" y="132"/>
                  <a:pt x="38" y="52"/>
                  <a:pt x="178" y="26"/>
                </a:cubicBezTo>
                <a:cubicBezTo>
                  <a:pt x="318" y="0"/>
                  <a:pt x="707" y="3"/>
                  <a:pt x="858" y="26"/>
                </a:cubicBezTo>
                <a:cubicBezTo>
                  <a:pt x="1009" y="49"/>
                  <a:pt x="994" y="86"/>
                  <a:pt x="1085" y="162"/>
                </a:cubicBezTo>
                <a:cubicBezTo>
                  <a:pt x="1176" y="238"/>
                  <a:pt x="1256" y="367"/>
                  <a:pt x="1403" y="480"/>
                </a:cubicBezTo>
                <a:cubicBezTo>
                  <a:pt x="1550" y="593"/>
                  <a:pt x="1849" y="741"/>
                  <a:pt x="1970" y="843"/>
                </a:cubicBezTo>
                <a:cubicBezTo>
                  <a:pt x="2091" y="945"/>
                  <a:pt x="2121" y="1017"/>
                  <a:pt x="2128" y="1092"/>
                </a:cubicBezTo>
                <a:cubicBezTo>
                  <a:pt x="2135" y="1167"/>
                  <a:pt x="2079" y="1258"/>
                  <a:pt x="2015" y="1296"/>
                </a:cubicBezTo>
                <a:cubicBezTo>
                  <a:pt x="1951" y="1334"/>
                  <a:pt x="1837" y="1364"/>
                  <a:pt x="1743" y="1319"/>
                </a:cubicBezTo>
                <a:cubicBezTo>
                  <a:pt x="1649" y="1274"/>
                  <a:pt x="1542" y="1092"/>
                  <a:pt x="1448" y="1024"/>
                </a:cubicBezTo>
                <a:cubicBezTo>
                  <a:pt x="1354" y="956"/>
                  <a:pt x="1270" y="949"/>
                  <a:pt x="1176" y="911"/>
                </a:cubicBezTo>
                <a:cubicBezTo>
                  <a:pt x="1082" y="873"/>
                  <a:pt x="991" y="823"/>
                  <a:pt x="881" y="797"/>
                </a:cubicBezTo>
                <a:cubicBezTo>
                  <a:pt x="771" y="771"/>
                  <a:pt x="620" y="763"/>
                  <a:pt x="518" y="752"/>
                </a:cubicBezTo>
                <a:cubicBezTo>
                  <a:pt x="416" y="741"/>
                  <a:pt x="337" y="752"/>
                  <a:pt x="269" y="729"/>
                </a:cubicBezTo>
                <a:cubicBezTo>
                  <a:pt x="201" y="706"/>
                  <a:pt x="144" y="680"/>
                  <a:pt x="110" y="616"/>
                </a:cubicBezTo>
                <a:cubicBezTo>
                  <a:pt x="76" y="552"/>
                  <a:pt x="79" y="412"/>
                  <a:pt x="64" y="344"/>
                </a:cubicBezTo>
                <a:cubicBezTo>
                  <a:pt x="49" y="276"/>
                  <a:pt x="0" y="238"/>
                  <a:pt x="19" y="185"/>
                </a:cubicBezTo>
                <a:close/>
              </a:path>
            </a:pathLst>
          </a:custGeom>
          <a:noFill/>
          <a:ln w="31750" cap="flat">
            <a:solidFill>
              <a:srgbClr val="008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73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"/>
                                        <p:tgtEl>
                                          <p:spTgt spid="73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73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73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"/>
                                        <p:tgtEl>
                                          <p:spTgt spid="73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73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73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"/>
                                        <p:tgtEl>
                                          <p:spTgt spid="73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"/>
                                        <p:tgtEl>
                                          <p:spTgt spid="73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73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"/>
                                        <p:tgtEl>
                                          <p:spTgt spid="73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"/>
                                        <p:tgtEl>
                                          <p:spTgt spid="73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"/>
                                        <p:tgtEl>
                                          <p:spTgt spid="73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"/>
                                        <p:tgtEl>
                                          <p:spTgt spid="73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"/>
                                        <p:tgtEl>
                                          <p:spTgt spid="73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73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"/>
                                        <p:tgtEl>
                                          <p:spTgt spid="73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"/>
                                        <p:tgtEl>
                                          <p:spTgt spid="739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"/>
                                        <p:tgtEl>
                                          <p:spTgt spid="73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"/>
                                        <p:tgtEl>
                                          <p:spTgt spid="73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"/>
                                        <p:tgtEl>
                                          <p:spTgt spid="73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1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3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6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73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"/>
                                        <p:tgtEl>
                                          <p:spTgt spid="73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3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3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7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"/>
                                        <p:tgtEl>
                                          <p:spTgt spid="739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9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"/>
                                        <p:tgtEl>
                                          <p:spTgt spid="73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3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73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"/>
                                        <p:tgtEl>
                                          <p:spTgt spid="73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1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"/>
                                        <p:tgtEl>
                                          <p:spTgt spid="73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3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7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39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200"/>
                            </p:stCondLst>
                            <p:childTnLst>
                              <p:par>
                                <p:cTn id="1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100"/>
                                        <p:tgtEl>
                                          <p:spTgt spid="73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300"/>
                            </p:stCondLst>
                            <p:childTnLst>
                              <p:par>
                                <p:cTn id="1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00"/>
                                        <p:tgtEl>
                                          <p:spTgt spid="73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400"/>
                            </p:stCondLst>
                            <p:childTnLst>
                              <p:par>
                                <p:cTn id="1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3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79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73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8400"/>
                            </p:stCondLst>
                            <p:childTnLst>
                              <p:par>
                                <p:cTn id="1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73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3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900"/>
                            </p:stCondLst>
                            <p:childTnLst>
                              <p:par>
                                <p:cTn id="1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3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3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400"/>
                            </p:stCondLst>
                            <p:childTnLst>
                              <p:par>
                                <p:cTn id="19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indefinite"/>
                                        <p:tgtEl>
                                          <p:spTgt spid="7393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5" dur="indefinite"/>
                                        <p:tgtEl>
                                          <p:spTgt spid="73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7" dur="indefinite"/>
                                        <p:tgtEl>
                                          <p:spTgt spid="7393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8" dur="indefinite"/>
                                        <p:tgtEl>
                                          <p:spTgt spid="73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0" dur="indefinite"/>
                                        <p:tgtEl>
                                          <p:spTgt spid="7393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1" dur="indefinite"/>
                                        <p:tgtEl>
                                          <p:spTgt spid="73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3" dur="indefinite"/>
                                        <p:tgtEl>
                                          <p:spTgt spid="7393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4" dur="indefinite"/>
                                        <p:tgtEl>
                                          <p:spTgt spid="73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6" dur="indefinite"/>
                                        <p:tgtEl>
                                          <p:spTgt spid="7393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7" dur="indefinite"/>
                                        <p:tgtEl>
                                          <p:spTgt spid="73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9" dur="indefinite"/>
                                        <p:tgtEl>
                                          <p:spTgt spid="7393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0" dur="indefinite"/>
                                        <p:tgtEl>
                                          <p:spTgt spid="73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indefinite"/>
                                        <p:tgtEl>
                                          <p:spTgt spid="7393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3" dur="indefinite"/>
                                        <p:tgtEl>
                                          <p:spTgt spid="73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5" dur="indefinite"/>
                                        <p:tgtEl>
                                          <p:spTgt spid="7393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6" dur="indefinite"/>
                                        <p:tgtEl>
                                          <p:spTgt spid="73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8" dur="indefinite"/>
                                        <p:tgtEl>
                                          <p:spTgt spid="7393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9" dur="indefinite"/>
                                        <p:tgtEl>
                                          <p:spTgt spid="73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1" dur="indefinite"/>
                                        <p:tgtEl>
                                          <p:spTgt spid="7393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2" dur="indefinite"/>
                                        <p:tgtEl>
                                          <p:spTgt spid="73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4" dur="indefinite"/>
                                        <p:tgtEl>
                                          <p:spTgt spid="7393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5" dur="indefinite"/>
                                        <p:tgtEl>
                                          <p:spTgt spid="73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7" dur="indefinite"/>
                                        <p:tgtEl>
                                          <p:spTgt spid="7393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8" dur="indefinite"/>
                                        <p:tgtEl>
                                          <p:spTgt spid="73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0" dur="indefinite"/>
                                        <p:tgtEl>
                                          <p:spTgt spid="7393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1" dur="indefinite"/>
                                        <p:tgtEl>
                                          <p:spTgt spid="73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3" dur="indefinite"/>
                                        <p:tgtEl>
                                          <p:spTgt spid="7393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4" dur="indefinite"/>
                                        <p:tgtEl>
                                          <p:spTgt spid="73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6" dur="indefinite"/>
                                        <p:tgtEl>
                                          <p:spTgt spid="739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7" dur="indefinite"/>
                                        <p:tgtEl>
                                          <p:spTgt spid="73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9" dur="indefinite"/>
                                        <p:tgtEl>
                                          <p:spTgt spid="7393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0" dur="indefinite"/>
                                        <p:tgtEl>
                                          <p:spTgt spid="739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2" dur="indefinite"/>
                                        <p:tgtEl>
                                          <p:spTgt spid="7393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3" dur="indefinite"/>
                                        <p:tgtEl>
                                          <p:spTgt spid="73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indefinite"/>
                                        <p:tgtEl>
                                          <p:spTgt spid="7393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6" dur="indefinite"/>
                                        <p:tgtEl>
                                          <p:spTgt spid="73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8" dur="indefinite"/>
                                        <p:tgtEl>
                                          <p:spTgt spid="7393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9" dur="indefinite"/>
                                        <p:tgtEl>
                                          <p:spTgt spid="7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1" dur="indefinite"/>
                                        <p:tgtEl>
                                          <p:spTgt spid="7393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2" dur="indefinite"/>
                                        <p:tgtEl>
                                          <p:spTgt spid="7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4" dur="indefinite"/>
                                        <p:tgtEl>
                                          <p:spTgt spid="7393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5" dur="indefinite"/>
                                        <p:tgtEl>
                                          <p:spTgt spid="73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indefinite"/>
                                        <p:tgtEl>
                                          <p:spTgt spid="7393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8" dur="indefinite"/>
                                        <p:tgtEl>
                                          <p:spTgt spid="7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0" dur="indefinite"/>
                                        <p:tgtEl>
                                          <p:spTgt spid="7393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1" dur="indefinite"/>
                                        <p:tgtEl>
                                          <p:spTgt spid="739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3" dur="indefinite"/>
                                        <p:tgtEl>
                                          <p:spTgt spid="7393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4" dur="indefinite"/>
                                        <p:tgtEl>
                                          <p:spTgt spid="73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6" dur="indefinite"/>
                                        <p:tgtEl>
                                          <p:spTgt spid="7393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7" dur="indefinite"/>
                                        <p:tgtEl>
                                          <p:spTgt spid="7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9" dur="indefinite"/>
                                        <p:tgtEl>
                                          <p:spTgt spid="7393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0" dur="indefinite"/>
                                        <p:tgtEl>
                                          <p:spTgt spid="7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7393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7393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39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39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739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739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5" dur="indefinite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6" dur="indefinite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7" dur="indefinite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73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5" dur="indefinite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06" dur="indefinite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07" dur="indefinite"/>
                                        <p:tgtEl>
                                          <p:spTgt spid="739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5" presetClass="emph" presetSubtype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9" dur="indefinite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0" dur="indefinite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1" dur="indefinite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500" fill="hold"/>
                                        <p:tgtEl>
                                          <p:spTgt spid="739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7393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500"/>
                                        <p:tgtEl>
                                          <p:spTgt spid="73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500"/>
                                        <p:tgtEl>
                                          <p:spTgt spid="73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6" dur="indefinite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7" dur="indefinite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8" dur="indefinite"/>
                                        <p:tgtEl>
                                          <p:spTgt spid="739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5" presetClass="emph" presetSubtype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30" dur="indefinite"/>
                                        <p:tgtEl>
                                          <p:spTgt spid="739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31" dur="indefinite"/>
                                        <p:tgtEl>
                                          <p:spTgt spid="739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32" dur="indefinite"/>
                                        <p:tgtEl>
                                          <p:spTgt spid="739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5" dur="500" fill="hold"/>
                                        <p:tgtEl>
                                          <p:spTgt spid="7393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7393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8" dur="500" fill="hold"/>
                                        <p:tgtEl>
                                          <p:spTgt spid="7393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73939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73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6" dur="500"/>
                                        <p:tgtEl>
                                          <p:spTgt spid="73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0" grpId="0" autoUpdateAnimBg="0"/>
      <p:bldP spid="739331" grpId="0" animBg="1" autoUpdateAnimBg="0"/>
      <p:bldP spid="739343" grpId="0" autoUpdateAnimBg="0"/>
      <p:bldP spid="739343" grpId="1"/>
      <p:bldP spid="739344" grpId="0" autoUpdateAnimBg="0"/>
      <p:bldP spid="739344" grpId="1"/>
      <p:bldP spid="739345" grpId="0" autoUpdateAnimBg="0"/>
      <p:bldP spid="739345" grpId="1"/>
      <p:bldP spid="739346" grpId="0" autoUpdateAnimBg="0"/>
      <p:bldP spid="739346" grpId="1"/>
      <p:bldP spid="739347" grpId="0" autoUpdateAnimBg="0"/>
      <p:bldP spid="739347" grpId="1"/>
      <p:bldP spid="739348" grpId="0" autoUpdateAnimBg="0"/>
      <p:bldP spid="739348" grpId="1"/>
      <p:bldP spid="739349" grpId="0" autoUpdateAnimBg="0"/>
      <p:bldP spid="739349" grpId="1"/>
      <p:bldP spid="739350" grpId="0" autoUpdateAnimBg="0"/>
      <p:bldP spid="739358" grpId="0" autoUpdateAnimBg="0"/>
      <p:bldP spid="739359" grpId="0" autoUpdateAnimBg="0"/>
      <p:bldP spid="739362" grpId="0" autoUpdateAnimBg="0"/>
      <p:bldP spid="739362" grpId="1"/>
      <p:bldP spid="739364" grpId="0" autoUpdateAnimBg="0"/>
      <p:bldP spid="739365" grpId="0" autoUpdateAnimBg="0"/>
      <p:bldP spid="739377" grpId="0" autoUpdateAnimBg="0"/>
      <p:bldP spid="739379" grpId="0" autoUpdateAnimBg="0"/>
      <p:bldP spid="739380" grpId="0" autoUpdateAnimBg="0"/>
      <p:bldP spid="739381" grpId="0" autoUpdateAnimBg="0"/>
      <p:bldP spid="739387" grpId="0" build="allAtOnce" animBg="1" autoUpdateAnimBg="0"/>
      <p:bldP spid="739388" grpId="0" animBg="1" autoUpdateAnimBg="0"/>
      <p:bldP spid="739389" grpId="0" animBg="1" autoUpdateAnimBg="0"/>
      <p:bldP spid="73943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57B3-D0E9-41CC-AAA3-5ED7C57FA248}" type="slidenum">
              <a:rPr lang="ru-RU"/>
              <a:pPr/>
              <a:t>148</a:t>
            </a:fld>
            <a:endParaRPr lang="ru-RU"/>
          </a:p>
        </p:txBody>
      </p:sp>
      <p:sp>
        <p:nvSpPr>
          <p:cNvPr id="397314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Среда: «куча» (множество).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97315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9731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1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1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1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2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2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2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2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7324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9732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7326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8302625" cy="3109913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20000"/>
              </a:lnSpc>
              <a:spcAft>
                <a:spcPct val="30000"/>
              </a:spcAft>
            </a:pPr>
            <a:r>
              <a:rPr lang="ru-RU" sz="3000" u="sng">
                <a:latin typeface="Times New Roman" pitchFamily="18" charset="0"/>
              </a:rPr>
              <a:t>Множество стимулов</a:t>
            </a:r>
            <a:r>
              <a:rPr lang="ru-RU" sz="3000">
                <a:latin typeface="Times New Roman" pitchFamily="18" charset="0"/>
              </a:rPr>
              <a:t>.</a:t>
            </a:r>
          </a:p>
          <a:p>
            <a:pPr algn="ctr">
              <a:lnSpc>
                <a:spcPct val="120000"/>
              </a:lnSpc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Для наблюдаемой трассы стимулов </a:t>
            </a:r>
            <a:r>
              <a:rPr lang="ru-RU" sz="3000"/>
              <a:t>1-2-3</a:t>
            </a:r>
          </a:p>
          <a:p>
            <a:pPr algn="ctr">
              <a:lnSpc>
                <a:spcPct val="150000"/>
              </a:lnSpc>
            </a:pPr>
            <a:r>
              <a:rPr lang="ru-RU" sz="3000">
                <a:latin typeface="Times New Roman" pitchFamily="18" charset="0"/>
              </a:rPr>
              <a:t>Все 3!=6 возможных  трасс гипотетические:</a:t>
            </a:r>
          </a:p>
          <a:p>
            <a:pPr algn="ctr">
              <a:lnSpc>
                <a:spcPct val="160000"/>
              </a:lnSpc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/>
              <a:t>1-2-3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1-3-2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2-1-3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2-3-1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3-1-2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3-2-1</a:t>
            </a:r>
            <a:r>
              <a:rPr lang="ru-RU" sz="3000">
                <a:latin typeface="Times New Roman" pitchFamily="18" charset="0"/>
              </a:rPr>
              <a:t>.</a:t>
            </a:r>
            <a:endParaRPr lang="en-US" sz="3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CD9E-5F4D-42C9-813D-3065FBE869F6}" type="slidenum">
              <a:rPr lang="ru-RU"/>
              <a:pPr/>
              <a:t>149</a:t>
            </a:fld>
            <a:endParaRPr lang="ru-RU"/>
          </a:p>
        </p:txBody>
      </p:sp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Среда: стек.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9833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9834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834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9834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8378" name="Text Box 42"/>
          <p:cNvSpPr txBox="1">
            <a:spLocks noChangeArrowheads="1"/>
          </p:cNvSpPr>
          <p:nvPr/>
        </p:nvSpPr>
        <p:spPr bwMode="auto">
          <a:xfrm>
            <a:off x="457200" y="1219200"/>
            <a:ext cx="8302625" cy="2743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Aft>
                <a:spcPct val="30000"/>
              </a:spcAft>
            </a:pPr>
            <a:r>
              <a:rPr lang="ru-RU" sz="3000" u="sng">
                <a:latin typeface="Times New Roman" pitchFamily="18" charset="0"/>
              </a:rPr>
              <a:t>Стек стимулов</a:t>
            </a:r>
            <a:r>
              <a:rPr lang="ru-RU" sz="3000">
                <a:latin typeface="Times New Roman" pitchFamily="18" charset="0"/>
              </a:rPr>
              <a:t>.</a:t>
            </a:r>
          </a:p>
          <a:p>
            <a:pPr algn="ctr"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Для наблюдаемой трассы стимулов </a:t>
            </a:r>
            <a:r>
              <a:rPr lang="ru-RU" sz="3000"/>
              <a:t>1-2-3</a:t>
            </a:r>
          </a:p>
          <a:p>
            <a:pPr algn="ctr"/>
            <a:r>
              <a:rPr lang="ru-RU" sz="3000">
                <a:latin typeface="Times New Roman" pitchFamily="18" charset="0"/>
              </a:rPr>
              <a:t>5 (из 3!=6 возможных) гипотетических трасс:</a:t>
            </a:r>
          </a:p>
          <a:p>
            <a:pPr algn="ctr"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/>
              <a:t>1-2-3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1-3-2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2-1-3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2-3-1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3-2-1</a:t>
            </a:r>
            <a:r>
              <a:rPr lang="ru-RU" sz="3000">
                <a:latin typeface="Times New Roman" pitchFamily="18" charset="0"/>
              </a:rPr>
              <a:t>. </a:t>
            </a:r>
          </a:p>
          <a:p>
            <a:pPr algn="ctr"/>
            <a:r>
              <a:rPr lang="ru-RU" sz="3000">
                <a:latin typeface="Times New Roman" pitchFamily="18" charset="0"/>
              </a:rPr>
              <a:t>Невозможен порядок</a:t>
            </a:r>
            <a:r>
              <a:rPr lang="ru-RU" sz="3000"/>
              <a:t> 3-1-2</a:t>
            </a:r>
            <a:r>
              <a:rPr lang="ru-RU" sz="3000">
                <a:latin typeface="Times New Roman" pitchFamily="18" charset="0"/>
              </a:rPr>
              <a:t>.</a:t>
            </a:r>
            <a:endParaRPr lang="en-US" sz="3000">
              <a:latin typeface="Times New Roman" pitchFamily="18" charset="0"/>
            </a:endParaRPr>
          </a:p>
        </p:txBody>
      </p:sp>
      <p:sp>
        <p:nvSpPr>
          <p:cNvPr id="398403" name="Text Box 67"/>
          <p:cNvSpPr txBox="1">
            <a:spLocks noChangeArrowheads="1"/>
          </p:cNvSpPr>
          <p:nvPr/>
        </p:nvSpPr>
        <p:spPr bwMode="auto">
          <a:xfrm>
            <a:off x="4645025" y="40767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1</a:t>
            </a:r>
          </a:p>
        </p:txBody>
      </p:sp>
      <p:sp>
        <p:nvSpPr>
          <p:cNvPr id="398404" name="Text Box 68"/>
          <p:cNvSpPr txBox="1">
            <a:spLocks noChangeArrowheads="1"/>
          </p:cNvSpPr>
          <p:nvPr/>
        </p:nvSpPr>
        <p:spPr bwMode="auto">
          <a:xfrm>
            <a:off x="5472113" y="40767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2</a:t>
            </a:r>
          </a:p>
        </p:txBody>
      </p:sp>
      <p:sp>
        <p:nvSpPr>
          <p:cNvPr id="398405" name="Text Box 69"/>
          <p:cNvSpPr txBox="1">
            <a:spLocks noChangeArrowheads="1"/>
          </p:cNvSpPr>
          <p:nvPr/>
        </p:nvSpPr>
        <p:spPr bwMode="auto">
          <a:xfrm>
            <a:off x="6300788" y="40767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3</a:t>
            </a:r>
          </a:p>
        </p:txBody>
      </p:sp>
      <p:sp>
        <p:nvSpPr>
          <p:cNvPr id="398406" name="Text Box 70"/>
          <p:cNvSpPr txBox="1">
            <a:spLocks noChangeArrowheads="1"/>
          </p:cNvSpPr>
          <p:nvPr/>
        </p:nvSpPr>
        <p:spPr bwMode="auto">
          <a:xfrm>
            <a:off x="5472113" y="48895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1</a:t>
            </a:r>
          </a:p>
        </p:txBody>
      </p:sp>
      <p:sp>
        <p:nvSpPr>
          <p:cNvPr id="398407" name="Text Box 71"/>
          <p:cNvSpPr txBox="1">
            <a:spLocks noChangeArrowheads="1"/>
          </p:cNvSpPr>
          <p:nvPr/>
        </p:nvSpPr>
        <p:spPr bwMode="auto">
          <a:xfrm>
            <a:off x="6300788" y="48895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21</a:t>
            </a:r>
          </a:p>
        </p:txBody>
      </p:sp>
      <p:sp>
        <p:nvSpPr>
          <p:cNvPr id="398408" name="Text Box 72"/>
          <p:cNvSpPr txBox="1">
            <a:spLocks noChangeArrowheads="1"/>
          </p:cNvSpPr>
          <p:nvPr/>
        </p:nvSpPr>
        <p:spPr bwMode="auto">
          <a:xfrm>
            <a:off x="7164388" y="48895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321</a:t>
            </a:r>
          </a:p>
        </p:txBody>
      </p:sp>
      <p:sp>
        <p:nvSpPr>
          <p:cNvPr id="398409" name="Text Box 73"/>
          <p:cNvSpPr txBox="1">
            <a:spLocks noChangeArrowheads="1"/>
          </p:cNvSpPr>
          <p:nvPr/>
        </p:nvSpPr>
        <p:spPr bwMode="auto">
          <a:xfrm>
            <a:off x="7956550" y="4889500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21</a:t>
            </a:r>
          </a:p>
        </p:txBody>
      </p:sp>
      <p:sp>
        <p:nvSpPr>
          <p:cNvPr id="398410" name="Text Box 74"/>
          <p:cNvSpPr txBox="1">
            <a:spLocks noChangeArrowheads="1"/>
          </p:cNvSpPr>
          <p:nvPr/>
        </p:nvSpPr>
        <p:spPr bwMode="auto">
          <a:xfrm>
            <a:off x="7164388" y="5754688"/>
            <a:ext cx="755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3</a:t>
            </a:r>
          </a:p>
        </p:txBody>
      </p:sp>
      <p:sp>
        <p:nvSpPr>
          <p:cNvPr id="398411" name="Text Box 75"/>
          <p:cNvSpPr txBox="1">
            <a:spLocks noChangeArrowheads="1"/>
          </p:cNvSpPr>
          <p:nvPr/>
        </p:nvSpPr>
        <p:spPr bwMode="auto">
          <a:xfrm>
            <a:off x="7956550" y="5754688"/>
            <a:ext cx="755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8412" name="Text Box 76"/>
          <p:cNvSpPr txBox="1">
            <a:spLocks noChangeArrowheads="1"/>
          </p:cNvSpPr>
          <p:nvPr/>
        </p:nvSpPr>
        <p:spPr bwMode="auto">
          <a:xfrm>
            <a:off x="477838" y="4092575"/>
            <a:ext cx="39989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Тест посылает стимул:</a:t>
            </a:r>
          </a:p>
        </p:txBody>
      </p:sp>
      <p:sp>
        <p:nvSpPr>
          <p:cNvPr id="398413" name="Text Box 77"/>
          <p:cNvSpPr txBox="1">
            <a:spLocks noChangeArrowheads="1"/>
          </p:cNvSpPr>
          <p:nvPr/>
        </p:nvSpPr>
        <p:spPr bwMode="auto">
          <a:xfrm>
            <a:off x="1798638" y="4889500"/>
            <a:ext cx="2736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Стек содержит:</a:t>
            </a:r>
          </a:p>
        </p:txBody>
      </p:sp>
      <p:sp>
        <p:nvSpPr>
          <p:cNvPr id="398414" name="Text Box 78"/>
          <p:cNvSpPr txBox="1">
            <a:spLocks noChangeArrowheads="1"/>
          </p:cNvSpPr>
          <p:nvPr/>
        </p:nvSpPr>
        <p:spPr bwMode="auto">
          <a:xfrm>
            <a:off x="406400" y="5738813"/>
            <a:ext cx="416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Реализация принимает:</a:t>
            </a:r>
          </a:p>
        </p:txBody>
      </p:sp>
      <p:sp>
        <p:nvSpPr>
          <p:cNvPr id="398415" name="Text Box 79"/>
          <p:cNvSpPr txBox="1">
            <a:spLocks noChangeArrowheads="1"/>
          </p:cNvSpPr>
          <p:nvPr/>
        </p:nvSpPr>
        <p:spPr bwMode="auto">
          <a:xfrm>
            <a:off x="4643438" y="4905375"/>
            <a:ext cx="755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ru-RU" sz="2800"/>
              <a:t>-</a:t>
            </a:r>
          </a:p>
        </p:txBody>
      </p:sp>
      <p:cxnSp>
        <p:nvCxnSpPr>
          <p:cNvPr id="398416" name="AutoShape 80"/>
          <p:cNvCxnSpPr>
            <a:cxnSpLocks noChangeShapeType="1"/>
            <a:stCxn id="398403" idx="2"/>
            <a:endCxn id="398406" idx="1"/>
          </p:cNvCxnSpPr>
          <p:nvPr/>
        </p:nvCxnSpPr>
        <p:spPr bwMode="auto">
          <a:xfrm>
            <a:off x="5022850" y="4595813"/>
            <a:ext cx="449263" cy="55403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398417" name="AutoShape 81"/>
          <p:cNvCxnSpPr>
            <a:cxnSpLocks noChangeShapeType="1"/>
            <a:stCxn id="398404" idx="2"/>
            <a:endCxn id="398407" idx="1"/>
          </p:cNvCxnSpPr>
          <p:nvPr/>
        </p:nvCxnSpPr>
        <p:spPr bwMode="auto">
          <a:xfrm>
            <a:off x="5849938" y="4595813"/>
            <a:ext cx="450850" cy="55403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398418" name="AutoShape 82"/>
          <p:cNvCxnSpPr>
            <a:cxnSpLocks noChangeShapeType="1"/>
            <a:stCxn id="398405" idx="2"/>
            <a:endCxn id="398408" idx="1"/>
          </p:cNvCxnSpPr>
          <p:nvPr/>
        </p:nvCxnSpPr>
        <p:spPr bwMode="auto">
          <a:xfrm>
            <a:off x="6678613" y="4595813"/>
            <a:ext cx="485775" cy="55403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398419" name="AutoShape 83"/>
          <p:cNvCxnSpPr>
            <a:cxnSpLocks noChangeShapeType="1"/>
            <a:stCxn id="398408" idx="2"/>
            <a:endCxn id="398410" idx="0"/>
          </p:cNvCxnSpPr>
          <p:nvPr/>
        </p:nvCxnSpPr>
        <p:spPr bwMode="auto">
          <a:xfrm>
            <a:off x="7542213" y="5408613"/>
            <a:ext cx="0" cy="34607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398420" name="AutoShape 84"/>
          <p:cNvCxnSpPr>
            <a:cxnSpLocks noChangeShapeType="1"/>
            <a:stCxn id="398409" idx="2"/>
            <a:endCxn id="398411" idx="0"/>
          </p:cNvCxnSpPr>
          <p:nvPr/>
        </p:nvCxnSpPr>
        <p:spPr bwMode="auto">
          <a:xfrm>
            <a:off x="8334375" y="5408613"/>
            <a:ext cx="0" cy="34607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8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8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9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9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8" presetClass="emp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398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78" grpId="0" animBg="1"/>
      <p:bldP spid="398403" grpId="0"/>
      <p:bldP spid="398404" grpId="0"/>
      <p:bldP spid="398405" grpId="0"/>
      <p:bldP spid="398406" grpId="0"/>
      <p:bldP spid="398407" grpId="0"/>
      <p:bldP spid="398408" grpId="0"/>
      <p:bldP spid="398409" grpId="0"/>
      <p:bldP spid="398410" grpId="0"/>
      <p:bldP spid="398411" grpId="0"/>
      <p:bldP spid="398411" grpId="1"/>
      <p:bldP spid="398412" grpId="0"/>
      <p:bldP spid="398413" grpId="0"/>
      <p:bldP spid="398414" grpId="0"/>
      <p:bldP spid="3984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F5D46-0B10-449B-9DB7-1A9779EFF2C0}" type="slidenum">
              <a:rPr lang="ru-RU"/>
              <a:pPr/>
              <a:t>15</a:t>
            </a:fld>
            <a:endParaRPr lang="ru-RU"/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647700" y="3830638"/>
            <a:ext cx="795655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/>
              <a:t>Примеры нетестируемых требований, часто предъявляемых к программным продуктам</a:t>
            </a:r>
            <a:r>
              <a:rPr lang="ru-RU" sz="2800"/>
              <a:t>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>
                <a:latin typeface="Times New Roman" pitchFamily="18" charset="0"/>
              </a:rPr>
              <a:t>Лицензионная чистота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>
                <a:latin typeface="Times New Roman" pitchFamily="18" charset="0"/>
              </a:rPr>
              <a:t>Использование определённого языка программирования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>
                <a:latin typeface="Times New Roman" pitchFamily="18" charset="0"/>
              </a:rPr>
              <a:t>Хорошая самодокументированность программы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>
                <a:latin typeface="Times New Roman" pitchFamily="18" charset="0"/>
              </a:rPr>
              <a:t>Отсутствие неприличных идентификаторов</a:t>
            </a:r>
          </a:p>
        </p:txBody>
      </p:sp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647700" y="1687513"/>
            <a:ext cx="8280400" cy="19780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000"/>
              <a:t>Тестирование можно применять тогда, когда требования к реализации могут быть сформулированы в терминах взаимодействия реализации с окружением.</a:t>
            </a:r>
          </a:p>
        </p:txBody>
      </p:sp>
      <p:grpSp>
        <p:nvGrpSpPr>
          <p:cNvPr id="81931" name="Group 11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81932" name="Rectangle 1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3" name="Rectangle 1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4" name="Rectangle 1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5" name="Rectangle 1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6" name="Rectangle 1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7" name="Rectangle 1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8" name="Rectangle 1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39" name="Rectangle 1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940" name="Text Box 20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1941" name="Picture 2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44" name="AutoShape 24"/>
          <p:cNvSpPr>
            <a:spLocks noChangeArrowheads="1"/>
          </p:cNvSpPr>
          <p:nvPr/>
        </p:nvSpPr>
        <p:spPr bwMode="auto">
          <a:xfrm>
            <a:off x="142875" y="175577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Функциональность требований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4.16667E-6 0.31366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81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81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81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81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/>
      <p:bldP spid="81942" grpId="0" animBg="1"/>
      <p:bldP spid="81944" grpId="0" animBg="1"/>
      <p:bldP spid="81944" grpId="1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1AC7-EA16-4A23-B7BB-DB2A7947969E}" type="slidenum">
              <a:rPr lang="ru-RU"/>
              <a:pPr/>
              <a:t>150</a:t>
            </a:fld>
            <a:endParaRPr lang="ru-RU"/>
          </a:p>
        </p:txBody>
      </p:sp>
      <p:sp>
        <p:nvSpPr>
          <p:cNvPr id="399362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Среда: приоритеты очередей, куч и стеков.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39936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6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6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6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6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7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7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937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9937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74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8302625" cy="5029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3000" u="sng">
                <a:latin typeface="Times New Roman" pitchFamily="18" charset="0"/>
              </a:rPr>
              <a:t>Две очереди стимулов-чисел:</a:t>
            </a:r>
          </a:p>
          <a:p>
            <a:r>
              <a:rPr lang="ru-RU" sz="3000">
                <a:latin typeface="Times New Roman" pitchFamily="18" charset="0"/>
              </a:rPr>
              <a:t>нечётные числа – низкоприоритетная очередь,</a:t>
            </a:r>
          </a:p>
          <a:p>
            <a:pPr>
              <a:spcAft>
                <a:spcPct val="30000"/>
              </a:spcAft>
            </a:pPr>
            <a:r>
              <a:rPr lang="ru-RU" sz="3000">
                <a:latin typeface="Times New Roman" pitchFamily="18" charset="0"/>
              </a:rPr>
              <a:t>чётные числа – высокоприоритетная очередь.</a:t>
            </a:r>
          </a:p>
          <a:p>
            <a:pPr algn="ctr"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Для наблюдаемой трассы стимулов </a:t>
            </a:r>
            <a:r>
              <a:rPr lang="ru-RU" sz="3000"/>
              <a:t>1-2-3</a:t>
            </a:r>
          </a:p>
          <a:p>
            <a:pPr algn="ctr"/>
            <a:r>
              <a:rPr lang="ru-RU" sz="3000">
                <a:latin typeface="Times New Roman" pitchFamily="18" charset="0"/>
              </a:rPr>
              <a:t>2 (из 3!=6 возможных) гипотетические трассы:</a:t>
            </a:r>
          </a:p>
          <a:p>
            <a:pPr algn="ctr"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/>
              <a:t>1-2-3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2-1-3</a:t>
            </a:r>
            <a:r>
              <a:rPr lang="ru-RU" sz="3000">
                <a:latin typeface="Times New Roman" pitchFamily="18" charset="0"/>
              </a:rPr>
              <a:t>. </a:t>
            </a:r>
          </a:p>
          <a:p>
            <a:r>
              <a:rPr lang="ru-RU" sz="3000">
                <a:latin typeface="Times New Roman" pitchFamily="18" charset="0"/>
              </a:rPr>
              <a:t>из-за нарушения порядка нечётных чисел</a:t>
            </a:r>
          </a:p>
          <a:p>
            <a:r>
              <a:rPr lang="ru-RU" sz="3000">
                <a:latin typeface="Times New Roman" pitchFamily="18" charset="0"/>
              </a:rPr>
              <a:t>	невозможны	</a:t>
            </a:r>
            <a:r>
              <a:rPr lang="ru-RU" sz="3000"/>
              <a:t>2-</a:t>
            </a:r>
            <a:r>
              <a:rPr lang="ru-RU" sz="3000" u="sng"/>
              <a:t>3</a:t>
            </a:r>
            <a:r>
              <a:rPr lang="ru-RU" sz="3000"/>
              <a:t>-</a:t>
            </a:r>
            <a:r>
              <a:rPr lang="ru-RU" sz="3000" u="sng"/>
              <a:t>1</a:t>
            </a:r>
            <a:r>
              <a:rPr lang="ru-RU" sz="3000"/>
              <a:t> 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 u="sng"/>
              <a:t>3</a:t>
            </a:r>
            <a:r>
              <a:rPr lang="ru-RU" sz="3000"/>
              <a:t>-</a:t>
            </a:r>
            <a:r>
              <a:rPr lang="ru-RU" sz="3000" u="sng"/>
              <a:t>1</a:t>
            </a:r>
            <a:r>
              <a:rPr lang="ru-RU" sz="3000"/>
              <a:t>-2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 u="sng"/>
              <a:t>3</a:t>
            </a:r>
            <a:r>
              <a:rPr lang="ru-RU" sz="3000"/>
              <a:t>-2-</a:t>
            </a:r>
            <a:r>
              <a:rPr lang="ru-RU" sz="3000" u="sng"/>
              <a:t>1</a:t>
            </a:r>
            <a:r>
              <a:rPr lang="ru-RU" sz="3000">
                <a:latin typeface="Times New Roman" pitchFamily="18" charset="0"/>
              </a:rPr>
              <a:t>;</a:t>
            </a:r>
          </a:p>
          <a:p>
            <a:r>
              <a:rPr lang="ru-RU" sz="3000">
                <a:latin typeface="Times New Roman" pitchFamily="18" charset="0"/>
              </a:rPr>
              <a:t>из-за нарушения приоритета чётной очереди</a:t>
            </a:r>
          </a:p>
          <a:p>
            <a:r>
              <a:rPr lang="ru-RU" sz="3000">
                <a:latin typeface="Times New Roman" pitchFamily="18" charset="0"/>
              </a:rPr>
              <a:t>	невозможно	</a:t>
            </a:r>
            <a:r>
              <a:rPr lang="ru-RU" sz="3000"/>
              <a:t>1-</a:t>
            </a:r>
            <a:r>
              <a:rPr lang="ru-RU" sz="3000" u="sng"/>
              <a:t>3</a:t>
            </a:r>
            <a:r>
              <a:rPr lang="ru-RU" sz="3000"/>
              <a:t>-</a:t>
            </a:r>
            <a:r>
              <a:rPr lang="ru-RU" sz="3000" u="sng"/>
              <a:t>2</a:t>
            </a:r>
            <a:r>
              <a:rPr lang="ru-RU" sz="3000">
                <a:latin typeface="Times New Roman" pitchFamily="18" charset="0"/>
              </a:rPr>
              <a:t>.</a:t>
            </a:r>
            <a:endParaRPr lang="en-US" sz="3000">
              <a:latin typeface="Times New Roman" pitchFamily="18" charset="0"/>
            </a:endParaRPr>
          </a:p>
        </p:txBody>
      </p:sp>
      <p:sp>
        <p:nvSpPr>
          <p:cNvPr id="399375" name="Text Box 15"/>
          <p:cNvSpPr txBox="1">
            <a:spLocks noChangeArrowheads="1"/>
          </p:cNvSpPr>
          <p:nvPr/>
        </p:nvSpPr>
        <p:spPr bwMode="auto">
          <a:xfrm>
            <a:off x="457200" y="1219200"/>
            <a:ext cx="8302625" cy="46482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3000" u="sng">
                <a:latin typeface="Times New Roman" pitchFamily="18" charset="0"/>
              </a:rPr>
              <a:t>Две кучи стимулов-чисел:</a:t>
            </a:r>
          </a:p>
          <a:p>
            <a:r>
              <a:rPr lang="ru-RU" sz="3000">
                <a:latin typeface="Times New Roman" pitchFamily="18" charset="0"/>
              </a:rPr>
              <a:t>нечётные числа – низкоприоритетная куча,</a:t>
            </a:r>
          </a:p>
          <a:p>
            <a:pPr>
              <a:spcAft>
                <a:spcPct val="30000"/>
              </a:spcAft>
            </a:pPr>
            <a:r>
              <a:rPr lang="ru-RU" sz="3000">
                <a:latin typeface="Times New Roman" pitchFamily="18" charset="0"/>
              </a:rPr>
              <a:t>чётные числа – высокоприоритетная куча.</a:t>
            </a:r>
          </a:p>
          <a:p>
            <a:pPr algn="ctr"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Для наблюдаемой трассы стимулов </a:t>
            </a:r>
            <a:r>
              <a:rPr lang="ru-RU" sz="3000"/>
              <a:t>1-2-3</a:t>
            </a:r>
          </a:p>
          <a:p>
            <a:pPr algn="ctr"/>
            <a:r>
              <a:rPr lang="ru-RU" sz="3000">
                <a:latin typeface="Times New Roman" pitchFamily="18" charset="0"/>
              </a:rPr>
              <a:t>3 (из 3!=6 возможных) гипотетические трасс:</a:t>
            </a:r>
          </a:p>
          <a:p>
            <a:pPr algn="ctr">
              <a:spcAft>
                <a:spcPct val="20000"/>
              </a:spcAft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/>
              <a:t>1-2-3 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2-1-3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/>
              <a:t>2-3-1</a:t>
            </a:r>
            <a:r>
              <a:rPr lang="ru-RU" sz="3000">
                <a:latin typeface="Times New Roman" pitchFamily="18" charset="0"/>
              </a:rPr>
              <a:t>. </a:t>
            </a:r>
          </a:p>
          <a:p>
            <a:r>
              <a:rPr lang="ru-RU" sz="3000">
                <a:latin typeface="Times New Roman" pitchFamily="18" charset="0"/>
              </a:rPr>
              <a:t>из-за нарушения приоритета чётной кучи</a:t>
            </a:r>
          </a:p>
          <a:p>
            <a:r>
              <a:rPr lang="ru-RU" sz="3000">
                <a:latin typeface="Times New Roman" pitchFamily="18" charset="0"/>
              </a:rPr>
              <a:t>	невозможны	</a:t>
            </a:r>
            <a:r>
              <a:rPr lang="ru-RU" sz="3000"/>
              <a:t>1-</a:t>
            </a:r>
            <a:r>
              <a:rPr lang="ru-RU" sz="3000" u="sng"/>
              <a:t>3</a:t>
            </a:r>
            <a:r>
              <a:rPr lang="ru-RU" sz="3000"/>
              <a:t>-</a:t>
            </a:r>
            <a:r>
              <a:rPr lang="ru-RU" sz="3000" u="sng"/>
              <a:t>2</a:t>
            </a:r>
            <a:r>
              <a:rPr lang="ru-RU" sz="3000"/>
              <a:t> 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 u="sng"/>
              <a:t>3</a:t>
            </a:r>
            <a:r>
              <a:rPr lang="ru-RU" sz="3000"/>
              <a:t>-1-</a:t>
            </a:r>
            <a:r>
              <a:rPr lang="ru-RU" sz="3000" u="sng"/>
              <a:t>2</a:t>
            </a:r>
            <a:r>
              <a:rPr lang="ru-RU" sz="3000">
                <a:latin typeface="Times New Roman" pitchFamily="18" charset="0"/>
              </a:rPr>
              <a:t>,    </a:t>
            </a:r>
            <a:r>
              <a:rPr lang="ru-RU" sz="3000" u="sng"/>
              <a:t>3</a:t>
            </a:r>
            <a:r>
              <a:rPr lang="ru-RU" sz="3000"/>
              <a:t>-</a:t>
            </a:r>
            <a:r>
              <a:rPr lang="ru-RU" sz="3000" u="sng"/>
              <a:t>2</a:t>
            </a:r>
            <a:r>
              <a:rPr lang="ru-RU" sz="3000"/>
              <a:t>-1</a:t>
            </a:r>
            <a:r>
              <a:rPr lang="ru-RU" sz="3000">
                <a:latin typeface="Times New Roman" pitchFamily="18" charset="0"/>
              </a:rPr>
              <a:t>.</a:t>
            </a:r>
            <a:endParaRPr lang="en-US" sz="3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9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4" grpId="0" animBg="1"/>
      <p:bldP spid="399374" grpId="1" animBg="1"/>
      <p:bldP spid="39937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CAD6-7B7A-4951-8A96-A7BD6D1E8C03}" type="slidenum">
              <a:rPr lang="ru-RU"/>
              <a:pPr/>
              <a:t>151</a:t>
            </a:fld>
            <a:endParaRPr lang="ru-RU"/>
          </a:p>
        </p:txBody>
      </p:sp>
      <p:sp>
        <p:nvSpPr>
          <p:cNvPr id="401430" name="Text Box 22"/>
          <p:cNvSpPr txBox="1">
            <a:spLocks noChangeArrowheads="1"/>
          </p:cNvSpPr>
          <p:nvPr/>
        </p:nvSpPr>
        <p:spPr bwMode="auto">
          <a:xfrm>
            <a:off x="503238" y="1196975"/>
            <a:ext cx="8353425" cy="895350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Aft>
                <a:spcPct val="10000"/>
              </a:spcAft>
            </a:pPr>
            <a:r>
              <a:rPr lang="ru-RU" sz="2400"/>
              <a:t>Три правила общих каузальных зависимостей:</a:t>
            </a:r>
          </a:p>
          <a:p>
            <a:r>
              <a:rPr lang="ru-RU" sz="2400">
                <a:latin typeface="Times New Roman" pitchFamily="18" charset="0"/>
              </a:rPr>
              <a:t>«</a:t>
            </a:r>
            <a:r>
              <a:rPr lang="ru-RU" sz="2400" i="1">
                <a:latin typeface="Times New Roman" pitchFamily="18" charset="0"/>
              </a:rPr>
              <a:t>стимул после реакции</a:t>
            </a:r>
            <a:r>
              <a:rPr lang="ru-RU" sz="2400">
                <a:latin typeface="Times New Roman" pitchFamily="18" charset="0"/>
              </a:rPr>
              <a:t>», </a:t>
            </a:r>
            <a:r>
              <a:rPr lang="ru-RU" sz="2400" i="1">
                <a:latin typeface="Times New Roman" pitchFamily="18" charset="0"/>
              </a:rPr>
              <a:t>первый стимул</a:t>
            </a:r>
            <a:r>
              <a:rPr lang="ru-RU" sz="2400">
                <a:latin typeface="Times New Roman" pitchFamily="18" charset="0"/>
              </a:rPr>
              <a:t>, </a:t>
            </a:r>
            <a:r>
              <a:rPr lang="ru-RU" sz="2400" i="1">
                <a:latin typeface="Times New Roman" pitchFamily="18" charset="0"/>
              </a:rPr>
              <a:t>стационарности</a:t>
            </a:r>
            <a:r>
              <a:rPr lang="ru-RU" sz="2400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01410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Зависимости между стимулами и реакциями.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0141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141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1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142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142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1422" name="Text Box 14"/>
          <p:cNvSpPr txBox="1">
            <a:spLocks noChangeArrowheads="1"/>
          </p:cNvSpPr>
          <p:nvPr/>
        </p:nvSpPr>
        <p:spPr bwMode="auto">
          <a:xfrm>
            <a:off x="457200" y="2205038"/>
            <a:ext cx="8439150" cy="1260475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ru-RU" sz="2800" u="sng">
                <a:latin typeface="Times New Roman" pitchFamily="18" charset="0"/>
              </a:rPr>
              <a:t>Пример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ru-RU" sz="2800" b="1">
                <a:latin typeface="Times New Roman" pitchFamily="18" charset="0"/>
              </a:rPr>
              <a:t>привязанные реакции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ru-RU" sz="2400">
                <a:latin typeface="Times New Roman" pitchFamily="18" charset="0"/>
              </a:rPr>
              <a:t>Реализация выдаёт привязанную реакцию после стимула, к которому она привязана, независимо от того, как реакцию передаёт среда.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01424" name="Text Box 16"/>
          <p:cNvSpPr txBox="1">
            <a:spLocks noChangeArrowheads="1"/>
          </p:cNvSpPr>
          <p:nvPr/>
        </p:nvSpPr>
        <p:spPr bwMode="auto">
          <a:xfrm>
            <a:off x="455613" y="3536950"/>
            <a:ext cx="8439150" cy="936625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Пример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ru-RU" sz="2800" b="1">
                <a:latin typeface="Times New Roman" pitchFamily="18" charset="0"/>
              </a:rPr>
              <a:t>немедленные реакции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ru-RU" sz="2400">
                <a:latin typeface="Times New Roman" pitchFamily="18" charset="0"/>
              </a:rPr>
              <a:t>Немедленная реакция в гипотетической трассе следует </a:t>
            </a:r>
            <a:r>
              <a:rPr lang="ru-RU" sz="2400" i="1">
                <a:latin typeface="Times New Roman" pitchFamily="18" charset="0"/>
              </a:rPr>
              <a:t>сразу</a:t>
            </a:r>
            <a:r>
              <a:rPr lang="ru-RU" sz="2400">
                <a:latin typeface="Times New Roman" pitchFamily="18" charset="0"/>
              </a:rPr>
              <a:t> после «своего» стимула.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01425" name="Text Box 17"/>
          <p:cNvSpPr txBox="1">
            <a:spLocks noChangeArrowheads="1"/>
          </p:cNvSpPr>
          <p:nvPr/>
        </p:nvSpPr>
        <p:spPr bwMode="auto">
          <a:xfrm>
            <a:off x="455613" y="4581525"/>
            <a:ext cx="8439150" cy="1692275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800" u="sng">
                <a:latin typeface="Times New Roman" pitchFamily="18" charset="0"/>
              </a:rPr>
              <a:t>Пример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ru-RU" sz="2800" b="1">
                <a:latin typeface="Times New Roman" pitchFamily="18" charset="0"/>
              </a:rPr>
              <a:t>среда вносит дополнительные зависимости. </a:t>
            </a:r>
            <a:r>
              <a:rPr lang="ru-RU" sz="2400">
                <a:latin typeface="Times New Roman" pitchFamily="18" charset="0"/>
              </a:rPr>
              <a:t>Например, среда передаёт стимул только в стационарном состоянии реализации: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В гипотетической трассе добавляется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 перед стимулом.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01428" name="AutoShape 20"/>
          <p:cNvSpPr>
            <a:spLocks noChangeArrowheads="1"/>
          </p:cNvSpPr>
          <p:nvPr/>
        </p:nvSpPr>
        <p:spPr bwMode="auto">
          <a:xfrm>
            <a:off x="71438" y="2312988"/>
            <a:ext cx="468312" cy="396875"/>
          </a:xfrm>
          <a:prstGeom prst="notchedRightArrow">
            <a:avLst>
              <a:gd name="adj1" fmla="val 50000"/>
              <a:gd name="adj2" fmla="val 29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1429" name="AutoShape 21"/>
          <p:cNvSpPr>
            <a:spLocks noChangeArrowheads="1"/>
          </p:cNvSpPr>
          <p:nvPr/>
        </p:nvSpPr>
        <p:spPr bwMode="auto">
          <a:xfrm>
            <a:off x="71438" y="3681413"/>
            <a:ext cx="468312" cy="396875"/>
          </a:xfrm>
          <a:prstGeom prst="notchedRightArrow">
            <a:avLst>
              <a:gd name="adj1" fmla="val 50000"/>
              <a:gd name="adj2" fmla="val 29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1431" name="AutoShape 23"/>
          <p:cNvSpPr>
            <a:spLocks noChangeArrowheads="1"/>
          </p:cNvSpPr>
          <p:nvPr/>
        </p:nvSpPr>
        <p:spPr bwMode="auto">
          <a:xfrm>
            <a:off x="71438" y="4689475"/>
            <a:ext cx="468312" cy="396875"/>
          </a:xfrm>
          <a:prstGeom prst="notchedRightArrow">
            <a:avLst>
              <a:gd name="adj1" fmla="val 50000"/>
              <a:gd name="adj2" fmla="val 29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1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1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30" grpId="0" animBg="1"/>
      <p:bldP spid="401422" grpId="0" animBg="1"/>
      <p:bldP spid="401424" grpId="0" animBg="1"/>
      <p:bldP spid="401425" grpId="0" animBg="1"/>
      <p:bldP spid="401428" grpId="0" animBg="1"/>
      <p:bldP spid="401428" grpId="1" animBg="1"/>
      <p:bldP spid="401429" grpId="0" animBg="1"/>
      <p:bldP spid="401429" grpId="1" animBg="1"/>
      <p:bldP spid="401431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8BC2-525C-4FE3-8745-0DE4AE1ACF5D}" type="slidenum">
              <a:rPr lang="ru-RU"/>
              <a:pPr/>
              <a:t>152</a:t>
            </a:fld>
            <a:endParaRPr lang="ru-RU"/>
          </a:p>
        </p:txBody>
      </p:sp>
      <p:sp>
        <p:nvSpPr>
          <p:cNvPr id="402434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среды: Передача стимулов и реакций.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02435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3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3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3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4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4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4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4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2444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244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2446" name="Text Box 14"/>
          <p:cNvSpPr txBox="1">
            <a:spLocks noChangeArrowheads="1"/>
          </p:cNvSpPr>
          <p:nvPr/>
        </p:nvSpPr>
        <p:spPr bwMode="auto">
          <a:xfrm>
            <a:off x="5486400" y="1287463"/>
            <a:ext cx="3289300" cy="1889125"/>
          </a:xfrm>
          <a:prstGeom prst="rect">
            <a:avLst/>
          </a:prstGeom>
          <a:solidFill>
            <a:srgbClr val="F4F1DC"/>
          </a:solidFill>
          <a:ln w="38100" cmpd="dbl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08000" tIns="72000" rIns="108000" bIns="72000" anchor="ctr">
            <a:spAutoFit/>
          </a:bodyPr>
          <a:lstStyle/>
          <a:p>
            <a:pPr>
              <a:spcAft>
                <a:spcPct val="20000"/>
              </a:spcAft>
            </a:pPr>
            <a:r>
              <a:rPr lang="ru-RU" sz="2800">
                <a:latin typeface="Times New Roman" pitchFamily="18" charset="0"/>
              </a:rPr>
              <a:t>Мультимножество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стимулов и реакций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 состоянии среды:</a:t>
            </a:r>
            <a:br>
              <a:rPr lang="ru-RU" sz="2800">
                <a:latin typeface="Times New Roman" pitchFamily="18" charset="0"/>
              </a:rPr>
            </a:br>
            <a:r>
              <a:rPr lang="en-US" sz="2800"/>
              <a:t> </a:t>
            </a:r>
            <a:r>
              <a:rPr lang="ru-RU" sz="2800"/>
              <a:t>   </a:t>
            </a:r>
            <a:r>
              <a:rPr lang="en-US" sz="2800"/>
              <a:t>F(s):</a:t>
            </a:r>
            <a:r>
              <a:rPr lang="ru-RU" sz="2800"/>
              <a:t> </a:t>
            </a:r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en-US" sz="2800">
                <a:sym typeface="Symbol" pitchFamily="18" charset="2"/>
              </a:rPr>
              <a:t>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Y</a:t>
            </a:r>
            <a:r>
              <a:rPr lang="en-US" sz="2800">
                <a:sym typeface="Symbol" pitchFamily="18" charset="2"/>
              </a:rPr>
              <a:t>N</a:t>
            </a:r>
            <a:r>
              <a:rPr lang="en-US" sz="2800" baseline="-25000">
                <a:sym typeface="Symbol" pitchFamily="18" charset="2"/>
              </a:rPr>
              <a:t>0</a:t>
            </a:r>
          </a:p>
        </p:txBody>
      </p:sp>
      <p:graphicFrame>
        <p:nvGraphicFramePr>
          <p:cNvPr id="402447" name="Group 15"/>
          <p:cNvGraphicFramePr>
            <a:graphicFrameLocks noGrp="1"/>
          </p:cNvGraphicFramePr>
          <p:nvPr/>
        </p:nvGraphicFramePr>
        <p:xfrm>
          <a:off x="228600" y="1423988"/>
          <a:ext cx="5105400" cy="1669098"/>
        </p:xfrm>
        <a:graphic>
          <a:graphicData uri="http://schemas.openxmlformats.org/drawingml/2006/table">
            <a:tbl>
              <a:tblPr/>
              <a:tblGrid>
                <a:gridCol w="1905000"/>
                <a:gridCol w="2286000"/>
                <a:gridCol w="9144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алфавиты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стимулы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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реакции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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2489" name="Group 57"/>
          <p:cNvGraphicFramePr>
            <a:graphicFrameLocks noGrp="1"/>
          </p:cNvGraphicFramePr>
          <p:nvPr/>
        </p:nvGraphicFramePr>
        <p:xfrm>
          <a:off x="152400" y="3398838"/>
          <a:ext cx="8839200" cy="2013204"/>
        </p:xfrm>
        <a:graphic>
          <a:graphicData uri="http://schemas.openxmlformats.org/drawingml/2006/table">
            <a:tbl>
              <a:tblPr/>
              <a:tblGrid>
                <a:gridCol w="2286000"/>
                <a:gridCol w="1905000"/>
                <a:gridCol w="1676400"/>
                <a:gridCol w="2971800"/>
              </a:tblGrid>
              <a:tr h="4857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Стимулы</a:t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теряются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 нет лишних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57150" marR="38100" marT="0" marB="1905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?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x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s`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F(s`)(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)++</a:t>
                      </a: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F(s)(x)&gt;0</a:t>
                      </a: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!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x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s`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  <a:sym typeface="Euclid Symbol" pitchFamily="18" charset="2"/>
                      </a:endParaRP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F(s`)(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)--</a:t>
                      </a: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Реакции</a:t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теряются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 нет лишних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7150" marR="38100" marT="0" marB="1905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?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y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s`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  <a:sym typeface="Euclid Symbol" pitchFamily="18" charset="2"/>
                      </a:endParaRP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F(s`)(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)=F(s)(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)++</a:t>
                      </a: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F(s)(y)&gt;0</a:t>
                      </a: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!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y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Symbol" pitchFamily="18" charset="2"/>
                        </a:rPr>
                        <a:t>s`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  <a:sym typeface="Euclid Symbol" pitchFamily="18" charset="2"/>
                      </a:endParaRP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F(s`)(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)=F(s)(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)--</a:t>
                      </a:r>
                    </a:p>
                  </a:txBody>
                  <a:tcPr marL="57150" marR="38100" marT="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2490" name="Text Box 58"/>
          <p:cNvSpPr txBox="1">
            <a:spLocks noChangeArrowheads="1"/>
          </p:cNvSpPr>
          <p:nvPr/>
        </p:nvSpPr>
        <p:spPr bwMode="auto">
          <a:xfrm>
            <a:off x="315913" y="5661025"/>
            <a:ext cx="7532687" cy="831850"/>
          </a:xfrm>
          <a:prstGeom prst="rect">
            <a:avLst/>
          </a:prstGeom>
          <a:solidFill>
            <a:srgbClr val="F4F1DC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Отображение наблюдаемых трасс в гипотетические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одинаково во всех состояниях среды, когда среда пуста!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2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2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0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6" grpId="0" animBg="1"/>
      <p:bldP spid="40249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6D2B4-0C6B-40FF-8698-90139AE50B9A}" type="slidenum">
              <a:rPr lang="ru-RU"/>
              <a:pPr/>
              <a:t>153</a:t>
            </a:fld>
            <a:endParaRPr lang="ru-RU"/>
          </a:p>
        </p:txBody>
      </p:sp>
      <p:sp>
        <p:nvSpPr>
          <p:cNvPr id="403458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среды: Конвергентность композиции.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0345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346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346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346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3641" name="Rectangle 185"/>
          <p:cNvSpPr>
            <a:spLocks noChangeArrowheads="1"/>
          </p:cNvSpPr>
          <p:nvPr/>
        </p:nvSpPr>
        <p:spPr bwMode="auto">
          <a:xfrm>
            <a:off x="395288" y="1195388"/>
            <a:ext cx="8308975" cy="2773362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dist">
              <a:spcAft>
                <a:spcPct val="20000"/>
              </a:spcAft>
            </a:pPr>
            <a:r>
              <a:rPr lang="ru-RU" sz="2800" u="sng"/>
              <a:t>Взаимодействие среды и реализации,</a:t>
            </a:r>
            <a:br>
              <a:rPr lang="ru-RU" sz="2800" u="sng"/>
            </a:br>
            <a:r>
              <a:rPr lang="ru-RU" sz="2800" u="sng"/>
              <a:t>пока тест ждёт реакций </a:t>
            </a:r>
            <a:r>
              <a:rPr lang="ru-RU" sz="2800"/>
              <a:t>:</a:t>
            </a:r>
          </a:p>
          <a:p>
            <a:pPr marL="342900" indent="-342900">
              <a:buClr>
                <a:srgbClr val="CC0000"/>
              </a:buClr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-переход в реализации,</a:t>
            </a:r>
          </a:p>
          <a:p>
            <a:pPr marL="342900" indent="-342900">
              <a:buClr>
                <a:srgbClr val="CC0000"/>
              </a:buClr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-переход в среде,</a:t>
            </a:r>
          </a:p>
          <a:p>
            <a:pPr marL="342900" indent="-342900">
              <a:buClr>
                <a:srgbClr val="CC0000"/>
              </a:buClr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передача стимула из среды в реализацию,</a:t>
            </a:r>
          </a:p>
          <a:p>
            <a:pPr marL="342900" indent="-342900">
              <a:buClr>
                <a:srgbClr val="CC0000"/>
              </a:buClr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передача реакции из реализации в среду.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403642" name="Rectangle 186"/>
          <p:cNvSpPr>
            <a:spLocks noChangeArrowheads="1"/>
          </p:cNvSpPr>
          <p:nvPr/>
        </p:nvSpPr>
        <p:spPr bwMode="auto">
          <a:xfrm>
            <a:off x="215900" y="4043363"/>
            <a:ext cx="8712200" cy="2236787"/>
          </a:xfrm>
          <a:prstGeom prst="rect">
            <a:avLst/>
          </a:prstGeom>
          <a:solidFill>
            <a:srgbClr val="E9FCE8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dist">
              <a:spcAft>
                <a:spcPct val="30000"/>
              </a:spcAft>
            </a:pPr>
            <a:r>
              <a:rPr lang="ru-RU" sz="2800" u="sng"/>
              <a:t>Конвергентность композиции:</a:t>
            </a:r>
            <a:endParaRPr lang="ru-RU" sz="2800"/>
          </a:p>
          <a:p>
            <a:pPr marL="342900" indent="-342900">
              <a:lnSpc>
                <a:spcPct val="90000"/>
              </a:lnSpc>
              <a:buClr>
                <a:srgbClr val="3333FF"/>
              </a:buClr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A.</a:t>
            </a:r>
            <a:r>
              <a:rPr lang="ru-RU" sz="2800">
                <a:latin typeface="Times New Roman" pitchFamily="18" charset="0"/>
              </a:rPr>
              <a:t> Среда конвергентна, </a:t>
            </a:r>
          </a:p>
          <a:p>
            <a:pPr marL="342900" indent="-342900">
              <a:lnSpc>
                <a:spcPct val="90000"/>
              </a:lnSpc>
              <a:buClr>
                <a:srgbClr val="3333FF"/>
              </a:buClr>
            </a:pPr>
            <a:r>
              <a:rPr lang="ru-RU" sz="2800">
                <a:latin typeface="Times New Roman" pitchFamily="18" charset="0"/>
              </a:rPr>
              <a:t>	 реализация неосциллирующая.</a:t>
            </a:r>
          </a:p>
          <a:p>
            <a:pPr marL="342900" indent="-342900">
              <a:lnSpc>
                <a:spcPct val="90000"/>
              </a:lnSpc>
              <a:spcBef>
                <a:spcPct val="10000"/>
              </a:spcBef>
              <a:buClr>
                <a:srgbClr val="3333FF"/>
              </a:buClr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B.</a:t>
            </a:r>
            <a:r>
              <a:rPr lang="ru-RU" sz="2800">
                <a:latin typeface="Times New Roman" pitchFamily="18" charset="0"/>
              </a:rPr>
              <a:t> В среде нет бесконечной цепочки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-переходов и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/>
            </a:r>
            <a:br>
              <a:rPr lang="en-US" sz="2800">
                <a:latin typeface="Times New Roman" pitchFamily="18" charset="0"/>
                <a:sym typeface="Symbol" pitchFamily="18" charset="2"/>
              </a:rPr>
            </a:b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переходов по реакциям (в частности, конвергентна).</a:t>
            </a:r>
          </a:p>
        </p:txBody>
      </p:sp>
      <p:sp>
        <p:nvSpPr>
          <p:cNvPr id="403643" name="AutoShape 187"/>
          <p:cNvSpPr>
            <a:spLocks noChangeArrowheads="1"/>
          </p:cNvSpPr>
          <p:nvPr/>
        </p:nvSpPr>
        <p:spPr bwMode="auto">
          <a:xfrm rot="7391785">
            <a:off x="8366919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36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3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3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3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3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23888 0.06851 -0.47777 0.13726 -0.61857 0.26273 C -0.75937 0.38819 -0.80191 0.57014 -0.84444 0.75231 " pathEditMode="relative" rAng="0" ptsTypes="aaA">
                                      <p:cBhvr>
                                        <p:cTn id="33" dur="1000" fill="hold"/>
                                        <p:tgtEl>
                                          <p:spTgt spid="403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" y="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84444 0.75231 L -0.34045 0.752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03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5" presetClass="emph" presetSubtype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403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403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403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641" grpId="0" animBg="1"/>
      <p:bldP spid="403642" grpId="0" build="allAtOnce" animBg="1"/>
      <p:bldP spid="403643" grpId="0" animBg="1"/>
      <p:bldP spid="403643" grpId="1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4ED2-2EFD-4F66-8FD1-333D187938DF}" type="slidenum">
              <a:rPr lang="ru-RU"/>
              <a:pPr/>
              <a:t>154</a:t>
            </a:fld>
            <a:endParaRPr lang="ru-RU"/>
          </a:p>
        </p:txBody>
      </p:sp>
      <p:sp>
        <p:nvSpPr>
          <p:cNvPr id="408578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среды: Таблица условий.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0857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858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858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858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09150" name="Group 574"/>
          <p:cNvGraphicFramePr>
            <a:graphicFrameLocks noGrp="1"/>
          </p:cNvGraphicFramePr>
          <p:nvPr>
            <p:ph/>
          </p:nvPr>
        </p:nvGraphicFramePr>
        <p:xfrm>
          <a:off x="179388" y="1268413"/>
          <a:ext cx="8748712" cy="4484802"/>
        </p:xfrm>
        <a:graphic>
          <a:graphicData uri="http://schemas.openxmlformats.org/drawingml/2006/table">
            <a:tbl>
              <a:tblPr/>
              <a:tblGrid>
                <a:gridCol w="863600"/>
                <a:gridCol w="865187"/>
                <a:gridCol w="1116013"/>
                <a:gridCol w="1223962"/>
                <a:gridCol w="1260475"/>
                <a:gridCol w="1403350"/>
                <a:gridCol w="2016125"/>
              </a:tblGrid>
              <a:tr h="4683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стационарность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 блокировки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теста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true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 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b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</a:tbl>
          </a:graphicData>
        </a:graphic>
      </p:graphicFrame>
      <p:sp>
        <p:nvSpPr>
          <p:cNvPr id="408905" name="Text Box 329"/>
          <p:cNvSpPr txBox="1">
            <a:spLocks noChangeArrowheads="1"/>
          </p:cNvSpPr>
          <p:nvPr/>
        </p:nvSpPr>
        <p:spPr bwMode="auto">
          <a:xfrm>
            <a:off x="142875" y="5734050"/>
            <a:ext cx="8332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приём всех стимулов:    </a:t>
            </a:r>
            <a:r>
              <a:rPr lang="en-US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ru-RU" sz="2400"/>
              <a:t> – средой	 </a:t>
            </a:r>
            <a:r>
              <a:rPr lang="en-US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X</a:t>
            </a:r>
            <a:r>
              <a:rPr lang="ru-RU" sz="2400"/>
              <a:t> – реализацией</a:t>
            </a:r>
            <a:br>
              <a:rPr lang="ru-RU" sz="2400"/>
            </a:br>
            <a:r>
              <a:rPr lang="ru-RU" sz="2400">
                <a:latin typeface="Times New Roman" pitchFamily="18" charset="0"/>
              </a:rPr>
              <a:t>приём всех реакций:	     </a:t>
            </a:r>
            <a:r>
              <a:rPr lang="ru-RU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ru-RU" sz="2400"/>
              <a:t> – средой	 </a:t>
            </a:r>
            <a:r>
              <a:rPr lang="ru-RU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Y</a:t>
            </a:r>
            <a:r>
              <a:rPr lang="ru-RU" sz="2400"/>
              <a:t> – тестом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40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78" grpId="0" animBg="1" autoUpdateAnimBg="0"/>
      <p:bldP spid="408905" grpId="0" autoUpdateAnimBg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404E-8D2A-4B56-B9F8-DB02AD4AFD07}" type="slidenum">
              <a:rPr lang="ru-RU"/>
              <a:pPr/>
              <a:t>155</a:t>
            </a:fld>
            <a:endParaRPr lang="ru-RU"/>
          </a:p>
        </p:txBody>
      </p:sp>
      <p:grpSp>
        <p:nvGrpSpPr>
          <p:cNvPr id="41062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1062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2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3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1063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10926" name="Group 302"/>
          <p:cNvGraphicFramePr>
            <a:graphicFrameLocks noGrp="1"/>
          </p:cNvGraphicFramePr>
          <p:nvPr>
            <p:ph/>
          </p:nvPr>
        </p:nvGraphicFramePr>
        <p:xfrm>
          <a:off x="215900" y="1773238"/>
          <a:ext cx="8677275" cy="3719514"/>
        </p:xfrm>
        <a:graphic>
          <a:graphicData uri="http://schemas.openxmlformats.org/drawingml/2006/table">
            <a:tbl>
              <a:tblPr/>
              <a:tblGrid>
                <a:gridCol w="1547813"/>
                <a:gridCol w="936625"/>
                <a:gridCol w="3095625"/>
                <a:gridCol w="3097212"/>
              </a:tblGrid>
              <a:tr h="576263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C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тимулы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05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97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реакции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Выдача реакции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Выдача реакции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или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0911" name="Text Box 287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Правила работы среды.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1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11" grpId="0" animBg="1" autoUpdateAnimBg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3BC-1C30-47C3-B35E-6C0E1BD16948}" type="slidenum">
              <a:rPr lang="ru-RU"/>
              <a:pPr/>
              <a:t>156</a:t>
            </a:fld>
            <a:endParaRPr lang="ru-RU"/>
          </a:p>
        </p:txBody>
      </p:sp>
      <p:grpSp>
        <p:nvGrpSpPr>
          <p:cNvPr id="4218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218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219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1923" name="Text Box 35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среды: дополнительные примеры.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21925" name="Text Box 37"/>
          <p:cNvSpPr txBox="1">
            <a:spLocks noChangeArrowheads="1"/>
          </p:cNvSpPr>
          <p:nvPr/>
        </p:nvSpPr>
        <p:spPr bwMode="auto">
          <a:xfrm>
            <a:off x="457200" y="1219200"/>
            <a:ext cx="8302625" cy="1957388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800" u="sng"/>
              <a:t>Ограниченная входная и неограниченная выходная очереди.</a:t>
            </a:r>
            <a:endParaRPr lang="ru-RU" sz="2800"/>
          </a:p>
          <a:p>
            <a:r>
              <a:rPr lang="ru-RU" sz="2800">
                <a:latin typeface="Times New Roman" pitchFamily="18" charset="0"/>
              </a:rPr>
              <a:t>Для конвергентности композиции реализация должна быть неосциллирующей.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421926" name="Text Box 38"/>
          <p:cNvSpPr txBox="1">
            <a:spLocks noChangeArrowheads="1"/>
          </p:cNvSpPr>
          <p:nvPr/>
        </p:nvSpPr>
        <p:spPr bwMode="auto">
          <a:xfrm>
            <a:off x="455613" y="3200400"/>
            <a:ext cx="8302625" cy="1957388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800" u="sng"/>
              <a:t>Неограниченная входная и ограниченная выходная очереди.</a:t>
            </a:r>
            <a:endParaRPr lang="ru-RU" sz="2800"/>
          </a:p>
          <a:p>
            <a:r>
              <a:rPr lang="ru-RU" sz="2800">
                <a:latin typeface="Times New Roman" pitchFamily="18" charset="0"/>
              </a:rPr>
              <a:t>Композиция конвергентна даже для осциллирующей реализации.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421927" name="Text Box 39"/>
          <p:cNvSpPr txBox="1">
            <a:spLocks noChangeArrowheads="1"/>
          </p:cNvSpPr>
          <p:nvPr/>
        </p:nvSpPr>
        <p:spPr bwMode="auto">
          <a:xfrm>
            <a:off x="455613" y="5192713"/>
            <a:ext cx="8302625" cy="1044575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/>
            <a:r>
              <a:rPr lang="ru-RU" sz="2800"/>
              <a:t>Если обе очереди ограничены, это ведёт к блокирующему </a:t>
            </a:r>
            <a:r>
              <a:rPr lang="en-US" sz="2800"/>
              <a:t>deadlock`</a:t>
            </a:r>
            <a:r>
              <a:rPr lang="ru-RU" sz="2800"/>
              <a:t>у.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25" grpId="0" animBg="1"/>
      <p:bldP spid="421926" grpId="0" animBg="1"/>
      <p:bldP spid="421927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806A5-2417-42D3-AD22-91A8CB884007}" type="slidenum">
              <a:rPr lang="ru-RU"/>
              <a:pPr/>
              <a:t>157</a:t>
            </a:fld>
            <a:endParaRPr lang="ru-RU"/>
          </a:p>
        </p:txBody>
      </p:sp>
      <p:sp>
        <p:nvSpPr>
          <p:cNvPr id="405506" name="Text Box 2"/>
          <p:cNvSpPr txBox="1">
            <a:spLocks noChangeArrowheads="1"/>
          </p:cNvSpPr>
          <p:nvPr/>
        </p:nvSpPr>
        <p:spPr bwMode="auto">
          <a:xfrm>
            <a:off x="503238" y="304800"/>
            <a:ext cx="8245475" cy="13239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r">
              <a:spcBef>
                <a:spcPct val="20000"/>
              </a:spcBef>
            </a:pP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среды.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0550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550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0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551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551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5518" name="Text Box 14"/>
          <p:cNvSpPr txBox="1">
            <a:spLocks noChangeArrowheads="1"/>
          </p:cNvSpPr>
          <p:nvPr/>
        </p:nvSpPr>
        <p:spPr bwMode="auto">
          <a:xfrm>
            <a:off x="838200" y="2336800"/>
            <a:ext cx="7620000" cy="2081213"/>
          </a:xfrm>
          <a:prstGeom prst="rect">
            <a:avLst/>
          </a:prstGeom>
          <a:solidFill>
            <a:srgbClr val="F4F1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378000" tIns="370800" rIns="378000" bIns="3708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Как по автомату среды вычислить отображение наблюдаемых трасс</a:t>
            </a:r>
            <a:br>
              <a:rPr lang="ru-RU" sz="2800"/>
            </a:br>
            <a:r>
              <a:rPr lang="ru-RU" sz="2800"/>
              <a:t>в гипотетические трассы?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405519" name="Text Box 15"/>
          <p:cNvSpPr txBox="1">
            <a:spLocks noChangeArrowheads="1"/>
          </p:cNvSpPr>
          <p:nvPr/>
        </p:nvSpPr>
        <p:spPr bwMode="auto">
          <a:xfrm>
            <a:off x="533400" y="819150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5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5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18" grpId="0" animBg="1" autoUpdateAnimBg="0"/>
      <p:bldP spid="405519" grpId="0" animBg="1" autoUpdateAnimBg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51B5-4955-4797-AD27-23558D7119CC}" type="slidenum">
              <a:rPr lang="ru-RU"/>
              <a:pPr/>
              <a:t>158</a:t>
            </a:fld>
            <a:endParaRPr lang="ru-RU"/>
          </a:p>
        </p:txBody>
      </p:sp>
      <p:sp>
        <p:nvSpPr>
          <p:cNvPr id="466946" name="Text Box 2"/>
          <p:cNvSpPr txBox="1">
            <a:spLocks noChangeArrowheads="1"/>
          </p:cNvSpPr>
          <p:nvPr/>
        </p:nvSpPr>
        <p:spPr bwMode="auto">
          <a:xfrm>
            <a:off x="503238" y="304800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Внешняя блокировка: Адаптивное тестирование.</a:t>
            </a:r>
            <a:endParaRPr lang="en-US" altLang="zh-TW" sz="2800">
              <a:ea typeface="新細明體" pitchFamily="18" charset="-120"/>
            </a:endParaRPr>
          </a:p>
        </p:txBody>
      </p:sp>
      <p:grpSp>
        <p:nvGrpSpPr>
          <p:cNvPr id="46694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6694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4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695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6695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6958" name="Text Box 14"/>
          <p:cNvSpPr txBox="1">
            <a:spLocks noChangeArrowheads="1"/>
          </p:cNvSpPr>
          <p:nvPr/>
        </p:nvSpPr>
        <p:spPr bwMode="auto">
          <a:xfrm>
            <a:off x="503238" y="2420938"/>
            <a:ext cx="81724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/>
              <a:t>Внешняя блокировка = среда не принимает стимул, предлагаемый тестом.</a:t>
            </a:r>
            <a:r>
              <a:rPr lang="ru-RU"/>
              <a:t> 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466959" name="Line 15"/>
          <p:cNvSpPr>
            <a:spLocks noChangeShapeType="1"/>
          </p:cNvSpPr>
          <p:nvPr/>
        </p:nvSpPr>
        <p:spPr bwMode="auto">
          <a:xfrm>
            <a:off x="503238" y="2312988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6960" name="Line 16"/>
          <p:cNvSpPr>
            <a:spLocks noChangeShapeType="1"/>
          </p:cNvSpPr>
          <p:nvPr/>
        </p:nvSpPr>
        <p:spPr bwMode="auto">
          <a:xfrm>
            <a:off x="468313" y="3429000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6961" name="Text Box 17"/>
          <p:cNvSpPr txBox="1">
            <a:spLocks noChangeArrowheads="1"/>
          </p:cNvSpPr>
          <p:nvPr/>
        </p:nvSpPr>
        <p:spPr bwMode="auto">
          <a:xfrm>
            <a:off x="503238" y="1268413"/>
            <a:ext cx="81724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Блокировка стимула, посылаемого тестом, не означает блокировку этого стимула реализацией. </a:t>
            </a:r>
          </a:p>
        </p:txBody>
      </p:sp>
      <p:sp>
        <p:nvSpPr>
          <p:cNvPr id="466962" name="Text Box 18"/>
          <p:cNvSpPr txBox="1">
            <a:spLocks noChangeArrowheads="1"/>
          </p:cNvSpPr>
          <p:nvPr/>
        </p:nvSpPr>
        <p:spPr bwMode="auto">
          <a:xfrm>
            <a:off x="503238" y="3536950"/>
            <a:ext cx="81724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Для обнаружения внешней блокировки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 тесте используется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-переход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800">
                <a:latin typeface="Times New Roman" pitchFamily="18" charset="0"/>
              </a:rPr>
              <a:t>тайм-аут) в посылающем состоянии.</a:t>
            </a:r>
          </a:p>
        </p:txBody>
      </p:sp>
      <p:sp>
        <p:nvSpPr>
          <p:cNvPr id="466963" name="Line 19"/>
          <p:cNvSpPr>
            <a:spLocks noChangeShapeType="1"/>
          </p:cNvSpPr>
          <p:nvPr/>
        </p:nvSpPr>
        <p:spPr bwMode="auto">
          <a:xfrm>
            <a:off x="468313" y="5013325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6964" name="Text Box 20"/>
          <p:cNvSpPr txBox="1">
            <a:spLocks noChangeArrowheads="1"/>
          </p:cNvSpPr>
          <p:nvPr/>
        </p:nvSpPr>
        <p:spPr bwMode="auto">
          <a:xfrm>
            <a:off x="503238" y="5122863"/>
            <a:ext cx="817245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Адаптивный тест</a:t>
            </a:r>
            <a:r>
              <a:rPr lang="ru-RU" sz="2800">
                <a:latin typeface="Times New Roman" pitchFamily="18" charset="0"/>
              </a:rPr>
              <a:t>: после тайм-аута в посылающем состоянии тест посылает другой стимул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или начинает ждать реакций.</a:t>
            </a:r>
          </a:p>
        </p:txBody>
      </p:sp>
      <p:sp>
        <p:nvSpPr>
          <p:cNvPr id="466966" name="AutoShape 22"/>
          <p:cNvSpPr>
            <a:spLocks noChangeArrowheads="1"/>
          </p:cNvSpPr>
          <p:nvPr/>
        </p:nvSpPr>
        <p:spPr bwMode="auto">
          <a:xfrm>
            <a:off x="106363" y="12684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6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6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6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6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69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16944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6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669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6944 L -2.77778E-6 0.33727 " pathEditMode="relative" rAng="0" ptsTypes="AA">
                                      <p:cBhvr>
                                        <p:cTn id="31" dur="100" fill="hold"/>
                                        <p:tgtEl>
                                          <p:spTgt spid="46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66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66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669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33727 L -2.77778E-6 0.56829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466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669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669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669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58" grpId="0"/>
      <p:bldP spid="466961" grpId="0"/>
      <p:bldP spid="466962" grpId="0"/>
      <p:bldP spid="466964" grpId="0"/>
      <p:bldP spid="466966" grpId="0" animBg="1"/>
      <p:bldP spid="466966" grpId="1" animBg="1"/>
      <p:bldP spid="466966" grpId="2" animBg="1"/>
      <p:bldP spid="466966" grpId="3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CCB43-F96A-4447-B468-C4A5CE3224EB}" type="slidenum">
              <a:rPr lang="ru-RU"/>
              <a:pPr/>
              <a:t>159</a:t>
            </a:fld>
            <a:endParaRPr lang="ru-RU"/>
          </a:p>
        </p:txBody>
      </p:sp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Внешняя блокировка: Таблица условий.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7001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7002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002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7002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0030" name="Group 14"/>
          <p:cNvGraphicFramePr>
            <a:graphicFrameLocks noGrp="1"/>
          </p:cNvGraphicFramePr>
          <p:nvPr>
            <p:ph/>
          </p:nvPr>
        </p:nvGraphicFramePr>
        <p:xfrm>
          <a:off x="179388" y="1160463"/>
          <a:ext cx="8748712" cy="4484802"/>
        </p:xfrm>
        <a:graphic>
          <a:graphicData uri="http://schemas.openxmlformats.org/drawingml/2006/table">
            <a:tbl>
              <a:tblPr/>
              <a:tblGrid>
                <a:gridCol w="863600"/>
                <a:gridCol w="865187"/>
                <a:gridCol w="1116013"/>
                <a:gridCol w="1223962"/>
                <a:gridCol w="1260475"/>
                <a:gridCol w="1403350"/>
                <a:gridCol w="2016125"/>
              </a:tblGrid>
              <a:tr h="4683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стационарность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 блокировка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теста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true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 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b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</a:tbl>
          </a:graphicData>
        </a:graphic>
      </p:graphicFrame>
      <p:sp>
        <p:nvSpPr>
          <p:cNvPr id="470103" name="Text Box 87"/>
          <p:cNvSpPr txBox="1">
            <a:spLocks noChangeArrowheads="1"/>
          </p:cNvSpPr>
          <p:nvPr/>
        </p:nvSpPr>
        <p:spPr bwMode="auto">
          <a:xfrm>
            <a:off x="142875" y="5734050"/>
            <a:ext cx="8248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приём всех стимулов:			</a:t>
            </a:r>
            <a:r>
              <a:rPr lang="en-US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X</a:t>
            </a:r>
            <a:r>
              <a:rPr lang="ru-RU" sz="2400"/>
              <a:t> – реализацией</a:t>
            </a:r>
            <a:r>
              <a:rPr lang="ru-RU"/>
              <a:t/>
            </a:r>
            <a:br>
              <a:rPr lang="ru-RU"/>
            </a:br>
            <a:r>
              <a:rPr lang="ru-RU"/>
              <a:t> </a:t>
            </a:r>
            <a:r>
              <a:rPr lang="ru-RU" sz="2400">
                <a:latin typeface="Times New Roman" pitchFamily="18" charset="0"/>
              </a:rPr>
              <a:t>приём всех реакций:	     </a:t>
            </a:r>
            <a:r>
              <a:rPr lang="ru-RU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ru-RU" sz="2400"/>
              <a:t> – средой	</a:t>
            </a:r>
            <a:r>
              <a:rPr lang="ru-RU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Y</a:t>
            </a:r>
            <a:r>
              <a:rPr lang="ru-RU" sz="2400"/>
              <a:t> – тестом</a:t>
            </a:r>
          </a:p>
        </p:txBody>
      </p:sp>
      <p:sp>
        <p:nvSpPr>
          <p:cNvPr id="470104" name="Text Box 88"/>
          <p:cNvSpPr txBox="1">
            <a:spLocks noChangeArrowheads="1"/>
          </p:cNvSpPr>
          <p:nvPr/>
        </p:nvSpPr>
        <p:spPr bwMode="auto">
          <a:xfrm>
            <a:off x="3276600" y="5734050"/>
            <a:ext cx="192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ru-RU" sz="2400"/>
              <a:t> – средой</a:t>
            </a:r>
          </a:p>
        </p:txBody>
      </p:sp>
      <p:sp>
        <p:nvSpPr>
          <p:cNvPr id="470105" name="Text Box 89"/>
          <p:cNvSpPr txBox="1">
            <a:spLocks noChangeArrowheads="1"/>
          </p:cNvSpPr>
          <p:nvPr/>
        </p:nvSpPr>
        <p:spPr bwMode="auto">
          <a:xfrm>
            <a:off x="4284663" y="2924175"/>
            <a:ext cx="50323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r>
              <a:rPr lang="en-US" sz="2800" b="1"/>
              <a:t>?</a:t>
            </a:r>
            <a:r>
              <a:rPr lang="en-US" sz="2800" b="1">
                <a:solidFill>
                  <a:srgbClr val="3333FF"/>
                </a:solidFill>
              </a:rPr>
              <a:t>X</a:t>
            </a:r>
            <a:endParaRPr lang="ru-RU" sz="2800" b="1">
              <a:solidFill>
                <a:srgbClr val="3333FF"/>
              </a:solidFill>
            </a:endParaRPr>
          </a:p>
        </p:txBody>
      </p:sp>
      <p:sp>
        <p:nvSpPr>
          <p:cNvPr id="470106" name="Text Box 90"/>
          <p:cNvSpPr txBox="1">
            <a:spLocks noChangeArrowheads="1"/>
          </p:cNvSpPr>
          <p:nvPr/>
        </p:nvSpPr>
        <p:spPr bwMode="auto">
          <a:xfrm>
            <a:off x="7485063" y="3565525"/>
            <a:ext cx="1227137" cy="427038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en-US" sz="2800">
                <a:solidFill>
                  <a:srgbClr val="3333FF"/>
                </a:solidFill>
              </a:rPr>
              <a:t>y</a:t>
            </a:r>
            <a:endParaRPr lang="ru-RU" sz="2800" b="1">
              <a:solidFill>
                <a:srgbClr val="3333FF"/>
              </a:solidFill>
            </a:endParaRPr>
          </a:p>
        </p:txBody>
      </p:sp>
      <p:sp>
        <p:nvSpPr>
          <p:cNvPr id="470107" name="Text Box 91"/>
          <p:cNvSpPr txBox="1">
            <a:spLocks noChangeArrowheads="1"/>
          </p:cNvSpPr>
          <p:nvPr/>
        </p:nvSpPr>
        <p:spPr bwMode="auto">
          <a:xfrm>
            <a:off x="7485063" y="4797425"/>
            <a:ext cx="1227137" cy="431800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en-US" sz="2800">
                <a:solidFill>
                  <a:srgbClr val="3333FF"/>
                </a:solidFill>
              </a:rPr>
              <a:t>y</a:t>
            </a:r>
            <a:endParaRPr lang="ru-RU" sz="2800" b="1">
              <a:solidFill>
                <a:srgbClr val="3333FF"/>
              </a:solidFill>
            </a:endParaRPr>
          </a:p>
        </p:txBody>
      </p:sp>
      <p:graphicFrame>
        <p:nvGraphicFramePr>
          <p:cNvPr id="470108" name="Group 92"/>
          <p:cNvGraphicFramePr>
            <a:graphicFrameLocks noGrp="1"/>
          </p:cNvGraphicFramePr>
          <p:nvPr/>
        </p:nvGraphicFramePr>
        <p:xfrm>
          <a:off x="4248150" y="2816225"/>
          <a:ext cx="2663825" cy="2808288"/>
        </p:xfrm>
        <a:graphic>
          <a:graphicData uri="http://schemas.openxmlformats.org/drawingml/2006/table">
            <a:tbl>
              <a:tblPr/>
              <a:tblGrid>
                <a:gridCol w="1257300"/>
                <a:gridCol w="1406525"/>
              </a:tblGrid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0125" name="Text Box 109"/>
          <p:cNvSpPr txBox="1">
            <a:spLocks noChangeArrowheads="1"/>
          </p:cNvSpPr>
          <p:nvPr/>
        </p:nvSpPr>
        <p:spPr bwMode="auto">
          <a:xfrm>
            <a:off x="5537200" y="2924175"/>
            <a:ext cx="1331913" cy="46831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26" name="Text Box 110"/>
          <p:cNvSpPr txBox="1">
            <a:spLocks noChangeArrowheads="1"/>
          </p:cNvSpPr>
          <p:nvPr/>
        </p:nvSpPr>
        <p:spPr bwMode="auto">
          <a:xfrm>
            <a:off x="5543550" y="3573463"/>
            <a:ext cx="1331913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27" name="Text Box 111"/>
          <p:cNvSpPr txBox="1">
            <a:spLocks noChangeArrowheads="1"/>
          </p:cNvSpPr>
          <p:nvPr/>
        </p:nvSpPr>
        <p:spPr bwMode="auto">
          <a:xfrm>
            <a:off x="5545138" y="4184650"/>
            <a:ext cx="1331912" cy="46831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28" name="Text Box 112"/>
          <p:cNvSpPr txBox="1">
            <a:spLocks noChangeArrowheads="1"/>
          </p:cNvSpPr>
          <p:nvPr/>
        </p:nvSpPr>
        <p:spPr bwMode="auto">
          <a:xfrm>
            <a:off x="5543550" y="4976813"/>
            <a:ext cx="1331913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29" name="Text Box 113"/>
          <p:cNvSpPr txBox="1">
            <a:spLocks noChangeArrowheads="1"/>
          </p:cNvSpPr>
          <p:nvPr/>
        </p:nvSpPr>
        <p:spPr bwMode="auto">
          <a:xfrm>
            <a:off x="4284663" y="4976813"/>
            <a:ext cx="1187450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30" name="Text Box 114"/>
          <p:cNvSpPr txBox="1">
            <a:spLocks noChangeArrowheads="1"/>
          </p:cNvSpPr>
          <p:nvPr/>
        </p:nvSpPr>
        <p:spPr bwMode="auto">
          <a:xfrm>
            <a:off x="4284663" y="4149725"/>
            <a:ext cx="1187450" cy="46831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31" name="Text Box 115"/>
          <p:cNvSpPr txBox="1">
            <a:spLocks noChangeArrowheads="1"/>
          </p:cNvSpPr>
          <p:nvPr/>
        </p:nvSpPr>
        <p:spPr bwMode="auto">
          <a:xfrm>
            <a:off x="4284663" y="3573463"/>
            <a:ext cx="1187450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0132" name="AutoShape 116"/>
          <p:cNvSpPr>
            <a:spLocks noChangeArrowheads="1"/>
          </p:cNvSpPr>
          <p:nvPr/>
        </p:nvSpPr>
        <p:spPr bwMode="auto">
          <a:xfrm rot="7391785">
            <a:off x="8366919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0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47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C -0.18924 0.12615 -0.37778 0.25254 -0.47466 0.39375 C -0.57118 0.53495 -0.5632 0.77083 -0.58056 0.84676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673 0.84676 L -0.38385 0.8467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70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70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70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70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85 0.84676 C -0.29201 0.78102 -0.20017 0.71551 -0.21128 0.64676 C -0.22239 0.57801 -0.33628 0.50579 -0.45 0.4338 " pathEditMode="relative" ptsTypes="aaA">
                                      <p:cBhvr>
                                        <p:cTn id="40" dur="5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3" presetClass="path" presetSubtype="0" repeatCount="indefinite" accel="50000" decel="50000" autoRev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 0.43379 L -0.40746 0.43379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70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70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70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746 0.43379 L -0.28142 0.4337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7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7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7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7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7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7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7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7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70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02761 0.4358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repeatCount="indefinite" accel="50000" decel="50000" autoRev="1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43588 L 0.02761 0.8152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7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0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xit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3000"/>
                                        <p:tgtEl>
                                          <p:spTgt spid="470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103" grpId="0"/>
      <p:bldP spid="470104" grpId="0"/>
      <p:bldP spid="470104" grpId="1"/>
      <p:bldP spid="470105" grpId="0"/>
      <p:bldP spid="470105" grpId="1"/>
      <p:bldP spid="470106" grpId="0" animBg="1"/>
      <p:bldP spid="470107" grpId="0" animBg="1"/>
      <p:bldP spid="470125" grpId="0" animBg="1"/>
      <p:bldP spid="470126" grpId="0" animBg="1"/>
      <p:bldP spid="470127" grpId="0" animBg="1"/>
      <p:bldP spid="470128" grpId="0" animBg="1"/>
      <p:bldP spid="470129" grpId="0" animBg="1"/>
      <p:bldP spid="470130" grpId="0" animBg="1"/>
      <p:bldP spid="470131" grpId="0" animBg="1"/>
      <p:bldP spid="470132" grpId="0" animBg="1"/>
      <p:bldP spid="470132" grpId="1" animBg="1"/>
      <p:bldP spid="470132" grpId="2" animBg="1"/>
      <p:bldP spid="470132" grpId="3" animBg="1"/>
      <p:bldP spid="470132" grpId="4" animBg="1"/>
      <p:bldP spid="470132" grpId="5" animBg="1"/>
      <p:bldP spid="470132" grpId="6" animBg="1"/>
      <p:bldP spid="470132" grpId="7" animBg="1"/>
      <p:bldP spid="470132" grpId="8" animBg="1"/>
      <p:bldP spid="470132" grpId="9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FA33-684E-4896-8AE9-2EB62FC77916}" type="slidenum">
              <a:rPr lang="ru-RU"/>
              <a:pPr/>
              <a:t>16</a:t>
            </a:fld>
            <a:endParaRPr lang="ru-RU"/>
          </a:p>
        </p:txBody>
      </p:sp>
      <p:sp>
        <p:nvSpPr>
          <p:cNvPr id="714754" name="Text Box 2"/>
          <p:cNvSpPr txBox="1">
            <a:spLocks noChangeArrowheads="1"/>
          </p:cNvSpPr>
          <p:nvPr/>
        </p:nvSpPr>
        <p:spPr bwMode="auto">
          <a:xfrm>
            <a:off x="215900" y="3716338"/>
            <a:ext cx="8640763" cy="641350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sz="3600">
                <a:latin typeface="Times New Roman" pitchFamily="18" charset="0"/>
              </a:rPr>
              <a:t>+ внутренняя активность (</a:t>
            </a:r>
            <a:r>
              <a:rPr lang="ru-RU" sz="3600">
                <a:sym typeface="Symbol" pitchFamily="18" charset="2"/>
              </a:rPr>
              <a:t></a:t>
            </a:r>
            <a:r>
              <a:rPr lang="ru-RU" sz="3600">
                <a:latin typeface="Times New Roman" pitchFamily="18" charset="0"/>
              </a:rPr>
              <a:t>)</a:t>
            </a:r>
          </a:p>
        </p:txBody>
      </p:sp>
      <p:sp>
        <p:nvSpPr>
          <p:cNvPr id="714755" name="Text Box 3"/>
          <p:cNvSpPr txBox="1">
            <a:spLocks noChangeArrowheads="1"/>
          </p:cNvSpPr>
          <p:nvPr/>
        </p:nvSpPr>
        <p:spPr bwMode="auto">
          <a:xfrm>
            <a:off x="215900" y="3068638"/>
            <a:ext cx="8640763" cy="641350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sz="3600">
                <a:latin typeface="Times New Roman" pitchFamily="18" charset="0"/>
              </a:rPr>
              <a:t>внешние = наблюдаемые действия </a:t>
            </a:r>
            <a:r>
              <a:rPr lang="en-US" sz="3600">
                <a:latin typeface="Times New Roman" pitchFamily="18" charset="0"/>
              </a:rPr>
              <a:t> </a:t>
            </a:r>
            <a:r>
              <a:rPr lang="en-US" sz="3600" b="1"/>
              <a:t>a</a:t>
            </a:r>
            <a:r>
              <a:rPr lang="en-US" sz="3600" b="1">
                <a:sym typeface="Symbol" pitchFamily="18" charset="2"/>
              </a:rPr>
              <a:t>A</a:t>
            </a:r>
            <a:endParaRPr lang="ru-RU" sz="3600">
              <a:latin typeface="Times New Roman" pitchFamily="18" charset="0"/>
            </a:endParaRPr>
          </a:p>
        </p:txBody>
      </p:sp>
      <p:sp>
        <p:nvSpPr>
          <p:cNvPr id="714756" name="Text Box 4"/>
          <p:cNvSpPr txBox="1">
            <a:spLocks noChangeArrowheads="1"/>
          </p:cNvSpPr>
          <p:nvPr/>
        </p:nvSpPr>
        <p:spPr bwMode="auto">
          <a:xfrm>
            <a:off x="179388" y="1736725"/>
            <a:ext cx="87137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4000">
                <a:sym typeface="Symbol" pitchFamily="18" charset="2"/>
              </a:rPr>
              <a:t>Машина тестирования:</a:t>
            </a:r>
            <a:br>
              <a:rPr lang="ru-RU" altLang="zh-TW" sz="4000">
                <a:sym typeface="Symbol" pitchFamily="18" charset="2"/>
              </a:rPr>
            </a:br>
            <a:r>
              <a:rPr lang="ru-RU" altLang="zh-TW" sz="3200">
                <a:latin typeface="Times New Roman" pitchFamily="18" charset="0"/>
                <a:sym typeface="Symbol" pitchFamily="18" charset="2"/>
              </a:rPr>
              <a:t>чёрный ящик, в который помещена реализация</a:t>
            </a:r>
            <a:endParaRPr lang="ru-RU" sz="32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14757" name="Text Box 5"/>
          <p:cNvSpPr txBox="1">
            <a:spLocks noChangeArrowheads="1"/>
          </p:cNvSpPr>
          <p:nvPr/>
        </p:nvSpPr>
        <p:spPr bwMode="auto">
          <a:xfrm>
            <a:off x="215900" y="1773238"/>
            <a:ext cx="860425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Times New Roman" pitchFamily="18" charset="0"/>
              </a:rPr>
              <a:t>только наблюдение  =</a:t>
            </a:r>
            <a:r>
              <a:rPr lang="ru-RU" sz="4000"/>
              <a:t/>
            </a:r>
            <a:br>
              <a:rPr lang="ru-RU" sz="4000"/>
            </a:br>
            <a:r>
              <a:rPr lang="ru-RU" sz="4400"/>
              <a:t>мониторинг</a:t>
            </a:r>
            <a:br>
              <a:rPr lang="ru-RU" sz="4400"/>
            </a:br>
            <a:r>
              <a:rPr lang="ru-RU" sz="3600" i="1"/>
              <a:t>или</a:t>
            </a:r>
            <a:r>
              <a:rPr lang="ru-RU" sz="4400"/>
              <a:t/>
            </a:r>
            <a:br>
              <a:rPr lang="ru-RU" sz="4400"/>
            </a:br>
            <a:r>
              <a:rPr lang="ru-RU" sz="4400"/>
              <a:t>пассивное тестирование</a:t>
            </a:r>
          </a:p>
        </p:txBody>
      </p:sp>
      <p:grpSp>
        <p:nvGrpSpPr>
          <p:cNvPr id="714758" name="Group 6"/>
          <p:cNvGrpSpPr>
            <a:grpSpLocks/>
          </p:cNvGrpSpPr>
          <p:nvPr/>
        </p:nvGrpSpPr>
        <p:grpSpPr bwMode="auto">
          <a:xfrm>
            <a:off x="288925" y="1773238"/>
            <a:ext cx="8604250" cy="2590800"/>
            <a:chOff x="182" y="1117"/>
            <a:chExt cx="5420" cy="1632"/>
          </a:xfrm>
        </p:grpSpPr>
        <p:sp>
          <p:nvSpPr>
            <p:cNvPr id="714759" name="Text Box 7"/>
            <p:cNvSpPr txBox="1">
              <a:spLocks noChangeArrowheads="1"/>
            </p:cNvSpPr>
            <p:nvPr/>
          </p:nvSpPr>
          <p:spPr bwMode="auto">
            <a:xfrm>
              <a:off x="182" y="1117"/>
              <a:ext cx="5420" cy="16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endParaRPr lang="en-US" sz="3600"/>
            </a:p>
            <a:p>
              <a:pPr algn="ctr">
                <a:spcBef>
                  <a:spcPct val="50000"/>
                </a:spcBef>
              </a:pPr>
              <a:endParaRPr lang="en-US" sz="3600"/>
            </a:p>
            <a:p>
              <a:pPr algn="ctr">
                <a:spcBef>
                  <a:spcPct val="50000"/>
                </a:spcBef>
              </a:pPr>
              <a:endParaRPr lang="en-US" sz="3600">
                <a:sym typeface="Symbol" pitchFamily="18" charset="2"/>
              </a:endParaRPr>
            </a:p>
            <a:p>
              <a:pPr algn="ctr">
                <a:spcBef>
                  <a:spcPct val="50000"/>
                </a:spcBef>
              </a:pPr>
              <a:endParaRPr lang="ru-RU" sz="3600"/>
            </a:p>
          </p:txBody>
        </p:sp>
        <p:sp>
          <p:nvSpPr>
            <p:cNvPr id="714760" name="Line 8"/>
            <p:cNvSpPr>
              <a:spLocks noChangeShapeType="1"/>
            </p:cNvSpPr>
            <p:nvPr/>
          </p:nvSpPr>
          <p:spPr bwMode="auto">
            <a:xfrm>
              <a:off x="499" y="1593"/>
              <a:ext cx="455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14761" name="Line 9"/>
            <p:cNvSpPr>
              <a:spLocks noChangeShapeType="1"/>
            </p:cNvSpPr>
            <p:nvPr/>
          </p:nvSpPr>
          <p:spPr bwMode="auto">
            <a:xfrm>
              <a:off x="499" y="1389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14762" name="Line 10"/>
            <p:cNvSpPr>
              <a:spLocks noChangeShapeType="1"/>
            </p:cNvSpPr>
            <p:nvPr/>
          </p:nvSpPr>
          <p:spPr bwMode="auto">
            <a:xfrm>
              <a:off x="5058" y="1389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14763" name="Group 11"/>
          <p:cNvGrpSpPr>
            <a:grpSpLocks/>
          </p:cNvGrpSpPr>
          <p:nvPr/>
        </p:nvGrpSpPr>
        <p:grpSpPr bwMode="auto">
          <a:xfrm>
            <a:off x="2016125" y="1628775"/>
            <a:ext cx="4932363" cy="822325"/>
            <a:chOff x="1270" y="1026"/>
            <a:chExt cx="3107" cy="518"/>
          </a:xfrm>
        </p:grpSpPr>
        <p:sp>
          <p:nvSpPr>
            <p:cNvPr id="714764" name="Text Box 12"/>
            <p:cNvSpPr txBox="1">
              <a:spLocks noChangeArrowheads="1"/>
            </p:cNvSpPr>
            <p:nvPr/>
          </p:nvSpPr>
          <p:spPr bwMode="auto">
            <a:xfrm>
              <a:off x="1270" y="1026"/>
              <a:ext cx="49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ym typeface="Symbol" pitchFamily="18" charset="2"/>
                </a:rPr>
                <a:t></a:t>
              </a:r>
            </a:p>
          </p:txBody>
        </p:sp>
        <p:sp>
          <p:nvSpPr>
            <p:cNvPr id="714765" name="Text Box 13"/>
            <p:cNvSpPr txBox="1">
              <a:spLocks noChangeArrowheads="1"/>
            </p:cNvSpPr>
            <p:nvPr/>
          </p:nvSpPr>
          <p:spPr bwMode="auto">
            <a:xfrm>
              <a:off x="2336" y="1230"/>
              <a:ext cx="2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3</a:t>
              </a:r>
              <a:endParaRPr lang="ru-RU" sz="2400"/>
            </a:p>
          </p:txBody>
        </p:sp>
        <p:sp>
          <p:nvSpPr>
            <p:cNvPr id="714766" name="Text Box 14"/>
            <p:cNvSpPr txBox="1">
              <a:spLocks noChangeArrowheads="1"/>
            </p:cNvSpPr>
            <p:nvPr/>
          </p:nvSpPr>
          <p:spPr bwMode="auto">
            <a:xfrm>
              <a:off x="3039" y="1230"/>
              <a:ext cx="2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4</a:t>
              </a:r>
              <a:endParaRPr lang="ru-RU" sz="2400"/>
            </a:p>
          </p:txBody>
        </p:sp>
        <p:sp>
          <p:nvSpPr>
            <p:cNvPr id="714767" name="Text Box 15"/>
            <p:cNvSpPr txBox="1">
              <a:spLocks noChangeArrowheads="1"/>
            </p:cNvSpPr>
            <p:nvPr/>
          </p:nvSpPr>
          <p:spPr bwMode="auto">
            <a:xfrm>
              <a:off x="3878" y="1026"/>
              <a:ext cx="49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ym typeface="Symbol" pitchFamily="18" charset="2"/>
                </a:rPr>
                <a:t></a:t>
              </a:r>
            </a:p>
          </p:txBody>
        </p:sp>
      </p:grpSp>
      <p:sp>
        <p:nvSpPr>
          <p:cNvPr id="714768" name="Line 16"/>
          <p:cNvSpPr>
            <a:spLocks noChangeShapeType="1"/>
          </p:cNvSpPr>
          <p:nvPr/>
        </p:nvSpPr>
        <p:spPr bwMode="auto">
          <a:xfrm flipH="1">
            <a:off x="2339975" y="2565400"/>
            <a:ext cx="1692275" cy="1116013"/>
          </a:xfrm>
          <a:prstGeom prst="line">
            <a:avLst/>
          </a:prstGeom>
          <a:noFill/>
          <a:ln w="28575">
            <a:solidFill>
              <a:srgbClr val="FD1B03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69" name="Line 17"/>
          <p:cNvSpPr>
            <a:spLocks noChangeShapeType="1"/>
          </p:cNvSpPr>
          <p:nvPr/>
        </p:nvSpPr>
        <p:spPr bwMode="auto">
          <a:xfrm>
            <a:off x="4103688" y="2565400"/>
            <a:ext cx="2663825" cy="1079500"/>
          </a:xfrm>
          <a:prstGeom prst="line">
            <a:avLst/>
          </a:prstGeom>
          <a:noFill/>
          <a:ln w="28575">
            <a:solidFill>
              <a:srgbClr val="FD1B03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714770" name="Picture 18" descr="COMPU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868863"/>
            <a:ext cx="6902450" cy="1655762"/>
          </a:xfrm>
          <a:prstGeom prst="rect">
            <a:avLst/>
          </a:prstGeom>
          <a:noFill/>
        </p:spPr>
      </p:pic>
      <p:grpSp>
        <p:nvGrpSpPr>
          <p:cNvPr id="714771" name="Group 1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14772" name="Rectangle 2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3" name="Rectangle 2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4" name="Rectangle 2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5" name="Rectangle 2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6" name="Rectangle 2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7" name="Rectangle 2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8" name="Rectangle 2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79" name="Rectangle 2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4780" name="Text Box 2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14781" name="Picture 29" descr="IP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4782" name="Picture 30" descr="MONTOR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54688" y="5192713"/>
            <a:ext cx="1573212" cy="1225550"/>
          </a:xfrm>
          <a:noFill/>
          <a:ln/>
        </p:spPr>
      </p:pic>
      <p:pic>
        <p:nvPicPr>
          <p:cNvPr id="714783" name="Picture 31" descr="LIGHTBLB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314950"/>
            <a:ext cx="676275" cy="1066800"/>
          </a:xfrm>
          <a:prstGeom prst="rect">
            <a:avLst/>
          </a:prstGeom>
          <a:noFill/>
        </p:spPr>
      </p:pic>
      <p:sp>
        <p:nvSpPr>
          <p:cNvPr id="714784" name="Line 32"/>
          <p:cNvSpPr>
            <a:spLocks noChangeShapeType="1"/>
          </p:cNvSpPr>
          <p:nvPr/>
        </p:nvSpPr>
        <p:spPr bwMode="auto">
          <a:xfrm>
            <a:off x="1765300" y="23844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85" name="Line 33"/>
          <p:cNvSpPr>
            <a:spLocks noChangeShapeType="1"/>
          </p:cNvSpPr>
          <p:nvPr/>
        </p:nvSpPr>
        <p:spPr bwMode="auto">
          <a:xfrm>
            <a:off x="2881313" y="23844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86" name="Line 34"/>
          <p:cNvSpPr>
            <a:spLocks noChangeShapeType="1"/>
          </p:cNvSpPr>
          <p:nvPr/>
        </p:nvSpPr>
        <p:spPr bwMode="auto">
          <a:xfrm>
            <a:off x="3889375" y="23844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87" name="Line 35"/>
          <p:cNvSpPr>
            <a:spLocks noChangeShapeType="1"/>
          </p:cNvSpPr>
          <p:nvPr/>
        </p:nvSpPr>
        <p:spPr bwMode="auto">
          <a:xfrm>
            <a:off x="5005388" y="23844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88" name="Line 36"/>
          <p:cNvSpPr>
            <a:spLocks noChangeShapeType="1"/>
          </p:cNvSpPr>
          <p:nvPr/>
        </p:nvSpPr>
        <p:spPr bwMode="auto">
          <a:xfrm>
            <a:off x="5942013" y="23844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89" name="Line 37"/>
          <p:cNvSpPr>
            <a:spLocks noChangeShapeType="1"/>
          </p:cNvSpPr>
          <p:nvPr/>
        </p:nvSpPr>
        <p:spPr bwMode="auto">
          <a:xfrm>
            <a:off x="7058025" y="2384425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714790" name="Group 38"/>
          <p:cNvGrpSpPr>
            <a:grpSpLocks/>
          </p:cNvGrpSpPr>
          <p:nvPr/>
        </p:nvGrpSpPr>
        <p:grpSpPr bwMode="auto">
          <a:xfrm>
            <a:off x="431800" y="3651250"/>
            <a:ext cx="8208963" cy="641350"/>
            <a:chOff x="272" y="2300"/>
            <a:chExt cx="5171" cy="404"/>
          </a:xfrm>
        </p:grpSpPr>
        <p:sp>
          <p:nvSpPr>
            <p:cNvPr id="714791" name="Text Box 39"/>
            <p:cNvSpPr txBox="1">
              <a:spLocks noChangeArrowheads="1"/>
            </p:cNvSpPr>
            <p:nvPr/>
          </p:nvSpPr>
          <p:spPr bwMode="auto">
            <a:xfrm>
              <a:off x="272" y="2300"/>
              <a:ext cx="517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/>
                <a:t>f(3,002)=</a:t>
              </a:r>
              <a:r>
                <a:rPr lang="en-US" sz="3600">
                  <a:sym typeface="Symbol" pitchFamily="18" charset="2"/>
                </a:rPr>
                <a:t>3 ,002      </a:t>
              </a:r>
              <a:r>
                <a:rPr lang="en-US" sz="3600"/>
                <a:t>f(3,003)=</a:t>
              </a:r>
              <a:r>
                <a:rPr lang="en-US" sz="3600">
                  <a:sym typeface="Symbol" pitchFamily="18" charset="2"/>
                </a:rPr>
                <a:t>3 ,003</a:t>
              </a:r>
              <a:endParaRPr lang="ru-RU" sz="3600">
                <a:sym typeface="Symbol" pitchFamily="18" charset="2"/>
              </a:endParaRPr>
            </a:p>
          </p:txBody>
        </p:sp>
        <p:sp>
          <p:nvSpPr>
            <p:cNvPr id="714792" name="Line 40"/>
            <p:cNvSpPr>
              <a:spLocks noChangeShapeType="1"/>
            </p:cNvSpPr>
            <p:nvPr/>
          </p:nvSpPr>
          <p:spPr bwMode="auto">
            <a:xfrm>
              <a:off x="1678" y="2341"/>
              <a:ext cx="83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14793" name="Line 41"/>
            <p:cNvSpPr>
              <a:spLocks noChangeShapeType="1"/>
            </p:cNvSpPr>
            <p:nvPr/>
          </p:nvSpPr>
          <p:spPr bwMode="auto">
            <a:xfrm>
              <a:off x="4558" y="2341"/>
              <a:ext cx="83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4794" name="Text Box 42"/>
          <p:cNvSpPr txBox="1">
            <a:spLocks noChangeArrowheads="1"/>
          </p:cNvSpPr>
          <p:nvPr/>
        </p:nvSpPr>
        <p:spPr bwMode="auto">
          <a:xfrm>
            <a:off x="431800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pPr algn="dist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Машина тестирования: наблюдение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4795" name="Text Box 43"/>
          <p:cNvSpPr txBox="1">
            <a:spLocks noChangeArrowheads="1"/>
          </p:cNvSpPr>
          <p:nvPr/>
        </p:nvSpPr>
        <p:spPr bwMode="auto">
          <a:xfrm>
            <a:off x="395288" y="1520825"/>
            <a:ext cx="842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Факторизация – уменьшение числа внешних действий.</a:t>
            </a:r>
          </a:p>
        </p:txBody>
      </p:sp>
      <p:sp>
        <p:nvSpPr>
          <p:cNvPr id="714796" name="Line 44"/>
          <p:cNvSpPr>
            <a:spLocks noChangeShapeType="1"/>
          </p:cNvSpPr>
          <p:nvPr/>
        </p:nvSpPr>
        <p:spPr bwMode="auto">
          <a:xfrm flipV="1">
            <a:off x="4032250" y="2420938"/>
            <a:ext cx="0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4797" name="Line 45"/>
          <p:cNvSpPr>
            <a:spLocks noChangeShapeType="1"/>
          </p:cNvSpPr>
          <p:nvPr/>
        </p:nvSpPr>
        <p:spPr bwMode="auto">
          <a:xfrm flipV="1">
            <a:off x="4103688" y="2420938"/>
            <a:ext cx="0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4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4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1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4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14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1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1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4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14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4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4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71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14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71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71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71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71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1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1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14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1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1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71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4" grpId="0" animBg="1"/>
      <p:bldP spid="714755" grpId="0" animBg="1"/>
      <p:bldP spid="714756" grpId="0"/>
      <p:bldP spid="714757" grpId="0" animBg="1"/>
      <p:bldP spid="714768" grpId="0" animBg="1"/>
      <p:bldP spid="714769" grpId="0" animBg="1"/>
      <p:bldP spid="714784" grpId="0" animBg="1"/>
      <p:bldP spid="714785" grpId="0" animBg="1"/>
      <p:bldP spid="714786" grpId="0" animBg="1"/>
      <p:bldP spid="714787" grpId="0" animBg="1"/>
      <p:bldP spid="714788" grpId="0" animBg="1"/>
      <p:bldP spid="714789" grpId="0" animBg="1"/>
      <p:bldP spid="714795" grpId="0"/>
      <p:bldP spid="714796" grpId="0" animBg="1"/>
      <p:bldP spid="714797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A5DE6-70A4-4A8B-9366-AEFFA798A209}" type="slidenum">
              <a:rPr lang="ru-RU"/>
              <a:pPr/>
              <a:t>160</a:t>
            </a:fld>
            <a:endParaRPr lang="ru-RU"/>
          </a:p>
        </p:txBody>
      </p:sp>
      <p:sp>
        <p:nvSpPr>
          <p:cNvPr id="471077" name="Text Box 37"/>
          <p:cNvSpPr txBox="1">
            <a:spLocks noChangeArrowheads="1"/>
          </p:cNvSpPr>
          <p:nvPr/>
        </p:nvSpPr>
        <p:spPr bwMode="auto">
          <a:xfrm>
            <a:off x="250825" y="5013325"/>
            <a:ext cx="7697788" cy="1244600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Суммарное число стимулов и реакций в среде ограничено.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Среда не принимает стимул от теста, если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после этого она станет заполненной одними стимулами.</a:t>
            </a:r>
          </a:p>
        </p:txBody>
      </p:sp>
      <p:grpSp>
        <p:nvGrpSpPr>
          <p:cNvPr id="47104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7104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4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4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4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4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4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4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5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05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7105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1081" name="Group 41"/>
          <p:cNvGraphicFramePr>
            <a:graphicFrameLocks noGrp="1"/>
          </p:cNvGraphicFramePr>
          <p:nvPr>
            <p:ph sz="half" idx="1"/>
          </p:nvPr>
        </p:nvGraphicFramePr>
        <p:xfrm>
          <a:off x="250825" y="1196975"/>
          <a:ext cx="8543925" cy="3680270"/>
        </p:xfrm>
        <a:graphic>
          <a:graphicData uri="http://schemas.openxmlformats.org/drawingml/2006/table">
            <a:tbl>
              <a:tblPr/>
              <a:tblGrid>
                <a:gridCol w="1584325"/>
                <a:gridCol w="911225"/>
                <a:gridCol w="3024188"/>
                <a:gridCol w="3024187"/>
              </a:tblGrid>
              <a:tr h="53975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C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тимулы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975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31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реакции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Выдача реакции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Выдача реакции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или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075" name="Text Box 35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Внешняя блокировка: правила работы среды.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71076" name="Text Box 36"/>
          <p:cNvSpPr txBox="1">
            <a:spLocks noChangeArrowheads="1"/>
          </p:cNvSpPr>
          <p:nvPr/>
        </p:nvSpPr>
        <p:spPr bwMode="auto">
          <a:xfrm>
            <a:off x="250825" y="5013325"/>
            <a:ext cx="7669213" cy="1260475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ru-RU" sz="2400" u="sng"/>
              <a:t>примеры:</a:t>
            </a:r>
          </a:p>
          <a:p>
            <a:pPr>
              <a:spcBef>
                <a:spcPct val="30000"/>
              </a:spcBef>
            </a:pPr>
            <a:r>
              <a:rPr lang="ru-RU" sz="2400" u="sng">
                <a:latin typeface="Times New Roman" pitchFamily="18" charset="0"/>
              </a:rPr>
              <a:t>Вход</a:t>
            </a:r>
            <a:r>
              <a:rPr lang="ru-RU" sz="2400">
                <a:latin typeface="Times New Roman" pitchFamily="18" charset="0"/>
              </a:rPr>
              <a:t>: набор </a:t>
            </a:r>
            <a:r>
              <a:rPr lang="ru-RU" sz="2400" i="1">
                <a:latin typeface="Times New Roman" pitchFamily="18" charset="0"/>
              </a:rPr>
              <a:t>неограниченных </a:t>
            </a:r>
            <a:r>
              <a:rPr lang="ru-RU" sz="2400">
                <a:latin typeface="Times New Roman" pitchFamily="18" charset="0"/>
              </a:rPr>
              <a:t>очередей, куч и стеков.</a:t>
            </a:r>
          </a:p>
          <a:p>
            <a:pPr>
              <a:spcBef>
                <a:spcPct val="10000"/>
              </a:spcBef>
            </a:pPr>
            <a:r>
              <a:rPr lang="ru-RU" sz="2400" u="sng">
                <a:latin typeface="Times New Roman" pitchFamily="18" charset="0"/>
              </a:rPr>
              <a:t>Выход</a:t>
            </a:r>
            <a:r>
              <a:rPr lang="ru-RU" sz="2400">
                <a:latin typeface="Times New Roman" pitchFamily="18" charset="0"/>
              </a:rPr>
              <a:t>: любой набор очередей, куч и стеков.</a:t>
            </a:r>
          </a:p>
        </p:txBody>
      </p:sp>
      <p:sp>
        <p:nvSpPr>
          <p:cNvPr id="471082" name="Text Box 42"/>
          <p:cNvSpPr txBox="1">
            <a:spLocks noChangeArrowheads="1"/>
          </p:cNvSpPr>
          <p:nvPr/>
        </p:nvSpPr>
        <p:spPr bwMode="auto">
          <a:xfrm>
            <a:off x="2808288" y="3284538"/>
            <a:ext cx="291623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71083" name="Text Box 43"/>
          <p:cNvSpPr txBox="1">
            <a:spLocks noChangeArrowheads="1"/>
          </p:cNvSpPr>
          <p:nvPr/>
        </p:nvSpPr>
        <p:spPr bwMode="auto">
          <a:xfrm>
            <a:off x="5832475" y="3284538"/>
            <a:ext cx="29162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7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7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47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471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7" grpId="0" animBg="1" autoUpdateAnimBg="0"/>
      <p:bldP spid="471076" grpId="0" animBg="1"/>
      <p:bldP spid="471076" grpId="1" animBg="1"/>
      <p:bldP spid="471082" grpId="0" animBg="1"/>
      <p:bldP spid="471083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C779-8C39-4C05-8C67-79FFA17FE1A9}" type="slidenum">
              <a:rPr lang="ru-RU"/>
              <a:pPr/>
              <a:t>161</a:t>
            </a:fld>
            <a:endParaRPr lang="ru-RU"/>
          </a:p>
        </p:txBody>
      </p:sp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503238" y="304800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Внутренняя блокировка. Порты.</a:t>
            </a:r>
            <a:r>
              <a:rPr lang="ru-RU" altLang="zh-TW" sz="2400"/>
              <a:t> </a:t>
            </a:r>
            <a:endParaRPr lang="en-US" altLang="zh-TW" sz="2400">
              <a:ea typeface="新細明體" pitchFamily="18" charset="-120"/>
            </a:endParaRPr>
          </a:p>
        </p:txBody>
      </p:sp>
      <p:grpSp>
        <p:nvGrpSpPr>
          <p:cNvPr id="40653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653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3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654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654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6542" name="Text Box 14"/>
          <p:cNvSpPr txBox="1">
            <a:spLocks noChangeArrowheads="1"/>
          </p:cNvSpPr>
          <p:nvPr/>
        </p:nvSpPr>
        <p:spPr bwMode="auto">
          <a:xfrm>
            <a:off x="503238" y="1339850"/>
            <a:ext cx="81724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ru-RU" sz="2800"/>
              <a:t>Внутренняя блокировка =</a:t>
            </a:r>
            <a:r>
              <a:rPr lang="ru-RU" sz="2800">
                <a:latin typeface="Times New Roman" pitchFamily="18" charset="0"/>
              </a:rPr>
              <a:t> реализация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 стационарном состоянии не принимает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ни один из стимулов, предлагаемых средой.</a:t>
            </a:r>
          </a:p>
        </p:txBody>
      </p:sp>
      <p:sp>
        <p:nvSpPr>
          <p:cNvPr id="406546" name="Text Box 18"/>
          <p:cNvSpPr txBox="1">
            <a:spLocks noChangeArrowheads="1"/>
          </p:cNvSpPr>
          <p:nvPr/>
        </p:nvSpPr>
        <p:spPr bwMode="auto">
          <a:xfrm>
            <a:off x="503238" y="2595563"/>
            <a:ext cx="817245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b"/>
          <a:lstStyle/>
          <a:p>
            <a:pPr algn="dist"/>
            <a:r>
              <a:rPr lang="ru-RU" sz="2800"/>
              <a:t>Постоянная блокировка</a:t>
            </a:r>
          </a:p>
          <a:p>
            <a:pPr algn="dist">
              <a:lnSpc>
                <a:spcPct val="90000"/>
              </a:lnSpc>
            </a:pP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не снимается никакими действиями теста.</a:t>
            </a:r>
          </a:p>
          <a:p>
            <a:pPr>
              <a:lnSpc>
                <a:spcPct val="90000"/>
              </a:lnSpc>
            </a:pPr>
            <a:r>
              <a:rPr lang="ru-RU" sz="2400" u="sng">
                <a:latin typeface="Times New Roman" pitchFamily="18" charset="0"/>
              </a:rPr>
              <a:t>Примеры</a:t>
            </a:r>
            <a:r>
              <a:rPr lang="ru-RU" sz="2400">
                <a:latin typeface="Times New Roman" pitchFamily="18" charset="0"/>
              </a:rPr>
              <a:t>: очередь, ограниченные куча или стек.</a:t>
            </a:r>
          </a:p>
        </p:txBody>
      </p:sp>
      <p:sp>
        <p:nvSpPr>
          <p:cNvPr id="406547" name="Text Box 19"/>
          <p:cNvSpPr txBox="1">
            <a:spLocks noChangeArrowheads="1"/>
          </p:cNvSpPr>
          <p:nvPr/>
        </p:nvSpPr>
        <p:spPr bwMode="auto">
          <a:xfrm>
            <a:off x="501650" y="3824288"/>
            <a:ext cx="81740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/>
            <a:r>
              <a:rPr lang="ru-RU" sz="2800"/>
              <a:t>Временная блокировка</a:t>
            </a:r>
          </a:p>
          <a:p>
            <a:pPr algn="dist">
              <a:lnSpc>
                <a:spcPct val="90000"/>
              </a:lnSpc>
            </a:pPr>
            <a:r>
              <a:rPr lang="ru-RU" sz="2800">
                <a:latin typeface="Times New Roman" pitchFamily="18" charset="0"/>
              </a:rPr>
              <a:t>Может быть снята некоторыми действиями теста.</a:t>
            </a:r>
          </a:p>
          <a:p>
            <a:pPr>
              <a:lnSpc>
                <a:spcPct val="90000"/>
              </a:lnSpc>
            </a:pPr>
            <a:r>
              <a:rPr lang="ru-RU" sz="2400" u="sng">
                <a:latin typeface="Times New Roman" pitchFamily="18" charset="0"/>
              </a:rPr>
              <a:t>Примеры</a:t>
            </a:r>
            <a:r>
              <a:rPr lang="ru-RU" sz="2400">
                <a:latin typeface="Times New Roman" pitchFamily="18" charset="0"/>
              </a:rPr>
              <a:t>: две очереди, неограниченные куча или стек.</a:t>
            </a:r>
          </a:p>
        </p:txBody>
      </p:sp>
      <p:sp>
        <p:nvSpPr>
          <p:cNvPr id="406548" name="Line 20"/>
          <p:cNvSpPr>
            <a:spLocks noChangeShapeType="1"/>
          </p:cNvSpPr>
          <p:nvPr/>
        </p:nvSpPr>
        <p:spPr bwMode="auto">
          <a:xfrm>
            <a:off x="503238" y="2528888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6550" name="Line 22"/>
          <p:cNvSpPr>
            <a:spLocks noChangeShapeType="1"/>
          </p:cNvSpPr>
          <p:nvPr/>
        </p:nvSpPr>
        <p:spPr bwMode="auto">
          <a:xfrm>
            <a:off x="468313" y="3787775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6551" name="Line 23"/>
          <p:cNvSpPr>
            <a:spLocks noChangeShapeType="1"/>
          </p:cNvSpPr>
          <p:nvPr/>
        </p:nvSpPr>
        <p:spPr bwMode="auto">
          <a:xfrm>
            <a:off x="468313" y="5084763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6552" name="Text Box 24"/>
          <p:cNvSpPr txBox="1">
            <a:spLocks noChangeArrowheads="1"/>
          </p:cNvSpPr>
          <p:nvPr/>
        </p:nvSpPr>
        <p:spPr bwMode="auto">
          <a:xfrm>
            <a:off x="503238" y="5156200"/>
            <a:ext cx="838993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0" bIns="0" anchor="ctr"/>
          <a:lstStyle/>
          <a:p>
            <a:pPr algn="dist"/>
            <a:r>
              <a:rPr lang="ru-RU" sz="2800"/>
              <a:t>Порт – точка приёма стимулов в реализацию.</a:t>
            </a:r>
          </a:p>
          <a:p>
            <a:pPr>
              <a:lnSpc>
                <a:spcPct val="90000"/>
              </a:lnSpc>
            </a:pPr>
            <a:r>
              <a:rPr lang="ru-RU" sz="2800">
                <a:solidFill>
                  <a:srgbClr val="3333FF"/>
                </a:solidFill>
              </a:rPr>
              <a:t>(Стимул</a:t>
            </a:r>
            <a:r>
              <a:rPr lang="en-US" sz="2800">
                <a:solidFill>
                  <a:srgbClr val="3333FF"/>
                </a:solidFill>
              </a:rPr>
              <a:t>,</a:t>
            </a:r>
            <a:r>
              <a:rPr lang="ru-RU" sz="2800">
                <a:solidFill>
                  <a:srgbClr val="3333FF"/>
                </a:solidFill>
              </a:rPr>
              <a:t>Порт)</a:t>
            </a:r>
            <a:r>
              <a:rPr lang="ru-RU" sz="2800"/>
              <a:t> </a:t>
            </a:r>
            <a:r>
              <a:rPr lang="ru-RU" sz="2400">
                <a:latin typeface="Times New Roman" pitchFamily="18" charset="0"/>
              </a:rPr>
              <a:t>С портом связана очередь, куча или стек.</a:t>
            </a:r>
          </a:p>
          <a:p>
            <a:pPr>
              <a:lnSpc>
                <a:spcPct val="90000"/>
              </a:lnSpc>
            </a:pPr>
            <a:r>
              <a:rPr lang="ru-RU" sz="2400" u="sng">
                <a:latin typeface="Times New Roman" pitchFamily="18" charset="0"/>
              </a:rPr>
              <a:t>Постоянной блокировки нет, если</a:t>
            </a:r>
            <a:r>
              <a:rPr lang="ru-RU" sz="2400">
                <a:latin typeface="Times New Roman" pitchFamily="18" charset="0"/>
              </a:rPr>
              <a:t>: в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 стационарном состоянии приём всех стимулов из некоторого порта.</a:t>
            </a:r>
          </a:p>
        </p:txBody>
      </p:sp>
      <p:sp>
        <p:nvSpPr>
          <p:cNvPr id="406553" name="AutoShape 25"/>
          <p:cNvSpPr>
            <a:spLocks noChangeArrowheads="1"/>
          </p:cNvSpPr>
          <p:nvPr/>
        </p:nvSpPr>
        <p:spPr bwMode="auto">
          <a:xfrm>
            <a:off x="107950" y="5984875"/>
            <a:ext cx="436563" cy="287338"/>
          </a:xfrm>
          <a:prstGeom prst="notchedRightArrow">
            <a:avLst>
              <a:gd name="adj1" fmla="val 50000"/>
              <a:gd name="adj2" fmla="val 3798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6554" name="Text Box 26"/>
          <p:cNvSpPr txBox="1">
            <a:spLocks noChangeArrowheads="1"/>
          </p:cNvSpPr>
          <p:nvPr/>
        </p:nvSpPr>
        <p:spPr bwMode="auto">
          <a:xfrm>
            <a:off x="539750" y="1360488"/>
            <a:ext cx="8137525" cy="4805362"/>
          </a:xfrm>
          <a:prstGeom prst="rect">
            <a:avLst/>
          </a:prstGeom>
          <a:solidFill>
            <a:srgbClr val="F4F1DC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234000" tIns="82800" rIns="234000" bIns="82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Теперь разрешим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в стационарном состоянии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не только приём стимулов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 разрушением или без разрушения,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но и </a:t>
            </a:r>
            <a:r>
              <a:rPr lang="ru-RU" sz="3200" i="1"/>
              <a:t>блокировку стимулов</a:t>
            </a:r>
            <a:r>
              <a:rPr lang="ru-RU" sz="3200">
                <a:latin typeface="Times New Roman" pitchFamily="18" charset="0"/>
              </a:rPr>
              <a:t>.</a:t>
            </a:r>
          </a:p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В нестационарном состоянии по-прежнему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стимулы могут блокироваться,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но принимаемый стимул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не ведёт к разрушению.</a:t>
            </a:r>
          </a:p>
        </p:txBody>
      </p:sp>
      <p:sp>
        <p:nvSpPr>
          <p:cNvPr id="406549" name="AutoShape 21"/>
          <p:cNvSpPr>
            <a:spLocks noChangeArrowheads="1"/>
          </p:cNvSpPr>
          <p:nvPr/>
        </p:nvSpPr>
        <p:spPr bwMode="auto">
          <a:xfrm>
            <a:off x="106363" y="12684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6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6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6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6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6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06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06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065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19028 " pathEditMode="relative" rAng="0" ptsTypes="AA">
                                      <p:cBhvr>
                                        <p:cTn id="54" dur="100" fill="hold"/>
                                        <p:tgtEl>
                                          <p:spTgt spid="406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028 L -2.77778E-6 0.36875 " pathEditMode="relative" rAng="0" ptsTypes="AA">
                                      <p:cBhvr>
                                        <p:cTn id="63" dur="100" fill="hold"/>
                                        <p:tgtEl>
                                          <p:spTgt spid="406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065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36875 L -2.77778E-6 0.56296 " pathEditMode="relative" rAng="0" ptsTypes="AA">
                                      <p:cBhvr>
                                        <p:cTn id="72" dur="100" fill="hold"/>
                                        <p:tgtEl>
                                          <p:spTgt spid="406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"/>
                            </p:stCondLst>
                            <p:childTnLst>
                              <p:par>
                                <p:cTn id="74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06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06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065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06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06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2" grpId="0"/>
      <p:bldP spid="406542" grpId="1"/>
      <p:bldP spid="406546" grpId="0"/>
      <p:bldP spid="406546" grpId="1"/>
      <p:bldP spid="406547" grpId="0"/>
      <p:bldP spid="406547" grpId="1"/>
      <p:bldP spid="406548" grpId="0" animBg="1"/>
      <p:bldP spid="406550" grpId="0" animBg="1"/>
      <p:bldP spid="406551" grpId="0" animBg="1"/>
      <p:bldP spid="406552" grpId="0"/>
      <p:bldP spid="406553" grpId="0" animBg="1"/>
      <p:bldP spid="406554" grpId="0" animBg="1"/>
      <p:bldP spid="406554" grpId="1" animBg="1"/>
      <p:bldP spid="406549" grpId="0" animBg="1"/>
      <p:bldP spid="406549" grpId="1" animBg="1"/>
      <p:bldP spid="406549" grpId="2" animBg="1"/>
      <p:bldP spid="406549" grpId="3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A4C5-CE11-43DF-AA56-7DFABB54FDCF}" type="slidenum">
              <a:rPr lang="ru-RU"/>
              <a:pPr/>
              <a:t>162</a:t>
            </a:fld>
            <a:endParaRPr lang="ru-RU"/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354013" y="4822825"/>
            <a:ext cx="8178800" cy="1604963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lIns="126000" tIns="118800" rIns="126000" bIns="118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В стационарном состоянии</a:t>
            </a:r>
            <a:r>
              <a:rPr lang="ru-RU" sz="2800"/>
              <a:t>:</a:t>
            </a:r>
          </a:p>
          <a:p>
            <a:pPr>
              <a:spcBef>
                <a:spcPct val="10000"/>
              </a:spcBef>
            </a:pPr>
            <a:r>
              <a:rPr lang="ru-RU" sz="2800"/>
              <a:t>Разрушение </a:t>
            </a:r>
            <a:r>
              <a:rPr lang="ru-RU" sz="2800">
                <a:latin typeface="Times New Roman" pitchFamily="18" charset="0"/>
              </a:rPr>
              <a:t>- нарушение предусловия</a:t>
            </a:r>
          </a:p>
          <a:p>
            <a:pPr>
              <a:spcBef>
                <a:spcPct val="10000"/>
              </a:spcBef>
            </a:pPr>
            <a:r>
              <a:rPr lang="ru-RU" sz="2800"/>
              <a:t>Блокировка  </a:t>
            </a:r>
            <a:r>
              <a:rPr lang="ru-RU" sz="2800">
                <a:latin typeface="Times New Roman" pitchFamily="18" charset="0"/>
              </a:rPr>
              <a:t>- ключевое слово </a:t>
            </a:r>
            <a:r>
              <a:rPr lang="en-US" sz="2800" b="1">
                <a:latin typeface="Times New Roman" pitchFamily="18" charset="0"/>
              </a:rPr>
              <a:t>block</a:t>
            </a:r>
            <a:r>
              <a:rPr lang="ru-RU" sz="2800">
                <a:latin typeface="Times New Roman" pitchFamily="18" charset="0"/>
              </a:rPr>
              <a:t> в постусловии</a:t>
            </a:r>
          </a:p>
        </p:txBody>
      </p:sp>
      <p:sp>
        <p:nvSpPr>
          <p:cNvPr id="423938" name="Text Box 2"/>
          <p:cNvSpPr txBox="1">
            <a:spLocks noChangeArrowheads="1"/>
          </p:cNvSpPr>
          <p:nvPr/>
        </p:nvSpPr>
        <p:spPr bwMode="auto">
          <a:xfrm>
            <a:off x="503238" y="304800"/>
            <a:ext cx="8245475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Внутренняя блокировка: требования к реализации.</a:t>
            </a:r>
            <a:endParaRPr lang="en-US" altLang="zh-TW" sz="2400">
              <a:ea typeface="新細明體" pitchFamily="18" charset="-120"/>
            </a:endParaRPr>
          </a:p>
        </p:txBody>
      </p:sp>
      <p:grpSp>
        <p:nvGrpSpPr>
          <p:cNvPr id="42393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2394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394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2394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3950" name="Text Box 14"/>
          <p:cNvSpPr txBox="1">
            <a:spLocks noChangeArrowheads="1"/>
          </p:cNvSpPr>
          <p:nvPr/>
        </p:nvSpPr>
        <p:spPr bwMode="auto">
          <a:xfrm>
            <a:off x="503238" y="1341438"/>
            <a:ext cx="81724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Проверка того, что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 конформная реализация не вызывает постоянную блокировку – задача аналитической верификации спецификации.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423951" name="Text Box 15"/>
          <p:cNvSpPr txBox="1">
            <a:spLocks noChangeArrowheads="1"/>
          </p:cNvSpPr>
          <p:nvPr/>
        </p:nvSpPr>
        <p:spPr bwMode="auto">
          <a:xfrm>
            <a:off x="503238" y="2951163"/>
            <a:ext cx="82819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b"/>
          <a:lstStyle/>
          <a:p>
            <a:pPr algn="dist"/>
            <a:r>
              <a:rPr lang="ru-RU" sz="2800"/>
              <a:t>Ослабление требований к реализации:</a:t>
            </a:r>
          </a:p>
          <a:p>
            <a:pPr algn="dist">
              <a:lnSpc>
                <a:spcPct val="90000"/>
              </a:lnSpc>
            </a:pPr>
            <a:r>
              <a:rPr lang="ru-RU" sz="2800">
                <a:latin typeface="Times New Roman" pitchFamily="18" charset="0"/>
              </a:rPr>
              <a:t>В стационарном состоянии допускается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приём стимула, блокировка и разрушение.</a:t>
            </a:r>
            <a:br>
              <a:rPr lang="ru-RU" sz="2800">
                <a:latin typeface="Times New Roman" pitchFamily="18" charset="0"/>
              </a:rPr>
            </a:br>
            <a:r>
              <a:rPr lang="ru-RU" sz="2800" i="1">
                <a:latin typeface="Times New Roman" pitchFamily="18" charset="0"/>
              </a:rPr>
              <a:t>Нужны конструкции языка спецификации.</a:t>
            </a:r>
          </a:p>
        </p:txBody>
      </p:sp>
      <p:sp>
        <p:nvSpPr>
          <p:cNvPr id="423953" name="Line 17"/>
          <p:cNvSpPr>
            <a:spLocks noChangeShapeType="1"/>
          </p:cNvSpPr>
          <p:nvPr/>
        </p:nvSpPr>
        <p:spPr bwMode="auto">
          <a:xfrm>
            <a:off x="503238" y="2816225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23954" name="AutoShape 18"/>
          <p:cNvSpPr>
            <a:spLocks noChangeArrowheads="1"/>
          </p:cNvSpPr>
          <p:nvPr/>
        </p:nvSpPr>
        <p:spPr bwMode="auto">
          <a:xfrm>
            <a:off x="106363" y="132238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3955" name="Line 19"/>
          <p:cNvSpPr>
            <a:spLocks noChangeShapeType="1"/>
          </p:cNvSpPr>
          <p:nvPr/>
        </p:nvSpPr>
        <p:spPr bwMode="auto">
          <a:xfrm>
            <a:off x="468313" y="4643438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23959" name="AutoShape 23"/>
          <p:cNvSpPr>
            <a:spLocks noChangeArrowheads="1"/>
          </p:cNvSpPr>
          <p:nvPr/>
        </p:nvSpPr>
        <p:spPr bwMode="auto">
          <a:xfrm rot="7391785">
            <a:off x="8366919" y="-353219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532 L -2.77778E-6 0.22453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23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23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23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239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-0.24028 0.05393 -0.48004 0.10926 -0.62188 0.21042 C -0.7632 0.31111 -0.80608 0.45764 -0.84827 0.60509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" y="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84826 0.60509 L 0.01389 0.6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3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3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8" grpId="0" animBg="1"/>
      <p:bldP spid="423950" grpId="0"/>
      <p:bldP spid="423951" grpId="0"/>
      <p:bldP spid="423954" grpId="0" animBg="1"/>
      <p:bldP spid="423954" grpId="1" animBg="1"/>
      <p:bldP spid="423959" grpId="0" animBg="1"/>
      <p:bldP spid="423959" grpId="1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F37-CE69-4B1D-B8C1-CC63D4F9EC27}" type="slidenum">
              <a:rPr lang="ru-RU"/>
              <a:pPr/>
              <a:t>163</a:t>
            </a:fld>
            <a:endParaRPr lang="ru-RU"/>
          </a:p>
        </p:txBody>
      </p:sp>
      <p:sp>
        <p:nvSpPr>
          <p:cNvPr id="454658" name="Text Box 2"/>
          <p:cNvSpPr txBox="1">
            <a:spLocks noChangeArrowheads="1"/>
          </p:cNvSpPr>
          <p:nvPr/>
        </p:nvSpPr>
        <p:spPr bwMode="auto">
          <a:xfrm>
            <a:off x="503238" y="304800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Внутренняя блокировка: отображение трасс.</a:t>
            </a:r>
            <a:endParaRPr lang="en-US" altLang="zh-TW" sz="2000">
              <a:ea typeface="新細明體" pitchFamily="18" charset="-120"/>
            </a:endParaRPr>
          </a:p>
        </p:txBody>
      </p:sp>
      <p:grpSp>
        <p:nvGrpSpPr>
          <p:cNvPr id="454659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54660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1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2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3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4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5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6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7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4668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54669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4672" name="Text Box 16"/>
          <p:cNvSpPr txBox="1">
            <a:spLocks noChangeArrowheads="1"/>
          </p:cNvSpPr>
          <p:nvPr/>
        </p:nvSpPr>
        <p:spPr bwMode="auto">
          <a:xfrm>
            <a:off x="501650" y="1270000"/>
            <a:ext cx="81740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/>
            <a:r>
              <a:rPr lang="ru-RU" sz="2800"/>
              <a:t>При завершении шага тестирования</a:t>
            </a:r>
          </a:p>
          <a:p>
            <a:pPr algn="dist">
              <a:lnSpc>
                <a:spcPct val="90000"/>
              </a:lnSpc>
            </a:pPr>
            <a:r>
              <a:rPr lang="ru-RU" sz="2800"/>
              <a:t>в среде могут «застрять» стимулы.</a:t>
            </a:r>
          </a:p>
        </p:txBody>
      </p:sp>
      <p:sp>
        <p:nvSpPr>
          <p:cNvPr id="454673" name="Line 17"/>
          <p:cNvSpPr>
            <a:spLocks noChangeShapeType="1"/>
          </p:cNvSpPr>
          <p:nvPr/>
        </p:nvSpPr>
        <p:spPr bwMode="auto">
          <a:xfrm>
            <a:off x="503238" y="2205038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54674" name="AutoShape 18"/>
          <p:cNvSpPr>
            <a:spLocks noChangeArrowheads="1"/>
          </p:cNvSpPr>
          <p:nvPr/>
        </p:nvSpPr>
        <p:spPr bwMode="auto">
          <a:xfrm>
            <a:off x="106363" y="12684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4675" name="Line 19"/>
          <p:cNvSpPr>
            <a:spLocks noChangeShapeType="1"/>
          </p:cNvSpPr>
          <p:nvPr/>
        </p:nvSpPr>
        <p:spPr bwMode="auto">
          <a:xfrm>
            <a:off x="468313" y="3789363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54679" name="Text Box 23"/>
          <p:cNvSpPr txBox="1">
            <a:spLocks noChangeArrowheads="1"/>
          </p:cNvSpPr>
          <p:nvPr/>
        </p:nvSpPr>
        <p:spPr bwMode="auto">
          <a:xfrm>
            <a:off x="503238" y="2312988"/>
            <a:ext cx="8174037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/>
            <a:r>
              <a:rPr lang="ru-RU" sz="2800">
                <a:latin typeface="Times New Roman" pitchFamily="18" charset="0"/>
              </a:rPr>
              <a:t>Чтобы отображение трасс </a:t>
            </a:r>
            <a:r>
              <a:rPr lang="ru-RU" sz="2800" i="1">
                <a:latin typeface="Times New Roman" pitchFamily="18" charset="0"/>
              </a:rPr>
              <a:t>не зависело от состояния среды</a:t>
            </a:r>
            <a:r>
              <a:rPr lang="ru-RU" sz="2800">
                <a:latin typeface="Times New Roman" pitchFamily="18" charset="0"/>
              </a:rPr>
              <a:t>, гипотетическая трасса строится для наблюдаемой трассы </a:t>
            </a:r>
            <a:r>
              <a:rPr lang="ru-RU" sz="2800" i="1">
                <a:latin typeface="Times New Roman" pitchFamily="18" charset="0"/>
              </a:rPr>
              <a:t>от начала тестирования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454680" name="Text Box 24"/>
          <p:cNvSpPr txBox="1">
            <a:spLocks noChangeArrowheads="1"/>
          </p:cNvSpPr>
          <p:nvPr/>
        </p:nvSpPr>
        <p:spPr bwMode="auto">
          <a:xfrm>
            <a:off x="503238" y="3897313"/>
            <a:ext cx="83534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/>
            <a:r>
              <a:rPr lang="ru-RU" sz="2400">
                <a:latin typeface="Times New Roman" pitchFamily="18" charset="0"/>
              </a:rPr>
              <a:t>Хотя бы один из застрявших стимулов среда должна предлагать реализации.</a:t>
            </a:r>
          </a:p>
          <a:p>
            <a:pPr algn="dist">
              <a:spcBef>
                <a:spcPct val="30000"/>
              </a:spcBef>
            </a:pPr>
            <a:r>
              <a:rPr lang="ru-RU" sz="2400">
                <a:latin typeface="Times New Roman" pitchFamily="18" charset="0"/>
              </a:rPr>
              <a:t>Все предлагаемые реализации застрявшие стимулы блокируются реализацией.</a:t>
            </a:r>
          </a:p>
          <a:p>
            <a:pPr algn="dist">
              <a:spcBef>
                <a:spcPct val="30000"/>
              </a:spcBef>
            </a:pPr>
            <a:r>
              <a:rPr lang="ru-RU" sz="2400">
                <a:latin typeface="Times New Roman" pitchFamily="18" charset="0"/>
              </a:rPr>
              <a:t>Гипотетические трассы могут содержать перед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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ru-RU" sz="2400" i="1">
                <a:latin typeface="Times New Roman" pitchFamily="18" charset="0"/>
              </a:rPr>
              <a:t>блокировки</a:t>
            </a:r>
            <a:r>
              <a:rPr lang="ru-RU" sz="2400">
                <a:latin typeface="Times New Roman" pitchFamily="18" charset="0"/>
              </a:rPr>
              <a:t> предлагаемых застрявших стимулов.</a:t>
            </a:r>
          </a:p>
        </p:txBody>
      </p:sp>
      <p:sp>
        <p:nvSpPr>
          <p:cNvPr id="454681" name="AutoShape 25"/>
          <p:cNvSpPr>
            <a:spLocks noChangeArrowheads="1"/>
          </p:cNvSpPr>
          <p:nvPr/>
        </p:nvSpPr>
        <p:spPr bwMode="auto">
          <a:xfrm rot="14038012">
            <a:off x="8692356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4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4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4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546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2.77778E-6 0.14838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54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54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546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23385 0.05417 -0.46736 0.10903 -0.55069 0.21227 C -0.63385 0.31528 -0.56684 0.46759 -0.49947 0.61991 " pathEditMode="relative" rAng="0" ptsTypes="aaA">
                                      <p:cBhvr>
                                        <p:cTn id="30" dur="1000" fill="hold"/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47 0.61574 L -0.03489 0.61574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4838 L -2.77778E-6 0.38472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mph" presetSubtype="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546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546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546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C -0.34201 0.07615 -0.68385 0.15231 -0.83385 0.31805 C -0.98385 0.48379 -0.94201 0.73865 -0.9 0.99375 " pathEditMode="relative" rAng="0" ptsTypes="aaA">
                                      <p:cBhvr>
                                        <p:cTn id="52" dur="1000" fill="hold"/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" y="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repeatCount="indefinite" accel="50000" decel="50000" autoRev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 0.99375 L -0.0177 0.99375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72" grpId="0"/>
      <p:bldP spid="454674" grpId="0" animBg="1"/>
      <p:bldP spid="454674" grpId="1" animBg="1"/>
      <p:bldP spid="454674" grpId="2" animBg="1"/>
      <p:bldP spid="454679" grpId="0"/>
      <p:bldP spid="454680" grpId="0"/>
      <p:bldP spid="454681" grpId="0" animBg="1"/>
      <p:bldP spid="454681" grpId="1" animBg="1"/>
      <p:bldP spid="454681" grpId="2" animBg="1"/>
      <p:bldP spid="454681" grpId="3" animBg="1"/>
      <p:bldP spid="454681" grpId="4" animBg="1"/>
      <p:bldP spid="454681" grpId="5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C2E2-78C9-46C3-A0C0-5F218CD4F747}" type="slidenum">
              <a:rPr lang="ru-RU"/>
              <a:pPr/>
              <a:t>164</a:t>
            </a:fld>
            <a:endParaRPr lang="ru-RU"/>
          </a:p>
        </p:txBody>
      </p:sp>
      <p:sp>
        <p:nvSpPr>
          <p:cNvPr id="424962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Внутренняя блокировка: Таблица условий.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2496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2496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6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6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6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6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6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7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7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497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2497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25081" name="Group 121"/>
          <p:cNvGraphicFramePr>
            <a:graphicFrameLocks noGrp="1"/>
          </p:cNvGraphicFramePr>
          <p:nvPr>
            <p:ph/>
          </p:nvPr>
        </p:nvGraphicFramePr>
        <p:xfrm>
          <a:off x="179388" y="1160463"/>
          <a:ext cx="8748712" cy="4484802"/>
        </p:xfrm>
        <a:graphic>
          <a:graphicData uri="http://schemas.openxmlformats.org/drawingml/2006/table">
            <a:tbl>
              <a:tblPr/>
              <a:tblGrid>
                <a:gridCol w="863600"/>
                <a:gridCol w="865187"/>
                <a:gridCol w="1079500"/>
                <a:gridCol w="1260475"/>
                <a:gridCol w="1260475"/>
                <a:gridCol w="1403350"/>
                <a:gridCol w="2016125"/>
              </a:tblGrid>
              <a:tr h="4683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стационарность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 блокировки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теста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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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true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 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&amp;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b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</a:b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</a:tbl>
          </a:graphicData>
        </a:graphic>
      </p:graphicFrame>
      <p:sp>
        <p:nvSpPr>
          <p:cNvPr id="425067" name="Text Box 107"/>
          <p:cNvSpPr txBox="1">
            <a:spLocks noChangeArrowheads="1"/>
          </p:cNvSpPr>
          <p:nvPr/>
        </p:nvSpPr>
        <p:spPr bwMode="auto">
          <a:xfrm>
            <a:off x="4787900" y="4905375"/>
            <a:ext cx="684213" cy="57626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54000" bIns="0"/>
          <a:lstStyle/>
          <a:p>
            <a:pPr algn="r">
              <a:spcBef>
                <a:spcPct val="50000"/>
              </a:spcBef>
            </a:pP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25068" name="Text Box 108"/>
          <p:cNvSpPr txBox="1">
            <a:spLocks noChangeArrowheads="1"/>
          </p:cNvSpPr>
          <p:nvPr/>
        </p:nvSpPr>
        <p:spPr bwMode="auto">
          <a:xfrm>
            <a:off x="7127875" y="5229225"/>
            <a:ext cx="1765300" cy="373063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72000" anchor="ctr"/>
          <a:lstStyle/>
          <a:p>
            <a:pPr algn="r"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r>
              <a:rPr lang="en-US" sz="2800"/>
              <a:t> &amp; </a:t>
            </a:r>
            <a:r>
              <a:rPr lang="en-US" sz="2800" b="1"/>
              <a:t>?</a:t>
            </a:r>
            <a:r>
              <a:rPr lang="en-US" sz="2800" b="1">
                <a:solidFill>
                  <a:srgbClr val="FF0000"/>
                </a:solidFill>
              </a:rPr>
              <a:t>Y</a:t>
            </a:r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425047" name="Text Box 87"/>
          <p:cNvSpPr txBox="1">
            <a:spLocks noChangeArrowheads="1"/>
          </p:cNvSpPr>
          <p:nvPr/>
        </p:nvSpPr>
        <p:spPr bwMode="auto">
          <a:xfrm>
            <a:off x="142875" y="5734050"/>
            <a:ext cx="7462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приём всех стимулов:    </a:t>
            </a:r>
            <a:r>
              <a:rPr lang="en-US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ru-RU" sz="2400"/>
              <a:t> – средой	 </a:t>
            </a:r>
            <a:br>
              <a:rPr lang="ru-RU" sz="2400"/>
            </a:br>
            <a:r>
              <a:rPr lang="ru-RU" sz="2400">
                <a:latin typeface="Times New Roman" pitchFamily="18" charset="0"/>
              </a:rPr>
              <a:t>приём всех реакций:	     </a:t>
            </a:r>
            <a:r>
              <a:rPr lang="ru-RU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ru-RU" sz="2400"/>
              <a:t> – средой	 </a:t>
            </a:r>
            <a:r>
              <a:rPr lang="ru-RU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Y</a:t>
            </a:r>
            <a:r>
              <a:rPr lang="ru-RU" sz="2400"/>
              <a:t> – тестом</a:t>
            </a:r>
          </a:p>
        </p:txBody>
      </p:sp>
      <p:sp>
        <p:nvSpPr>
          <p:cNvPr id="425052" name="Text Box 92"/>
          <p:cNvSpPr txBox="1">
            <a:spLocks noChangeArrowheads="1"/>
          </p:cNvSpPr>
          <p:nvPr/>
        </p:nvSpPr>
        <p:spPr bwMode="auto">
          <a:xfrm>
            <a:off x="4787900" y="4148138"/>
            <a:ext cx="684213" cy="57626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54000" bIns="0"/>
          <a:lstStyle/>
          <a:p>
            <a:pPr algn="r">
              <a:spcBef>
                <a:spcPct val="50000"/>
              </a:spcBef>
            </a:pP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25053" name="Text Box 93"/>
          <p:cNvSpPr txBox="1">
            <a:spLocks noChangeArrowheads="1"/>
          </p:cNvSpPr>
          <p:nvPr/>
        </p:nvSpPr>
        <p:spPr bwMode="auto">
          <a:xfrm>
            <a:off x="5697538" y="5734050"/>
            <a:ext cx="276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X</a:t>
            </a:r>
            <a:r>
              <a:rPr lang="ru-RU" sz="2400"/>
              <a:t> – реализацией</a:t>
            </a:r>
          </a:p>
        </p:txBody>
      </p:sp>
      <p:sp>
        <p:nvSpPr>
          <p:cNvPr id="425054" name="Text Box 94"/>
          <p:cNvSpPr txBox="1">
            <a:spLocks noChangeArrowheads="1"/>
          </p:cNvSpPr>
          <p:nvPr/>
        </p:nvSpPr>
        <p:spPr bwMode="auto">
          <a:xfrm>
            <a:off x="6948488" y="4148138"/>
            <a:ext cx="827087" cy="576262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0" bIns="0"/>
          <a:lstStyle/>
          <a:p>
            <a:pPr algn="r">
              <a:spcBef>
                <a:spcPct val="50000"/>
              </a:spcBef>
            </a:pPr>
            <a:endParaRPr lang="ru-RU" sz="2800"/>
          </a:p>
        </p:txBody>
      </p:sp>
      <p:sp>
        <p:nvSpPr>
          <p:cNvPr id="425057" name="Text Box 97"/>
          <p:cNvSpPr txBox="1">
            <a:spLocks noChangeArrowheads="1"/>
          </p:cNvSpPr>
          <p:nvPr/>
        </p:nvSpPr>
        <p:spPr bwMode="auto">
          <a:xfrm>
            <a:off x="1979613" y="2270125"/>
            <a:ext cx="971550" cy="4841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bIns="10800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?</a:t>
            </a:r>
            <a:r>
              <a:rPr lang="en-US" sz="2800" b="1">
                <a:solidFill>
                  <a:srgbClr val="FF0000"/>
                </a:solidFill>
              </a:rPr>
              <a:t>X</a:t>
            </a:r>
            <a:endParaRPr lang="ru-RU" sz="2800"/>
          </a:p>
        </p:txBody>
      </p:sp>
      <p:sp>
        <p:nvSpPr>
          <p:cNvPr id="425058" name="Text Box 98"/>
          <p:cNvSpPr txBox="1">
            <a:spLocks noChangeArrowheads="1"/>
          </p:cNvSpPr>
          <p:nvPr/>
        </p:nvSpPr>
        <p:spPr bwMode="auto">
          <a:xfrm>
            <a:off x="4392613" y="2270125"/>
            <a:ext cx="971550" cy="4841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bIns="10800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?</a:t>
            </a:r>
            <a:r>
              <a:rPr lang="en-US" sz="2800" b="1">
                <a:solidFill>
                  <a:srgbClr val="FF0000"/>
                </a:solidFill>
              </a:rPr>
              <a:t>X</a:t>
            </a:r>
            <a:endParaRPr lang="ru-RU" sz="2800"/>
          </a:p>
        </p:txBody>
      </p:sp>
      <p:sp>
        <p:nvSpPr>
          <p:cNvPr id="425066" name="Text Box 106"/>
          <p:cNvSpPr txBox="1">
            <a:spLocks noChangeArrowheads="1"/>
          </p:cNvSpPr>
          <p:nvPr/>
        </p:nvSpPr>
        <p:spPr bwMode="auto">
          <a:xfrm>
            <a:off x="2339975" y="4940300"/>
            <a:ext cx="647700" cy="576263"/>
          </a:xfrm>
          <a:prstGeom prst="rect">
            <a:avLst/>
          </a:prstGeom>
          <a:solidFill>
            <a:srgbClr val="FFFFD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54000" bIns="0"/>
          <a:lstStyle/>
          <a:p>
            <a:pPr algn="r">
              <a:spcBef>
                <a:spcPct val="50000"/>
              </a:spcBef>
            </a:pPr>
            <a:r>
              <a:rPr lang="en-US"/>
              <a:t> </a:t>
            </a: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25075" name="Text Box 115"/>
          <p:cNvSpPr txBox="1">
            <a:spLocks noChangeArrowheads="1"/>
          </p:cNvSpPr>
          <p:nvPr/>
        </p:nvSpPr>
        <p:spPr bwMode="auto">
          <a:xfrm>
            <a:off x="1985963" y="4195763"/>
            <a:ext cx="971550" cy="504825"/>
          </a:xfrm>
          <a:prstGeom prst="rect">
            <a:avLst/>
          </a:prstGeom>
          <a:solidFill>
            <a:srgbClr val="FFFFD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r">
              <a:spcBef>
                <a:spcPct val="50000"/>
              </a:spcBef>
            </a:pP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 !</a:t>
            </a:r>
            <a:r>
              <a:rPr lang="en-US" sz="2800">
                <a:solidFill>
                  <a:srgbClr val="FF6600"/>
                </a:solidFill>
                <a:sym typeface="Symbol" pitchFamily="18" charset="2"/>
              </a:rPr>
              <a:t>x</a:t>
            </a:r>
            <a:endParaRPr lang="ru-RU" sz="2800">
              <a:solidFill>
                <a:srgbClr val="FF6600"/>
              </a:solidFill>
            </a:endParaRPr>
          </a:p>
        </p:txBody>
      </p:sp>
      <p:sp>
        <p:nvSpPr>
          <p:cNvPr id="425059" name="AutoShape 99"/>
          <p:cNvSpPr>
            <a:spLocks noChangeArrowheads="1"/>
          </p:cNvSpPr>
          <p:nvPr/>
        </p:nvSpPr>
        <p:spPr bwMode="auto">
          <a:xfrm rot="7391785">
            <a:off x="8366919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42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9548 0.12546 -0.19062 0.25115 -0.23958 0.39143 C -0.28836 0.53171 -0.28437 0.7662 -0.29322 0.841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29322 0.84143 L -0.02152 0.841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25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25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5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2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2 0.84143 C -0.20694 0.78148 -0.39201 0.72361 -0.50503 0.63726 C -0.61753 0.55185 -0.65746 0.43912 -0.69687 0.32546 " pathEditMode="relative" rAng="0" ptsTypes="aaA">
                                      <p:cBhvr>
                                        <p:cTn id="53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63" presetClass="path" presetSubtype="0" repeatCount="indefinite" accel="50000" decel="50000" autoRev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6 0.33726 L -0.61996 0.337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425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425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425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42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996 0.33726 L -0.4467 0.33726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63" presetClass="path" presetSubtype="0" repeatCount="indefinite" accel="50000" decel="50000" autoRev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7 0.33726 L -0.35208 0.337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425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5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425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42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08 0.33726 C -0.41371 0.33958 -0.475 0.34213 -0.52934 0.38842 C -0.58402 0.43472 -0.63159 0.52523 -0.67899 0.61574 " pathEditMode="relative" rAng="0" ptsTypes="aaA">
                                      <p:cBhvr>
                                        <p:cTn id="83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63" presetClass="path" presetSubtype="0" repeatCount="indefinite" accel="50000" decel="50000" autoRev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899 0.61574 L -0.60816 0.61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000" fill="hold"/>
                                        <p:tgtEl>
                                          <p:spTgt spid="425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425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425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425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63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34 0.61527 L -0.39548 0.61527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63" presetClass="path" presetSubtype="0" repeatCount="indefinite" accel="50000" decel="50000" autoRev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48 0.61527 L -0.33246 0.6152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425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425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425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25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3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46 0.61527 L -0.16718 0.61527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63" presetClass="path" presetSubtype="0" repeatCount="indefinite" accel="50000" decel="50000" autoRev="1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18 0.61527 L -0.10034 0.6152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1000" fill="hold"/>
                                        <p:tgtEl>
                                          <p:spTgt spid="425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425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425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2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0" presetClass="pat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4 0.61528 C -0.2217 0.61112 -0.34288 0.60788 -0.43993 0.62524 C -0.53715 0.64306 -0.6427 0.70649 -0.68298 0.72315 " pathEditMode="relative" rAng="0" ptsTypes="aaA">
                                      <p:cBhvr>
                                        <p:cTn id="128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63" presetClass="path" presetSubtype="0" repeatCount="indefinite" accel="50000" decel="50000" autoRev="1" fill="hold" grpId="1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68298 0.72314 L -0.60816 0.72314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425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425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4250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25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63" presetClass="pat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816 0.72615 L -0.41128 0.72615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63" presetClass="path" presetSubtype="0" repeatCount="indefinite" accel="50000" decel="50000" autoRev="1" fill="hold" grpId="15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1128 0.72615 L -0.33645 0.7261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00" fill="hold"/>
                                        <p:tgtEl>
                                          <p:spTgt spid="425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425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425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42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0" presetClass="path" presetSubtype="0" accel="50000" decel="5000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645 0.72616 C -0.30642 0.68125 -0.27621 0.63657 -0.24791 0.64398 C -0.21961 0.65185 -0.18055 0.75162 -0.16718 0.77361 " pathEditMode="relative" rAng="0" ptsTypes="aaA">
                                      <p:cBhvr>
                                        <p:cTn id="158" dur="5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63" presetClass="path" presetSubtype="0" repeatCount="indefinite" accel="50000" decel="50000" autoRev="1" fill="hold" grpId="17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6718 0.77361 L 0.01789 0.77361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0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1000" fill="hold"/>
                                        <p:tgtEl>
                                          <p:spTgt spid="4250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4250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0" fill="hold"/>
                                        <p:tgtEl>
                                          <p:spTgt spid="4250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25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9" presetClass="exit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1000"/>
                                        <p:tgtEl>
                                          <p:spTgt spid="42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067" grpId="0" animBg="1"/>
      <p:bldP spid="425068" grpId="0" animBg="1"/>
      <p:bldP spid="425047" grpId="0"/>
      <p:bldP spid="425052" grpId="0" animBg="1"/>
      <p:bldP spid="425053" grpId="2"/>
      <p:bldP spid="425054" grpId="0" animBg="1"/>
      <p:bldP spid="425057" grpId="1" animBg="1"/>
      <p:bldP spid="425058" grpId="1" animBg="1"/>
      <p:bldP spid="425066" grpId="0" animBg="1"/>
      <p:bldP spid="425075" grpId="0" animBg="1"/>
      <p:bldP spid="425059" grpId="0" animBg="1"/>
      <p:bldP spid="425059" grpId="1" animBg="1"/>
      <p:bldP spid="425059" grpId="2" animBg="1"/>
      <p:bldP spid="425059" grpId="3" animBg="1"/>
      <p:bldP spid="425059" grpId="4" animBg="1"/>
      <p:bldP spid="425059" grpId="5" animBg="1"/>
      <p:bldP spid="425059" grpId="6" animBg="1"/>
      <p:bldP spid="425059" grpId="7" animBg="1"/>
      <p:bldP spid="425059" grpId="8" animBg="1"/>
      <p:bldP spid="425059" grpId="9" animBg="1"/>
      <p:bldP spid="425059" grpId="10" animBg="1"/>
      <p:bldP spid="425059" grpId="11" animBg="1"/>
      <p:bldP spid="425059" grpId="12" animBg="1"/>
      <p:bldP spid="425059" grpId="13" animBg="1"/>
      <p:bldP spid="425059" grpId="14" animBg="1"/>
      <p:bldP spid="425059" grpId="15" animBg="1"/>
      <p:bldP spid="425059" grpId="16" animBg="1"/>
      <p:bldP spid="425059" grpId="17" animBg="1"/>
      <p:bldP spid="425059" grpId="18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9A3-9B3D-454E-A603-72516276878E}" type="slidenum">
              <a:rPr lang="ru-RU"/>
              <a:pPr/>
              <a:t>165</a:t>
            </a:fld>
            <a:endParaRPr lang="ru-RU"/>
          </a:p>
        </p:txBody>
      </p:sp>
      <p:grpSp>
        <p:nvGrpSpPr>
          <p:cNvPr id="43213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3213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213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3214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32269" name="Group 141"/>
          <p:cNvGraphicFramePr>
            <a:graphicFrameLocks noGrp="1"/>
          </p:cNvGraphicFramePr>
          <p:nvPr>
            <p:ph sz="half" idx="1"/>
          </p:nvPr>
        </p:nvGraphicFramePr>
        <p:xfrm>
          <a:off x="250825" y="1196975"/>
          <a:ext cx="8543925" cy="3891915"/>
        </p:xfrm>
        <a:graphic>
          <a:graphicData uri="http://schemas.openxmlformats.org/drawingml/2006/table">
            <a:tbl>
              <a:tblPr/>
              <a:tblGrid>
                <a:gridCol w="1584325"/>
                <a:gridCol w="911225"/>
                <a:gridCol w="3024188"/>
                <a:gridCol w="3024187"/>
              </a:tblGrid>
              <a:tr h="458788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C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тимулы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3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реакции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Выдача реакции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Выдача реакции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или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2163" name="Text Box 35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Внутренняя блокировка: правила работы среды.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32224" name="Text Box 96"/>
          <p:cNvSpPr txBox="1">
            <a:spLocks noChangeArrowheads="1"/>
          </p:cNvSpPr>
          <p:nvPr/>
        </p:nvSpPr>
        <p:spPr bwMode="auto">
          <a:xfrm>
            <a:off x="5832475" y="4257675"/>
            <a:ext cx="2879725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32217" name="Text Box 89"/>
          <p:cNvSpPr txBox="1">
            <a:spLocks noChangeArrowheads="1"/>
          </p:cNvSpPr>
          <p:nvPr/>
        </p:nvSpPr>
        <p:spPr bwMode="auto">
          <a:xfrm>
            <a:off x="250825" y="5121275"/>
            <a:ext cx="7488238" cy="1376363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ru-RU" sz="2400" u="sng"/>
              <a:t>примеры:</a:t>
            </a:r>
          </a:p>
          <a:p>
            <a:pPr>
              <a:spcBef>
                <a:spcPct val="30000"/>
              </a:spcBef>
            </a:pPr>
            <a:r>
              <a:rPr lang="ru-RU" sz="2400" u="sng">
                <a:latin typeface="Times New Roman" pitchFamily="18" charset="0"/>
              </a:rPr>
              <a:t>Вход</a:t>
            </a:r>
            <a:r>
              <a:rPr lang="ru-RU" sz="2400">
                <a:latin typeface="Times New Roman" pitchFamily="18" charset="0"/>
              </a:rPr>
              <a:t>: набор </a:t>
            </a:r>
            <a:r>
              <a:rPr lang="ru-RU" sz="2400" i="1">
                <a:latin typeface="Times New Roman" pitchFamily="18" charset="0"/>
              </a:rPr>
              <a:t>неограниченных</a:t>
            </a:r>
            <a:r>
              <a:rPr lang="ru-RU" sz="2400">
                <a:latin typeface="Times New Roman" pitchFamily="18" charset="0"/>
              </a:rPr>
              <a:t> очередей, куч и стеков.</a:t>
            </a:r>
          </a:p>
          <a:p>
            <a:pPr>
              <a:spcBef>
                <a:spcPct val="10000"/>
              </a:spcBef>
            </a:pPr>
            <a:r>
              <a:rPr lang="ru-RU" sz="2400" u="sng">
                <a:latin typeface="Times New Roman" pitchFamily="18" charset="0"/>
              </a:rPr>
              <a:t>Выход</a:t>
            </a:r>
            <a:r>
              <a:rPr lang="ru-RU" sz="2400">
                <a:latin typeface="Times New Roman" pitchFamily="18" charset="0"/>
              </a:rPr>
              <a:t>: любой набор очередей, куч и стеков.</a:t>
            </a:r>
          </a:p>
        </p:txBody>
      </p:sp>
      <p:sp>
        <p:nvSpPr>
          <p:cNvPr id="432228" name="Text Box 100"/>
          <p:cNvSpPr txBox="1">
            <a:spLocks noChangeArrowheads="1"/>
          </p:cNvSpPr>
          <p:nvPr/>
        </p:nvSpPr>
        <p:spPr bwMode="auto">
          <a:xfrm>
            <a:off x="5864225" y="2271713"/>
            <a:ext cx="2811463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latin typeface="Times New Roman" pitchFamily="18" charset="0"/>
              </a:rPr>
              <a:t>Приём всех стимулов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3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3" grpId="0" animBg="1" autoUpdateAnimBg="0"/>
      <p:bldP spid="432224" grpId="0" animBg="1" autoUpdateAnimBg="0"/>
      <p:bldP spid="432217" grpId="0" animBg="1" autoUpdateAnimBg="0"/>
      <p:bldP spid="432228" grpId="0" animBg="1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A5B5-4FE2-47F2-B8FF-B95878063140}" type="slidenum">
              <a:rPr lang="ru-RU"/>
              <a:pPr/>
              <a:t>166</a:t>
            </a:fld>
            <a:endParaRPr lang="ru-RU"/>
          </a:p>
        </p:txBody>
      </p:sp>
      <p:sp>
        <p:nvSpPr>
          <p:cNvPr id="472066" name="Text Box 2"/>
          <p:cNvSpPr txBox="1">
            <a:spLocks noChangeArrowheads="1"/>
          </p:cNvSpPr>
          <p:nvPr/>
        </p:nvSpPr>
        <p:spPr bwMode="auto">
          <a:xfrm>
            <a:off x="503238" y="304800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Обе блокировки.</a:t>
            </a:r>
            <a:endParaRPr lang="en-US" altLang="zh-TW" sz="2800">
              <a:ea typeface="新細明體" pitchFamily="18" charset="-120"/>
            </a:endParaRPr>
          </a:p>
        </p:txBody>
      </p:sp>
      <p:grpSp>
        <p:nvGrpSpPr>
          <p:cNvPr id="47206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7206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6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207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7207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2078" name="Line 14"/>
          <p:cNvSpPr>
            <a:spLocks noChangeShapeType="1"/>
          </p:cNvSpPr>
          <p:nvPr/>
        </p:nvSpPr>
        <p:spPr bwMode="auto">
          <a:xfrm>
            <a:off x="503238" y="2667000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2079" name="Line 15"/>
          <p:cNvSpPr>
            <a:spLocks noChangeShapeType="1"/>
          </p:cNvSpPr>
          <p:nvPr/>
        </p:nvSpPr>
        <p:spPr bwMode="auto">
          <a:xfrm>
            <a:off x="468313" y="3733800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2080" name="Line 16"/>
          <p:cNvSpPr>
            <a:spLocks noChangeShapeType="1"/>
          </p:cNvSpPr>
          <p:nvPr/>
        </p:nvSpPr>
        <p:spPr bwMode="auto">
          <a:xfrm>
            <a:off x="468313" y="4953000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72081" name="Text Box 17"/>
          <p:cNvSpPr txBox="1">
            <a:spLocks noChangeArrowheads="1"/>
          </p:cNvSpPr>
          <p:nvPr/>
        </p:nvSpPr>
        <p:spPr bwMode="auto">
          <a:xfrm>
            <a:off x="503238" y="1295400"/>
            <a:ext cx="81724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Адаптивный тест</a:t>
            </a:r>
            <a:r>
              <a:rPr lang="ru-RU" sz="2800">
                <a:latin typeface="Times New Roman" pitchFamily="18" charset="0"/>
              </a:rPr>
              <a:t>: после тайм-аута в посылающем состоянии тест посылает другой стимул или начинает ждать реакций.</a:t>
            </a:r>
          </a:p>
        </p:txBody>
      </p:sp>
      <p:sp>
        <p:nvSpPr>
          <p:cNvPr id="472085" name="Text Box 21"/>
          <p:cNvSpPr txBox="1">
            <a:spLocks noChangeArrowheads="1"/>
          </p:cNvSpPr>
          <p:nvPr/>
        </p:nvSpPr>
        <p:spPr bwMode="auto">
          <a:xfrm>
            <a:off x="503238" y="2743200"/>
            <a:ext cx="82819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b"/>
          <a:lstStyle/>
          <a:p>
            <a:pPr algn="dist"/>
            <a:r>
              <a:rPr lang="ru-RU" sz="2800" u="sng">
                <a:latin typeface="Times New Roman" pitchFamily="18" charset="0"/>
              </a:rPr>
              <a:t>Реализация</a:t>
            </a:r>
            <a:r>
              <a:rPr lang="ru-RU" sz="2800">
                <a:latin typeface="Times New Roman" pitchFamily="18" charset="0"/>
              </a:rPr>
              <a:t>: в стационарном состоянии допускается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приём стимула, блокировка и разрушение.</a:t>
            </a:r>
            <a:endParaRPr lang="ru-RU" sz="2800" i="1">
              <a:latin typeface="Times New Roman" pitchFamily="18" charset="0"/>
            </a:endParaRPr>
          </a:p>
        </p:txBody>
      </p:sp>
      <p:sp>
        <p:nvSpPr>
          <p:cNvPr id="472086" name="Text Box 22"/>
          <p:cNvSpPr txBox="1">
            <a:spLocks noChangeArrowheads="1"/>
          </p:cNvSpPr>
          <p:nvPr/>
        </p:nvSpPr>
        <p:spPr bwMode="auto">
          <a:xfrm>
            <a:off x="503238" y="3848100"/>
            <a:ext cx="8174037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/>
            <a:r>
              <a:rPr lang="ru-RU" sz="2800">
                <a:latin typeface="Times New Roman" pitchFamily="18" charset="0"/>
              </a:rPr>
              <a:t>Гипотетическая трасса строится для наблюдаемой трассы </a:t>
            </a:r>
            <a:r>
              <a:rPr lang="ru-RU" sz="2800" i="1">
                <a:latin typeface="Times New Roman" pitchFamily="18" charset="0"/>
              </a:rPr>
              <a:t>от начала тестирования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472087" name="Text Box 23"/>
          <p:cNvSpPr txBox="1">
            <a:spLocks noChangeArrowheads="1"/>
          </p:cNvSpPr>
          <p:nvPr/>
        </p:nvSpPr>
        <p:spPr bwMode="auto">
          <a:xfrm>
            <a:off x="457200" y="5029200"/>
            <a:ext cx="83534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pPr algn="dist">
              <a:spcBef>
                <a:spcPct val="30000"/>
              </a:spcBef>
            </a:pPr>
            <a:r>
              <a:rPr lang="ru-RU" sz="2800">
                <a:latin typeface="Times New Roman" pitchFamily="18" charset="0"/>
              </a:rPr>
              <a:t>Гипотетические трассы могут содержать перед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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 i="1">
                <a:latin typeface="Times New Roman" pitchFamily="18" charset="0"/>
              </a:rPr>
              <a:t>блокировки</a:t>
            </a:r>
            <a:r>
              <a:rPr lang="ru-RU" sz="2800">
                <a:latin typeface="Times New Roman" pitchFamily="18" charset="0"/>
              </a:rPr>
              <a:t> предлагаемых застрявших стимулов.</a:t>
            </a:r>
          </a:p>
        </p:txBody>
      </p:sp>
      <p:sp>
        <p:nvSpPr>
          <p:cNvPr id="472088" name="AutoShape 24"/>
          <p:cNvSpPr>
            <a:spLocks noChangeArrowheads="1"/>
          </p:cNvSpPr>
          <p:nvPr/>
        </p:nvSpPr>
        <p:spPr bwMode="auto">
          <a:xfrm>
            <a:off x="106363" y="12684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2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2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720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720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720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301 L -2.77778E-6 0.21389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7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72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72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720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21389 L -2.77778E-6 0.3794 " pathEditMode="relative" rAng="0" ptsTypes="AA">
                                      <p:cBhvr>
                                        <p:cTn id="31" dur="100" fill="hold"/>
                                        <p:tgtEl>
                                          <p:spTgt spid="47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72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2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720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3794 L -2.77778E-6 0.56319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47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72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72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720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88" grpId="0" animBg="1"/>
      <p:bldP spid="472088" grpId="1" animBg="1"/>
      <p:bldP spid="472088" grpId="2" animBg="1"/>
      <p:bldP spid="472088" grpId="3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AA4A-A71E-44BE-A44D-E78857101CD3}" type="slidenum">
              <a:rPr lang="ru-RU"/>
              <a:pPr/>
              <a:t>167</a:t>
            </a:fld>
            <a:endParaRPr lang="ru-RU"/>
          </a:p>
        </p:txBody>
      </p:sp>
      <p:sp>
        <p:nvSpPr>
          <p:cNvPr id="473090" name="Text Box 2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Обе блокировки: Таблица условий.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47309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7309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09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310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7310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3214" name="Group 126"/>
          <p:cNvGraphicFramePr>
            <a:graphicFrameLocks noGrp="1"/>
          </p:cNvGraphicFramePr>
          <p:nvPr>
            <p:ph/>
          </p:nvPr>
        </p:nvGraphicFramePr>
        <p:xfrm>
          <a:off x="179388" y="1160463"/>
          <a:ext cx="8748712" cy="4484802"/>
        </p:xfrm>
        <a:graphic>
          <a:graphicData uri="http://schemas.openxmlformats.org/drawingml/2006/table">
            <a:tbl>
              <a:tblPr/>
              <a:tblGrid>
                <a:gridCol w="863600"/>
                <a:gridCol w="865187"/>
                <a:gridCol w="1079500"/>
                <a:gridCol w="1260475"/>
                <a:gridCol w="1260475"/>
                <a:gridCol w="1403350"/>
                <a:gridCol w="2016125"/>
              </a:tblGrid>
              <a:tr h="4683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стационарность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 блокировка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теста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тест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EBDB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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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true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 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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&amp;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!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DE7"/>
                    </a:solidFill>
                  </a:tcPr>
                </a:tc>
              </a:tr>
            </a:tbl>
          </a:graphicData>
        </a:graphic>
      </p:graphicFrame>
      <p:sp>
        <p:nvSpPr>
          <p:cNvPr id="473175" name="Text Box 87"/>
          <p:cNvSpPr txBox="1">
            <a:spLocks noChangeArrowheads="1"/>
          </p:cNvSpPr>
          <p:nvPr/>
        </p:nvSpPr>
        <p:spPr bwMode="auto">
          <a:xfrm>
            <a:off x="4787900" y="4905375"/>
            <a:ext cx="684213" cy="57626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54000" bIns="0"/>
          <a:lstStyle/>
          <a:p>
            <a:pPr algn="r">
              <a:spcBef>
                <a:spcPct val="50000"/>
              </a:spcBef>
            </a:pP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73177" name="Text Box 89"/>
          <p:cNvSpPr txBox="1">
            <a:spLocks noChangeArrowheads="1"/>
          </p:cNvSpPr>
          <p:nvPr/>
        </p:nvSpPr>
        <p:spPr bwMode="auto">
          <a:xfrm>
            <a:off x="142875" y="5734050"/>
            <a:ext cx="7462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приём всех стимулов:   </a:t>
            </a:r>
            <a:r>
              <a:rPr lang="ru-RU" sz="2400"/>
              <a:t>	 </a:t>
            </a:r>
            <a:br>
              <a:rPr lang="ru-RU" sz="2400"/>
            </a:br>
            <a:r>
              <a:rPr lang="ru-RU" sz="2400">
                <a:latin typeface="Times New Roman" pitchFamily="18" charset="0"/>
              </a:rPr>
              <a:t>приём всех реакций:	     </a:t>
            </a:r>
            <a:r>
              <a:rPr lang="ru-RU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ru-RU" sz="2400"/>
              <a:t> – средой	 </a:t>
            </a:r>
            <a:r>
              <a:rPr lang="ru-RU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Y</a:t>
            </a:r>
            <a:r>
              <a:rPr lang="ru-RU" sz="2400"/>
              <a:t> – тестом</a:t>
            </a:r>
          </a:p>
        </p:txBody>
      </p:sp>
      <p:sp>
        <p:nvSpPr>
          <p:cNvPr id="473178" name="Text Box 90"/>
          <p:cNvSpPr txBox="1">
            <a:spLocks noChangeArrowheads="1"/>
          </p:cNvSpPr>
          <p:nvPr/>
        </p:nvSpPr>
        <p:spPr bwMode="auto">
          <a:xfrm>
            <a:off x="4787900" y="4148138"/>
            <a:ext cx="684213" cy="57626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54000" bIns="0"/>
          <a:lstStyle/>
          <a:p>
            <a:pPr algn="r">
              <a:spcBef>
                <a:spcPct val="50000"/>
              </a:spcBef>
            </a:pP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73179" name="Text Box 91"/>
          <p:cNvSpPr txBox="1">
            <a:spLocks noChangeArrowheads="1"/>
          </p:cNvSpPr>
          <p:nvPr/>
        </p:nvSpPr>
        <p:spPr bwMode="auto">
          <a:xfrm>
            <a:off x="5697538" y="5734050"/>
            <a:ext cx="276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en-US" sz="2400" b="1">
                <a:solidFill>
                  <a:srgbClr val="FF0000"/>
                </a:solidFill>
              </a:rPr>
              <a:t>X</a:t>
            </a:r>
            <a:r>
              <a:rPr lang="ru-RU" sz="2400"/>
              <a:t> – реализацией</a:t>
            </a:r>
          </a:p>
        </p:txBody>
      </p:sp>
      <p:sp>
        <p:nvSpPr>
          <p:cNvPr id="473180" name="Text Box 92"/>
          <p:cNvSpPr txBox="1">
            <a:spLocks noChangeArrowheads="1"/>
          </p:cNvSpPr>
          <p:nvPr/>
        </p:nvSpPr>
        <p:spPr bwMode="auto">
          <a:xfrm>
            <a:off x="6948488" y="4148138"/>
            <a:ext cx="827087" cy="576262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0" bIns="0"/>
          <a:lstStyle/>
          <a:p>
            <a:pPr algn="r">
              <a:spcBef>
                <a:spcPct val="50000"/>
              </a:spcBef>
            </a:pPr>
            <a:endParaRPr lang="ru-RU" sz="2800"/>
          </a:p>
        </p:txBody>
      </p:sp>
      <p:sp>
        <p:nvSpPr>
          <p:cNvPr id="473181" name="Text Box 93"/>
          <p:cNvSpPr txBox="1">
            <a:spLocks noChangeArrowheads="1"/>
          </p:cNvSpPr>
          <p:nvPr/>
        </p:nvSpPr>
        <p:spPr bwMode="auto">
          <a:xfrm>
            <a:off x="1979613" y="2270125"/>
            <a:ext cx="971550" cy="4841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bIns="10800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?</a:t>
            </a:r>
            <a:r>
              <a:rPr lang="en-US" sz="2800" b="1">
                <a:solidFill>
                  <a:srgbClr val="FF0000"/>
                </a:solidFill>
              </a:rPr>
              <a:t>X</a:t>
            </a:r>
            <a:endParaRPr lang="ru-RU" sz="2800"/>
          </a:p>
        </p:txBody>
      </p:sp>
      <p:sp>
        <p:nvSpPr>
          <p:cNvPr id="473182" name="Text Box 94"/>
          <p:cNvSpPr txBox="1">
            <a:spLocks noChangeArrowheads="1"/>
          </p:cNvSpPr>
          <p:nvPr/>
        </p:nvSpPr>
        <p:spPr bwMode="auto">
          <a:xfrm>
            <a:off x="4392613" y="2270125"/>
            <a:ext cx="971550" cy="4841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bIns="10800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?</a:t>
            </a:r>
            <a:r>
              <a:rPr lang="en-US" sz="2800" b="1">
                <a:solidFill>
                  <a:srgbClr val="FF0000"/>
                </a:solidFill>
              </a:rPr>
              <a:t>X</a:t>
            </a:r>
            <a:endParaRPr lang="ru-RU" sz="2800"/>
          </a:p>
        </p:txBody>
      </p:sp>
      <p:sp>
        <p:nvSpPr>
          <p:cNvPr id="473183" name="Text Box 95"/>
          <p:cNvSpPr txBox="1">
            <a:spLocks noChangeArrowheads="1"/>
          </p:cNvSpPr>
          <p:nvPr/>
        </p:nvSpPr>
        <p:spPr bwMode="auto">
          <a:xfrm>
            <a:off x="2339975" y="4940300"/>
            <a:ext cx="647700" cy="576263"/>
          </a:xfrm>
          <a:prstGeom prst="rect">
            <a:avLst/>
          </a:prstGeom>
          <a:solidFill>
            <a:srgbClr val="FFFFD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54000" bIns="0"/>
          <a:lstStyle/>
          <a:p>
            <a:pPr algn="r">
              <a:spcBef>
                <a:spcPct val="50000"/>
              </a:spcBef>
            </a:pPr>
            <a:r>
              <a:rPr lang="en-US"/>
              <a:t> </a:t>
            </a:r>
            <a:r>
              <a:rPr lang="en-US" sz="2800">
                <a:sym typeface="Symbol" pitchFamily="18" charset="2"/>
              </a:rPr>
              <a:t> </a:t>
            </a: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73184" name="Text Box 96"/>
          <p:cNvSpPr txBox="1">
            <a:spLocks noChangeArrowheads="1"/>
          </p:cNvSpPr>
          <p:nvPr/>
        </p:nvSpPr>
        <p:spPr bwMode="auto">
          <a:xfrm>
            <a:off x="1985963" y="4195763"/>
            <a:ext cx="971550" cy="504825"/>
          </a:xfrm>
          <a:prstGeom prst="rect">
            <a:avLst/>
          </a:prstGeom>
          <a:solidFill>
            <a:srgbClr val="FFFFD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r">
              <a:spcBef>
                <a:spcPct val="50000"/>
              </a:spcBef>
            </a:pPr>
            <a:r>
              <a:rPr lang="en-US" sz="2800"/>
              <a:t> </a:t>
            </a:r>
            <a:r>
              <a:rPr lang="en-US" sz="2800">
                <a:sym typeface="Symbol" pitchFamily="18" charset="2"/>
              </a:rPr>
              <a:t> !</a:t>
            </a:r>
            <a:r>
              <a:rPr lang="en-US" sz="2800">
                <a:solidFill>
                  <a:srgbClr val="FF6600"/>
                </a:solidFill>
                <a:sym typeface="Symbol" pitchFamily="18" charset="2"/>
              </a:rPr>
              <a:t>x</a:t>
            </a:r>
            <a:endParaRPr lang="ru-RU" sz="2800">
              <a:solidFill>
                <a:srgbClr val="FF6600"/>
              </a:solidFill>
            </a:endParaRPr>
          </a:p>
        </p:txBody>
      </p:sp>
      <p:sp>
        <p:nvSpPr>
          <p:cNvPr id="473186" name="Text Box 98"/>
          <p:cNvSpPr txBox="1">
            <a:spLocks noChangeArrowheads="1"/>
          </p:cNvSpPr>
          <p:nvPr/>
        </p:nvSpPr>
        <p:spPr bwMode="auto">
          <a:xfrm>
            <a:off x="3240088" y="5734050"/>
            <a:ext cx="192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?</a:t>
            </a:r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ru-RU" sz="2400"/>
              <a:t> – средой</a:t>
            </a:r>
          </a:p>
        </p:txBody>
      </p:sp>
      <p:graphicFrame>
        <p:nvGraphicFramePr>
          <p:cNvPr id="473187" name="Group 99"/>
          <p:cNvGraphicFramePr>
            <a:graphicFrameLocks noGrp="1"/>
          </p:cNvGraphicFramePr>
          <p:nvPr/>
        </p:nvGraphicFramePr>
        <p:xfrm>
          <a:off x="4248150" y="2816225"/>
          <a:ext cx="2663825" cy="2808288"/>
        </p:xfrm>
        <a:graphic>
          <a:graphicData uri="http://schemas.openxmlformats.org/drawingml/2006/table">
            <a:tbl>
              <a:tblPr/>
              <a:tblGrid>
                <a:gridCol w="1257300"/>
                <a:gridCol w="1406525"/>
              </a:tblGrid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3204" name="Text Box 116"/>
          <p:cNvSpPr txBox="1">
            <a:spLocks noChangeArrowheads="1"/>
          </p:cNvSpPr>
          <p:nvPr/>
        </p:nvSpPr>
        <p:spPr bwMode="auto">
          <a:xfrm>
            <a:off x="5537200" y="2924175"/>
            <a:ext cx="1331913" cy="46831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05" name="Text Box 117"/>
          <p:cNvSpPr txBox="1">
            <a:spLocks noChangeArrowheads="1"/>
          </p:cNvSpPr>
          <p:nvPr/>
        </p:nvSpPr>
        <p:spPr bwMode="auto">
          <a:xfrm>
            <a:off x="5543550" y="3573463"/>
            <a:ext cx="1331913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06" name="Text Box 118"/>
          <p:cNvSpPr txBox="1">
            <a:spLocks noChangeArrowheads="1"/>
          </p:cNvSpPr>
          <p:nvPr/>
        </p:nvSpPr>
        <p:spPr bwMode="auto">
          <a:xfrm>
            <a:off x="5545138" y="4184650"/>
            <a:ext cx="1331912" cy="46831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07" name="Text Box 119"/>
          <p:cNvSpPr txBox="1">
            <a:spLocks noChangeArrowheads="1"/>
          </p:cNvSpPr>
          <p:nvPr/>
        </p:nvSpPr>
        <p:spPr bwMode="auto">
          <a:xfrm>
            <a:off x="5543550" y="4976813"/>
            <a:ext cx="1331913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08" name="Text Box 120"/>
          <p:cNvSpPr txBox="1">
            <a:spLocks noChangeArrowheads="1"/>
          </p:cNvSpPr>
          <p:nvPr/>
        </p:nvSpPr>
        <p:spPr bwMode="auto">
          <a:xfrm>
            <a:off x="4284663" y="4976813"/>
            <a:ext cx="1187450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09" name="Text Box 121"/>
          <p:cNvSpPr txBox="1">
            <a:spLocks noChangeArrowheads="1"/>
          </p:cNvSpPr>
          <p:nvPr/>
        </p:nvSpPr>
        <p:spPr bwMode="auto">
          <a:xfrm>
            <a:off x="4284663" y="4149725"/>
            <a:ext cx="1187450" cy="468313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10" name="Text Box 122"/>
          <p:cNvSpPr txBox="1">
            <a:spLocks noChangeArrowheads="1"/>
          </p:cNvSpPr>
          <p:nvPr/>
        </p:nvSpPr>
        <p:spPr bwMode="auto">
          <a:xfrm>
            <a:off x="4284663" y="3573463"/>
            <a:ext cx="1187450" cy="4683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en-US" sz="2800"/>
              <a:t>true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73211" name="Text Box 123"/>
          <p:cNvSpPr txBox="1">
            <a:spLocks noChangeArrowheads="1"/>
          </p:cNvSpPr>
          <p:nvPr/>
        </p:nvSpPr>
        <p:spPr bwMode="auto">
          <a:xfrm>
            <a:off x="8085138" y="3500438"/>
            <a:ext cx="827087" cy="576262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0" bIns="0"/>
          <a:lstStyle/>
          <a:p>
            <a:pPr algn="r">
              <a:spcBef>
                <a:spcPct val="50000"/>
              </a:spcBef>
            </a:pPr>
            <a:endParaRPr lang="ru-RU" sz="2800"/>
          </a:p>
        </p:txBody>
      </p:sp>
      <p:sp>
        <p:nvSpPr>
          <p:cNvPr id="473212" name="Text Box 124"/>
          <p:cNvSpPr txBox="1">
            <a:spLocks noChangeArrowheads="1"/>
          </p:cNvSpPr>
          <p:nvPr/>
        </p:nvSpPr>
        <p:spPr bwMode="auto">
          <a:xfrm>
            <a:off x="8085138" y="4833938"/>
            <a:ext cx="827087" cy="395287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72000" rIns="0" bIns="0"/>
          <a:lstStyle/>
          <a:p>
            <a:pPr algn="r">
              <a:spcBef>
                <a:spcPct val="50000"/>
              </a:spcBef>
            </a:pPr>
            <a:endParaRPr lang="ru-RU" sz="2800"/>
          </a:p>
        </p:txBody>
      </p:sp>
      <p:sp>
        <p:nvSpPr>
          <p:cNvPr id="473176" name="Text Box 88"/>
          <p:cNvSpPr txBox="1">
            <a:spLocks noChangeArrowheads="1"/>
          </p:cNvSpPr>
          <p:nvPr/>
        </p:nvSpPr>
        <p:spPr bwMode="auto">
          <a:xfrm>
            <a:off x="7146925" y="5229225"/>
            <a:ext cx="1765300" cy="373063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72000" anchor="ctr"/>
          <a:lstStyle/>
          <a:p>
            <a:pPr algn="r">
              <a:spcBef>
                <a:spcPct val="50000"/>
              </a:spcBef>
            </a:pPr>
            <a:endParaRPr lang="ru-RU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3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3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47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473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473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473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73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473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473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73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73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73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73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73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73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473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473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73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73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473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473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473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73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473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473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473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73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473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473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473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73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0" fill="hold"/>
                                        <p:tgtEl>
                                          <p:spTgt spid="47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47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47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73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7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7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7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7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47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47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7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73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2000"/>
                                        <p:tgtEl>
                                          <p:spTgt spid="47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2000"/>
                                        <p:tgtEl>
                                          <p:spTgt spid="473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2000"/>
                                        <p:tgtEl>
                                          <p:spTgt spid="473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2000"/>
                                        <p:tgtEl>
                                          <p:spTgt spid="47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75" grpId="0" animBg="1"/>
      <p:bldP spid="473177" grpId="0"/>
      <p:bldP spid="473178" grpId="0" animBg="1"/>
      <p:bldP spid="473179" grpId="0"/>
      <p:bldP spid="473180" grpId="0" animBg="1"/>
      <p:bldP spid="473181" grpId="0" animBg="1"/>
      <p:bldP spid="473182" grpId="0" animBg="1"/>
      <p:bldP spid="473183" grpId="0" animBg="1"/>
      <p:bldP spid="473184" grpId="0" animBg="1"/>
      <p:bldP spid="473186" grpId="0"/>
      <p:bldP spid="473186" grpId="1"/>
      <p:bldP spid="473204" grpId="0" animBg="1"/>
      <p:bldP spid="473205" grpId="0" animBg="1"/>
      <p:bldP spid="473206" grpId="0" animBg="1"/>
      <p:bldP spid="473207" grpId="0" animBg="1"/>
      <p:bldP spid="473208" grpId="0" animBg="1"/>
      <p:bldP spid="473209" grpId="0" animBg="1"/>
      <p:bldP spid="473210" grpId="0" animBg="1"/>
      <p:bldP spid="473211" grpId="0" animBg="1"/>
      <p:bldP spid="473212" grpId="0" animBg="1"/>
      <p:bldP spid="47317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0BC0-8B67-48FC-91BF-9C03F934B296}" type="slidenum">
              <a:rPr lang="ru-RU"/>
              <a:pPr/>
              <a:t>168</a:t>
            </a:fld>
            <a:endParaRPr lang="ru-RU"/>
          </a:p>
        </p:txBody>
      </p:sp>
      <p:grpSp>
        <p:nvGrpSpPr>
          <p:cNvPr id="4741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741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41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741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4125" name="Group 13"/>
          <p:cNvGraphicFramePr>
            <a:graphicFrameLocks noGrp="1"/>
          </p:cNvGraphicFramePr>
          <p:nvPr>
            <p:ph/>
          </p:nvPr>
        </p:nvGraphicFramePr>
        <p:xfrm>
          <a:off x="215900" y="1773238"/>
          <a:ext cx="8677275" cy="3719514"/>
        </p:xfrm>
        <a:graphic>
          <a:graphicData uri="http://schemas.openxmlformats.org/drawingml/2006/table">
            <a:tbl>
              <a:tblPr/>
              <a:tblGrid>
                <a:gridCol w="1547813"/>
                <a:gridCol w="936625"/>
                <a:gridCol w="3095625"/>
                <a:gridCol w="3097212"/>
              </a:tblGrid>
              <a:tr h="576263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среде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C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тимулы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05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97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реакции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4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F(s)(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Выдача реакции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Приём всех стимулов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Выдача реакции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или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Выдача стимула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b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Приём всех реакций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4147" name="Text Box 35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Обе блокировки: правила работы среды.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74148" name="Text Box 36"/>
          <p:cNvSpPr txBox="1">
            <a:spLocks noChangeArrowheads="1"/>
          </p:cNvSpPr>
          <p:nvPr/>
        </p:nvSpPr>
        <p:spPr bwMode="auto">
          <a:xfrm>
            <a:off x="2771775" y="3824288"/>
            <a:ext cx="29162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74149" name="Text Box 37"/>
          <p:cNvSpPr txBox="1">
            <a:spLocks noChangeArrowheads="1"/>
          </p:cNvSpPr>
          <p:nvPr/>
        </p:nvSpPr>
        <p:spPr bwMode="auto">
          <a:xfrm>
            <a:off x="5832475" y="3824288"/>
            <a:ext cx="29162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74150" name="Text Box 38"/>
          <p:cNvSpPr txBox="1">
            <a:spLocks noChangeArrowheads="1"/>
          </p:cNvSpPr>
          <p:nvPr/>
        </p:nvSpPr>
        <p:spPr bwMode="auto">
          <a:xfrm>
            <a:off x="5832475" y="4581525"/>
            <a:ext cx="2879725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7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7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47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47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48" grpId="0" animBg="1"/>
      <p:bldP spid="474149" grpId="0" animBg="1"/>
      <p:bldP spid="47415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CEF0A-578A-49E2-BE0D-E465DBF12561}" type="slidenum">
              <a:rPr lang="ru-RU"/>
              <a:pPr/>
              <a:t>169</a:t>
            </a:fld>
            <a:endParaRPr lang="ru-RU"/>
          </a:p>
        </p:txBody>
      </p:sp>
      <p:grpSp>
        <p:nvGrpSpPr>
          <p:cNvPr id="40755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0755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5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5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5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5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6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6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6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756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0756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7568" name="Text Box 16"/>
          <p:cNvSpPr txBox="1">
            <a:spLocks noChangeArrowheads="1"/>
          </p:cNvSpPr>
          <p:nvPr/>
        </p:nvSpPr>
        <p:spPr bwMode="auto">
          <a:xfrm>
            <a:off x="503238" y="304800"/>
            <a:ext cx="8245475" cy="15033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</a:t>
            </a: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Осцилляция: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дивергенция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07569" name="Text Box 17"/>
          <p:cNvSpPr txBox="1">
            <a:spLocks noChangeArrowheads="1"/>
          </p:cNvSpPr>
          <p:nvPr/>
        </p:nvSpPr>
        <p:spPr bwMode="auto">
          <a:xfrm>
            <a:off x="533400" y="927100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sp>
        <p:nvSpPr>
          <p:cNvPr id="407571" name="Text Box 19"/>
          <p:cNvSpPr txBox="1">
            <a:spLocks noChangeArrowheads="1"/>
          </p:cNvSpPr>
          <p:nvPr/>
        </p:nvSpPr>
        <p:spPr bwMode="auto">
          <a:xfrm>
            <a:off x="468313" y="1989138"/>
            <a:ext cx="8245475" cy="955675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 осцилляцией реализации связаны две проблемы: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Дивергенция и незавершённость шага тестирования.</a:t>
            </a:r>
          </a:p>
        </p:txBody>
      </p:sp>
      <p:sp>
        <p:nvSpPr>
          <p:cNvPr id="407572" name="Text Box 20"/>
          <p:cNvSpPr txBox="1">
            <a:spLocks noChangeArrowheads="1"/>
          </p:cNvSpPr>
          <p:nvPr/>
        </p:nvSpPr>
        <p:spPr bwMode="auto">
          <a:xfrm>
            <a:off x="360363" y="3249613"/>
            <a:ext cx="8424862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Возможные решения проблемы дивергенции: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</a:rPr>
              <a:t>   Ограниченная ёмкость среды по реакциям.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   Ограниченное число реакций,</a:t>
            </a:r>
          </a:p>
          <a:p>
            <a:r>
              <a:rPr lang="ru-RU" sz="2800">
                <a:latin typeface="Times New Roman" pitchFamily="18" charset="0"/>
              </a:rPr>
              <a:t>     принимаемых средой подряд.</a:t>
            </a:r>
          </a:p>
          <a:p>
            <a:pPr>
              <a:buFontTx/>
              <a:buChar char="•"/>
            </a:pPr>
            <a:r>
              <a:rPr lang="ru-RU" sz="2800">
                <a:latin typeface="Times New Roman" pitchFamily="18" charset="0"/>
              </a:rPr>
              <a:t>   Приоритет в среде </a:t>
            </a:r>
            <a:r>
              <a:rPr lang="ru-RU" sz="2800" i="1">
                <a:latin typeface="Times New Roman" pitchFamily="18" charset="0"/>
              </a:rPr>
              <a:t>выдачи реакции</a:t>
            </a:r>
            <a:r>
              <a:rPr lang="ru-RU" sz="2800">
                <a:latin typeface="Times New Roman" pitchFamily="18" charset="0"/>
              </a:rPr>
              <a:t> в тест</a:t>
            </a:r>
          </a:p>
          <a:p>
            <a:r>
              <a:rPr lang="ru-RU" sz="2800">
                <a:latin typeface="Times New Roman" pitchFamily="18" charset="0"/>
              </a:rPr>
              <a:t>     над </a:t>
            </a:r>
            <a:r>
              <a:rPr lang="ru-RU" sz="2800" i="1">
                <a:latin typeface="Times New Roman" pitchFamily="18" charset="0"/>
              </a:rPr>
              <a:t>приёмом реакции</a:t>
            </a:r>
            <a:r>
              <a:rPr lang="ru-RU" sz="2800">
                <a:latin typeface="Times New Roman" pitchFamily="18" charset="0"/>
              </a:rPr>
              <a:t> от реализации.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7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7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7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7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7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69" grpId="0" animBg="1" autoUpdateAnimBg="0"/>
      <p:bldP spid="4075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E7EA-78CB-47A3-8135-D54EECFCE0C7}" type="slidenum">
              <a:rPr lang="ru-RU"/>
              <a:pPr/>
              <a:t>17</a:t>
            </a:fld>
            <a:endParaRPr lang="ru-RU"/>
          </a:p>
        </p:txBody>
      </p:sp>
      <p:grpSp>
        <p:nvGrpSpPr>
          <p:cNvPr id="63602" name="Group 114"/>
          <p:cNvGrpSpPr>
            <a:grpSpLocks/>
          </p:cNvGrpSpPr>
          <p:nvPr/>
        </p:nvGrpSpPr>
        <p:grpSpPr bwMode="auto">
          <a:xfrm>
            <a:off x="827088" y="4868863"/>
            <a:ext cx="6902450" cy="1655762"/>
            <a:chOff x="521" y="3067"/>
            <a:chExt cx="4348" cy="1043"/>
          </a:xfrm>
        </p:grpSpPr>
        <p:pic>
          <p:nvPicPr>
            <p:cNvPr id="63562" name="Picture 74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" y="3067"/>
              <a:ext cx="4348" cy="1043"/>
            </a:xfrm>
            <a:prstGeom prst="rect">
              <a:avLst/>
            </a:prstGeom>
            <a:noFill/>
          </p:spPr>
        </p:pic>
        <p:pic>
          <p:nvPicPr>
            <p:cNvPr id="63579" name="Picture 91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74" y="3271"/>
              <a:ext cx="993" cy="773"/>
            </a:xfrm>
            <a:prstGeom prst="rect">
              <a:avLst/>
            </a:prstGeom>
            <a:noFill/>
          </p:spPr>
        </p:pic>
        <p:pic>
          <p:nvPicPr>
            <p:cNvPr id="63564" name="Picture 76" descr="LIGHTBLB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3348"/>
              <a:ext cx="426" cy="672"/>
            </a:xfrm>
            <a:prstGeom prst="rect">
              <a:avLst/>
            </a:prstGeom>
            <a:noFill/>
          </p:spPr>
        </p:pic>
      </p:grpSp>
      <p:pic>
        <p:nvPicPr>
          <p:cNvPr id="63529" name="Picture 41" descr="CKEYUP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6488" y="5414963"/>
            <a:ext cx="752475" cy="857250"/>
          </a:xfrm>
          <a:prstGeom prst="rect">
            <a:avLst/>
          </a:prstGeom>
          <a:noFill/>
        </p:spPr>
      </p:pic>
      <p:pic>
        <p:nvPicPr>
          <p:cNvPr id="63535" name="Picture 47" descr="CKEYUP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414963"/>
            <a:ext cx="752475" cy="857250"/>
          </a:xfrm>
          <a:prstGeom prst="rect">
            <a:avLst/>
          </a:prstGeom>
          <a:noFill/>
        </p:spPr>
      </p:pic>
      <p:pic>
        <p:nvPicPr>
          <p:cNvPr id="63538" name="Picture 50" descr="CKEYUP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6713" y="5414963"/>
            <a:ext cx="752475" cy="857250"/>
          </a:xfrm>
          <a:prstGeom prst="rect">
            <a:avLst/>
          </a:prstGeom>
          <a:noFill/>
        </p:spPr>
      </p:pic>
      <p:sp>
        <p:nvSpPr>
          <p:cNvPr id="63541" name="Text Box 53"/>
          <p:cNvSpPr txBox="1">
            <a:spLocks noChangeArrowheads="1"/>
          </p:cNvSpPr>
          <p:nvPr/>
        </p:nvSpPr>
        <p:spPr bwMode="auto">
          <a:xfrm>
            <a:off x="4967288" y="5272088"/>
            <a:ext cx="7207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olidFill>
                  <a:srgbClr val="F5F3E3"/>
                </a:solidFill>
              </a:rPr>
              <a:t>...</a:t>
            </a:r>
          </a:p>
        </p:txBody>
      </p:sp>
      <p:pic>
        <p:nvPicPr>
          <p:cNvPr id="63543" name="Picture 55" descr="DIAL2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76488" y="5416550"/>
            <a:ext cx="762000" cy="857250"/>
          </a:xfrm>
          <a:prstGeom prst="rect">
            <a:avLst/>
          </a:prstGeom>
          <a:noFill/>
        </p:spPr>
      </p:pic>
      <p:pic>
        <p:nvPicPr>
          <p:cNvPr id="63546" name="Picture 58" descr="DIAL2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5416550"/>
            <a:ext cx="762000" cy="857250"/>
          </a:xfrm>
          <a:prstGeom prst="rect">
            <a:avLst/>
          </a:prstGeom>
          <a:noFill/>
        </p:spPr>
      </p:pic>
      <p:pic>
        <p:nvPicPr>
          <p:cNvPr id="63549" name="Picture 61" descr="DIAL2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76713" y="5416550"/>
            <a:ext cx="762000" cy="857250"/>
          </a:xfrm>
          <a:prstGeom prst="rect">
            <a:avLst/>
          </a:prstGeom>
          <a:noFill/>
        </p:spPr>
      </p:pic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3500" name="Rectangle 1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1" name="Rectangle 1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2" name="Rectangle 1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3" name="Rectangle 1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4" name="Rectangle 1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5" name="Rectangle 1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6" name="Rectangle 1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7" name="Rectangle 1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08" name="Text Box 20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3509" name="Picture 21" descr="IP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215900" y="3284538"/>
            <a:ext cx="8640763" cy="1554162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r>
              <a:rPr lang="ru-RU" sz="3200" u="sng">
                <a:latin typeface="Times New Roman" pitchFamily="18" charset="0"/>
              </a:rPr>
              <a:t>Генеративная машина</a:t>
            </a:r>
            <a:r>
              <a:rPr lang="ru-RU" sz="3200">
                <a:latin typeface="Times New Roman" pitchFamily="18" charset="0"/>
              </a:rPr>
              <a:t> </a:t>
            </a:r>
            <a:r>
              <a:rPr lang="ru-RU" sz="2400"/>
              <a:t>(</a:t>
            </a:r>
            <a:r>
              <a:rPr lang="en-US" sz="2400"/>
              <a:t>van Glabbeek, R. J.</a:t>
            </a:r>
            <a:r>
              <a:rPr lang="ru-RU" sz="2400"/>
              <a:t>)</a:t>
            </a:r>
            <a:r>
              <a:rPr lang="ru-RU" sz="3200">
                <a:latin typeface="Times New Roman" pitchFamily="18" charset="0"/>
              </a:rPr>
              <a:t>: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действие</a:t>
            </a:r>
            <a:r>
              <a:rPr lang="ru-RU" sz="3200"/>
              <a:t> </a:t>
            </a:r>
            <a:r>
              <a:rPr lang="en-US" sz="3200" b="1"/>
              <a:t>a</a:t>
            </a:r>
            <a:r>
              <a:rPr lang="en-US" sz="3200" b="1">
                <a:sym typeface="Symbol" pitchFamily="18" charset="2"/>
              </a:rPr>
              <a:t>A</a:t>
            </a:r>
            <a:r>
              <a:rPr lang="ru-RU" sz="3200"/>
              <a:t> </a:t>
            </a:r>
            <a:r>
              <a:rPr lang="ru-RU" sz="3200">
                <a:latin typeface="Times New Roman" pitchFamily="18" charset="0"/>
              </a:rPr>
              <a:t>можно выполнять только, если оно разрешено переключателем </a:t>
            </a:r>
            <a:r>
              <a:rPr lang="en-US" sz="3200">
                <a:latin typeface="Times New Roman" pitchFamily="18" charset="0"/>
              </a:rPr>
              <a:t>“</a:t>
            </a:r>
            <a:r>
              <a:rPr lang="en-US" sz="3200" b="1"/>
              <a:t>a</a:t>
            </a:r>
            <a:r>
              <a:rPr lang="en-US" sz="3200">
                <a:latin typeface="Times New Roman" pitchFamily="18" charset="0"/>
              </a:rPr>
              <a:t>”</a:t>
            </a:r>
            <a:endParaRPr lang="ru-RU" sz="3200" b="1"/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215900" y="1700213"/>
            <a:ext cx="8640763" cy="1554162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r>
              <a:rPr lang="ru-RU" sz="3200" u="sng">
                <a:latin typeface="Times New Roman" pitchFamily="18" charset="0"/>
              </a:rPr>
              <a:t>Реактивная машина</a:t>
            </a:r>
            <a:r>
              <a:rPr lang="ru-RU" sz="3200">
                <a:latin typeface="Times New Roman" pitchFamily="18" charset="0"/>
              </a:rPr>
              <a:t> </a:t>
            </a:r>
            <a:r>
              <a:rPr lang="ru-RU" sz="2400"/>
              <a:t>(</a:t>
            </a:r>
            <a:r>
              <a:rPr lang="en-US" altLang="zh-TW" sz="2400">
                <a:ea typeface="新細明體" pitchFamily="18" charset="-120"/>
              </a:rPr>
              <a:t>R. Milner</a:t>
            </a:r>
            <a:r>
              <a:rPr lang="ru-RU" sz="2400"/>
              <a:t>)</a:t>
            </a:r>
            <a:r>
              <a:rPr lang="ru-RU" sz="3200">
                <a:latin typeface="Times New Roman" pitchFamily="18" charset="0"/>
              </a:rPr>
              <a:t>: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действие</a:t>
            </a:r>
            <a:r>
              <a:rPr lang="ru-RU" sz="3200"/>
              <a:t> </a:t>
            </a:r>
            <a:r>
              <a:rPr lang="en-US" sz="3200" b="1"/>
              <a:t>a</a:t>
            </a:r>
            <a:r>
              <a:rPr lang="en-US" sz="3200" b="1">
                <a:sym typeface="Symbol" pitchFamily="18" charset="2"/>
              </a:rPr>
              <a:t>A</a:t>
            </a:r>
            <a:r>
              <a:rPr lang="ru-RU" sz="3200"/>
              <a:t> </a:t>
            </a:r>
            <a:r>
              <a:rPr lang="ru-RU" sz="3200">
                <a:latin typeface="Times New Roman" pitchFamily="18" charset="0"/>
              </a:rPr>
              <a:t>можно выполнять только по приказу - при нажатии кнопки </a:t>
            </a:r>
            <a:r>
              <a:rPr lang="en-US" sz="3200">
                <a:latin typeface="Times New Roman" pitchFamily="18" charset="0"/>
              </a:rPr>
              <a:t>“</a:t>
            </a:r>
            <a:r>
              <a:rPr lang="en-US" sz="3200" b="1"/>
              <a:t>a</a:t>
            </a:r>
            <a:r>
              <a:rPr lang="en-US" sz="3200">
                <a:latin typeface="Times New Roman" pitchFamily="18" charset="0"/>
              </a:rPr>
              <a:t>”</a:t>
            </a:r>
            <a:endParaRPr lang="ru-RU" sz="3200">
              <a:latin typeface="Times New Roman" pitchFamily="18" charset="0"/>
            </a:endParaRPr>
          </a:p>
        </p:txBody>
      </p:sp>
      <p:sp>
        <p:nvSpPr>
          <p:cNvPr id="63566" name="Text Box 78"/>
          <p:cNvSpPr txBox="1">
            <a:spLocks noChangeArrowheads="1"/>
          </p:cNvSpPr>
          <p:nvPr/>
        </p:nvSpPr>
        <p:spPr bwMode="auto">
          <a:xfrm>
            <a:off x="2051050" y="5233988"/>
            <a:ext cx="7207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olidFill>
                  <a:srgbClr val="F5F3E3"/>
                </a:solidFill>
              </a:rPr>
              <a:t>...</a:t>
            </a:r>
          </a:p>
        </p:txBody>
      </p:sp>
      <p:pic>
        <p:nvPicPr>
          <p:cNvPr id="63567" name="Picture 79" descr="CKEYUP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675" y="5408613"/>
            <a:ext cx="752475" cy="857250"/>
          </a:xfrm>
          <a:prstGeom prst="rect">
            <a:avLst/>
          </a:prstGeom>
          <a:noFill/>
        </p:spPr>
      </p:pic>
      <p:pic>
        <p:nvPicPr>
          <p:cNvPr id="63570" name="Picture 82" descr="CKEYUP_al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24413" y="5416550"/>
            <a:ext cx="752475" cy="857250"/>
          </a:xfrm>
          <a:prstGeom prst="rect">
            <a:avLst/>
          </a:prstGeom>
          <a:noFill/>
        </p:spPr>
      </p:pic>
      <p:sp>
        <p:nvSpPr>
          <p:cNvPr id="63573" name="Text Box 85"/>
          <p:cNvSpPr txBox="1">
            <a:spLocks noChangeArrowheads="1"/>
          </p:cNvSpPr>
          <p:nvPr/>
        </p:nvSpPr>
        <p:spPr bwMode="auto">
          <a:xfrm>
            <a:off x="3887788" y="5229225"/>
            <a:ext cx="7207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olidFill>
                  <a:srgbClr val="F5F3E3"/>
                </a:solidFill>
              </a:rPr>
              <a:t>...</a:t>
            </a:r>
          </a:p>
        </p:txBody>
      </p:sp>
      <p:sp>
        <p:nvSpPr>
          <p:cNvPr id="63591" name="Text Box 103"/>
          <p:cNvSpPr txBox="1">
            <a:spLocks noChangeArrowheads="1"/>
          </p:cNvSpPr>
          <p:nvPr/>
        </p:nvSpPr>
        <p:spPr bwMode="auto">
          <a:xfrm>
            <a:off x="935038" y="1952625"/>
            <a:ext cx="7453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63597" name="Group 109"/>
          <p:cNvGrpSpPr>
            <a:grpSpLocks/>
          </p:cNvGrpSpPr>
          <p:nvPr/>
        </p:nvGrpSpPr>
        <p:grpSpPr bwMode="auto">
          <a:xfrm>
            <a:off x="503238" y="2781300"/>
            <a:ext cx="8208962" cy="823913"/>
            <a:chOff x="317" y="1752"/>
            <a:chExt cx="5171" cy="519"/>
          </a:xfrm>
        </p:grpSpPr>
        <p:sp>
          <p:nvSpPr>
            <p:cNvPr id="63593" name="Text Box 105"/>
            <p:cNvSpPr txBox="1">
              <a:spLocks noChangeArrowheads="1"/>
            </p:cNvSpPr>
            <p:nvPr/>
          </p:nvSpPr>
          <p:spPr bwMode="auto">
            <a:xfrm>
              <a:off x="317" y="1752"/>
              <a:ext cx="5171" cy="5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/>
                <a:t>y=</a:t>
              </a:r>
              <a:r>
                <a:rPr lang="en-US" sz="4800">
                  <a:sym typeface="Symbol" pitchFamily="18" charset="2"/>
                </a:rPr>
                <a:t>x</a:t>
              </a:r>
              <a:endParaRPr lang="ru-RU" sz="4800">
                <a:sym typeface="Symbol" pitchFamily="18" charset="2"/>
              </a:endParaRPr>
            </a:p>
          </p:txBody>
        </p:sp>
        <p:sp>
          <p:nvSpPr>
            <p:cNvPr id="63594" name="Line 106"/>
            <p:cNvSpPr>
              <a:spLocks noChangeShapeType="1"/>
            </p:cNvSpPr>
            <p:nvPr/>
          </p:nvSpPr>
          <p:spPr bwMode="auto">
            <a:xfrm>
              <a:off x="3106" y="1820"/>
              <a:ext cx="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3598" name="Text Box 110"/>
          <p:cNvSpPr txBox="1">
            <a:spLocks noChangeArrowheads="1"/>
          </p:cNvSpPr>
          <p:nvPr/>
        </p:nvSpPr>
        <p:spPr bwMode="auto">
          <a:xfrm>
            <a:off x="6048375" y="537845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</a:rPr>
              <a:t>x=4</a:t>
            </a:r>
            <a:endParaRPr lang="ru-RU" sz="5400" b="1">
              <a:solidFill>
                <a:schemeClr val="bg1"/>
              </a:solidFill>
            </a:endParaRPr>
          </a:p>
        </p:txBody>
      </p:sp>
      <p:sp>
        <p:nvSpPr>
          <p:cNvPr id="63599" name="Text Box 111"/>
          <p:cNvSpPr txBox="1">
            <a:spLocks noChangeArrowheads="1"/>
          </p:cNvSpPr>
          <p:nvPr/>
        </p:nvSpPr>
        <p:spPr bwMode="auto">
          <a:xfrm>
            <a:off x="6048375" y="54483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y=+2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63601" name="Text Box 113"/>
          <p:cNvSpPr txBox="1">
            <a:spLocks noChangeArrowheads="1"/>
          </p:cNvSpPr>
          <p:nvPr/>
        </p:nvSpPr>
        <p:spPr bwMode="auto">
          <a:xfrm>
            <a:off x="431800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pPr algn="dist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Машина тестирования: управление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6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6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6356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6357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3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41" grpId="0"/>
      <p:bldP spid="63541" grpId="1"/>
      <p:bldP spid="63525" grpId="0" animBg="1"/>
      <p:bldP spid="63525" grpId="1" animBg="1"/>
      <p:bldP spid="63518" grpId="0" animBg="1"/>
      <p:bldP spid="63518" grpId="1" animBg="1"/>
      <p:bldP spid="63566" grpId="0"/>
      <p:bldP spid="63573" grpId="0"/>
      <p:bldP spid="63598" grpId="0"/>
      <p:bldP spid="63598" grpId="1"/>
      <p:bldP spid="63599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D0DC6-0474-4131-9A81-4C74A6B116A9}" type="slidenum">
              <a:rPr lang="ru-RU"/>
              <a:pPr/>
              <a:t>170</a:t>
            </a:fld>
            <a:endParaRPr lang="ru-RU"/>
          </a:p>
        </p:txBody>
      </p:sp>
      <p:sp>
        <p:nvSpPr>
          <p:cNvPr id="477201" name="Text Box 17"/>
          <p:cNvSpPr txBox="1">
            <a:spLocks noChangeArrowheads="1"/>
          </p:cNvSpPr>
          <p:nvPr/>
        </p:nvSpPr>
        <p:spPr bwMode="auto">
          <a:xfrm>
            <a:off x="179388" y="1844675"/>
            <a:ext cx="874871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Проблема незавершённости шага</a:t>
            </a:r>
            <a:r>
              <a:rPr lang="ru-RU" sz="2400">
                <a:latin typeface="Times New Roman" pitchFamily="18" charset="0"/>
              </a:rPr>
              <a:t>:</a:t>
            </a:r>
            <a:r>
              <a:rPr lang="ru-RU" sz="2400"/>
              <a:t> </a:t>
            </a:r>
            <a:r>
              <a:rPr lang="ru-RU" sz="2800" u="sng"/>
              <a:t>Прогнозирующий тест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 algn="dist"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После последовательности реакций, прогнозируем, что ничего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нового больше не узнаем – реализация в цикле выдачи реакций,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который будет проходить снова и снова.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Тогда переходим к передаче стимулов.</a:t>
            </a:r>
          </a:p>
        </p:txBody>
      </p:sp>
      <p:grpSp>
        <p:nvGrpSpPr>
          <p:cNvPr id="4771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771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71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771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7202" name="Oval 18"/>
          <p:cNvSpPr>
            <a:spLocks noChangeArrowheads="1"/>
          </p:cNvSpPr>
          <p:nvPr/>
        </p:nvSpPr>
        <p:spPr bwMode="auto">
          <a:xfrm>
            <a:off x="142875" y="43116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0</a:t>
            </a:r>
            <a:endParaRPr lang="ru-RU"/>
          </a:p>
        </p:txBody>
      </p:sp>
      <p:cxnSp>
        <p:nvCxnSpPr>
          <p:cNvPr id="477203" name="AutoShape 19"/>
          <p:cNvCxnSpPr>
            <a:cxnSpLocks noChangeShapeType="1"/>
            <a:stCxn id="477202" idx="7"/>
            <a:endCxn id="477205" idx="1"/>
          </p:cNvCxnSpPr>
          <p:nvPr/>
        </p:nvCxnSpPr>
        <p:spPr bwMode="auto">
          <a:xfrm rot="5400000" flipV="1">
            <a:off x="1006475" y="3844926"/>
            <a:ext cx="1587" cy="105251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04" name="Oval 20"/>
          <p:cNvSpPr>
            <a:spLocks noChangeArrowheads="1"/>
          </p:cNvSpPr>
          <p:nvPr/>
        </p:nvSpPr>
        <p:spPr bwMode="auto">
          <a:xfrm>
            <a:off x="792163" y="3897313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77205" name="Oval 21"/>
          <p:cNvSpPr>
            <a:spLocks noChangeArrowheads="1"/>
          </p:cNvSpPr>
          <p:nvPr/>
        </p:nvSpPr>
        <p:spPr bwMode="auto">
          <a:xfrm>
            <a:off x="1474788" y="43116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en-US"/>
              <a:t>1</a:t>
            </a:r>
            <a:endParaRPr lang="ru-RU" baseline="-25000"/>
          </a:p>
        </p:txBody>
      </p:sp>
      <p:cxnSp>
        <p:nvCxnSpPr>
          <p:cNvPr id="477206" name="AutoShape 22"/>
          <p:cNvCxnSpPr>
            <a:cxnSpLocks noChangeShapeType="1"/>
            <a:stCxn id="477205" idx="0"/>
            <a:endCxn id="477205" idx="6"/>
          </p:cNvCxnSpPr>
          <p:nvPr/>
        </p:nvCxnSpPr>
        <p:spPr bwMode="auto">
          <a:xfrm rot="5400000" flipV="1">
            <a:off x="1673225" y="4311650"/>
            <a:ext cx="198438" cy="198438"/>
          </a:xfrm>
          <a:prstGeom prst="curvedConnector4">
            <a:avLst>
              <a:gd name="adj1" fmla="val -115199"/>
              <a:gd name="adj2" fmla="val 21519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07" name="Text Box 23"/>
          <p:cNvSpPr txBox="1">
            <a:spLocks noChangeArrowheads="1"/>
          </p:cNvSpPr>
          <p:nvPr/>
        </p:nvSpPr>
        <p:spPr bwMode="auto">
          <a:xfrm>
            <a:off x="1908175" y="3933825"/>
            <a:ext cx="4318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!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477243" name="Text Box 59"/>
          <p:cNvSpPr txBox="1">
            <a:spLocks noChangeArrowheads="1"/>
          </p:cNvSpPr>
          <p:nvPr/>
        </p:nvSpPr>
        <p:spPr bwMode="auto">
          <a:xfrm>
            <a:off x="3887788" y="5707063"/>
            <a:ext cx="8874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dist"/>
            <a:r>
              <a:rPr lang="ru-RU" sz="2800">
                <a:sym typeface="Symbol" pitchFamily="18" charset="2"/>
              </a:rPr>
              <a:t></a:t>
            </a:r>
            <a:r>
              <a:rPr lang="en-US" sz="2800">
                <a:sym typeface="Symbol" pitchFamily="18" charset="2"/>
              </a:rPr>
              <a:t>xyyy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477245" name="AutoShape 61"/>
          <p:cNvCxnSpPr>
            <a:cxnSpLocks noChangeShapeType="1"/>
            <a:stCxn id="477205" idx="3"/>
            <a:endCxn id="477202" idx="5"/>
          </p:cNvCxnSpPr>
          <p:nvPr/>
        </p:nvCxnSpPr>
        <p:spPr bwMode="auto">
          <a:xfrm rot="5400000">
            <a:off x="1006475" y="4124326"/>
            <a:ext cx="1587" cy="1052512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46" name="Oval 62"/>
          <p:cNvSpPr>
            <a:spLocks noChangeArrowheads="1"/>
          </p:cNvSpPr>
          <p:nvPr/>
        </p:nvSpPr>
        <p:spPr bwMode="auto">
          <a:xfrm>
            <a:off x="827088" y="4689475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77213" name="Oval 29"/>
          <p:cNvSpPr>
            <a:spLocks noChangeArrowheads="1"/>
          </p:cNvSpPr>
          <p:nvPr/>
        </p:nvSpPr>
        <p:spPr bwMode="auto">
          <a:xfrm>
            <a:off x="2519363" y="43100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a</a:t>
            </a:r>
            <a:r>
              <a:rPr lang="en-US"/>
              <a:t>0</a:t>
            </a:r>
            <a:endParaRPr lang="ru-RU"/>
          </a:p>
        </p:txBody>
      </p:sp>
      <p:cxnSp>
        <p:nvCxnSpPr>
          <p:cNvPr id="477214" name="AutoShape 30"/>
          <p:cNvCxnSpPr>
            <a:cxnSpLocks noChangeShapeType="1"/>
            <a:stCxn id="477213" idx="7"/>
            <a:endCxn id="477216" idx="1"/>
          </p:cNvCxnSpPr>
          <p:nvPr/>
        </p:nvCxnSpPr>
        <p:spPr bwMode="auto">
          <a:xfrm rot="5400000" flipV="1">
            <a:off x="3382963" y="3843337"/>
            <a:ext cx="1588" cy="1052513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15" name="Oval 31"/>
          <p:cNvSpPr>
            <a:spLocks noChangeArrowheads="1"/>
          </p:cNvSpPr>
          <p:nvPr/>
        </p:nvSpPr>
        <p:spPr bwMode="auto">
          <a:xfrm>
            <a:off x="3167063" y="3914775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77216" name="Oval 32"/>
          <p:cNvSpPr>
            <a:spLocks noChangeArrowheads="1"/>
          </p:cNvSpPr>
          <p:nvPr/>
        </p:nvSpPr>
        <p:spPr bwMode="auto">
          <a:xfrm>
            <a:off x="3851275" y="43100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a</a:t>
            </a:r>
            <a:r>
              <a:rPr lang="en-US"/>
              <a:t>1</a:t>
            </a:r>
            <a:endParaRPr lang="ru-RU" baseline="-25000"/>
          </a:p>
        </p:txBody>
      </p:sp>
      <p:sp>
        <p:nvSpPr>
          <p:cNvPr id="477219" name="Oval 35"/>
          <p:cNvSpPr>
            <a:spLocks noChangeArrowheads="1"/>
          </p:cNvSpPr>
          <p:nvPr/>
        </p:nvSpPr>
        <p:spPr bwMode="auto">
          <a:xfrm>
            <a:off x="5040313" y="43100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a</a:t>
            </a:r>
            <a:r>
              <a:rPr lang="en-US"/>
              <a:t>2</a:t>
            </a:r>
            <a:endParaRPr lang="ru-RU" baseline="-25000"/>
          </a:p>
        </p:txBody>
      </p:sp>
      <p:cxnSp>
        <p:nvCxnSpPr>
          <p:cNvPr id="477220" name="AutoShape 36"/>
          <p:cNvCxnSpPr>
            <a:cxnSpLocks noChangeShapeType="1"/>
            <a:stCxn id="477216" idx="6"/>
            <a:endCxn id="477219" idx="2"/>
          </p:cNvCxnSpPr>
          <p:nvPr/>
        </p:nvCxnSpPr>
        <p:spPr bwMode="auto">
          <a:xfrm>
            <a:off x="4248150" y="4508500"/>
            <a:ext cx="79216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24" name="Text Box 40"/>
          <p:cNvSpPr txBox="1">
            <a:spLocks noChangeArrowheads="1"/>
          </p:cNvSpPr>
          <p:nvPr/>
        </p:nvSpPr>
        <p:spPr bwMode="auto">
          <a:xfrm>
            <a:off x="4357688" y="4276725"/>
            <a:ext cx="3603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!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cxnSp>
        <p:nvCxnSpPr>
          <p:cNvPr id="477241" name="AutoShape 57"/>
          <p:cNvCxnSpPr>
            <a:cxnSpLocks noChangeShapeType="1"/>
            <a:stCxn id="477219" idx="0"/>
            <a:endCxn id="477219" idx="6"/>
          </p:cNvCxnSpPr>
          <p:nvPr/>
        </p:nvCxnSpPr>
        <p:spPr bwMode="auto">
          <a:xfrm rot="5400000" flipV="1">
            <a:off x="5238750" y="4310063"/>
            <a:ext cx="198437" cy="198438"/>
          </a:xfrm>
          <a:prstGeom prst="curvedConnector4">
            <a:avLst>
              <a:gd name="adj1" fmla="val -115199"/>
              <a:gd name="adj2" fmla="val 21519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42" name="Text Box 58"/>
          <p:cNvSpPr txBox="1">
            <a:spLocks noChangeArrowheads="1"/>
          </p:cNvSpPr>
          <p:nvPr/>
        </p:nvSpPr>
        <p:spPr bwMode="auto">
          <a:xfrm>
            <a:off x="5400675" y="3914775"/>
            <a:ext cx="4318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!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cxnSp>
        <p:nvCxnSpPr>
          <p:cNvPr id="477247" name="AutoShape 63"/>
          <p:cNvCxnSpPr>
            <a:cxnSpLocks noChangeShapeType="1"/>
            <a:stCxn id="477219" idx="4"/>
            <a:endCxn id="477213" idx="5"/>
          </p:cNvCxnSpPr>
          <p:nvPr/>
        </p:nvCxnSpPr>
        <p:spPr bwMode="auto">
          <a:xfrm rot="16200000" flipV="1">
            <a:off x="4018756" y="3486944"/>
            <a:ext cx="58738" cy="2381250"/>
          </a:xfrm>
          <a:prstGeom prst="curvedConnector3">
            <a:avLst>
              <a:gd name="adj1" fmla="val -70270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28" name="Oval 44"/>
          <p:cNvSpPr>
            <a:spLocks noChangeArrowheads="1"/>
          </p:cNvSpPr>
          <p:nvPr/>
        </p:nvSpPr>
        <p:spPr bwMode="auto">
          <a:xfrm>
            <a:off x="6083300" y="43100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b</a:t>
            </a:r>
            <a:r>
              <a:rPr lang="en-US"/>
              <a:t>0</a:t>
            </a:r>
            <a:endParaRPr lang="ru-RU"/>
          </a:p>
        </p:txBody>
      </p:sp>
      <p:cxnSp>
        <p:nvCxnSpPr>
          <p:cNvPr id="477229" name="AutoShape 45"/>
          <p:cNvCxnSpPr>
            <a:cxnSpLocks noChangeShapeType="1"/>
            <a:stCxn id="477228" idx="7"/>
            <a:endCxn id="477231" idx="1"/>
          </p:cNvCxnSpPr>
          <p:nvPr/>
        </p:nvCxnSpPr>
        <p:spPr bwMode="auto">
          <a:xfrm rot="5400000" flipV="1">
            <a:off x="6946900" y="3843338"/>
            <a:ext cx="1588" cy="105251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30" name="Oval 46"/>
          <p:cNvSpPr>
            <a:spLocks noChangeArrowheads="1"/>
          </p:cNvSpPr>
          <p:nvPr/>
        </p:nvSpPr>
        <p:spPr bwMode="auto">
          <a:xfrm>
            <a:off x="6732588" y="3922713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77231" name="Oval 47"/>
          <p:cNvSpPr>
            <a:spLocks noChangeArrowheads="1"/>
          </p:cNvSpPr>
          <p:nvPr/>
        </p:nvSpPr>
        <p:spPr bwMode="auto">
          <a:xfrm>
            <a:off x="7415213" y="43100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b</a:t>
            </a:r>
            <a:r>
              <a:rPr lang="en-US"/>
              <a:t>1</a:t>
            </a:r>
            <a:endParaRPr lang="ru-RU" baseline="-25000"/>
          </a:p>
        </p:txBody>
      </p:sp>
      <p:sp>
        <p:nvSpPr>
          <p:cNvPr id="477234" name="Oval 50"/>
          <p:cNvSpPr>
            <a:spLocks noChangeArrowheads="1"/>
          </p:cNvSpPr>
          <p:nvPr/>
        </p:nvSpPr>
        <p:spPr bwMode="auto">
          <a:xfrm>
            <a:off x="8604250" y="43100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b</a:t>
            </a:r>
            <a:r>
              <a:rPr lang="en-US"/>
              <a:t>2</a:t>
            </a:r>
            <a:endParaRPr lang="ru-RU" baseline="-25000"/>
          </a:p>
        </p:txBody>
      </p:sp>
      <p:cxnSp>
        <p:nvCxnSpPr>
          <p:cNvPr id="477235" name="AutoShape 51"/>
          <p:cNvCxnSpPr>
            <a:cxnSpLocks noChangeShapeType="1"/>
            <a:stCxn id="477231" idx="7"/>
            <a:endCxn id="477234" idx="1"/>
          </p:cNvCxnSpPr>
          <p:nvPr/>
        </p:nvCxnSpPr>
        <p:spPr bwMode="auto">
          <a:xfrm rot="5400000" flipV="1">
            <a:off x="8207375" y="3914775"/>
            <a:ext cx="1588" cy="909638"/>
          </a:xfrm>
          <a:prstGeom prst="curvedConnector3">
            <a:avLst>
              <a:gd name="adj1" fmla="val -136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77236" name="AutoShape 52"/>
          <p:cNvCxnSpPr>
            <a:cxnSpLocks noChangeShapeType="1"/>
            <a:stCxn id="477234" idx="3"/>
            <a:endCxn id="477231" idx="5"/>
          </p:cNvCxnSpPr>
          <p:nvPr/>
        </p:nvCxnSpPr>
        <p:spPr bwMode="auto">
          <a:xfrm rot="5400000">
            <a:off x="8207375" y="4194175"/>
            <a:ext cx="1588" cy="909638"/>
          </a:xfrm>
          <a:prstGeom prst="curvedConnector3">
            <a:avLst>
              <a:gd name="adj1" fmla="val 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37" name="Text Box 53"/>
          <p:cNvSpPr txBox="1">
            <a:spLocks noChangeArrowheads="1"/>
          </p:cNvSpPr>
          <p:nvPr/>
        </p:nvSpPr>
        <p:spPr bwMode="auto">
          <a:xfrm>
            <a:off x="8029575" y="3989388"/>
            <a:ext cx="4318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!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477238" name="Text Box 54"/>
          <p:cNvSpPr txBox="1">
            <a:spLocks noChangeArrowheads="1"/>
          </p:cNvSpPr>
          <p:nvPr/>
        </p:nvSpPr>
        <p:spPr bwMode="auto">
          <a:xfrm>
            <a:off x="8029575" y="4606925"/>
            <a:ext cx="431800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!</a:t>
            </a:r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cxnSp>
        <p:nvCxnSpPr>
          <p:cNvPr id="477249" name="AutoShape 65"/>
          <p:cNvCxnSpPr>
            <a:cxnSpLocks noChangeShapeType="1"/>
            <a:stCxn id="477231" idx="3"/>
            <a:endCxn id="477228" idx="5"/>
          </p:cNvCxnSpPr>
          <p:nvPr/>
        </p:nvCxnSpPr>
        <p:spPr bwMode="auto">
          <a:xfrm rot="5400000">
            <a:off x="6946900" y="4122738"/>
            <a:ext cx="1588" cy="1052512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477251" name="AutoShape 67"/>
          <p:cNvCxnSpPr>
            <a:cxnSpLocks noChangeShapeType="1"/>
            <a:stCxn id="477234" idx="4"/>
            <a:endCxn id="477228" idx="5"/>
          </p:cNvCxnSpPr>
          <p:nvPr/>
        </p:nvCxnSpPr>
        <p:spPr bwMode="auto">
          <a:xfrm rot="16200000" flipV="1">
            <a:off x="7582694" y="3486944"/>
            <a:ext cx="58738" cy="2381250"/>
          </a:xfrm>
          <a:prstGeom prst="curvedConnector3">
            <a:avLst>
              <a:gd name="adj1" fmla="val -72702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50" name="Oval 66"/>
          <p:cNvSpPr>
            <a:spLocks noChangeArrowheads="1"/>
          </p:cNvSpPr>
          <p:nvPr/>
        </p:nvSpPr>
        <p:spPr bwMode="auto">
          <a:xfrm>
            <a:off x="6696075" y="4786313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477252" name="Text Box 68"/>
          <p:cNvSpPr txBox="1">
            <a:spLocks noChangeArrowheads="1"/>
          </p:cNvSpPr>
          <p:nvPr/>
        </p:nvSpPr>
        <p:spPr bwMode="auto">
          <a:xfrm>
            <a:off x="142875" y="5337175"/>
            <a:ext cx="3575050" cy="1196975"/>
          </a:xfrm>
          <a:prstGeom prst="rect">
            <a:avLst/>
          </a:prstGeom>
          <a:solidFill>
            <a:srgbClr val="E9FCE8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Реализационная гипотеза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  </a:t>
            </a:r>
            <a:r>
              <a:rPr lang="en-US" sz="2400">
                <a:latin typeface="Times New Roman" pitchFamily="18" charset="0"/>
              </a:rPr>
              <a:t>LTS-</a:t>
            </a:r>
            <a:r>
              <a:rPr lang="ru-RU" sz="2400">
                <a:latin typeface="Times New Roman" pitchFamily="18" charset="0"/>
              </a:rPr>
              <a:t>детерминизм,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  не более 3 состояний.</a:t>
            </a:r>
          </a:p>
        </p:txBody>
      </p:sp>
      <p:sp>
        <p:nvSpPr>
          <p:cNvPr id="477255" name="Text Box 71"/>
          <p:cNvSpPr txBox="1">
            <a:spLocks noChangeArrowheads="1"/>
          </p:cNvSpPr>
          <p:nvPr/>
        </p:nvSpPr>
        <p:spPr bwMode="auto">
          <a:xfrm>
            <a:off x="6034088" y="5157788"/>
            <a:ext cx="12414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dist"/>
            <a:r>
              <a:rPr lang="ru-RU" sz="2800">
                <a:sym typeface="Symbol" pitchFamily="18" charset="2"/>
              </a:rPr>
              <a:t></a:t>
            </a:r>
            <a:r>
              <a:rPr lang="en-US" sz="2800">
                <a:sym typeface="Symbol" pitchFamily="18" charset="2"/>
              </a:rPr>
              <a:t>xyyyx</a:t>
            </a:r>
            <a:r>
              <a:rPr lang="ru-RU" sz="2800">
                <a:sym typeface="Symbol" pitchFamily="18" charset="2"/>
              </a:rPr>
              <a:t></a:t>
            </a:r>
          </a:p>
        </p:txBody>
      </p:sp>
      <p:sp>
        <p:nvSpPr>
          <p:cNvPr id="477257" name="Text Box 73"/>
          <p:cNvSpPr txBox="1">
            <a:spLocks noChangeArrowheads="1"/>
          </p:cNvSpPr>
          <p:nvPr/>
        </p:nvSpPr>
        <p:spPr bwMode="auto">
          <a:xfrm>
            <a:off x="6035675" y="6097588"/>
            <a:ext cx="17764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dist"/>
            <a:r>
              <a:rPr lang="ru-RU" sz="2800">
                <a:sym typeface="Symbol" pitchFamily="18" charset="2"/>
              </a:rPr>
              <a:t></a:t>
            </a:r>
            <a:r>
              <a:rPr lang="en-US" sz="2800">
                <a:sym typeface="Symbol" pitchFamily="18" charset="2"/>
              </a:rPr>
              <a:t>xyyyxyy…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477258" name="AutoShape 74"/>
          <p:cNvCxnSpPr>
            <a:cxnSpLocks noChangeShapeType="1"/>
            <a:stCxn id="477243" idx="0"/>
            <a:endCxn id="477255" idx="1"/>
          </p:cNvCxnSpPr>
          <p:nvPr/>
        </p:nvCxnSpPr>
        <p:spPr bwMode="auto">
          <a:xfrm rot="16200000">
            <a:off x="5015706" y="4688682"/>
            <a:ext cx="334963" cy="1701800"/>
          </a:xfrm>
          <a:prstGeom prst="curvedConnector2">
            <a:avLst/>
          </a:prstGeom>
          <a:noFill/>
          <a:ln w="38100">
            <a:solidFill>
              <a:srgbClr val="339966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477259" name="AutoShape 75"/>
          <p:cNvCxnSpPr>
            <a:cxnSpLocks noChangeShapeType="1"/>
            <a:stCxn id="477243" idx="2"/>
            <a:endCxn id="477257" idx="1"/>
          </p:cNvCxnSpPr>
          <p:nvPr/>
        </p:nvCxnSpPr>
        <p:spPr bwMode="auto">
          <a:xfrm rot="16200000" flipH="1">
            <a:off x="5095082" y="5371306"/>
            <a:ext cx="177800" cy="1703387"/>
          </a:xfrm>
          <a:prstGeom prst="curvedConnector2">
            <a:avLst/>
          </a:prstGeom>
          <a:noFill/>
          <a:ln w="38100">
            <a:solidFill>
              <a:srgbClr val="339966"/>
            </a:solidFill>
            <a:prstDash val="sysDot"/>
            <a:round/>
            <a:headEnd/>
            <a:tailEnd type="stealth" w="lg" len="lg"/>
          </a:ln>
          <a:effectLst/>
        </p:spPr>
      </p:cxnSp>
      <p:sp>
        <p:nvSpPr>
          <p:cNvPr id="477263" name="Text Box 79"/>
          <p:cNvSpPr txBox="1">
            <a:spLocks noChangeArrowheads="1"/>
          </p:cNvSpPr>
          <p:nvPr/>
        </p:nvSpPr>
        <p:spPr bwMode="auto">
          <a:xfrm>
            <a:off x="5076825" y="5697538"/>
            <a:ext cx="3878263" cy="374650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80000" tIns="0" rIns="180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приоритет приёма стимула</a:t>
            </a:r>
          </a:p>
        </p:txBody>
      </p:sp>
      <p:sp>
        <p:nvSpPr>
          <p:cNvPr id="477264" name="Text Box 80"/>
          <p:cNvSpPr txBox="1">
            <a:spLocks noChangeArrowheads="1"/>
          </p:cNvSpPr>
          <p:nvPr/>
        </p:nvSpPr>
        <p:spPr bwMode="auto">
          <a:xfrm>
            <a:off x="503238" y="304800"/>
            <a:ext cx="8245475" cy="15033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 Гипертестирование.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</a:t>
            </a: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Осцилляция:</a:t>
            </a:r>
          </a:p>
          <a:p>
            <a:pPr algn="ctr">
              <a:lnSpc>
                <a:spcPct val="80000"/>
              </a:lnSpc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шаг тестирования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77265" name="Text Box 81"/>
          <p:cNvSpPr txBox="1">
            <a:spLocks noChangeArrowheads="1"/>
          </p:cNvSpPr>
          <p:nvPr/>
        </p:nvSpPr>
        <p:spPr bwMode="auto">
          <a:xfrm>
            <a:off x="533400" y="927100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cxnSp>
        <p:nvCxnSpPr>
          <p:cNvPr id="477266" name="AutoShape 82"/>
          <p:cNvCxnSpPr>
            <a:cxnSpLocks noChangeShapeType="1"/>
            <a:stCxn id="477216" idx="3"/>
            <a:endCxn id="477213" idx="5"/>
          </p:cNvCxnSpPr>
          <p:nvPr/>
        </p:nvCxnSpPr>
        <p:spPr bwMode="auto">
          <a:xfrm rot="5400000">
            <a:off x="3382963" y="4122737"/>
            <a:ext cx="1588" cy="1052513"/>
          </a:xfrm>
          <a:prstGeom prst="curvedConnector3">
            <a:avLst>
              <a:gd name="adj1" fmla="val 173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77248" name="Oval 64"/>
          <p:cNvSpPr>
            <a:spLocks noChangeArrowheads="1"/>
          </p:cNvSpPr>
          <p:nvPr/>
        </p:nvSpPr>
        <p:spPr bwMode="auto">
          <a:xfrm>
            <a:off x="3132138" y="4760913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7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7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7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47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47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47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47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47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"/>
                                        <p:tgtEl>
                                          <p:spTgt spid="47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47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7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47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"/>
                                        <p:tgtEl>
                                          <p:spTgt spid="47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47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47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"/>
                                        <p:tgtEl>
                                          <p:spTgt spid="47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4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47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47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47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300"/>
                                        <p:tgtEl>
                                          <p:spTgt spid="47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7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300"/>
                                        <p:tgtEl>
                                          <p:spTgt spid="47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300"/>
                                        <p:tgtEl>
                                          <p:spTgt spid="47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300"/>
                                        <p:tgtEl>
                                          <p:spTgt spid="47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"/>
                                        <p:tgtEl>
                                          <p:spTgt spid="47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00"/>
                                        <p:tgtEl>
                                          <p:spTgt spid="47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"/>
                                        <p:tgtEl>
                                          <p:spTgt spid="47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47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47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300"/>
                                        <p:tgtEl>
                                          <p:spTgt spid="47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300"/>
                                        <p:tgtEl>
                                          <p:spTgt spid="47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300"/>
                                        <p:tgtEl>
                                          <p:spTgt spid="47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300"/>
                                        <p:tgtEl>
                                          <p:spTgt spid="47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300"/>
                                        <p:tgtEl>
                                          <p:spTgt spid="47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7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2000"/>
                                        <p:tgtEl>
                                          <p:spTgt spid="47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77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2000"/>
                                        <p:tgtEl>
                                          <p:spTgt spid="47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477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77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3000"/>
                                        <p:tgtEl>
                                          <p:spTgt spid="477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3000"/>
                                        <p:tgtEl>
                                          <p:spTgt spid="477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01" grpId="0"/>
      <p:bldP spid="477202" grpId="0" animBg="1"/>
      <p:bldP spid="477204" grpId="0" animBg="1"/>
      <p:bldP spid="477205" grpId="0" animBg="1"/>
      <p:bldP spid="477207" grpId="0" animBg="1"/>
      <p:bldP spid="477243" grpId="0"/>
      <p:bldP spid="477246" grpId="0" animBg="1"/>
      <p:bldP spid="477213" grpId="0" animBg="1"/>
      <p:bldP spid="477215" grpId="0" animBg="1"/>
      <p:bldP spid="477216" grpId="0" animBg="1"/>
      <p:bldP spid="477219" grpId="0" animBg="1"/>
      <p:bldP spid="477224" grpId="0" animBg="1"/>
      <p:bldP spid="477242" grpId="0" animBg="1"/>
      <p:bldP spid="477228" grpId="0" animBg="1"/>
      <p:bldP spid="477230" grpId="0" animBg="1"/>
      <p:bldP spid="477231" grpId="0" animBg="1"/>
      <p:bldP spid="477234" grpId="0" animBg="1"/>
      <p:bldP spid="477237" grpId="0" animBg="1"/>
      <p:bldP spid="477238" grpId="0" animBg="1"/>
      <p:bldP spid="477252" grpId="0" animBg="1"/>
      <p:bldP spid="477255" grpId="0"/>
      <p:bldP spid="477257" grpId="0"/>
      <p:bldP spid="477257" grpId="1"/>
      <p:bldP spid="477263" grpId="0" animBg="1"/>
      <p:bldP spid="477248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B483-C1BA-4D1D-A462-5165D7FD9361}" type="slidenum">
              <a:rPr lang="ru-RU"/>
              <a:pPr/>
              <a:t>171</a:t>
            </a:fld>
            <a:endParaRPr lang="ru-RU"/>
          </a:p>
        </p:txBody>
      </p:sp>
      <p:grpSp>
        <p:nvGrpSpPr>
          <p:cNvPr id="30208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0208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8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8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8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8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8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8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9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209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0209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2093" name="Text Box 13"/>
          <p:cNvSpPr txBox="1">
            <a:spLocks noChangeArrowheads="1"/>
          </p:cNvSpPr>
          <p:nvPr/>
        </p:nvSpPr>
        <p:spPr bwMode="auto">
          <a:xfrm>
            <a:off x="4800600" y="381000"/>
            <a:ext cx="41910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Aft>
                <a:spcPct val="20000"/>
              </a:spcAft>
            </a:pPr>
            <a:r>
              <a:rPr lang="ru-RU" altLang="zh-TW" sz="3000" b="1">
                <a:latin typeface="Times New Roman" pitchFamily="18" charset="0"/>
              </a:rPr>
              <a:t>КОМПОЗИЦИОННОЕ</a:t>
            </a:r>
            <a:br>
              <a:rPr lang="ru-RU" altLang="zh-TW" sz="3000" b="1">
                <a:latin typeface="Times New Roman" pitchFamily="18" charset="0"/>
              </a:rPr>
            </a:br>
            <a:r>
              <a:rPr lang="ru-RU" altLang="zh-TW" sz="3000" b="1" u="sng">
                <a:latin typeface="Times New Roman" pitchFamily="18" charset="0"/>
              </a:rPr>
              <a:t>ТЕСТИРОВАНИЕ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35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Постановка проблемы</a:t>
            </a:r>
          </a:p>
          <a:p>
            <a:pPr marL="342900" indent="-342900">
              <a:spcBef>
                <a:spcPct val="35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Блокировка и разрушение</a:t>
            </a:r>
          </a:p>
          <a:p>
            <a:pPr marL="342900" indent="-342900">
              <a:spcBef>
                <a:spcPct val="35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Общий случай</a:t>
            </a:r>
          </a:p>
          <a:p>
            <a:pPr marL="342900" indent="-342900">
              <a:spcBef>
                <a:spcPct val="35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</a:rPr>
              <a:t>Базовые и нормальные </a:t>
            </a:r>
            <a:r>
              <a:rPr lang="ru-RU" altLang="zh-TW" sz="3000">
                <a:latin typeface="Times New Roman" pitchFamily="18" charset="0"/>
                <a:sym typeface="Symbol" pitchFamily="18" charset="2"/>
              </a:rPr>
              <a:t>-трассы</a:t>
            </a:r>
            <a:r>
              <a:rPr lang="ru-RU" altLang="zh-TW" sz="3000"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ct val="35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Алгоритм</a:t>
            </a:r>
            <a:r>
              <a:rPr lang="en-US" altLang="zh-TW" sz="3000">
                <a:ea typeface="新細明體" pitchFamily="18" charset="-120"/>
                <a:cs typeface="Times New Roman" pitchFamily="18" charset="0"/>
              </a:rPr>
              <a:t> </a:t>
            </a:r>
            <a:r>
              <a:rPr lang="en-US" altLang="zh-TW" sz="3000" b="1">
                <a:ea typeface="新細明體" pitchFamily="18" charset="-120"/>
                <a:cs typeface="Times New Roman" pitchFamily="18" charset="0"/>
                <a:sym typeface="Euclid Math One" pitchFamily="18" charset="2"/>
              </a:rPr>
              <a:t></a:t>
            </a:r>
            <a:r>
              <a:rPr lang="en-US" altLang="zh-TW" sz="3000">
                <a:ea typeface="新細明體" pitchFamily="18" charset="-120"/>
                <a:cs typeface="Times New Roman" pitchFamily="18" charset="0"/>
                <a:sym typeface="Euclid Math One" pitchFamily="18" charset="2"/>
              </a:rPr>
              <a:t>(</a:t>
            </a:r>
            <a:r>
              <a:rPr lang="en-US" altLang="zh-TW" sz="3000" b="1">
                <a:ea typeface="新細明體" pitchFamily="18" charset="-120"/>
                <a:cs typeface="Times New Roman" pitchFamily="18" charset="0"/>
                <a:sym typeface="Euclid Math One" pitchFamily="18" charset="2"/>
              </a:rPr>
              <a:t>S</a:t>
            </a:r>
            <a:r>
              <a:rPr lang="en-US" altLang="zh-TW" sz="3000">
                <a:ea typeface="新細明體" pitchFamily="18" charset="-120"/>
                <a:cs typeface="Times New Roman" pitchFamily="18" charset="0"/>
                <a:sym typeface="Euclid Math One" pitchFamily="18" charset="2"/>
              </a:rPr>
              <a:t>)</a:t>
            </a:r>
          </a:p>
          <a:p>
            <a:pPr marL="342900" indent="-342900">
              <a:spcBef>
                <a:spcPct val="35000"/>
              </a:spcBef>
              <a:buFont typeface="Wingdings" pitchFamily="2" charset="2"/>
              <a:buChar char="§"/>
            </a:pPr>
            <a:r>
              <a:rPr lang="ru-RU" altLang="zh-TW" sz="3000" i="1">
                <a:cs typeface="Times New Roman" pitchFamily="18" charset="0"/>
                <a:sym typeface="Euclid Math One" pitchFamily="18" charset="2"/>
              </a:rPr>
              <a:t>Косая</a:t>
            </a:r>
            <a:r>
              <a:rPr lang="ru-RU" altLang="zh-TW" sz="3000">
                <a:cs typeface="Times New Roman" pitchFamily="18" charset="0"/>
                <a:sym typeface="Euclid Math One" pitchFamily="18" charset="2"/>
              </a:rPr>
              <a:t> композиция</a:t>
            </a:r>
            <a:endParaRPr lang="en-US" altLang="zh-TW" sz="3000">
              <a:ea typeface="新細明體" pitchFamily="18" charset="-120"/>
              <a:sym typeface="Euclid Math One" pitchFamily="18" charset="2"/>
            </a:endParaRPr>
          </a:p>
        </p:txBody>
      </p:sp>
      <p:pic>
        <p:nvPicPr>
          <p:cNvPr id="302094" name="Picture 14" descr="matrica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107950" y="107950"/>
            <a:ext cx="4635500" cy="6637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5572-096F-438B-BEAB-137F0F42540A}" type="slidenum">
              <a:rPr lang="ru-RU"/>
              <a:pPr/>
              <a:t>172</a:t>
            </a:fld>
            <a:endParaRPr lang="ru-RU"/>
          </a:p>
        </p:txBody>
      </p:sp>
      <p:grpSp>
        <p:nvGrpSpPr>
          <p:cNvPr id="56422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6422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2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2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3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3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3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3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3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423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6423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4237" name="Text Box 13"/>
          <p:cNvSpPr txBox="1">
            <a:spLocks noChangeArrowheads="1"/>
          </p:cNvSpPr>
          <p:nvPr/>
        </p:nvSpPr>
        <p:spPr bwMode="auto">
          <a:xfrm>
            <a:off x="4103688" y="152400"/>
            <a:ext cx="4860925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</a:rPr>
              <a:t>Композиционное</a:t>
            </a:r>
            <a:endParaRPr lang="en-US" altLang="zh-TW" sz="3000">
              <a:latin typeface="Times New Roman" pitchFamily="18" charset="0"/>
              <a:ea typeface="新細明體" pitchFamily="18" charset="-120"/>
            </a:endParaRP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</a:rPr>
              <a:t>Постановка проблемы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Основная проблема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Монотонность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 i="1">
                <a:latin typeface="Times New Roman" pitchFamily="18" charset="0"/>
                <a:cs typeface="Times New Roman" pitchFamily="18" charset="0"/>
              </a:rPr>
              <a:t>Косая</a:t>
            </a: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 композиция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Компонуемость спецификаций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Формальные определения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Преобразование спецификаций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Цели косой композиции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564238" name="Picture 14" descr="matric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8077200" y="107950"/>
            <a:ext cx="914400" cy="941388"/>
          </a:xfrm>
          <a:prstGeom prst="rect">
            <a:avLst/>
          </a:prstGeom>
          <a:noFill/>
        </p:spPr>
      </p:pic>
      <p:pic>
        <p:nvPicPr>
          <p:cNvPr id="564239" name="Picture 15" descr="3a"/>
          <p:cNvPicPr>
            <a:picLocks noChangeAspect="1" noChangeArrowheads="1"/>
          </p:cNvPicPr>
          <p:nvPr/>
        </p:nvPicPr>
        <p:blipFill>
          <a:blip r:embed="rId4" cstate="print">
            <a:lum bright="30000" contrast="6000"/>
          </a:blip>
          <a:srcRect/>
          <a:stretch>
            <a:fillRect/>
          </a:stretch>
        </p:blipFill>
        <p:spPr bwMode="auto">
          <a:xfrm>
            <a:off x="107950" y="107950"/>
            <a:ext cx="3930650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8742-BB41-46FF-BED6-8DE3F4268650}" type="slidenum">
              <a:rPr lang="ru-RU"/>
              <a:pPr/>
              <a:t>173</a:t>
            </a:fld>
            <a:endParaRPr lang="ru-RU"/>
          </a:p>
        </p:txBody>
      </p:sp>
      <p:grpSp>
        <p:nvGrpSpPr>
          <p:cNvPr id="4945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945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5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5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5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5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6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6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6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46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946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4605" name="Text Box 13"/>
          <p:cNvSpPr txBox="1">
            <a:spLocks noChangeArrowheads="1"/>
          </p:cNvSpPr>
          <p:nvPr/>
        </p:nvSpPr>
        <p:spPr bwMode="auto">
          <a:xfrm>
            <a:off x="503238" y="304800"/>
            <a:ext cx="8245475" cy="12874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</a:t>
            </a:r>
          </a:p>
          <a:p>
            <a:pPr algn="ctr">
              <a:spcBef>
                <a:spcPct val="20000"/>
              </a:spcBef>
            </a:pP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Основная                          </a:t>
            </a:r>
            <a:r>
              <a:rPr lang="ru-RU" altLang="zh-TW" sz="4000">
                <a:solidFill>
                  <a:srgbClr val="EAEAEA"/>
                </a:solidFill>
              </a:rPr>
              <a:t>.</a:t>
            </a: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94606" name="Text Box 14"/>
          <p:cNvSpPr txBox="1">
            <a:spLocks noChangeArrowheads="1"/>
          </p:cNvSpPr>
          <p:nvPr/>
        </p:nvSpPr>
        <p:spPr bwMode="auto">
          <a:xfrm>
            <a:off x="4319588" y="782638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ПРОБЛЕМА</a:t>
            </a:r>
          </a:p>
        </p:txBody>
      </p:sp>
      <p:sp>
        <p:nvSpPr>
          <p:cNvPr id="494607" name="Text Box 15"/>
          <p:cNvSpPr txBox="1">
            <a:spLocks noChangeArrowheads="1"/>
          </p:cNvSpPr>
          <p:nvPr/>
        </p:nvSpPr>
        <p:spPr bwMode="auto">
          <a:xfrm>
            <a:off x="611188" y="1736725"/>
            <a:ext cx="82454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Композиционное тестирование = тестирование системы, собранной из компонентов по известной схеме компоновки с помощью применения определённых правил композиции.</a:t>
            </a:r>
          </a:p>
        </p:txBody>
      </p:sp>
      <p:sp>
        <p:nvSpPr>
          <p:cNvPr id="494608" name="Line 16"/>
          <p:cNvSpPr>
            <a:spLocks noChangeShapeType="1"/>
          </p:cNvSpPr>
          <p:nvPr/>
        </p:nvSpPr>
        <p:spPr bwMode="auto">
          <a:xfrm>
            <a:off x="503238" y="3573463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4609" name="AutoShape 17"/>
          <p:cNvSpPr>
            <a:spLocks noChangeArrowheads="1"/>
          </p:cNvSpPr>
          <p:nvPr/>
        </p:nvSpPr>
        <p:spPr bwMode="auto">
          <a:xfrm>
            <a:off x="71438" y="1790700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4610" name="Line 18"/>
          <p:cNvSpPr>
            <a:spLocks noChangeShapeType="1"/>
          </p:cNvSpPr>
          <p:nvPr/>
        </p:nvSpPr>
        <p:spPr bwMode="auto">
          <a:xfrm>
            <a:off x="503238" y="5229225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4611" name="Text Box 19"/>
          <p:cNvSpPr txBox="1">
            <a:spLocks noChangeArrowheads="1"/>
          </p:cNvSpPr>
          <p:nvPr/>
        </p:nvSpPr>
        <p:spPr bwMode="auto">
          <a:xfrm>
            <a:off x="611188" y="3638550"/>
            <a:ext cx="824547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Основная проблема композиционного тестирования</a:t>
            </a:r>
            <a:r>
              <a:rPr lang="ru-RU" sz="2800">
                <a:latin typeface="Times New Roman" pitchFamily="18" charset="0"/>
              </a:rPr>
              <a:t>:</a:t>
            </a:r>
          </a:p>
          <a:p>
            <a:pPr algn="dist">
              <a:spcBef>
                <a:spcPct val="30000"/>
              </a:spcBef>
            </a:pPr>
            <a:r>
              <a:rPr lang="ru-RU" sz="2800">
                <a:latin typeface="Times New Roman" pitchFamily="18" charset="0"/>
              </a:rPr>
              <a:t>Если компоненты работают правильно,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почему система работает неправильно?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94612" name="Text Box 20"/>
          <p:cNvSpPr txBox="1">
            <a:spLocks noChangeArrowheads="1"/>
          </p:cNvSpPr>
          <p:nvPr/>
        </p:nvSpPr>
        <p:spPr bwMode="auto">
          <a:xfrm>
            <a:off x="611188" y="5310188"/>
            <a:ext cx="824547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Архитектурная ошибка: спецификация системы не согласована со спецификациями компонентов.</a:t>
            </a:r>
          </a:p>
        </p:txBody>
      </p:sp>
      <p:sp>
        <p:nvSpPr>
          <p:cNvPr id="494613" name="Text Box 21"/>
          <p:cNvSpPr txBox="1">
            <a:spLocks noChangeArrowheads="1"/>
          </p:cNvSpPr>
          <p:nvPr/>
        </p:nvSpPr>
        <p:spPr bwMode="auto">
          <a:xfrm>
            <a:off x="1223963" y="5408613"/>
            <a:ext cx="7029450" cy="758825"/>
          </a:xfrm>
          <a:prstGeom prst="rect">
            <a:avLst/>
          </a:prstGeom>
          <a:solidFill>
            <a:srgbClr val="E7FDE7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62000" rIns="16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/>
              <a:t>Кто виноват? И что делать?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4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4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1" dur="500" fill="hold"/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0.2537 " pathEditMode="relative" rAng="0" ptsTypes="AA">
                                      <p:cBhvr>
                                        <p:cTn id="27" dur="100" fill="hold"/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" dur="500" fill="hold"/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946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5371 L -3.33333E-6 0.50047 " pathEditMode="relative" rAng="0" ptsTypes="AA">
                                      <p:cBhvr>
                                        <p:cTn id="36" dur="100" fill="hold"/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94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"/>
                            </p:stCondLst>
                            <p:childTnLst>
                              <p:par>
                                <p:cTn id="51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2" dur="500" fill="hold"/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946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6" grpId="0" animBg="1" autoUpdateAnimBg="0"/>
      <p:bldP spid="494609" grpId="0" animBg="1"/>
      <p:bldP spid="494609" grpId="1" animBg="1"/>
      <p:bldP spid="494609" grpId="2" animBg="1"/>
      <p:bldP spid="494612" grpId="0"/>
      <p:bldP spid="494613" grpId="0" animBg="1"/>
      <p:bldP spid="494613" grpId="1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4396-F3D2-4524-9940-1A85E373EF5A}" type="slidenum">
              <a:rPr lang="ru-RU"/>
              <a:pPr/>
              <a:t>174</a:t>
            </a:fld>
            <a:endParaRPr lang="ru-RU"/>
          </a:p>
        </p:txBody>
      </p:sp>
      <p:sp>
        <p:nvSpPr>
          <p:cNvPr id="490513" name="Text Box 17"/>
          <p:cNvSpPr txBox="1">
            <a:spLocks noChangeArrowheads="1"/>
          </p:cNvSpPr>
          <p:nvPr/>
        </p:nvSpPr>
        <p:spPr bwMode="auto">
          <a:xfrm>
            <a:off x="611188" y="1379538"/>
            <a:ext cx="83518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marL="342900" indent="-342900" algn="dist">
              <a:spcBef>
                <a:spcPct val="50000"/>
              </a:spcBef>
            </a:pPr>
            <a:r>
              <a:rPr lang="ru-RU" sz="2400" u="sng"/>
              <a:t>У</a:t>
            </a:r>
            <a:r>
              <a:rPr lang="en-US" sz="2400" u="sng"/>
              <a:t>слови</a:t>
            </a:r>
            <a:r>
              <a:rPr lang="ru-RU" sz="2400" u="sng"/>
              <a:t>е</a:t>
            </a:r>
            <a:r>
              <a:rPr lang="en-US" sz="2400" u="sng"/>
              <a:t> монотонности</a:t>
            </a:r>
            <a:r>
              <a:rPr lang="en-US" sz="2400"/>
              <a:t>:</a:t>
            </a:r>
            <a:r>
              <a:rPr lang="en-US" sz="2400">
                <a:latin typeface="Times New Roman" pitchFamily="18" charset="0"/>
              </a:rPr>
              <a:t> любые реализации компонентов,</a:t>
            </a:r>
            <a:endParaRPr lang="ru-RU" sz="2400">
              <a:latin typeface="Times New Roman" pitchFamily="18" charset="0"/>
            </a:endParaRPr>
          </a:p>
          <a:p>
            <a:pPr marL="342900" indent="-342900" algn="dist"/>
            <a:r>
              <a:rPr lang="ru-RU" sz="2400">
                <a:latin typeface="Times New Roman" pitchFamily="18" charset="0"/>
              </a:rPr>
              <a:t>конформные</a:t>
            </a:r>
            <a:r>
              <a:rPr lang="en-US" sz="2400">
                <a:latin typeface="Times New Roman" pitchFamily="18" charset="0"/>
              </a:rPr>
              <a:t> своим спецификациям, образуют систему,</a:t>
            </a:r>
            <a:endParaRPr lang="ru-RU" sz="2400">
              <a:latin typeface="Times New Roman" pitchFamily="18" charset="0"/>
            </a:endParaRPr>
          </a:p>
          <a:p>
            <a:pPr marL="342900" indent="-342900" algn="dist"/>
            <a:r>
              <a:rPr lang="ru-RU" sz="2400">
                <a:latin typeface="Times New Roman" pitchFamily="18" charset="0"/>
              </a:rPr>
              <a:t>конформную</a:t>
            </a:r>
            <a:r>
              <a:rPr lang="en-US" sz="2400">
                <a:latin typeface="Times New Roman" pitchFamily="18" charset="0"/>
              </a:rPr>
              <a:t> спецификации системы.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490520" name="Text Box 24"/>
          <p:cNvSpPr txBox="1">
            <a:spLocks noChangeArrowheads="1"/>
          </p:cNvSpPr>
          <p:nvPr/>
        </p:nvSpPr>
        <p:spPr bwMode="auto">
          <a:xfrm>
            <a:off x="611188" y="2655888"/>
            <a:ext cx="83518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marL="342900" indent="-342900" algn="dist">
              <a:spcBef>
                <a:spcPct val="50000"/>
              </a:spcBef>
            </a:pPr>
            <a:r>
              <a:rPr lang="en-US" sz="2400" u="sng"/>
              <a:t>Корректн</a:t>
            </a:r>
            <a:r>
              <a:rPr lang="ru-RU" sz="2400" u="sng"/>
              <a:t>ая</a:t>
            </a:r>
            <a:r>
              <a:rPr lang="en-US" sz="2400" u="sng"/>
              <a:t> спецификаци</a:t>
            </a:r>
            <a:r>
              <a:rPr lang="ru-RU" sz="2400" u="sng"/>
              <a:t>я</a:t>
            </a:r>
            <a:r>
              <a:rPr lang="en-US" sz="2400" u="sng"/>
              <a:t> системы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– та</a:t>
            </a:r>
            <a:r>
              <a:rPr lang="en-US" sz="2400">
                <a:latin typeface="Times New Roman" pitchFamily="18" charset="0"/>
              </a:rPr>
              <a:t>, которая</a:t>
            </a:r>
            <a:endParaRPr lang="ru-RU" sz="2400">
              <a:latin typeface="Times New Roman" pitchFamily="18" charset="0"/>
            </a:endParaRPr>
          </a:p>
          <a:p>
            <a:pPr marL="342900" indent="-342900" algn="dist"/>
            <a:r>
              <a:rPr lang="en-US" sz="2400">
                <a:latin typeface="Times New Roman" pitchFamily="18" charset="0"/>
              </a:rPr>
              <a:t>удовлетворяет условию монотонности</a:t>
            </a:r>
            <a:endParaRPr lang="ru-RU" sz="2400">
              <a:latin typeface="Times New Roman" pitchFamily="18" charset="0"/>
            </a:endParaRPr>
          </a:p>
          <a:p>
            <a:pPr marL="342900" indent="-342900" algn="dist"/>
            <a:r>
              <a:rPr lang="en-US" sz="2400">
                <a:latin typeface="Times New Roman" pitchFamily="18" charset="0"/>
              </a:rPr>
              <a:t>при заданных спецификациях компонентов.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490521" name="Text Box 25"/>
          <p:cNvSpPr txBox="1">
            <a:spLocks noChangeArrowheads="1"/>
          </p:cNvSpPr>
          <p:nvPr/>
        </p:nvSpPr>
        <p:spPr bwMode="auto">
          <a:xfrm>
            <a:off x="611188" y="5573713"/>
            <a:ext cx="83534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ru-RU" sz="2400">
                <a:latin typeface="Times New Roman" pitchFamily="18" charset="0"/>
              </a:rPr>
              <a:t>Определение спецификации системы неявно.</a:t>
            </a:r>
          </a:p>
          <a:p>
            <a:pPr marL="342900" indent="-342900">
              <a:buFontTx/>
              <a:buAutoNum type="arabicParenR"/>
            </a:pPr>
            <a:r>
              <a:rPr lang="ru-RU" sz="2400">
                <a:latin typeface="Times New Roman" pitchFamily="18" charset="0"/>
              </a:rPr>
              <a:t>С</a:t>
            </a:r>
            <a:r>
              <a:rPr lang="en-US" sz="2400">
                <a:latin typeface="Times New Roman" pitchFamily="18" charset="0"/>
              </a:rPr>
              <a:t>уществует ли </a:t>
            </a:r>
            <a:r>
              <a:rPr lang="ru-RU" sz="2400">
                <a:latin typeface="Times New Roman" pitchFamily="18" charset="0"/>
              </a:rPr>
              <a:t>такая спецификация?</a:t>
            </a:r>
          </a:p>
          <a:p>
            <a:pPr marL="342900" indent="-342900">
              <a:buFontTx/>
              <a:buAutoNum type="arabicParenR"/>
            </a:pPr>
            <a:r>
              <a:rPr lang="ru-RU" sz="2400">
                <a:latin typeface="Times New Roman" pitchFamily="18" charset="0"/>
              </a:rPr>
              <a:t>Как её построить?</a:t>
            </a:r>
            <a:r>
              <a:rPr lang="en-US" sz="2400">
                <a:latin typeface="Times New Roman" pitchFamily="18" charset="0"/>
              </a:rPr>
              <a:t> 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490522" name="Text Box 26"/>
          <p:cNvSpPr txBox="1">
            <a:spLocks noChangeArrowheads="1"/>
          </p:cNvSpPr>
          <p:nvPr/>
        </p:nvSpPr>
        <p:spPr bwMode="auto">
          <a:xfrm>
            <a:off x="611188" y="3933825"/>
            <a:ext cx="835183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marL="342900" indent="-342900"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Нужно найти с</a:t>
            </a:r>
            <a:r>
              <a:rPr lang="en-US" sz="2400">
                <a:latin typeface="Times New Roman" pitchFamily="18" charset="0"/>
              </a:rPr>
              <a:t>ам</a:t>
            </a:r>
            <a:r>
              <a:rPr lang="ru-RU" sz="2400">
                <a:latin typeface="Times New Roman" pitchFamily="18" charset="0"/>
              </a:rPr>
              <a:t>ую</a:t>
            </a:r>
            <a:r>
              <a:rPr lang="en-US" sz="2400">
                <a:latin typeface="Times New Roman" pitchFamily="18" charset="0"/>
              </a:rPr>
              <a:t> сильн</a:t>
            </a:r>
            <a:r>
              <a:rPr lang="ru-RU" sz="2400">
                <a:latin typeface="Times New Roman" pitchFamily="18" charset="0"/>
              </a:rPr>
              <a:t>ую</a:t>
            </a:r>
          </a:p>
          <a:p>
            <a:pPr marL="342900" indent="-342900" algn="dist"/>
            <a:r>
              <a:rPr lang="en-US" sz="2400">
                <a:latin typeface="Times New Roman" pitchFamily="18" charset="0"/>
              </a:rPr>
              <a:t>(предъявляющ</a:t>
            </a:r>
            <a:r>
              <a:rPr lang="ru-RU" sz="2400">
                <a:latin typeface="Times New Roman" pitchFamily="18" charset="0"/>
              </a:rPr>
              <a:t>ую</a:t>
            </a:r>
            <a:r>
              <a:rPr lang="en-US" sz="2400">
                <a:latin typeface="Times New Roman" pitchFamily="18" charset="0"/>
              </a:rPr>
              <a:t> максимальные функциональные требования)</a:t>
            </a:r>
            <a:endParaRPr lang="ru-RU" sz="2400">
              <a:latin typeface="Times New Roman" pitchFamily="18" charset="0"/>
            </a:endParaRPr>
          </a:p>
          <a:p>
            <a:pPr marL="342900" indent="-342900" algn="dist"/>
            <a:r>
              <a:rPr lang="en-US" sz="2400">
                <a:latin typeface="Times New Roman" pitchFamily="18" charset="0"/>
              </a:rPr>
              <a:t>корректн</a:t>
            </a:r>
            <a:r>
              <a:rPr lang="ru-RU" sz="2400">
                <a:latin typeface="Times New Roman" pitchFamily="18" charset="0"/>
              </a:rPr>
              <a:t>ую</a:t>
            </a:r>
            <a:r>
              <a:rPr lang="en-US" sz="2400">
                <a:latin typeface="Times New Roman" pitchFamily="18" charset="0"/>
              </a:rPr>
              <a:t> спецификаци</a:t>
            </a:r>
            <a:r>
              <a:rPr lang="ru-RU" sz="2400">
                <a:latin typeface="Times New Roman" pitchFamily="18" charset="0"/>
              </a:rPr>
              <a:t>ю</a:t>
            </a:r>
            <a:r>
              <a:rPr lang="en-US" sz="2400">
                <a:latin typeface="Times New Roman" pitchFamily="18" charset="0"/>
              </a:rPr>
              <a:t> системы</a:t>
            </a:r>
            <a:r>
              <a:rPr lang="ru-RU" sz="2400">
                <a:latin typeface="Times New Roman" pitchFamily="18" charset="0"/>
              </a:rPr>
              <a:t> при заданных</a:t>
            </a:r>
          </a:p>
          <a:p>
            <a:pPr marL="342900" indent="-342900" algn="dist"/>
            <a:r>
              <a:rPr lang="ru-RU" sz="2400">
                <a:latin typeface="Times New Roman" pitchFamily="18" charset="0"/>
              </a:rPr>
              <a:t>спецификациях компонентов и схеме компоновки.</a:t>
            </a:r>
          </a:p>
        </p:txBody>
      </p:sp>
      <p:sp>
        <p:nvSpPr>
          <p:cNvPr id="490526" name="AutoShape 30"/>
          <p:cNvSpPr>
            <a:spLocks noChangeArrowheads="1"/>
          </p:cNvSpPr>
          <p:nvPr/>
        </p:nvSpPr>
        <p:spPr bwMode="auto">
          <a:xfrm>
            <a:off x="106363" y="132238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9049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904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05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905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0509" name="Text Box 13"/>
          <p:cNvSpPr txBox="1">
            <a:spLocks noChangeArrowheads="1"/>
          </p:cNvSpPr>
          <p:nvPr/>
        </p:nvSpPr>
        <p:spPr bwMode="auto">
          <a:xfrm>
            <a:off x="503238" y="304800"/>
            <a:ext cx="8245475" cy="10366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Монотонность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90523" name="Line 27"/>
          <p:cNvSpPr>
            <a:spLocks noChangeShapeType="1"/>
          </p:cNvSpPr>
          <p:nvPr/>
        </p:nvSpPr>
        <p:spPr bwMode="auto">
          <a:xfrm>
            <a:off x="611188" y="2582863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0524" name="Line 28"/>
          <p:cNvSpPr>
            <a:spLocks noChangeShapeType="1"/>
          </p:cNvSpPr>
          <p:nvPr/>
        </p:nvSpPr>
        <p:spPr bwMode="auto">
          <a:xfrm>
            <a:off x="611188" y="3860800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0525" name="Line 29"/>
          <p:cNvSpPr>
            <a:spLocks noChangeShapeType="1"/>
          </p:cNvSpPr>
          <p:nvPr/>
        </p:nvSpPr>
        <p:spPr bwMode="auto">
          <a:xfrm>
            <a:off x="611188" y="5516563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500" fill="hold"/>
                                        <p:tgtEl>
                                          <p:spTgt spid="490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90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905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2.77778E-6 0.19329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90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5" dur="500" fill="hold"/>
                                        <p:tgtEl>
                                          <p:spTgt spid="4905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05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905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329 L -2.77778E-6 0.3794 " pathEditMode="relative" rAng="0" ptsTypes="AA">
                                      <p:cBhvr>
                                        <p:cTn id="31" dur="100" fill="hold"/>
                                        <p:tgtEl>
                                          <p:spTgt spid="490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4" dur="500" fill="hold"/>
                                        <p:tgtEl>
                                          <p:spTgt spid="490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0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905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3794 L -2.77778E-6 0.62083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490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3" dur="500" fill="hold"/>
                                        <p:tgtEl>
                                          <p:spTgt spid="490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90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905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26" grpId="0" animBg="1"/>
      <p:bldP spid="490526" grpId="1" animBg="1"/>
      <p:bldP spid="490526" grpId="2" animBg="1"/>
      <p:bldP spid="490526" grpId="3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F8E7-CB86-40C2-B442-F9796B114BAD}" type="slidenum">
              <a:rPr lang="ru-RU"/>
              <a:pPr/>
              <a:t>175</a:t>
            </a:fld>
            <a:endParaRPr lang="ru-RU"/>
          </a:p>
        </p:txBody>
      </p:sp>
      <p:sp>
        <p:nvSpPr>
          <p:cNvPr id="493591" name="Text Box 23"/>
          <p:cNvSpPr txBox="1">
            <a:spLocks noChangeArrowheads="1"/>
          </p:cNvSpPr>
          <p:nvPr/>
        </p:nvSpPr>
        <p:spPr bwMode="auto">
          <a:xfrm>
            <a:off x="539750" y="6237288"/>
            <a:ext cx="8245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Нужна </a:t>
            </a:r>
            <a:r>
              <a:rPr lang="ru-RU" sz="2400" i="1">
                <a:latin typeface="Times New Roman" pitchFamily="18" charset="0"/>
              </a:rPr>
              <a:t>спецификационная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ru-RU" sz="2400" i="1">
                <a:latin typeface="Times New Roman" pitchFamily="18" charset="0"/>
              </a:rPr>
              <a:t>косая</a:t>
            </a:r>
            <a:r>
              <a:rPr lang="en-US" sz="2400">
                <a:latin typeface="Times New Roman" pitchFamily="18" charset="0"/>
              </a:rPr>
              <a:t>) </a:t>
            </a:r>
            <a:r>
              <a:rPr lang="ru-RU" sz="2400">
                <a:latin typeface="Times New Roman" pitchFamily="18" charset="0"/>
              </a:rPr>
              <a:t>композиция: </a:t>
            </a:r>
            <a:r>
              <a:rPr lang="en-US" sz="2400" b="1">
                <a:latin typeface="Times New Roman" pitchFamily="18" charset="0"/>
              </a:rPr>
              <a:t>A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altLang="zh-TW" sz="2400" b="1" i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/>
              <a:t> </a:t>
            </a:r>
            <a:r>
              <a:rPr lang="en-US" sz="2400" b="1">
                <a:latin typeface="Times New Roman" pitchFamily="18" charset="0"/>
              </a:rPr>
              <a:t>B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grpSp>
        <p:nvGrpSpPr>
          <p:cNvPr id="4935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935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35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935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3581" name="Text Box 13"/>
          <p:cNvSpPr txBox="1">
            <a:spLocks noChangeArrowheads="1"/>
          </p:cNvSpPr>
          <p:nvPr/>
        </p:nvSpPr>
        <p:spPr bwMode="auto">
          <a:xfrm>
            <a:off x="503238" y="304800"/>
            <a:ext cx="8245475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Введение.</a:t>
            </a:r>
          </a:p>
          <a:p>
            <a:pPr algn="ctr"/>
            <a:r>
              <a:rPr lang="ru-RU" altLang="zh-TW" sz="40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503238" y="3321050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3585" name="Text Box 17"/>
          <p:cNvSpPr txBox="1">
            <a:spLocks noChangeArrowheads="1"/>
          </p:cNvSpPr>
          <p:nvPr/>
        </p:nvSpPr>
        <p:spPr bwMode="auto">
          <a:xfrm>
            <a:off x="503238" y="1520825"/>
            <a:ext cx="82454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Компоненты</a:t>
            </a:r>
            <a:r>
              <a:rPr lang="ru-RU" sz="2400">
                <a:latin typeface="Times New Roman" pitchFamily="18" charset="0"/>
              </a:rPr>
              <a:t> специфицируются безопасными и безопасно-конвергентными асинхронными автоматами без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-переходов.</a:t>
            </a:r>
          </a:p>
          <a:p>
            <a:pPr algn="dist">
              <a:spcBef>
                <a:spcPct val="2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Композиция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моделируется оператором </a:t>
            </a:r>
            <a:r>
              <a:rPr lang="en-US" altLang="zh-TW" sz="2400" b="1">
                <a:latin typeface="Times New Roman" pitchFamily="18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,</a:t>
            </a:r>
            <a:br>
              <a:rPr lang="ru-RU" altLang="zh-TW" sz="2400">
                <a:latin typeface="Times New Roman" pitchFamily="18" charset="0"/>
                <a:sym typeface="Symbol" pitchFamily="18" charset="2"/>
              </a:rPr>
            </a:br>
            <a:r>
              <a:rPr lang="ru-RU" sz="2400" u="sng">
                <a:latin typeface="Times New Roman" pitchFamily="18" charset="0"/>
                <a:sym typeface="Symbol" pitchFamily="18" charset="2"/>
              </a:rPr>
              <a:t>схема компоновки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</a:rPr>
              <a:t>–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последовательность применения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493586" name="AutoShape 18"/>
          <p:cNvSpPr>
            <a:spLocks noChangeArrowheads="1"/>
          </p:cNvSpPr>
          <p:nvPr/>
        </p:nvSpPr>
        <p:spPr bwMode="auto">
          <a:xfrm>
            <a:off x="71438" y="1520825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503238" y="5084763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3588" name="Text Box 20"/>
          <p:cNvSpPr txBox="1">
            <a:spLocks noChangeArrowheads="1"/>
          </p:cNvSpPr>
          <p:nvPr/>
        </p:nvSpPr>
        <p:spPr bwMode="auto">
          <a:xfrm>
            <a:off x="503238" y="3429000"/>
            <a:ext cx="8245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</a:rPr>
              <a:t>Первая неожиданность</a:t>
            </a:r>
            <a:r>
              <a:rPr lang="ru-RU" sz="2400">
                <a:latin typeface="Times New Roman" pitchFamily="18" charset="0"/>
              </a:rPr>
              <a:t>: Самая сильная корректная спецификация может быть слабее композиции спецификаций компонентов</a:t>
            </a:r>
            <a:r>
              <a:rPr lang="ru-RU" altLang="zh-TW" sz="2400">
                <a:latin typeface="Times New Roman" pitchFamily="18" charset="0"/>
                <a:sym typeface="Euclid Math One" pitchFamily="18" charset="2"/>
              </a:rPr>
              <a:t> по тем же правилам, по которым компонуются реализации компонентов (</a:t>
            </a:r>
            <a:r>
              <a:rPr lang="ru-RU" sz="2400">
                <a:latin typeface="Times New Roman" pitchFamily="18" charset="0"/>
              </a:rPr>
              <a:t>с помощью оператора </a:t>
            </a:r>
            <a:r>
              <a:rPr lang="en-US" altLang="zh-TW" sz="2400" b="1">
                <a:latin typeface="Times New Roman" pitchFamily="18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altLang="zh-TW" sz="2400">
                <a:latin typeface="Times New Roman" pitchFamily="18" charset="0"/>
                <a:sym typeface="Euclid Math One" pitchFamily="18" charset="2"/>
              </a:rPr>
              <a:t>).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493589" name="Text Box 21"/>
          <p:cNvSpPr txBox="1">
            <a:spLocks noChangeArrowheads="1"/>
          </p:cNvSpPr>
          <p:nvPr/>
        </p:nvSpPr>
        <p:spPr bwMode="auto">
          <a:xfrm>
            <a:off x="539750" y="5192713"/>
            <a:ext cx="82454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Несохранение соответствия при асинхронном тестировании –частный случай проблемы.</a:t>
            </a:r>
          </a:p>
        </p:txBody>
      </p:sp>
      <p:sp>
        <p:nvSpPr>
          <p:cNvPr id="493590" name="Line 22"/>
          <p:cNvSpPr>
            <a:spLocks noChangeShapeType="1"/>
          </p:cNvSpPr>
          <p:nvPr/>
        </p:nvSpPr>
        <p:spPr bwMode="auto">
          <a:xfrm>
            <a:off x="503238" y="6129338"/>
            <a:ext cx="831691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55 L -3.33333E-6 0.27685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7685 L -3.33333E-6 0.53148 " pathEditMode="relative" rAng="0" ptsTypes="AA">
                                      <p:cBhvr>
                                        <p:cTn id="30" dur="1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53148 L -3.33333E-6 0.68379 " pathEditMode="relative" rAng="0" ptsTypes="AA">
                                      <p:cBhvr>
                                        <p:cTn id="38" dur="1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6" grpId="0" animBg="1"/>
      <p:bldP spid="493586" grpId="1" animBg="1"/>
      <p:bldP spid="493586" grpId="2" animBg="1"/>
      <p:bldP spid="493586" grpId="3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7575-3757-46CC-A819-ECAE6D0F3766}" type="slidenum">
              <a:rPr lang="ru-RU"/>
              <a:pPr/>
              <a:t>176</a:t>
            </a:fld>
            <a:endParaRPr lang="ru-RU"/>
          </a:p>
        </p:txBody>
      </p:sp>
      <p:sp>
        <p:nvSpPr>
          <p:cNvPr id="497679" name="Line 15"/>
          <p:cNvSpPr>
            <a:spLocks noChangeShapeType="1"/>
          </p:cNvSpPr>
          <p:nvPr/>
        </p:nvSpPr>
        <p:spPr bwMode="auto">
          <a:xfrm>
            <a:off x="539750" y="3213100"/>
            <a:ext cx="8316913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7680" name="Text Box 16"/>
          <p:cNvSpPr txBox="1">
            <a:spLocks noChangeArrowheads="1"/>
          </p:cNvSpPr>
          <p:nvPr/>
        </p:nvSpPr>
        <p:spPr bwMode="auto">
          <a:xfrm>
            <a:off x="539750" y="1520825"/>
            <a:ext cx="8245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Дополнительная проблема композиции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sym typeface="Symbol" pitchFamily="18" charset="2"/>
              </a:rPr>
              <a:t>композиция конформных реализаций компонентов может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sym typeface="Symbol" pitchFamily="18" charset="2"/>
              </a:rPr>
              <a:t>оказаться не безопасно-тестируемой относительно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sym typeface="Symbol" pitchFamily="18" charset="2"/>
              </a:rPr>
              <a:t>косой композиции спецификаций компонентов.</a:t>
            </a:r>
          </a:p>
        </p:txBody>
      </p:sp>
      <p:sp>
        <p:nvSpPr>
          <p:cNvPr id="497684" name="Text Box 20"/>
          <p:cNvSpPr txBox="1">
            <a:spLocks noChangeArrowheads="1"/>
          </p:cNvSpPr>
          <p:nvPr/>
        </p:nvSpPr>
        <p:spPr bwMode="auto">
          <a:xfrm>
            <a:off x="539750" y="4581525"/>
            <a:ext cx="82454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/>
          <a:lstStyle/>
          <a:p>
            <a:pPr algn="dist"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</a:rPr>
              <a:t>Спецификации компонентов компонуемы</a:t>
            </a:r>
            <a:br>
              <a:rPr lang="ru-RU" sz="2400" i="1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(по заданной схеме компоновки), если их косая композиция безопасна и безопасно-конвергентна.</a:t>
            </a:r>
          </a:p>
        </p:txBody>
      </p:sp>
      <p:sp>
        <p:nvSpPr>
          <p:cNvPr id="497686" name="Text Box 22"/>
          <p:cNvSpPr txBox="1">
            <a:spLocks noChangeArrowheads="1"/>
          </p:cNvSpPr>
          <p:nvPr/>
        </p:nvSpPr>
        <p:spPr bwMode="auto">
          <a:xfrm>
            <a:off x="539750" y="3394075"/>
            <a:ext cx="82454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Решение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 Косая композиция спецификаций компонентов должна быть безопасной и безопасно-конвергентной.</a:t>
            </a:r>
          </a:p>
        </p:txBody>
      </p:sp>
      <p:sp>
        <p:nvSpPr>
          <p:cNvPr id="497687" name="Line 23"/>
          <p:cNvSpPr>
            <a:spLocks noChangeShapeType="1"/>
          </p:cNvSpPr>
          <p:nvPr/>
        </p:nvSpPr>
        <p:spPr bwMode="auto">
          <a:xfrm>
            <a:off x="539750" y="4437063"/>
            <a:ext cx="8316913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49766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9766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6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767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9767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7678" name="Text Box 14"/>
          <p:cNvSpPr txBox="1">
            <a:spLocks noChangeArrowheads="1"/>
          </p:cNvSpPr>
          <p:nvPr/>
        </p:nvSpPr>
        <p:spPr bwMode="auto">
          <a:xfrm>
            <a:off x="503238" y="304800"/>
            <a:ext cx="8245475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Компонуемость спецификаций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497681" name="AutoShape 17"/>
          <p:cNvSpPr>
            <a:spLocks noChangeArrowheads="1"/>
          </p:cNvSpPr>
          <p:nvPr/>
        </p:nvSpPr>
        <p:spPr bwMode="auto">
          <a:xfrm>
            <a:off x="71438" y="1520825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7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7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500" fill="hold"/>
                                        <p:tgtEl>
                                          <p:spTgt spid="4976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976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976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0.26644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5" dur="500" fill="hold"/>
                                        <p:tgtEl>
                                          <p:spTgt spid="497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97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976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6644 L -3.33333E-6 0.44792 " pathEditMode="relative" rAng="0" ptsTypes="AA">
                                      <p:cBhvr>
                                        <p:cTn id="31" dur="100" fill="hold"/>
                                        <p:tgtEl>
                                          <p:spTgt spid="497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4" dur="500" fill="hold"/>
                                        <p:tgtEl>
                                          <p:spTgt spid="497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1D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7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976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81" grpId="0" animBg="1"/>
      <p:bldP spid="497681" grpId="1" animBg="1"/>
      <p:bldP spid="497681" grpId="2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F5AF-BF58-4E2D-A706-A2951A1105A2}" type="slidenum">
              <a:rPr lang="ru-RU"/>
              <a:pPr/>
              <a:t>177</a:t>
            </a:fld>
            <a:endParaRPr lang="ru-RU"/>
          </a:p>
        </p:txBody>
      </p:sp>
      <p:grpSp>
        <p:nvGrpSpPr>
          <p:cNvPr id="53145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3145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146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3146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1469" name="Text Box 13"/>
          <p:cNvSpPr txBox="1">
            <a:spLocks noChangeArrowheads="1"/>
          </p:cNvSpPr>
          <p:nvPr/>
        </p:nvSpPr>
        <p:spPr bwMode="auto">
          <a:xfrm>
            <a:off x="503238" y="260350"/>
            <a:ext cx="8245475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Формальные определения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31498" name="Text Box 42"/>
          <p:cNvSpPr txBox="1">
            <a:spLocks noChangeArrowheads="1"/>
          </p:cNvSpPr>
          <p:nvPr/>
        </p:nvSpPr>
        <p:spPr bwMode="auto">
          <a:xfrm>
            <a:off x="179388" y="1592263"/>
            <a:ext cx="8713787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5000"/>
              </a:spcBef>
            </a:pP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-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отношение предпорядка (рефлексивно и транзитивно)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нижний конус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) Автоматы, конформные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 </a:t>
            </a:r>
          </a:p>
          <a:p>
            <a:pPr algn="ctr">
              <a:spcBef>
                <a:spcPct val="35000"/>
              </a:spcBef>
            </a:pPr>
            <a:r>
              <a:rPr lang="en-US" sz="2400" b="1">
                <a:sym typeface="Symbol" pitchFamily="18" charset="2"/>
              </a:rPr>
              <a:t>S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= { </a:t>
            </a:r>
            <a:r>
              <a:rPr lang="en-US" sz="2400" b="1">
                <a:sym typeface="Symbol" pitchFamily="18" charset="2"/>
              </a:rPr>
              <a:t>T </a:t>
            </a:r>
            <a:r>
              <a:rPr lang="en-US" sz="2400">
                <a:sym typeface="Symbol" pitchFamily="18" charset="2"/>
              </a:rPr>
              <a:t>| </a:t>
            </a:r>
            <a:r>
              <a:rPr lang="en-US" sz="2400" b="1">
                <a:sym typeface="Symbol" pitchFamily="18" charset="2"/>
              </a:rPr>
              <a:t>T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 </a:t>
            </a:r>
            <a:r>
              <a:rPr lang="en-US" sz="2400">
                <a:sym typeface="Symbol" pitchFamily="18" charset="2"/>
              </a:rPr>
              <a:t>}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верхний конус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) Автоматы, которым конформно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sym typeface="Symbol" pitchFamily="18" charset="2"/>
              </a:rPr>
              <a:t>: </a:t>
            </a:r>
          </a:p>
          <a:p>
            <a:pPr algn="ctr">
              <a:spcBef>
                <a:spcPct val="35000"/>
              </a:spcBef>
            </a:pPr>
            <a:r>
              <a:rPr lang="en-US" sz="2400" b="1">
                <a:sym typeface="Symbol" pitchFamily="18" charset="2"/>
              </a:rPr>
              <a:t>S</a:t>
            </a:r>
            <a:r>
              <a:rPr lang="en-US" sz="2400" baseline="30000">
                <a:sym typeface="Euclid Math Two" pitchFamily="18" charset="2"/>
              </a:rPr>
              <a:t>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= { </a:t>
            </a:r>
            <a:r>
              <a:rPr lang="en-US" sz="2400" b="1">
                <a:sym typeface="Symbol" pitchFamily="18" charset="2"/>
              </a:rPr>
              <a:t>T </a:t>
            </a:r>
            <a:r>
              <a:rPr lang="en-US" sz="2400">
                <a:sym typeface="Symbol" pitchFamily="18" charset="2"/>
              </a:rPr>
              <a:t>|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T </a:t>
            </a:r>
            <a:r>
              <a:rPr lang="en-US" sz="2400">
                <a:sym typeface="Symbol" pitchFamily="18" charset="2"/>
              </a:rPr>
              <a:t>}</a:t>
            </a:r>
            <a:endParaRPr lang="ru-RU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Корректные спецификации композиции: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 algn="dist">
              <a:spcBef>
                <a:spcPct val="35000"/>
              </a:spcBef>
            </a:pPr>
            <a:r>
              <a:rPr lang="en-US" sz="2400" b="1">
                <a:sym typeface="Euclid Math One" pitchFamily="18" charset="2"/>
              </a:rPr>
              <a:t>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,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) = 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en-US" sz="2400">
                <a:sym typeface="Euclid Math One" pitchFamily="18" charset="2"/>
              </a:rPr>
              <a:t>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ru-RU" sz="2400">
                <a:sym typeface="Symbol" pitchFamily="18" charset="2"/>
              </a:rPr>
              <a:t>)</a:t>
            </a:r>
            <a:r>
              <a:rPr lang="en-US" sz="2400" baseline="30000">
                <a:sym typeface="Euclid Math Two" pitchFamily="18" charset="2"/>
              </a:rPr>
              <a:t></a:t>
            </a:r>
            <a:r>
              <a:rPr lang="ru-RU" sz="2400">
                <a:sym typeface="Symbol" pitchFamily="18" charset="2"/>
              </a:rPr>
              <a:t> = {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 </a:t>
            </a:r>
            <a:r>
              <a:rPr lang="ru-RU" sz="2400">
                <a:sym typeface="Symbol" pitchFamily="18" charset="2"/>
              </a:rPr>
              <a:t>|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</a:t>
            </a:r>
            <a:r>
              <a:rPr lang="en-US" sz="2400" b="1">
                <a:sym typeface="Symbol" pitchFamily="18" charset="2"/>
              </a:rPr>
              <a:t>L</a:t>
            </a:r>
            <a:r>
              <a:rPr lang="ru-RU" sz="2400">
                <a:sym typeface="Symbol" pitchFamily="18" charset="2"/>
              </a:rPr>
              <a:t>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ru-RU" sz="2400">
                <a:sym typeface="Symbol" pitchFamily="18" charset="2"/>
              </a:rPr>
              <a:t> </a:t>
            </a:r>
            <a:r>
              <a:rPr lang="en-US" sz="2400" b="1">
                <a:sym typeface="Symbol" pitchFamily="18" charset="2"/>
              </a:rPr>
              <a:t>R</a:t>
            </a:r>
            <a:r>
              <a:rPr lang="ru-RU" sz="2400">
                <a:sym typeface="Symbol" pitchFamily="18" charset="2"/>
              </a:rPr>
              <a:t>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L</a:t>
            </a:r>
            <a:r>
              <a:rPr lang="en-US" sz="2400">
                <a:sym typeface="Euclid Math One" pitchFamily="18" charset="2"/>
              </a:rPr>
              <a:t></a:t>
            </a:r>
            <a:r>
              <a:rPr lang="en-US" sz="2400" b="1">
                <a:sym typeface="Symbol" pitchFamily="18" charset="2"/>
              </a:rPr>
              <a:t>R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 </a:t>
            </a:r>
            <a:r>
              <a:rPr lang="ru-RU" sz="2400">
                <a:sym typeface="Symbol" pitchFamily="18" charset="2"/>
              </a:rPr>
              <a:t>}</a:t>
            </a:r>
            <a:endParaRPr lang="en-US" sz="240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Косая композиция:</a:t>
            </a:r>
            <a:r>
              <a:rPr lang="ru-RU" sz="2400">
                <a:sym typeface="Symbol" pitchFamily="18" charset="2"/>
              </a:rPr>
              <a:t> </a:t>
            </a:r>
          </a:p>
          <a:p>
            <a:pPr algn="dist">
              <a:spcBef>
                <a:spcPct val="35000"/>
              </a:spcBef>
            </a:pPr>
            <a:r>
              <a:rPr lang="en-US" sz="2400" b="1">
                <a:sym typeface="Symbol" pitchFamily="18" charset="2"/>
              </a:rPr>
              <a:t>A</a:t>
            </a:r>
            <a:r>
              <a:rPr lang="en-US" sz="2400" b="1" i="1">
                <a:sym typeface="Euclid Math One" pitchFamily="18" charset="2"/>
              </a:rPr>
              <a:t>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=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sup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en-US" sz="2400">
                <a:sym typeface="Euclid Math One" pitchFamily="18" charset="2"/>
              </a:rPr>
              <a:t>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en-US" sz="2400">
                <a:sym typeface="Symbol" pitchFamily="18" charset="2"/>
              </a:rPr>
              <a:t>) = { </a:t>
            </a:r>
            <a:r>
              <a:rPr lang="en-US" sz="2400" b="1">
                <a:sym typeface="Symbol" pitchFamily="18" charset="2"/>
              </a:rPr>
              <a:t>M</a:t>
            </a:r>
            <a:r>
              <a:rPr lang="ru-RU" sz="2400">
                <a:sym typeface="Symbol" pitchFamily="18" charset="2"/>
              </a:rPr>
              <a:t></a:t>
            </a:r>
            <a:r>
              <a:rPr lang="en-US" sz="2400" b="1">
                <a:sym typeface="Euclid Math One" pitchFamily="18" charset="2"/>
              </a:rPr>
              <a:t>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,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) | </a:t>
            </a:r>
            <a:r>
              <a:rPr lang="ru-RU" sz="2400">
                <a:sym typeface="Symbol" pitchFamily="18" charset="2"/>
              </a:rPr>
              <a:t>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sym typeface="Symbol" pitchFamily="18" charset="2"/>
              </a:rPr>
              <a:t></a:t>
            </a:r>
            <a:r>
              <a:rPr lang="en-US" sz="2400" b="1">
                <a:sym typeface="Euclid Math One" pitchFamily="18" charset="2"/>
              </a:rPr>
              <a:t>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,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) </a:t>
            </a:r>
            <a:r>
              <a:rPr lang="en-US" sz="2400" b="1">
                <a:sym typeface="Symbol" pitchFamily="18" charset="2"/>
              </a:rPr>
              <a:t>M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}</a:t>
            </a:r>
            <a:r>
              <a:rPr lang="ru-RU" sz="2400">
                <a:sym typeface="Symbol" pitchFamily="18" charset="2"/>
              </a:rPr>
              <a:t> </a:t>
            </a:r>
            <a:endParaRPr lang="en-US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EE39-35C9-48FB-AE68-53CD6F9BE6DD}" type="slidenum">
              <a:rPr lang="ru-RU"/>
              <a:pPr/>
              <a:t>178</a:t>
            </a:fld>
            <a:endParaRPr lang="ru-RU"/>
          </a:p>
        </p:txBody>
      </p:sp>
      <p:sp>
        <p:nvSpPr>
          <p:cNvPr id="583682" name="Text Box 2"/>
          <p:cNvSpPr txBox="1">
            <a:spLocks noChangeArrowheads="1"/>
          </p:cNvSpPr>
          <p:nvPr/>
        </p:nvSpPr>
        <p:spPr bwMode="auto">
          <a:xfrm>
            <a:off x="358775" y="3213100"/>
            <a:ext cx="8461375" cy="2903538"/>
          </a:xfrm>
          <a:prstGeom prst="rect">
            <a:avLst/>
          </a:prstGeom>
          <a:solidFill>
            <a:srgbClr val="E8F5FC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u="sng"/>
              <a:t>Задача алгоритмического преобразования</a:t>
            </a:r>
            <a:r>
              <a:rPr lang="ru-RU" sz="3200"/>
              <a:t>:</a:t>
            </a:r>
          </a:p>
          <a:p>
            <a:pPr algn="dist">
              <a:spcBef>
                <a:spcPct val="50000"/>
              </a:spcBef>
            </a:pPr>
            <a:r>
              <a:rPr lang="ru-RU" sz="3000">
                <a:latin typeface="Times New Roman" pitchFamily="18" charset="0"/>
              </a:rPr>
              <a:t>Нужен алгоритм, который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при определённых условиях строит преобразованную спецификацию</a:t>
            </a:r>
            <a:r>
              <a:rPr lang="en-US" sz="3000">
                <a:latin typeface="Times New Roman" pitchFamily="18" charset="0"/>
              </a:rPr>
              <a:t> </a:t>
            </a:r>
            <a:r>
              <a:rPr lang="ru-RU" sz="3000" b="1">
                <a:sym typeface="Euclid Math One" pitchFamily="18" charset="2"/>
              </a:rPr>
              <a:t></a:t>
            </a:r>
            <a:r>
              <a:rPr lang="en-US" sz="3000">
                <a:sym typeface="Symbol" pitchFamily="18" charset="2"/>
              </a:rPr>
              <a:t>(</a:t>
            </a:r>
            <a:r>
              <a:rPr lang="en-US" sz="3000" b="1">
                <a:sym typeface="Symbol" pitchFamily="18" charset="2"/>
              </a:rPr>
              <a:t>S</a:t>
            </a:r>
            <a:r>
              <a:rPr lang="en-US" sz="3000">
                <a:sym typeface="Symbol" pitchFamily="18" charset="2"/>
              </a:rPr>
              <a:t>)</a:t>
            </a:r>
            <a:r>
              <a:rPr lang="ru-RU" sz="3000">
                <a:latin typeface="Times New Roman" pitchFamily="18" charset="0"/>
              </a:rPr>
              <a:t>.</a:t>
            </a:r>
          </a:p>
          <a:p>
            <a:pPr algn="dist">
              <a:spcBef>
                <a:spcPct val="50000"/>
              </a:spcBef>
            </a:pPr>
            <a:r>
              <a:rPr lang="ru-RU" sz="3000">
                <a:latin typeface="Times New Roman" pitchFamily="18" charset="0"/>
              </a:rPr>
              <a:t>Построение может быть итеративным.</a:t>
            </a:r>
          </a:p>
        </p:txBody>
      </p:sp>
      <p:grpSp>
        <p:nvGrpSpPr>
          <p:cNvPr id="58368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8368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8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8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8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8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8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9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9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369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8369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694" name="Text Box 14"/>
          <p:cNvSpPr txBox="1">
            <a:spLocks noChangeArrowheads="1"/>
          </p:cNvSpPr>
          <p:nvPr/>
        </p:nvSpPr>
        <p:spPr bwMode="auto">
          <a:xfrm>
            <a:off x="503238" y="260350"/>
            <a:ext cx="8245475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Преобразование спецификаций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83695" name="Text Box 15"/>
          <p:cNvSpPr txBox="1">
            <a:spLocks noChangeArrowheads="1"/>
          </p:cNvSpPr>
          <p:nvPr/>
        </p:nvSpPr>
        <p:spPr bwMode="auto">
          <a:xfrm>
            <a:off x="287338" y="1484313"/>
            <a:ext cx="8605837" cy="1492250"/>
          </a:xfrm>
          <a:prstGeom prst="rect">
            <a:avLst/>
          </a:prstGeom>
          <a:solidFill>
            <a:srgbClr val="F8F2D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98000" tIns="46800" rIns="198000" bIns="46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sym typeface="Symbol" pitchFamily="18" charset="2"/>
              </a:rPr>
              <a:t>Основная идея косой композиции</a:t>
            </a:r>
            <a:r>
              <a:rPr lang="ru-RU" sz="2800">
                <a:sym typeface="Symbol" pitchFamily="18" charset="2"/>
              </a:rPr>
              <a:t>: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algn="dist">
              <a:spcAft>
                <a:spcPct val="25000"/>
              </a:spcAft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Найти такое преобразование спецификаций </a:t>
            </a:r>
            <a:r>
              <a:rPr lang="ru-RU" sz="2800" b="1">
                <a:latin typeface="Times New Roman" pitchFamily="18" charset="0"/>
                <a:sym typeface="Euclid Math One" pitchFamily="18" charset="2"/>
              </a:rPr>
              <a:t>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чтобы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  <a:p>
            <a:pPr algn="ctr">
              <a:spcAft>
                <a:spcPct val="25000"/>
              </a:spcAft>
            </a:pPr>
            <a:r>
              <a:rPr lang="en-US" sz="2800" b="1"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800" b="1" i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800">
                <a:sym typeface="Symbol" pitchFamily="18" charset="2"/>
              </a:rPr>
              <a:t> </a:t>
            </a:r>
            <a:r>
              <a:rPr lang="en-US" sz="2800" b="1">
                <a:latin typeface="Times New Roman" pitchFamily="18" charset="0"/>
                <a:sym typeface="Symbol" pitchFamily="18" charset="2"/>
              </a:rPr>
              <a:t>B 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=   </a:t>
            </a:r>
            <a:r>
              <a:rPr lang="ru-RU" sz="2800" b="1">
                <a:sym typeface="Euclid Math One" pitchFamily="18" charset="2"/>
              </a:rPr>
              <a:t>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A</a:t>
            </a:r>
            <a:r>
              <a:rPr lang="en-US" sz="2800">
                <a:sym typeface="Symbol" pitchFamily="18" charset="2"/>
              </a:rPr>
              <a:t>) </a:t>
            </a:r>
            <a:r>
              <a:rPr lang="en-US" altLang="zh-TW" sz="28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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B</a:t>
            </a:r>
            <a:r>
              <a:rPr lang="en-US" sz="2800">
                <a:sym typeface="Symbol" pitchFamily="18" charset="2"/>
              </a:rPr>
              <a:t>)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83696" name="Text Box 16"/>
          <p:cNvSpPr txBox="1">
            <a:spLocks noChangeArrowheads="1"/>
          </p:cNvSpPr>
          <p:nvPr/>
        </p:nvSpPr>
        <p:spPr bwMode="auto">
          <a:xfrm>
            <a:off x="287338" y="3033713"/>
            <a:ext cx="8640762" cy="1409700"/>
          </a:xfrm>
          <a:prstGeom prst="rect">
            <a:avLst/>
          </a:prstGeom>
          <a:solidFill>
            <a:srgbClr val="E8F5FC"/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u="sng">
                <a:sym typeface="Symbol" pitchFamily="18" charset="2"/>
              </a:rPr>
              <a:t>Существование косой композиции</a:t>
            </a:r>
            <a:r>
              <a:rPr lang="ru-RU" sz="2400">
                <a:sym typeface="Symbol" pitchFamily="18" charset="2"/>
              </a:rPr>
              <a:t>: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ru-RU" sz="2800" b="1">
                <a:sym typeface="Euclid Math One" pitchFamily="18" charset="2"/>
              </a:rPr>
              <a:t>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) </a:t>
            </a:r>
            <a:r>
              <a:rPr lang="ru-RU" sz="2800">
                <a:sym typeface="Symbol" pitchFamily="18" charset="2"/>
              </a:rPr>
              <a:t>=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) </a:t>
            </a:r>
            <a:r>
              <a:rPr lang="ru-RU" sz="2800">
                <a:sym typeface="Symbol" pitchFamily="18" charset="2"/>
              </a:rPr>
              <a:t>=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(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 baseline="30000">
                <a:sym typeface="Euclid Math Two" pitchFamily="18" charset="2"/>
              </a:rPr>
              <a:t></a:t>
            </a:r>
            <a:r>
              <a:rPr lang="ru-RU" sz="2800">
                <a:sym typeface="Euclid Math Two" pitchFamily="18" charset="2"/>
              </a:rPr>
              <a:t>)</a:t>
            </a:r>
          </a:p>
          <a:p>
            <a:pPr algn="dist"/>
            <a:r>
              <a:rPr lang="ru-RU" sz="2800">
                <a:sym typeface="Symbol" pitchFamily="18" charset="2"/>
              </a:rPr>
              <a:t>-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объединение конформных реализаций.</a:t>
            </a:r>
          </a:p>
        </p:txBody>
      </p:sp>
      <p:grpSp>
        <p:nvGrpSpPr>
          <p:cNvPr id="583697" name="Group 17"/>
          <p:cNvGrpSpPr>
            <a:grpSpLocks/>
          </p:cNvGrpSpPr>
          <p:nvPr/>
        </p:nvGrpSpPr>
        <p:grpSpPr bwMode="auto">
          <a:xfrm>
            <a:off x="287338" y="4616450"/>
            <a:ext cx="1512887" cy="682625"/>
            <a:chOff x="1292" y="3249"/>
            <a:chExt cx="953" cy="430"/>
          </a:xfrm>
        </p:grpSpPr>
        <p:sp>
          <p:nvSpPr>
            <p:cNvPr id="583698" name="AutoShape 18"/>
            <p:cNvSpPr>
              <a:spLocks noChangeArrowheads="1"/>
            </p:cNvSpPr>
            <p:nvPr/>
          </p:nvSpPr>
          <p:spPr bwMode="auto">
            <a:xfrm flipV="1">
              <a:off x="1292" y="3249"/>
              <a:ext cx="953" cy="363"/>
            </a:xfrm>
            <a:prstGeom prst="triangle">
              <a:avLst>
                <a:gd name="adj" fmla="val 50000"/>
              </a:avLst>
            </a:prstGeom>
            <a:solidFill>
              <a:srgbClr val="FBCD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r>
                <a:rPr lang="ru-RU" sz="2400" b="1"/>
                <a:t>1</a:t>
              </a:r>
            </a:p>
          </p:txBody>
        </p:sp>
        <p:sp>
          <p:nvSpPr>
            <p:cNvPr id="583699" name="Oval 19"/>
            <p:cNvSpPr>
              <a:spLocks noChangeAspect="1" noChangeArrowheads="1"/>
            </p:cNvSpPr>
            <p:nvPr/>
          </p:nvSpPr>
          <p:spPr bwMode="auto">
            <a:xfrm>
              <a:off x="1701" y="3543"/>
              <a:ext cx="136" cy="13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ru-RU"/>
            </a:p>
          </p:txBody>
        </p:sp>
      </p:grpSp>
      <p:grpSp>
        <p:nvGrpSpPr>
          <p:cNvPr id="583700" name="Group 20"/>
          <p:cNvGrpSpPr>
            <a:grpSpLocks/>
          </p:cNvGrpSpPr>
          <p:nvPr/>
        </p:nvGrpSpPr>
        <p:grpSpPr bwMode="auto">
          <a:xfrm>
            <a:off x="2016125" y="4616450"/>
            <a:ext cx="1512888" cy="682625"/>
            <a:chOff x="1292" y="3249"/>
            <a:chExt cx="953" cy="430"/>
          </a:xfrm>
        </p:grpSpPr>
        <p:sp>
          <p:nvSpPr>
            <p:cNvPr id="583701" name="AutoShape 21"/>
            <p:cNvSpPr>
              <a:spLocks noChangeArrowheads="1"/>
            </p:cNvSpPr>
            <p:nvPr/>
          </p:nvSpPr>
          <p:spPr bwMode="auto">
            <a:xfrm flipV="1">
              <a:off x="1292" y="3249"/>
              <a:ext cx="953" cy="363"/>
            </a:xfrm>
            <a:prstGeom prst="triangle">
              <a:avLst>
                <a:gd name="adj" fmla="val 50000"/>
              </a:avLst>
            </a:prstGeom>
            <a:solidFill>
              <a:srgbClr val="FBCD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r>
                <a:rPr lang="ru-RU" sz="2400" b="1"/>
                <a:t>2</a:t>
              </a:r>
            </a:p>
          </p:txBody>
        </p:sp>
        <p:sp>
          <p:nvSpPr>
            <p:cNvPr id="583702" name="Oval 22"/>
            <p:cNvSpPr>
              <a:spLocks noChangeAspect="1" noChangeArrowheads="1"/>
            </p:cNvSpPr>
            <p:nvPr/>
          </p:nvSpPr>
          <p:spPr bwMode="auto">
            <a:xfrm>
              <a:off x="1701" y="3543"/>
              <a:ext cx="136" cy="13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ru-RU"/>
            </a:p>
          </p:txBody>
        </p:sp>
      </p:grpSp>
      <p:grpSp>
        <p:nvGrpSpPr>
          <p:cNvPr id="583703" name="Group 23"/>
          <p:cNvGrpSpPr>
            <a:grpSpLocks/>
          </p:cNvGrpSpPr>
          <p:nvPr/>
        </p:nvGrpSpPr>
        <p:grpSpPr bwMode="auto">
          <a:xfrm>
            <a:off x="3851275" y="4616450"/>
            <a:ext cx="1512888" cy="682625"/>
            <a:chOff x="1292" y="3249"/>
            <a:chExt cx="953" cy="430"/>
          </a:xfrm>
        </p:grpSpPr>
        <p:sp>
          <p:nvSpPr>
            <p:cNvPr id="583704" name="AutoShape 24"/>
            <p:cNvSpPr>
              <a:spLocks noChangeArrowheads="1"/>
            </p:cNvSpPr>
            <p:nvPr/>
          </p:nvSpPr>
          <p:spPr bwMode="auto">
            <a:xfrm flipV="1">
              <a:off x="1292" y="3249"/>
              <a:ext cx="953" cy="363"/>
            </a:xfrm>
            <a:prstGeom prst="triangle">
              <a:avLst>
                <a:gd name="adj" fmla="val 50000"/>
              </a:avLst>
            </a:prstGeom>
            <a:solidFill>
              <a:srgbClr val="FBCD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r>
                <a:rPr lang="ru-RU" sz="2400" b="1"/>
                <a:t>3</a:t>
              </a:r>
            </a:p>
          </p:txBody>
        </p:sp>
        <p:sp>
          <p:nvSpPr>
            <p:cNvPr id="583705" name="Oval 25"/>
            <p:cNvSpPr>
              <a:spLocks noChangeAspect="1" noChangeArrowheads="1"/>
            </p:cNvSpPr>
            <p:nvPr/>
          </p:nvSpPr>
          <p:spPr bwMode="auto">
            <a:xfrm>
              <a:off x="1701" y="3543"/>
              <a:ext cx="136" cy="13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ru-RU"/>
            </a:p>
          </p:txBody>
        </p:sp>
      </p:grpSp>
      <p:sp>
        <p:nvSpPr>
          <p:cNvPr id="583706" name="Text Box 26"/>
          <p:cNvSpPr txBox="1">
            <a:spLocks noChangeArrowheads="1"/>
          </p:cNvSpPr>
          <p:nvPr/>
        </p:nvSpPr>
        <p:spPr bwMode="auto">
          <a:xfrm>
            <a:off x="5630863" y="4616450"/>
            <a:ext cx="63341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6000" b="1"/>
              <a:t>...</a:t>
            </a:r>
          </a:p>
        </p:txBody>
      </p:sp>
      <p:sp>
        <p:nvSpPr>
          <p:cNvPr id="583707" name="Oval 27"/>
          <p:cNvSpPr>
            <a:spLocks noChangeAspect="1" noChangeArrowheads="1"/>
          </p:cNvSpPr>
          <p:nvPr/>
        </p:nvSpPr>
        <p:spPr bwMode="auto">
          <a:xfrm>
            <a:off x="2663825" y="6021388"/>
            <a:ext cx="215900" cy="215900"/>
          </a:xfrm>
          <a:prstGeom prst="ellipse">
            <a:avLst/>
          </a:prstGeom>
          <a:solidFill>
            <a:srgbClr val="FF9900"/>
          </a:solidFill>
          <a:ln w="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endParaRPr lang="ru-RU"/>
          </a:p>
        </p:txBody>
      </p:sp>
      <p:cxnSp>
        <p:nvCxnSpPr>
          <p:cNvPr id="583708" name="AutoShape 28"/>
          <p:cNvCxnSpPr>
            <a:cxnSpLocks noChangeShapeType="1"/>
            <a:stCxn id="583707" idx="1"/>
            <a:endCxn id="583699" idx="4"/>
          </p:cNvCxnSpPr>
          <p:nvPr/>
        </p:nvCxnSpPr>
        <p:spPr bwMode="auto">
          <a:xfrm rot="5400000" flipH="1">
            <a:off x="1493043" y="4850607"/>
            <a:ext cx="754063" cy="1651000"/>
          </a:xfrm>
          <a:prstGeom prst="curvedConnector3">
            <a:avLst>
              <a:gd name="adj1" fmla="val 52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583709" name="AutoShape 29"/>
          <p:cNvCxnSpPr>
            <a:cxnSpLocks noChangeShapeType="1"/>
            <a:stCxn id="583707" idx="0"/>
            <a:endCxn id="583702" idx="4"/>
          </p:cNvCxnSpPr>
          <p:nvPr/>
        </p:nvCxnSpPr>
        <p:spPr bwMode="auto">
          <a:xfrm rot="16200000">
            <a:off x="2411412" y="5659438"/>
            <a:ext cx="722313" cy="1588"/>
          </a:xfrm>
          <a:prstGeom prst="curvedConnector3">
            <a:avLst>
              <a:gd name="adj1" fmla="val 4988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583710" name="AutoShape 30"/>
          <p:cNvCxnSpPr>
            <a:cxnSpLocks noChangeShapeType="1"/>
            <a:stCxn id="583707" idx="7"/>
            <a:endCxn id="583705" idx="4"/>
          </p:cNvCxnSpPr>
          <p:nvPr/>
        </p:nvCxnSpPr>
        <p:spPr bwMode="auto">
          <a:xfrm rot="16200000">
            <a:off x="3351212" y="4795838"/>
            <a:ext cx="754063" cy="1760538"/>
          </a:xfrm>
          <a:prstGeom prst="curvedConnector3">
            <a:avLst>
              <a:gd name="adj1" fmla="val 52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83711" name="Text Box 31"/>
          <p:cNvSpPr txBox="1">
            <a:spLocks noChangeArrowheads="1"/>
          </p:cNvSpPr>
          <p:nvPr/>
        </p:nvSpPr>
        <p:spPr bwMode="auto">
          <a:xfrm>
            <a:off x="1763713" y="5513388"/>
            <a:ext cx="206375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pitchFamily="18" charset="0"/>
                <a:sym typeface="Symbol" pitchFamily="18" charset="2"/>
              </a:rPr>
              <a:t>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12" name="Text Box 32"/>
          <p:cNvSpPr txBox="1">
            <a:spLocks noChangeArrowheads="1"/>
          </p:cNvSpPr>
          <p:nvPr/>
        </p:nvSpPr>
        <p:spPr bwMode="auto">
          <a:xfrm>
            <a:off x="2663825" y="5553075"/>
            <a:ext cx="206375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pitchFamily="18" charset="0"/>
                <a:sym typeface="Symbol" pitchFamily="18" charset="2"/>
              </a:rPr>
              <a:t>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13" name="Text Box 33"/>
          <p:cNvSpPr txBox="1">
            <a:spLocks noChangeArrowheads="1"/>
          </p:cNvSpPr>
          <p:nvPr/>
        </p:nvSpPr>
        <p:spPr bwMode="auto">
          <a:xfrm>
            <a:off x="3502025" y="5516563"/>
            <a:ext cx="206375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pitchFamily="18" charset="0"/>
                <a:sym typeface="Symbol" pitchFamily="18" charset="2"/>
              </a:rPr>
              <a:t>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14" name="Text Box 34"/>
          <p:cNvSpPr txBox="1">
            <a:spLocks noChangeArrowheads="1"/>
          </p:cNvSpPr>
          <p:nvPr/>
        </p:nvSpPr>
        <p:spPr bwMode="auto">
          <a:xfrm>
            <a:off x="5630863" y="5465763"/>
            <a:ext cx="63341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6000" b="1"/>
              <a:t>...</a:t>
            </a:r>
          </a:p>
        </p:txBody>
      </p:sp>
      <p:sp>
        <p:nvSpPr>
          <p:cNvPr id="583715" name="Text Box 35"/>
          <p:cNvSpPr txBox="1">
            <a:spLocks noChangeArrowheads="1"/>
          </p:cNvSpPr>
          <p:nvPr/>
        </p:nvSpPr>
        <p:spPr bwMode="auto">
          <a:xfrm>
            <a:off x="2971800" y="5876925"/>
            <a:ext cx="372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новое начальное состояние</a:t>
            </a:r>
          </a:p>
        </p:txBody>
      </p:sp>
      <p:sp>
        <p:nvSpPr>
          <p:cNvPr id="583716" name="Text Box 36"/>
          <p:cNvSpPr txBox="1">
            <a:spLocks noChangeArrowheads="1"/>
          </p:cNvSpPr>
          <p:nvPr/>
        </p:nvSpPr>
        <p:spPr bwMode="auto">
          <a:xfrm>
            <a:off x="6551613" y="45085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конформные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реализации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8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8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8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8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8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8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8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583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83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583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583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583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583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583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583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583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583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583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583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83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583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2" grpId="0" animBg="1"/>
      <p:bldP spid="583695" grpId="0" animBg="1"/>
      <p:bldP spid="583696" grpId="0" animBg="1"/>
      <p:bldP spid="583696" grpId="1" animBg="1"/>
      <p:bldP spid="583706" grpId="0"/>
      <p:bldP spid="583706" grpId="1"/>
      <p:bldP spid="583707" grpId="0" animBg="1"/>
      <p:bldP spid="583707" grpId="1" animBg="1"/>
      <p:bldP spid="583711" grpId="0" animBg="1"/>
      <p:bldP spid="583711" grpId="1" animBg="1"/>
      <p:bldP spid="583712" grpId="0" animBg="1"/>
      <p:bldP spid="583712" grpId="1" animBg="1"/>
      <p:bldP spid="583713" grpId="0" animBg="1"/>
      <p:bldP spid="583713" grpId="1" animBg="1"/>
      <p:bldP spid="583714" grpId="0"/>
      <p:bldP spid="583714" grpId="1"/>
      <p:bldP spid="583715" grpId="0"/>
      <p:bldP spid="583715" grpId="1"/>
      <p:bldP spid="583716" grpId="0"/>
      <p:bldP spid="583716" grpId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943E9-F225-4739-9FD8-D03EE1C45300}" type="slidenum">
              <a:rPr lang="ru-RU"/>
              <a:pPr/>
              <a:t>179</a:t>
            </a:fld>
            <a:endParaRPr lang="ru-RU"/>
          </a:p>
        </p:txBody>
      </p:sp>
      <p:grpSp>
        <p:nvGrpSpPr>
          <p:cNvPr id="67174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7174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4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4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5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5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5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5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5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175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7175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1757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239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Введение.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Цели построения косой композиции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71758" name="Text Box 14"/>
          <p:cNvSpPr txBox="1">
            <a:spLocks noChangeArrowheads="1"/>
          </p:cNvSpPr>
          <p:nvPr/>
        </p:nvSpPr>
        <p:spPr bwMode="auto">
          <a:xfrm>
            <a:off x="179388" y="1592263"/>
            <a:ext cx="8677275" cy="4537075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3200"/>
              <a:t>Проверка компонуемости =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безопасность и безопасно-конвергентность косой композиции</a:t>
            </a:r>
            <a:r>
              <a:rPr lang="ru-RU" sz="3200"/>
              <a:t>.</a:t>
            </a:r>
          </a:p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3200"/>
              <a:t>Корректность системной спецификации  =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косая композиция конформна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системной спецификации</a:t>
            </a:r>
            <a:r>
              <a:rPr lang="ru-RU" sz="3200"/>
              <a:t>.</a:t>
            </a:r>
          </a:p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3200"/>
              <a:t>Генерация системных тестов</a:t>
            </a:r>
            <a:br>
              <a:rPr lang="ru-RU" sz="3200"/>
            </a:br>
            <a:r>
              <a:rPr lang="ru-RU" sz="3200"/>
              <a:t>по косой композиции.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1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1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717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717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717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0A1D-6CAD-442F-AE7A-89E00C03D5E4}" type="slidenum">
              <a:rPr lang="ru-RU"/>
              <a:pPr/>
              <a:t>18</a:t>
            </a:fld>
            <a:endParaRPr lang="ru-RU"/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503238" y="2119313"/>
            <a:ext cx="81724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70000"/>
              </a:lnSpc>
              <a:spcBef>
                <a:spcPct val="20000"/>
              </a:spcBef>
            </a:pPr>
            <a:r>
              <a:rPr lang="ru-RU" sz="3000">
                <a:latin typeface="Times New Roman" pitchFamily="18" charset="0"/>
                <a:sym typeface="Wingdings" pitchFamily="2" charset="2"/>
              </a:rPr>
              <a:t> </a:t>
            </a:r>
            <a:r>
              <a:rPr lang="ru-RU" sz="3000">
                <a:latin typeface="Times New Roman" pitchFamily="18" charset="0"/>
              </a:rPr>
              <a:t>Машина может выполнять только те</a:t>
            </a:r>
          </a:p>
          <a:p>
            <a:pPr algn="dist">
              <a:lnSpc>
                <a:spcPct val="70000"/>
              </a:lnSpc>
              <a:spcBef>
                <a:spcPct val="20000"/>
              </a:spcBef>
            </a:pPr>
            <a:r>
              <a:rPr lang="ru-RU" sz="3000">
                <a:latin typeface="Times New Roman" pitchFamily="18" charset="0"/>
              </a:rPr>
              <a:t>      внешние действия, которые разрешены</a:t>
            </a:r>
          </a:p>
          <a:p>
            <a:pPr algn="just">
              <a:lnSpc>
                <a:spcPct val="70000"/>
              </a:lnSpc>
              <a:spcBef>
                <a:spcPct val="20000"/>
              </a:spcBef>
            </a:pPr>
            <a:r>
              <a:rPr lang="ru-RU" sz="3000">
                <a:latin typeface="Times New Roman" pitchFamily="18" charset="0"/>
              </a:rPr>
              <a:t>      оператором.</a:t>
            </a: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87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88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89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90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91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92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93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794" name="Text Box 1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5795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813" name="Line 37"/>
          <p:cNvSpPr>
            <a:spLocks noChangeShapeType="1"/>
          </p:cNvSpPr>
          <p:nvPr/>
        </p:nvSpPr>
        <p:spPr bwMode="auto">
          <a:xfrm>
            <a:off x="720725" y="4976813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5814" name="Line 38"/>
          <p:cNvSpPr>
            <a:spLocks noChangeShapeType="1"/>
          </p:cNvSpPr>
          <p:nvPr/>
        </p:nvSpPr>
        <p:spPr bwMode="auto">
          <a:xfrm>
            <a:off x="719138" y="342900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5815" name="Text Box 39"/>
          <p:cNvSpPr txBox="1">
            <a:spLocks noChangeArrowheads="1"/>
          </p:cNvSpPr>
          <p:nvPr/>
        </p:nvSpPr>
        <p:spPr bwMode="auto">
          <a:xfrm>
            <a:off x="503238" y="3502025"/>
            <a:ext cx="81724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3000">
                <a:sym typeface="Wingdings" pitchFamily="2" charset="2"/>
              </a:rPr>
              <a:t></a:t>
            </a:r>
            <a:r>
              <a:rPr lang="ru-RU" sz="3000"/>
              <a:t> </a:t>
            </a:r>
            <a:r>
              <a:rPr lang="ru-RU" sz="3000">
                <a:latin typeface="Times New Roman" pitchFamily="18" charset="0"/>
              </a:rPr>
              <a:t>Если в машине есть 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30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3000">
                <a:latin typeface="Times New Roman" pitchFamily="18" charset="0"/>
              </a:rPr>
              <a:t>активность,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      она может не выполнять внешние действия.</a:t>
            </a:r>
          </a:p>
          <a:p>
            <a:pPr algn="dist">
              <a:lnSpc>
                <a:spcPct val="50000"/>
              </a:lnSpc>
              <a:spcBef>
                <a:spcPct val="50000"/>
              </a:spcBef>
            </a:pPr>
            <a:r>
              <a:rPr lang="ru-RU" sz="3200" i="1"/>
              <a:t>     Машина «думает»</a:t>
            </a:r>
          </a:p>
        </p:txBody>
      </p:sp>
      <p:sp>
        <p:nvSpPr>
          <p:cNvPr id="75816" name="Text Box 40"/>
          <p:cNvSpPr txBox="1">
            <a:spLocks noChangeArrowheads="1"/>
          </p:cNvSpPr>
          <p:nvPr/>
        </p:nvSpPr>
        <p:spPr bwMode="auto">
          <a:xfrm>
            <a:off x="503238" y="5019675"/>
            <a:ext cx="817245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3000">
                <a:sym typeface="Wingdings" pitchFamily="2" charset="2"/>
              </a:rPr>
              <a:t></a:t>
            </a:r>
            <a:r>
              <a:rPr lang="ru-RU" sz="3000"/>
              <a:t> </a:t>
            </a:r>
            <a:r>
              <a:rPr lang="ru-RU" sz="3000">
                <a:latin typeface="Times New Roman" pitchFamily="18" charset="0"/>
              </a:rPr>
              <a:t>Если в машине нет 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30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3000">
                <a:latin typeface="Times New Roman" pitchFamily="18" charset="0"/>
              </a:rPr>
              <a:t>активности, она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     либо выполняет внешнее действие,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     либо «</a:t>
            </a:r>
            <a:r>
              <a:rPr lang="ru-RU" sz="3000" i="1">
                <a:latin typeface="Times New Roman" pitchFamily="18" charset="0"/>
              </a:rPr>
              <a:t>стоит</a:t>
            </a:r>
            <a:r>
              <a:rPr lang="ru-RU" sz="3000">
                <a:latin typeface="Times New Roman" pitchFamily="18" charset="0"/>
              </a:rPr>
              <a:t>» в </a:t>
            </a:r>
            <a:r>
              <a:rPr lang="ru-RU" sz="3400"/>
              <a:t>стабильном состоянии</a:t>
            </a:r>
            <a:r>
              <a:rPr lang="ru-RU" sz="3000">
                <a:latin typeface="Times New Roman" pitchFamily="18" charset="0"/>
              </a:rPr>
              <a:t>.</a:t>
            </a:r>
          </a:p>
        </p:txBody>
      </p:sp>
      <p:sp>
        <p:nvSpPr>
          <p:cNvPr id="75810" name="AutoShape 34"/>
          <p:cNvSpPr>
            <a:spLocks noChangeArrowheads="1"/>
          </p:cNvSpPr>
          <p:nvPr/>
        </p:nvSpPr>
        <p:spPr bwMode="auto">
          <a:xfrm>
            <a:off x="142875" y="204311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24" name="Text Box 48"/>
          <p:cNvSpPr txBox="1">
            <a:spLocks noChangeArrowheads="1"/>
          </p:cNvSpPr>
          <p:nvPr/>
        </p:nvSpPr>
        <p:spPr bwMode="auto">
          <a:xfrm>
            <a:off x="539750" y="1568450"/>
            <a:ext cx="8172450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60000"/>
              </a:lnSpc>
              <a:spcBef>
                <a:spcPct val="50000"/>
              </a:spcBef>
              <a:spcAft>
                <a:spcPct val="40000"/>
              </a:spcAft>
            </a:pPr>
            <a:r>
              <a:rPr lang="ru-RU" sz="3200" i="1"/>
              <a:t>принцип синхронного тестирования</a:t>
            </a:r>
            <a:r>
              <a:rPr lang="ru-RU"/>
              <a:t> </a:t>
            </a:r>
            <a:endParaRPr lang="ru-RU" sz="3000">
              <a:latin typeface="Times New Roman" pitchFamily="18" charset="0"/>
            </a:endParaRPr>
          </a:p>
        </p:txBody>
      </p:sp>
      <p:sp>
        <p:nvSpPr>
          <p:cNvPr id="75826" name="Text Box 50"/>
          <p:cNvSpPr txBox="1">
            <a:spLocks noChangeArrowheads="1"/>
          </p:cNvSpPr>
          <p:nvPr/>
        </p:nvSpPr>
        <p:spPr bwMode="auto">
          <a:xfrm>
            <a:off x="431800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pPr algn="dist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Машина тестирования: функционирование</a:t>
            </a: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394 L 4.16667E-6 0.21763 " pathEditMode="relative" rAng="0" ptsTypes="AA">
                                      <p:cBhvr>
                                        <p:cTn id="44" dur="100" fill="hold"/>
                                        <p:tgtEl>
                                          <p:spTgt spid="75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"/>
                            </p:stCondLst>
                            <p:childTnLst>
                              <p:par>
                                <p:cTn id="4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75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75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758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1763 L 4.16667E-6 0.43918 " pathEditMode="relative" rAng="0" ptsTypes="AA">
                                      <p:cBhvr>
                                        <p:cTn id="53" dur="100" fill="hold"/>
                                        <p:tgtEl>
                                          <p:spTgt spid="75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"/>
                            </p:stCondLst>
                            <p:childTnLst>
                              <p:par>
                                <p:cTn id="55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75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5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58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/>
      <p:bldP spid="75813" grpId="0" animBg="1"/>
      <p:bldP spid="75814" grpId="0" animBg="1"/>
      <p:bldP spid="75815" grpId="0"/>
      <p:bldP spid="75816" grpId="0"/>
      <p:bldP spid="75810" grpId="0" animBg="1"/>
      <p:bldP spid="75810" grpId="1" animBg="1"/>
      <p:bldP spid="75810" grpId="2" animBg="1"/>
      <p:bldP spid="75824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6BC6-E9D3-4DB4-A297-D35BC50095B7}" type="slidenum">
              <a:rPr lang="ru-RU"/>
              <a:pPr/>
              <a:t>180</a:t>
            </a:fld>
            <a:endParaRPr lang="ru-RU"/>
          </a:p>
        </p:txBody>
      </p:sp>
      <p:grpSp>
        <p:nvGrpSpPr>
          <p:cNvPr id="56525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6525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6526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5261" name="Text Box 13"/>
          <p:cNvSpPr txBox="1">
            <a:spLocks noChangeArrowheads="1"/>
          </p:cNvSpPr>
          <p:nvPr/>
        </p:nvSpPr>
        <p:spPr bwMode="auto">
          <a:xfrm>
            <a:off x="4343400" y="252413"/>
            <a:ext cx="46482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</a:rPr>
              <a:t>Композиционное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</a:rPr>
              <a:t>Блокировка и разрушение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Пример немонотонности</a:t>
            </a:r>
            <a:r>
              <a:rPr lang="en-US" altLang="zh-TW" sz="260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/>
            </a:r>
            <a:br>
              <a:rPr lang="en-US" altLang="zh-TW" sz="260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</a:b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из-за блокировок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Спецификации без блокировок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Пример немонотонности</a:t>
            </a:r>
            <a:r>
              <a:rPr lang="en-US" altLang="zh-TW" sz="2600">
                <a:latin typeface="Times New Roman" pitchFamily="18" charset="0"/>
                <a:ea typeface="新細明體" pitchFamily="18" charset="-120"/>
              </a:rPr>
              <a:t/>
            </a:r>
            <a:br>
              <a:rPr lang="en-US" altLang="zh-TW" sz="2600">
                <a:latin typeface="Times New Roman" pitchFamily="18" charset="0"/>
                <a:ea typeface="新細明體" pitchFamily="18" charset="-120"/>
              </a:rPr>
            </a:b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из-за разрушения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Гамма-нормализованные спецификации без блокировок в безопасных трассах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565262" name="Picture 14" descr="matric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8077200" y="107950"/>
            <a:ext cx="914400" cy="941388"/>
          </a:xfrm>
          <a:prstGeom prst="rect">
            <a:avLst/>
          </a:prstGeom>
          <a:noFill/>
        </p:spPr>
      </p:pic>
      <p:pic>
        <p:nvPicPr>
          <p:cNvPr id="565263" name="Picture 15" descr="4a"/>
          <p:cNvPicPr>
            <a:picLocks noChangeAspect="1" noChangeArrowheads="1"/>
          </p:cNvPicPr>
          <p:nvPr/>
        </p:nvPicPr>
        <p:blipFill>
          <a:blip r:embed="rId4" cstate="print">
            <a:lum bright="24000" contrast="6000"/>
          </a:blip>
          <a:srcRect/>
          <a:stretch>
            <a:fillRect/>
          </a:stretch>
        </p:blipFill>
        <p:spPr bwMode="auto">
          <a:xfrm>
            <a:off x="107950" y="107950"/>
            <a:ext cx="4121150" cy="663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A68-A07E-40ED-88CC-F145D6FFE976}" type="slidenum">
              <a:rPr lang="ru-RU"/>
              <a:pPr/>
              <a:t>181</a:t>
            </a:fld>
            <a:endParaRPr lang="ru-RU"/>
          </a:p>
        </p:txBody>
      </p:sp>
      <p:graphicFrame>
        <p:nvGraphicFramePr>
          <p:cNvPr id="506882" name="Group 2"/>
          <p:cNvGraphicFramePr>
            <a:graphicFrameLocks noGrp="1"/>
          </p:cNvGraphicFramePr>
          <p:nvPr>
            <p:ph/>
          </p:nvPr>
        </p:nvGraphicFramePr>
        <p:xfrm>
          <a:off x="142875" y="1449388"/>
          <a:ext cx="8858250" cy="4584700"/>
        </p:xfrm>
        <a:graphic>
          <a:graphicData uri="http://schemas.openxmlformats.org/drawingml/2006/table">
            <a:tbl>
              <a:tblPr/>
              <a:tblGrid>
                <a:gridCol w="2341563"/>
                <a:gridCol w="3024187"/>
                <a:gridCol w="3492500"/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алфавит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спецификация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?x, !y, !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</a:tr>
              <a:tr h="142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?x, !y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Math One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Math One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</a:tr>
            </a:tbl>
          </a:graphicData>
        </a:graphic>
      </p:graphicFrame>
      <p:grpSp>
        <p:nvGrpSpPr>
          <p:cNvPr id="506904" name="Group 2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06905" name="Rectangle 2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06" name="Rectangle 2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07" name="Rectangle 2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08" name="Rectangle 2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09" name="Rectangle 2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10" name="Rectangle 3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11" name="Rectangle 3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12" name="Rectangle 3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6913" name="Text Box 3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06914" name="Picture 3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6915" name="Text Box 35"/>
          <p:cNvSpPr txBox="1">
            <a:spLocks noChangeArrowheads="1"/>
          </p:cNvSpPr>
          <p:nvPr/>
        </p:nvSpPr>
        <p:spPr bwMode="auto">
          <a:xfrm>
            <a:off x="323850" y="260350"/>
            <a:ext cx="8424863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Блокировка и разрушение.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 немонотонности из-за блокировок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06916" name="Oval 36"/>
          <p:cNvSpPr>
            <a:spLocks noChangeArrowheads="1"/>
          </p:cNvSpPr>
          <p:nvPr/>
        </p:nvSpPr>
        <p:spPr bwMode="auto">
          <a:xfrm>
            <a:off x="2627313" y="23114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cxnSp>
        <p:nvCxnSpPr>
          <p:cNvPr id="506917" name="AutoShape 37"/>
          <p:cNvCxnSpPr>
            <a:cxnSpLocks noChangeShapeType="1"/>
            <a:stCxn id="506916" idx="7"/>
            <a:endCxn id="506919" idx="2"/>
          </p:cNvCxnSpPr>
          <p:nvPr/>
        </p:nvCxnSpPr>
        <p:spPr bwMode="auto">
          <a:xfrm rot="16200000">
            <a:off x="3317081" y="1799432"/>
            <a:ext cx="219075" cy="92233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18" name="Oval 38"/>
          <p:cNvSpPr>
            <a:spLocks noChangeArrowheads="1"/>
          </p:cNvSpPr>
          <p:nvPr/>
        </p:nvSpPr>
        <p:spPr bwMode="auto">
          <a:xfrm>
            <a:off x="3203575" y="1952625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!y</a:t>
            </a:r>
            <a:endParaRPr lang="ru-RU" sz="2400"/>
          </a:p>
        </p:txBody>
      </p:sp>
      <p:sp>
        <p:nvSpPr>
          <p:cNvPr id="506919" name="Oval 39"/>
          <p:cNvSpPr>
            <a:spLocks noChangeAspect="1" noChangeArrowheads="1"/>
          </p:cNvSpPr>
          <p:nvPr/>
        </p:nvSpPr>
        <p:spPr bwMode="auto">
          <a:xfrm>
            <a:off x="3887788" y="1952625"/>
            <a:ext cx="395287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</a:t>
            </a:r>
            <a:endParaRPr lang="ru-RU" sz="2400"/>
          </a:p>
        </p:txBody>
      </p:sp>
      <p:sp>
        <p:nvSpPr>
          <p:cNvPr id="506920" name="Oval 40"/>
          <p:cNvSpPr>
            <a:spLocks noChangeArrowheads="1"/>
          </p:cNvSpPr>
          <p:nvPr/>
        </p:nvSpPr>
        <p:spPr bwMode="auto">
          <a:xfrm>
            <a:off x="3887788" y="27797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2</a:t>
            </a:r>
            <a:endParaRPr lang="ru-RU" sz="2400"/>
          </a:p>
        </p:txBody>
      </p:sp>
      <p:cxnSp>
        <p:nvCxnSpPr>
          <p:cNvPr id="506921" name="AutoShape 41"/>
          <p:cNvCxnSpPr>
            <a:cxnSpLocks noChangeShapeType="1"/>
            <a:stCxn id="506916" idx="5"/>
            <a:endCxn id="506920" idx="2"/>
          </p:cNvCxnSpPr>
          <p:nvPr/>
        </p:nvCxnSpPr>
        <p:spPr bwMode="auto">
          <a:xfrm rot="16200000" flipH="1">
            <a:off x="3262313" y="2352675"/>
            <a:ext cx="328612" cy="92233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22" name="Oval 42"/>
          <p:cNvSpPr>
            <a:spLocks noChangeArrowheads="1"/>
          </p:cNvSpPr>
          <p:nvPr/>
        </p:nvSpPr>
        <p:spPr bwMode="auto">
          <a:xfrm>
            <a:off x="3167063" y="2708275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6923" name="Oval 43"/>
          <p:cNvSpPr>
            <a:spLocks noChangeArrowheads="1"/>
          </p:cNvSpPr>
          <p:nvPr/>
        </p:nvSpPr>
        <p:spPr bwMode="auto">
          <a:xfrm>
            <a:off x="6264275" y="23114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cxnSp>
        <p:nvCxnSpPr>
          <p:cNvPr id="506924" name="AutoShape 44"/>
          <p:cNvCxnSpPr>
            <a:cxnSpLocks noChangeShapeType="1"/>
            <a:stCxn id="506923" idx="7"/>
            <a:endCxn id="506926" idx="2"/>
          </p:cNvCxnSpPr>
          <p:nvPr/>
        </p:nvCxnSpPr>
        <p:spPr bwMode="auto">
          <a:xfrm rot="16200000">
            <a:off x="6954044" y="1799432"/>
            <a:ext cx="219075" cy="92233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25" name="Oval 45"/>
          <p:cNvSpPr>
            <a:spLocks noChangeArrowheads="1"/>
          </p:cNvSpPr>
          <p:nvPr/>
        </p:nvSpPr>
        <p:spPr bwMode="auto">
          <a:xfrm>
            <a:off x="6840538" y="1952625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!y</a:t>
            </a:r>
            <a:endParaRPr lang="ru-RU" sz="2400"/>
          </a:p>
        </p:txBody>
      </p:sp>
      <p:sp>
        <p:nvSpPr>
          <p:cNvPr id="506926" name="Oval 46"/>
          <p:cNvSpPr>
            <a:spLocks noChangeAspect="1" noChangeArrowheads="1"/>
          </p:cNvSpPr>
          <p:nvPr/>
        </p:nvSpPr>
        <p:spPr bwMode="auto">
          <a:xfrm>
            <a:off x="7524750" y="1952625"/>
            <a:ext cx="395288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</a:t>
            </a:r>
            <a:endParaRPr lang="ru-RU" sz="2400"/>
          </a:p>
        </p:txBody>
      </p:sp>
      <p:sp>
        <p:nvSpPr>
          <p:cNvPr id="506927" name="Oval 47"/>
          <p:cNvSpPr>
            <a:spLocks noChangeArrowheads="1"/>
          </p:cNvSpPr>
          <p:nvPr/>
        </p:nvSpPr>
        <p:spPr bwMode="auto">
          <a:xfrm>
            <a:off x="2627313" y="3679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sp>
        <p:nvSpPr>
          <p:cNvPr id="506928" name="Oval 48"/>
          <p:cNvSpPr>
            <a:spLocks noChangeArrowheads="1"/>
          </p:cNvSpPr>
          <p:nvPr/>
        </p:nvSpPr>
        <p:spPr bwMode="auto">
          <a:xfrm>
            <a:off x="3887788" y="414813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2</a:t>
            </a:r>
            <a:endParaRPr lang="ru-RU" sz="2400"/>
          </a:p>
        </p:txBody>
      </p:sp>
      <p:cxnSp>
        <p:nvCxnSpPr>
          <p:cNvPr id="506929" name="AutoShape 49"/>
          <p:cNvCxnSpPr>
            <a:cxnSpLocks noChangeShapeType="1"/>
            <a:stCxn id="506927" idx="5"/>
            <a:endCxn id="506928" idx="2"/>
          </p:cNvCxnSpPr>
          <p:nvPr/>
        </p:nvCxnSpPr>
        <p:spPr bwMode="auto">
          <a:xfrm rot="16200000" flipH="1">
            <a:off x="3262313" y="3721100"/>
            <a:ext cx="328612" cy="92233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30" name="Oval 50"/>
          <p:cNvSpPr>
            <a:spLocks noChangeArrowheads="1"/>
          </p:cNvSpPr>
          <p:nvPr/>
        </p:nvSpPr>
        <p:spPr bwMode="auto">
          <a:xfrm>
            <a:off x="3167063" y="4076700"/>
            <a:ext cx="431800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6931" name="Oval 51"/>
          <p:cNvSpPr>
            <a:spLocks noChangeArrowheads="1"/>
          </p:cNvSpPr>
          <p:nvPr/>
        </p:nvSpPr>
        <p:spPr bwMode="auto">
          <a:xfrm>
            <a:off x="6264275" y="3679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sp>
        <p:nvSpPr>
          <p:cNvPr id="506932" name="Oval 52"/>
          <p:cNvSpPr>
            <a:spLocks noChangeArrowheads="1"/>
          </p:cNvSpPr>
          <p:nvPr/>
        </p:nvSpPr>
        <p:spPr bwMode="auto">
          <a:xfrm>
            <a:off x="7524750" y="414813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2</a:t>
            </a:r>
            <a:endParaRPr lang="ru-RU" sz="2400"/>
          </a:p>
        </p:txBody>
      </p:sp>
      <p:cxnSp>
        <p:nvCxnSpPr>
          <p:cNvPr id="506933" name="AutoShape 53"/>
          <p:cNvCxnSpPr>
            <a:cxnSpLocks noChangeShapeType="1"/>
            <a:stCxn id="506931" idx="5"/>
            <a:endCxn id="506932" idx="2"/>
          </p:cNvCxnSpPr>
          <p:nvPr/>
        </p:nvCxnSpPr>
        <p:spPr bwMode="auto">
          <a:xfrm rot="16200000" flipH="1">
            <a:off x="6899276" y="3721100"/>
            <a:ext cx="328612" cy="92233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34" name="Oval 54"/>
          <p:cNvSpPr>
            <a:spLocks noChangeArrowheads="1"/>
          </p:cNvSpPr>
          <p:nvPr/>
        </p:nvSpPr>
        <p:spPr bwMode="auto">
          <a:xfrm>
            <a:off x="6804025" y="4076700"/>
            <a:ext cx="431800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6935" name="Oval 55"/>
          <p:cNvSpPr>
            <a:spLocks noChangeArrowheads="1"/>
          </p:cNvSpPr>
          <p:nvPr/>
        </p:nvSpPr>
        <p:spPr bwMode="auto">
          <a:xfrm>
            <a:off x="2555875" y="5084763"/>
            <a:ext cx="395288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</a:p>
          <a:p>
            <a:pPr algn="ctr">
              <a:lnSpc>
                <a:spcPct val="80000"/>
              </a:lnSpc>
            </a:pPr>
            <a:r>
              <a:rPr lang="en-US" sz="2400"/>
              <a:t>0</a:t>
            </a:r>
            <a:endParaRPr lang="ru-RU" sz="2400"/>
          </a:p>
        </p:txBody>
      </p:sp>
      <p:cxnSp>
        <p:nvCxnSpPr>
          <p:cNvPr id="506936" name="AutoShape 56"/>
          <p:cNvCxnSpPr>
            <a:cxnSpLocks noChangeShapeType="1"/>
            <a:stCxn id="506935" idx="7"/>
            <a:endCxn id="506938" idx="2"/>
          </p:cNvCxnSpPr>
          <p:nvPr/>
        </p:nvCxnSpPr>
        <p:spPr bwMode="auto">
          <a:xfrm rot="16200000">
            <a:off x="3277395" y="4558506"/>
            <a:ext cx="227012" cy="9937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37" name="Oval 57"/>
          <p:cNvSpPr>
            <a:spLocks noChangeArrowheads="1"/>
          </p:cNvSpPr>
          <p:nvPr/>
        </p:nvSpPr>
        <p:spPr bwMode="auto">
          <a:xfrm>
            <a:off x="3203575" y="4725988"/>
            <a:ext cx="43180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!y</a:t>
            </a:r>
            <a:endParaRPr lang="ru-RU" sz="2400"/>
          </a:p>
        </p:txBody>
      </p:sp>
      <p:sp>
        <p:nvSpPr>
          <p:cNvPr id="506938" name="Oval 58"/>
          <p:cNvSpPr>
            <a:spLocks noChangeArrowheads="1"/>
          </p:cNvSpPr>
          <p:nvPr/>
        </p:nvSpPr>
        <p:spPr bwMode="auto">
          <a:xfrm>
            <a:off x="3887788" y="4652963"/>
            <a:ext cx="395287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</a:t>
            </a:r>
          </a:p>
          <a:p>
            <a:pPr algn="ctr">
              <a:lnSpc>
                <a:spcPct val="80000"/>
              </a:lnSpc>
            </a:pPr>
            <a:r>
              <a:rPr lang="en-US" sz="2400"/>
              <a:t>0</a:t>
            </a:r>
            <a:endParaRPr lang="ru-RU" sz="2400"/>
          </a:p>
        </p:txBody>
      </p:sp>
      <p:sp>
        <p:nvSpPr>
          <p:cNvPr id="506939" name="Oval 59"/>
          <p:cNvSpPr>
            <a:spLocks noChangeArrowheads="1"/>
          </p:cNvSpPr>
          <p:nvPr/>
        </p:nvSpPr>
        <p:spPr bwMode="auto">
          <a:xfrm>
            <a:off x="3887788" y="5408613"/>
            <a:ext cx="395287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2</a:t>
            </a:r>
          </a:p>
          <a:p>
            <a:pPr algn="ctr">
              <a:lnSpc>
                <a:spcPct val="80000"/>
              </a:lnSpc>
            </a:pPr>
            <a:r>
              <a:rPr lang="en-US" sz="2400"/>
              <a:t>2</a:t>
            </a:r>
            <a:endParaRPr lang="ru-RU" sz="2400"/>
          </a:p>
        </p:txBody>
      </p:sp>
      <p:cxnSp>
        <p:nvCxnSpPr>
          <p:cNvPr id="506940" name="AutoShape 60"/>
          <p:cNvCxnSpPr>
            <a:cxnSpLocks noChangeShapeType="1"/>
            <a:stCxn id="506935" idx="5"/>
            <a:endCxn id="506939" idx="2"/>
          </p:cNvCxnSpPr>
          <p:nvPr/>
        </p:nvCxnSpPr>
        <p:spPr bwMode="auto">
          <a:xfrm rot="16200000" flipH="1">
            <a:off x="3330576" y="5140325"/>
            <a:ext cx="120650" cy="9937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41" name="Oval 61"/>
          <p:cNvSpPr>
            <a:spLocks noChangeArrowheads="1"/>
          </p:cNvSpPr>
          <p:nvPr/>
        </p:nvSpPr>
        <p:spPr bwMode="auto">
          <a:xfrm>
            <a:off x="3167063" y="5481638"/>
            <a:ext cx="43180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/>
          </a:p>
        </p:txBody>
      </p:sp>
      <p:sp>
        <p:nvSpPr>
          <p:cNvPr id="506942" name="Oval 62"/>
          <p:cNvSpPr>
            <a:spLocks noChangeArrowheads="1"/>
          </p:cNvSpPr>
          <p:nvPr/>
        </p:nvSpPr>
        <p:spPr bwMode="auto">
          <a:xfrm>
            <a:off x="6192838" y="4905375"/>
            <a:ext cx="395287" cy="576263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</a:p>
          <a:p>
            <a:pPr algn="ctr">
              <a:lnSpc>
                <a:spcPct val="80000"/>
              </a:lnSpc>
            </a:pPr>
            <a:r>
              <a:rPr lang="en-US" sz="2400"/>
              <a:t>0</a:t>
            </a:r>
            <a:endParaRPr lang="ru-RU" sz="2400"/>
          </a:p>
        </p:txBody>
      </p:sp>
      <p:cxnSp>
        <p:nvCxnSpPr>
          <p:cNvPr id="506943" name="AutoShape 63"/>
          <p:cNvCxnSpPr>
            <a:cxnSpLocks noChangeShapeType="1"/>
            <a:stCxn id="506942" idx="7"/>
            <a:endCxn id="506945" idx="2"/>
          </p:cNvCxnSpPr>
          <p:nvPr/>
        </p:nvCxnSpPr>
        <p:spPr bwMode="auto">
          <a:xfrm rot="16200000">
            <a:off x="7004050" y="4468813"/>
            <a:ext cx="47625" cy="993775"/>
          </a:xfrm>
          <a:prstGeom prst="curvedConnector4">
            <a:avLst>
              <a:gd name="adj1" fmla="val 133329"/>
              <a:gd name="adj2" fmla="val 8450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944" name="Oval 64"/>
          <p:cNvSpPr>
            <a:spLocks noChangeArrowheads="1"/>
          </p:cNvSpPr>
          <p:nvPr/>
        </p:nvSpPr>
        <p:spPr bwMode="auto">
          <a:xfrm>
            <a:off x="6840538" y="4689475"/>
            <a:ext cx="43180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!y</a:t>
            </a:r>
            <a:endParaRPr lang="ru-RU" sz="2400"/>
          </a:p>
        </p:txBody>
      </p:sp>
      <p:sp>
        <p:nvSpPr>
          <p:cNvPr id="506945" name="Oval 65"/>
          <p:cNvSpPr>
            <a:spLocks noChangeArrowheads="1"/>
          </p:cNvSpPr>
          <p:nvPr/>
        </p:nvSpPr>
        <p:spPr bwMode="auto">
          <a:xfrm>
            <a:off x="7524750" y="4652963"/>
            <a:ext cx="395288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</a:t>
            </a:r>
          </a:p>
          <a:p>
            <a:pPr algn="ctr">
              <a:lnSpc>
                <a:spcPct val="80000"/>
              </a:lnSpc>
            </a:pPr>
            <a:r>
              <a:rPr lang="en-US" sz="2400"/>
              <a:t>0</a:t>
            </a:r>
            <a:endParaRPr lang="ru-RU" sz="2400"/>
          </a:p>
        </p:txBody>
      </p:sp>
      <p:sp>
        <p:nvSpPr>
          <p:cNvPr id="506946" name="Text Box 66"/>
          <p:cNvSpPr txBox="1">
            <a:spLocks noChangeArrowheads="1"/>
          </p:cNvSpPr>
          <p:nvPr/>
        </p:nvSpPr>
        <p:spPr bwMode="auto">
          <a:xfrm>
            <a:off x="179388" y="6129338"/>
            <a:ext cx="7092950" cy="433387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после общей трассы</a:t>
            </a:r>
            <a:r>
              <a:rPr lang="en-US" sz="2400"/>
              <a:t>  </a:t>
            </a:r>
            <a:r>
              <a:rPr lang="ru-RU" sz="2400"/>
              <a:t> </a:t>
            </a:r>
            <a:r>
              <a:rPr lang="en-US" sz="2400"/>
              <a:t>{?x}</a:t>
            </a:r>
            <a:r>
              <a:rPr lang="ru-RU" sz="2400"/>
              <a:t>   </a:t>
            </a:r>
            <a:r>
              <a:rPr lang="ru-RU" sz="2400">
                <a:latin typeface="Times New Roman" pitchFamily="18" charset="0"/>
              </a:rPr>
              <a:t>в реализации есть</a:t>
            </a:r>
            <a:r>
              <a:rPr lang="ru-RU" sz="2400"/>
              <a:t>   </a:t>
            </a:r>
            <a:r>
              <a:rPr lang="en-US" sz="2400"/>
              <a:t>!y</a:t>
            </a:r>
            <a:endParaRPr lang="ru-RU" sz="2400"/>
          </a:p>
        </p:txBody>
      </p:sp>
      <p:sp>
        <p:nvSpPr>
          <p:cNvPr id="506947" name="Text Box 67"/>
          <p:cNvSpPr txBox="1">
            <a:spLocks noChangeArrowheads="1"/>
          </p:cNvSpPr>
          <p:nvPr/>
        </p:nvSpPr>
        <p:spPr bwMode="auto">
          <a:xfrm>
            <a:off x="4900613" y="2708275"/>
            <a:ext cx="534987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A</a:t>
            </a:r>
            <a:endParaRPr lang="ru-RU" sz="2400" baseline="-25000"/>
          </a:p>
        </p:txBody>
      </p:sp>
      <p:sp>
        <p:nvSpPr>
          <p:cNvPr id="506948" name="Text Box 68"/>
          <p:cNvSpPr txBox="1">
            <a:spLocks noChangeArrowheads="1"/>
          </p:cNvSpPr>
          <p:nvPr/>
        </p:nvSpPr>
        <p:spPr bwMode="auto">
          <a:xfrm>
            <a:off x="4900613" y="3459163"/>
            <a:ext cx="534987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B</a:t>
            </a:r>
            <a:endParaRPr lang="ru-RU" sz="2400" baseline="-25000"/>
          </a:p>
        </p:txBody>
      </p:sp>
      <p:sp>
        <p:nvSpPr>
          <p:cNvPr id="506949" name="Text Box 69"/>
          <p:cNvSpPr txBox="1">
            <a:spLocks noChangeArrowheads="1"/>
          </p:cNvSpPr>
          <p:nvPr/>
        </p:nvSpPr>
        <p:spPr bwMode="auto">
          <a:xfrm>
            <a:off x="6983413" y="2708275"/>
            <a:ext cx="1860550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</a:t>
            </a:r>
            <a:r>
              <a:rPr lang="en-US" sz="2400" baseline="-25000"/>
              <a:t>A</a:t>
            </a:r>
            <a:r>
              <a:rPr lang="en-US" sz="2400"/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ioco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A</a:t>
            </a:r>
            <a:endParaRPr lang="ru-RU" sz="2400" baseline="-25000"/>
          </a:p>
        </p:txBody>
      </p:sp>
      <p:sp>
        <p:nvSpPr>
          <p:cNvPr id="506950" name="Text Box 70"/>
          <p:cNvSpPr txBox="1">
            <a:spLocks noChangeArrowheads="1"/>
          </p:cNvSpPr>
          <p:nvPr/>
        </p:nvSpPr>
        <p:spPr bwMode="auto">
          <a:xfrm>
            <a:off x="6983413" y="3459163"/>
            <a:ext cx="1860550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</a:t>
            </a:r>
            <a:r>
              <a:rPr lang="en-US" sz="2400" baseline="-25000"/>
              <a:t>B</a:t>
            </a:r>
            <a:r>
              <a:rPr lang="en-US" sz="2400"/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ioco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B</a:t>
            </a:r>
            <a:endParaRPr lang="ru-RU" sz="2400" baseline="-25000"/>
          </a:p>
        </p:txBody>
      </p:sp>
      <p:sp>
        <p:nvSpPr>
          <p:cNvPr id="506951" name="Text Box 71"/>
          <p:cNvSpPr txBox="1">
            <a:spLocks noChangeArrowheads="1"/>
          </p:cNvSpPr>
          <p:nvPr/>
        </p:nvSpPr>
        <p:spPr bwMode="auto">
          <a:xfrm>
            <a:off x="5556250" y="5516563"/>
            <a:ext cx="3336925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</a:t>
            </a:r>
            <a:r>
              <a:rPr lang="en-US" sz="2400">
                <a:sym typeface="Euclid Math One" pitchFamily="18" charset="2"/>
              </a:rPr>
              <a:t>(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sym typeface="Euclid Math One" pitchFamily="18" charset="2"/>
              </a:rPr>
              <a:t>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ioco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)</a:t>
            </a:r>
            <a:endParaRPr lang="ru-RU" sz="2400">
              <a:sym typeface="Euclid Math One" pitchFamily="18" charset="2"/>
            </a:endParaRPr>
          </a:p>
        </p:txBody>
      </p:sp>
      <p:sp>
        <p:nvSpPr>
          <p:cNvPr id="506952" name="Text Box 72"/>
          <p:cNvSpPr txBox="1">
            <a:spLocks noChangeArrowheads="1"/>
          </p:cNvSpPr>
          <p:nvPr/>
        </p:nvSpPr>
        <p:spPr bwMode="auto">
          <a:xfrm>
            <a:off x="4427538" y="5516563"/>
            <a:ext cx="1035050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B</a:t>
            </a:r>
            <a:endParaRPr lang="ru-RU" sz="2400">
              <a:sym typeface="Euclid Math One" pitchFamily="18" charset="2"/>
            </a:endParaRPr>
          </a:p>
        </p:txBody>
      </p:sp>
      <p:sp>
        <p:nvSpPr>
          <p:cNvPr id="506953" name="Text Box 73"/>
          <p:cNvSpPr txBox="1">
            <a:spLocks noChangeArrowheads="1"/>
          </p:cNvSpPr>
          <p:nvPr/>
        </p:nvSpPr>
        <p:spPr bwMode="auto">
          <a:xfrm>
            <a:off x="5327650" y="3968750"/>
            <a:ext cx="369888" cy="396875"/>
          </a:xfrm>
          <a:prstGeom prst="rect">
            <a:avLst/>
          </a:prstGeom>
          <a:solidFill>
            <a:srgbClr val="E3FDE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>
              <a:spcBef>
                <a:spcPct val="50000"/>
              </a:spcBef>
            </a:pPr>
            <a:r>
              <a:rPr lang="en-US" sz="4000" b="1"/>
              <a:t>=</a:t>
            </a:r>
            <a:endParaRPr lang="ru-RU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6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6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0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0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0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0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0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06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0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0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0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0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50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0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0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0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0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506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506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916" grpId="0" animBg="1"/>
      <p:bldP spid="506918" grpId="0" animBg="1"/>
      <p:bldP spid="506919" grpId="0" animBg="1"/>
      <p:bldP spid="506920" grpId="0" animBg="1"/>
      <p:bldP spid="506922" grpId="0" animBg="1"/>
      <p:bldP spid="506923" grpId="0" animBg="1"/>
      <p:bldP spid="506925" grpId="0" animBg="1"/>
      <p:bldP spid="506926" grpId="0" animBg="1"/>
      <p:bldP spid="506927" grpId="0" animBg="1"/>
      <p:bldP spid="506928" grpId="0" animBg="1"/>
      <p:bldP spid="506930" grpId="0" animBg="1"/>
      <p:bldP spid="506931" grpId="0" animBg="1"/>
      <p:bldP spid="506932" grpId="0" animBg="1"/>
      <p:bldP spid="506934" grpId="0" animBg="1"/>
      <p:bldP spid="506935" grpId="0" animBg="1"/>
      <p:bldP spid="506937" grpId="0" animBg="1"/>
      <p:bldP spid="506938" grpId="0" animBg="1"/>
      <p:bldP spid="506939" grpId="0" animBg="1"/>
      <p:bldP spid="506941" grpId="0" animBg="1"/>
      <p:bldP spid="506942" grpId="0" animBg="1"/>
      <p:bldP spid="506944" grpId="0" animBg="1"/>
      <p:bldP spid="506945" grpId="0" animBg="1"/>
      <p:bldP spid="506946" grpId="0" animBg="1"/>
      <p:bldP spid="506947" grpId="0" animBg="1"/>
      <p:bldP spid="506948" grpId="0" animBg="1"/>
      <p:bldP spid="506949" grpId="0" animBg="1"/>
      <p:bldP spid="506950" grpId="0" animBg="1"/>
      <p:bldP spid="506951" grpId="0" animBg="1"/>
      <p:bldP spid="506952" grpId="0" animBg="1"/>
      <p:bldP spid="50695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8ACA-AFD9-4EDE-9E4F-7B74DDD06D92}" type="slidenum">
              <a:rPr lang="ru-RU"/>
              <a:pPr/>
              <a:t>182</a:t>
            </a:fld>
            <a:endParaRPr lang="ru-RU"/>
          </a:p>
        </p:txBody>
      </p:sp>
      <p:grpSp>
        <p:nvGrpSpPr>
          <p:cNvPr id="504856" name="Group 2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04857" name="Rectangle 2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58" name="Rectangle 2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59" name="Rectangle 2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60" name="Rectangle 2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61" name="Rectangle 2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62" name="Rectangle 3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63" name="Rectangle 3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64" name="Rectangle 3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4865" name="Text Box 3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04866" name="Picture 3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4867" name="Text Box 35"/>
          <p:cNvSpPr txBox="1">
            <a:spLocks noChangeArrowheads="1"/>
          </p:cNvSpPr>
          <p:nvPr/>
        </p:nvSpPr>
        <p:spPr bwMode="auto">
          <a:xfrm>
            <a:off x="287338" y="260350"/>
            <a:ext cx="8461375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Блокировка и разрушение.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Спецификации без блокировок.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04906" name="Text Box 74"/>
          <p:cNvSpPr txBox="1">
            <a:spLocks noChangeArrowheads="1"/>
          </p:cNvSpPr>
          <p:nvPr/>
        </p:nvSpPr>
        <p:spPr bwMode="auto">
          <a:xfrm>
            <a:off x="179388" y="1846263"/>
            <a:ext cx="8753475" cy="2014537"/>
          </a:xfrm>
          <a:prstGeom prst="rect">
            <a:avLst/>
          </a:prstGeom>
          <a:solidFill>
            <a:srgbClr val="F8F8F8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Если в спецификациях нет блокировок,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то соответствие 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en-US" sz="280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(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en-US" sz="2800" baseline="-25000">
                <a:latin typeface="Times New Roman" pitchFamily="18" charset="0"/>
                <a:sym typeface="Symbol" pitchFamily="18" charset="2"/>
              </a:rPr>
              <a:t>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монотонно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относительно тождественного преобразования:</a:t>
            </a:r>
          </a:p>
          <a:p>
            <a:pPr algn="ctr">
              <a:spcBef>
                <a:spcPct val="50000"/>
              </a:spcBef>
            </a:pPr>
            <a:r>
              <a:rPr lang="ru-RU" sz="2800" b="1">
                <a:sym typeface="Euclid Math One" pitchFamily="18" charset="2"/>
              </a:rPr>
              <a:t>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) = </a:t>
            </a:r>
            <a:r>
              <a:rPr lang="en-US" sz="2800" b="1">
                <a:sym typeface="Symbol" pitchFamily="18" charset="2"/>
              </a:rPr>
              <a:t>S</a:t>
            </a:r>
            <a:endParaRPr lang="en-US" sz="2800" baseline="-25000">
              <a:sym typeface="Euclid Math One" pitchFamily="18" charset="2"/>
            </a:endParaRPr>
          </a:p>
        </p:txBody>
      </p:sp>
      <p:sp>
        <p:nvSpPr>
          <p:cNvPr id="504908" name="Text Box 76"/>
          <p:cNvSpPr txBox="1">
            <a:spLocks noChangeArrowheads="1"/>
          </p:cNvSpPr>
          <p:nvPr/>
        </p:nvSpPr>
        <p:spPr bwMode="auto">
          <a:xfrm>
            <a:off x="358775" y="4221163"/>
            <a:ext cx="8424863" cy="1809750"/>
          </a:xfrm>
          <a:prstGeom prst="rect">
            <a:avLst/>
          </a:prstGeom>
          <a:solidFill>
            <a:srgbClr val="F8F6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Пополнение спецификаций, сохраняющее семантику</a:t>
            </a:r>
            <a:br>
              <a:rPr lang="ru-RU" sz="2800">
                <a:latin typeface="Times New Roman" pitchFamily="18" charset="0"/>
              </a:rPr>
            </a:br>
            <a:r>
              <a:rPr lang="en-US" sz="2800" b="1" i="1">
                <a:latin typeface="Times New Roman" pitchFamily="18" charset="0"/>
              </a:rPr>
              <a:t>ioco</a:t>
            </a:r>
            <a:r>
              <a:rPr lang="ru-RU" sz="2800">
                <a:latin typeface="Times New Roman" pitchFamily="18" charset="0"/>
              </a:rPr>
              <a:t>, (преобразование по правилам приоритета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и сохранения + </a:t>
            </a:r>
            <a:r>
              <a:rPr lang="ru-RU" sz="2800" i="1">
                <a:latin typeface="Times New Roman" pitchFamily="18" charset="0"/>
              </a:rPr>
              <a:t>демоническое пополнение</a:t>
            </a:r>
            <a:r>
              <a:rPr lang="ru-RU" sz="2800">
                <a:latin typeface="Times New Roman" pitchFamily="18" charset="0"/>
              </a:rPr>
              <a:t>)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обеспечивает монотонность.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4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4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4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4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906" grpId="0" animBg="1"/>
      <p:bldP spid="504908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D4C2-CDE5-43A0-929F-1437EB19FC3B}" type="slidenum">
              <a:rPr lang="ru-RU"/>
              <a:pPr/>
              <a:t>183</a:t>
            </a:fld>
            <a:endParaRPr lang="ru-RU"/>
          </a:p>
        </p:txBody>
      </p:sp>
      <p:graphicFrame>
        <p:nvGraphicFramePr>
          <p:cNvPr id="506007" name="Group 151"/>
          <p:cNvGraphicFramePr>
            <a:graphicFrameLocks noGrp="1"/>
          </p:cNvGraphicFramePr>
          <p:nvPr>
            <p:ph/>
          </p:nvPr>
        </p:nvGraphicFramePr>
        <p:xfrm>
          <a:off x="142875" y="1831975"/>
          <a:ext cx="8858250" cy="4441825"/>
        </p:xfrm>
        <a:graphic>
          <a:graphicData uri="http://schemas.openxmlformats.org/drawingml/2006/table">
            <a:tbl>
              <a:tblPr/>
              <a:tblGrid>
                <a:gridCol w="1981200"/>
                <a:gridCol w="3384550"/>
                <a:gridCol w="3492500"/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алфавит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спецификация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 {?x,?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!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,!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} 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 {!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,?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,?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?x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Math One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Math One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</a:tr>
            </a:tbl>
          </a:graphicData>
        </a:graphic>
      </p:graphicFrame>
      <p:grpSp>
        <p:nvGrpSpPr>
          <p:cNvPr id="505880" name="Group 2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05881" name="Rectangle 2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2" name="Rectangle 2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3" name="Rectangle 2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4" name="Rectangle 2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5" name="Rectangle 2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6" name="Rectangle 3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7" name="Rectangle 3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8" name="Rectangle 3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5889" name="Text Box 3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05890" name="Picture 3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5891" name="Text Box 35"/>
          <p:cNvSpPr txBox="1">
            <a:spLocks noChangeArrowheads="1"/>
          </p:cNvSpPr>
          <p:nvPr/>
        </p:nvSpPr>
        <p:spPr bwMode="auto">
          <a:xfrm>
            <a:off x="250825" y="152400"/>
            <a:ext cx="8534400" cy="10080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Блокировка и разрушение.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 немонотонности из-за разрушения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05892" name="Oval 36"/>
          <p:cNvSpPr>
            <a:spLocks noChangeAspect="1" noChangeArrowheads="1"/>
          </p:cNvSpPr>
          <p:nvPr/>
        </p:nvSpPr>
        <p:spPr bwMode="auto">
          <a:xfrm>
            <a:off x="2376488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0</a:t>
            </a:r>
            <a:endParaRPr lang="ru-RU"/>
          </a:p>
        </p:txBody>
      </p:sp>
      <p:cxnSp>
        <p:nvCxnSpPr>
          <p:cNvPr id="505893" name="AutoShape 37"/>
          <p:cNvCxnSpPr>
            <a:cxnSpLocks noChangeShapeType="1"/>
            <a:stCxn id="505892" idx="6"/>
            <a:endCxn id="505895" idx="2"/>
          </p:cNvCxnSpPr>
          <p:nvPr/>
        </p:nvCxnSpPr>
        <p:spPr bwMode="auto">
          <a:xfrm>
            <a:off x="2592388" y="2730500"/>
            <a:ext cx="720725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894" name="Oval 38"/>
          <p:cNvSpPr>
            <a:spLocks noChangeArrowheads="1"/>
          </p:cNvSpPr>
          <p:nvPr/>
        </p:nvSpPr>
        <p:spPr bwMode="auto">
          <a:xfrm>
            <a:off x="2700338" y="2528888"/>
            <a:ext cx="360362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505895" name="Oval 39"/>
          <p:cNvSpPr>
            <a:spLocks noChangeAspect="1" noChangeArrowheads="1"/>
          </p:cNvSpPr>
          <p:nvPr/>
        </p:nvSpPr>
        <p:spPr bwMode="auto">
          <a:xfrm>
            <a:off x="3313113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1</a:t>
            </a:r>
            <a:endParaRPr lang="ru-RU"/>
          </a:p>
        </p:txBody>
      </p:sp>
      <p:cxnSp>
        <p:nvCxnSpPr>
          <p:cNvPr id="505897" name="AutoShape 41"/>
          <p:cNvCxnSpPr>
            <a:cxnSpLocks noChangeShapeType="1"/>
            <a:stCxn id="505892" idx="5"/>
            <a:endCxn id="505892" idx="2"/>
          </p:cNvCxnSpPr>
          <p:nvPr/>
        </p:nvCxnSpPr>
        <p:spPr bwMode="auto">
          <a:xfrm rot="16200000" flipV="1">
            <a:off x="2430463" y="2676525"/>
            <a:ext cx="76200" cy="184150"/>
          </a:xfrm>
          <a:prstGeom prst="curvedConnector4">
            <a:avLst>
              <a:gd name="adj1" fmla="val -689583"/>
              <a:gd name="adj2" fmla="val 16896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898" name="Oval 42"/>
          <p:cNvSpPr>
            <a:spLocks noChangeArrowheads="1"/>
          </p:cNvSpPr>
          <p:nvPr/>
        </p:nvSpPr>
        <p:spPr bwMode="auto">
          <a:xfrm>
            <a:off x="2195513" y="3067050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24" name="Text Box 68"/>
          <p:cNvSpPr txBox="1">
            <a:spLocks noChangeArrowheads="1"/>
          </p:cNvSpPr>
          <p:nvPr/>
        </p:nvSpPr>
        <p:spPr bwMode="auto">
          <a:xfrm>
            <a:off x="3635375" y="4473575"/>
            <a:ext cx="534988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B</a:t>
            </a:r>
            <a:endParaRPr lang="ru-RU" sz="2400" baseline="-25000"/>
          </a:p>
        </p:txBody>
      </p:sp>
      <p:sp>
        <p:nvSpPr>
          <p:cNvPr id="505926" name="Text Box 70"/>
          <p:cNvSpPr txBox="1">
            <a:spLocks noChangeArrowheads="1"/>
          </p:cNvSpPr>
          <p:nvPr/>
        </p:nvSpPr>
        <p:spPr bwMode="auto">
          <a:xfrm>
            <a:off x="6335713" y="4473575"/>
            <a:ext cx="1860550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</a:t>
            </a:r>
            <a:r>
              <a:rPr lang="en-US" sz="2400" baseline="-25000"/>
              <a:t>B</a:t>
            </a:r>
            <a:r>
              <a:rPr lang="en-US" sz="2400"/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ioco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B</a:t>
            </a:r>
            <a:endParaRPr lang="ru-RU" sz="2400" baseline="-25000"/>
          </a:p>
        </p:txBody>
      </p:sp>
      <p:sp>
        <p:nvSpPr>
          <p:cNvPr id="505927" name="Text Box 71"/>
          <p:cNvSpPr txBox="1">
            <a:spLocks noChangeArrowheads="1"/>
          </p:cNvSpPr>
          <p:nvPr/>
        </p:nvSpPr>
        <p:spPr bwMode="auto">
          <a:xfrm>
            <a:off x="5556250" y="5803900"/>
            <a:ext cx="3336925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</a:t>
            </a:r>
            <a:r>
              <a:rPr lang="en-US" sz="2400">
                <a:sym typeface="Euclid Math One" pitchFamily="18" charset="2"/>
              </a:rPr>
              <a:t>(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sym typeface="Euclid Math One" pitchFamily="18" charset="2"/>
              </a:rPr>
              <a:t>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ioco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)</a:t>
            </a:r>
            <a:endParaRPr lang="ru-RU" sz="2400">
              <a:sym typeface="Euclid Math One" pitchFamily="18" charset="2"/>
            </a:endParaRPr>
          </a:p>
        </p:txBody>
      </p:sp>
      <p:sp>
        <p:nvSpPr>
          <p:cNvPr id="505928" name="Text Box 72"/>
          <p:cNvSpPr txBox="1">
            <a:spLocks noChangeArrowheads="1"/>
          </p:cNvSpPr>
          <p:nvPr/>
        </p:nvSpPr>
        <p:spPr bwMode="auto">
          <a:xfrm>
            <a:off x="3527425" y="5803900"/>
            <a:ext cx="1035050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altLang="zh-TW" sz="2400" baseline="-25000">
                <a:ea typeface="新細明體" pitchFamily="18" charset="-120"/>
                <a:sym typeface="Euclid Math One" pitchFamily="18" charset="2"/>
              </a:rPr>
              <a:t>B</a:t>
            </a:r>
            <a:endParaRPr lang="ru-RU" sz="2400">
              <a:sym typeface="Euclid Math One" pitchFamily="18" charset="2"/>
            </a:endParaRPr>
          </a:p>
        </p:txBody>
      </p:sp>
      <p:sp>
        <p:nvSpPr>
          <p:cNvPr id="505929" name="Text Box 73"/>
          <p:cNvSpPr txBox="1">
            <a:spLocks noChangeArrowheads="1"/>
          </p:cNvSpPr>
          <p:nvPr/>
        </p:nvSpPr>
        <p:spPr bwMode="auto">
          <a:xfrm>
            <a:off x="1571625" y="1268413"/>
            <a:ext cx="6132513" cy="444500"/>
          </a:xfrm>
          <a:prstGeom prst="rect">
            <a:avLst/>
          </a:prstGeom>
          <a:solidFill>
            <a:srgbClr val="F4F1DC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Безопасные трассы без блокировок</a:t>
            </a: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5931" name="Oval 75"/>
          <p:cNvSpPr>
            <a:spLocks noChangeAspect="1" noChangeArrowheads="1"/>
          </p:cNvSpPr>
          <p:nvPr/>
        </p:nvSpPr>
        <p:spPr bwMode="auto">
          <a:xfrm>
            <a:off x="4248150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2</a:t>
            </a:r>
            <a:endParaRPr lang="ru-RU"/>
          </a:p>
        </p:txBody>
      </p:sp>
      <p:sp>
        <p:nvSpPr>
          <p:cNvPr id="505932" name="Oval 76"/>
          <p:cNvSpPr>
            <a:spLocks noChangeAspect="1" noChangeArrowheads="1"/>
          </p:cNvSpPr>
          <p:nvPr/>
        </p:nvSpPr>
        <p:spPr bwMode="auto">
          <a:xfrm>
            <a:off x="5148263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3</a:t>
            </a:r>
            <a:endParaRPr lang="ru-RU"/>
          </a:p>
        </p:txBody>
      </p:sp>
      <p:cxnSp>
        <p:nvCxnSpPr>
          <p:cNvPr id="505933" name="AutoShape 77"/>
          <p:cNvCxnSpPr>
            <a:cxnSpLocks noChangeShapeType="1"/>
            <a:stCxn id="505895" idx="6"/>
            <a:endCxn id="505931" idx="2"/>
          </p:cNvCxnSpPr>
          <p:nvPr/>
        </p:nvCxnSpPr>
        <p:spPr bwMode="auto">
          <a:xfrm>
            <a:off x="3529013" y="2730500"/>
            <a:ext cx="719137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34" name="Oval 78"/>
          <p:cNvSpPr>
            <a:spLocks noChangeArrowheads="1"/>
          </p:cNvSpPr>
          <p:nvPr/>
        </p:nvSpPr>
        <p:spPr bwMode="auto">
          <a:xfrm>
            <a:off x="3635375" y="2530475"/>
            <a:ext cx="360363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505937" name="AutoShape 81"/>
          <p:cNvCxnSpPr>
            <a:cxnSpLocks noChangeShapeType="1"/>
            <a:stCxn id="505931" idx="6"/>
            <a:endCxn id="505932" idx="2"/>
          </p:cNvCxnSpPr>
          <p:nvPr/>
        </p:nvCxnSpPr>
        <p:spPr bwMode="auto">
          <a:xfrm>
            <a:off x="4464050" y="2730500"/>
            <a:ext cx="684213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38" name="Oval 82"/>
          <p:cNvSpPr>
            <a:spLocks noChangeArrowheads="1"/>
          </p:cNvSpPr>
          <p:nvPr/>
        </p:nvSpPr>
        <p:spPr bwMode="auto">
          <a:xfrm>
            <a:off x="4572000" y="2528888"/>
            <a:ext cx="360363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505939" name="AutoShape 83"/>
          <p:cNvCxnSpPr>
            <a:cxnSpLocks noChangeShapeType="1"/>
            <a:stCxn id="505932" idx="6"/>
            <a:endCxn id="505932" idx="3"/>
          </p:cNvCxnSpPr>
          <p:nvPr/>
        </p:nvCxnSpPr>
        <p:spPr bwMode="auto">
          <a:xfrm flipH="1">
            <a:off x="5180013" y="2730500"/>
            <a:ext cx="184150" cy="76200"/>
          </a:xfrm>
          <a:prstGeom prst="curvedConnector4">
            <a:avLst>
              <a:gd name="adj1" fmla="val -43968"/>
              <a:gd name="adj2" fmla="val 7125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40" name="Oval 84"/>
          <p:cNvSpPr>
            <a:spLocks noChangeArrowheads="1"/>
          </p:cNvSpPr>
          <p:nvPr/>
        </p:nvSpPr>
        <p:spPr bwMode="auto">
          <a:xfrm>
            <a:off x="5040313" y="3105150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41" name="Oval 85"/>
          <p:cNvSpPr>
            <a:spLocks noChangeAspect="1" noChangeArrowheads="1"/>
          </p:cNvSpPr>
          <p:nvPr/>
        </p:nvSpPr>
        <p:spPr bwMode="auto">
          <a:xfrm>
            <a:off x="5689600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0</a:t>
            </a:r>
            <a:endParaRPr lang="ru-RU"/>
          </a:p>
        </p:txBody>
      </p:sp>
      <p:cxnSp>
        <p:nvCxnSpPr>
          <p:cNvPr id="505942" name="AutoShape 86"/>
          <p:cNvCxnSpPr>
            <a:cxnSpLocks noChangeShapeType="1"/>
            <a:stCxn id="505941" idx="6"/>
            <a:endCxn id="505944" idx="2"/>
          </p:cNvCxnSpPr>
          <p:nvPr/>
        </p:nvCxnSpPr>
        <p:spPr bwMode="auto">
          <a:xfrm>
            <a:off x="5905500" y="2730500"/>
            <a:ext cx="720725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43" name="Oval 87"/>
          <p:cNvSpPr>
            <a:spLocks noChangeArrowheads="1"/>
          </p:cNvSpPr>
          <p:nvPr/>
        </p:nvSpPr>
        <p:spPr bwMode="auto">
          <a:xfrm>
            <a:off x="6013450" y="2528888"/>
            <a:ext cx="360363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505944" name="Oval 88"/>
          <p:cNvSpPr>
            <a:spLocks noChangeAspect="1" noChangeArrowheads="1"/>
          </p:cNvSpPr>
          <p:nvPr/>
        </p:nvSpPr>
        <p:spPr bwMode="auto">
          <a:xfrm>
            <a:off x="6626225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1</a:t>
            </a:r>
            <a:endParaRPr lang="ru-RU"/>
          </a:p>
        </p:txBody>
      </p:sp>
      <p:cxnSp>
        <p:nvCxnSpPr>
          <p:cNvPr id="505945" name="AutoShape 89"/>
          <p:cNvCxnSpPr>
            <a:cxnSpLocks noChangeShapeType="1"/>
            <a:stCxn id="505941" idx="5"/>
            <a:endCxn id="505941" idx="2"/>
          </p:cNvCxnSpPr>
          <p:nvPr/>
        </p:nvCxnSpPr>
        <p:spPr bwMode="auto">
          <a:xfrm rot="16200000" flipV="1">
            <a:off x="5743575" y="2676525"/>
            <a:ext cx="76200" cy="184150"/>
          </a:xfrm>
          <a:prstGeom prst="curvedConnector4">
            <a:avLst>
              <a:gd name="adj1" fmla="val -689583"/>
              <a:gd name="adj2" fmla="val 16896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46" name="Oval 90"/>
          <p:cNvSpPr>
            <a:spLocks noChangeArrowheads="1"/>
          </p:cNvSpPr>
          <p:nvPr/>
        </p:nvSpPr>
        <p:spPr bwMode="auto">
          <a:xfrm>
            <a:off x="5508625" y="3067050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48" name="Oval 92"/>
          <p:cNvSpPr>
            <a:spLocks noChangeAspect="1" noChangeArrowheads="1"/>
          </p:cNvSpPr>
          <p:nvPr/>
        </p:nvSpPr>
        <p:spPr bwMode="auto">
          <a:xfrm>
            <a:off x="7561263" y="26225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2</a:t>
            </a:r>
            <a:endParaRPr lang="ru-RU"/>
          </a:p>
        </p:txBody>
      </p:sp>
      <p:cxnSp>
        <p:nvCxnSpPr>
          <p:cNvPr id="505950" name="AutoShape 94"/>
          <p:cNvCxnSpPr>
            <a:cxnSpLocks noChangeShapeType="1"/>
            <a:stCxn id="505944" idx="6"/>
            <a:endCxn id="505948" idx="2"/>
          </p:cNvCxnSpPr>
          <p:nvPr/>
        </p:nvCxnSpPr>
        <p:spPr bwMode="auto">
          <a:xfrm>
            <a:off x="6842125" y="2730500"/>
            <a:ext cx="719138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51" name="Oval 95"/>
          <p:cNvSpPr>
            <a:spLocks noChangeArrowheads="1"/>
          </p:cNvSpPr>
          <p:nvPr/>
        </p:nvSpPr>
        <p:spPr bwMode="auto">
          <a:xfrm>
            <a:off x="6948488" y="2490788"/>
            <a:ext cx="360362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505954" name="AutoShape 98"/>
          <p:cNvCxnSpPr>
            <a:cxnSpLocks noChangeShapeType="1"/>
            <a:stCxn id="505948" idx="7"/>
            <a:endCxn id="505948" idx="5"/>
          </p:cNvCxnSpPr>
          <p:nvPr/>
        </p:nvCxnSpPr>
        <p:spPr bwMode="auto">
          <a:xfrm rot="5400000" flipV="1">
            <a:off x="7670007" y="2729706"/>
            <a:ext cx="152400" cy="1587"/>
          </a:xfrm>
          <a:prstGeom prst="curvedConnector5">
            <a:avLst>
              <a:gd name="adj1" fmla="val -170833"/>
              <a:gd name="adj2" fmla="val 41800000"/>
              <a:gd name="adj3" fmla="val 27083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505956" name="AutoShape 100"/>
          <p:cNvCxnSpPr>
            <a:cxnSpLocks noChangeShapeType="1"/>
            <a:stCxn id="505944" idx="4"/>
            <a:endCxn id="505948" idx="4"/>
          </p:cNvCxnSpPr>
          <p:nvPr/>
        </p:nvCxnSpPr>
        <p:spPr bwMode="auto">
          <a:xfrm rot="16200000" flipH="1">
            <a:off x="7200900" y="2371725"/>
            <a:ext cx="1588" cy="935038"/>
          </a:xfrm>
          <a:prstGeom prst="curvedConnector3">
            <a:avLst>
              <a:gd name="adj1" fmla="val 14400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57" name="Oval 101"/>
          <p:cNvSpPr>
            <a:spLocks noChangeArrowheads="1"/>
          </p:cNvSpPr>
          <p:nvPr/>
        </p:nvSpPr>
        <p:spPr bwMode="auto">
          <a:xfrm>
            <a:off x="6985000" y="2816225"/>
            <a:ext cx="360363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53" name="Oval 97"/>
          <p:cNvSpPr>
            <a:spLocks noChangeArrowheads="1"/>
          </p:cNvSpPr>
          <p:nvPr/>
        </p:nvSpPr>
        <p:spPr bwMode="auto">
          <a:xfrm>
            <a:off x="8207375" y="2528888"/>
            <a:ext cx="360363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?x,?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58" name="Oval 102"/>
          <p:cNvSpPr>
            <a:spLocks noChangeAspect="1" noChangeArrowheads="1"/>
          </p:cNvSpPr>
          <p:nvPr/>
        </p:nvSpPr>
        <p:spPr bwMode="auto">
          <a:xfrm>
            <a:off x="2413000" y="39179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0</a:t>
            </a:r>
            <a:endParaRPr lang="ru-RU"/>
          </a:p>
        </p:txBody>
      </p:sp>
      <p:cxnSp>
        <p:nvCxnSpPr>
          <p:cNvPr id="505959" name="AutoShape 103"/>
          <p:cNvCxnSpPr>
            <a:cxnSpLocks noChangeShapeType="1"/>
            <a:stCxn id="505958" idx="6"/>
            <a:endCxn id="505961" idx="2"/>
          </p:cNvCxnSpPr>
          <p:nvPr/>
        </p:nvCxnSpPr>
        <p:spPr bwMode="auto">
          <a:xfrm>
            <a:off x="2628900" y="4025900"/>
            <a:ext cx="720725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60" name="Oval 104"/>
          <p:cNvSpPr>
            <a:spLocks noChangeArrowheads="1"/>
          </p:cNvSpPr>
          <p:nvPr/>
        </p:nvSpPr>
        <p:spPr bwMode="auto">
          <a:xfrm>
            <a:off x="2736850" y="3824288"/>
            <a:ext cx="360363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61" name="Oval 105"/>
          <p:cNvSpPr>
            <a:spLocks noChangeAspect="1" noChangeArrowheads="1"/>
          </p:cNvSpPr>
          <p:nvPr/>
        </p:nvSpPr>
        <p:spPr bwMode="auto">
          <a:xfrm>
            <a:off x="3349625" y="39179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1</a:t>
            </a:r>
            <a:endParaRPr lang="ru-RU"/>
          </a:p>
        </p:txBody>
      </p:sp>
      <p:cxnSp>
        <p:nvCxnSpPr>
          <p:cNvPr id="505962" name="AutoShape 106"/>
          <p:cNvCxnSpPr>
            <a:cxnSpLocks noChangeShapeType="1"/>
            <a:stCxn id="505958" idx="5"/>
            <a:endCxn id="505958" idx="2"/>
          </p:cNvCxnSpPr>
          <p:nvPr/>
        </p:nvCxnSpPr>
        <p:spPr bwMode="auto">
          <a:xfrm rot="16200000" flipV="1">
            <a:off x="2466975" y="3971925"/>
            <a:ext cx="76200" cy="184150"/>
          </a:xfrm>
          <a:prstGeom prst="curvedConnector4">
            <a:avLst>
              <a:gd name="adj1" fmla="val -689583"/>
              <a:gd name="adj2" fmla="val 16896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63" name="Oval 107"/>
          <p:cNvSpPr>
            <a:spLocks noChangeArrowheads="1"/>
          </p:cNvSpPr>
          <p:nvPr/>
        </p:nvSpPr>
        <p:spPr bwMode="auto">
          <a:xfrm>
            <a:off x="2232025" y="4362450"/>
            <a:ext cx="431800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64" name="Oval 108"/>
          <p:cNvSpPr>
            <a:spLocks noChangeAspect="1" noChangeArrowheads="1"/>
          </p:cNvSpPr>
          <p:nvPr/>
        </p:nvSpPr>
        <p:spPr bwMode="auto">
          <a:xfrm>
            <a:off x="4284663" y="3917950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2</a:t>
            </a:r>
            <a:endParaRPr lang="ru-RU"/>
          </a:p>
        </p:txBody>
      </p:sp>
      <p:cxnSp>
        <p:nvCxnSpPr>
          <p:cNvPr id="505965" name="AutoShape 109"/>
          <p:cNvCxnSpPr>
            <a:cxnSpLocks noChangeShapeType="1"/>
            <a:stCxn id="505961" idx="6"/>
            <a:endCxn id="505964" idx="2"/>
          </p:cNvCxnSpPr>
          <p:nvPr/>
        </p:nvCxnSpPr>
        <p:spPr bwMode="auto">
          <a:xfrm>
            <a:off x="3565525" y="4025900"/>
            <a:ext cx="719138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66" name="Oval 110"/>
          <p:cNvSpPr>
            <a:spLocks noChangeArrowheads="1"/>
          </p:cNvSpPr>
          <p:nvPr/>
        </p:nvSpPr>
        <p:spPr bwMode="auto">
          <a:xfrm>
            <a:off x="3671888" y="3786188"/>
            <a:ext cx="360362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505967" name="AutoShape 111"/>
          <p:cNvCxnSpPr>
            <a:cxnSpLocks noChangeShapeType="1"/>
            <a:stCxn id="505964" idx="7"/>
            <a:endCxn id="505964" idx="5"/>
          </p:cNvCxnSpPr>
          <p:nvPr/>
        </p:nvCxnSpPr>
        <p:spPr bwMode="auto">
          <a:xfrm rot="5400000" flipV="1">
            <a:off x="4393407" y="4025106"/>
            <a:ext cx="152400" cy="1587"/>
          </a:xfrm>
          <a:prstGeom prst="curvedConnector5">
            <a:avLst>
              <a:gd name="adj1" fmla="val -170833"/>
              <a:gd name="adj2" fmla="val 41800000"/>
              <a:gd name="adj3" fmla="val 27083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70" name="Oval 114"/>
          <p:cNvSpPr>
            <a:spLocks noChangeArrowheads="1"/>
          </p:cNvSpPr>
          <p:nvPr/>
        </p:nvSpPr>
        <p:spPr bwMode="auto">
          <a:xfrm>
            <a:off x="4930775" y="3824288"/>
            <a:ext cx="360363" cy="433387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71" name="Oval 115"/>
          <p:cNvSpPr>
            <a:spLocks noChangeAspect="1" noChangeArrowheads="1"/>
          </p:cNvSpPr>
          <p:nvPr/>
        </p:nvSpPr>
        <p:spPr bwMode="auto">
          <a:xfrm>
            <a:off x="5834063" y="3921125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0</a:t>
            </a:r>
            <a:endParaRPr lang="ru-RU"/>
          </a:p>
        </p:txBody>
      </p:sp>
      <p:cxnSp>
        <p:nvCxnSpPr>
          <p:cNvPr id="505972" name="AutoShape 116"/>
          <p:cNvCxnSpPr>
            <a:cxnSpLocks noChangeShapeType="1"/>
            <a:stCxn id="505971" idx="6"/>
            <a:endCxn id="505974" idx="2"/>
          </p:cNvCxnSpPr>
          <p:nvPr/>
        </p:nvCxnSpPr>
        <p:spPr bwMode="auto">
          <a:xfrm>
            <a:off x="6049963" y="4029075"/>
            <a:ext cx="720725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73" name="Oval 117"/>
          <p:cNvSpPr>
            <a:spLocks noChangeArrowheads="1"/>
          </p:cNvSpPr>
          <p:nvPr/>
        </p:nvSpPr>
        <p:spPr bwMode="auto">
          <a:xfrm>
            <a:off x="6157913" y="3827463"/>
            <a:ext cx="360362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74" name="Oval 118"/>
          <p:cNvSpPr>
            <a:spLocks noChangeAspect="1" noChangeArrowheads="1"/>
          </p:cNvSpPr>
          <p:nvPr/>
        </p:nvSpPr>
        <p:spPr bwMode="auto">
          <a:xfrm>
            <a:off x="6770688" y="3921125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1</a:t>
            </a:r>
            <a:endParaRPr lang="ru-RU"/>
          </a:p>
        </p:txBody>
      </p:sp>
      <p:cxnSp>
        <p:nvCxnSpPr>
          <p:cNvPr id="505975" name="AutoShape 119"/>
          <p:cNvCxnSpPr>
            <a:cxnSpLocks noChangeShapeType="1"/>
            <a:stCxn id="505971" idx="5"/>
            <a:endCxn id="505971" idx="2"/>
          </p:cNvCxnSpPr>
          <p:nvPr/>
        </p:nvCxnSpPr>
        <p:spPr bwMode="auto">
          <a:xfrm rot="16200000" flipV="1">
            <a:off x="5888038" y="3975100"/>
            <a:ext cx="76200" cy="184150"/>
          </a:xfrm>
          <a:prstGeom prst="curvedConnector4">
            <a:avLst>
              <a:gd name="adj1" fmla="val -689583"/>
              <a:gd name="adj2" fmla="val 16896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76" name="Oval 120"/>
          <p:cNvSpPr>
            <a:spLocks noChangeArrowheads="1"/>
          </p:cNvSpPr>
          <p:nvPr/>
        </p:nvSpPr>
        <p:spPr bwMode="auto">
          <a:xfrm>
            <a:off x="5653088" y="4365625"/>
            <a:ext cx="431800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77" name="Oval 121"/>
          <p:cNvSpPr>
            <a:spLocks noChangeAspect="1" noChangeArrowheads="1"/>
          </p:cNvSpPr>
          <p:nvPr/>
        </p:nvSpPr>
        <p:spPr bwMode="auto">
          <a:xfrm>
            <a:off x="7705725" y="3921125"/>
            <a:ext cx="215900" cy="215900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2</a:t>
            </a:r>
            <a:endParaRPr lang="ru-RU"/>
          </a:p>
        </p:txBody>
      </p:sp>
      <p:cxnSp>
        <p:nvCxnSpPr>
          <p:cNvPr id="505978" name="AutoShape 122"/>
          <p:cNvCxnSpPr>
            <a:cxnSpLocks noChangeShapeType="1"/>
            <a:stCxn id="505974" idx="6"/>
            <a:endCxn id="505977" idx="2"/>
          </p:cNvCxnSpPr>
          <p:nvPr/>
        </p:nvCxnSpPr>
        <p:spPr bwMode="auto">
          <a:xfrm>
            <a:off x="6986588" y="4029075"/>
            <a:ext cx="719137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79" name="Oval 123"/>
          <p:cNvSpPr>
            <a:spLocks noChangeArrowheads="1"/>
          </p:cNvSpPr>
          <p:nvPr/>
        </p:nvSpPr>
        <p:spPr bwMode="auto">
          <a:xfrm>
            <a:off x="7092950" y="3789363"/>
            <a:ext cx="360363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505980" name="AutoShape 124"/>
          <p:cNvCxnSpPr>
            <a:cxnSpLocks noChangeShapeType="1"/>
            <a:stCxn id="505977" idx="7"/>
            <a:endCxn id="505977" idx="5"/>
          </p:cNvCxnSpPr>
          <p:nvPr/>
        </p:nvCxnSpPr>
        <p:spPr bwMode="auto">
          <a:xfrm rot="5400000" flipV="1">
            <a:off x="7814469" y="4028281"/>
            <a:ext cx="152400" cy="1588"/>
          </a:xfrm>
          <a:prstGeom prst="curvedConnector5">
            <a:avLst>
              <a:gd name="adj1" fmla="val -170833"/>
              <a:gd name="adj2" fmla="val 41800000"/>
              <a:gd name="adj3" fmla="val 27083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81" name="Oval 125"/>
          <p:cNvSpPr>
            <a:spLocks noChangeArrowheads="1"/>
          </p:cNvSpPr>
          <p:nvPr/>
        </p:nvSpPr>
        <p:spPr bwMode="auto">
          <a:xfrm>
            <a:off x="8351838" y="3827463"/>
            <a:ext cx="360362" cy="433387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82" name="Oval 126"/>
          <p:cNvSpPr>
            <a:spLocks noChangeArrowheads="1"/>
          </p:cNvSpPr>
          <p:nvPr/>
        </p:nvSpPr>
        <p:spPr bwMode="auto">
          <a:xfrm>
            <a:off x="2195513" y="5157788"/>
            <a:ext cx="215900" cy="503237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0</a:t>
            </a:r>
          </a:p>
          <a:p>
            <a:pPr algn="ctr">
              <a:lnSpc>
                <a:spcPct val="80000"/>
              </a:lnSpc>
            </a:pPr>
            <a:r>
              <a:rPr lang="en-US"/>
              <a:t>0</a:t>
            </a:r>
            <a:endParaRPr lang="ru-RU"/>
          </a:p>
        </p:txBody>
      </p:sp>
      <p:cxnSp>
        <p:nvCxnSpPr>
          <p:cNvPr id="505983" name="AutoShape 127"/>
          <p:cNvCxnSpPr>
            <a:cxnSpLocks noChangeShapeType="1"/>
            <a:stCxn id="505982" idx="6"/>
            <a:endCxn id="505985" idx="2"/>
          </p:cNvCxnSpPr>
          <p:nvPr/>
        </p:nvCxnSpPr>
        <p:spPr bwMode="auto">
          <a:xfrm flipV="1">
            <a:off x="2411413" y="5408613"/>
            <a:ext cx="936625" cy="1587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84" name="Oval 128"/>
          <p:cNvSpPr>
            <a:spLocks noChangeArrowheads="1"/>
          </p:cNvSpPr>
          <p:nvPr/>
        </p:nvSpPr>
        <p:spPr bwMode="auto">
          <a:xfrm>
            <a:off x="2663825" y="5195888"/>
            <a:ext cx="360363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85" name="Oval 129"/>
          <p:cNvSpPr>
            <a:spLocks noChangeArrowheads="1"/>
          </p:cNvSpPr>
          <p:nvPr/>
        </p:nvSpPr>
        <p:spPr bwMode="auto">
          <a:xfrm>
            <a:off x="3348038" y="5156200"/>
            <a:ext cx="215900" cy="503238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ct val="80000"/>
              </a:lnSpc>
            </a:pPr>
            <a:r>
              <a:rPr lang="en-US"/>
              <a:t>1</a:t>
            </a:r>
          </a:p>
          <a:p>
            <a:pPr algn="ctr"/>
            <a:r>
              <a:rPr lang="en-US"/>
              <a:t>0</a:t>
            </a:r>
            <a:endParaRPr lang="ru-RU"/>
          </a:p>
        </p:txBody>
      </p:sp>
      <p:sp>
        <p:nvSpPr>
          <p:cNvPr id="505987" name="Oval 131"/>
          <p:cNvSpPr>
            <a:spLocks noChangeArrowheads="1"/>
          </p:cNvSpPr>
          <p:nvPr/>
        </p:nvSpPr>
        <p:spPr bwMode="auto">
          <a:xfrm>
            <a:off x="4356100" y="5156200"/>
            <a:ext cx="215900" cy="503238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2</a:t>
            </a:r>
          </a:p>
          <a:p>
            <a:pPr algn="ctr">
              <a:lnSpc>
                <a:spcPct val="80000"/>
              </a:lnSpc>
            </a:pPr>
            <a:r>
              <a:rPr lang="en-US"/>
              <a:t>1</a:t>
            </a:r>
            <a:endParaRPr lang="ru-RU"/>
          </a:p>
        </p:txBody>
      </p:sp>
      <p:cxnSp>
        <p:nvCxnSpPr>
          <p:cNvPr id="505988" name="AutoShape 132"/>
          <p:cNvCxnSpPr>
            <a:cxnSpLocks noChangeShapeType="1"/>
            <a:stCxn id="505985" idx="6"/>
            <a:endCxn id="505987" idx="2"/>
          </p:cNvCxnSpPr>
          <p:nvPr/>
        </p:nvCxnSpPr>
        <p:spPr bwMode="auto">
          <a:xfrm>
            <a:off x="3563938" y="5408613"/>
            <a:ext cx="792162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89" name="Oval 133"/>
          <p:cNvSpPr>
            <a:spLocks noChangeArrowheads="1"/>
          </p:cNvSpPr>
          <p:nvPr/>
        </p:nvSpPr>
        <p:spPr bwMode="auto">
          <a:xfrm>
            <a:off x="3779838" y="5157788"/>
            <a:ext cx="32385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92" name="Oval 136"/>
          <p:cNvSpPr>
            <a:spLocks noChangeArrowheads="1"/>
          </p:cNvSpPr>
          <p:nvPr/>
        </p:nvSpPr>
        <p:spPr bwMode="auto">
          <a:xfrm>
            <a:off x="5580063" y="5156200"/>
            <a:ext cx="215900" cy="503238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0</a:t>
            </a:r>
          </a:p>
          <a:p>
            <a:pPr algn="ctr">
              <a:lnSpc>
                <a:spcPct val="80000"/>
              </a:lnSpc>
            </a:pPr>
            <a:r>
              <a:rPr lang="en-US"/>
              <a:t>0</a:t>
            </a:r>
            <a:endParaRPr lang="ru-RU"/>
          </a:p>
        </p:txBody>
      </p:sp>
      <p:cxnSp>
        <p:nvCxnSpPr>
          <p:cNvPr id="505993" name="AutoShape 137"/>
          <p:cNvCxnSpPr>
            <a:cxnSpLocks noChangeShapeType="1"/>
            <a:stCxn id="505992" idx="6"/>
            <a:endCxn id="505995" idx="2"/>
          </p:cNvCxnSpPr>
          <p:nvPr/>
        </p:nvCxnSpPr>
        <p:spPr bwMode="auto">
          <a:xfrm>
            <a:off x="5795963" y="5408613"/>
            <a:ext cx="936625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94" name="Oval 138"/>
          <p:cNvSpPr>
            <a:spLocks noChangeArrowheads="1"/>
          </p:cNvSpPr>
          <p:nvPr/>
        </p:nvSpPr>
        <p:spPr bwMode="auto">
          <a:xfrm>
            <a:off x="6048375" y="5199063"/>
            <a:ext cx="360363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5995" name="Oval 139"/>
          <p:cNvSpPr>
            <a:spLocks noChangeArrowheads="1"/>
          </p:cNvSpPr>
          <p:nvPr/>
        </p:nvSpPr>
        <p:spPr bwMode="auto">
          <a:xfrm>
            <a:off x="6732588" y="5156200"/>
            <a:ext cx="215900" cy="503238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1</a:t>
            </a:r>
          </a:p>
          <a:p>
            <a:pPr algn="ctr">
              <a:lnSpc>
                <a:spcPct val="80000"/>
              </a:lnSpc>
            </a:pPr>
            <a:r>
              <a:rPr lang="en-US"/>
              <a:t>0</a:t>
            </a:r>
            <a:endParaRPr lang="ru-RU"/>
          </a:p>
        </p:txBody>
      </p:sp>
      <p:sp>
        <p:nvSpPr>
          <p:cNvPr id="505996" name="Oval 140"/>
          <p:cNvSpPr>
            <a:spLocks noChangeArrowheads="1"/>
          </p:cNvSpPr>
          <p:nvPr/>
        </p:nvSpPr>
        <p:spPr bwMode="auto">
          <a:xfrm>
            <a:off x="7740650" y="5156200"/>
            <a:ext cx="215900" cy="503238"/>
          </a:xfrm>
          <a:prstGeom prst="ellipse">
            <a:avLst/>
          </a:prstGeom>
          <a:solidFill>
            <a:srgbClr val="FBCDFB"/>
          </a:solidFill>
          <a:ln w="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/>
              <a:t>2</a:t>
            </a:r>
          </a:p>
          <a:p>
            <a:pPr algn="ctr">
              <a:lnSpc>
                <a:spcPct val="80000"/>
              </a:lnSpc>
            </a:pPr>
            <a:r>
              <a:rPr lang="en-US"/>
              <a:t>0</a:t>
            </a:r>
            <a:endParaRPr lang="ru-RU"/>
          </a:p>
        </p:txBody>
      </p:sp>
      <p:cxnSp>
        <p:nvCxnSpPr>
          <p:cNvPr id="505997" name="AutoShape 141"/>
          <p:cNvCxnSpPr>
            <a:cxnSpLocks noChangeShapeType="1"/>
            <a:stCxn id="505995" idx="6"/>
            <a:endCxn id="505996" idx="2"/>
          </p:cNvCxnSpPr>
          <p:nvPr/>
        </p:nvCxnSpPr>
        <p:spPr bwMode="auto">
          <a:xfrm>
            <a:off x="6948488" y="5408613"/>
            <a:ext cx="792162" cy="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505999" name="AutoShape 143"/>
          <p:cNvCxnSpPr>
            <a:cxnSpLocks noChangeShapeType="1"/>
            <a:stCxn id="505995" idx="5"/>
            <a:endCxn id="505996" idx="3"/>
          </p:cNvCxnSpPr>
          <p:nvPr/>
        </p:nvCxnSpPr>
        <p:spPr bwMode="auto">
          <a:xfrm rot="16200000" flipH="1">
            <a:off x="7343775" y="5159376"/>
            <a:ext cx="1587" cy="855662"/>
          </a:xfrm>
          <a:prstGeom prst="curvedConnector3">
            <a:avLst>
              <a:gd name="adj1" fmla="val 1400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5998" name="Oval 142"/>
          <p:cNvSpPr>
            <a:spLocks noChangeArrowheads="1"/>
          </p:cNvSpPr>
          <p:nvPr/>
        </p:nvSpPr>
        <p:spPr bwMode="auto">
          <a:xfrm>
            <a:off x="7235825" y="5197475"/>
            <a:ext cx="215900" cy="504825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506000" name="AutoShape 144"/>
          <p:cNvCxnSpPr>
            <a:cxnSpLocks noChangeShapeType="1"/>
            <a:stCxn id="505996" idx="7"/>
            <a:endCxn id="505996" idx="5"/>
          </p:cNvCxnSpPr>
          <p:nvPr/>
        </p:nvCxnSpPr>
        <p:spPr bwMode="auto">
          <a:xfrm rot="5400000" flipV="1">
            <a:off x="7747000" y="5407025"/>
            <a:ext cx="357188" cy="1588"/>
          </a:xfrm>
          <a:prstGeom prst="curvedConnector5">
            <a:avLst>
              <a:gd name="adj1" fmla="val -32449"/>
              <a:gd name="adj2" fmla="val 49900000"/>
              <a:gd name="adj3" fmla="val 12844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6001" name="Oval 145"/>
          <p:cNvSpPr>
            <a:spLocks noChangeArrowheads="1"/>
          </p:cNvSpPr>
          <p:nvPr/>
        </p:nvSpPr>
        <p:spPr bwMode="auto">
          <a:xfrm>
            <a:off x="8496300" y="5197475"/>
            <a:ext cx="360363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6002" name="Text Box 146"/>
          <p:cNvSpPr txBox="1">
            <a:spLocks noChangeArrowheads="1"/>
          </p:cNvSpPr>
          <p:nvPr/>
        </p:nvSpPr>
        <p:spPr bwMode="auto">
          <a:xfrm>
            <a:off x="179388" y="6345238"/>
            <a:ext cx="6553200" cy="360362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после общей трассы</a:t>
            </a:r>
            <a:r>
              <a:rPr lang="en-US" sz="2400"/>
              <a:t>  </a:t>
            </a:r>
            <a:r>
              <a:rPr lang="ru-RU" sz="2400"/>
              <a:t> </a:t>
            </a:r>
            <a:r>
              <a:rPr lang="en-US" sz="2400"/>
              <a:t>?x </a:t>
            </a:r>
            <a:r>
              <a:rPr lang="ru-RU" sz="2400"/>
              <a:t>  </a:t>
            </a:r>
            <a:r>
              <a:rPr lang="ru-RU" sz="2400">
                <a:latin typeface="Times New Roman" pitchFamily="18" charset="0"/>
              </a:rPr>
              <a:t>в реализации есть</a:t>
            </a:r>
            <a:r>
              <a:rPr lang="ru-RU" sz="2400"/>
              <a:t>   </a:t>
            </a:r>
            <a:r>
              <a:rPr lang="en-US" sz="2400"/>
              <a:t>?x</a:t>
            </a:r>
            <a:endParaRPr lang="ru-RU" sz="2400"/>
          </a:p>
        </p:txBody>
      </p:sp>
      <p:sp>
        <p:nvSpPr>
          <p:cNvPr id="505923" name="Text Box 67"/>
          <p:cNvSpPr txBox="1">
            <a:spLocks noChangeArrowheads="1"/>
          </p:cNvSpPr>
          <p:nvPr/>
        </p:nvSpPr>
        <p:spPr bwMode="auto">
          <a:xfrm>
            <a:off x="3527425" y="3163888"/>
            <a:ext cx="534988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A</a:t>
            </a:r>
            <a:endParaRPr lang="ru-RU" sz="2400" baseline="-25000"/>
          </a:p>
        </p:txBody>
      </p:sp>
      <p:sp>
        <p:nvSpPr>
          <p:cNvPr id="505925" name="Text Box 69"/>
          <p:cNvSpPr txBox="1">
            <a:spLocks noChangeArrowheads="1"/>
          </p:cNvSpPr>
          <p:nvPr/>
        </p:nvSpPr>
        <p:spPr bwMode="auto">
          <a:xfrm>
            <a:off x="6227763" y="3170238"/>
            <a:ext cx="1860550" cy="43815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Euclid Math One" pitchFamily="18" charset="2"/>
              </a:rPr>
              <a:t></a:t>
            </a:r>
            <a:r>
              <a:rPr lang="en-US" sz="2400" baseline="-25000"/>
              <a:t>A</a:t>
            </a:r>
            <a:r>
              <a:rPr lang="en-US" sz="2400"/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ioco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Euclid Math One" pitchFamily="18" charset="2"/>
              </a:rPr>
              <a:t></a:t>
            </a:r>
            <a:r>
              <a:rPr lang="en-US" sz="2400" baseline="-25000"/>
              <a:t>A</a:t>
            </a:r>
            <a:endParaRPr lang="ru-RU" sz="2400" baseline="-25000"/>
          </a:p>
        </p:txBody>
      </p:sp>
      <p:sp>
        <p:nvSpPr>
          <p:cNvPr id="506005" name="Text Box 149"/>
          <p:cNvSpPr txBox="1">
            <a:spLocks noChangeArrowheads="1"/>
          </p:cNvSpPr>
          <p:nvPr/>
        </p:nvSpPr>
        <p:spPr bwMode="auto">
          <a:xfrm>
            <a:off x="5327650" y="4473575"/>
            <a:ext cx="369888" cy="396875"/>
          </a:xfrm>
          <a:prstGeom prst="rect">
            <a:avLst/>
          </a:prstGeom>
          <a:solidFill>
            <a:srgbClr val="E3FDE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>
              <a:spcBef>
                <a:spcPct val="50000"/>
              </a:spcBef>
            </a:pPr>
            <a:r>
              <a:rPr lang="en-US" sz="4000" b="1"/>
              <a:t>=</a:t>
            </a:r>
            <a:endParaRPr lang="ru-RU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5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5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0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0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0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0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05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5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0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5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0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0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0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0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0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0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0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0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6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6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0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0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50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50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50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50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50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0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0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0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0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50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0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50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50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0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50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50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50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00"/>
                            </p:stCondLst>
                            <p:childTnLst>
                              <p:par>
                                <p:cTn id="2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50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0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50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0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50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50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50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50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50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50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00"/>
                            </p:stCondLst>
                            <p:childTnLst>
                              <p:par>
                                <p:cTn id="2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50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50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50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505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50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50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000"/>
                            </p:stCondLst>
                            <p:childTnLst>
                              <p:par>
                                <p:cTn id="2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50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50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500"/>
                            </p:stCondLst>
                            <p:childTnLst>
                              <p:par>
                                <p:cTn id="2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50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000"/>
                            </p:stCondLst>
                            <p:childTnLst>
                              <p:par>
                                <p:cTn id="2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506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9" dur="500"/>
                                        <p:tgtEl>
                                          <p:spTgt spid="506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0"/>
                            </p:stCondLst>
                            <p:childTnLst>
                              <p:par>
                                <p:cTn id="2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505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505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0" fill="hold"/>
                                        <p:tgtEl>
                                          <p:spTgt spid="506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0" fill="hold"/>
                                        <p:tgtEl>
                                          <p:spTgt spid="506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92" grpId="0" animBg="1" autoUpdateAnimBg="0"/>
      <p:bldP spid="505894" grpId="0" animBg="1" autoUpdateAnimBg="0"/>
      <p:bldP spid="505895" grpId="0" animBg="1" autoUpdateAnimBg="0"/>
      <p:bldP spid="505898" grpId="0" animBg="1" autoUpdateAnimBg="0"/>
      <p:bldP spid="505924" grpId="0" animBg="1" autoUpdateAnimBg="0"/>
      <p:bldP spid="505926" grpId="0" animBg="1" autoUpdateAnimBg="0"/>
      <p:bldP spid="505927" grpId="0" animBg="1" autoUpdateAnimBg="0"/>
      <p:bldP spid="505928" grpId="0" animBg="1" autoUpdateAnimBg="0"/>
      <p:bldP spid="505929" grpId="0" animBg="1" autoUpdateAnimBg="0"/>
      <p:bldP spid="505931" grpId="0" animBg="1" autoUpdateAnimBg="0"/>
      <p:bldP spid="505932" grpId="0" animBg="1" autoUpdateAnimBg="0"/>
      <p:bldP spid="505934" grpId="0" animBg="1" autoUpdateAnimBg="0"/>
      <p:bldP spid="505938" grpId="0" animBg="1" autoUpdateAnimBg="0"/>
      <p:bldP spid="505940" grpId="0" animBg="1" autoUpdateAnimBg="0"/>
      <p:bldP spid="505941" grpId="0" animBg="1" autoUpdateAnimBg="0"/>
      <p:bldP spid="505948" grpId="0" animBg="1" autoUpdateAnimBg="0"/>
      <p:bldP spid="505951" grpId="0" animBg="1" autoUpdateAnimBg="0"/>
      <p:bldP spid="505957" grpId="0" animBg="1" autoUpdateAnimBg="0"/>
      <p:bldP spid="505953" grpId="0" animBg="1" autoUpdateAnimBg="0"/>
      <p:bldP spid="505958" grpId="0" animBg="1" autoUpdateAnimBg="0"/>
      <p:bldP spid="505960" grpId="0" animBg="1" autoUpdateAnimBg="0"/>
      <p:bldP spid="505961" grpId="0" animBg="1" autoUpdateAnimBg="0"/>
      <p:bldP spid="505963" grpId="0" animBg="1" autoUpdateAnimBg="0"/>
      <p:bldP spid="505964" grpId="0" animBg="1" autoUpdateAnimBg="0"/>
      <p:bldP spid="505966" grpId="0" animBg="1" autoUpdateAnimBg="0"/>
      <p:bldP spid="505970" grpId="0" animBg="1" autoUpdateAnimBg="0"/>
      <p:bldP spid="505971" grpId="0" animBg="1" autoUpdateAnimBg="0"/>
      <p:bldP spid="505973" grpId="0" animBg="1" autoUpdateAnimBg="0"/>
      <p:bldP spid="505974" grpId="0" animBg="1" autoUpdateAnimBg="0"/>
      <p:bldP spid="505976" grpId="0" animBg="1" autoUpdateAnimBg="0"/>
      <p:bldP spid="505977" grpId="0" animBg="1" autoUpdateAnimBg="0"/>
      <p:bldP spid="505979" grpId="0" animBg="1" autoUpdateAnimBg="0"/>
      <p:bldP spid="505981" grpId="0" animBg="1" autoUpdateAnimBg="0"/>
      <p:bldP spid="505982" grpId="0" animBg="1" autoUpdateAnimBg="0"/>
      <p:bldP spid="505984" grpId="0" animBg="1" autoUpdateAnimBg="0"/>
      <p:bldP spid="505985" grpId="0" animBg="1" autoUpdateAnimBg="0"/>
      <p:bldP spid="505987" grpId="0" animBg="1" autoUpdateAnimBg="0"/>
      <p:bldP spid="505989" grpId="0" animBg="1" autoUpdateAnimBg="0"/>
      <p:bldP spid="505992" grpId="0" animBg="1" autoUpdateAnimBg="0"/>
      <p:bldP spid="505994" grpId="0" animBg="1" autoUpdateAnimBg="0"/>
      <p:bldP spid="505995" grpId="0" animBg="1" autoUpdateAnimBg="0"/>
      <p:bldP spid="505996" grpId="0" animBg="1" autoUpdateAnimBg="0"/>
      <p:bldP spid="505998" grpId="0" animBg="1" autoUpdateAnimBg="0"/>
      <p:bldP spid="506001" grpId="0" animBg="1" autoUpdateAnimBg="0"/>
      <p:bldP spid="506002" grpId="0" animBg="1" autoUpdateAnimBg="0"/>
      <p:bldP spid="505923" grpId="0" animBg="1" autoUpdateAnimBg="0"/>
      <p:bldP spid="505925" grpId="0" animBg="1" autoUpdateAnimBg="0"/>
      <p:bldP spid="506005" grpId="0" animBg="1" autoUpdateAnimBg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D908-FD96-4F97-B816-78BA29080BF0}" type="slidenum">
              <a:rPr lang="ru-RU"/>
              <a:pPr/>
              <a:t>184</a:t>
            </a:fld>
            <a:endParaRPr lang="ru-RU"/>
          </a:p>
        </p:txBody>
      </p:sp>
      <p:grpSp>
        <p:nvGrpSpPr>
          <p:cNvPr id="508952" name="Group 2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08953" name="Rectangle 2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54" name="Rectangle 2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55" name="Rectangle 2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56" name="Rectangle 2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57" name="Rectangle 2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58" name="Rectangle 3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59" name="Rectangle 3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60" name="Rectangle 3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8961" name="Text Box 3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08962" name="Picture 3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8963" name="Text Box 35"/>
          <p:cNvSpPr txBox="1">
            <a:spLocks noChangeArrowheads="1"/>
          </p:cNvSpPr>
          <p:nvPr/>
        </p:nvSpPr>
        <p:spPr bwMode="auto">
          <a:xfrm>
            <a:off x="323850" y="152400"/>
            <a:ext cx="8424863" cy="15128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Блокировка и разрушение.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Гамма-нормализованные спецификации без блокировок в безопасных трассах.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09042" name="Oval 114"/>
          <p:cNvSpPr>
            <a:spLocks noChangeArrowheads="1"/>
          </p:cNvSpPr>
          <p:nvPr/>
        </p:nvSpPr>
        <p:spPr bwMode="auto">
          <a:xfrm>
            <a:off x="1692275" y="3384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509043" name="AutoShape 115"/>
          <p:cNvCxnSpPr>
            <a:cxnSpLocks noChangeShapeType="1"/>
            <a:stCxn id="509042" idx="6"/>
            <a:endCxn id="509045" idx="2"/>
          </p:cNvCxnSpPr>
          <p:nvPr/>
        </p:nvCxnSpPr>
        <p:spPr bwMode="auto">
          <a:xfrm flipV="1">
            <a:off x="2089150" y="3581400"/>
            <a:ext cx="935038" cy="1588"/>
          </a:xfrm>
          <a:prstGeom prst="curvedConnector3">
            <a:avLst>
              <a:gd name="adj1" fmla="val 4991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9044" name="Oval 116"/>
          <p:cNvSpPr>
            <a:spLocks noChangeArrowheads="1"/>
          </p:cNvSpPr>
          <p:nvPr/>
        </p:nvSpPr>
        <p:spPr bwMode="auto">
          <a:xfrm>
            <a:off x="2232025" y="3384550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x</a:t>
            </a:r>
            <a:endParaRPr lang="ru-RU" sz="2400"/>
          </a:p>
        </p:txBody>
      </p:sp>
      <p:sp>
        <p:nvSpPr>
          <p:cNvPr id="509045" name="Oval 117"/>
          <p:cNvSpPr>
            <a:spLocks noChangeAspect="1" noChangeArrowheads="1"/>
          </p:cNvSpPr>
          <p:nvPr/>
        </p:nvSpPr>
        <p:spPr bwMode="auto">
          <a:xfrm>
            <a:off x="3024188" y="3382963"/>
            <a:ext cx="395287" cy="395287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s`</a:t>
            </a:r>
            <a:endParaRPr lang="ru-RU" sz="2400"/>
          </a:p>
        </p:txBody>
      </p:sp>
      <p:cxnSp>
        <p:nvCxnSpPr>
          <p:cNvPr id="509046" name="AutoShape 118"/>
          <p:cNvCxnSpPr>
            <a:cxnSpLocks noChangeShapeType="1"/>
            <a:stCxn id="509045" idx="6"/>
            <a:endCxn id="509047" idx="2"/>
          </p:cNvCxnSpPr>
          <p:nvPr/>
        </p:nvCxnSpPr>
        <p:spPr bwMode="auto">
          <a:xfrm>
            <a:off x="3419475" y="3581400"/>
            <a:ext cx="26654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509047" name="Oval 119"/>
          <p:cNvSpPr>
            <a:spLocks noChangeAspect="1" noChangeArrowheads="1"/>
          </p:cNvSpPr>
          <p:nvPr/>
        </p:nvSpPr>
        <p:spPr bwMode="auto">
          <a:xfrm>
            <a:off x="6084888" y="3382963"/>
            <a:ext cx="395287" cy="395287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endParaRPr lang="ru-RU" sz="2400"/>
          </a:p>
        </p:txBody>
      </p:sp>
      <p:sp>
        <p:nvSpPr>
          <p:cNvPr id="509048" name="Oval 120"/>
          <p:cNvSpPr>
            <a:spLocks noChangeArrowheads="1"/>
          </p:cNvSpPr>
          <p:nvPr/>
        </p:nvSpPr>
        <p:spPr bwMode="auto">
          <a:xfrm>
            <a:off x="4103688" y="3213100"/>
            <a:ext cx="1223962" cy="3238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реакции</a:t>
            </a:r>
          </a:p>
        </p:txBody>
      </p:sp>
      <p:cxnSp>
        <p:nvCxnSpPr>
          <p:cNvPr id="509049" name="AutoShape 121"/>
          <p:cNvCxnSpPr>
            <a:cxnSpLocks noChangeShapeType="1"/>
            <a:stCxn id="509047" idx="6"/>
            <a:endCxn id="509050" idx="2"/>
          </p:cNvCxnSpPr>
          <p:nvPr/>
        </p:nvCxnSpPr>
        <p:spPr bwMode="auto">
          <a:xfrm>
            <a:off x="6480175" y="3581400"/>
            <a:ext cx="9731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9050" name="Oval 122"/>
          <p:cNvSpPr>
            <a:spLocks noChangeAspect="1" noChangeArrowheads="1"/>
          </p:cNvSpPr>
          <p:nvPr/>
        </p:nvSpPr>
        <p:spPr bwMode="auto">
          <a:xfrm>
            <a:off x="7453313" y="3382963"/>
            <a:ext cx="395287" cy="395287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endParaRPr lang="ru-RU" sz="2400"/>
          </a:p>
        </p:txBody>
      </p:sp>
      <p:sp>
        <p:nvSpPr>
          <p:cNvPr id="509051" name="Oval 123"/>
          <p:cNvSpPr>
            <a:spLocks noChangeArrowheads="1"/>
          </p:cNvSpPr>
          <p:nvPr/>
        </p:nvSpPr>
        <p:spPr bwMode="auto">
          <a:xfrm>
            <a:off x="6767513" y="3357563"/>
            <a:ext cx="252412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b" anchorCtr="1"/>
          <a:lstStyle/>
          <a:p>
            <a:pPr algn="ctr"/>
            <a:r>
              <a:rPr lang="ru-RU" sz="3600">
                <a:sym typeface="Symbol" pitchFamily="18" charset="2"/>
              </a:rPr>
              <a:t></a:t>
            </a:r>
            <a:endParaRPr lang="ru-RU" sz="3600"/>
          </a:p>
        </p:txBody>
      </p:sp>
      <p:cxnSp>
        <p:nvCxnSpPr>
          <p:cNvPr id="509052" name="AutoShape 124"/>
          <p:cNvCxnSpPr>
            <a:cxnSpLocks noChangeShapeType="1"/>
            <a:stCxn id="509045" idx="6"/>
            <a:endCxn id="509045" idx="3"/>
          </p:cNvCxnSpPr>
          <p:nvPr/>
        </p:nvCxnSpPr>
        <p:spPr bwMode="auto">
          <a:xfrm flipH="1">
            <a:off x="3081338" y="3581400"/>
            <a:ext cx="338137" cy="139700"/>
          </a:xfrm>
          <a:prstGeom prst="curvedConnector4">
            <a:avLst>
              <a:gd name="adj1" fmla="val -81222"/>
              <a:gd name="adj2" fmla="val 37272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509053" name="Oval 125"/>
          <p:cNvSpPr>
            <a:spLocks noChangeArrowheads="1"/>
          </p:cNvSpPr>
          <p:nvPr/>
        </p:nvSpPr>
        <p:spPr bwMode="auto">
          <a:xfrm>
            <a:off x="3419475" y="3752850"/>
            <a:ext cx="323850" cy="5048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b" anchorCtr="1"/>
          <a:lstStyle/>
          <a:p>
            <a:pPr algn="ctr"/>
            <a:r>
              <a:rPr lang="ru-RU" sz="3600">
                <a:sym typeface="Symbol" pitchFamily="18" charset="2"/>
              </a:rPr>
              <a:t></a:t>
            </a:r>
            <a:endParaRPr lang="ru-RU" sz="3600"/>
          </a:p>
        </p:txBody>
      </p:sp>
      <p:sp>
        <p:nvSpPr>
          <p:cNvPr id="509055" name="Text Box 127"/>
          <p:cNvSpPr txBox="1">
            <a:spLocks noChangeArrowheads="1"/>
          </p:cNvSpPr>
          <p:nvPr/>
        </p:nvSpPr>
        <p:spPr bwMode="auto">
          <a:xfrm>
            <a:off x="179388" y="4213225"/>
            <a:ext cx="8804275" cy="2024063"/>
          </a:xfrm>
          <a:prstGeom prst="rect">
            <a:avLst/>
          </a:prstGeom>
          <a:solidFill>
            <a:srgbClr val="F8F8F8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Если безопасные трассы не содержат блокировок,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то соответствие 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en-US" sz="280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(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en-US" sz="2800" baseline="-25000">
                <a:latin typeface="Times New Roman" pitchFamily="18" charset="0"/>
                <a:sym typeface="Symbol" pitchFamily="18" charset="2"/>
              </a:rPr>
              <a:t>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монотонно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относительно гамма-нормализации: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  <a:p>
            <a:pPr algn="ctr">
              <a:spcBef>
                <a:spcPct val="50000"/>
              </a:spcBef>
            </a:pPr>
            <a:r>
              <a:rPr lang="ru-RU" sz="2800" b="1">
                <a:sym typeface="Euclid Math One" pitchFamily="18" charset="2"/>
              </a:rPr>
              <a:t>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) = </a:t>
            </a:r>
            <a:r>
              <a:rPr lang="en-US" sz="2800" b="1">
                <a:sym typeface="Euclid Math One" pitchFamily="18" charset="2"/>
              </a:rPr>
              <a:t></a:t>
            </a:r>
            <a:r>
              <a:rPr lang="en-US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</a:t>
            </a:r>
          </a:p>
        </p:txBody>
      </p:sp>
      <p:sp>
        <p:nvSpPr>
          <p:cNvPr id="509056" name="Text Box 128"/>
          <p:cNvSpPr txBox="1">
            <a:spLocks noChangeArrowheads="1"/>
          </p:cNvSpPr>
          <p:nvPr/>
        </p:nvSpPr>
        <p:spPr bwMode="auto">
          <a:xfrm>
            <a:off x="358775" y="1798638"/>
            <a:ext cx="8424863" cy="1809750"/>
          </a:xfrm>
          <a:prstGeom prst="rect">
            <a:avLst/>
          </a:prstGeom>
          <a:solidFill>
            <a:srgbClr val="F8F6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Пополнение спецификаций, сохраняющее семантику</a:t>
            </a:r>
            <a:br>
              <a:rPr lang="ru-RU" sz="2800">
                <a:latin typeface="Times New Roman" pitchFamily="18" charset="0"/>
              </a:rPr>
            </a:br>
            <a:r>
              <a:rPr lang="en-US" sz="2800" b="1" i="1">
                <a:latin typeface="Times New Roman" pitchFamily="18" charset="0"/>
              </a:rPr>
              <a:t>ioco</a:t>
            </a:r>
            <a:r>
              <a:rPr lang="ru-RU" sz="2800">
                <a:latin typeface="Times New Roman" pitchFamily="18" charset="0"/>
              </a:rPr>
              <a:t>, (преобразование по правилам приоритета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и сохранения + </a:t>
            </a:r>
            <a:r>
              <a:rPr lang="ru-RU" sz="2800" i="1">
                <a:latin typeface="Times New Roman" pitchFamily="18" charset="0"/>
              </a:rPr>
              <a:t>пополнение разрушения</a:t>
            </a:r>
            <a:r>
              <a:rPr lang="ru-RU" sz="2800">
                <a:latin typeface="Times New Roman" pitchFamily="18" charset="0"/>
              </a:rPr>
              <a:t>)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обеспечивает монотонность.</a:t>
            </a:r>
          </a:p>
        </p:txBody>
      </p:sp>
      <p:sp>
        <p:nvSpPr>
          <p:cNvPr id="509040" name="Text Box 112"/>
          <p:cNvSpPr txBox="1">
            <a:spLocks noChangeArrowheads="1"/>
          </p:cNvSpPr>
          <p:nvPr/>
        </p:nvSpPr>
        <p:spPr bwMode="auto">
          <a:xfrm>
            <a:off x="466725" y="1736725"/>
            <a:ext cx="8208963" cy="1382713"/>
          </a:xfrm>
          <a:prstGeom prst="rect">
            <a:avLst/>
          </a:prstGeom>
          <a:solidFill>
            <a:srgbClr val="F8F6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гамма-нормализация</a:t>
            </a:r>
            <a:r>
              <a:rPr lang="en-US" sz="2800" u="sng">
                <a:latin typeface="Times New Roman" pitchFamily="18" charset="0"/>
              </a:rPr>
              <a:t> </a:t>
            </a:r>
            <a:r>
              <a:rPr lang="en-US" sz="2800" b="1" u="sng">
                <a:latin typeface="Times New Roman" pitchFamily="18" charset="0"/>
                <a:sym typeface="Euclid Math One" pitchFamily="18" charset="2"/>
              </a:rPr>
              <a:t></a:t>
            </a:r>
            <a:r>
              <a:rPr lang="ru-RU" sz="2800">
                <a:latin typeface="Times New Roman" pitchFamily="18" charset="0"/>
              </a:rPr>
              <a:t>: добавление гамма-петли в конце перехода по разрушающему стимулу</a:t>
            </a:r>
          </a:p>
          <a:p>
            <a:pPr algn="ctr"/>
            <a:r>
              <a:rPr lang="ru-RU" sz="2800">
                <a:latin typeface="Times New Roman" pitchFamily="18" charset="0"/>
              </a:rPr>
              <a:t>( </a:t>
            </a:r>
            <a:r>
              <a:rPr lang="ru-RU" sz="2800" i="1">
                <a:latin typeface="Times New Roman" pitchFamily="18" charset="0"/>
              </a:rPr>
              <a:t>гамма-состояние</a:t>
            </a:r>
            <a:r>
              <a:rPr lang="ru-RU" sz="2800">
                <a:latin typeface="Times New Roman" pitchFamily="18" charset="0"/>
              </a:rPr>
              <a:t> ).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09057" name="Text Box 129"/>
          <p:cNvSpPr txBox="1">
            <a:spLocks noChangeArrowheads="1"/>
          </p:cNvSpPr>
          <p:nvPr/>
        </p:nvSpPr>
        <p:spPr bwMode="auto">
          <a:xfrm>
            <a:off x="179388" y="4446588"/>
            <a:ext cx="8804275" cy="955675"/>
          </a:xfrm>
          <a:prstGeom prst="rect">
            <a:avLst/>
          </a:prstGeom>
          <a:solidFill>
            <a:srgbClr val="F8F8F8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Гамма-нормализованная спецификация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 b="1">
                <a:sym typeface="Euclid Math One" pitchFamily="18" charset="2"/>
              </a:rPr>
              <a:t></a:t>
            </a:r>
            <a:r>
              <a:rPr lang="en-US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</a:t>
            </a:r>
            <a:r>
              <a:rPr lang="en-US" sz="2800"/>
              <a:t> </a:t>
            </a:r>
            <a:r>
              <a:rPr lang="ru-RU" sz="2800">
                <a:latin typeface="Times New Roman" pitchFamily="18" charset="0"/>
              </a:rPr>
              <a:t/>
            </a:r>
            <a:br>
              <a:rPr lang="ru-RU" sz="2800">
                <a:latin typeface="Times New Roman" pitchFamily="18" charset="0"/>
              </a:rPr>
            </a:br>
            <a:r>
              <a:rPr lang="en-US" sz="2800" b="1" i="1">
                <a:latin typeface="Times New Roman" pitchFamily="18" charset="0"/>
              </a:rPr>
              <a:t>ioco</a:t>
            </a:r>
            <a:r>
              <a:rPr lang="en-US" sz="280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-эквивалентна исходной спецификации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9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9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9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50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50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0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0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50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509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0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09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50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509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autoRev="1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509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9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9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09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09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9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9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09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09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09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09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09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09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09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509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509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09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09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509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09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0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042" grpId="0" animBg="1"/>
      <p:bldP spid="509042" grpId="1" animBg="1"/>
      <p:bldP spid="509044" grpId="0" animBg="1"/>
      <p:bldP spid="509044" grpId="1" animBg="1"/>
      <p:bldP spid="509045" grpId="0" animBg="1"/>
      <p:bldP spid="509045" grpId="1" animBg="1"/>
      <p:bldP spid="509047" grpId="0" animBg="1"/>
      <p:bldP spid="509047" grpId="1" animBg="1"/>
      <p:bldP spid="509048" grpId="0"/>
      <p:bldP spid="509048" grpId="1"/>
      <p:bldP spid="509050" grpId="0" animBg="1"/>
      <p:bldP spid="509050" grpId="1" animBg="1"/>
      <p:bldP spid="509051" grpId="0" animBg="1"/>
      <p:bldP spid="509051" grpId="1" animBg="1"/>
      <p:bldP spid="509053" grpId="0" animBg="1"/>
      <p:bldP spid="509053" grpId="1" animBg="1"/>
      <p:bldP spid="509053" grpId="2" animBg="1"/>
      <p:bldP spid="509055" grpId="0" animBg="1"/>
      <p:bldP spid="509056" grpId="0" animBg="1"/>
      <p:bldP spid="509040" grpId="0" animBg="1"/>
      <p:bldP spid="509040" grpId="1" animBg="1"/>
      <p:bldP spid="509057" grpId="0" animBg="1"/>
      <p:bldP spid="509057" grpId="1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4300-5003-47F7-97B2-89EDE535F6D6}" type="slidenum">
              <a:rPr lang="ru-RU"/>
              <a:pPr/>
              <a:t>185</a:t>
            </a:fld>
            <a:endParaRPr lang="ru-RU"/>
          </a:p>
        </p:txBody>
      </p:sp>
      <p:grpSp>
        <p:nvGrpSpPr>
          <p:cNvPr id="5662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662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62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662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6285" name="Text Box 13"/>
          <p:cNvSpPr txBox="1">
            <a:spLocks noChangeArrowheads="1"/>
          </p:cNvSpPr>
          <p:nvPr/>
        </p:nvSpPr>
        <p:spPr bwMode="auto">
          <a:xfrm>
            <a:off x="4716463" y="252413"/>
            <a:ext cx="41989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</a:rPr>
              <a:t>Композиционное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</a:rPr>
              <a:t>Общий случай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Достаточные условия монотонности</a:t>
            </a:r>
            <a:r>
              <a:rPr lang="ru-RU" altLang="zh-TW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cs typeface="Times New Roman" pitchFamily="18" charset="0"/>
              </a:rPr>
              <a:t>Гамма-расширение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Разрушение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-трассы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sym typeface="Symbol" pitchFamily="18" charset="2"/>
              </a:rPr>
              <a:t>Производность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/>
            </a:r>
            <a:b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</a:br>
            <a:r>
              <a:rPr lang="ru-RU" altLang="zh-TW" sz="2400">
                <a:latin typeface="Times New Roman" pitchFamily="18" charset="0"/>
                <a:sym typeface="Symbol" pitchFamily="18" charset="2"/>
              </a:rPr>
              <a:t>-трасс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от -трасс </a:t>
            </a:r>
            <a:endParaRPr lang="ru-RU" altLang="zh-TW" sz="24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sym typeface="Symbol" pitchFamily="18" charset="2"/>
              </a:rPr>
              <a:t>Аддитивность -трасс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400">
                <a:latin typeface="Times New Roman" pitchFamily="18" charset="0"/>
                <a:sym typeface="Symbol" pitchFamily="18" charset="2"/>
              </a:rPr>
              <a:t>Существование максимальной -реализации</a:t>
            </a:r>
            <a:endParaRPr lang="en-US" altLang="zh-TW" sz="24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pic>
        <p:nvPicPr>
          <p:cNvPr id="566286" name="Picture 14" descr="matric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8077200" y="107950"/>
            <a:ext cx="914400" cy="941388"/>
          </a:xfrm>
          <a:prstGeom prst="rect">
            <a:avLst/>
          </a:prstGeom>
          <a:noFill/>
        </p:spPr>
      </p:pic>
      <p:pic>
        <p:nvPicPr>
          <p:cNvPr id="566288" name="Picture 16" descr="5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>
          <a:xfrm>
            <a:off x="107950" y="107950"/>
            <a:ext cx="4430713" cy="66373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4E5C-3368-404B-8F00-F7126CD547C9}" type="slidenum">
              <a:rPr lang="ru-RU"/>
              <a:pPr/>
              <a:t>186</a:t>
            </a:fld>
            <a:endParaRPr lang="ru-RU"/>
          </a:p>
        </p:txBody>
      </p:sp>
      <p:sp>
        <p:nvSpPr>
          <p:cNvPr id="542788" name="Text Box 68"/>
          <p:cNvSpPr txBox="1">
            <a:spLocks noChangeArrowheads="1"/>
          </p:cNvSpPr>
          <p:nvPr/>
        </p:nvSpPr>
        <p:spPr bwMode="auto">
          <a:xfrm>
            <a:off x="250825" y="1419225"/>
            <a:ext cx="8605838" cy="2441575"/>
          </a:xfrm>
          <a:prstGeom prst="rect">
            <a:avLst/>
          </a:prstGeom>
          <a:solidFill>
            <a:srgbClr val="F8F6E8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62000" tIns="46800" rIns="162000" bIns="46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Преобразованная спецификация = любой автомат,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множество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-трасс которого равно объединению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sym typeface="Symbol" pitchFamily="18" charset="2"/>
              </a:rPr>
              <a:t>множеств -трасс всех конформных реализаций.</a:t>
            </a:r>
          </a:p>
          <a:p>
            <a:pPr algn="ctr">
              <a:spcBef>
                <a:spcPct val="50000"/>
              </a:spcBef>
            </a:pPr>
            <a:r>
              <a:rPr lang="ru-RU" sz="2800" b="1">
                <a:sym typeface="Euclid Math One" pitchFamily="18" charset="2"/>
              </a:rPr>
              <a:t>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 </a:t>
            </a:r>
            <a:r>
              <a:rPr lang="en-US" sz="2800">
                <a:sym typeface="Euclid Math One" pitchFamily="18" charset="2"/>
              </a:rPr>
              <a:t>=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sz="2800" baseline="-25000">
                <a:sym typeface="Symbol" pitchFamily="18" charset="2"/>
              </a:rPr>
              <a:t>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</a:t>
            </a:r>
          </a:p>
          <a:p>
            <a:pPr algn="dist">
              <a:spcBef>
                <a:spcPct val="30000"/>
              </a:spcBef>
            </a:pPr>
            <a:r>
              <a:rPr lang="ru-RU" sz="2800">
                <a:sym typeface="Euclid Math One" pitchFamily="18" charset="2"/>
              </a:rPr>
              <a:t>Соответствие </a:t>
            </a:r>
            <a:r>
              <a:rPr lang="en-US" sz="2800" b="1" i="1">
                <a:latin typeface="Times New Roman" pitchFamily="18" charset="0"/>
                <a:sym typeface="Euclid Math One" pitchFamily="18" charset="2"/>
              </a:rPr>
              <a:t>ioco</a:t>
            </a:r>
            <a:r>
              <a:rPr lang="en-US" sz="2800" baseline="-25000">
                <a:sym typeface="Symbol" pitchFamily="18" charset="2"/>
              </a:rPr>
              <a:t>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sz="2800" baseline="-25000">
                <a:sym typeface="Symbol" pitchFamily="18" charset="2"/>
              </a:rPr>
              <a:t></a:t>
            </a:r>
            <a:r>
              <a:rPr lang="en-US" sz="2800">
                <a:sym typeface="Euclid Math One" pitchFamily="18" charset="2"/>
              </a:rPr>
              <a:t>-</a:t>
            </a:r>
            <a:r>
              <a:rPr lang="ru-RU" sz="2800">
                <a:sym typeface="Euclid Math One" pitchFamily="18" charset="2"/>
              </a:rPr>
              <a:t>монотонно</a:t>
            </a:r>
            <a:endParaRPr lang="en-US" sz="2800">
              <a:sym typeface="Euclid Math One" pitchFamily="18" charset="2"/>
            </a:endParaRPr>
          </a:p>
        </p:txBody>
      </p:sp>
      <p:grpSp>
        <p:nvGrpSpPr>
          <p:cNvPr id="542724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42725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26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27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28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29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30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31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32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733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42734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35" name="Text Box 15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>
              <a:spcBef>
                <a:spcPct val="1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Достаточные условия монотонности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42736" name="Text Box 16"/>
          <p:cNvSpPr txBox="1">
            <a:spLocks noChangeArrowheads="1"/>
          </p:cNvSpPr>
          <p:nvPr/>
        </p:nvSpPr>
        <p:spPr bwMode="auto">
          <a:xfrm>
            <a:off x="215900" y="1308100"/>
            <a:ext cx="8712200" cy="2892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44000" tIns="72000" rIns="0" bIns="0" anchor="ctr"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  <a:buFont typeface="Symbol" pitchFamily="18" charset="2"/>
              <a:buNone/>
            </a:pPr>
            <a:r>
              <a:rPr lang="en-US" sz="2400" b="1">
                <a:sym typeface="Symbol" pitchFamily="18" charset="2"/>
              </a:rPr>
              <a:t>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–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 -трассы	</a:t>
            </a:r>
            <a:r>
              <a:rPr lang="en-US" sz="2400">
                <a:sym typeface="Symbol" pitchFamily="18" charset="2"/>
              </a:rPr>
              <a:t>: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AA</a:t>
            </a:r>
            <a:r>
              <a:rPr lang="en-US" sz="2400">
                <a:sym typeface="Symbol" pitchFamily="18" charset="2"/>
              </a:rPr>
              <a:t>(</a:t>
            </a:r>
            <a:r>
              <a:rPr lang="en-US" sz="2400" b="1">
                <a:sym typeface="Symbol" pitchFamily="18" charset="2"/>
              </a:rPr>
              <a:t></a:t>
            </a:r>
            <a:r>
              <a:rPr lang="en-US" sz="2400">
                <a:sym typeface="Symbol" pitchFamily="18" charset="2"/>
              </a:rPr>
              <a:t>)</a:t>
            </a:r>
            <a:r>
              <a:rPr lang="ru-RU" sz="2400" i="1">
                <a:sym typeface="Symbol" pitchFamily="18" charset="2"/>
              </a:rPr>
              <a:t>	</a:t>
            </a:r>
            <a:r>
              <a:rPr lang="en-US" sz="2400" b="1">
                <a:sym typeface="Symbol" pitchFamily="18" charset="2"/>
              </a:rPr>
              <a:t>AA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– асинхронные 								автоматы</a:t>
            </a:r>
          </a:p>
          <a:p>
            <a:pPr>
              <a:spcBef>
                <a:spcPct val="10000"/>
              </a:spcBef>
              <a:buFont typeface="Symbol" pitchFamily="18" charset="2"/>
              <a:buNone/>
            </a:pPr>
            <a:r>
              <a:rPr lang="en-US" sz="2400" b="1">
                <a:sym typeface="Symbol" pitchFamily="18" charset="2"/>
              </a:rPr>
              <a:t>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–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-трассы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	</a:t>
            </a:r>
            <a:r>
              <a:rPr lang="en-US" sz="2400">
                <a:sym typeface="Symbol" pitchFamily="18" charset="2"/>
              </a:rPr>
              <a:t>: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AA</a:t>
            </a:r>
            <a:r>
              <a:rPr lang="en-US" sz="2400">
                <a:sym typeface="Symbol" pitchFamily="18" charset="2"/>
              </a:rPr>
              <a:t>(</a:t>
            </a:r>
            <a:r>
              <a:rPr lang="en-US" sz="2400" b="1">
                <a:sym typeface="Symbol" pitchFamily="18" charset="2"/>
              </a:rPr>
              <a:t></a:t>
            </a:r>
            <a:r>
              <a:rPr lang="en-US" sz="2400">
                <a:sym typeface="Symbol" pitchFamily="18" charset="2"/>
              </a:rPr>
              <a:t>)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 	</a:t>
            </a:r>
            <a:r>
              <a:rPr lang="ru-RU" sz="2400">
                <a:sym typeface="Symbol" pitchFamily="18" charset="2"/>
              </a:rPr>
              <a:t>: </a:t>
            </a:r>
            <a:r>
              <a:rPr lang="en-US" sz="2400" b="1">
                <a:sym typeface="Symbol" pitchFamily="18" charset="2"/>
              </a:rPr>
              <a:t>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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</a:t>
            </a:r>
            <a:r>
              <a:rPr lang="ru-RU" sz="2400">
                <a:sym typeface="Symbol" pitchFamily="18" charset="2"/>
              </a:rPr>
              <a:t>)</a:t>
            </a:r>
            <a:endParaRPr lang="ru-RU" sz="2400" i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  <a:buFont typeface="Symbol" pitchFamily="18" charset="2"/>
              <a:buNone/>
            </a:pPr>
            <a:r>
              <a:rPr lang="ru-RU" sz="2400" b="1">
                <a:sym typeface="Symbol" pitchFamily="18" charset="2"/>
              </a:rPr>
              <a:t>     </a:t>
            </a:r>
            <a:r>
              <a:rPr lang="en-US" sz="2400">
                <a:sym typeface="Symbol" pitchFamily="18" charset="2"/>
              </a:rPr>
              <a:t>: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(</a:t>
            </a:r>
            <a:r>
              <a:rPr lang="en-US" sz="2400" b="1">
                <a:sym typeface="Symbol" pitchFamily="18" charset="2"/>
              </a:rPr>
              <a:t></a:t>
            </a:r>
            <a:r>
              <a:rPr lang="en-US" sz="2400">
                <a:sym typeface="Symbol" pitchFamily="18" charset="2"/>
              </a:rPr>
              <a:t>)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(</a:t>
            </a:r>
            <a:r>
              <a:rPr lang="en-US" sz="2400" b="1">
                <a:sym typeface="Symbol" pitchFamily="18" charset="2"/>
              </a:rPr>
              <a:t></a:t>
            </a:r>
            <a:r>
              <a:rPr lang="en-US" sz="2400">
                <a:sym typeface="Symbol" pitchFamily="18" charset="2"/>
              </a:rPr>
              <a:t>)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	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–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 гамма-расширение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-трасс</a:t>
            </a:r>
            <a:endParaRPr lang="en-US" sz="2400" i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ru-RU" sz="2400">
                <a:sym typeface="Euclid Math One" pitchFamily="18" charset="2"/>
              </a:rPr>
              <a:t>   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ru-RU" sz="2400">
                <a:sym typeface="Symbol" pitchFamily="18" charset="2"/>
              </a:rPr>
              <a:t>: </a:t>
            </a:r>
            <a:r>
              <a:rPr lang="en-US" sz="2400" b="1">
                <a:sym typeface="Symbol" pitchFamily="18" charset="2"/>
              </a:rPr>
              <a:t>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 </a:t>
            </a:r>
            <a:r>
              <a:rPr lang="en-US" sz="2400" b="1">
                <a:sym typeface="Symbol" pitchFamily="18" charset="2"/>
              </a:rPr>
              <a:t></a:t>
            </a:r>
            <a:r>
              <a:rPr lang="en-US" sz="2400">
                <a:sym typeface="Symbol" pitchFamily="18" charset="2"/>
              </a:rPr>
              <a:t> 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</a:t>
            </a:r>
            <a:r>
              <a:rPr lang="ru-RU" sz="2400">
                <a:sym typeface="Symbol" pitchFamily="18" charset="2"/>
              </a:rPr>
              <a:t>)	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–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композиция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-трасс</a:t>
            </a:r>
            <a:r>
              <a:rPr lang="ru-RU" sz="2400">
                <a:sym typeface="Symbol" pitchFamily="18" charset="2"/>
              </a:rPr>
              <a:t> </a:t>
            </a:r>
            <a:endParaRPr lang="ru-RU" sz="2400" b="1"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ru-RU" sz="2400" b="1">
                <a:sym typeface="Euclid Math One" pitchFamily="18" charset="2"/>
              </a:rPr>
              <a:t></a:t>
            </a:r>
            <a:r>
              <a:rPr lang="ru-RU" sz="2400" baseline="-25000">
                <a:sym typeface="Symbol" pitchFamily="18" charset="2"/>
              </a:rPr>
              <a:t>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 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– </a:t>
            </a:r>
            <a:r>
              <a:rPr lang="ru-RU" sz="2400" i="1">
                <a:latin typeface="Times New Roman" pitchFamily="18" charset="0"/>
                <a:sym typeface="Euclid Math One" pitchFamily="18" charset="2"/>
              </a:rPr>
              <a:t>максимальная </a:t>
            </a:r>
            <a:r>
              <a:rPr lang="ru-RU" sz="2400" i="1">
                <a:sym typeface="Symbol" pitchFamily="18" charset="2"/>
              </a:rPr>
              <a:t>-</a:t>
            </a:r>
            <a:r>
              <a:rPr lang="ru-RU" sz="2400" i="1">
                <a:latin typeface="Times New Roman" pitchFamily="18" charset="0"/>
                <a:sym typeface="Euclid Math One" pitchFamily="18" charset="2"/>
              </a:rPr>
              <a:t>реализация</a:t>
            </a:r>
            <a:r>
              <a:rPr lang="ru-RU" sz="2400" i="1">
                <a:sym typeface="Euclid Math One" pitchFamily="18" charset="2"/>
              </a:rPr>
              <a:t>:</a:t>
            </a:r>
          </a:p>
          <a:p>
            <a:pPr>
              <a:spcBef>
                <a:spcPct val="10000"/>
              </a:spcBef>
            </a:pPr>
            <a:r>
              <a:rPr lang="ru-RU" sz="2400">
                <a:sym typeface="Symbol" pitchFamily="18" charset="2"/>
              </a:rPr>
              <a:t>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400" b="1">
                <a:sym typeface="Euclid Math One" pitchFamily="18" charset="2"/>
              </a:rPr>
              <a:t></a:t>
            </a:r>
            <a:r>
              <a:rPr lang="ru-RU" sz="2400" baseline="-25000">
                <a:sym typeface="Symbol" pitchFamily="18" charset="2"/>
              </a:rPr>
              <a:t>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 =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400">
                <a:sym typeface="Symbol" pitchFamily="18" charset="2"/>
              </a:rPr>
              <a:t>(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en-US" sz="2400" baseline="30000">
                <a:sym typeface="Euclid Math Two" pitchFamily="18" charset="2"/>
              </a:rPr>
              <a:t></a:t>
            </a:r>
            <a:r>
              <a:rPr lang="ru-RU" sz="2400">
                <a:sym typeface="Euclid Math Two" pitchFamily="18" charset="2"/>
              </a:rPr>
              <a:t>)</a:t>
            </a:r>
            <a:r>
              <a:rPr lang="ru-RU" sz="2400">
                <a:latin typeface="Times New Roman" pitchFamily="18" charset="0"/>
                <a:sym typeface="Euclid Math Two" pitchFamily="18" charset="2"/>
              </a:rPr>
              <a:t>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-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-трассы конформных реализаций</a:t>
            </a:r>
          </a:p>
        </p:txBody>
      </p:sp>
      <p:sp>
        <p:nvSpPr>
          <p:cNvPr id="542787" name="Text Box 67"/>
          <p:cNvSpPr txBox="1">
            <a:spLocks noChangeArrowheads="1"/>
          </p:cNvSpPr>
          <p:nvPr/>
        </p:nvSpPr>
        <p:spPr bwMode="auto">
          <a:xfrm>
            <a:off x="250825" y="4292600"/>
            <a:ext cx="8640763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1.</a:t>
            </a:r>
            <a:r>
              <a:rPr lang="en-US" sz="2400"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Вложенность трасс:     </a:t>
            </a:r>
            <a:r>
              <a:rPr lang="en-US" sz="2400" b="1">
                <a:sym typeface="Symbol" pitchFamily="18" charset="2"/>
              </a:rPr>
              <a:t>I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ioco</a:t>
            </a:r>
            <a:r>
              <a:rPr lang="en-US" sz="2400" baseline="-25000">
                <a:sym typeface="Symbol" pitchFamily="18" charset="2"/>
              </a:rPr>
              <a:t>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        </a:t>
            </a:r>
            <a:r>
              <a:rPr lang="ru-RU" sz="2400" b="1">
                <a:sym typeface="Symbol" pitchFamily="18" charset="2"/>
              </a:rPr>
              <a:t>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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I</a:t>
            </a:r>
            <a:r>
              <a:rPr lang="en-US" sz="2400">
                <a:sym typeface="Symbol" pitchFamily="18" charset="2"/>
              </a:rPr>
              <a:t>)  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 b="1">
                <a:sym typeface="Symbol" pitchFamily="18" charset="2"/>
              </a:rPr>
              <a:t>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>
                <a:sym typeface="Symbol" pitchFamily="18" charset="2"/>
              </a:rPr>
              <a:t>(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3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2.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Гамма-расширение: 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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),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=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,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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 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)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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)</a:t>
            </a:r>
          </a:p>
          <a:p>
            <a:pPr marL="342900" indent="-342900">
              <a:spcBef>
                <a:spcPct val="3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3.</a:t>
            </a:r>
            <a:r>
              <a:rPr lang="en-US" sz="2400"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Производность -трасс от -трасс:    </a:t>
            </a:r>
            <a:r>
              <a:rPr lang="en-US" sz="2400">
                <a:sym typeface="Symbol" pitchFamily="18" charset="2"/>
              </a:rPr>
              <a:t> = 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>
                <a:sym typeface="Symbol" pitchFamily="18" charset="2"/>
              </a:rPr>
              <a:t>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>
                <a:sym typeface="Symbol" pitchFamily="18" charset="2"/>
              </a:rPr>
              <a:t></a:t>
            </a:r>
          </a:p>
          <a:p>
            <a:pPr marL="342900" indent="-342900">
              <a:spcBef>
                <a:spcPct val="3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4.</a:t>
            </a:r>
            <a:r>
              <a:rPr lang="en-US" sz="2400"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Аддитивность -трасс:    </a:t>
            </a:r>
            <a:r>
              <a:rPr lang="en-US" sz="2400">
                <a:sym typeface="Symbol" pitchFamily="18" charset="2"/>
              </a:rPr>
              <a:t>(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altLang="zh-TW" sz="24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altLang="zh-TW" sz="2400" b="1">
                <a:sym typeface="Euclid Math One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ru-RU" sz="2400" b="1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) 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=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 ( (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)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</a:t>
            </a:r>
            <a:r>
              <a:rPr lang="en-US" altLang="zh-TW" sz="2400" baseline="-4000">
                <a:ea typeface="新細明體" pitchFamily="18" charset="-120"/>
                <a:sym typeface="Symbol" pitchFamily="18" charset="2"/>
              </a:rPr>
              <a:t>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 </a:t>
            </a:r>
            <a:r>
              <a:rPr lang="en-US" sz="2400">
                <a:sym typeface="Symbol" pitchFamily="18" charset="2"/>
              </a:rPr>
              <a:t>(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) )</a:t>
            </a:r>
          </a:p>
          <a:p>
            <a:pPr marL="342900" indent="-342900">
              <a:spcBef>
                <a:spcPct val="3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5.</a:t>
            </a:r>
            <a:r>
              <a:rPr lang="en-US" sz="2400">
                <a:sym typeface="Symbol" pitchFamily="18" charset="2"/>
              </a:rPr>
              <a:t>	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Существование максимальной </a:t>
            </a:r>
            <a:r>
              <a:rPr lang="en-US" sz="2400" i="1">
                <a:sym typeface="Symbol" pitchFamily="18" charset="2"/>
              </a:rPr>
              <a:t></a:t>
            </a:r>
            <a:r>
              <a:rPr lang="ru-RU" sz="2400" i="1">
                <a:sym typeface="Symbol" pitchFamily="18" charset="2"/>
              </a:rPr>
              <a:t>-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реализации:</a:t>
            </a:r>
            <a:r>
              <a:rPr lang="ru-RU" sz="2400">
                <a:sym typeface="Symbol" pitchFamily="18" charset="2"/>
              </a:rPr>
              <a:t> </a:t>
            </a:r>
            <a:r>
              <a:rPr lang="ru-RU" sz="2400" b="1">
                <a:sym typeface="Euclid Math One" pitchFamily="18" charset="2"/>
              </a:rPr>
              <a:t></a:t>
            </a:r>
            <a:r>
              <a:rPr lang="ru-RU" sz="2400" baseline="-25000">
                <a:sym typeface="Symbol" pitchFamily="18" charset="2"/>
              </a:rPr>
              <a:t>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542789" name="AutoShape 69"/>
          <p:cNvSpPr>
            <a:spLocks noChangeArrowheads="1"/>
          </p:cNvSpPr>
          <p:nvPr/>
        </p:nvSpPr>
        <p:spPr bwMode="auto">
          <a:xfrm>
            <a:off x="34925" y="1376363"/>
            <a:ext cx="323850" cy="287337"/>
          </a:xfrm>
          <a:prstGeom prst="notchedRightArrow">
            <a:avLst>
              <a:gd name="adj1" fmla="val 50000"/>
              <a:gd name="adj2" fmla="val 28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0" name="AutoShape 70"/>
          <p:cNvSpPr>
            <a:spLocks noChangeArrowheads="1"/>
          </p:cNvSpPr>
          <p:nvPr/>
        </p:nvSpPr>
        <p:spPr bwMode="auto">
          <a:xfrm>
            <a:off x="34925" y="2062163"/>
            <a:ext cx="323850" cy="287337"/>
          </a:xfrm>
          <a:prstGeom prst="notchedRightArrow">
            <a:avLst>
              <a:gd name="adj1" fmla="val 50000"/>
              <a:gd name="adj2" fmla="val 28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1" name="AutoShape 71"/>
          <p:cNvSpPr>
            <a:spLocks noChangeArrowheads="1"/>
          </p:cNvSpPr>
          <p:nvPr/>
        </p:nvSpPr>
        <p:spPr bwMode="auto">
          <a:xfrm>
            <a:off x="287338" y="2565400"/>
            <a:ext cx="323850" cy="287338"/>
          </a:xfrm>
          <a:prstGeom prst="notchedRightArrow">
            <a:avLst>
              <a:gd name="adj1" fmla="val 50000"/>
              <a:gd name="adj2" fmla="val 28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2" name="AutoShape 72"/>
          <p:cNvSpPr>
            <a:spLocks noChangeArrowheads="1"/>
          </p:cNvSpPr>
          <p:nvPr/>
        </p:nvSpPr>
        <p:spPr bwMode="auto">
          <a:xfrm>
            <a:off x="215900" y="2997200"/>
            <a:ext cx="323850" cy="287338"/>
          </a:xfrm>
          <a:prstGeom prst="notchedRightArrow">
            <a:avLst>
              <a:gd name="adj1" fmla="val 50000"/>
              <a:gd name="adj2" fmla="val 28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3" name="AutoShape 73"/>
          <p:cNvSpPr>
            <a:spLocks noChangeArrowheads="1"/>
          </p:cNvSpPr>
          <p:nvPr/>
        </p:nvSpPr>
        <p:spPr bwMode="auto">
          <a:xfrm>
            <a:off x="34925" y="3429000"/>
            <a:ext cx="323850" cy="287338"/>
          </a:xfrm>
          <a:prstGeom prst="notchedRightArrow">
            <a:avLst>
              <a:gd name="adj1" fmla="val 50000"/>
              <a:gd name="adj2" fmla="val 28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4" name="AutoShape 74"/>
          <p:cNvSpPr>
            <a:spLocks noChangeArrowheads="1"/>
          </p:cNvSpPr>
          <p:nvPr/>
        </p:nvSpPr>
        <p:spPr bwMode="auto">
          <a:xfrm>
            <a:off x="17463" y="4294188"/>
            <a:ext cx="252412" cy="287337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5" name="AutoShape 75"/>
          <p:cNvSpPr>
            <a:spLocks noChangeArrowheads="1"/>
          </p:cNvSpPr>
          <p:nvPr/>
        </p:nvSpPr>
        <p:spPr bwMode="auto">
          <a:xfrm>
            <a:off x="17463" y="4797425"/>
            <a:ext cx="252412" cy="287338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6" name="AutoShape 76"/>
          <p:cNvSpPr>
            <a:spLocks noChangeArrowheads="1"/>
          </p:cNvSpPr>
          <p:nvPr/>
        </p:nvSpPr>
        <p:spPr bwMode="auto">
          <a:xfrm>
            <a:off x="17463" y="5229225"/>
            <a:ext cx="252412" cy="287338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7" name="AutoShape 77"/>
          <p:cNvSpPr>
            <a:spLocks noChangeArrowheads="1"/>
          </p:cNvSpPr>
          <p:nvPr/>
        </p:nvSpPr>
        <p:spPr bwMode="auto">
          <a:xfrm>
            <a:off x="17463" y="5697538"/>
            <a:ext cx="252412" cy="287337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798" name="AutoShape 78"/>
          <p:cNvSpPr>
            <a:spLocks noChangeArrowheads="1"/>
          </p:cNvSpPr>
          <p:nvPr/>
        </p:nvSpPr>
        <p:spPr bwMode="auto">
          <a:xfrm>
            <a:off x="17463" y="6202363"/>
            <a:ext cx="252412" cy="287337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2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2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4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4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4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4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4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4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4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4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4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4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4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4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4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4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4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4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4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4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4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4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542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54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8" grpId="0" animBg="1"/>
      <p:bldP spid="542736" grpId="0" animBg="1"/>
      <p:bldP spid="542736" grpId="1" animBg="1"/>
      <p:bldP spid="542787" grpId="0"/>
      <p:bldP spid="542789" grpId="0" animBg="1"/>
      <p:bldP spid="542789" grpId="1" animBg="1"/>
      <p:bldP spid="542790" grpId="0" animBg="1"/>
      <p:bldP spid="542790" grpId="1" animBg="1"/>
      <p:bldP spid="542791" grpId="0" animBg="1"/>
      <p:bldP spid="542791" grpId="1" animBg="1"/>
      <p:bldP spid="542792" grpId="0" animBg="1"/>
      <p:bldP spid="542792" grpId="1" animBg="1"/>
      <p:bldP spid="542793" grpId="0" animBg="1"/>
      <p:bldP spid="542793" grpId="1" animBg="1"/>
      <p:bldP spid="542794" grpId="0" animBg="1"/>
      <p:bldP spid="542794" grpId="1" animBg="1"/>
      <p:bldP spid="542795" grpId="0" animBg="1"/>
      <p:bldP spid="542795" grpId="1" animBg="1"/>
      <p:bldP spid="542796" grpId="0" animBg="1"/>
      <p:bldP spid="542796" grpId="1" animBg="1"/>
      <p:bldP spid="542797" grpId="0" animBg="1"/>
      <p:bldP spid="542797" grpId="1" animBg="1"/>
      <p:bldP spid="542798" grpId="0" animBg="1"/>
      <p:bldP spid="542798" grpId="1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51F0-9AB4-463E-9995-57F794C1AB34}" type="slidenum">
              <a:rPr lang="ru-RU"/>
              <a:pPr/>
              <a:t>187</a:t>
            </a:fld>
            <a:endParaRPr lang="ru-RU"/>
          </a:p>
        </p:txBody>
      </p:sp>
      <p:sp>
        <p:nvSpPr>
          <p:cNvPr id="534561" name="Text Box 33"/>
          <p:cNvSpPr txBox="1">
            <a:spLocks noChangeArrowheads="1"/>
          </p:cNvSpPr>
          <p:nvPr/>
        </p:nvSpPr>
        <p:spPr bwMode="auto">
          <a:xfrm>
            <a:off x="250825" y="3321050"/>
            <a:ext cx="8640763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rIns="108000" anchor="ctr"/>
          <a:lstStyle/>
          <a:p>
            <a:pPr marL="342900" indent="-342900">
              <a:spcBef>
                <a:spcPct val="50000"/>
              </a:spcBef>
            </a:pPr>
            <a:r>
              <a:rPr lang="ru-RU" sz="2400" u="sng"/>
              <a:t>Явно</a:t>
            </a:r>
            <a:r>
              <a:rPr lang="ru-RU" sz="2400"/>
              <a:t>:</a:t>
            </a:r>
            <a:r>
              <a:rPr lang="ru-RU" sz="2400">
                <a:latin typeface="Times New Roman" pitchFamily="18" charset="0"/>
              </a:rPr>
              <a:t> Если после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</a:t>
            </a:r>
            <a:r>
              <a:rPr lang="ru-RU" sz="2400">
                <a:latin typeface="Times New Roman" pitchFamily="18" charset="0"/>
              </a:rPr>
              <a:t>трассы</a:t>
            </a:r>
            <a:r>
              <a:rPr lang="ru-RU" sz="2800"/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</a:t>
            </a:r>
            <a:r>
              <a:rPr lang="ru-RU" sz="2800"/>
              <a:t> </a:t>
            </a:r>
            <a:r>
              <a:rPr lang="ru-RU" sz="2400">
                <a:latin typeface="Times New Roman" pitchFamily="18" charset="0"/>
              </a:rPr>
              <a:t>стимул</a:t>
            </a:r>
            <a:r>
              <a:rPr lang="ru-RU" sz="2800"/>
              <a:t> </a:t>
            </a:r>
            <a:r>
              <a:rPr lang="en-US" sz="2800" b="1">
                <a:solidFill>
                  <a:srgbClr val="0000CC"/>
                </a:solidFill>
              </a:rPr>
              <a:t>x</a:t>
            </a:r>
            <a:r>
              <a:rPr lang="ru-RU" sz="2800"/>
              <a:t> </a:t>
            </a:r>
            <a:r>
              <a:rPr lang="ru-RU" sz="2400">
                <a:latin typeface="Times New Roman" pitchFamily="18" charset="0"/>
              </a:rPr>
              <a:t>разрушающий, то</a:t>
            </a:r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ru-RU" sz="2400">
                <a:latin typeface="Times New Roman" pitchFamily="18" charset="0"/>
              </a:rPr>
              <a:t>добавляем все возможные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-трассы вида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</a:t>
            </a:r>
            <a:r>
              <a:rPr lang="en-US" sz="2800" b="1">
                <a:solidFill>
                  <a:srgbClr val="0000CC"/>
                </a:solidFill>
                <a:sym typeface="Symbol" pitchFamily="18" charset="2"/>
              </a:rPr>
              <a:t>x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</a:t>
            </a:r>
            <a:r>
              <a:rPr lang="en-US" sz="2800" b="1">
                <a:solidFill>
                  <a:srgbClr val="0000CC"/>
                </a:solidFill>
                <a:sym typeface="Symbol" pitchFamily="18" charset="2"/>
              </a:rPr>
              <a:t>…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.</a:t>
            </a:r>
            <a:endParaRPr lang="ru-RU" sz="24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ru-RU" sz="2400">
                <a:latin typeface="Times New Roman" pitchFamily="18" charset="0"/>
              </a:rPr>
              <a:t>добавляем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-трассу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</a:t>
            </a:r>
            <a:r>
              <a:rPr lang="en-US" sz="2800" b="1">
                <a:solidFill>
                  <a:srgbClr val="0000CC"/>
                </a:solidFill>
                <a:sym typeface="Symbol" pitchFamily="18" charset="2"/>
              </a:rPr>
              <a:t>{x}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</a:t>
            </a:r>
            <a:r>
              <a:rPr lang="ru-RU" sz="2400">
                <a:latin typeface="Times New Roman" pitchFamily="18" charset="0"/>
              </a:rPr>
              <a:t>, </a:t>
            </a:r>
            <a:r>
              <a:rPr lang="ru-RU" sz="2400" i="1">
                <a:solidFill>
                  <a:srgbClr val="FF0000"/>
                </a:solidFill>
                <a:latin typeface="Times New Roman" pitchFamily="18" charset="0"/>
              </a:rPr>
              <a:t>если</a:t>
            </a:r>
            <a:r>
              <a:rPr lang="ru-RU" sz="2400">
                <a:latin typeface="Times New Roman" pitchFamily="18" charset="0"/>
              </a:rPr>
              <a:t> была трасса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 </a:t>
            </a:r>
            <a:r>
              <a:rPr lang="ru-RU" sz="2400">
                <a:latin typeface="Times New Roman" pitchFamily="18" charset="0"/>
              </a:rPr>
              <a:t>и</a:t>
            </a:r>
            <a:br>
              <a:rPr lang="ru-RU" sz="2400">
                <a:latin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a)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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не начинается с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 b="1">
                <a:solidFill>
                  <a:srgbClr val="0000CC"/>
                </a:solidFill>
                <a:sym typeface="Symbol" pitchFamily="18" charset="2"/>
              </a:rPr>
              <a:t>x</a:t>
            </a:r>
            <a:r>
              <a:rPr lang="ru-RU" sz="2800">
                <a:sym typeface="Symbol" pitchFamily="18" charset="2"/>
              </a:rPr>
              <a:t> (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после начальных отказов);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b) </a:t>
            </a:r>
            <a:r>
              <a:rPr lang="ru-RU" sz="2400">
                <a:latin typeface="Times New Roman" pitchFamily="18" charset="0"/>
              </a:rPr>
              <a:t>между трассами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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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мог быть отказ, или</a:t>
            </a:r>
            <a:r>
              <a:rPr lang="ru-RU" sz="2800"/>
              <a:t> </a:t>
            </a: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</a:t>
            </a:r>
            <a:br>
              <a:rPr lang="ru-RU" sz="2800" b="1">
                <a:solidFill>
                  <a:srgbClr val="0000CC"/>
                </a:solidFill>
                <a:sym typeface="Symbol" pitchFamily="18" charset="2"/>
              </a:rPr>
            </a:br>
            <a:r>
              <a:rPr lang="ru-RU" sz="2800" b="1">
                <a:solidFill>
                  <a:srgbClr val="0000CC"/>
                </a:solidFill>
                <a:sym typeface="Symbol" pitchFamily="18" charset="2"/>
              </a:rPr>
              <a:t> 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продолжается всеми стимулами и хотя бы одной реакцией.</a:t>
            </a:r>
          </a:p>
        </p:txBody>
      </p:sp>
      <p:grpSp>
        <p:nvGrpSpPr>
          <p:cNvPr id="53453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3453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453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3454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454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60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>
              <a:spcBef>
                <a:spcPct val="2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Гамма-расширение   </a:t>
            </a:r>
            <a:r>
              <a:rPr lang="ru-RU" sz="3600" b="1">
                <a:sym typeface="Symbol" pitchFamily="18" charset="2"/>
              </a:rPr>
              <a:t></a:t>
            </a:r>
            <a:r>
              <a:rPr lang="en-US" sz="3600">
                <a:sym typeface="Symbol" pitchFamily="18" charset="2"/>
              </a:rPr>
              <a:t>:()()</a:t>
            </a:r>
            <a:r>
              <a:rPr lang="ru-RU" sz="3600"/>
              <a:t> </a:t>
            </a:r>
            <a:endParaRPr lang="en-US" altLang="zh-TW" sz="3600">
              <a:ea typeface="新細明體" pitchFamily="18" charset="-120"/>
            </a:endParaRPr>
          </a:p>
        </p:txBody>
      </p:sp>
      <p:sp>
        <p:nvSpPr>
          <p:cNvPr id="534559" name="Text Box 31"/>
          <p:cNvSpPr txBox="1">
            <a:spLocks noChangeArrowheads="1"/>
          </p:cNvSpPr>
          <p:nvPr/>
        </p:nvSpPr>
        <p:spPr bwMode="auto">
          <a:xfrm>
            <a:off x="250825" y="1447800"/>
            <a:ext cx="8640763" cy="1044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rIns="108000" anchor="ctr"/>
          <a:lstStyle/>
          <a:p>
            <a:pPr>
              <a:spcBef>
                <a:spcPct val="50000"/>
              </a:spcBef>
            </a:pPr>
            <a:r>
              <a:rPr lang="ru-RU" sz="2400" i="1" u="sng">
                <a:latin typeface="Times New Roman" pitchFamily="18" charset="0"/>
              </a:rPr>
              <a:t>Условие 1</a:t>
            </a:r>
            <a:r>
              <a:rPr lang="ru-RU" sz="2400" i="1">
                <a:latin typeface="Times New Roman" pitchFamily="18" charset="0"/>
              </a:rPr>
              <a:t>:</a:t>
            </a:r>
            <a:r>
              <a:rPr lang="ru-RU" sz="2400" b="1">
                <a:latin typeface="Times New Roman" pitchFamily="18" charset="0"/>
              </a:rPr>
              <a:t>	</a:t>
            </a:r>
            <a:r>
              <a:rPr lang="en-US" sz="2400" b="1"/>
              <a:t>I</a:t>
            </a:r>
            <a:r>
              <a:rPr lang="en-US" sz="2400"/>
              <a:t> </a:t>
            </a:r>
            <a:r>
              <a:rPr lang="ru-RU" sz="2400"/>
              <a:t>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ru-RU" sz="2400" baseline="-25000">
                <a:sym typeface="Symbol" pitchFamily="18" charset="2"/>
              </a:rPr>
              <a:t>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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>
                <a:sym typeface="Symbol" pitchFamily="18" charset="2"/>
              </a:rPr>
              <a:t>(</a:t>
            </a:r>
            <a:r>
              <a:rPr lang="en-US" sz="2400" b="1">
                <a:sym typeface="Symbol" pitchFamily="18" charset="2"/>
              </a:rPr>
              <a:t>I</a:t>
            </a:r>
            <a:r>
              <a:rPr lang="en-US" sz="2400">
                <a:sym typeface="Symbol" pitchFamily="18" charset="2"/>
              </a:rPr>
              <a:t>) 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>
                <a:sym typeface="Symbol" pitchFamily="18" charset="2"/>
              </a:rPr>
              <a:t>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sym typeface="Symbol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ru-RU" sz="2400" i="1" u="sng">
                <a:latin typeface="Times New Roman" pitchFamily="18" charset="0"/>
              </a:rPr>
              <a:t>Условие 2</a:t>
            </a:r>
            <a:r>
              <a:rPr lang="ru-RU" sz="2400" i="1">
                <a:latin typeface="Times New Roman" pitchFamily="18" charset="0"/>
              </a:rPr>
              <a:t>:</a:t>
            </a:r>
            <a:r>
              <a:rPr lang="ru-RU" sz="2400" b="1">
                <a:latin typeface="Times New Roman" pitchFamily="18" charset="0"/>
              </a:rPr>
              <a:t>	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 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),  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altLang="zh-TW" sz="24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 =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,    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  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   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)  </a:t>
            </a:r>
            <a:r>
              <a:rPr lang="en-US" sz="2400" b="1">
                <a:sym typeface="Symbol" pitchFamily="18" charset="2"/>
              </a:rPr>
              <a:t></a:t>
            </a:r>
            <a:r>
              <a:rPr lang="en-US" sz="2400">
                <a:sym typeface="Symbol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)</a:t>
            </a:r>
          </a:p>
        </p:txBody>
      </p:sp>
      <p:sp>
        <p:nvSpPr>
          <p:cNvPr id="534560" name="Text Box 32"/>
          <p:cNvSpPr txBox="1">
            <a:spLocks noChangeArrowheads="1"/>
          </p:cNvSpPr>
          <p:nvPr/>
        </p:nvSpPr>
        <p:spPr bwMode="auto">
          <a:xfrm>
            <a:off x="250825" y="2600325"/>
            <a:ext cx="8640763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rIns="108000" anchor="ctr"/>
          <a:lstStyle/>
          <a:p>
            <a:pPr algn="dist">
              <a:spcBef>
                <a:spcPct val="50000"/>
              </a:spcBef>
            </a:pPr>
            <a:r>
              <a:rPr lang="ru-RU" sz="2400" u="sng"/>
              <a:t>Неявно</a:t>
            </a:r>
            <a:r>
              <a:rPr lang="ru-RU" sz="2400"/>
              <a:t>:</a:t>
            </a:r>
            <a:r>
              <a:rPr lang="ru-RU" sz="2400">
                <a:latin typeface="Times New Roman" pitchFamily="18" charset="0"/>
              </a:rPr>
              <a:t> Объединение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-трасс всех конформных реализаций</a:t>
            </a:r>
            <a:r>
              <a:rPr lang="ru-RU" sz="2400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4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4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4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4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534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34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345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" dur="2000" fill="hold"/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5FC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CE8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1" grpId="0" animBg="1"/>
      <p:bldP spid="534559" grpId="0" animBg="1"/>
      <p:bldP spid="534560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15CC-DC41-421E-8189-6DC6EA57490D}" type="slidenum">
              <a:rPr lang="ru-RU"/>
              <a:pPr/>
              <a:t>188</a:t>
            </a:fld>
            <a:endParaRPr lang="ru-RU"/>
          </a:p>
        </p:txBody>
      </p:sp>
      <p:grpSp>
        <p:nvGrpSpPr>
          <p:cNvPr id="61645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1645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45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1646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1160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Разрушение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16462" name="Text Box 14"/>
          <p:cNvSpPr txBox="1">
            <a:spLocks noChangeArrowheads="1"/>
          </p:cNvSpPr>
          <p:nvPr/>
        </p:nvSpPr>
        <p:spPr bwMode="auto">
          <a:xfrm>
            <a:off x="719138" y="1397000"/>
            <a:ext cx="7553325" cy="879475"/>
          </a:xfrm>
          <a:prstGeom prst="rect">
            <a:avLst/>
          </a:prstGeom>
          <a:solidFill>
            <a:srgbClr val="F8F6E8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После приёма разрушающего стимула</a:t>
            </a:r>
            <a:br>
              <a:rPr lang="ru-RU" sz="2400">
                <a:latin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sym typeface="Symbol" pitchFamily="18" charset="2"/>
              </a:rPr>
              <a:t>допустимо любое поведение.</a:t>
            </a:r>
          </a:p>
        </p:txBody>
      </p:sp>
      <p:sp>
        <p:nvSpPr>
          <p:cNvPr id="616463" name="AutoShape 15"/>
          <p:cNvSpPr>
            <a:spLocks noChangeArrowheads="1"/>
          </p:cNvSpPr>
          <p:nvPr/>
        </p:nvSpPr>
        <p:spPr bwMode="auto">
          <a:xfrm>
            <a:off x="900113" y="4745038"/>
            <a:ext cx="1789112" cy="581025"/>
          </a:xfrm>
          <a:prstGeom prst="roundRect">
            <a:avLst>
              <a:gd name="adj" fmla="val 16667"/>
            </a:avLst>
          </a:prstGeom>
          <a:solidFill>
            <a:srgbClr val="FEECF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dist"/>
            <a:r>
              <a:rPr lang="ru-RU" sz="2400">
                <a:latin typeface="Times New Roman" pitchFamily="18" charset="0"/>
              </a:rPr>
              <a:t>разрушение</a:t>
            </a:r>
            <a:endParaRPr lang="ru-RU" sz="24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616464" name="AutoShape 16"/>
          <p:cNvSpPr>
            <a:spLocks noChangeArrowheads="1"/>
          </p:cNvSpPr>
          <p:nvPr/>
        </p:nvSpPr>
        <p:spPr bwMode="auto">
          <a:xfrm>
            <a:off x="6380163" y="4708525"/>
            <a:ext cx="1665287" cy="649288"/>
          </a:xfrm>
          <a:prstGeom prst="roundRect">
            <a:avLst>
              <a:gd name="adj" fmla="val 16667"/>
            </a:avLst>
          </a:prstGeom>
          <a:solidFill>
            <a:srgbClr val="FEECF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dist"/>
            <a:r>
              <a:rPr lang="en-US" sz="2800">
                <a:sym typeface="Symbol" pitchFamily="18" charset="2"/>
              </a:rPr>
              <a:t>Z  XY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616465" name="AutoShape 17"/>
          <p:cNvCxnSpPr>
            <a:cxnSpLocks noChangeShapeType="1"/>
            <a:stCxn id="616463" idx="3"/>
            <a:endCxn id="616464" idx="1"/>
          </p:cNvCxnSpPr>
          <p:nvPr/>
        </p:nvCxnSpPr>
        <p:spPr bwMode="auto">
          <a:xfrm flipV="1">
            <a:off x="2689225" y="5033963"/>
            <a:ext cx="3690938" cy="1587"/>
          </a:xfrm>
          <a:prstGeom prst="curvedConnector3">
            <a:avLst>
              <a:gd name="adj1" fmla="val 4997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16466" name="Text Box 18"/>
          <p:cNvSpPr txBox="1">
            <a:spLocks noChangeArrowheads="1"/>
          </p:cNvSpPr>
          <p:nvPr/>
        </p:nvSpPr>
        <p:spPr bwMode="auto">
          <a:xfrm>
            <a:off x="4237038" y="4748213"/>
            <a:ext cx="263525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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16467" name="Text Box 19"/>
          <p:cNvSpPr txBox="1">
            <a:spLocks noChangeArrowheads="1"/>
          </p:cNvSpPr>
          <p:nvPr/>
        </p:nvSpPr>
        <p:spPr bwMode="auto">
          <a:xfrm>
            <a:off x="4202113" y="5405438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cxnSp>
        <p:nvCxnSpPr>
          <p:cNvPr id="616468" name="AutoShape 20"/>
          <p:cNvCxnSpPr>
            <a:cxnSpLocks noChangeShapeType="1"/>
            <a:stCxn id="616464" idx="0"/>
            <a:endCxn id="616463" idx="0"/>
          </p:cNvCxnSpPr>
          <p:nvPr/>
        </p:nvCxnSpPr>
        <p:spPr bwMode="auto">
          <a:xfrm rot="16200000" flipH="1" flipV="1">
            <a:off x="4486275" y="2017713"/>
            <a:ext cx="36513" cy="5418137"/>
          </a:xfrm>
          <a:prstGeom prst="curvedConnector3">
            <a:avLst>
              <a:gd name="adj1" fmla="val -280435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16469" name="Text Box 21"/>
          <p:cNvSpPr txBox="1">
            <a:spLocks noChangeArrowheads="1"/>
          </p:cNvSpPr>
          <p:nvPr/>
        </p:nvSpPr>
        <p:spPr bwMode="auto">
          <a:xfrm>
            <a:off x="3354388" y="3449638"/>
            <a:ext cx="2135187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z (XY) \ Z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16470" name="Text Box 22"/>
          <p:cNvSpPr txBox="1">
            <a:spLocks noChangeArrowheads="1"/>
          </p:cNvSpPr>
          <p:nvPr/>
        </p:nvSpPr>
        <p:spPr bwMode="auto">
          <a:xfrm>
            <a:off x="4275138" y="3917950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cxnSp>
        <p:nvCxnSpPr>
          <p:cNvPr id="616471" name="AutoShape 23"/>
          <p:cNvCxnSpPr>
            <a:cxnSpLocks noChangeShapeType="1"/>
            <a:stCxn id="616463" idx="2"/>
            <a:endCxn id="616463" idx="1"/>
          </p:cNvCxnSpPr>
          <p:nvPr/>
        </p:nvCxnSpPr>
        <p:spPr bwMode="auto">
          <a:xfrm rot="16200000" flipV="1">
            <a:off x="1202531" y="4733132"/>
            <a:ext cx="290513" cy="895350"/>
          </a:xfrm>
          <a:prstGeom prst="curvedConnector4">
            <a:avLst>
              <a:gd name="adj1" fmla="val -242079"/>
              <a:gd name="adj2" fmla="val 15354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16472" name="Text Box 24"/>
          <p:cNvSpPr txBox="1">
            <a:spLocks noChangeArrowheads="1"/>
          </p:cNvSpPr>
          <p:nvPr/>
        </p:nvSpPr>
        <p:spPr bwMode="auto">
          <a:xfrm>
            <a:off x="935038" y="5681663"/>
            <a:ext cx="263525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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616473" name="AutoShape 25"/>
          <p:cNvCxnSpPr>
            <a:cxnSpLocks noChangeShapeType="1"/>
            <a:stCxn id="616464" idx="0"/>
            <a:endCxn id="616463" idx="0"/>
          </p:cNvCxnSpPr>
          <p:nvPr/>
        </p:nvCxnSpPr>
        <p:spPr bwMode="auto">
          <a:xfrm rot="16200000" flipH="1" flipV="1">
            <a:off x="4486275" y="2017713"/>
            <a:ext cx="36513" cy="5418137"/>
          </a:xfrm>
          <a:prstGeom prst="curvedConnector3">
            <a:avLst>
              <a:gd name="adj1" fmla="val -5552176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16474" name="Text Box 26"/>
          <p:cNvSpPr txBox="1">
            <a:spLocks noChangeArrowheads="1"/>
          </p:cNvSpPr>
          <p:nvPr/>
        </p:nvSpPr>
        <p:spPr bwMode="auto">
          <a:xfrm>
            <a:off x="4319588" y="2349500"/>
            <a:ext cx="2540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rIns="54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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16475" name="Text Box 27"/>
          <p:cNvSpPr txBox="1">
            <a:spLocks noChangeArrowheads="1"/>
          </p:cNvSpPr>
          <p:nvPr/>
        </p:nvSpPr>
        <p:spPr bwMode="auto">
          <a:xfrm>
            <a:off x="2051050" y="6113463"/>
            <a:ext cx="4595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X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– все стимулы, </a:t>
            </a:r>
            <a:r>
              <a:rPr lang="en-US" sz="2800"/>
              <a:t>Y</a:t>
            </a:r>
            <a:r>
              <a:rPr lang="ru-RU" sz="2400">
                <a:latin typeface="Times New Roman" pitchFamily="18" charset="0"/>
              </a:rPr>
              <a:t> – все реакции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6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16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1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1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1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16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61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62" grpId="0" animBg="1"/>
      <p:bldP spid="616463" grpId="0" animBg="1"/>
      <p:bldP spid="616464" grpId="0" animBg="1"/>
      <p:bldP spid="616466" grpId="0" animBg="1"/>
      <p:bldP spid="616467" grpId="0"/>
      <p:bldP spid="616469" grpId="0" animBg="1"/>
      <p:bldP spid="616470" grpId="0"/>
      <p:bldP spid="616472" grpId="0" animBg="1"/>
      <p:bldP spid="616474" grpId="0" animBg="1"/>
      <p:bldP spid="616475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2230-69C2-44DE-A466-753E7CD2F6C6}" type="slidenum">
              <a:rPr lang="ru-RU"/>
              <a:pPr/>
              <a:t>189</a:t>
            </a:fld>
            <a:endParaRPr lang="ru-RU"/>
          </a:p>
        </p:txBody>
      </p:sp>
      <p:sp>
        <p:nvSpPr>
          <p:cNvPr id="539760" name="Text Box 112"/>
          <p:cNvSpPr txBox="1">
            <a:spLocks noChangeArrowheads="1"/>
          </p:cNvSpPr>
          <p:nvPr/>
        </p:nvSpPr>
        <p:spPr bwMode="auto">
          <a:xfrm>
            <a:off x="179388" y="5949950"/>
            <a:ext cx="127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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400">
                <a:latin typeface="Times New Roman" pitchFamily="18" charset="0"/>
              </a:rPr>
              <a:t>трасса</a:t>
            </a:r>
            <a:endParaRPr lang="ru-RU" sz="2000">
              <a:latin typeface="Times New Roman" pitchFamily="18" charset="0"/>
              <a:sym typeface="Euclid Math One" pitchFamily="18" charset="2"/>
            </a:endParaRPr>
          </a:p>
        </p:txBody>
      </p:sp>
      <p:grpSp>
        <p:nvGrpSpPr>
          <p:cNvPr id="53965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3965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965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3966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60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>
              <a:spcBef>
                <a:spcPct val="20000"/>
              </a:spcBef>
            </a:pP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    </a:t>
            </a:r>
            <a:r>
              <a:rPr lang="ru-RU" sz="4000">
                <a:sym typeface="Symbol" pitchFamily="18" charset="2"/>
              </a:rPr>
              <a:t></a:t>
            </a:r>
            <a:r>
              <a:rPr lang="en-US" sz="4000">
                <a:sym typeface="Symbol" pitchFamily="18" charset="2"/>
              </a:rPr>
              <a:t>:</a:t>
            </a:r>
            <a:r>
              <a:rPr lang="ru-RU" sz="4000">
                <a:sym typeface="Symbol" pitchFamily="18" charset="2"/>
              </a:rPr>
              <a:t> </a:t>
            </a:r>
            <a:r>
              <a:rPr lang="en-US" sz="4000" b="1">
                <a:sym typeface="Symbol" pitchFamily="18" charset="2"/>
              </a:rPr>
              <a:t>AA</a:t>
            </a:r>
            <a:r>
              <a:rPr lang="en-US" sz="4000">
                <a:sym typeface="Symbol" pitchFamily="18" charset="2"/>
              </a:rPr>
              <a:t>(</a:t>
            </a:r>
            <a:r>
              <a:rPr lang="en-US" sz="4000" b="1">
                <a:sym typeface="Symbol" pitchFamily="18" charset="2"/>
              </a:rPr>
              <a:t></a:t>
            </a:r>
            <a:r>
              <a:rPr lang="en-US" sz="4000">
                <a:sym typeface="Symbol" pitchFamily="18" charset="2"/>
              </a:rPr>
              <a:t>)</a:t>
            </a:r>
            <a:endParaRPr lang="en-US" altLang="zh-TW" sz="4000"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539662" name="Text Box 14"/>
          <p:cNvSpPr txBox="1">
            <a:spLocks noChangeArrowheads="1"/>
          </p:cNvSpPr>
          <p:nvPr/>
        </p:nvSpPr>
        <p:spPr bwMode="auto">
          <a:xfrm>
            <a:off x="250825" y="1465263"/>
            <a:ext cx="8640763" cy="2576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rIns="108000" anchor="ctr"/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Вместо блокировки или стационарности помещаем в трассу</a:t>
            </a:r>
            <a:br>
              <a:rPr lang="ru-RU" sz="2400">
                <a:latin typeface="Times New Roman" pitchFamily="18" charset="0"/>
              </a:rPr>
            </a:br>
            <a:r>
              <a:rPr lang="ru-RU" sz="2400" i="1" u="sng">
                <a:latin typeface="Times New Roman" pitchFamily="18" charset="0"/>
                <a:sym typeface="Symbol" pitchFamily="18" charset="2"/>
              </a:rPr>
              <a:t>-множество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 </a:t>
            </a:r>
            <a:r>
              <a:rPr lang="ru-RU" sz="2400">
                <a:latin typeface="Times New Roman" pitchFamily="18" charset="0"/>
              </a:rPr>
              <a:t>множество</a:t>
            </a:r>
            <a:r>
              <a:rPr lang="ru-RU" sz="2400"/>
              <a:t> </a:t>
            </a:r>
            <a:r>
              <a:rPr lang="en-US" sz="2400" b="1"/>
              <a:t>ref</a:t>
            </a:r>
            <a:r>
              <a:rPr lang="en-US" sz="2400"/>
              <a:t>(s) </a:t>
            </a:r>
            <a:r>
              <a:rPr lang="ru-RU" sz="2400">
                <a:latin typeface="Times New Roman" pitchFamily="18" charset="0"/>
              </a:rPr>
              <a:t>стимулов или реакций, по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которым </a:t>
            </a:r>
            <a:r>
              <a:rPr lang="ru-RU" sz="2400" i="1">
                <a:solidFill>
                  <a:srgbClr val="FF0000"/>
                </a:solidFill>
                <a:latin typeface="Times New Roman" pitchFamily="18" charset="0"/>
              </a:rPr>
              <a:t>нет</a:t>
            </a:r>
            <a:r>
              <a:rPr lang="ru-RU" sz="2400">
                <a:latin typeface="Times New Roman" pitchFamily="18" charset="0"/>
              </a:rPr>
              <a:t> перехода из текущего стабильного состояния.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Похоже на  трассы готовности </a:t>
            </a:r>
            <a:r>
              <a:rPr lang="en-US" sz="2400">
                <a:latin typeface="Times New Roman" pitchFamily="18" charset="0"/>
              </a:rPr>
              <a:t>(ready traces)</a:t>
            </a:r>
            <a:r>
              <a:rPr lang="ru-RU" sz="2400">
                <a:latin typeface="Times New Roman" pitchFamily="18" charset="0"/>
              </a:rPr>
              <a:t>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но только там, наоборот, множество</a:t>
            </a:r>
            <a:r>
              <a:rPr lang="ru-RU" sz="2400"/>
              <a:t> </a:t>
            </a:r>
            <a:r>
              <a:rPr lang="en-US" sz="2400" b="1"/>
              <a:t>init</a:t>
            </a:r>
            <a:r>
              <a:rPr lang="en-US" sz="2400"/>
              <a:t>(s) </a:t>
            </a:r>
            <a:r>
              <a:rPr lang="ru-RU" sz="2400">
                <a:latin typeface="Times New Roman" pitchFamily="18" charset="0"/>
              </a:rPr>
              <a:t>стимулов и реакций,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по которым </a:t>
            </a:r>
            <a:r>
              <a:rPr lang="ru-RU" sz="2400" i="1">
                <a:solidFill>
                  <a:srgbClr val="FF0000"/>
                </a:solidFill>
                <a:latin typeface="Times New Roman" pitchFamily="18" charset="0"/>
              </a:rPr>
              <a:t>есть</a:t>
            </a:r>
            <a:r>
              <a:rPr lang="ru-RU" sz="2400">
                <a:latin typeface="Times New Roman" pitchFamily="18" charset="0"/>
              </a:rPr>
              <a:t> переход из текущего стабильного состояния.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39710" name="Oval 62"/>
          <p:cNvSpPr>
            <a:spLocks noChangeArrowheads="1"/>
          </p:cNvSpPr>
          <p:nvPr/>
        </p:nvSpPr>
        <p:spPr bwMode="auto">
          <a:xfrm>
            <a:off x="684213" y="4724400"/>
            <a:ext cx="144462" cy="144463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9711" name="Oval 63"/>
          <p:cNvSpPr>
            <a:spLocks noChangeArrowheads="1"/>
          </p:cNvSpPr>
          <p:nvPr/>
        </p:nvSpPr>
        <p:spPr bwMode="auto">
          <a:xfrm>
            <a:off x="1943100" y="414813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9712" name="Oval 64"/>
          <p:cNvSpPr>
            <a:spLocks noChangeArrowheads="1"/>
          </p:cNvSpPr>
          <p:nvPr/>
        </p:nvSpPr>
        <p:spPr bwMode="auto">
          <a:xfrm>
            <a:off x="1871663" y="548005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9713" name="Oval 65"/>
          <p:cNvSpPr>
            <a:spLocks noChangeArrowheads="1"/>
          </p:cNvSpPr>
          <p:nvPr/>
        </p:nvSpPr>
        <p:spPr bwMode="auto">
          <a:xfrm>
            <a:off x="4284663" y="414813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9714" name="Oval 66"/>
          <p:cNvSpPr>
            <a:spLocks noChangeArrowheads="1"/>
          </p:cNvSpPr>
          <p:nvPr/>
        </p:nvSpPr>
        <p:spPr bwMode="auto">
          <a:xfrm>
            <a:off x="4284663" y="548005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9715" name="Oval 67"/>
          <p:cNvSpPr>
            <a:spLocks noChangeArrowheads="1"/>
          </p:cNvSpPr>
          <p:nvPr/>
        </p:nvSpPr>
        <p:spPr bwMode="auto">
          <a:xfrm>
            <a:off x="3024188" y="472440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9716" name="Oval 68"/>
          <p:cNvSpPr>
            <a:spLocks noChangeArrowheads="1"/>
          </p:cNvSpPr>
          <p:nvPr/>
        </p:nvSpPr>
        <p:spPr bwMode="auto">
          <a:xfrm>
            <a:off x="5651500" y="46878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539717" name="AutoShape 69"/>
          <p:cNvCxnSpPr>
            <a:cxnSpLocks noChangeShapeType="1"/>
            <a:stCxn id="539710" idx="7"/>
            <a:endCxn id="539711" idx="2"/>
          </p:cNvCxnSpPr>
          <p:nvPr/>
        </p:nvCxnSpPr>
        <p:spPr bwMode="auto">
          <a:xfrm flipV="1">
            <a:off x="808038" y="4221163"/>
            <a:ext cx="1135062" cy="523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18" name="AutoShape 70"/>
          <p:cNvCxnSpPr>
            <a:cxnSpLocks noChangeShapeType="1"/>
            <a:stCxn id="539711" idx="6"/>
            <a:endCxn id="539713" idx="2"/>
          </p:cNvCxnSpPr>
          <p:nvPr/>
        </p:nvCxnSpPr>
        <p:spPr bwMode="auto">
          <a:xfrm>
            <a:off x="2087563" y="4221163"/>
            <a:ext cx="21971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19" name="AutoShape 71"/>
          <p:cNvCxnSpPr>
            <a:cxnSpLocks noChangeShapeType="1"/>
            <a:stCxn id="539713" idx="6"/>
            <a:endCxn id="539716" idx="1"/>
          </p:cNvCxnSpPr>
          <p:nvPr/>
        </p:nvCxnSpPr>
        <p:spPr bwMode="auto">
          <a:xfrm>
            <a:off x="4429125" y="4221163"/>
            <a:ext cx="1243013" cy="4873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0" name="AutoShape 72"/>
          <p:cNvCxnSpPr>
            <a:cxnSpLocks noChangeShapeType="1"/>
            <a:stCxn id="539716" idx="3"/>
            <a:endCxn id="539714" idx="7"/>
          </p:cNvCxnSpPr>
          <p:nvPr/>
        </p:nvCxnSpPr>
        <p:spPr bwMode="auto">
          <a:xfrm flipH="1">
            <a:off x="4408488" y="4811713"/>
            <a:ext cx="1263650" cy="688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1" name="AutoShape 73"/>
          <p:cNvCxnSpPr>
            <a:cxnSpLocks noChangeShapeType="1"/>
            <a:stCxn id="539715" idx="5"/>
            <a:endCxn id="539744" idx="1"/>
          </p:cNvCxnSpPr>
          <p:nvPr/>
        </p:nvCxnSpPr>
        <p:spPr bwMode="auto">
          <a:xfrm>
            <a:off x="3148013" y="4848225"/>
            <a:ext cx="615950" cy="328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2" name="AutoShape 74"/>
          <p:cNvCxnSpPr>
            <a:cxnSpLocks noChangeShapeType="1"/>
            <a:stCxn id="539712" idx="7"/>
            <a:endCxn id="539715" idx="3"/>
          </p:cNvCxnSpPr>
          <p:nvPr/>
        </p:nvCxnSpPr>
        <p:spPr bwMode="auto">
          <a:xfrm flipV="1">
            <a:off x="1995488" y="4848225"/>
            <a:ext cx="1049337" cy="652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3" name="AutoShape 75"/>
          <p:cNvCxnSpPr>
            <a:cxnSpLocks noChangeShapeType="1"/>
            <a:stCxn id="539712" idx="1"/>
            <a:endCxn id="539710" idx="4"/>
          </p:cNvCxnSpPr>
          <p:nvPr/>
        </p:nvCxnSpPr>
        <p:spPr bwMode="auto">
          <a:xfrm flipH="1" flipV="1">
            <a:off x="757238" y="4868863"/>
            <a:ext cx="1135062" cy="631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4" name="AutoShape 76"/>
          <p:cNvCxnSpPr>
            <a:cxnSpLocks noChangeShapeType="1"/>
            <a:stCxn id="539711" idx="5"/>
            <a:endCxn id="539715" idx="0"/>
          </p:cNvCxnSpPr>
          <p:nvPr/>
        </p:nvCxnSpPr>
        <p:spPr bwMode="auto">
          <a:xfrm>
            <a:off x="2066925" y="4271963"/>
            <a:ext cx="1030288" cy="452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5" name="AutoShape 77"/>
          <p:cNvCxnSpPr>
            <a:cxnSpLocks noChangeShapeType="1"/>
            <a:stCxn id="539713" idx="4"/>
            <a:endCxn id="539714" idx="0"/>
          </p:cNvCxnSpPr>
          <p:nvPr/>
        </p:nvCxnSpPr>
        <p:spPr bwMode="auto">
          <a:xfrm>
            <a:off x="4357688" y="4292600"/>
            <a:ext cx="0" cy="1187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6" name="AutoShape 78"/>
          <p:cNvCxnSpPr>
            <a:cxnSpLocks noChangeShapeType="1"/>
            <a:stCxn id="539714" idx="2"/>
            <a:endCxn id="539712" idx="6"/>
          </p:cNvCxnSpPr>
          <p:nvPr/>
        </p:nvCxnSpPr>
        <p:spPr bwMode="auto">
          <a:xfrm flipH="1">
            <a:off x="2016125" y="5553075"/>
            <a:ext cx="22685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7" name="AutoShape 79"/>
          <p:cNvCxnSpPr>
            <a:cxnSpLocks noChangeShapeType="1"/>
            <a:stCxn id="539715" idx="7"/>
            <a:endCxn id="539713" idx="3"/>
          </p:cNvCxnSpPr>
          <p:nvPr/>
        </p:nvCxnSpPr>
        <p:spPr bwMode="auto">
          <a:xfrm flipV="1">
            <a:off x="3148013" y="4271963"/>
            <a:ext cx="1157287" cy="473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539728" name="AutoShape 80"/>
          <p:cNvCxnSpPr>
            <a:cxnSpLocks noChangeShapeType="1"/>
            <a:stCxn id="539716" idx="5"/>
            <a:endCxn id="539716" idx="6"/>
          </p:cNvCxnSpPr>
          <p:nvPr/>
        </p:nvCxnSpPr>
        <p:spPr bwMode="auto">
          <a:xfrm rot="5400000" flipH="1" flipV="1">
            <a:off x="5760244" y="4775994"/>
            <a:ext cx="50800" cy="20638"/>
          </a:xfrm>
          <a:prstGeom prst="curvedConnector4">
            <a:avLst>
              <a:gd name="adj1" fmla="val -490625"/>
              <a:gd name="adj2" fmla="val 1207694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39729" name="AutoShape 81"/>
          <p:cNvCxnSpPr>
            <a:cxnSpLocks noChangeShapeType="1"/>
            <a:stCxn id="539710" idx="6"/>
            <a:endCxn id="539715" idx="2"/>
          </p:cNvCxnSpPr>
          <p:nvPr/>
        </p:nvCxnSpPr>
        <p:spPr bwMode="auto">
          <a:xfrm>
            <a:off x="828675" y="4797425"/>
            <a:ext cx="21955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539730" name="Oval 82"/>
          <p:cNvSpPr>
            <a:spLocks noChangeArrowheads="1"/>
          </p:cNvSpPr>
          <p:nvPr/>
        </p:nvSpPr>
        <p:spPr bwMode="auto">
          <a:xfrm>
            <a:off x="1260475" y="4327525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a</a:t>
            </a:r>
            <a:endParaRPr lang="ru-RU" sz="2400"/>
          </a:p>
        </p:txBody>
      </p:sp>
      <p:sp>
        <p:nvSpPr>
          <p:cNvPr id="539731" name="Oval 83"/>
          <p:cNvSpPr>
            <a:spLocks noChangeArrowheads="1"/>
          </p:cNvSpPr>
          <p:nvPr/>
        </p:nvSpPr>
        <p:spPr bwMode="auto">
          <a:xfrm>
            <a:off x="2987675" y="4076700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b</a:t>
            </a:r>
            <a:endParaRPr lang="ru-RU" sz="2400"/>
          </a:p>
        </p:txBody>
      </p:sp>
      <p:sp>
        <p:nvSpPr>
          <p:cNvPr id="539732" name="Oval 84"/>
          <p:cNvSpPr>
            <a:spLocks noChangeArrowheads="1"/>
          </p:cNvSpPr>
          <p:nvPr/>
        </p:nvSpPr>
        <p:spPr bwMode="auto">
          <a:xfrm>
            <a:off x="4932363" y="4327525"/>
            <a:ext cx="25241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c</a:t>
            </a:r>
            <a:endParaRPr lang="ru-RU" sz="2400"/>
          </a:p>
        </p:txBody>
      </p:sp>
      <p:sp>
        <p:nvSpPr>
          <p:cNvPr id="539733" name="Oval 85"/>
          <p:cNvSpPr>
            <a:spLocks noChangeArrowheads="1"/>
          </p:cNvSpPr>
          <p:nvPr/>
        </p:nvSpPr>
        <p:spPr bwMode="auto">
          <a:xfrm>
            <a:off x="5003800" y="4976813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e</a:t>
            </a:r>
            <a:endParaRPr lang="ru-RU" sz="2400"/>
          </a:p>
        </p:txBody>
      </p:sp>
      <p:sp>
        <p:nvSpPr>
          <p:cNvPr id="539734" name="Oval 86"/>
          <p:cNvSpPr>
            <a:spLocks noChangeArrowheads="1"/>
          </p:cNvSpPr>
          <p:nvPr/>
        </p:nvSpPr>
        <p:spPr bwMode="auto">
          <a:xfrm>
            <a:off x="4211638" y="4687888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539735" name="Oval 87"/>
          <p:cNvSpPr>
            <a:spLocks noChangeArrowheads="1"/>
          </p:cNvSpPr>
          <p:nvPr/>
        </p:nvSpPr>
        <p:spPr bwMode="auto">
          <a:xfrm>
            <a:off x="3600450" y="4400550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a</a:t>
            </a:r>
            <a:endParaRPr lang="ru-RU" sz="2400"/>
          </a:p>
        </p:txBody>
      </p:sp>
      <p:sp>
        <p:nvSpPr>
          <p:cNvPr id="539736" name="Oval 88"/>
          <p:cNvSpPr>
            <a:spLocks noChangeArrowheads="1"/>
          </p:cNvSpPr>
          <p:nvPr/>
        </p:nvSpPr>
        <p:spPr bwMode="auto">
          <a:xfrm>
            <a:off x="2339975" y="4364038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c</a:t>
            </a:r>
            <a:endParaRPr lang="ru-RU" sz="2400"/>
          </a:p>
        </p:txBody>
      </p:sp>
      <p:sp>
        <p:nvSpPr>
          <p:cNvPr id="539737" name="Oval 89"/>
          <p:cNvSpPr>
            <a:spLocks noChangeArrowheads="1"/>
          </p:cNvSpPr>
          <p:nvPr/>
        </p:nvSpPr>
        <p:spPr bwMode="auto">
          <a:xfrm>
            <a:off x="1871663" y="4651375"/>
            <a:ext cx="25241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539738" name="Oval 90"/>
          <p:cNvSpPr>
            <a:spLocks noChangeArrowheads="1"/>
          </p:cNvSpPr>
          <p:nvPr/>
        </p:nvSpPr>
        <p:spPr bwMode="auto">
          <a:xfrm>
            <a:off x="1187450" y="5084763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b</a:t>
            </a:r>
            <a:endParaRPr lang="ru-RU" sz="2400"/>
          </a:p>
        </p:txBody>
      </p:sp>
      <p:sp>
        <p:nvSpPr>
          <p:cNvPr id="539739" name="Oval 91"/>
          <p:cNvSpPr>
            <a:spLocks noChangeArrowheads="1"/>
          </p:cNvSpPr>
          <p:nvPr/>
        </p:nvSpPr>
        <p:spPr bwMode="auto">
          <a:xfrm>
            <a:off x="2376488" y="5048250"/>
            <a:ext cx="25241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b</a:t>
            </a:r>
            <a:endParaRPr lang="ru-RU" sz="2400"/>
          </a:p>
        </p:txBody>
      </p:sp>
      <p:sp>
        <p:nvSpPr>
          <p:cNvPr id="539740" name="Oval 92"/>
          <p:cNvSpPr>
            <a:spLocks noChangeArrowheads="1"/>
          </p:cNvSpPr>
          <p:nvPr/>
        </p:nvSpPr>
        <p:spPr bwMode="auto">
          <a:xfrm>
            <a:off x="3311525" y="4832350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a</a:t>
            </a:r>
            <a:endParaRPr lang="ru-RU" sz="2400"/>
          </a:p>
        </p:txBody>
      </p:sp>
      <p:sp>
        <p:nvSpPr>
          <p:cNvPr id="539741" name="Oval 93"/>
          <p:cNvSpPr>
            <a:spLocks noChangeArrowheads="1"/>
          </p:cNvSpPr>
          <p:nvPr/>
        </p:nvSpPr>
        <p:spPr bwMode="auto">
          <a:xfrm>
            <a:off x="3024188" y="5443538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f</a:t>
            </a:r>
            <a:endParaRPr lang="ru-RU" sz="2400"/>
          </a:p>
        </p:txBody>
      </p:sp>
      <p:sp>
        <p:nvSpPr>
          <p:cNvPr id="539742" name="Oval 94"/>
          <p:cNvSpPr>
            <a:spLocks noChangeArrowheads="1"/>
          </p:cNvSpPr>
          <p:nvPr/>
        </p:nvSpPr>
        <p:spPr bwMode="auto">
          <a:xfrm>
            <a:off x="5903913" y="4868863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539743" name="Text Box 95"/>
          <p:cNvSpPr txBox="1">
            <a:spLocks noChangeArrowheads="1"/>
          </p:cNvSpPr>
          <p:nvPr/>
        </p:nvSpPr>
        <p:spPr bwMode="auto">
          <a:xfrm>
            <a:off x="6769100" y="4111625"/>
            <a:ext cx="1979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Алфавит: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{ a,b,c,d,e,f }</a:t>
            </a:r>
            <a:endParaRPr lang="ru-RU" sz="2400"/>
          </a:p>
        </p:txBody>
      </p:sp>
      <p:sp>
        <p:nvSpPr>
          <p:cNvPr id="539744" name="Oval 96"/>
          <p:cNvSpPr>
            <a:spLocks noChangeArrowheads="1"/>
          </p:cNvSpPr>
          <p:nvPr/>
        </p:nvSpPr>
        <p:spPr bwMode="auto">
          <a:xfrm>
            <a:off x="3743325" y="5156200"/>
            <a:ext cx="144463" cy="144463"/>
          </a:xfrm>
          <a:prstGeom prst="ellipse">
            <a:avLst/>
          </a:prstGeom>
          <a:solidFill>
            <a:srgbClr val="FD1B03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39745" name="Picture 97" descr="MONTORempty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5876925"/>
            <a:ext cx="838200" cy="647700"/>
          </a:xfrm>
          <a:prstGeom prst="rect">
            <a:avLst/>
          </a:prstGeom>
          <a:noFill/>
        </p:spPr>
      </p:pic>
      <p:sp>
        <p:nvSpPr>
          <p:cNvPr id="539746" name="Text Box 98"/>
          <p:cNvSpPr txBox="1">
            <a:spLocks noChangeArrowheads="1"/>
          </p:cNvSpPr>
          <p:nvPr/>
        </p:nvSpPr>
        <p:spPr bwMode="auto">
          <a:xfrm>
            <a:off x="1565275" y="583565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a</a:t>
            </a:r>
            <a:r>
              <a:rPr lang="en-US" sz="2400">
                <a:solidFill>
                  <a:srgbClr val="990099"/>
                </a:solidFill>
              </a:rPr>
              <a:t>{adef}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47" name="Text Box 99"/>
          <p:cNvSpPr txBox="1">
            <a:spLocks noChangeArrowheads="1"/>
          </p:cNvSpPr>
          <p:nvPr/>
        </p:nvSpPr>
        <p:spPr bwMode="auto">
          <a:xfrm>
            <a:off x="2547938" y="5835650"/>
            <a:ext cx="1698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b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539749" name="Text Box 101"/>
          <p:cNvSpPr txBox="1">
            <a:spLocks noChangeArrowheads="1"/>
          </p:cNvSpPr>
          <p:nvPr/>
        </p:nvSpPr>
        <p:spPr bwMode="auto">
          <a:xfrm>
            <a:off x="3617913" y="5835650"/>
            <a:ext cx="949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d</a:t>
            </a:r>
            <a:r>
              <a:rPr lang="en-US" sz="2400">
                <a:solidFill>
                  <a:srgbClr val="990099"/>
                </a:solidFill>
              </a:rPr>
              <a:t>{abcf}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0" name="Text Box 102"/>
          <p:cNvSpPr txBox="1">
            <a:spLocks noChangeArrowheads="1"/>
          </p:cNvSpPr>
          <p:nvPr/>
        </p:nvSpPr>
        <p:spPr bwMode="auto">
          <a:xfrm>
            <a:off x="4572000" y="5835650"/>
            <a:ext cx="1204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e</a:t>
            </a:r>
            <a:r>
              <a:rPr lang="en-US" sz="2400">
                <a:solidFill>
                  <a:srgbClr val="990099"/>
                </a:solidFill>
              </a:rPr>
              <a:t>{abcde}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1" name="Text Box 103"/>
          <p:cNvSpPr txBox="1">
            <a:spLocks noChangeArrowheads="1"/>
          </p:cNvSpPr>
          <p:nvPr/>
        </p:nvSpPr>
        <p:spPr bwMode="auto">
          <a:xfrm>
            <a:off x="2752725" y="6232525"/>
            <a:ext cx="10334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f</a:t>
            </a:r>
            <a:r>
              <a:rPr lang="en-US" sz="2400">
                <a:solidFill>
                  <a:srgbClr val="990099"/>
                </a:solidFill>
              </a:rPr>
              <a:t>{acdef}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2" name="Text Box 104"/>
          <p:cNvSpPr txBox="1">
            <a:spLocks noChangeArrowheads="1"/>
          </p:cNvSpPr>
          <p:nvPr/>
        </p:nvSpPr>
        <p:spPr bwMode="auto">
          <a:xfrm>
            <a:off x="3797300" y="6232525"/>
            <a:ext cx="11191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b</a:t>
            </a:r>
            <a:r>
              <a:rPr lang="en-US" sz="2400">
                <a:solidFill>
                  <a:srgbClr val="990099"/>
                </a:solidFill>
              </a:rPr>
              <a:t>{bcdef}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3" name="Text Box 105"/>
          <p:cNvSpPr txBox="1">
            <a:spLocks noChangeArrowheads="1"/>
          </p:cNvSpPr>
          <p:nvPr/>
        </p:nvSpPr>
        <p:spPr bwMode="auto">
          <a:xfrm>
            <a:off x="1547813" y="6226175"/>
            <a:ext cx="12049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a</a:t>
            </a:r>
            <a:r>
              <a:rPr lang="en-US" sz="2400">
                <a:solidFill>
                  <a:srgbClr val="990099"/>
                </a:solidFill>
              </a:rPr>
              <a:t>{abcde}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5" name="Text Box 107"/>
          <p:cNvSpPr txBox="1">
            <a:spLocks noChangeArrowheads="1"/>
          </p:cNvSpPr>
          <p:nvPr/>
        </p:nvSpPr>
        <p:spPr bwMode="auto">
          <a:xfrm>
            <a:off x="5776913" y="5835650"/>
            <a:ext cx="10334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f</a:t>
            </a:r>
            <a:r>
              <a:rPr lang="en-US" sz="2400">
                <a:solidFill>
                  <a:srgbClr val="990099"/>
                </a:solidFill>
              </a:rPr>
              <a:t>{acdef}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6" name="Text Box 108"/>
          <p:cNvSpPr txBox="1">
            <a:spLocks noChangeArrowheads="1"/>
          </p:cNvSpPr>
          <p:nvPr/>
        </p:nvSpPr>
        <p:spPr bwMode="auto">
          <a:xfrm>
            <a:off x="6818313" y="5835650"/>
            <a:ext cx="11191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b</a:t>
            </a:r>
            <a:r>
              <a:rPr lang="en-US" sz="2400">
                <a:solidFill>
                  <a:srgbClr val="990099"/>
                </a:solidFill>
              </a:rPr>
              <a:t>{bcdef}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58" name="Text Box 110"/>
          <p:cNvSpPr txBox="1">
            <a:spLocks noChangeArrowheads="1"/>
          </p:cNvSpPr>
          <p:nvPr/>
        </p:nvSpPr>
        <p:spPr bwMode="auto">
          <a:xfrm>
            <a:off x="4872038" y="6226175"/>
            <a:ext cx="12890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a</a:t>
            </a:r>
            <a:r>
              <a:rPr lang="en-US" sz="2400">
                <a:solidFill>
                  <a:srgbClr val="990099"/>
                </a:solidFill>
              </a:rPr>
              <a:t>{abcdef}</a:t>
            </a:r>
            <a:endParaRPr lang="ru-RU" sz="2400">
              <a:solidFill>
                <a:srgbClr val="990099"/>
              </a:solidFill>
            </a:endParaRPr>
          </a:p>
        </p:txBody>
      </p:sp>
      <p:sp>
        <p:nvSpPr>
          <p:cNvPr id="539748" name="Text Box 100"/>
          <p:cNvSpPr txBox="1">
            <a:spLocks noChangeArrowheads="1"/>
          </p:cNvSpPr>
          <p:nvPr/>
        </p:nvSpPr>
        <p:spPr bwMode="auto">
          <a:xfrm>
            <a:off x="2681288" y="5830888"/>
            <a:ext cx="9318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c</a:t>
            </a:r>
            <a:r>
              <a:rPr lang="en-US" sz="2400">
                <a:solidFill>
                  <a:srgbClr val="990099"/>
                </a:solidFill>
              </a:rPr>
              <a:t>{abcf}</a:t>
            </a:r>
            <a:endParaRPr lang="ru-RU" sz="2400">
              <a:solidFill>
                <a:srgbClr val="99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9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3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3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3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3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3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3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3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3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3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3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3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3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3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3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3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3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3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3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3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3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3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3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3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3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3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3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3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3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3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3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3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3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53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3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500" fill="hold"/>
                                        <p:tgtEl>
                                          <p:spTgt spid="53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39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0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3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3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500" fill="hold"/>
                                        <p:tgtEl>
                                          <p:spTgt spid="53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39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3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3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" fill="hold"/>
                                        <p:tgtEl>
                                          <p:spTgt spid="53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5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39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6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3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500" fill="hold"/>
                                        <p:tgtEl>
                                          <p:spTgt spid="53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5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5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39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3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500" fill="hold"/>
                                        <p:tgtEl>
                                          <p:spTgt spid="53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500"/>
                            </p:stCondLst>
                            <p:childTnLst>
                              <p:par>
                                <p:cTn id="1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539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2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3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3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500" fill="hold"/>
                                        <p:tgtEl>
                                          <p:spTgt spid="53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500"/>
                            </p:stCondLst>
                            <p:childTnLst>
                              <p:par>
                                <p:cTn id="2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4" dur="500"/>
                                        <p:tgtEl>
                                          <p:spTgt spid="539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3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3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500" fill="hold"/>
                                        <p:tgtEl>
                                          <p:spTgt spid="53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5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500"/>
                            </p:stCondLst>
                            <p:childTnLst>
                              <p:par>
                                <p:cTn id="2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39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3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3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500" fill="hold"/>
                                        <p:tgtEl>
                                          <p:spTgt spid="53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539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3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3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500" fill="hold"/>
                                        <p:tgtEl>
                                          <p:spTgt spid="53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539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4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500" fill="hold"/>
                                        <p:tgtEl>
                                          <p:spTgt spid="53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2" dur="500"/>
                                        <p:tgtEl>
                                          <p:spTgt spid="539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53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53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8" dur="500" fill="hold"/>
                                        <p:tgtEl>
                                          <p:spTgt spid="53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5" dur="500"/>
                                        <p:tgtEl>
                                          <p:spTgt spid="539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6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3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53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1" dur="500" fill="hold"/>
                                        <p:tgtEl>
                                          <p:spTgt spid="53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539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9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0" dur="500" fill="hold"/>
                                        <p:tgtEl>
                                          <p:spTgt spid="53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539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97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539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539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3" presetID="35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4" dur="500" fill="hold"/>
                                        <p:tgtEl>
                                          <p:spTgt spid="53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760" grpId="0"/>
      <p:bldP spid="539662" grpId="0" animBg="1"/>
      <p:bldP spid="539710" grpId="0" animBg="1"/>
      <p:bldP spid="539710" grpId="1" animBg="1"/>
      <p:bldP spid="539710" grpId="2" animBg="1"/>
      <p:bldP spid="539711" grpId="0" animBg="1"/>
      <p:bldP spid="539711" grpId="1" animBg="1"/>
      <p:bldP spid="539712" grpId="0" animBg="1"/>
      <p:bldP spid="539712" grpId="1" animBg="1"/>
      <p:bldP spid="539712" grpId="2" animBg="1"/>
      <p:bldP spid="539713" grpId="0" animBg="1"/>
      <p:bldP spid="539713" grpId="1" animBg="1"/>
      <p:bldP spid="539713" grpId="2" animBg="1"/>
      <p:bldP spid="539714" grpId="0" animBg="1"/>
      <p:bldP spid="539714" grpId="1" animBg="1"/>
      <p:bldP spid="539714" grpId="2" animBg="1"/>
      <p:bldP spid="539715" grpId="0" animBg="1"/>
      <p:bldP spid="539715" grpId="1" animBg="1"/>
      <p:bldP spid="539715" grpId="2" animBg="1"/>
      <p:bldP spid="539716" grpId="0" animBg="1"/>
      <p:bldP spid="539716" grpId="1" animBg="1"/>
      <p:bldP spid="539716" grpId="2" animBg="1"/>
      <p:bldP spid="539730" grpId="0" animBg="1"/>
      <p:bldP spid="539731" grpId="0" animBg="1"/>
      <p:bldP spid="539732" grpId="0" animBg="1"/>
      <p:bldP spid="539733" grpId="0" animBg="1"/>
      <p:bldP spid="539734" grpId="0" animBg="1"/>
      <p:bldP spid="539735" grpId="0" animBg="1"/>
      <p:bldP spid="539736" grpId="0" animBg="1"/>
      <p:bldP spid="539737" grpId="0" animBg="1"/>
      <p:bldP spid="539738" grpId="0" animBg="1"/>
      <p:bldP spid="539739" grpId="0" animBg="1"/>
      <p:bldP spid="539740" grpId="0" animBg="1"/>
      <p:bldP spid="539741" grpId="0" animBg="1"/>
      <p:bldP spid="539742" grpId="0" animBg="1"/>
      <p:bldP spid="539743" grpId="0"/>
      <p:bldP spid="539744" grpId="0" animBg="1"/>
      <p:bldP spid="539744" grpId="1" animBg="1"/>
      <p:bldP spid="539746" grpId="0"/>
      <p:bldP spid="539747" grpId="0"/>
      <p:bldP spid="539749" grpId="0"/>
      <p:bldP spid="539750" grpId="0"/>
      <p:bldP spid="539751" grpId="0"/>
      <p:bldP spid="539752" grpId="0"/>
      <p:bldP spid="539753" grpId="0"/>
      <p:bldP spid="539755" grpId="0"/>
      <p:bldP spid="539756" grpId="0"/>
      <p:bldP spid="539758" grpId="0"/>
      <p:bldP spid="5397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7CD5-8620-4C44-B16B-F036EE918359}" type="slidenum">
              <a:rPr lang="ru-RU"/>
              <a:pPr/>
              <a:t>19</a:t>
            </a:fld>
            <a:endParaRPr lang="ru-RU"/>
          </a:p>
        </p:txBody>
      </p:sp>
      <p:sp>
        <p:nvSpPr>
          <p:cNvPr id="62506" name="Text Box 42"/>
          <p:cNvSpPr txBox="1">
            <a:spLocks noChangeArrowheads="1"/>
          </p:cNvSpPr>
          <p:nvPr/>
        </p:nvSpPr>
        <p:spPr bwMode="auto">
          <a:xfrm>
            <a:off x="647700" y="4786313"/>
            <a:ext cx="82454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Выбор набора типов наблюдений определяется тестовыми возможностями и гипотезами о реализации.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И в свою очередь определяет возможные </a:t>
            </a:r>
            <a:r>
              <a:rPr lang="ru-RU" sz="2800" i="1">
                <a:latin typeface="Times New Roman" pitchFamily="18" charset="0"/>
              </a:rPr>
              <a:t>соответствия</a:t>
            </a:r>
            <a:r>
              <a:rPr lang="ru-RU" sz="2400">
                <a:latin typeface="Times New Roman" pitchFamily="18" charset="0"/>
              </a:rPr>
              <a:t> между реализацией и спецификацией в терминах трасс.</a:t>
            </a:r>
          </a:p>
          <a:p>
            <a:pPr>
              <a:spcBef>
                <a:spcPct val="50000"/>
              </a:spcBef>
            </a:pPr>
            <a:r>
              <a:rPr lang="en-US" sz="2000"/>
              <a:t>van Glabbeek</a:t>
            </a:r>
            <a:r>
              <a:rPr lang="ru-RU" sz="2000"/>
              <a:t>  описал 155 типов соответствий.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62495" name="Text Box 31"/>
          <p:cNvSpPr txBox="1">
            <a:spLocks noChangeArrowheads="1"/>
          </p:cNvSpPr>
          <p:nvPr/>
        </p:nvSpPr>
        <p:spPr bwMode="auto">
          <a:xfrm>
            <a:off x="647700" y="1628775"/>
            <a:ext cx="81359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Результатом эксперимента является последовательность наблюдений – </a:t>
            </a:r>
            <a:r>
              <a:rPr lang="ru-RU" sz="2800" i="1">
                <a:latin typeface="Times New Roman" pitchFamily="18" charset="0"/>
              </a:rPr>
              <a:t>трасса наблюдений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7" name="Rectangle 1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8" name="Rectangle 1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79" name="Rectangle 1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80" name="Rectangle 1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81" name="Rectangle 1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82" name="Rectangle 1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83" name="Rectangle 1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84" name="Text Box 20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485" name="Picture 2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97" name="Line 33"/>
          <p:cNvSpPr>
            <a:spLocks noChangeShapeType="1"/>
          </p:cNvSpPr>
          <p:nvPr/>
        </p:nvSpPr>
        <p:spPr bwMode="auto">
          <a:xfrm>
            <a:off x="792163" y="252888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499" name="Line 35"/>
          <p:cNvSpPr>
            <a:spLocks noChangeShapeType="1"/>
          </p:cNvSpPr>
          <p:nvPr/>
        </p:nvSpPr>
        <p:spPr bwMode="auto">
          <a:xfrm>
            <a:off x="755650" y="4689475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500" name="Text Box 36"/>
          <p:cNvSpPr txBox="1">
            <a:spLocks noChangeArrowheads="1"/>
          </p:cNvSpPr>
          <p:nvPr/>
        </p:nvSpPr>
        <p:spPr bwMode="auto">
          <a:xfrm>
            <a:off x="647700" y="2646363"/>
            <a:ext cx="8135938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Что мы наблюдаем? Не только </a:t>
            </a:r>
            <a:r>
              <a:rPr lang="ru-RU" sz="2800" i="1">
                <a:latin typeface="Times New Roman" pitchFamily="18" charset="0"/>
              </a:rPr>
              <a:t>внешнее действие</a:t>
            </a:r>
            <a:r>
              <a:rPr lang="ru-RU" sz="2400">
                <a:latin typeface="Times New Roman" pitchFamily="18" charset="0"/>
              </a:rPr>
              <a:t>, но и, например, </a:t>
            </a:r>
            <a:r>
              <a:rPr lang="ru-RU" sz="2800" i="1">
                <a:latin typeface="Times New Roman" pitchFamily="18" charset="0"/>
              </a:rPr>
              <a:t>внутреннюю активность</a:t>
            </a:r>
            <a:r>
              <a:rPr lang="ru-RU" sz="2400">
                <a:latin typeface="Times New Roman" pitchFamily="18" charset="0"/>
              </a:rPr>
              <a:t>, </a:t>
            </a:r>
            <a:r>
              <a:rPr lang="ru-RU" sz="2800" i="1">
                <a:latin typeface="Times New Roman" pitchFamily="18" charset="0"/>
              </a:rPr>
              <a:t>остановку</a:t>
            </a:r>
            <a:r>
              <a:rPr lang="ru-RU" sz="2400">
                <a:latin typeface="Times New Roman" pitchFamily="18" charset="0"/>
              </a:rPr>
              <a:t> машины, или </a:t>
            </a:r>
            <a:r>
              <a:rPr lang="ru-RU" sz="2800" i="1">
                <a:latin typeface="Times New Roman" pitchFamily="18" charset="0"/>
              </a:rPr>
              <a:t>отказ</a:t>
            </a:r>
            <a:r>
              <a:rPr lang="ru-RU" sz="2400">
                <a:latin typeface="Times New Roman" pitchFamily="18" charset="0"/>
              </a:rPr>
              <a:t> машины выполнить разрешённое внешнее действие в стабильном состоянии.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van Glabbeek</a:t>
            </a:r>
            <a:r>
              <a:rPr lang="ru-RU" sz="2000"/>
              <a:t>  описал 30 типов наблюдений.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62496" name="AutoShape 32"/>
          <p:cNvSpPr>
            <a:spLocks noChangeArrowheads="1"/>
          </p:cNvSpPr>
          <p:nvPr/>
        </p:nvSpPr>
        <p:spPr bwMode="auto">
          <a:xfrm>
            <a:off x="107950" y="162877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510" name="Text Box 46"/>
          <p:cNvSpPr txBox="1">
            <a:spLocks noChangeArrowheads="1"/>
          </p:cNvSpPr>
          <p:nvPr/>
        </p:nvSpPr>
        <p:spPr bwMode="auto">
          <a:xfrm>
            <a:off x="647700" y="4797425"/>
            <a:ext cx="8243888" cy="147637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dist">
              <a:lnSpc>
                <a:spcPct val="130000"/>
              </a:lnSpc>
              <a:spcBef>
                <a:spcPct val="100000"/>
              </a:spcBef>
            </a:pPr>
            <a:r>
              <a:rPr lang="ru-RU" sz="2800"/>
              <a:t>Отказ (множество отказов)	=</a:t>
            </a:r>
            <a:r>
              <a:rPr lang="en-US" sz="2800"/>
              <a:t> refusal set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Трасса с отказами		=</a:t>
            </a:r>
            <a:r>
              <a:rPr lang="en-US" sz="2800"/>
              <a:t> failure traces</a:t>
            </a:r>
            <a:endParaRPr lang="ru-RU" sz="2800"/>
          </a:p>
        </p:txBody>
      </p:sp>
      <p:sp>
        <p:nvSpPr>
          <p:cNvPr id="62513" name="Text Box 49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Трассы наблюдений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39 L -1.38889E-6 0.14963 " pathEditMode="relative" rAng="0" ptsTypes="AA">
                                      <p:cBhvr>
                                        <p:cTn id="38" dur="1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"/>
                            </p:stCondLst>
                            <p:childTnLst>
                              <p:par>
                                <p:cTn id="40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1" dur="1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14963 L -1.38889E-6 0.45236 " pathEditMode="relative" rAng="0" ptsTypes="AA">
                                      <p:cBhvr>
                                        <p:cTn id="53" dur="1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8" dur="1000" fill="hold"/>
                                        <p:tgtEl>
                                          <p:spTgt spid="62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62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2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6" grpId="0"/>
      <p:bldP spid="62495" grpId="0"/>
      <p:bldP spid="62497" grpId="0" animBg="1"/>
      <p:bldP spid="62499" grpId="0" animBg="1"/>
      <p:bldP spid="62500" grpId="0"/>
      <p:bldP spid="62496" grpId="0" animBg="1"/>
      <p:bldP spid="62496" grpId="1" animBg="1"/>
      <p:bldP spid="62496" grpId="2" animBg="1"/>
      <p:bldP spid="62510" grpId="0" animBg="1"/>
      <p:bldP spid="62510" grpId="1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C98A-6D3C-4418-8459-CFB17D49F710}" type="slidenum">
              <a:rPr lang="ru-RU"/>
              <a:pPr/>
              <a:t>190</a:t>
            </a:fld>
            <a:endParaRPr lang="ru-RU"/>
          </a:p>
        </p:txBody>
      </p:sp>
      <p:sp>
        <p:nvSpPr>
          <p:cNvPr id="544770" name="Text Box 2"/>
          <p:cNvSpPr txBox="1">
            <a:spLocks noChangeArrowheads="1"/>
          </p:cNvSpPr>
          <p:nvPr/>
        </p:nvSpPr>
        <p:spPr bwMode="auto">
          <a:xfrm>
            <a:off x="71438" y="4760913"/>
            <a:ext cx="369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</a:t>
            </a:r>
            <a:endParaRPr lang="ru-RU" sz="2800">
              <a:latin typeface="Times New Roman" pitchFamily="18" charset="0"/>
              <a:sym typeface="Euclid Math One" pitchFamily="18" charset="2"/>
            </a:endParaRPr>
          </a:p>
        </p:txBody>
      </p:sp>
      <p:grpSp>
        <p:nvGrpSpPr>
          <p:cNvPr id="544772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44773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74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75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76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77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78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79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80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4781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44782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4783" name="Text Box 15"/>
          <p:cNvSpPr txBox="1">
            <a:spLocks noChangeArrowheads="1"/>
          </p:cNvSpPr>
          <p:nvPr/>
        </p:nvSpPr>
        <p:spPr bwMode="auto">
          <a:xfrm>
            <a:off x="323850" y="152400"/>
            <a:ext cx="8424863" cy="1260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>
              <a:spcBef>
                <a:spcPct val="20000"/>
              </a:spcBef>
            </a:pPr>
            <a:r>
              <a:rPr lang="ru-RU" altLang="zh-TW" sz="2800" i="1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Условие 3: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 -трассы и -трассы </a:t>
            </a:r>
            <a:r>
              <a:rPr lang="ru-RU" sz="2800">
                <a:sym typeface="Symbol" pitchFamily="18" charset="2"/>
              </a:rPr>
              <a:t>: </a:t>
            </a:r>
            <a:r>
              <a:rPr lang="en-US" sz="4000">
                <a:sym typeface="Symbol" pitchFamily="18" charset="2"/>
              </a:rPr>
              <a:t> = </a:t>
            </a:r>
            <a:r>
              <a:rPr lang="en-US" altLang="zh-TW" sz="40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4000">
                <a:sym typeface="Symbol" pitchFamily="18" charset="2"/>
              </a:rPr>
              <a:t></a:t>
            </a:r>
            <a:r>
              <a:rPr lang="en-US" altLang="zh-TW" sz="4000">
                <a:ea typeface="新細明體" pitchFamily="18" charset="-120"/>
                <a:sym typeface="Euclid Extra" pitchFamily="18" charset="2"/>
              </a:rPr>
              <a:t></a:t>
            </a:r>
            <a:r>
              <a:rPr lang="en-US" sz="4000">
                <a:sym typeface="Symbol" pitchFamily="18" charset="2"/>
              </a:rPr>
              <a:t></a:t>
            </a:r>
            <a:endParaRPr lang="en-US" altLang="zh-TW" sz="4000"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544835" name="Text Box 67"/>
          <p:cNvSpPr txBox="1">
            <a:spLocks noChangeArrowheads="1"/>
          </p:cNvSpPr>
          <p:nvPr/>
        </p:nvSpPr>
        <p:spPr bwMode="auto">
          <a:xfrm>
            <a:off x="250825" y="1484313"/>
            <a:ext cx="8569325" cy="2365375"/>
          </a:xfrm>
          <a:prstGeom prst="rect">
            <a:avLst/>
          </a:prstGeom>
          <a:solidFill>
            <a:srgbClr val="F8F6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-трасса порождает множество -трасс:</a:t>
            </a:r>
          </a:p>
          <a:p>
            <a:pPr algn="dist">
              <a:spcBef>
                <a:spcPct val="3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каждое -множество заменяется на последовательность в алфавите, состоящем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из блокировок отвергаемых стимулов и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стационарности, если отвергаются все реакции. </a:t>
            </a:r>
          </a:p>
        </p:txBody>
      </p:sp>
      <p:sp>
        <p:nvSpPr>
          <p:cNvPr id="544836" name="Text Box 68"/>
          <p:cNvSpPr txBox="1">
            <a:spLocks noChangeArrowheads="1"/>
          </p:cNvSpPr>
          <p:nvPr/>
        </p:nvSpPr>
        <p:spPr bwMode="auto">
          <a:xfrm>
            <a:off x="71438" y="5656263"/>
            <a:ext cx="1146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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</a:t>
            </a:r>
            <a:endParaRPr lang="ru-RU" sz="2800">
              <a:latin typeface="Times New Roman" pitchFamily="18" charset="0"/>
              <a:sym typeface="Euclid Math One" pitchFamily="18" charset="2"/>
            </a:endParaRPr>
          </a:p>
        </p:txBody>
      </p:sp>
      <p:sp>
        <p:nvSpPr>
          <p:cNvPr id="544838" name="Text Box 70"/>
          <p:cNvSpPr txBox="1">
            <a:spLocks noChangeArrowheads="1"/>
          </p:cNvSpPr>
          <p:nvPr/>
        </p:nvSpPr>
        <p:spPr bwMode="auto">
          <a:xfrm>
            <a:off x="179388" y="4041775"/>
            <a:ext cx="8640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Алфавит: </a:t>
            </a:r>
            <a:r>
              <a:rPr lang="en-US" sz="2400"/>
              <a:t>{ </a:t>
            </a:r>
            <a:r>
              <a:rPr lang="en-US" sz="2400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>
                <a:solidFill>
                  <a:srgbClr val="3333FF"/>
                </a:solidFill>
              </a:rPr>
              <a:t>b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c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d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f</a:t>
            </a:r>
            <a:r>
              <a:rPr lang="en-US" sz="2400"/>
              <a:t> }</a:t>
            </a:r>
            <a:r>
              <a:rPr lang="ru-RU" sz="2400"/>
              <a:t>, </a:t>
            </a:r>
            <a:r>
              <a:rPr lang="en-US" sz="2400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>
                <a:solidFill>
                  <a:srgbClr val="3333FF"/>
                </a:solidFill>
              </a:rPr>
              <a:t>b</a:t>
            </a:r>
            <a:r>
              <a:rPr lang="en-US" sz="2400"/>
              <a:t> </a:t>
            </a:r>
            <a:r>
              <a:rPr lang="ru-RU" sz="2400"/>
              <a:t>– стимулы, </a:t>
            </a:r>
            <a:r>
              <a:rPr lang="en-US" sz="2400">
                <a:solidFill>
                  <a:srgbClr val="FF0000"/>
                </a:solidFill>
              </a:rPr>
              <a:t>c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d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en-US" sz="2400"/>
              <a:t>,</a:t>
            </a:r>
            <a:r>
              <a:rPr lang="en-US" sz="2400">
                <a:solidFill>
                  <a:srgbClr val="FF0000"/>
                </a:solidFill>
              </a:rPr>
              <a:t>f</a:t>
            </a:r>
            <a:r>
              <a:rPr lang="en-US" sz="2400"/>
              <a:t> - </a:t>
            </a:r>
            <a:r>
              <a:rPr lang="ru-RU" sz="2400"/>
              <a:t>реакции</a:t>
            </a:r>
          </a:p>
        </p:txBody>
      </p:sp>
      <p:sp>
        <p:nvSpPr>
          <p:cNvPr id="544839" name="Text Box 71"/>
          <p:cNvSpPr txBox="1">
            <a:spLocks noChangeArrowheads="1"/>
          </p:cNvSpPr>
          <p:nvPr/>
        </p:nvSpPr>
        <p:spPr bwMode="auto">
          <a:xfrm>
            <a:off x="1154113" y="4581525"/>
            <a:ext cx="77168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</a:t>
            </a:r>
            <a:r>
              <a:rPr lang="ru-RU" altLang="zh-TW" sz="2400">
                <a:sym typeface="Euclid Math One" pitchFamily="18" charset="2"/>
              </a:rPr>
              <a:t>  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    </a:t>
            </a:r>
            <a:r>
              <a:rPr lang="ru-RU" altLang="zh-TW" sz="2400">
                <a:sym typeface="Euclid Math One" pitchFamily="18" charset="2"/>
              </a:rPr>
              <a:t>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d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    </a:t>
            </a:r>
            <a:r>
              <a:rPr lang="ru-RU" altLang="zh-TW" sz="2400">
                <a:sym typeface="Euclid Math One" pitchFamily="18" charset="2"/>
              </a:rPr>
              <a:t> 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e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 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f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</a:t>
            </a:r>
            <a:br>
              <a:rPr lang="en-US" altLang="zh-TW" sz="2400">
                <a:ea typeface="新細明體" pitchFamily="18" charset="-120"/>
                <a:sym typeface="Euclid Math One" pitchFamily="18" charset="2"/>
              </a:rPr>
            </a:b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</a:t>
            </a:r>
            <a:r>
              <a:rPr lang="ru-RU" altLang="zh-TW" sz="2400">
                <a:sym typeface="Euclid Math One" pitchFamily="18" charset="2"/>
              </a:rPr>
              <a:t>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 </a:t>
            </a:r>
            <a:r>
              <a:rPr lang="ru-RU" altLang="zh-TW" sz="2400">
                <a:sym typeface="Euclid Math One" pitchFamily="18" charset="2"/>
              </a:rPr>
              <a:t>  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f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</a:t>
            </a:r>
            <a:r>
              <a:rPr lang="ru-RU" altLang="zh-TW" sz="2400">
                <a:sym typeface="Euclid Math One" pitchFamily="18" charset="2"/>
              </a:rPr>
              <a:t>    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cdef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 </a:t>
            </a:r>
            <a:r>
              <a:rPr lang="ru-RU" altLang="zh-TW" sz="2400">
                <a:sym typeface="Euclid Math One" pitchFamily="18" charset="2"/>
              </a:rPr>
              <a:t>  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cde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</a:t>
            </a:r>
            <a:endParaRPr lang="ru-RU" sz="2400">
              <a:sym typeface="Euclid Math One" pitchFamily="18" charset="2"/>
            </a:endParaRPr>
          </a:p>
        </p:txBody>
      </p:sp>
      <p:sp>
        <p:nvSpPr>
          <p:cNvPr id="544841" name="Text Box 73"/>
          <p:cNvSpPr txBox="1">
            <a:spLocks noChangeArrowheads="1"/>
          </p:cNvSpPr>
          <p:nvPr/>
        </p:nvSpPr>
        <p:spPr bwMode="auto">
          <a:xfrm>
            <a:off x="1154113" y="5481638"/>
            <a:ext cx="7810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 </a:t>
            </a:r>
            <a:r>
              <a:rPr lang="ru-RU" altLang="zh-TW" sz="2400">
                <a:sym typeface="Euclid Math One" pitchFamily="18" charset="2"/>
              </a:rPr>
              <a:t>  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c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d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e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f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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</a:t>
            </a:r>
            <a:br>
              <a:rPr lang="en-US" altLang="zh-TW" sz="2400">
                <a:ea typeface="新細明體" pitchFamily="18" charset="-120"/>
                <a:sym typeface="Euclid Math One" pitchFamily="18" charset="2"/>
              </a:rPr>
            </a:b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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  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Euclid Math One" pitchFamily="18" charset="2"/>
              </a:rPr>
              <a:t>f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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   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b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FF0000"/>
                </a:solidFill>
                <a:ea typeface="新細明體" pitchFamily="18" charset="-120"/>
                <a:sym typeface="Symbol" pitchFamily="18" charset="2"/>
              </a:rPr>
              <a:t>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 </a:t>
            </a:r>
            <a:r>
              <a:rPr lang="ru-RU" altLang="zh-TW" sz="2400">
                <a:sym typeface="Euclid Math One" pitchFamily="18" charset="2"/>
              </a:rPr>
              <a:t>  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{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}*</a:t>
            </a:r>
            <a:endParaRPr lang="ru-RU" sz="2400">
              <a:sym typeface="Euclid Math One" pitchFamily="18" charset="2"/>
            </a:endParaRPr>
          </a:p>
        </p:txBody>
      </p:sp>
      <p:sp>
        <p:nvSpPr>
          <p:cNvPr id="544842" name="Text Box 74"/>
          <p:cNvSpPr txBox="1">
            <a:spLocks noChangeArrowheads="1"/>
          </p:cNvSpPr>
          <p:nvPr/>
        </p:nvSpPr>
        <p:spPr bwMode="auto">
          <a:xfrm>
            <a:off x="1042988" y="4292600"/>
            <a:ext cx="6661150" cy="1782763"/>
          </a:xfrm>
          <a:prstGeom prst="rect">
            <a:avLst/>
          </a:prstGeom>
          <a:solidFill>
            <a:srgbClr val="E9FCE8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62000" tIns="154800" rIns="162000" bIns="154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i="1"/>
              <a:t>Безопасная</a:t>
            </a:r>
            <a:r>
              <a:rPr lang="ru-RU" sz="3200"/>
              <a:t> </a:t>
            </a:r>
            <a:r>
              <a:rPr lang="ru-RU" sz="3200">
                <a:sym typeface="Symbol" pitchFamily="18" charset="2"/>
              </a:rPr>
              <a:t>-трасса = -трасса, порождающая хотя бы одну безопасную -трассу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4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4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4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4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44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44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544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44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44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4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0" grpId="0"/>
      <p:bldP spid="544770" grpId="1"/>
      <p:bldP spid="544835" grpId="0" animBg="1"/>
      <p:bldP spid="544836" grpId="0"/>
      <p:bldP spid="544836" grpId="1"/>
      <p:bldP spid="544838" grpId="1"/>
      <p:bldP spid="544839" grpId="0"/>
      <p:bldP spid="544839" grpId="1"/>
      <p:bldP spid="544841" grpId="0"/>
      <p:bldP spid="544841" grpId="1"/>
      <p:bldP spid="544842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81FF-D6E8-4039-9692-BD69E477A1F8}" type="slidenum">
              <a:rPr lang="ru-RU"/>
              <a:pPr/>
              <a:t>191</a:t>
            </a:fld>
            <a:endParaRPr lang="ru-RU"/>
          </a:p>
        </p:txBody>
      </p:sp>
      <p:grpSp>
        <p:nvGrpSpPr>
          <p:cNvPr id="591875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9187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7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7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7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8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8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8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8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1884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9188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163513" y="152400"/>
            <a:ext cx="8764587" cy="1055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rIns="18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>
              <a:spcBef>
                <a:spcPct val="40000"/>
              </a:spcBef>
            </a:pP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Условие 4: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Аддитивность -трасс: </a:t>
            </a:r>
            <a:r>
              <a:rPr lang="en-US" sz="2800">
                <a:sym typeface="Symbol" pitchFamily="18" charset="2"/>
              </a:rPr>
              <a:t>(</a:t>
            </a:r>
            <a:r>
              <a:rPr lang="en-US" sz="2800" b="1">
                <a:sym typeface="Symbol" pitchFamily="18" charset="2"/>
              </a:rPr>
              <a:t>A</a:t>
            </a:r>
            <a:r>
              <a:rPr lang="en-US" altLang="zh-TW" sz="2800" b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800" b="1">
                <a:sym typeface="Symbol" pitchFamily="18" charset="2"/>
              </a:rPr>
              <a:t>B</a:t>
            </a:r>
            <a:r>
              <a:rPr lang="en-US" sz="2800">
                <a:sym typeface="Symbol" pitchFamily="18" charset="2"/>
              </a:rPr>
              <a:t>)=((</a:t>
            </a:r>
            <a:r>
              <a:rPr lang="en-US" sz="2800" b="1">
                <a:sym typeface="Symbol" pitchFamily="18" charset="2"/>
              </a:rPr>
              <a:t>A</a:t>
            </a:r>
            <a:r>
              <a:rPr lang="en-US" sz="2800">
                <a:sym typeface="Symbol" pitchFamily="18" charset="2"/>
              </a:rPr>
              <a:t>)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</a:t>
            </a:r>
            <a:r>
              <a:rPr lang="en-US" altLang="zh-TW" sz="2800" baseline="-4000">
                <a:ea typeface="新細明體" pitchFamily="18" charset="-120"/>
                <a:sym typeface="Symbol" pitchFamily="18" charset="2"/>
              </a:rPr>
              <a:t>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</a:t>
            </a:r>
            <a:r>
              <a:rPr lang="en-US" sz="2800">
                <a:sym typeface="Symbol" pitchFamily="18" charset="2"/>
              </a:rPr>
              <a:t>(</a:t>
            </a:r>
            <a:r>
              <a:rPr lang="en-US" sz="2800" b="1">
                <a:sym typeface="Symbol" pitchFamily="18" charset="2"/>
              </a:rPr>
              <a:t>B</a:t>
            </a:r>
            <a:r>
              <a:rPr lang="en-US" sz="2800">
                <a:sym typeface="Symbol" pitchFamily="18" charset="2"/>
              </a:rPr>
              <a:t>))</a:t>
            </a:r>
            <a:r>
              <a:rPr lang="ru-RU" sz="2800">
                <a:sym typeface="Symbol" pitchFamily="18" charset="2"/>
              </a:rPr>
              <a:t> </a:t>
            </a:r>
            <a:endParaRPr lang="en-US" altLang="zh-TW" sz="2800"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591893" name="Text Box 21"/>
          <p:cNvSpPr txBox="1">
            <a:spLocks noChangeArrowheads="1"/>
          </p:cNvSpPr>
          <p:nvPr/>
        </p:nvSpPr>
        <p:spPr bwMode="auto">
          <a:xfrm>
            <a:off x="179388" y="1304925"/>
            <a:ext cx="8713787" cy="2767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u="sng"/>
              <a:t>A </a:t>
            </a:r>
            <a:r>
              <a:rPr lang="ru-RU" sz="2400" u="sng">
                <a:latin typeface="Times New Roman" pitchFamily="18" charset="0"/>
              </a:rPr>
              <a:t>– алфавит левого операнда,	</a:t>
            </a:r>
            <a:r>
              <a:rPr lang="en-US" sz="2400" u="sng"/>
              <a:t>B</a:t>
            </a:r>
            <a:r>
              <a:rPr lang="ru-RU" sz="2400" u="sng"/>
              <a:t> </a:t>
            </a:r>
            <a:r>
              <a:rPr lang="ru-RU" sz="2400" u="sng">
                <a:latin typeface="Times New Roman" pitchFamily="18" charset="0"/>
              </a:rPr>
              <a:t>– алфавит правого операнда</a:t>
            </a:r>
          </a:p>
          <a:p>
            <a:pPr>
              <a:spcBef>
                <a:spcPct val="50000"/>
              </a:spcBef>
            </a:pPr>
            <a:r>
              <a:rPr lang="ru-RU" sz="2400"/>
              <a:t>0)					   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ru-RU" sz="2400"/>
              <a:t>  {</a:t>
            </a:r>
            <a:r>
              <a:rPr lang="en-US" sz="2400">
                <a:sym typeface="Euclid Math One" pitchFamily="18" charset="2"/>
              </a:rPr>
              <a:t></a:t>
            </a:r>
            <a:r>
              <a:rPr lang="ru-RU" sz="2400"/>
              <a:t>} = </a:t>
            </a:r>
            <a:r>
              <a:rPr lang="en-US" sz="2400">
                <a:sym typeface="Euclid Math One" pitchFamily="18" charset="2"/>
              </a:rPr>
              <a:t>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</a:t>
            </a:r>
            <a:endParaRPr lang="ru-RU" sz="2400"/>
          </a:p>
          <a:p>
            <a:pPr>
              <a:spcBef>
                <a:spcPct val="20000"/>
              </a:spcBef>
            </a:pPr>
            <a:r>
              <a:rPr lang="ru-RU" sz="2400"/>
              <a:t>1)   </a:t>
            </a:r>
            <a:r>
              <a:rPr lang="en-US" sz="2400">
                <a:sym typeface="Symbol" pitchFamily="18" charset="2"/>
              </a:rPr>
              <a:t>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en-US" sz="2400">
                <a:sym typeface="Symbol" pitchFamily="18" charset="2"/>
              </a:rPr>
              <a:t></a:t>
            </a:r>
            <a:r>
              <a:rPr lang="ru-RU" sz="2400">
                <a:sym typeface="Symbol" pitchFamily="18" charset="2"/>
              </a:rPr>
              <a:t>,</a:t>
            </a:r>
            <a:r>
              <a:rPr lang="ru-RU" sz="2400"/>
              <a:t>	   </a:t>
            </a:r>
            <a:r>
              <a:rPr lang="en-US" sz="2400"/>
              <a:t>z</a:t>
            </a:r>
            <a:r>
              <a:rPr lang="en-US" sz="2400">
                <a:sym typeface="Symbol" pitchFamily="18" charset="2"/>
              </a:rPr>
              <a:t></a:t>
            </a:r>
            <a:r>
              <a:rPr lang="en-US" sz="2400"/>
              <a:t>A</a:t>
            </a:r>
            <a:r>
              <a:rPr lang="ru-RU" sz="2400"/>
              <a:t>\</a:t>
            </a:r>
            <a:r>
              <a:rPr lang="en-US" sz="2400" u="sng"/>
              <a:t>B</a:t>
            </a:r>
            <a:r>
              <a:rPr lang="ru-RU" sz="2400"/>
              <a:t>   </a:t>
            </a:r>
            <a:r>
              <a:rPr lang="ru-RU" sz="2400" i="1">
                <a:latin typeface="Times New Roman" pitchFamily="18" charset="0"/>
              </a:rPr>
              <a:t>или</a:t>
            </a:r>
            <a:r>
              <a:rPr lang="ru-RU" sz="2400"/>
              <a:t>   </a:t>
            </a:r>
            <a:r>
              <a:rPr lang="en-US" sz="2400"/>
              <a:t>z=</a:t>
            </a:r>
            <a:r>
              <a:rPr lang="en-US" sz="2400">
                <a:sym typeface="Symbol" pitchFamily="18" charset="2"/>
              </a:rPr>
              <a:t></a:t>
            </a:r>
            <a:r>
              <a:rPr lang="ru-RU" sz="2400"/>
              <a:t>	   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ru-RU" sz="2400"/>
              <a:t>  </a:t>
            </a:r>
            <a:r>
              <a:rPr lang="en-US" sz="2400">
                <a:sym typeface="Symbol" pitchFamily="18" charset="2"/>
              </a:rPr>
              <a:t>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z</a:t>
            </a:r>
            <a:r>
              <a:rPr lang="ru-RU" sz="2400"/>
              <a:t> </a:t>
            </a:r>
            <a:r>
              <a:rPr lang="en-US" sz="2400">
                <a:sym typeface="Symbol" pitchFamily="18" charset="2"/>
              </a:rPr>
              <a:t>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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z</a:t>
            </a:r>
            <a:r>
              <a:rPr lang="ru-RU" sz="2400"/>
              <a:t> 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ru-RU" sz="2400">
                <a:sym typeface="Euclid Math One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</a:t>
            </a:r>
            <a:endParaRPr lang="ru-RU" sz="2400"/>
          </a:p>
          <a:p>
            <a:pPr>
              <a:spcBef>
                <a:spcPct val="20000"/>
              </a:spcBef>
            </a:pPr>
            <a:r>
              <a:rPr lang="ru-RU" sz="2400"/>
              <a:t>2)   </a:t>
            </a:r>
            <a:r>
              <a:rPr lang="en-US" sz="2400">
                <a:sym typeface="Symbol" pitchFamily="18" charset="2"/>
              </a:rPr>
              <a:t>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en-US" sz="2400">
                <a:sym typeface="Symbol" pitchFamily="18" charset="2"/>
              </a:rPr>
              <a:t>,</a:t>
            </a:r>
            <a:r>
              <a:rPr lang="ru-RU" sz="2400"/>
              <a:t>	   </a:t>
            </a:r>
            <a:r>
              <a:rPr lang="en-US" sz="2400"/>
              <a:t>z</a:t>
            </a:r>
            <a:r>
              <a:rPr lang="en-US" sz="2400">
                <a:sym typeface="Symbol" pitchFamily="18" charset="2"/>
              </a:rPr>
              <a:t></a:t>
            </a:r>
            <a:r>
              <a:rPr lang="en-US" sz="2400"/>
              <a:t>B</a:t>
            </a:r>
            <a:r>
              <a:rPr lang="ru-RU" sz="2400"/>
              <a:t>\</a:t>
            </a:r>
            <a:r>
              <a:rPr lang="en-US" sz="2400" u="sng"/>
              <a:t>A</a:t>
            </a:r>
            <a:r>
              <a:rPr lang="en-US" sz="2400"/>
              <a:t> </a:t>
            </a:r>
            <a:r>
              <a:rPr lang="ru-RU" sz="2400"/>
              <a:t>  </a:t>
            </a:r>
            <a:r>
              <a:rPr lang="ru-RU" sz="2400" i="1">
                <a:latin typeface="Times New Roman" pitchFamily="18" charset="0"/>
              </a:rPr>
              <a:t>или  </a:t>
            </a:r>
            <a:r>
              <a:rPr lang="ru-RU" sz="2400"/>
              <a:t> </a:t>
            </a:r>
            <a:r>
              <a:rPr lang="en-US" sz="2400"/>
              <a:t>z=</a:t>
            </a:r>
            <a:r>
              <a:rPr lang="en-US" sz="2400">
                <a:sym typeface="Symbol" pitchFamily="18" charset="2"/>
              </a:rPr>
              <a:t></a:t>
            </a:r>
            <a:r>
              <a:rPr lang="en-US" sz="2400"/>
              <a:t> </a:t>
            </a:r>
            <a:r>
              <a:rPr lang="ru-RU" sz="2400"/>
              <a:t>	   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ru-RU" sz="2400"/>
              <a:t>  </a:t>
            </a:r>
            <a:r>
              <a:rPr lang="en-US" sz="2400">
                <a:sym typeface="Symbol" pitchFamily="18" charset="2"/>
              </a:rPr>
              <a:t>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z</a:t>
            </a:r>
            <a:r>
              <a:rPr lang="ru-RU" sz="2400"/>
              <a:t> </a:t>
            </a:r>
            <a:r>
              <a:rPr lang="en-US" sz="2400">
                <a:sym typeface="Symbol" pitchFamily="18" charset="2"/>
              </a:rPr>
              <a:t>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</a:t>
            </a:r>
            <a:r>
              <a:rPr lang="ru-RU" sz="2400">
                <a:sym typeface="Symbol" pitchFamily="18" charset="2"/>
              </a:rPr>
              <a:t>    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ru-RU" sz="2400">
                <a:sym typeface="Euclid Math One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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z</a:t>
            </a:r>
          </a:p>
          <a:p>
            <a:pPr>
              <a:spcBef>
                <a:spcPct val="20000"/>
              </a:spcBef>
            </a:pPr>
            <a:r>
              <a:rPr lang="en-US" sz="2400"/>
              <a:t>3)</a:t>
            </a:r>
            <a:r>
              <a:rPr lang="ru-RU" sz="2400"/>
              <a:t>   </a:t>
            </a:r>
            <a:r>
              <a:rPr lang="en-US" sz="2400">
                <a:sym typeface="Symbol" pitchFamily="18" charset="2"/>
              </a:rPr>
              <a:t>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en-US" sz="2400">
                <a:sym typeface="Symbol" pitchFamily="18" charset="2"/>
              </a:rPr>
              <a:t>,</a:t>
            </a:r>
            <a:r>
              <a:rPr lang="en-US" sz="2400"/>
              <a:t>	</a:t>
            </a:r>
            <a:r>
              <a:rPr lang="ru-RU" sz="2400"/>
              <a:t>   </a:t>
            </a:r>
            <a:r>
              <a:rPr lang="en-US" sz="2400"/>
              <a:t>z</a:t>
            </a:r>
            <a:r>
              <a:rPr lang="en-US" sz="2400">
                <a:sym typeface="Symbol" pitchFamily="18" charset="2"/>
              </a:rPr>
              <a:t></a:t>
            </a:r>
            <a:r>
              <a:rPr lang="en-US" sz="2400"/>
              <a:t>A</a:t>
            </a:r>
            <a:r>
              <a:rPr lang="en-US" sz="2400">
                <a:sym typeface="Symbol" pitchFamily="18" charset="2"/>
              </a:rPr>
              <a:t></a:t>
            </a:r>
            <a:r>
              <a:rPr lang="en-US" sz="2400" u="sng"/>
              <a:t>B</a:t>
            </a:r>
            <a:r>
              <a:rPr lang="en-US" sz="2400"/>
              <a:t>		   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en-US" sz="2400"/>
              <a:t> </a:t>
            </a:r>
            <a:r>
              <a:rPr lang="ru-RU" sz="2400"/>
              <a:t> </a:t>
            </a:r>
            <a:r>
              <a:rPr lang="en-US" sz="2400">
                <a:sym typeface="Symbol" pitchFamily="18" charset="2"/>
              </a:rPr>
              <a:t> </a:t>
            </a:r>
            <a:r>
              <a:rPr lang="ru-RU" sz="2400">
                <a:sym typeface="Symbol" pitchFamily="18" charset="2"/>
              </a:rPr>
              <a:t>   </a:t>
            </a:r>
            <a:r>
              <a:rPr lang="en-US" sz="2400">
                <a:sym typeface="Symbol" pitchFamily="18" charset="2"/>
              </a:rPr>
              <a:t> 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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z</a:t>
            </a:r>
            <a:r>
              <a:rPr lang="ru-RU" sz="2400"/>
              <a:t> 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ru-RU" sz="2400">
                <a:sym typeface="Euclid Math One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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 u="sng"/>
              <a:t>z</a:t>
            </a:r>
            <a:endParaRPr lang="en-US" sz="2400"/>
          </a:p>
          <a:p>
            <a:pPr>
              <a:spcBef>
                <a:spcPct val="20000"/>
              </a:spcBef>
            </a:pPr>
            <a:r>
              <a:rPr lang="en-US" sz="2400"/>
              <a:t>4)</a:t>
            </a:r>
            <a:r>
              <a:rPr lang="ru-RU" sz="2400"/>
              <a:t>   </a:t>
            </a:r>
            <a:r>
              <a:rPr lang="en-US" sz="2400">
                <a:sym typeface="Symbol" pitchFamily="18" charset="2"/>
              </a:rPr>
              <a:t>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en-US" sz="2400">
                <a:sym typeface="Symbol" pitchFamily="18" charset="2"/>
              </a:rPr>
              <a:t>,</a:t>
            </a:r>
            <a:r>
              <a:rPr lang="en-US" sz="2400"/>
              <a:t>	</a:t>
            </a:r>
            <a:r>
              <a:rPr lang="ru-RU" sz="2400"/>
              <a:t>   </a:t>
            </a:r>
            <a:r>
              <a:rPr lang="ru-RU" sz="2400">
                <a:sym typeface="Symbol" pitchFamily="18" charset="2"/>
              </a:rPr>
              <a:t></a:t>
            </a:r>
            <a:r>
              <a:rPr lang="en-US" sz="2400"/>
              <a:t>a</a:t>
            </a:r>
            <a:r>
              <a:rPr lang="en-US" sz="2400">
                <a:sym typeface="Symbol" pitchFamily="18" charset="2"/>
              </a:rPr>
              <a:t></a:t>
            </a:r>
            <a:r>
              <a:rPr lang="en-US" sz="2400"/>
              <a:t>A</a:t>
            </a:r>
            <a:r>
              <a:rPr lang="ru-RU" sz="2400"/>
              <a:t>,</a:t>
            </a:r>
            <a:r>
              <a:rPr lang="en-US" sz="2400"/>
              <a:t>   </a:t>
            </a:r>
            <a:r>
              <a:rPr lang="ru-RU" sz="2400">
                <a:sym typeface="Symbol" pitchFamily="18" charset="2"/>
              </a:rPr>
              <a:t></a:t>
            </a:r>
            <a:r>
              <a:rPr lang="en-US" sz="2400"/>
              <a:t>b</a:t>
            </a:r>
            <a:r>
              <a:rPr lang="en-US" sz="2400">
                <a:sym typeface="Symbol" pitchFamily="18" charset="2"/>
              </a:rPr>
              <a:t></a:t>
            </a:r>
            <a:r>
              <a:rPr lang="en-US" sz="2400"/>
              <a:t>B	   </a:t>
            </a:r>
            <a:r>
              <a:rPr lang="ru-RU" sz="2400">
                <a:sym typeface="Euclid Math One" pitchFamily="18" charset="2"/>
              </a:rPr>
              <a:t> </a:t>
            </a:r>
            <a:r>
              <a:rPr lang="en-US" sz="2400"/>
              <a:t> </a:t>
            </a:r>
            <a:r>
              <a:rPr lang="en-US" sz="2400">
                <a:sym typeface="Symbol" pitchFamily="18" charset="2"/>
              </a:rPr>
              <a:t></a:t>
            </a:r>
            <a:r>
              <a:rPr lang="ru-RU" sz="2400">
                <a:sym typeface="Symbol" pitchFamily="18" charset="2"/>
              </a:rPr>
              <a:t></a:t>
            </a:r>
            <a:r>
              <a:rPr lang="en-US" sz="2400"/>
              <a:t>(a,b)</a:t>
            </a:r>
            <a:r>
              <a:rPr lang="ru-RU" sz="2400"/>
              <a:t> </a:t>
            </a:r>
            <a:r>
              <a:rPr lang="en-US" sz="2400">
                <a:sym typeface="Symbol" pitchFamily="18" charset="2"/>
              </a:rPr>
              <a:t>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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a</a:t>
            </a:r>
            <a:r>
              <a:rPr lang="ru-RU" sz="2400"/>
              <a:t> </a:t>
            </a:r>
            <a:r>
              <a:rPr lang="en-US" sz="2400">
                <a:sym typeface="Euclid Math One" pitchFamily="18" charset="2"/>
              </a:rPr>
              <a:t></a:t>
            </a:r>
            <a:r>
              <a:rPr lang="en-US" sz="2400" baseline="-4000">
                <a:sym typeface="Symbol" pitchFamily="18" charset="2"/>
              </a:rPr>
              <a:t></a:t>
            </a:r>
            <a:r>
              <a:rPr lang="en-US" sz="2400">
                <a:sym typeface="Euclid Math One" pitchFamily="18" charset="2"/>
              </a:rPr>
              <a:t></a:t>
            </a:r>
            <a:r>
              <a:rPr lang="ru-RU" sz="2400">
                <a:sym typeface="Euclid Math One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</a:t>
            </a:r>
            <a:r>
              <a:rPr lang="ru-RU" sz="2400">
                <a:sym typeface="Symbol" pitchFamily="18" charset="2"/>
              </a:rPr>
              <a:t></a:t>
            </a:r>
            <a:r>
              <a:rPr lang="en-US" sz="2400"/>
              <a:t>b</a:t>
            </a:r>
            <a:r>
              <a:rPr lang="ru-RU" sz="2400"/>
              <a:t> </a:t>
            </a:r>
          </a:p>
        </p:txBody>
      </p:sp>
      <p:sp>
        <p:nvSpPr>
          <p:cNvPr id="591894" name="Text Box 22"/>
          <p:cNvSpPr txBox="1">
            <a:spLocks noChangeArrowheads="1"/>
          </p:cNvSpPr>
          <p:nvPr/>
        </p:nvSpPr>
        <p:spPr bwMode="auto">
          <a:xfrm>
            <a:off x="287338" y="4184650"/>
            <a:ext cx="8532812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C = ( A \ </a:t>
            </a:r>
            <a:r>
              <a:rPr lang="en-US" sz="2400" u="sng"/>
              <a:t>B</a:t>
            </a:r>
            <a:r>
              <a:rPr lang="en-US" sz="2400"/>
              <a:t> ) </a:t>
            </a:r>
            <a:r>
              <a:rPr lang="en-US" sz="2400">
                <a:sym typeface="Symbol" pitchFamily="18" charset="2"/>
              </a:rPr>
              <a:t> ( B \ </a:t>
            </a:r>
            <a:r>
              <a:rPr lang="en-US" sz="2400" u="sng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 ) </a:t>
            </a:r>
            <a:r>
              <a:rPr lang="ru-RU" sz="2400">
                <a:sym typeface="Symbol" pitchFamily="18" charset="2"/>
              </a:rPr>
              <a:t>   </a:t>
            </a:r>
            <a:r>
              <a:rPr lang="ru-RU" sz="2400">
                <a:latin typeface="Times New Roman" pitchFamily="18" charset="0"/>
              </a:rPr>
              <a:t>– алфавит композиции</a:t>
            </a:r>
          </a:p>
          <a:p>
            <a:pPr>
              <a:spcBef>
                <a:spcPct val="30000"/>
              </a:spcBef>
            </a:pPr>
            <a:r>
              <a:rPr lang="ru-RU" sz="2400">
                <a:latin typeface="Times New Roman" pitchFamily="18" charset="0"/>
              </a:rPr>
              <a:t>Условие стабильности пары стабильных состояний:</a:t>
            </a:r>
            <a:endParaRPr lang="en-US" sz="2400">
              <a:sym typeface="Symbol" pitchFamily="18" charset="2"/>
            </a:endParaRPr>
          </a:p>
          <a:p>
            <a:r>
              <a:rPr lang="en-US" sz="2400" i="1">
                <a:latin typeface="Times New Roman" pitchFamily="18" charset="0"/>
              </a:rPr>
              <a:t>Stab</a:t>
            </a:r>
            <a:r>
              <a:rPr lang="en-US" sz="2400"/>
              <a:t>(a,b)	=   ( (</a:t>
            </a:r>
            <a:r>
              <a:rPr lang="ru-RU" sz="2400"/>
              <a:t> </a:t>
            </a:r>
            <a:r>
              <a:rPr lang="en-US" sz="2400"/>
              <a:t>A</a:t>
            </a:r>
            <a:r>
              <a:rPr lang="ru-RU" sz="2400"/>
              <a:t> </a:t>
            </a:r>
            <a:r>
              <a:rPr lang="en-US" sz="2400"/>
              <a:t>\</a:t>
            </a:r>
            <a:r>
              <a:rPr lang="ru-RU" sz="2400"/>
              <a:t> </a:t>
            </a:r>
            <a:r>
              <a:rPr lang="en-US" sz="2400"/>
              <a:t>a</a:t>
            </a:r>
            <a:r>
              <a:rPr lang="ru-RU" sz="2400"/>
              <a:t> </a:t>
            </a:r>
            <a:r>
              <a:rPr lang="en-US" sz="2400"/>
              <a:t>) </a:t>
            </a:r>
            <a:r>
              <a:rPr lang="ru-RU" sz="2400">
                <a:sym typeface="Symbol" pitchFamily="18" charset="2"/>
              </a:rPr>
              <a:t>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/>
              <a:t>(</a:t>
            </a:r>
            <a:r>
              <a:rPr lang="ru-RU" sz="2400"/>
              <a:t> </a:t>
            </a:r>
            <a:r>
              <a:rPr lang="en-US" sz="2400" u="sng"/>
              <a:t>B</a:t>
            </a:r>
            <a:r>
              <a:rPr lang="ru-RU" sz="2400" u="sng"/>
              <a:t> </a:t>
            </a:r>
            <a:r>
              <a:rPr lang="en-US" sz="2400" u="sng"/>
              <a:t>\</a:t>
            </a:r>
            <a:r>
              <a:rPr lang="ru-RU" sz="2400" u="sng"/>
              <a:t> </a:t>
            </a:r>
            <a:r>
              <a:rPr lang="en-US" sz="2400" u="sng"/>
              <a:t>b</a:t>
            </a:r>
            <a:r>
              <a:rPr lang="ru-RU" sz="2400"/>
              <a:t> </a:t>
            </a:r>
            <a:r>
              <a:rPr lang="en-US" sz="2400"/>
              <a:t>) ) = </a:t>
            </a:r>
            <a:r>
              <a:rPr lang="en-US" sz="2400">
                <a:sym typeface="Symbol" pitchFamily="18" charset="2"/>
              </a:rPr>
              <a:t></a:t>
            </a:r>
            <a:r>
              <a:rPr lang="en-US" sz="2400"/>
              <a:t>;</a:t>
            </a:r>
            <a:endParaRPr lang="ru-RU" sz="2400"/>
          </a:p>
          <a:p>
            <a:pPr>
              <a:spcBef>
                <a:spcPct val="30000"/>
              </a:spcBef>
            </a:pPr>
            <a:r>
              <a:rPr lang="en-US" sz="24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-множество композиции: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r>
              <a:rPr lang="en-US" sz="2400" i="1">
                <a:latin typeface="Times New Roman" pitchFamily="18" charset="0"/>
              </a:rPr>
              <a:t>Stab</a:t>
            </a:r>
            <a:r>
              <a:rPr lang="en-US" sz="2400"/>
              <a:t>(a,b) 	:   </a:t>
            </a:r>
            <a:r>
              <a:rPr lang="ru-RU" sz="2400">
                <a:sym typeface="Symbol" pitchFamily="18" charset="2"/>
              </a:rPr>
              <a:t></a:t>
            </a:r>
            <a:r>
              <a:rPr lang="en-US" sz="2400"/>
              <a:t>(a,b) = C  \  (  (</a:t>
            </a:r>
            <a:r>
              <a:rPr lang="ru-RU" sz="2400"/>
              <a:t> </a:t>
            </a:r>
            <a:r>
              <a:rPr lang="en-US" sz="2400"/>
              <a:t>(A\</a:t>
            </a:r>
            <a:r>
              <a:rPr lang="en-US" sz="2400" u="sng"/>
              <a:t>B</a:t>
            </a:r>
            <a:r>
              <a:rPr lang="en-US" sz="2400"/>
              <a:t>) \ a</a:t>
            </a:r>
            <a:r>
              <a:rPr lang="ru-RU" sz="2400"/>
              <a:t> </a:t>
            </a:r>
            <a:r>
              <a:rPr lang="en-US" sz="2400"/>
              <a:t>)  </a:t>
            </a:r>
            <a:r>
              <a:rPr lang="en-US" sz="2400">
                <a:sym typeface="Symbol" pitchFamily="18" charset="2"/>
              </a:rPr>
              <a:t> </a:t>
            </a:r>
            <a:r>
              <a:rPr lang="en-US" sz="2400"/>
              <a:t> (</a:t>
            </a:r>
            <a:r>
              <a:rPr lang="ru-RU" sz="2400"/>
              <a:t> </a:t>
            </a:r>
            <a:r>
              <a:rPr lang="en-US" sz="2400"/>
              <a:t>(B\</a:t>
            </a:r>
            <a:r>
              <a:rPr lang="en-US" sz="2400" u="sng"/>
              <a:t>A</a:t>
            </a:r>
            <a:r>
              <a:rPr lang="en-US" sz="2400"/>
              <a:t>) \ b</a:t>
            </a:r>
            <a:r>
              <a:rPr lang="ru-RU" sz="2400"/>
              <a:t> </a:t>
            </a:r>
            <a:r>
              <a:rPr lang="en-US" sz="2400"/>
              <a:t>)  );</a:t>
            </a:r>
          </a:p>
          <a:p>
            <a:pPr>
              <a:spcBef>
                <a:spcPct val="30000"/>
              </a:spcBef>
            </a:pPr>
            <a:r>
              <a:rPr lang="en-US" sz="2400">
                <a:sym typeface="Symbol" pitchFamily="18" charset="2"/>
              </a:rPr>
              <a:t></a:t>
            </a:r>
            <a:r>
              <a:rPr lang="en-US" sz="2400" i="1">
                <a:latin typeface="Times New Roman" pitchFamily="18" charset="0"/>
              </a:rPr>
              <a:t>Stab</a:t>
            </a:r>
            <a:r>
              <a:rPr lang="en-US" sz="2400"/>
              <a:t>(a,b)	:   </a:t>
            </a:r>
            <a:r>
              <a:rPr lang="ru-RU" sz="2400">
                <a:sym typeface="Symbol" pitchFamily="18" charset="2"/>
              </a:rPr>
              <a:t></a:t>
            </a:r>
            <a:r>
              <a:rPr lang="en-US" sz="2400"/>
              <a:t>(a,b) = </a:t>
            </a:r>
            <a:r>
              <a:rPr lang="en-US" sz="2400">
                <a:sym typeface="Euclid Math One" pitchFamily="18" charset="2"/>
              </a:rPr>
              <a:t></a:t>
            </a:r>
            <a:r>
              <a:rPr lang="en-US" sz="2400"/>
              <a:t>;</a:t>
            </a:r>
            <a:r>
              <a:rPr lang="ru-RU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1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1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93" grpId="0" animBg="1"/>
      <p:bldP spid="591894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2690-92B0-452D-BB39-D9B27E4D42CD}" type="slidenum">
              <a:rPr lang="ru-RU"/>
              <a:pPr/>
              <a:t>192</a:t>
            </a:fld>
            <a:endParaRPr lang="ru-RU"/>
          </a:p>
        </p:txBody>
      </p:sp>
      <p:grpSp>
        <p:nvGrpSpPr>
          <p:cNvPr id="62054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054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4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4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5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5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5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5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5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055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055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0557" name="Text Box 13"/>
          <p:cNvSpPr txBox="1">
            <a:spLocks noChangeArrowheads="1"/>
          </p:cNvSpPr>
          <p:nvPr/>
        </p:nvSpPr>
        <p:spPr bwMode="auto">
          <a:xfrm>
            <a:off x="123825" y="152400"/>
            <a:ext cx="8886825" cy="1055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rIns="90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Общий случай.</a:t>
            </a:r>
          </a:p>
          <a:p>
            <a:pPr algn="ctr">
              <a:spcBef>
                <a:spcPct val="40000"/>
              </a:spcBef>
            </a:pPr>
            <a:r>
              <a:rPr lang="ru-RU" altLang="zh-TW" sz="2800" i="1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Условие 5: 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 максимальной -реализации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altLang="zh-TW" sz="2800" baseline="-25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</a:t>
            </a:r>
            <a:r>
              <a:rPr lang="en-US" sz="2800">
                <a:sym typeface="Symbol" pitchFamily="18" charset="2"/>
              </a:rPr>
              <a:t></a:t>
            </a:r>
            <a:r>
              <a:rPr lang="en-US" sz="2400">
                <a:sym typeface="Euclid Math One" pitchFamily="18" charset="2"/>
              </a:rPr>
              <a:t> </a:t>
            </a:r>
            <a:endParaRPr lang="en-US" altLang="zh-TW" sz="2400">
              <a:ea typeface="新細明體" pitchFamily="18" charset="-120"/>
              <a:sym typeface="Euclid Math One" pitchFamily="18" charset="2"/>
            </a:endParaRPr>
          </a:p>
        </p:txBody>
      </p:sp>
      <p:sp>
        <p:nvSpPr>
          <p:cNvPr id="620560" name="Text Box 16"/>
          <p:cNvSpPr txBox="1">
            <a:spLocks noChangeArrowheads="1"/>
          </p:cNvSpPr>
          <p:nvPr/>
        </p:nvSpPr>
        <p:spPr bwMode="auto">
          <a:xfrm>
            <a:off x="215900" y="1500188"/>
            <a:ext cx="8677275" cy="2576512"/>
          </a:xfrm>
          <a:prstGeom prst="rect">
            <a:avLst/>
          </a:prstGeom>
          <a:solidFill>
            <a:srgbClr val="EBFF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98000" tIns="226800" rIns="198000" bIns="1188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Euclid Math One" pitchFamily="18" charset="2"/>
              </a:rPr>
              <a:t>Максимальная реализация (объединение конформных реализаций) является максимальной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-реализацией</a:t>
            </a:r>
            <a:r>
              <a:rPr lang="en-US" sz="2800">
                <a:sym typeface="Symbol" pitchFamily="18" charset="2"/>
              </a:rPr>
              <a:t>:</a:t>
            </a:r>
            <a:endParaRPr lang="ru-RU" sz="2800">
              <a:sym typeface="Symbol" pitchFamily="18" charset="2"/>
            </a:endParaRPr>
          </a:p>
          <a:p>
            <a:pPr algn="ctr">
              <a:spcBef>
                <a:spcPct val="70000"/>
              </a:spcBef>
            </a:pPr>
            <a:r>
              <a:rPr lang="ru-RU" sz="2800">
                <a:sym typeface="Symbol" pitchFamily="18" charset="2"/>
              </a:rPr>
              <a:t>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 = </a:t>
            </a:r>
            <a:r>
              <a:rPr lang="ru-RU" sz="2800">
                <a:sym typeface="Symbol" pitchFamily="18" charset="2"/>
              </a:rPr>
              <a:t>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>
                <a:sym typeface="Symbol" pitchFamily="18" charset="2"/>
              </a:rPr>
              <a:t>(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Two" pitchFamily="18" charset="2"/>
              </a:rPr>
              <a:t></a:t>
            </a:r>
            <a:r>
              <a:rPr lang="ru-RU" sz="2800">
                <a:sym typeface="Euclid Math Two" pitchFamily="18" charset="2"/>
              </a:rPr>
              <a:t>) =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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>
                <a:sym typeface="Symbol" pitchFamily="18" charset="2"/>
              </a:rPr>
              <a:t>(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Two" pitchFamily="18" charset="2"/>
              </a:rPr>
              <a:t></a:t>
            </a:r>
            <a:r>
              <a:rPr lang="ru-RU" sz="2800">
                <a:sym typeface="Euclid Math Two" pitchFamily="18" charset="2"/>
              </a:rPr>
              <a:t>) =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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sz="2800" baseline="-25000">
                <a:sym typeface="Symbol" pitchFamily="18" charset="2"/>
              </a:rPr>
              <a:t>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)</a:t>
            </a:r>
            <a:r>
              <a:rPr lang="ru-RU" sz="2800">
                <a:sym typeface="Euclid Math Two" pitchFamily="18" charset="2"/>
              </a:rPr>
              <a:t> </a:t>
            </a:r>
            <a:endParaRPr lang="ru-RU" sz="2800">
              <a:sym typeface="Symbol" pitchFamily="18" charset="2"/>
            </a:endParaRPr>
          </a:p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Существует много максимальных </a:t>
            </a:r>
            <a:r>
              <a:rPr lang="ru-RU" sz="2800">
                <a:sym typeface="Symbol" pitchFamily="18" charset="2"/>
              </a:rPr>
              <a:t>-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реализаций</a:t>
            </a:r>
          </a:p>
        </p:txBody>
      </p:sp>
      <p:sp>
        <p:nvSpPr>
          <p:cNvPr id="620562" name="Text Box 18"/>
          <p:cNvSpPr txBox="1">
            <a:spLocks noChangeArrowheads="1"/>
          </p:cNvSpPr>
          <p:nvPr/>
        </p:nvSpPr>
        <p:spPr bwMode="auto">
          <a:xfrm>
            <a:off x="1657350" y="4424363"/>
            <a:ext cx="5800725" cy="19573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98000" tIns="226800" rIns="198000" bIns="1188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u="sng">
                <a:sym typeface="Euclid Math One" pitchFamily="18" charset="2"/>
              </a:rPr>
              <a:t>Задача</a:t>
            </a:r>
            <a:r>
              <a:rPr lang="ru-RU" sz="2800">
                <a:sym typeface="Euclid Math One" pitchFamily="18" charset="2"/>
              </a:rPr>
              <a:t>: </a:t>
            </a:r>
            <a:r>
              <a:rPr lang="ru-RU" sz="2800">
                <a:latin typeface="Times New Roman" pitchFamily="18" charset="0"/>
                <a:sym typeface="Euclid Math One" pitchFamily="18" charset="2"/>
              </a:rPr>
              <a:t>найти способ </a:t>
            </a:r>
            <a:r>
              <a:rPr lang="ru-RU" sz="2800" i="1">
                <a:latin typeface="Times New Roman" pitchFamily="18" charset="0"/>
                <a:sym typeface="Euclid Math One" pitchFamily="18" charset="2"/>
              </a:rPr>
              <a:t>построения</a:t>
            </a:r>
            <a:r>
              <a:rPr lang="ru-RU" sz="2800">
                <a:latin typeface="Times New Roman" pitchFamily="18" charset="0"/>
                <a:sym typeface="Euclid Math One" pitchFamily="18" charset="2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Euclid Math One" pitchFamily="18" charset="2"/>
              </a:rPr>
              <a:t>какого-нибудь автомата</a:t>
            </a:r>
            <a:r>
              <a:rPr lang="en-US" sz="2800">
                <a:latin typeface="Times New Roman" pitchFamily="18" charset="0"/>
                <a:sym typeface="Euclid Math One" pitchFamily="18" charset="2"/>
              </a:rPr>
              <a:t>   </a:t>
            </a:r>
            <a:r>
              <a:rPr lang="ru-RU" sz="2800">
                <a:latin typeface="Times New Roman" pitchFamily="18" charset="0"/>
                <a:sym typeface="Euclid Math One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sz="2800" baseline="-25000">
                <a:sym typeface="Symbol" pitchFamily="18" charset="2"/>
              </a:rPr>
              <a:t></a:t>
            </a:r>
            <a:r>
              <a:rPr lang="en-US" sz="2800">
                <a:sym typeface="Symbol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)</a:t>
            </a:r>
            <a:r>
              <a:rPr lang="ru-RU" sz="2800">
                <a:sym typeface="Euclid Math Two" pitchFamily="18" charset="2"/>
              </a:rPr>
              <a:t> </a:t>
            </a:r>
            <a:endParaRPr lang="ru-RU" sz="2800">
              <a:latin typeface="Times New Roman" pitchFamily="18" charset="0"/>
              <a:sym typeface="Euclid Math One" pitchFamily="18" charset="2"/>
            </a:endParaRPr>
          </a:p>
          <a:p>
            <a:pPr algn="ctr">
              <a:spcBef>
                <a:spcPct val="25000"/>
              </a:spcBef>
            </a:pPr>
            <a:r>
              <a:rPr lang="ru-RU" sz="2800">
                <a:latin typeface="Times New Roman" pitchFamily="18" charset="0"/>
                <a:sym typeface="Euclid Math One" pitchFamily="18" charset="2"/>
              </a:rPr>
              <a:t>по спецификации </a:t>
            </a:r>
            <a:r>
              <a:rPr lang="en-US" sz="2800" b="1">
                <a:sym typeface="Euclid Math One" pitchFamily="18" charset="2"/>
              </a:rPr>
              <a:t>S</a:t>
            </a:r>
            <a:endParaRPr lang="ru-RU" sz="2800" b="1">
              <a:sym typeface="Euclid Math One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0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0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0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0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60" grpId="0" animBg="1"/>
      <p:bldP spid="620562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E3CD-5653-4D45-9714-EB38BDF56C0D}" type="slidenum">
              <a:rPr lang="ru-RU"/>
              <a:pPr/>
              <a:t>193</a:t>
            </a:fld>
            <a:endParaRPr lang="ru-RU"/>
          </a:p>
        </p:txBody>
      </p:sp>
      <p:grpSp>
        <p:nvGrpSpPr>
          <p:cNvPr id="62566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566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6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6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7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7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7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7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7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567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567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5677" name="Text Box 13"/>
          <p:cNvSpPr txBox="1">
            <a:spLocks noChangeArrowheads="1"/>
          </p:cNvSpPr>
          <p:nvPr/>
        </p:nvSpPr>
        <p:spPr bwMode="auto">
          <a:xfrm>
            <a:off x="4343400" y="381000"/>
            <a:ext cx="45720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</a:rPr>
              <a:t>Композиционное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/>
            <a:r>
              <a:rPr lang="ru-RU" altLang="zh-TW" sz="3000" b="1">
                <a:latin typeface="Times New Roman" pitchFamily="18" charset="0"/>
              </a:rPr>
              <a:t>Базовые и нормальные</a:t>
            </a: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sym typeface="Symbol" pitchFamily="18" charset="2"/>
              </a:rPr>
              <a:t>-трассы</a:t>
            </a:r>
            <a:endParaRPr lang="ru-RU" altLang="zh-TW" sz="3000" b="1" u="sng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Базовые -трассы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Финальные -трассы</a:t>
            </a:r>
            <a:endParaRPr lang="en-US" altLang="zh-TW" sz="28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Релевантные 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-трассы</a:t>
            </a:r>
            <a:endParaRPr lang="en-US" altLang="zh-TW" sz="28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Сингулярные -трассы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Нормальные -трассы</a:t>
            </a:r>
          </a:p>
        </p:txBody>
      </p:sp>
      <p:pic>
        <p:nvPicPr>
          <p:cNvPr id="625678" name="Picture 14" descr="matric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8077200" y="107950"/>
            <a:ext cx="914400" cy="941388"/>
          </a:xfrm>
          <a:prstGeom prst="rect">
            <a:avLst/>
          </a:prstGeom>
          <a:noFill/>
        </p:spPr>
      </p:pic>
      <p:pic>
        <p:nvPicPr>
          <p:cNvPr id="625679" name="Picture 15" descr="1a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/>
          <a:stretch>
            <a:fillRect/>
          </a:stretch>
        </p:blipFill>
        <p:spPr bwMode="auto">
          <a:xfrm>
            <a:off x="107950" y="107950"/>
            <a:ext cx="4083050" cy="663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B2FCD-EB0E-4F81-A414-421145D8673B}" type="slidenum">
              <a:rPr lang="ru-RU"/>
              <a:pPr/>
              <a:t>194</a:t>
            </a:fld>
            <a:endParaRPr lang="ru-RU"/>
          </a:p>
        </p:txBody>
      </p:sp>
      <p:grpSp>
        <p:nvGrpSpPr>
          <p:cNvPr id="6266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66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66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67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670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Базовые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Базовые -трассы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626702" name="Text Box 14"/>
          <p:cNvSpPr txBox="1">
            <a:spLocks noChangeArrowheads="1"/>
          </p:cNvSpPr>
          <p:nvPr/>
        </p:nvSpPr>
        <p:spPr bwMode="auto">
          <a:xfrm>
            <a:off x="358775" y="1295400"/>
            <a:ext cx="8353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6800" rIns="0" bIns="46800" anchor="ctr">
            <a:spAutoFit/>
          </a:bodyPr>
          <a:lstStyle/>
          <a:p>
            <a:pPr algn="dist"/>
            <a:r>
              <a:rPr lang="ru-RU" sz="2800">
                <a:latin typeface="Times New Roman" pitchFamily="18" charset="0"/>
                <a:sym typeface="Symbol" pitchFamily="18" charset="2"/>
              </a:rPr>
              <a:t>В максимальной -реализации есть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</a:t>
            </a:r>
          </a:p>
          <a:p>
            <a:pPr algn="dist"/>
            <a:r>
              <a:rPr lang="ru-RU" sz="2800">
                <a:latin typeface="Times New Roman" pitchFamily="18" charset="0"/>
                <a:sym typeface="Symbol" pitchFamily="18" charset="2"/>
              </a:rPr>
              <a:t>«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лишние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» для косой композиции.</a:t>
            </a:r>
          </a:p>
        </p:txBody>
      </p:sp>
      <p:sp>
        <p:nvSpPr>
          <p:cNvPr id="626704" name="Text Box 16"/>
          <p:cNvSpPr txBox="1">
            <a:spLocks noChangeArrowheads="1"/>
          </p:cNvSpPr>
          <p:nvPr/>
        </p:nvSpPr>
        <p:spPr bwMode="auto">
          <a:xfrm>
            <a:off x="395288" y="2384425"/>
            <a:ext cx="8305800" cy="2089150"/>
          </a:xfrm>
          <a:prstGeom prst="rect">
            <a:avLst/>
          </a:prstGeom>
          <a:solidFill>
            <a:srgbClr val="F8F6E8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180000" tIns="180000" rIns="180000" bIns="180000" anchor="ctr"/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  <a:sym typeface="Symbol" pitchFamily="18" charset="2"/>
              </a:rPr>
              <a:t>Достаточно подмножества </a:t>
            </a:r>
            <a:r>
              <a:rPr lang="ru-RU" sz="2800" i="1" u="sng">
                <a:latin typeface="Times New Roman" pitchFamily="18" charset="0"/>
                <a:sym typeface="Symbol" pitchFamily="18" charset="2"/>
              </a:rPr>
              <a:t>базовых</a:t>
            </a:r>
            <a:r>
              <a:rPr lang="ru-RU" sz="2800" u="sng">
                <a:latin typeface="Times New Roman" pitchFamily="18" charset="0"/>
                <a:sym typeface="Symbol" pitchFamily="18" charset="2"/>
              </a:rPr>
              <a:t> -трасс</a:t>
            </a:r>
            <a:endParaRPr lang="ru-RU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ru-RU" sz="3200" b="1" i="1">
                <a:latin typeface="Times New Roman" pitchFamily="18" charset="0"/>
                <a:sym typeface="Symbol" pitchFamily="18" charset="2"/>
              </a:rPr>
              <a:t>		</a:t>
            </a:r>
            <a:r>
              <a:rPr lang="en-US" sz="3200" b="1" i="1">
                <a:latin typeface="Times New Roman" pitchFamily="18" charset="0"/>
                <a:sym typeface="Symbol" pitchFamily="18" charset="2"/>
              </a:rPr>
              <a:t>Base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>
                <a:sym typeface="Symbol" pitchFamily="18" charset="2"/>
              </a:rPr>
              <a:t>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 b="1">
                <a:sym typeface="Euclid Math One" pitchFamily="18" charset="2"/>
              </a:rPr>
              <a:t></a:t>
            </a:r>
            <a:r>
              <a:rPr lang="ru-RU" sz="3200" baseline="-25000">
                <a:sym typeface="Symbol" pitchFamily="18" charset="2"/>
              </a:rPr>
              <a:t></a:t>
            </a:r>
            <a:r>
              <a:rPr lang="ru-RU" sz="3200">
                <a:sym typeface="Symbol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A</a:t>
            </a:r>
            <a:r>
              <a:rPr lang="ru-RU" sz="3200">
                <a:sym typeface="Symbol" pitchFamily="18" charset="2"/>
              </a:rPr>
              <a:t>) 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</a:t>
            </a:r>
            <a:r>
              <a:rPr lang="ru-RU" sz="3200" baseline="-4000">
                <a:sym typeface="Symbol" pitchFamily="18" charset="2"/>
              </a:rPr>
              <a:t>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</a:t>
            </a:r>
            <a:r>
              <a:rPr lang="ru-RU" altLang="zh-TW" sz="3200">
                <a:sym typeface="Euclid Math One" pitchFamily="18" charset="2"/>
              </a:rPr>
              <a:t> </a:t>
            </a:r>
            <a:r>
              <a:rPr lang="en-US" sz="3200" b="1" i="1">
                <a:latin typeface="Times New Roman" pitchFamily="18" charset="0"/>
                <a:sym typeface="Symbol" pitchFamily="18" charset="2"/>
              </a:rPr>
              <a:t>Base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>
                <a:sym typeface="Symbol" pitchFamily="18" charset="2"/>
              </a:rPr>
              <a:t>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 b="1">
                <a:sym typeface="Euclid Math One" pitchFamily="18" charset="2"/>
              </a:rPr>
              <a:t></a:t>
            </a:r>
            <a:r>
              <a:rPr lang="ru-RU" sz="3200" baseline="-25000">
                <a:sym typeface="Symbol" pitchFamily="18" charset="2"/>
              </a:rPr>
              <a:t></a:t>
            </a:r>
            <a:r>
              <a:rPr lang="ru-RU" sz="3200">
                <a:sym typeface="Symbol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B</a:t>
            </a:r>
            <a:r>
              <a:rPr lang="ru-RU" sz="3200">
                <a:sym typeface="Symbol" pitchFamily="18" charset="2"/>
              </a:rPr>
              <a:t>)</a:t>
            </a:r>
          </a:p>
          <a:p>
            <a:pPr>
              <a:spcBef>
                <a:spcPct val="30000"/>
              </a:spcBef>
            </a:pPr>
            <a:r>
              <a:rPr lang="en-US" sz="4000">
                <a:sym typeface="Symbol" pitchFamily="18" charset="2"/>
              </a:rPr>
              <a:t></a:t>
            </a:r>
            <a:r>
              <a:rPr lang="en-US" sz="4000" b="1" i="1" baseline="-4000">
                <a:latin typeface="Times New Roman" pitchFamily="18" charset="0"/>
                <a:sym typeface="Symbol" pitchFamily="18" charset="2"/>
              </a:rPr>
              <a:t>ioco</a:t>
            </a:r>
            <a:r>
              <a:rPr lang="en-US" sz="4000" baseline="-25000">
                <a:sym typeface="Symbol" pitchFamily="18" charset="2"/>
              </a:rPr>
              <a:t></a:t>
            </a:r>
            <a:r>
              <a:rPr lang="ru-RU" sz="3200">
                <a:sym typeface="Symbol" pitchFamily="18" charset="2"/>
              </a:rPr>
              <a:t>	         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 b="1">
                <a:sym typeface="Euclid Math One" pitchFamily="18" charset="2"/>
              </a:rPr>
              <a:t></a:t>
            </a:r>
            <a:r>
              <a:rPr lang="ru-RU" sz="3200" baseline="-25000">
                <a:sym typeface="Symbol" pitchFamily="18" charset="2"/>
              </a:rPr>
              <a:t></a:t>
            </a:r>
            <a:r>
              <a:rPr lang="ru-RU" sz="3200">
                <a:sym typeface="Symbol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A</a:t>
            </a:r>
            <a:r>
              <a:rPr lang="ru-RU" sz="3200">
                <a:sym typeface="Symbol" pitchFamily="18" charset="2"/>
              </a:rPr>
              <a:t>) 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</a:t>
            </a:r>
            <a:r>
              <a:rPr lang="ru-RU" sz="3200" baseline="-4000">
                <a:sym typeface="Symbol" pitchFamily="18" charset="2"/>
              </a:rPr>
              <a:t>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</a:t>
            </a:r>
            <a:r>
              <a:rPr lang="ru-RU" altLang="zh-TW" sz="3200">
                <a:sym typeface="Euclid Math One" pitchFamily="18" charset="2"/>
              </a:rPr>
              <a:t>          </a:t>
            </a:r>
            <a:r>
              <a:rPr lang="ru-RU" sz="3200">
                <a:sym typeface="Symbol" pitchFamily="18" charset="2"/>
              </a:rPr>
              <a:t>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 b="1">
                <a:sym typeface="Euclid Math One" pitchFamily="18" charset="2"/>
              </a:rPr>
              <a:t></a:t>
            </a:r>
            <a:r>
              <a:rPr lang="ru-RU" sz="3200" baseline="-25000">
                <a:sym typeface="Symbol" pitchFamily="18" charset="2"/>
              </a:rPr>
              <a:t></a:t>
            </a:r>
            <a:r>
              <a:rPr lang="ru-RU" sz="3200">
                <a:sym typeface="Symbol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B</a:t>
            </a:r>
            <a:r>
              <a:rPr lang="ru-RU" sz="3200">
                <a:sym typeface="Symbol" pitchFamily="18" charset="2"/>
              </a:rPr>
              <a:t>)</a:t>
            </a:r>
          </a:p>
        </p:txBody>
      </p:sp>
      <p:sp>
        <p:nvSpPr>
          <p:cNvPr id="626705" name="Text Box 17"/>
          <p:cNvSpPr txBox="1">
            <a:spLocks noChangeArrowheads="1"/>
          </p:cNvSpPr>
          <p:nvPr/>
        </p:nvSpPr>
        <p:spPr bwMode="auto">
          <a:xfrm>
            <a:off x="395288" y="4616450"/>
            <a:ext cx="83058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82800" rIns="180000" bIns="82800" anchor="ctr"/>
          <a:lstStyle/>
          <a:p>
            <a:pPr>
              <a:spcBef>
                <a:spcPct val="50000"/>
              </a:spcBef>
            </a:pPr>
            <a:r>
              <a:rPr lang="ru-RU" sz="2800" b="1">
                <a:sym typeface="Euclid Math One" pitchFamily="18" charset="2"/>
              </a:rPr>
              <a:t></a:t>
            </a:r>
            <a:r>
              <a:rPr lang="en-US" sz="2800" baseline="-25000">
                <a:sym typeface="Euclid Math One" pitchFamily="18" charset="2"/>
              </a:rPr>
              <a:t>base</a:t>
            </a:r>
            <a:r>
              <a:rPr lang="ru-RU" sz="2800" baseline="-25000">
                <a:sym typeface="Symbol" pitchFamily="18" charset="2"/>
              </a:rPr>
              <a:t> 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  </a:t>
            </a:r>
            <a:r>
              <a:rPr lang="en-US" sz="2800" i="1">
                <a:latin typeface="Times New Roman" pitchFamily="18" charset="0"/>
                <a:sym typeface="Symbol" pitchFamily="18" charset="2"/>
              </a:rPr>
              <a:t>– </a:t>
            </a:r>
            <a:r>
              <a:rPr lang="ru-RU" sz="2800" i="1">
                <a:latin typeface="Times New Roman" pitchFamily="18" charset="0"/>
                <a:sym typeface="Euclid Math One" pitchFamily="18" charset="2"/>
              </a:rPr>
              <a:t>максимальная</a:t>
            </a:r>
            <a:r>
              <a:rPr lang="en-US" sz="2800" i="1">
                <a:latin typeface="Times New Roman" pitchFamily="18" charset="0"/>
                <a:sym typeface="Euclid Math One" pitchFamily="18" charset="2"/>
              </a:rPr>
              <a:t> </a:t>
            </a:r>
            <a:r>
              <a:rPr lang="ru-RU" sz="2800" i="1">
                <a:latin typeface="Times New Roman" pitchFamily="18" charset="0"/>
                <a:sym typeface="Euclid Math One" pitchFamily="18" charset="2"/>
              </a:rPr>
              <a:t>базовая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-</a:t>
            </a:r>
            <a:r>
              <a:rPr lang="ru-RU" sz="2800" i="1">
                <a:latin typeface="Times New Roman" pitchFamily="18" charset="0"/>
                <a:sym typeface="Euclid Math One" pitchFamily="18" charset="2"/>
              </a:rPr>
              <a:t>реализация:</a:t>
            </a:r>
          </a:p>
          <a:p>
            <a:pPr>
              <a:spcBef>
                <a:spcPct val="35000"/>
              </a:spcBef>
            </a:pPr>
            <a:r>
              <a:rPr lang="ru-RU" sz="2800">
                <a:sym typeface="Symbol" pitchFamily="18" charset="2"/>
              </a:rPr>
              <a:t>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en-US" sz="2800" baseline="-25000">
                <a:sym typeface="Euclid Math One" pitchFamily="18" charset="2"/>
              </a:rPr>
              <a:t>base</a:t>
            </a:r>
            <a:r>
              <a:rPr lang="ru-RU" sz="2800" baseline="-25000">
                <a:sym typeface="Symbol" pitchFamily="18" charset="2"/>
              </a:rPr>
              <a:t> 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>
                <a:sym typeface="Euclid Math One" pitchFamily="18" charset="2"/>
              </a:rPr>
              <a:t>=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en-US" sz="2800" b="1" i="1">
                <a:latin typeface="Times New Roman" pitchFamily="18" charset="0"/>
                <a:sym typeface="Euclid Math One" pitchFamily="18" charset="2"/>
              </a:rPr>
              <a:t>Base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>
                <a:sym typeface="Symbol" pitchFamily="18" charset="2"/>
              </a:rPr>
              <a:t>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ru-RU" sz="2800" baseline="-25000">
                <a:sym typeface="Symbol" pitchFamily="18" charset="2"/>
              </a:rPr>
              <a:t>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</a:t>
            </a:r>
          </a:p>
        </p:txBody>
      </p:sp>
      <p:sp>
        <p:nvSpPr>
          <p:cNvPr id="626706" name="Text Box 18"/>
          <p:cNvSpPr txBox="1">
            <a:spLocks noChangeArrowheads="1"/>
          </p:cNvSpPr>
          <p:nvPr/>
        </p:nvSpPr>
        <p:spPr bwMode="auto">
          <a:xfrm>
            <a:off x="395288" y="5932488"/>
            <a:ext cx="7453312" cy="592137"/>
          </a:xfrm>
          <a:prstGeom prst="rect">
            <a:avLst/>
          </a:prstGeom>
          <a:solidFill>
            <a:srgbClr val="EBFFFF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80000" tIns="82800" rIns="180000" bIns="82800" anchor="ctr"/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Базовые  =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финальные, релевантные, сингулярные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6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6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6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6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6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6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702" grpId="0"/>
      <p:bldP spid="626704" grpId="0" animBg="1"/>
      <p:bldP spid="626705" grpId="0"/>
      <p:bldP spid="62670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BF88A-AF9B-415B-9C17-F3E50E868DD4}" type="slidenum">
              <a:rPr lang="ru-RU"/>
              <a:pPr/>
              <a:t>195</a:t>
            </a:fld>
            <a:endParaRPr lang="ru-RU"/>
          </a:p>
        </p:txBody>
      </p:sp>
      <p:sp>
        <p:nvSpPr>
          <p:cNvPr id="627791" name="Text Box 79"/>
          <p:cNvSpPr txBox="1">
            <a:spLocks noChangeArrowheads="1"/>
          </p:cNvSpPr>
          <p:nvPr/>
        </p:nvSpPr>
        <p:spPr bwMode="auto">
          <a:xfrm>
            <a:off x="1476375" y="4341813"/>
            <a:ext cx="6011863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После разрушающего стимула произвольное поведение</a:t>
            </a:r>
          </a:p>
        </p:txBody>
      </p:sp>
      <p:grpSp>
        <p:nvGrpSpPr>
          <p:cNvPr id="627714" name="Group 2"/>
          <p:cNvGrpSpPr>
            <a:grpSpLocks/>
          </p:cNvGrpSpPr>
          <p:nvPr/>
        </p:nvGrpSpPr>
        <p:grpSpPr bwMode="auto">
          <a:xfrm>
            <a:off x="1943100" y="4732338"/>
            <a:ext cx="5375275" cy="423862"/>
            <a:chOff x="1224" y="2982"/>
            <a:chExt cx="3386" cy="267"/>
          </a:xfrm>
        </p:grpSpPr>
        <p:sp>
          <p:nvSpPr>
            <p:cNvPr id="627715" name="Oval 3"/>
            <p:cNvSpPr>
              <a:spLocks noChangeAspect="1" noChangeArrowheads="1"/>
            </p:cNvSpPr>
            <p:nvPr/>
          </p:nvSpPr>
          <p:spPr bwMode="auto">
            <a:xfrm>
              <a:off x="1224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16" name="AutoShape 4"/>
            <p:cNvCxnSpPr>
              <a:cxnSpLocks noChangeShapeType="1"/>
              <a:stCxn id="627715" idx="6"/>
              <a:endCxn id="627717" idx="2"/>
            </p:cNvCxnSpPr>
            <p:nvPr/>
          </p:nvCxnSpPr>
          <p:spPr bwMode="auto">
            <a:xfrm>
              <a:off x="1269" y="3148"/>
              <a:ext cx="224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17" name="Oval 5"/>
            <p:cNvSpPr>
              <a:spLocks noChangeAspect="1" noChangeArrowheads="1"/>
            </p:cNvSpPr>
            <p:nvPr/>
          </p:nvSpPr>
          <p:spPr bwMode="auto">
            <a:xfrm>
              <a:off x="3509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18" name="Oval 6"/>
            <p:cNvSpPr>
              <a:spLocks noChangeAspect="1" noChangeArrowheads="1"/>
            </p:cNvSpPr>
            <p:nvPr/>
          </p:nvSpPr>
          <p:spPr bwMode="auto">
            <a:xfrm>
              <a:off x="4565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19" name="AutoShape 7"/>
            <p:cNvCxnSpPr>
              <a:cxnSpLocks noChangeShapeType="1"/>
              <a:stCxn id="627717" idx="6"/>
              <a:endCxn id="627718" idx="2"/>
            </p:cNvCxnSpPr>
            <p:nvPr/>
          </p:nvCxnSpPr>
          <p:spPr bwMode="auto">
            <a:xfrm>
              <a:off x="3554" y="3148"/>
              <a:ext cx="1011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20" name="Text Box 8"/>
            <p:cNvSpPr txBox="1">
              <a:spLocks noChangeArrowheads="1"/>
            </p:cNvSpPr>
            <p:nvPr/>
          </p:nvSpPr>
          <p:spPr bwMode="auto">
            <a:xfrm>
              <a:off x="1877" y="3005"/>
              <a:ext cx="25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r>
                <a:rPr lang="ru-RU" altLang="zh-TW" sz="2400">
                  <a:sym typeface="Symbol" pitchFamily="18" charset="2"/>
                </a:rPr>
                <a:t> </a:t>
              </a:r>
              <a:r>
                <a:rPr lang="en-US" sz="2400">
                  <a:sym typeface="Symbol" pitchFamily="18" charset="2"/>
                </a:rPr>
                <a:t>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7721" name="Text Box 9"/>
            <p:cNvSpPr txBox="1">
              <a:spLocks noChangeArrowheads="1"/>
            </p:cNvSpPr>
            <p:nvPr/>
          </p:nvSpPr>
          <p:spPr bwMode="auto">
            <a:xfrm>
              <a:off x="3959" y="2982"/>
              <a:ext cx="19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`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7722" name="Group 10"/>
          <p:cNvGrpSpPr>
            <a:grpSpLocks/>
          </p:cNvGrpSpPr>
          <p:nvPr/>
        </p:nvGrpSpPr>
        <p:grpSpPr bwMode="auto">
          <a:xfrm>
            <a:off x="1943100" y="4733925"/>
            <a:ext cx="5375275" cy="423863"/>
            <a:chOff x="1224" y="2982"/>
            <a:chExt cx="3386" cy="267"/>
          </a:xfrm>
        </p:grpSpPr>
        <p:sp>
          <p:nvSpPr>
            <p:cNvPr id="627723" name="Oval 11"/>
            <p:cNvSpPr>
              <a:spLocks noChangeAspect="1" noChangeArrowheads="1"/>
            </p:cNvSpPr>
            <p:nvPr/>
          </p:nvSpPr>
          <p:spPr bwMode="auto">
            <a:xfrm>
              <a:off x="1224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24" name="AutoShape 12"/>
            <p:cNvCxnSpPr>
              <a:cxnSpLocks noChangeShapeType="1"/>
              <a:stCxn id="627723" idx="6"/>
              <a:endCxn id="627725" idx="2"/>
            </p:cNvCxnSpPr>
            <p:nvPr/>
          </p:nvCxnSpPr>
          <p:spPr bwMode="auto">
            <a:xfrm>
              <a:off x="1269" y="3148"/>
              <a:ext cx="224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25" name="Oval 13"/>
            <p:cNvSpPr>
              <a:spLocks noChangeAspect="1" noChangeArrowheads="1"/>
            </p:cNvSpPr>
            <p:nvPr/>
          </p:nvSpPr>
          <p:spPr bwMode="auto">
            <a:xfrm>
              <a:off x="3509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26" name="Oval 14"/>
            <p:cNvSpPr>
              <a:spLocks noChangeAspect="1" noChangeArrowheads="1"/>
            </p:cNvSpPr>
            <p:nvPr/>
          </p:nvSpPr>
          <p:spPr bwMode="auto">
            <a:xfrm>
              <a:off x="4565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27" name="AutoShape 15"/>
            <p:cNvCxnSpPr>
              <a:cxnSpLocks noChangeShapeType="1"/>
              <a:stCxn id="627725" idx="6"/>
              <a:endCxn id="627726" idx="2"/>
            </p:cNvCxnSpPr>
            <p:nvPr/>
          </p:nvCxnSpPr>
          <p:spPr bwMode="auto">
            <a:xfrm>
              <a:off x="3554" y="3148"/>
              <a:ext cx="1011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28" name="Text Box 16"/>
            <p:cNvSpPr txBox="1">
              <a:spLocks noChangeArrowheads="1"/>
            </p:cNvSpPr>
            <p:nvPr/>
          </p:nvSpPr>
          <p:spPr bwMode="auto">
            <a:xfrm>
              <a:off x="1877" y="3005"/>
              <a:ext cx="25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r>
                <a:rPr lang="ru-RU" altLang="zh-TW" sz="2400">
                  <a:sym typeface="Symbol" pitchFamily="18" charset="2"/>
                </a:rPr>
                <a:t> </a:t>
              </a:r>
              <a:r>
                <a:rPr lang="en-US" sz="2400">
                  <a:sym typeface="Symbol" pitchFamily="18" charset="2"/>
                </a:rPr>
                <a:t>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7729" name="Text Box 17"/>
            <p:cNvSpPr txBox="1">
              <a:spLocks noChangeArrowheads="1"/>
            </p:cNvSpPr>
            <p:nvPr/>
          </p:nvSpPr>
          <p:spPr bwMode="auto">
            <a:xfrm>
              <a:off x="3959" y="2982"/>
              <a:ext cx="19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`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7730" name="Group 18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7731" name="Rectangle 1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2" name="Rectangle 2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3" name="Rectangle 2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4" name="Rectangle 2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5" name="Rectangle 2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6" name="Rectangle 2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7" name="Rectangle 2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8" name="Rectangle 2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7740" name="Picture 2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7741" name="Text Box 29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Базовые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Финальные -трассы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627742" name="Text Box 30"/>
          <p:cNvSpPr txBox="1">
            <a:spLocks noChangeArrowheads="1"/>
          </p:cNvSpPr>
          <p:nvPr/>
        </p:nvSpPr>
        <p:spPr bwMode="auto">
          <a:xfrm>
            <a:off x="1489075" y="1339850"/>
            <a:ext cx="5999163" cy="206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82800" rIns="108000" bIns="82800" anchor="ctr">
            <a:spAutoFit/>
          </a:bodyPr>
          <a:lstStyle/>
          <a:p>
            <a:pPr algn="dist"/>
            <a:r>
              <a:rPr lang="ru-RU" sz="2800">
                <a:latin typeface="Times New Roman" pitchFamily="18" charset="0"/>
                <a:sym typeface="Symbol" pitchFamily="18" charset="2"/>
              </a:rPr>
              <a:t>Финальные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 –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 вида</a:t>
            </a:r>
          </a:p>
          <a:p>
            <a:pPr algn="dist"/>
            <a:r>
              <a:rPr lang="ru-RU" sz="2800">
                <a:sym typeface="Symbol" pitchFamily="18" charset="2"/>
              </a:rPr>
              <a:t>     </a:t>
            </a:r>
            <a:r>
              <a:rPr lang="ru-RU" sz="3200">
                <a:sym typeface="Symbol" pitchFamily="18" charset="2"/>
              </a:rPr>
              <a:t></a:t>
            </a:r>
            <a:r>
              <a:rPr lang="ru-RU" sz="2800">
                <a:sym typeface="Symbol" pitchFamily="18" charset="2"/>
              </a:rPr>
              <a:t>,     </a:t>
            </a:r>
            <a:r>
              <a:rPr lang="ru-RU" sz="3200">
                <a:sym typeface="Symbol" pitchFamily="18" charset="2"/>
              </a:rPr>
              <a:t></a:t>
            </a:r>
            <a:r>
              <a:rPr lang="en-US" sz="3200">
                <a:sym typeface="Symbol" pitchFamily="18" charset="2"/>
              </a:rPr>
              <a:t>?x</a:t>
            </a:r>
            <a:r>
              <a:rPr lang="ru-RU" sz="2800">
                <a:sym typeface="Symbol" pitchFamily="18" charset="2"/>
              </a:rPr>
              <a:t>     и     </a:t>
            </a:r>
            <a:r>
              <a:rPr lang="ru-RU" sz="3200">
                <a:sym typeface="Symbol" pitchFamily="18" charset="2"/>
              </a:rPr>
              <a:t></a:t>
            </a:r>
            <a:r>
              <a:rPr lang="en-US" sz="3200">
                <a:sym typeface="Symbol" pitchFamily="18" charset="2"/>
              </a:rPr>
              <a:t>?x</a:t>
            </a:r>
            <a:r>
              <a:rPr lang="ru-RU" sz="3200">
                <a:sym typeface="Symbol" pitchFamily="18" charset="2"/>
              </a:rPr>
              <a:t></a:t>
            </a:r>
            <a:r>
              <a:rPr lang="ru-RU" sz="2800">
                <a:sym typeface="Symbol" pitchFamily="18" charset="2"/>
              </a:rPr>
              <a:t>     </a:t>
            </a:r>
            <a:r>
              <a:rPr lang="ru-RU" sz="2800">
                <a:solidFill>
                  <a:schemeClr val="bg1"/>
                </a:solidFill>
                <a:sym typeface="Symbol" pitchFamily="18" charset="2"/>
              </a:rPr>
              <a:t>,</a:t>
            </a:r>
            <a:r>
              <a:rPr lang="ru-RU" sz="2800">
                <a:sym typeface="Symbol" pitchFamily="18" charset="2"/>
              </a:rPr>
              <a:t>   </a:t>
            </a:r>
          </a:p>
          <a:p>
            <a:r>
              <a:rPr lang="ru-RU" sz="2800">
                <a:latin typeface="Times New Roman" pitchFamily="18" charset="0"/>
                <a:sym typeface="Symbol" pitchFamily="18" charset="2"/>
              </a:rPr>
              <a:t>где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3200">
                <a:sym typeface="Symbol" pitchFamily="18" charset="2"/>
              </a:rPr>
              <a:t>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 безопасная -трасса,</a:t>
            </a:r>
          </a:p>
          <a:p>
            <a:r>
              <a:rPr lang="ru-RU" sz="2800">
                <a:latin typeface="Times New Roman" pitchFamily="18" charset="0"/>
                <a:sym typeface="Symbol" pitchFamily="18" charset="2"/>
              </a:rPr>
              <a:t>а стимул </a:t>
            </a:r>
            <a:r>
              <a:rPr lang="en-US" sz="3200">
                <a:sym typeface="Symbol" pitchFamily="18" charset="2"/>
              </a:rPr>
              <a:t>x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разрушающий после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3200">
                <a:sym typeface="Symbol" pitchFamily="18" charset="2"/>
              </a:rPr>
              <a:t></a:t>
            </a:r>
            <a:r>
              <a:rPr lang="ru-RU" sz="2800">
                <a:sym typeface="Symbol" pitchFamily="18" charset="2"/>
              </a:rPr>
              <a:t>.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cxnSp>
        <p:nvCxnSpPr>
          <p:cNvPr id="627743" name="AutoShape 31"/>
          <p:cNvCxnSpPr>
            <a:cxnSpLocks noChangeShapeType="1"/>
            <a:stCxn id="627726" idx="0"/>
            <a:endCxn id="627751" idx="4"/>
          </p:cNvCxnSpPr>
          <p:nvPr/>
        </p:nvCxnSpPr>
        <p:spPr bwMode="auto">
          <a:xfrm flipV="1">
            <a:off x="7283450" y="3849688"/>
            <a:ext cx="0" cy="1111250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627744" name="AutoShape 32"/>
          <p:cNvCxnSpPr>
            <a:cxnSpLocks noChangeShapeType="1"/>
            <a:stCxn id="627768" idx="0"/>
            <a:endCxn id="627725" idx="4"/>
          </p:cNvCxnSpPr>
          <p:nvPr/>
        </p:nvCxnSpPr>
        <p:spPr bwMode="auto">
          <a:xfrm flipV="1">
            <a:off x="5607050" y="5032375"/>
            <a:ext cx="0" cy="1301750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627745" name="Group 33"/>
          <p:cNvGrpSpPr>
            <a:grpSpLocks/>
          </p:cNvGrpSpPr>
          <p:nvPr/>
        </p:nvGrpSpPr>
        <p:grpSpPr bwMode="auto">
          <a:xfrm>
            <a:off x="1943100" y="3573463"/>
            <a:ext cx="5375275" cy="422275"/>
            <a:chOff x="1224" y="2251"/>
            <a:chExt cx="3386" cy="266"/>
          </a:xfrm>
        </p:grpSpPr>
        <p:sp>
          <p:nvSpPr>
            <p:cNvPr id="627746" name="Oval 34"/>
            <p:cNvSpPr>
              <a:spLocks noChangeAspect="1" noChangeArrowheads="1"/>
            </p:cNvSpPr>
            <p:nvPr/>
          </p:nvSpPr>
          <p:spPr bwMode="auto">
            <a:xfrm>
              <a:off x="1224" y="238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47" name="Oval 35"/>
            <p:cNvSpPr>
              <a:spLocks noChangeAspect="1" noChangeArrowheads="1"/>
            </p:cNvSpPr>
            <p:nvPr/>
          </p:nvSpPr>
          <p:spPr bwMode="auto">
            <a:xfrm>
              <a:off x="2699" y="238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48" name="AutoShape 36"/>
            <p:cNvCxnSpPr>
              <a:cxnSpLocks noChangeShapeType="1"/>
              <a:stCxn id="627746" idx="6"/>
              <a:endCxn id="627747" idx="2"/>
            </p:cNvCxnSpPr>
            <p:nvPr/>
          </p:nvCxnSpPr>
          <p:spPr bwMode="auto">
            <a:xfrm>
              <a:off x="1269" y="2403"/>
              <a:ext cx="1430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49" name="Oval 37"/>
            <p:cNvSpPr>
              <a:spLocks noChangeAspect="1" noChangeArrowheads="1"/>
            </p:cNvSpPr>
            <p:nvPr/>
          </p:nvSpPr>
          <p:spPr bwMode="auto">
            <a:xfrm>
              <a:off x="3509" y="238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50" name="AutoShape 38"/>
            <p:cNvCxnSpPr>
              <a:cxnSpLocks noChangeShapeType="1"/>
              <a:stCxn id="627747" idx="6"/>
              <a:endCxn id="627749" idx="2"/>
            </p:cNvCxnSpPr>
            <p:nvPr/>
          </p:nvCxnSpPr>
          <p:spPr bwMode="auto">
            <a:xfrm>
              <a:off x="2744" y="2403"/>
              <a:ext cx="765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51" name="Oval 39"/>
            <p:cNvSpPr>
              <a:spLocks noChangeAspect="1" noChangeArrowheads="1"/>
            </p:cNvSpPr>
            <p:nvPr/>
          </p:nvSpPr>
          <p:spPr bwMode="auto">
            <a:xfrm>
              <a:off x="4565" y="238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52" name="AutoShape 40"/>
            <p:cNvCxnSpPr>
              <a:cxnSpLocks noChangeShapeType="1"/>
              <a:stCxn id="627749" idx="6"/>
              <a:endCxn id="627751" idx="2"/>
            </p:cNvCxnSpPr>
            <p:nvPr/>
          </p:nvCxnSpPr>
          <p:spPr bwMode="auto">
            <a:xfrm>
              <a:off x="3554" y="2403"/>
              <a:ext cx="1011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53" name="Text Box 41"/>
            <p:cNvSpPr txBox="1">
              <a:spLocks noChangeArrowheads="1"/>
            </p:cNvSpPr>
            <p:nvPr/>
          </p:nvSpPr>
          <p:spPr bwMode="auto">
            <a:xfrm>
              <a:off x="1882" y="2251"/>
              <a:ext cx="138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7754" name="Text Box 42"/>
            <p:cNvSpPr txBox="1">
              <a:spLocks noChangeArrowheads="1"/>
            </p:cNvSpPr>
            <p:nvPr/>
          </p:nvSpPr>
          <p:spPr bwMode="auto">
            <a:xfrm>
              <a:off x="2980" y="2251"/>
              <a:ext cx="22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?x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7755" name="Text Box 43"/>
            <p:cNvSpPr txBox="1">
              <a:spLocks noChangeArrowheads="1"/>
            </p:cNvSpPr>
            <p:nvPr/>
          </p:nvSpPr>
          <p:spPr bwMode="auto">
            <a:xfrm>
              <a:off x="3996" y="2273"/>
              <a:ext cx="127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7756" name="Group 44"/>
          <p:cNvGrpSpPr>
            <a:grpSpLocks/>
          </p:cNvGrpSpPr>
          <p:nvPr/>
        </p:nvGrpSpPr>
        <p:grpSpPr bwMode="auto">
          <a:xfrm>
            <a:off x="1952625" y="3608388"/>
            <a:ext cx="5375275" cy="387350"/>
            <a:chOff x="1230" y="2642"/>
            <a:chExt cx="3386" cy="244"/>
          </a:xfrm>
        </p:grpSpPr>
        <p:sp>
          <p:nvSpPr>
            <p:cNvPr id="627757" name="Oval 45"/>
            <p:cNvSpPr>
              <a:spLocks noChangeAspect="1" noChangeArrowheads="1"/>
            </p:cNvSpPr>
            <p:nvPr/>
          </p:nvSpPr>
          <p:spPr bwMode="auto">
            <a:xfrm>
              <a:off x="1230" y="275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58" name="AutoShape 46"/>
            <p:cNvCxnSpPr>
              <a:cxnSpLocks noChangeShapeType="1"/>
              <a:stCxn id="627757" idx="6"/>
              <a:endCxn id="627759" idx="2"/>
            </p:cNvCxnSpPr>
            <p:nvPr/>
          </p:nvCxnSpPr>
          <p:spPr bwMode="auto">
            <a:xfrm>
              <a:off x="1275" y="2778"/>
              <a:ext cx="224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59" name="Oval 47"/>
            <p:cNvSpPr>
              <a:spLocks noChangeAspect="1" noChangeArrowheads="1"/>
            </p:cNvSpPr>
            <p:nvPr/>
          </p:nvSpPr>
          <p:spPr bwMode="auto">
            <a:xfrm>
              <a:off x="3515" y="275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60" name="Oval 48"/>
            <p:cNvSpPr>
              <a:spLocks noChangeAspect="1" noChangeArrowheads="1"/>
            </p:cNvSpPr>
            <p:nvPr/>
          </p:nvSpPr>
          <p:spPr bwMode="auto">
            <a:xfrm>
              <a:off x="4571" y="275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61" name="AutoShape 49"/>
            <p:cNvCxnSpPr>
              <a:cxnSpLocks noChangeShapeType="1"/>
              <a:stCxn id="627759" idx="6"/>
              <a:endCxn id="627760" idx="2"/>
            </p:cNvCxnSpPr>
            <p:nvPr/>
          </p:nvCxnSpPr>
          <p:spPr bwMode="auto">
            <a:xfrm>
              <a:off x="3560" y="2778"/>
              <a:ext cx="1011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62" name="Text Box 50"/>
            <p:cNvSpPr txBox="1">
              <a:spLocks noChangeArrowheads="1"/>
            </p:cNvSpPr>
            <p:nvPr/>
          </p:nvSpPr>
          <p:spPr bwMode="auto">
            <a:xfrm>
              <a:off x="2234" y="2642"/>
              <a:ext cx="266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7763" name="Text Box 51"/>
            <p:cNvSpPr txBox="1">
              <a:spLocks noChangeArrowheads="1"/>
            </p:cNvSpPr>
            <p:nvPr/>
          </p:nvSpPr>
          <p:spPr bwMode="auto">
            <a:xfrm>
              <a:off x="3954" y="2642"/>
              <a:ext cx="25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``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7764" name="Group 52"/>
          <p:cNvGrpSpPr>
            <a:grpSpLocks/>
          </p:cNvGrpSpPr>
          <p:nvPr/>
        </p:nvGrpSpPr>
        <p:grpSpPr bwMode="auto">
          <a:xfrm>
            <a:off x="1943100" y="6102350"/>
            <a:ext cx="4679950" cy="422275"/>
            <a:chOff x="1224" y="3844"/>
            <a:chExt cx="2948" cy="266"/>
          </a:xfrm>
        </p:grpSpPr>
        <p:sp>
          <p:nvSpPr>
            <p:cNvPr id="627765" name="Oval 53"/>
            <p:cNvSpPr>
              <a:spLocks noChangeAspect="1" noChangeArrowheads="1"/>
            </p:cNvSpPr>
            <p:nvPr/>
          </p:nvSpPr>
          <p:spPr bwMode="auto">
            <a:xfrm>
              <a:off x="1224" y="399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66" name="Oval 54"/>
            <p:cNvSpPr>
              <a:spLocks noChangeAspect="1" noChangeArrowheads="1"/>
            </p:cNvSpPr>
            <p:nvPr/>
          </p:nvSpPr>
          <p:spPr bwMode="auto">
            <a:xfrm>
              <a:off x="2699" y="399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67" name="AutoShape 55"/>
            <p:cNvCxnSpPr>
              <a:cxnSpLocks noChangeShapeType="1"/>
              <a:stCxn id="627765" idx="6"/>
              <a:endCxn id="627766" idx="2"/>
            </p:cNvCxnSpPr>
            <p:nvPr/>
          </p:nvCxnSpPr>
          <p:spPr bwMode="auto">
            <a:xfrm>
              <a:off x="1269" y="4013"/>
              <a:ext cx="1430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68" name="Oval 56"/>
            <p:cNvSpPr>
              <a:spLocks noChangeAspect="1" noChangeArrowheads="1"/>
            </p:cNvSpPr>
            <p:nvPr/>
          </p:nvSpPr>
          <p:spPr bwMode="auto">
            <a:xfrm>
              <a:off x="3509" y="399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69" name="AutoShape 57"/>
            <p:cNvCxnSpPr>
              <a:cxnSpLocks noChangeShapeType="1"/>
              <a:stCxn id="627766" idx="6"/>
              <a:endCxn id="627768" idx="2"/>
            </p:cNvCxnSpPr>
            <p:nvPr/>
          </p:nvCxnSpPr>
          <p:spPr bwMode="auto">
            <a:xfrm>
              <a:off x="2744" y="4013"/>
              <a:ext cx="765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70" name="Oval 58"/>
            <p:cNvSpPr>
              <a:spLocks noChangeAspect="1" noChangeArrowheads="1"/>
            </p:cNvSpPr>
            <p:nvPr/>
          </p:nvSpPr>
          <p:spPr bwMode="auto">
            <a:xfrm>
              <a:off x="4127" y="3990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71" name="AutoShape 59"/>
            <p:cNvCxnSpPr>
              <a:cxnSpLocks noChangeShapeType="1"/>
              <a:stCxn id="627768" idx="6"/>
              <a:endCxn id="627770" idx="2"/>
            </p:cNvCxnSpPr>
            <p:nvPr/>
          </p:nvCxnSpPr>
          <p:spPr bwMode="auto">
            <a:xfrm>
              <a:off x="3554" y="4013"/>
              <a:ext cx="573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72" name="Text Box 60"/>
            <p:cNvSpPr txBox="1">
              <a:spLocks noChangeArrowheads="1"/>
            </p:cNvSpPr>
            <p:nvPr/>
          </p:nvSpPr>
          <p:spPr bwMode="auto">
            <a:xfrm>
              <a:off x="3696" y="3844"/>
              <a:ext cx="10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ru-RU" sz="2400">
                  <a:sym typeface="Symbol" pitchFamily="18" charset="2"/>
                </a:rPr>
                <a:t></a:t>
              </a:r>
            </a:p>
          </p:txBody>
        </p:sp>
        <p:sp>
          <p:nvSpPr>
            <p:cNvPr id="627773" name="Text Box 61"/>
            <p:cNvSpPr txBox="1">
              <a:spLocks noChangeArrowheads="1"/>
            </p:cNvSpPr>
            <p:nvPr/>
          </p:nvSpPr>
          <p:spPr bwMode="auto">
            <a:xfrm>
              <a:off x="2948" y="3861"/>
              <a:ext cx="22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?x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7774" name="Text Box 62"/>
            <p:cNvSpPr txBox="1">
              <a:spLocks noChangeArrowheads="1"/>
            </p:cNvSpPr>
            <p:nvPr/>
          </p:nvSpPr>
          <p:spPr bwMode="auto">
            <a:xfrm>
              <a:off x="1882" y="3866"/>
              <a:ext cx="138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7775" name="Group 63"/>
          <p:cNvGrpSpPr>
            <a:grpSpLocks/>
          </p:cNvGrpSpPr>
          <p:nvPr/>
        </p:nvGrpSpPr>
        <p:grpSpPr bwMode="auto">
          <a:xfrm>
            <a:off x="1943100" y="6100763"/>
            <a:ext cx="4679950" cy="460375"/>
            <a:chOff x="1224" y="3407"/>
            <a:chExt cx="2948" cy="290"/>
          </a:xfrm>
        </p:grpSpPr>
        <p:sp>
          <p:nvSpPr>
            <p:cNvPr id="627776" name="Oval 64"/>
            <p:cNvSpPr>
              <a:spLocks noChangeAspect="1" noChangeArrowheads="1"/>
            </p:cNvSpPr>
            <p:nvPr/>
          </p:nvSpPr>
          <p:spPr bwMode="auto">
            <a:xfrm>
              <a:off x="1224" y="3557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77" name="AutoShape 65"/>
            <p:cNvCxnSpPr>
              <a:cxnSpLocks noChangeShapeType="1"/>
              <a:stCxn id="627776" idx="6"/>
              <a:endCxn id="627778" idx="2"/>
            </p:cNvCxnSpPr>
            <p:nvPr/>
          </p:nvCxnSpPr>
          <p:spPr bwMode="auto">
            <a:xfrm>
              <a:off x="1269" y="3580"/>
              <a:ext cx="224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78" name="Oval 66"/>
            <p:cNvSpPr>
              <a:spLocks noChangeAspect="1" noChangeArrowheads="1"/>
            </p:cNvSpPr>
            <p:nvPr/>
          </p:nvSpPr>
          <p:spPr bwMode="auto">
            <a:xfrm>
              <a:off x="3509" y="3557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79" name="Oval 67"/>
            <p:cNvSpPr>
              <a:spLocks noChangeAspect="1" noChangeArrowheads="1"/>
            </p:cNvSpPr>
            <p:nvPr/>
          </p:nvSpPr>
          <p:spPr bwMode="auto">
            <a:xfrm>
              <a:off x="4127" y="3557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80" name="AutoShape 68"/>
            <p:cNvCxnSpPr>
              <a:cxnSpLocks noChangeShapeType="1"/>
              <a:stCxn id="627778" idx="6"/>
              <a:endCxn id="627779" idx="2"/>
            </p:cNvCxnSpPr>
            <p:nvPr/>
          </p:nvCxnSpPr>
          <p:spPr bwMode="auto">
            <a:xfrm>
              <a:off x="3554" y="3580"/>
              <a:ext cx="573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81" name="Text Box 69"/>
            <p:cNvSpPr txBox="1">
              <a:spLocks noChangeArrowheads="1"/>
            </p:cNvSpPr>
            <p:nvPr/>
          </p:nvSpPr>
          <p:spPr bwMode="auto">
            <a:xfrm>
              <a:off x="3696" y="3407"/>
              <a:ext cx="10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ru-RU" sz="2400">
                  <a:sym typeface="Symbol" pitchFamily="18" charset="2"/>
                </a:rPr>
                <a:t></a:t>
              </a:r>
            </a:p>
          </p:txBody>
        </p:sp>
        <p:sp>
          <p:nvSpPr>
            <p:cNvPr id="627782" name="Text Box 70"/>
            <p:cNvSpPr txBox="1">
              <a:spLocks noChangeArrowheads="1"/>
            </p:cNvSpPr>
            <p:nvPr/>
          </p:nvSpPr>
          <p:spPr bwMode="auto">
            <a:xfrm>
              <a:off x="2222" y="3453"/>
              <a:ext cx="266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``</a:t>
              </a:r>
              <a:endParaRPr lang="ru-RU" sz="2400">
                <a:sym typeface="Symbol" pitchFamily="18" charset="2"/>
              </a:endParaRPr>
            </a:p>
          </p:txBody>
        </p:sp>
      </p:grpSp>
      <p:sp>
        <p:nvSpPr>
          <p:cNvPr id="627783" name="Text Box 71"/>
          <p:cNvSpPr txBox="1">
            <a:spLocks noChangeArrowheads="1"/>
          </p:cNvSpPr>
          <p:nvPr/>
        </p:nvSpPr>
        <p:spPr bwMode="auto">
          <a:xfrm>
            <a:off x="935038" y="353695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a)</a:t>
            </a:r>
            <a:endParaRPr lang="ru-RU" sz="2800"/>
          </a:p>
        </p:txBody>
      </p:sp>
      <p:sp>
        <p:nvSpPr>
          <p:cNvPr id="627784" name="Text Box 72"/>
          <p:cNvSpPr txBox="1">
            <a:spLocks noChangeArrowheads="1"/>
          </p:cNvSpPr>
          <p:nvPr/>
        </p:nvSpPr>
        <p:spPr bwMode="auto">
          <a:xfrm>
            <a:off x="935038" y="6078538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b)</a:t>
            </a:r>
            <a:endParaRPr lang="ru-RU" sz="2800"/>
          </a:p>
        </p:txBody>
      </p:sp>
      <p:grpSp>
        <p:nvGrpSpPr>
          <p:cNvPr id="627785" name="Group 73"/>
          <p:cNvGrpSpPr>
            <a:grpSpLocks/>
          </p:cNvGrpSpPr>
          <p:nvPr/>
        </p:nvGrpSpPr>
        <p:grpSpPr bwMode="auto">
          <a:xfrm>
            <a:off x="1943100" y="4770438"/>
            <a:ext cx="3698875" cy="387350"/>
            <a:chOff x="1224" y="3005"/>
            <a:chExt cx="2330" cy="244"/>
          </a:xfrm>
        </p:grpSpPr>
        <p:sp>
          <p:nvSpPr>
            <p:cNvPr id="627786" name="Oval 74"/>
            <p:cNvSpPr>
              <a:spLocks noChangeAspect="1" noChangeArrowheads="1"/>
            </p:cNvSpPr>
            <p:nvPr/>
          </p:nvSpPr>
          <p:spPr bwMode="auto">
            <a:xfrm>
              <a:off x="1224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7787" name="AutoShape 75"/>
            <p:cNvCxnSpPr>
              <a:cxnSpLocks noChangeShapeType="1"/>
              <a:stCxn id="627786" idx="6"/>
              <a:endCxn id="627788" idx="2"/>
            </p:cNvCxnSpPr>
            <p:nvPr/>
          </p:nvCxnSpPr>
          <p:spPr bwMode="auto">
            <a:xfrm>
              <a:off x="1269" y="3148"/>
              <a:ext cx="2240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7788" name="Oval 76"/>
            <p:cNvSpPr>
              <a:spLocks noChangeAspect="1" noChangeArrowheads="1"/>
            </p:cNvSpPr>
            <p:nvPr/>
          </p:nvSpPr>
          <p:spPr bwMode="auto">
            <a:xfrm>
              <a:off x="3509" y="312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7789" name="Text Box 77"/>
            <p:cNvSpPr txBox="1">
              <a:spLocks noChangeArrowheads="1"/>
            </p:cNvSpPr>
            <p:nvPr/>
          </p:nvSpPr>
          <p:spPr bwMode="auto">
            <a:xfrm>
              <a:off x="1877" y="3005"/>
              <a:ext cx="25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r>
                <a:rPr lang="ru-RU" altLang="zh-TW" sz="2400">
                  <a:sym typeface="Symbol" pitchFamily="18" charset="2"/>
                </a:rPr>
                <a:t> </a:t>
              </a:r>
              <a:r>
                <a:rPr lang="en-US" sz="2400">
                  <a:sym typeface="Symbol" pitchFamily="18" charset="2"/>
                </a:rPr>
                <a:t>`</a:t>
              </a:r>
              <a:endParaRPr lang="ru-RU" sz="2400">
                <a:sym typeface="Symbol" pitchFamily="18" charset="2"/>
              </a:endParaRPr>
            </a:p>
          </p:txBody>
        </p:sp>
      </p:grpSp>
      <p:cxnSp>
        <p:nvCxnSpPr>
          <p:cNvPr id="627793" name="AutoShape 81"/>
          <p:cNvCxnSpPr>
            <a:cxnSpLocks noChangeShapeType="1"/>
            <a:stCxn id="627788" idx="0"/>
            <a:endCxn id="627759" idx="4"/>
          </p:cNvCxnSpPr>
          <p:nvPr/>
        </p:nvCxnSpPr>
        <p:spPr bwMode="auto">
          <a:xfrm flipV="1">
            <a:off x="5607050" y="3859213"/>
            <a:ext cx="9525" cy="1101725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sp>
        <p:nvSpPr>
          <p:cNvPr id="627792" name="Text Box 80"/>
          <p:cNvSpPr txBox="1">
            <a:spLocks noChangeArrowheads="1"/>
          </p:cNvSpPr>
          <p:nvPr/>
        </p:nvSpPr>
        <p:spPr bwMode="auto">
          <a:xfrm>
            <a:off x="1800225" y="4559300"/>
            <a:ext cx="6624638" cy="885825"/>
          </a:xfrm>
          <a:prstGeom prst="rect">
            <a:avLst/>
          </a:prstGeom>
          <a:solidFill>
            <a:srgbClr val="F8F6E8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При гамма-расширении композиции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всё, что порождает </a:t>
            </a:r>
            <a:r>
              <a:rPr lang="en-US" sz="2800">
                <a:latin typeface="Times New Roman" pitchFamily="18" charset="0"/>
              </a:rPr>
              <a:t>a)</a:t>
            </a:r>
            <a:r>
              <a:rPr lang="ru-RU" sz="2800">
                <a:latin typeface="Times New Roman" pitchFamily="18" charset="0"/>
              </a:rPr>
              <a:t>, порождает и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b)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7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7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7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27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7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7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3.61111E-6 -0.16828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3.05556E-6 0.20139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627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627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627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627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627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2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62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7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7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91" grpId="0" animBg="1"/>
      <p:bldP spid="627791" grpId="1" animBg="1"/>
      <p:bldP spid="627741" grpId="0" animBg="1" autoUpdateAnimBg="0"/>
      <p:bldP spid="627783" grpId="0"/>
      <p:bldP spid="627784" grpId="0"/>
      <p:bldP spid="62779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6DF4-21C5-4CB1-907D-129448A9D787}" type="slidenum">
              <a:rPr lang="ru-RU"/>
              <a:pPr/>
              <a:t>196</a:t>
            </a:fld>
            <a:endParaRPr lang="ru-RU"/>
          </a:p>
        </p:txBody>
      </p:sp>
      <p:grpSp>
        <p:nvGrpSpPr>
          <p:cNvPr id="628812" name="Group 76"/>
          <p:cNvGrpSpPr>
            <a:grpSpLocks/>
          </p:cNvGrpSpPr>
          <p:nvPr/>
        </p:nvGrpSpPr>
        <p:grpSpPr bwMode="auto">
          <a:xfrm>
            <a:off x="4824413" y="5699125"/>
            <a:ext cx="1187450" cy="1006475"/>
            <a:chOff x="3039" y="3500"/>
            <a:chExt cx="748" cy="634"/>
          </a:xfrm>
        </p:grpSpPr>
        <p:sp>
          <p:nvSpPr>
            <p:cNvPr id="628813" name="Oval 77"/>
            <p:cNvSpPr>
              <a:spLocks noChangeAspect="1" noChangeArrowheads="1"/>
            </p:cNvSpPr>
            <p:nvPr/>
          </p:nvSpPr>
          <p:spPr bwMode="auto">
            <a:xfrm>
              <a:off x="3142" y="4026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814" name="Oval 78"/>
            <p:cNvSpPr>
              <a:spLocks noChangeAspect="1" noChangeArrowheads="1"/>
            </p:cNvSpPr>
            <p:nvPr/>
          </p:nvSpPr>
          <p:spPr bwMode="auto">
            <a:xfrm>
              <a:off x="3742" y="4026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815" name="AutoShape 79"/>
            <p:cNvCxnSpPr>
              <a:cxnSpLocks noChangeShapeType="1"/>
              <a:stCxn id="628813" idx="6"/>
              <a:endCxn id="628814" idx="2"/>
            </p:cNvCxnSpPr>
            <p:nvPr/>
          </p:nvCxnSpPr>
          <p:spPr bwMode="auto">
            <a:xfrm>
              <a:off x="3187" y="4049"/>
              <a:ext cx="555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16" name="Text Box 80"/>
            <p:cNvSpPr txBox="1">
              <a:spLocks noChangeArrowheads="1"/>
            </p:cNvSpPr>
            <p:nvPr/>
          </p:nvSpPr>
          <p:spPr bwMode="auto">
            <a:xfrm>
              <a:off x="3379" y="3890"/>
              <a:ext cx="10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ru-RU" sz="2400">
                  <a:sym typeface="Symbol" pitchFamily="18" charset="2"/>
                </a:rPr>
                <a:t></a:t>
              </a:r>
            </a:p>
          </p:txBody>
        </p:sp>
        <p:cxnSp>
          <p:nvCxnSpPr>
            <p:cNvPr id="628817" name="AutoShape 81"/>
            <p:cNvCxnSpPr>
              <a:cxnSpLocks noChangeShapeType="1"/>
              <a:stCxn id="628782" idx="4"/>
              <a:endCxn id="628813" idx="0"/>
            </p:cNvCxnSpPr>
            <p:nvPr/>
          </p:nvCxnSpPr>
          <p:spPr bwMode="auto">
            <a:xfrm>
              <a:off x="3164" y="3500"/>
              <a:ext cx="1" cy="526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18" name="Text Box 82"/>
            <p:cNvSpPr txBox="1">
              <a:spLocks noChangeArrowheads="1"/>
            </p:cNvSpPr>
            <p:nvPr/>
          </p:nvSpPr>
          <p:spPr bwMode="auto">
            <a:xfrm>
              <a:off x="3039" y="3635"/>
              <a:ext cx="22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?x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8820" name="Group 84"/>
          <p:cNvGrpSpPr>
            <a:grpSpLocks/>
          </p:cNvGrpSpPr>
          <p:nvPr/>
        </p:nvGrpSpPr>
        <p:grpSpPr bwMode="auto">
          <a:xfrm>
            <a:off x="4824413" y="5697538"/>
            <a:ext cx="1187450" cy="1006475"/>
            <a:chOff x="3039" y="3500"/>
            <a:chExt cx="748" cy="634"/>
          </a:xfrm>
        </p:grpSpPr>
        <p:sp>
          <p:nvSpPr>
            <p:cNvPr id="628821" name="Oval 85"/>
            <p:cNvSpPr>
              <a:spLocks noChangeAspect="1" noChangeArrowheads="1"/>
            </p:cNvSpPr>
            <p:nvPr/>
          </p:nvSpPr>
          <p:spPr bwMode="auto">
            <a:xfrm>
              <a:off x="3142" y="4026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822" name="Oval 86"/>
            <p:cNvSpPr>
              <a:spLocks noChangeAspect="1" noChangeArrowheads="1"/>
            </p:cNvSpPr>
            <p:nvPr/>
          </p:nvSpPr>
          <p:spPr bwMode="auto">
            <a:xfrm>
              <a:off x="3742" y="4026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823" name="AutoShape 87"/>
            <p:cNvCxnSpPr>
              <a:cxnSpLocks noChangeShapeType="1"/>
              <a:stCxn id="628821" idx="6"/>
              <a:endCxn id="628822" idx="2"/>
            </p:cNvCxnSpPr>
            <p:nvPr/>
          </p:nvCxnSpPr>
          <p:spPr bwMode="auto">
            <a:xfrm>
              <a:off x="3187" y="4049"/>
              <a:ext cx="555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24" name="Text Box 88"/>
            <p:cNvSpPr txBox="1">
              <a:spLocks noChangeArrowheads="1"/>
            </p:cNvSpPr>
            <p:nvPr/>
          </p:nvSpPr>
          <p:spPr bwMode="auto">
            <a:xfrm>
              <a:off x="3379" y="3890"/>
              <a:ext cx="10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ru-RU" sz="2400">
                  <a:sym typeface="Symbol" pitchFamily="18" charset="2"/>
                </a:rPr>
                <a:t></a:t>
              </a:r>
            </a:p>
          </p:txBody>
        </p:sp>
        <p:cxnSp>
          <p:nvCxnSpPr>
            <p:cNvPr id="628825" name="AutoShape 89"/>
            <p:cNvCxnSpPr>
              <a:cxnSpLocks noChangeShapeType="1"/>
              <a:endCxn id="628821" idx="0"/>
            </p:cNvCxnSpPr>
            <p:nvPr/>
          </p:nvCxnSpPr>
          <p:spPr bwMode="auto">
            <a:xfrm>
              <a:off x="3164" y="3500"/>
              <a:ext cx="1" cy="52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26" name="Text Box 90"/>
            <p:cNvSpPr txBox="1">
              <a:spLocks noChangeArrowheads="1"/>
            </p:cNvSpPr>
            <p:nvPr/>
          </p:nvSpPr>
          <p:spPr bwMode="auto">
            <a:xfrm>
              <a:off x="3039" y="3635"/>
              <a:ext cx="22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?x</a:t>
              </a:r>
              <a:endParaRPr lang="ru-RU" sz="2400">
                <a:sym typeface="Symbol" pitchFamily="18" charset="2"/>
              </a:endParaRPr>
            </a:p>
          </p:txBody>
        </p:sp>
      </p:grpSp>
      <p:sp>
        <p:nvSpPr>
          <p:cNvPr id="628843" name="Text Box 107"/>
          <p:cNvSpPr txBox="1">
            <a:spLocks noChangeArrowheads="1"/>
          </p:cNvSpPr>
          <p:nvPr/>
        </p:nvSpPr>
        <p:spPr bwMode="auto">
          <a:xfrm>
            <a:off x="4510088" y="3402013"/>
            <a:ext cx="8540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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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R`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8844" name="Text Box 108"/>
          <p:cNvSpPr txBox="1">
            <a:spLocks noChangeArrowheads="1"/>
          </p:cNvSpPr>
          <p:nvPr/>
        </p:nvSpPr>
        <p:spPr bwMode="auto">
          <a:xfrm>
            <a:off x="3600450" y="6173788"/>
            <a:ext cx="8540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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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R`</a:t>
            </a:r>
            <a:endParaRPr lang="ru-RU" sz="2400">
              <a:sym typeface="Symbol" pitchFamily="18" charset="2"/>
            </a:endParaRPr>
          </a:p>
        </p:txBody>
      </p:sp>
      <p:grpSp>
        <p:nvGrpSpPr>
          <p:cNvPr id="628739" name="Group 3"/>
          <p:cNvGrpSpPr>
            <a:grpSpLocks/>
          </p:cNvGrpSpPr>
          <p:nvPr/>
        </p:nvGrpSpPr>
        <p:grpSpPr bwMode="auto">
          <a:xfrm>
            <a:off x="2122488" y="4745038"/>
            <a:ext cx="5375275" cy="422275"/>
            <a:chOff x="1337" y="2786"/>
            <a:chExt cx="3386" cy="266"/>
          </a:xfrm>
        </p:grpSpPr>
        <p:sp>
          <p:nvSpPr>
            <p:cNvPr id="628740" name="Oval 4"/>
            <p:cNvSpPr>
              <a:spLocks noChangeAspect="1" noChangeArrowheads="1"/>
            </p:cNvSpPr>
            <p:nvPr/>
          </p:nvSpPr>
          <p:spPr bwMode="auto">
            <a:xfrm>
              <a:off x="1337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41" name="AutoShape 5"/>
            <p:cNvCxnSpPr>
              <a:cxnSpLocks noChangeShapeType="1"/>
              <a:stCxn id="628740" idx="6"/>
              <a:endCxn id="628742" idx="2"/>
            </p:cNvCxnSpPr>
            <p:nvPr/>
          </p:nvCxnSpPr>
          <p:spPr bwMode="auto">
            <a:xfrm>
              <a:off x="1382" y="2938"/>
              <a:ext cx="1759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42" name="Oval 6"/>
            <p:cNvSpPr>
              <a:spLocks noChangeAspect="1" noChangeArrowheads="1"/>
            </p:cNvSpPr>
            <p:nvPr/>
          </p:nvSpPr>
          <p:spPr bwMode="auto">
            <a:xfrm>
              <a:off x="3141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43" name="Oval 7"/>
            <p:cNvSpPr>
              <a:spLocks noChangeAspect="1" noChangeArrowheads="1"/>
            </p:cNvSpPr>
            <p:nvPr/>
          </p:nvSpPr>
          <p:spPr bwMode="auto">
            <a:xfrm>
              <a:off x="4678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44" name="AutoShape 8"/>
            <p:cNvCxnSpPr>
              <a:cxnSpLocks noChangeShapeType="1"/>
              <a:stCxn id="628742" idx="6"/>
              <a:endCxn id="628743" idx="2"/>
            </p:cNvCxnSpPr>
            <p:nvPr/>
          </p:nvCxnSpPr>
          <p:spPr bwMode="auto">
            <a:xfrm>
              <a:off x="3186" y="2938"/>
              <a:ext cx="1492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45" name="Text Box 9"/>
            <p:cNvSpPr txBox="1">
              <a:spLocks noChangeArrowheads="1"/>
            </p:cNvSpPr>
            <p:nvPr/>
          </p:nvSpPr>
          <p:spPr bwMode="auto">
            <a:xfrm>
              <a:off x="1963" y="2786"/>
              <a:ext cx="20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746" name="Text Box 10"/>
            <p:cNvSpPr txBox="1">
              <a:spLocks noChangeArrowheads="1"/>
            </p:cNvSpPr>
            <p:nvPr/>
          </p:nvSpPr>
          <p:spPr bwMode="auto">
            <a:xfrm>
              <a:off x="3832" y="2808"/>
              <a:ext cx="19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`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8747" name="Group 11"/>
          <p:cNvGrpSpPr>
            <a:grpSpLocks/>
          </p:cNvGrpSpPr>
          <p:nvPr/>
        </p:nvGrpSpPr>
        <p:grpSpPr bwMode="auto">
          <a:xfrm>
            <a:off x="2122488" y="4745038"/>
            <a:ext cx="5375275" cy="422275"/>
            <a:chOff x="1337" y="2786"/>
            <a:chExt cx="3386" cy="266"/>
          </a:xfrm>
        </p:grpSpPr>
        <p:sp>
          <p:nvSpPr>
            <p:cNvPr id="628748" name="Oval 12"/>
            <p:cNvSpPr>
              <a:spLocks noChangeAspect="1" noChangeArrowheads="1"/>
            </p:cNvSpPr>
            <p:nvPr/>
          </p:nvSpPr>
          <p:spPr bwMode="auto">
            <a:xfrm>
              <a:off x="1337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49" name="AutoShape 13"/>
            <p:cNvCxnSpPr>
              <a:cxnSpLocks noChangeShapeType="1"/>
              <a:stCxn id="628748" idx="6"/>
              <a:endCxn id="628750" idx="2"/>
            </p:cNvCxnSpPr>
            <p:nvPr/>
          </p:nvCxnSpPr>
          <p:spPr bwMode="auto">
            <a:xfrm>
              <a:off x="1382" y="2938"/>
              <a:ext cx="1759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50" name="Oval 14"/>
            <p:cNvSpPr>
              <a:spLocks noChangeAspect="1" noChangeArrowheads="1"/>
            </p:cNvSpPr>
            <p:nvPr/>
          </p:nvSpPr>
          <p:spPr bwMode="auto">
            <a:xfrm>
              <a:off x="3141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51" name="Oval 15"/>
            <p:cNvSpPr>
              <a:spLocks noChangeAspect="1" noChangeArrowheads="1"/>
            </p:cNvSpPr>
            <p:nvPr/>
          </p:nvSpPr>
          <p:spPr bwMode="auto">
            <a:xfrm>
              <a:off x="4678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52" name="AutoShape 16"/>
            <p:cNvCxnSpPr>
              <a:cxnSpLocks noChangeShapeType="1"/>
              <a:stCxn id="628750" idx="6"/>
              <a:endCxn id="628751" idx="2"/>
            </p:cNvCxnSpPr>
            <p:nvPr/>
          </p:nvCxnSpPr>
          <p:spPr bwMode="auto">
            <a:xfrm>
              <a:off x="3186" y="2938"/>
              <a:ext cx="1492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53" name="Text Box 17"/>
            <p:cNvSpPr txBox="1">
              <a:spLocks noChangeArrowheads="1"/>
            </p:cNvSpPr>
            <p:nvPr/>
          </p:nvSpPr>
          <p:spPr bwMode="auto">
            <a:xfrm>
              <a:off x="1963" y="2786"/>
              <a:ext cx="20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754" name="Text Box 18"/>
            <p:cNvSpPr txBox="1">
              <a:spLocks noChangeArrowheads="1"/>
            </p:cNvSpPr>
            <p:nvPr/>
          </p:nvSpPr>
          <p:spPr bwMode="auto">
            <a:xfrm>
              <a:off x="3832" y="2808"/>
              <a:ext cx="19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`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8755" name="Group 1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8756" name="Rectangle 2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57" name="Rectangle 2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58" name="Rectangle 2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59" name="Rectangle 2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60" name="Rectangle 2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61" name="Rectangle 2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62" name="Rectangle 2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63" name="Rectangle 2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64" name="Text Box 2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8765" name="Picture 2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8766" name="Text Box 30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Базовые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Релевантные -трассы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cxnSp>
        <p:nvCxnSpPr>
          <p:cNvPr id="628767" name="AutoShape 31"/>
          <p:cNvCxnSpPr>
            <a:cxnSpLocks noChangeShapeType="1"/>
            <a:stCxn id="628791" idx="0"/>
            <a:endCxn id="628772" idx="4"/>
          </p:cNvCxnSpPr>
          <p:nvPr/>
        </p:nvCxnSpPr>
        <p:spPr bwMode="auto">
          <a:xfrm flipV="1">
            <a:off x="7462838" y="4265613"/>
            <a:ext cx="0" cy="684212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628768" name="Group 32"/>
          <p:cNvGrpSpPr>
            <a:grpSpLocks/>
          </p:cNvGrpSpPr>
          <p:nvPr/>
        </p:nvGrpSpPr>
        <p:grpSpPr bwMode="auto">
          <a:xfrm>
            <a:off x="2122488" y="3746500"/>
            <a:ext cx="5375275" cy="665163"/>
            <a:chOff x="1337" y="2001"/>
            <a:chExt cx="3386" cy="419"/>
          </a:xfrm>
        </p:grpSpPr>
        <p:sp>
          <p:nvSpPr>
            <p:cNvPr id="628769" name="Oval 33"/>
            <p:cNvSpPr>
              <a:spLocks noChangeAspect="1" noChangeArrowheads="1"/>
            </p:cNvSpPr>
            <p:nvPr/>
          </p:nvSpPr>
          <p:spPr bwMode="auto">
            <a:xfrm>
              <a:off x="1337" y="2283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70" name="AutoShape 34"/>
            <p:cNvCxnSpPr>
              <a:cxnSpLocks noChangeShapeType="1"/>
              <a:stCxn id="628769" idx="6"/>
              <a:endCxn id="628771" idx="2"/>
            </p:cNvCxnSpPr>
            <p:nvPr/>
          </p:nvCxnSpPr>
          <p:spPr bwMode="auto">
            <a:xfrm>
              <a:off x="1382" y="2306"/>
              <a:ext cx="1759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71" name="Oval 35"/>
            <p:cNvSpPr>
              <a:spLocks noChangeAspect="1" noChangeArrowheads="1"/>
            </p:cNvSpPr>
            <p:nvPr/>
          </p:nvSpPr>
          <p:spPr bwMode="auto">
            <a:xfrm>
              <a:off x="3141" y="2283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72" name="Oval 36"/>
            <p:cNvSpPr>
              <a:spLocks noChangeAspect="1" noChangeArrowheads="1"/>
            </p:cNvSpPr>
            <p:nvPr/>
          </p:nvSpPr>
          <p:spPr bwMode="auto">
            <a:xfrm>
              <a:off x="4678" y="2283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73" name="AutoShape 37"/>
            <p:cNvCxnSpPr>
              <a:cxnSpLocks noChangeShapeType="1"/>
              <a:stCxn id="628771" idx="6"/>
              <a:endCxn id="628772" idx="2"/>
            </p:cNvCxnSpPr>
            <p:nvPr/>
          </p:nvCxnSpPr>
          <p:spPr bwMode="auto">
            <a:xfrm>
              <a:off x="3186" y="2306"/>
              <a:ext cx="1492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74" name="Text Box 38"/>
            <p:cNvSpPr txBox="1">
              <a:spLocks noChangeArrowheads="1"/>
            </p:cNvSpPr>
            <p:nvPr/>
          </p:nvSpPr>
          <p:spPr bwMode="auto">
            <a:xfrm>
              <a:off x="1995" y="2154"/>
              <a:ext cx="138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775" name="Text Box 39"/>
            <p:cNvSpPr txBox="1">
              <a:spLocks noChangeArrowheads="1"/>
            </p:cNvSpPr>
            <p:nvPr/>
          </p:nvSpPr>
          <p:spPr bwMode="auto">
            <a:xfrm>
              <a:off x="3158" y="2001"/>
              <a:ext cx="2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endParaRPr lang="ru-RU" sz="2400">
                <a:sym typeface="Symbol" pitchFamily="18" charset="2"/>
              </a:endParaRPr>
            </a:p>
          </p:txBody>
        </p:sp>
        <p:sp>
          <p:nvSpPr>
            <p:cNvPr id="628776" name="Text Box 40"/>
            <p:cNvSpPr txBox="1">
              <a:spLocks noChangeArrowheads="1"/>
            </p:cNvSpPr>
            <p:nvPr/>
          </p:nvSpPr>
          <p:spPr bwMode="auto">
            <a:xfrm>
              <a:off x="3864" y="2176"/>
              <a:ext cx="127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</a:t>
              </a:r>
              <a:endParaRPr lang="ru-RU" sz="2400">
                <a:sym typeface="Symbol" pitchFamily="18" charset="2"/>
              </a:endParaRPr>
            </a:p>
          </p:txBody>
        </p:sp>
      </p:grpSp>
      <p:sp>
        <p:nvSpPr>
          <p:cNvPr id="628777" name="Text Box 41"/>
          <p:cNvSpPr txBox="1">
            <a:spLocks noChangeArrowheads="1"/>
          </p:cNvSpPr>
          <p:nvPr/>
        </p:nvSpPr>
        <p:spPr bwMode="auto">
          <a:xfrm>
            <a:off x="1114425" y="3952875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a)</a:t>
            </a:r>
            <a:endParaRPr lang="ru-RU" sz="2800"/>
          </a:p>
        </p:txBody>
      </p:sp>
      <p:sp>
        <p:nvSpPr>
          <p:cNvPr id="628778" name="Text Box 42"/>
          <p:cNvSpPr txBox="1">
            <a:spLocks noChangeArrowheads="1"/>
          </p:cNvSpPr>
          <p:nvPr/>
        </p:nvSpPr>
        <p:spPr bwMode="auto">
          <a:xfrm>
            <a:off x="1114425" y="53721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b)</a:t>
            </a:r>
            <a:endParaRPr lang="ru-RU" sz="2800"/>
          </a:p>
        </p:txBody>
      </p:sp>
      <p:grpSp>
        <p:nvGrpSpPr>
          <p:cNvPr id="628779" name="Group 43"/>
          <p:cNvGrpSpPr>
            <a:grpSpLocks/>
          </p:cNvGrpSpPr>
          <p:nvPr/>
        </p:nvGrpSpPr>
        <p:grpSpPr bwMode="auto">
          <a:xfrm>
            <a:off x="2122488" y="5430838"/>
            <a:ext cx="5376862" cy="388937"/>
            <a:chOff x="1337" y="3330"/>
            <a:chExt cx="3387" cy="245"/>
          </a:xfrm>
        </p:grpSpPr>
        <p:sp>
          <p:nvSpPr>
            <p:cNvPr id="628780" name="Oval 44"/>
            <p:cNvSpPr>
              <a:spLocks noChangeAspect="1" noChangeArrowheads="1"/>
            </p:cNvSpPr>
            <p:nvPr/>
          </p:nvSpPr>
          <p:spPr bwMode="auto">
            <a:xfrm>
              <a:off x="1337" y="3454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81" name="AutoShape 45"/>
            <p:cNvCxnSpPr>
              <a:cxnSpLocks noChangeShapeType="1"/>
              <a:stCxn id="628780" idx="6"/>
              <a:endCxn id="628782" idx="2"/>
            </p:cNvCxnSpPr>
            <p:nvPr/>
          </p:nvCxnSpPr>
          <p:spPr bwMode="auto">
            <a:xfrm>
              <a:off x="1382" y="3477"/>
              <a:ext cx="1759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82" name="Oval 46"/>
            <p:cNvSpPr>
              <a:spLocks noChangeAspect="1" noChangeArrowheads="1"/>
            </p:cNvSpPr>
            <p:nvPr/>
          </p:nvSpPr>
          <p:spPr bwMode="auto">
            <a:xfrm>
              <a:off x="3141" y="3454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83" name="Oval 47"/>
            <p:cNvSpPr>
              <a:spLocks noChangeAspect="1" noChangeArrowheads="1"/>
            </p:cNvSpPr>
            <p:nvPr/>
          </p:nvSpPr>
          <p:spPr bwMode="auto">
            <a:xfrm>
              <a:off x="4679" y="3454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84" name="AutoShape 48"/>
            <p:cNvCxnSpPr>
              <a:cxnSpLocks noChangeShapeType="1"/>
              <a:stCxn id="628782" idx="6"/>
              <a:endCxn id="628783" idx="2"/>
            </p:cNvCxnSpPr>
            <p:nvPr/>
          </p:nvCxnSpPr>
          <p:spPr bwMode="auto">
            <a:xfrm>
              <a:off x="3186" y="3477"/>
              <a:ext cx="1493" cy="0"/>
            </a:xfrm>
            <a:prstGeom prst="straightConnector1">
              <a:avLst/>
            </a:prstGeom>
            <a:noFill/>
            <a:ln w="25400">
              <a:solidFill>
                <a:srgbClr val="3333FF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85" name="Text Box 49"/>
            <p:cNvSpPr txBox="1">
              <a:spLocks noChangeArrowheads="1"/>
            </p:cNvSpPr>
            <p:nvPr/>
          </p:nvSpPr>
          <p:spPr bwMode="auto">
            <a:xfrm>
              <a:off x="1995" y="3330"/>
              <a:ext cx="138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786" name="Text Box 50"/>
            <p:cNvSpPr txBox="1">
              <a:spLocks noChangeArrowheads="1"/>
            </p:cNvSpPr>
            <p:nvPr/>
          </p:nvSpPr>
          <p:spPr bwMode="auto">
            <a:xfrm>
              <a:off x="3862" y="3331"/>
              <a:ext cx="127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8787" name="Group 51"/>
          <p:cNvGrpSpPr>
            <a:grpSpLocks/>
          </p:cNvGrpSpPr>
          <p:nvPr/>
        </p:nvGrpSpPr>
        <p:grpSpPr bwMode="auto">
          <a:xfrm>
            <a:off x="2122488" y="4745038"/>
            <a:ext cx="5375275" cy="422275"/>
            <a:chOff x="1337" y="2786"/>
            <a:chExt cx="3386" cy="266"/>
          </a:xfrm>
        </p:grpSpPr>
        <p:sp>
          <p:nvSpPr>
            <p:cNvPr id="628788" name="Oval 52"/>
            <p:cNvSpPr>
              <a:spLocks noChangeAspect="1" noChangeArrowheads="1"/>
            </p:cNvSpPr>
            <p:nvPr/>
          </p:nvSpPr>
          <p:spPr bwMode="auto">
            <a:xfrm>
              <a:off x="1337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89" name="AutoShape 53"/>
            <p:cNvCxnSpPr>
              <a:cxnSpLocks noChangeShapeType="1"/>
              <a:stCxn id="628788" idx="6"/>
              <a:endCxn id="628790" idx="2"/>
            </p:cNvCxnSpPr>
            <p:nvPr/>
          </p:nvCxnSpPr>
          <p:spPr bwMode="auto">
            <a:xfrm>
              <a:off x="1382" y="2938"/>
              <a:ext cx="1759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90" name="Oval 54"/>
            <p:cNvSpPr>
              <a:spLocks noChangeAspect="1" noChangeArrowheads="1"/>
            </p:cNvSpPr>
            <p:nvPr/>
          </p:nvSpPr>
          <p:spPr bwMode="auto">
            <a:xfrm>
              <a:off x="3141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791" name="Oval 55"/>
            <p:cNvSpPr>
              <a:spLocks noChangeAspect="1" noChangeArrowheads="1"/>
            </p:cNvSpPr>
            <p:nvPr/>
          </p:nvSpPr>
          <p:spPr bwMode="auto">
            <a:xfrm>
              <a:off x="4678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92" name="AutoShape 56"/>
            <p:cNvCxnSpPr>
              <a:cxnSpLocks noChangeShapeType="1"/>
              <a:stCxn id="628790" idx="6"/>
              <a:endCxn id="628791" idx="2"/>
            </p:cNvCxnSpPr>
            <p:nvPr/>
          </p:nvCxnSpPr>
          <p:spPr bwMode="auto">
            <a:xfrm>
              <a:off x="3186" y="2938"/>
              <a:ext cx="1492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93" name="Text Box 57"/>
            <p:cNvSpPr txBox="1">
              <a:spLocks noChangeArrowheads="1"/>
            </p:cNvSpPr>
            <p:nvPr/>
          </p:nvSpPr>
          <p:spPr bwMode="auto">
            <a:xfrm>
              <a:off x="1963" y="2786"/>
              <a:ext cx="20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794" name="Text Box 58"/>
            <p:cNvSpPr txBox="1">
              <a:spLocks noChangeArrowheads="1"/>
            </p:cNvSpPr>
            <p:nvPr/>
          </p:nvSpPr>
          <p:spPr bwMode="auto">
            <a:xfrm>
              <a:off x="3832" y="2808"/>
              <a:ext cx="19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`</a:t>
              </a:r>
              <a:endParaRPr lang="ru-RU" sz="2400">
                <a:sym typeface="Symbol" pitchFamily="18" charset="2"/>
              </a:endParaRPr>
            </a:p>
          </p:txBody>
        </p:sp>
      </p:grpSp>
      <p:cxnSp>
        <p:nvCxnSpPr>
          <p:cNvPr id="628795" name="AutoShape 59"/>
          <p:cNvCxnSpPr>
            <a:cxnSpLocks noChangeShapeType="1"/>
            <a:stCxn id="628783" idx="0"/>
            <a:endCxn id="628791" idx="4"/>
          </p:cNvCxnSpPr>
          <p:nvPr/>
        </p:nvCxnSpPr>
        <p:spPr bwMode="auto">
          <a:xfrm flipH="1" flipV="1">
            <a:off x="7462838" y="5021263"/>
            <a:ext cx="1587" cy="606425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628796" name="Group 60"/>
          <p:cNvGrpSpPr>
            <a:grpSpLocks/>
          </p:cNvGrpSpPr>
          <p:nvPr/>
        </p:nvGrpSpPr>
        <p:grpSpPr bwMode="auto">
          <a:xfrm>
            <a:off x="2124075" y="4008438"/>
            <a:ext cx="5375275" cy="422275"/>
            <a:chOff x="1337" y="2786"/>
            <a:chExt cx="3386" cy="266"/>
          </a:xfrm>
        </p:grpSpPr>
        <p:sp>
          <p:nvSpPr>
            <p:cNvPr id="628797" name="Oval 61"/>
            <p:cNvSpPr>
              <a:spLocks noChangeAspect="1" noChangeArrowheads="1"/>
            </p:cNvSpPr>
            <p:nvPr/>
          </p:nvSpPr>
          <p:spPr bwMode="auto">
            <a:xfrm>
              <a:off x="1337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798" name="AutoShape 62"/>
            <p:cNvCxnSpPr>
              <a:cxnSpLocks noChangeShapeType="1"/>
              <a:stCxn id="628797" idx="6"/>
              <a:endCxn id="628799" idx="2"/>
            </p:cNvCxnSpPr>
            <p:nvPr/>
          </p:nvCxnSpPr>
          <p:spPr bwMode="auto">
            <a:xfrm>
              <a:off x="1382" y="2938"/>
              <a:ext cx="1759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799" name="Oval 63"/>
            <p:cNvSpPr>
              <a:spLocks noChangeAspect="1" noChangeArrowheads="1"/>
            </p:cNvSpPr>
            <p:nvPr/>
          </p:nvSpPr>
          <p:spPr bwMode="auto">
            <a:xfrm>
              <a:off x="3141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800" name="Oval 64"/>
            <p:cNvSpPr>
              <a:spLocks noChangeAspect="1" noChangeArrowheads="1"/>
            </p:cNvSpPr>
            <p:nvPr/>
          </p:nvSpPr>
          <p:spPr bwMode="auto">
            <a:xfrm>
              <a:off x="4678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801" name="AutoShape 65"/>
            <p:cNvCxnSpPr>
              <a:cxnSpLocks noChangeShapeType="1"/>
              <a:stCxn id="628799" idx="6"/>
              <a:endCxn id="628800" idx="2"/>
            </p:cNvCxnSpPr>
            <p:nvPr/>
          </p:nvCxnSpPr>
          <p:spPr bwMode="auto">
            <a:xfrm>
              <a:off x="3186" y="2938"/>
              <a:ext cx="149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02" name="Text Box 66"/>
            <p:cNvSpPr txBox="1">
              <a:spLocks noChangeArrowheads="1"/>
            </p:cNvSpPr>
            <p:nvPr/>
          </p:nvSpPr>
          <p:spPr bwMode="auto">
            <a:xfrm>
              <a:off x="1931" y="2786"/>
              <a:ext cx="266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803" name="Text Box 67"/>
            <p:cNvSpPr txBox="1">
              <a:spLocks noChangeArrowheads="1"/>
            </p:cNvSpPr>
            <p:nvPr/>
          </p:nvSpPr>
          <p:spPr bwMode="auto">
            <a:xfrm>
              <a:off x="3799" y="2808"/>
              <a:ext cx="25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altLang="zh-TW" sz="2400">
                  <a:ea typeface="新細明體" pitchFamily="18" charset="-120"/>
                  <a:sym typeface="Symbol" pitchFamily="18" charset="2"/>
                </a:rPr>
                <a:t>`</a:t>
              </a:r>
              <a:r>
                <a:rPr lang="en-US" sz="2400">
                  <a:sym typeface="Symbol" pitchFamily="18" charset="2"/>
                </a:rPr>
                <a:t>`</a:t>
              </a:r>
              <a:endParaRPr lang="ru-RU" sz="2400">
                <a:sym typeface="Symbol" pitchFamily="18" charset="2"/>
              </a:endParaRPr>
            </a:p>
          </p:txBody>
        </p:sp>
      </p:grpSp>
      <p:grpSp>
        <p:nvGrpSpPr>
          <p:cNvPr id="628804" name="Group 68"/>
          <p:cNvGrpSpPr>
            <a:grpSpLocks/>
          </p:cNvGrpSpPr>
          <p:nvPr/>
        </p:nvGrpSpPr>
        <p:grpSpPr bwMode="auto">
          <a:xfrm>
            <a:off x="2124075" y="5408613"/>
            <a:ext cx="5375275" cy="422275"/>
            <a:chOff x="1337" y="2786"/>
            <a:chExt cx="3386" cy="266"/>
          </a:xfrm>
        </p:grpSpPr>
        <p:sp>
          <p:nvSpPr>
            <p:cNvPr id="628805" name="Oval 69"/>
            <p:cNvSpPr>
              <a:spLocks noChangeAspect="1" noChangeArrowheads="1"/>
            </p:cNvSpPr>
            <p:nvPr/>
          </p:nvSpPr>
          <p:spPr bwMode="auto">
            <a:xfrm>
              <a:off x="1337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806" name="AutoShape 70"/>
            <p:cNvCxnSpPr>
              <a:cxnSpLocks noChangeShapeType="1"/>
              <a:stCxn id="628805" idx="6"/>
              <a:endCxn id="628807" idx="2"/>
            </p:cNvCxnSpPr>
            <p:nvPr/>
          </p:nvCxnSpPr>
          <p:spPr bwMode="auto">
            <a:xfrm>
              <a:off x="1382" y="2938"/>
              <a:ext cx="1759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07" name="Oval 71"/>
            <p:cNvSpPr>
              <a:spLocks noChangeAspect="1" noChangeArrowheads="1"/>
            </p:cNvSpPr>
            <p:nvPr/>
          </p:nvSpPr>
          <p:spPr bwMode="auto">
            <a:xfrm>
              <a:off x="3141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808" name="Oval 72"/>
            <p:cNvSpPr>
              <a:spLocks noChangeAspect="1" noChangeArrowheads="1"/>
            </p:cNvSpPr>
            <p:nvPr/>
          </p:nvSpPr>
          <p:spPr bwMode="auto">
            <a:xfrm>
              <a:off x="4678" y="2915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809" name="AutoShape 73"/>
            <p:cNvCxnSpPr>
              <a:cxnSpLocks noChangeShapeType="1"/>
              <a:stCxn id="628807" idx="6"/>
              <a:endCxn id="628808" idx="2"/>
            </p:cNvCxnSpPr>
            <p:nvPr/>
          </p:nvCxnSpPr>
          <p:spPr bwMode="auto">
            <a:xfrm>
              <a:off x="3186" y="2938"/>
              <a:ext cx="149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10" name="Text Box 74"/>
            <p:cNvSpPr txBox="1">
              <a:spLocks noChangeArrowheads="1"/>
            </p:cNvSpPr>
            <p:nvPr/>
          </p:nvSpPr>
          <p:spPr bwMode="auto">
            <a:xfrm>
              <a:off x="1931" y="2786"/>
              <a:ext cx="266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sz="2400">
                  <a:sym typeface="Symbol" pitchFamily="18" charset="2"/>
                </a:rPr>
                <a:t>``</a:t>
              </a:r>
              <a:endParaRPr lang="ru-RU" sz="2400">
                <a:sym typeface="Symbol" pitchFamily="18" charset="2"/>
              </a:endParaRPr>
            </a:p>
          </p:txBody>
        </p:sp>
        <p:sp>
          <p:nvSpPr>
            <p:cNvPr id="628811" name="Text Box 75"/>
            <p:cNvSpPr txBox="1">
              <a:spLocks noChangeArrowheads="1"/>
            </p:cNvSpPr>
            <p:nvPr/>
          </p:nvSpPr>
          <p:spPr bwMode="auto">
            <a:xfrm>
              <a:off x="3799" y="2808"/>
              <a:ext cx="255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en-US" altLang="zh-TW" sz="2400">
                  <a:ea typeface="新細明體" pitchFamily="18" charset="-120"/>
                  <a:sym typeface="Symbol" pitchFamily="18" charset="2"/>
                </a:rPr>
                <a:t>`</a:t>
              </a:r>
              <a:r>
                <a:rPr lang="en-US" sz="2400">
                  <a:sym typeface="Symbol" pitchFamily="18" charset="2"/>
                </a:rPr>
                <a:t>`</a:t>
              </a:r>
              <a:endParaRPr lang="ru-RU" sz="2400">
                <a:sym typeface="Symbol" pitchFamily="18" charset="2"/>
              </a:endParaRPr>
            </a:p>
          </p:txBody>
        </p:sp>
      </p:grpSp>
      <p:sp>
        <p:nvSpPr>
          <p:cNvPr id="628819" name="Text Box 83"/>
          <p:cNvSpPr txBox="1">
            <a:spLocks noChangeArrowheads="1"/>
          </p:cNvSpPr>
          <p:nvPr/>
        </p:nvSpPr>
        <p:spPr bwMode="auto">
          <a:xfrm>
            <a:off x="755650" y="1430338"/>
            <a:ext cx="7740650" cy="1882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82800" rIns="108000" bIns="82800" anchor="ctr">
            <a:spAutoFit/>
          </a:bodyPr>
          <a:lstStyle/>
          <a:p>
            <a:pPr algn="dist"/>
            <a:r>
              <a:rPr lang="ru-RU" sz="2800">
                <a:latin typeface="Times New Roman" pitchFamily="18" charset="0"/>
                <a:sym typeface="Symbol" pitchFamily="18" charset="2"/>
              </a:rPr>
              <a:t>Релевантные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 –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-множества которых содержат только такие стимулы, блокировки которых входят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в порождаемые безопасные -трассы.</a:t>
            </a:r>
          </a:p>
        </p:txBody>
      </p:sp>
      <p:sp>
        <p:nvSpPr>
          <p:cNvPr id="628827" name="Text Box 91"/>
          <p:cNvSpPr txBox="1">
            <a:spLocks noChangeArrowheads="1"/>
          </p:cNvSpPr>
          <p:nvPr/>
        </p:nvSpPr>
        <p:spPr bwMode="auto">
          <a:xfrm>
            <a:off x="1331913" y="4437063"/>
            <a:ext cx="6624637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Разрушающий стимул можно</a:t>
            </a:r>
            <a:br>
              <a:rPr lang="ru-RU" sz="3200"/>
            </a:br>
            <a:r>
              <a:rPr lang="ru-RU" sz="3200"/>
              <a:t>как блокировать, так и принимать</a:t>
            </a:r>
          </a:p>
        </p:txBody>
      </p:sp>
      <p:sp>
        <p:nvSpPr>
          <p:cNvPr id="628836" name="Text Box 100"/>
          <p:cNvSpPr txBox="1">
            <a:spLocks noChangeArrowheads="1"/>
          </p:cNvSpPr>
          <p:nvPr/>
        </p:nvSpPr>
        <p:spPr bwMode="auto">
          <a:xfrm>
            <a:off x="2768600" y="6129338"/>
            <a:ext cx="7286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\ {?x}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8838" name="Text Box 102"/>
          <p:cNvSpPr txBox="1">
            <a:spLocks noChangeArrowheads="1"/>
          </p:cNvSpPr>
          <p:nvPr/>
        </p:nvSpPr>
        <p:spPr bwMode="auto">
          <a:xfrm>
            <a:off x="4171950" y="3357563"/>
            <a:ext cx="255588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R</a:t>
            </a:r>
            <a:endParaRPr lang="ru-RU" sz="2400">
              <a:sym typeface="Symbol" pitchFamily="18" charset="2"/>
            </a:endParaRPr>
          </a:p>
        </p:txBody>
      </p:sp>
      <p:cxnSp>
        <p:nvCxnSpPr>
          <p:cNvPr id="628839" name="AutoShape 103"/>
          <p:cNvCxnSpPr>
            <a:cxnSpLocks noChangeShapeType="1"/>
            <a:stCxn id="628836" idx="0"/>
            <a:endCxn id="628782" idx="3"/>
          </p:cNvCxnSpPr>
          <p:nvPr/>
        </p:nvCxnSpPr>
        <p:spPr bwMode="auto">
          <a:xfrm flipV="1">
            <a:off x="3133725" y="5688013"/>
            <a:ext cx="1863725" cy="441325"/>
          </a:xfrm>
          <a:prstGeom prst="straightConnector1">
            <a:avLst/>
          </a:prstGeom>
          <a:noFill/>
          <a:ln w="25400" cap="rnd">
            <a:solidFill>
              <a:srgbClr val="FF00FF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628840" name="AutoShape 104"/>
          <p:cNvCxnSpPr>
            <a:cxnSpLocks noChangeShapeType="1"/>
            <a:stCxn id="628838" idx="2"/>
            <a:endCxn id="628771" idx="1"/>
          </p:cNvCxnSpPr>
          <p:nvPr/>
        </p:nvCxnSpPr>
        <p:spPr bwMode="auto">
          <a:xfrm>
            <a:off x="4300538" y="3744913"/>
            <a:ext cx="696912" cy="460375"/>
          </a:xfrm>
          <a:prstGeom prst="straightConnector1">
            <a:avLst/>
          </a:prstGeom>
          <a:noFill/>
          <a:ln w="25400" cap="rnd">
            <a:solidFill>
              <a:srgbClr val="FF00FF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628841" name="Text Box 105"/>
          <p:cNvSpPr txBox="1">
            <a:spLocks noChangeArrowheads="1"/>
          </p:cNvSpPr>
          <p:nvPr/>
        </p:nvSpPr>
        <p:spPr bwMode="auto">
          <a:xfrm>
            <a:off x="5313363" y="4473575"/>
            <a:ext cx="3571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R`</a:t>
            </a:r>
            <a:endParaRPr lang="ru-RU" sz="2400">
              <a:sym typeface="Symbol" pitchFamily="18" charset="2"/>
            </a:endParaRPr>
          </a:p>
        </p:txBody>
      </p:sp>
      <p:cxnSp>
        <p:nvCxnSpPr>
          <p:cNvPr id="628842" name="AutoShape 106"/>
          <p:cNvCxnSpPr>
            <a:cxnSpLocks noChangeShapeType="1"/>
            <a:stCxn id="628841" idx="1"/>
            <a:endCxn id="628790" idx="7"/>
          </p:cNvCxnSpPr>
          <p:nvPr/>
        </p:nvCxnSpPr>
        <p:spPr bwMode="auto">
          <a:xfrm flipH="1">
            <a:off x="5046663" y="4667250"/>
            <a:ext cx="266700" cy="293688"/>
          </a:xfrm>
          <a:prstGeom prst="straightConnector1">
            <a:avLst/>
          </a:prstGeom>
          <a:noFill/>
          <a:ln w="25400" cap="rnd">
            <a:solidFill>
              <a:srgbClr val="FF00FF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628845" name="AutoShape 109"/>
          <p:cNvCxnSpPr>
            <a:cxnSpLocks noChangeShapeType="1"/>
            <a:stCxn id="628790" idx="0"/>
            <a:endCxn id="628799" idx="4"/>
          </p:cNvCxnSpPr>
          <p:nvPr/>
        </p:nvCxnSpPr>
        <p:spPr bwMode="auto">
          <a:xfrm flipV="1">
            <a:off x="5022850" y="4284663"/>
            <a:ext cx="1588" cy="665162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628846" name="AutoShape 110"/>
          <p:cNvCxnSpPr>
            <a:cxnSpLocks noChangeShapeType="1"/>
            <a:stCxn id="628807" idx="0"/>
            <a:endCxn id="628790" idx="4"/>
          </p:cNvCxnSpPr>
          <p:nvPr/>
        </p:nvCxnSpPr>
        <p:spPr bwMode="auto">
          <a:xfrm flipH="1" flipV="1">
            <a:off x="5022850" y="5021263"/>
            <a:ext cx="1588" cy="592137"/>
          </a:xfrm>
          <a:prstGeom prst="straightConnector1">
            <a:avLst/>
          </a:prstGeom>
          <a:noFill/>
          <a:ln w="38100">
            <a:solidFill>
              <a:srgbClr val="008080"/>
            </a:solidFill>
            <a:prstDash val="sysDot"/>
            <a:round/>
            <a:headEnd/>
            <a:tailEnd/>
          </a:ln>
          <a:effectLst/>
        </p:spPr>
      </p:cxnSp>
      <p:sp>
        <p:nvSpPr>
          <p:cNvPr id="628828" name="Text Box 92"/>
          <p:cNvSpPr txBox="1">
            <a:spLocks noChangeArrowheads="1"/>
          </p:cNvSpPr>
          <p:nvPr/>
        </p:nvSpPr>
        <p:spPr bwMode="auto">
          <a:xfrm>
            <a:off x="1908175" y="4508500"/>
            <a:ext cx="6624638" cy="885825"/>
          </a:xfrm>
          <a:prstGeom prst="rect">
            <a:avLst/>
          </a:prstGeom>
          <a:solidFill>
            <a:srgbClr val="F8F6E8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При гамма-расширении композиции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всё, что порождает </a:t>
            </a:r>
            <a:r>
              <a:rPr lang="en-US" sz="2800">
                <a:latin typeface="Times New Roman" pitchFamily="18" charset="0"/>
              </a:rPr>
              <a:t>a)</a:t>
            </a:r>
            <a:r>
              <a:rPr lang="ru-RU" sz="2800">
                <a:latin typeface="Times New Roman" pitchFamily="18" charset="0"/>
              </a:rPr>
              <a:t>, порождает и </a:t>
            </a:r>
            <a:r>
              <a:rPr lang="en-US" sz="2800">
                <a:latin typeface="Times New Roman" pitchFamily="18" charset="0"/>
              </a:rPr>
              <a:t>b)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 </a:t>
            </a:r>
          </a:p>
        </p:txBody>
      </p:sp>
      <p:sp>
        <p:nvSpPr>
          <p:cNvPr id="628848" name="Text Box 112"/>
          <p:cNvSpPr txBox="1">
            <a:spLocks noChangeArrowheads="1"/>
          </p:cNvSpPr>
          <p:nvPr/>
        </p:nvSpPr>
        <p:spPr bwMode="auto">
          <a:xfrm>
            <a:off x="2484438" y="6129338"/>
            <a:ext cx="25558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R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8849" name="Text Box 113"/>
          <p:cNvSpPr txBox="1">
            <a:spLocks noChangeArrowheads="1"/>
          </p:cNvSpPr>
          <p:nvPr/>
        </p:nvSpPr>
        <p:spPr bwMode="auto">
          <a:xfrm>
            <a:off x="5326063" y="5876925"/>
            <a:ext cx="2354262" cy="387350"/>
          </a:xfrm>
          <a:prstGeom prst="rect">
            <a:avLst/>
          </a:prstGeom>
          <a:solidFill>
            <a:srgbClr val="E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126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внешний стимул</a:t>
            </a:r>
          </a:p>
        </p:txBody>
      </p:sp>
      <p:sp>
        <p:nvSpPr>
          <p:cNvPr id="628850" name="Text Box 114"/>
          <p:cNvSpPr txBox="1">
            <a:spLocks noChangeArrowheads="1"/>
          </p:cNvSpPr>
          <p:nvPr/>
        </p:nvSpPr>
        <p:spPr bwMode="auto">
          <a:xfrm>
            <a:off x="5326063" y="5876925"/>
            <a:ext cx="3632200" cy="387350"/>
          </a:xfrm>
          <a:prstGeom prst="rect">
            <a:avLst/>
          </a:prstGeom>
          <a:solidFill>
            <a:srgbClr val="E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внутренний несинхронный</a:t>
            </a:r>
          </a:p>
        </p:txBody>
      </p:sp>
      <p:grpSp>
        <p:nvGrpSpPr>
          <p:cNvPr id="628851" name="Group 115"/>
          <p:cNvGrpSpPr>
            <a:grpSpLocks/>
          </p:cNvGrpSpPr>
          <p:nvPr/>
        </p:nvGrpSpPr>
        <p:grpSpPr bwMode="auto">
          <a:xfrm>
            <a:off x="4918075" y="5697538"/>
            <a:ext cx="1093788" cy="1006475"/>
            <a:chOff x="3098" y="3500"/>
            <a:chExt cx="689" cy="634"/>
          </a:xfrm>
        </p:grpSpPr>
        <p:sp>
          <p:nvSpPr>
            <p:cNvPr id="628852" name="Oval 116"/>
            <p:cNvSpPr>
              <a:spLocks noChangeAspect="1" noChangeArrowheads="1"/>
            </p:cNvSpPr>
            <p:nvPr/>
          </p:nvSpPr>
          <p:spPr bwMode="auto">
            <a:xfrm>
              <a:off x="3142" y="4026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8853" name="Oval 117"/>
            <p:cNvSpPr>
              <a:spLocks noChangeAspect="1" noChangeArrowheads="1"/>
            </p:cNvSpPr>
            <p:nvPr/>
          </p:nvSpPr>
          <p:spPr bwMode="auto">
            <a:xfrm>
              <a:off x="3742" y="4026"/>
              <a:ext cx="45" cy="4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cxnSp>
          <p:nvCxnSpPr>
            <p:cNvPr id="628854" name="AutoShape 118"/>
            <p:cNvCxnSpPr>
              <a:cxnSpLocks noChangeShapeType="1"/>
              <a:stCxn id="628852" idx="6"/>
              <a:endCxn id="628853" idx="2"/>
            </p:cNvCxnSpPr>
            <p:nvPr/>
          </p:nvCxnSpPr>
          <p:spPr bwMode="auto">
            <a:xfrm>
              <a:off x="3187" y="4049"/>
              <a:ext cx="555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55" name="Text Box 119"/>
            <p:cNvSpPr txBox="1">
              <a:spLocks noChangeArrowheads="1"/>
            </p:cNvSpPr>
            <p:nvPr/>
          </p:nvSpPr>
          <p:spPr bwMode="auto">
            <a:xfrm>
              <a:off x="3379" y="3890"/>
              <a:ext cx="101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ru-RU" sz="2400">
                  <a:sym typeface="Symbol" pitchFamily="18" charset="2"/>
                </a:rPr>
                <a:t></a:t>
              </a:r>
            </a:p>
          </p:txBody>
        </p:sp>
        <p:cxnSp>
          <p:nvCxnSpPr>
            <p:cNvPr id="628856" name="AutoShape 120"/>
            <p:cNvCxnSpPr>
              <a:cxnSpLocks noChangeShapeType="1"/>
              <a:endCxn id="628852" idx="0"/>
            </p:cNvCxnSpPr>
            <p:nvPr/>
          </p:nvCxnSpPr>
          <p:spPr bwMode="auto">
            <a:xfrm>
              <a:off x="3164" y="3500"/>
              <a:ext cx="1" cy="52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</p:cxnSp>
        <p:sp>
          <p:nvSpPr>
            <p:cNvPr id="628857" name="Text Box 121"/>
            <p:cNvSpPr txBox="1">
              <a:spLocks noChangeArrowheads="1"/>
            </p:cNvSpPr>
            <p:nvPr/>
          </p:nvSpPr>
          <p:spPr bwMode="auto">
            <a:xfrm>
              <a:off x="3098" y="3635"/>
              <a:ext cx="106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8000" tIns="10800" rIns="18000" bIns="10800" anchor="ctr" anchorCtr="1">
              <a:spAutoFit/>
            </a:bodyPr>
            <a:lstStyle/>
            <a:p>
              <a:pPr algn="ctr"/>
              <a:r>
                <a:rPr lang="ru-RU" sz="2400">
                  <a:sym typeface="Symbol" pitchFamily="18" charset="2"/>
                </a:rPr>
                <a:t></a:t>
              </a:r>
            </a:p>
          </p:txBody>
        </p:sp>
      </p:grpSp>
      <p:sp>
        <p:nvSpPr>
          <p:cNvPr id="628858" name="Text Box 122"/>
          <p:cNvSpPr txBox="1">
            <a:spLocks noChangeArrowheads="1"/>
          </p:cNvSpPr>
          <p:nvPr/>
        </p:nvSpPr>
        <p:spPr bwMode="auto">
          <a:xfrm>
            <a:off x="5326063" y="5876925"/>
            <a:ext cx="3333750" cy="387350"/>
          </a:xfrm>
          <a:prstGeom prst="rect">
            <a:avLst/>
          </a:prstGeom>
          <a:solidFill>
            <a:srgbClr val="E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внутренний синхронный</a:t>
            </a:r>
          </a:p>
        </p:txBody>
      </p:sp>
      <p:sp>
        <p:nvSpPr>
          <p:cNvPr id="628859" name="Text Box 123"/>
          <p:cNvSpPr txBox="1">
            <a:spLocks noChangeArrowheads="1"/>
          </p:cNvSpPr>
          <p:nvPr/>
        </p:nvSpPr>
        <p:spPr bwMode="auto">
          <a:xfrm>
            <a:off x="2411413" y="6021388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нестабильно</a:t>
            </a:r>
          </a:p>
        </p:txBody>
      </p:sp>
      <p:sp>
        <p:nvSpPr>
          <p:cNvPr id="628860" name="Text Box 124"/>
          <p:cNvSpPr txBox="1">
            <a:spLocks noChangeArrowheads="1"/>
          </p:cNvSpPr>
          <p:nvPr/>
        </p:nvSpPr>
        <p:spPr bwMode="auto">
          <a:xfrm>
            <a:off x="5437188" y="3284538"/>
            <a:ext cx="189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нестабильно</a:t>
            </a:r>
            <a:r>
              <a:rPr lang="ru-RU" altLang="zh-TW" sz="2400"/>
              <a:t> </a:t>
            </a:r>
            <a:endParaRPr lang="ru-RU" sz="2400"/>
          </a:p>
        </p:txBody>
      </p:sp>
      <p:sp>
        <p:nvSpPr>
          <p:cNvPr id="628862" name="Text Box 126"/>
          <p:cNvSpPr txBox="1">
            <a:spLocks noChangeArrowheads="1"/>
          </p:cNvSpPr>
          <p:nvPr/>
        </p:nvSpPr>
        <p:spPr bwMode="auto">
          <a:xfrm>
            <a:off x="468313" y="6092825"/>
            <a:ext cx="189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нестабильно</a:t>
            </a:r>
            <a:r>
              <a:rPr lang="ru-RU" altLang="zh-TW" sz="2400"/>
              <a:t> 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8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8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8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8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8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8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28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28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28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28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8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28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28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2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28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28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28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28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62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2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2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28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28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0"/>
                                        <p:tgtEl>
                                          <p:spTgt spid="62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8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28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8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28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28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8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1.66667E-6 -0.10718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1.66667E-6 0.09769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628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628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628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628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62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2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628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2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3" dur="2000"/>
                                        <p:tgtEl>
                                          <p:spTgt spid="628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6" dur="2000"/>
                                        <p:tgtEl>
                                          <p:spTgt spid="628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2000"/>
                                        <p:tgtEl>
                                          <p:spTgt spid="62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2000"/>
                                        <p:tgtEl>
                                          <p:spTgt spid="628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000"/>
                                        <p:tgtEl>
                                          <p:spTgt spid="62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2000"/>
                                        <p:tgtEl>
                                          <p:spTgt spid="62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62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62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628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628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2000"/>
                                        <p:tgtEl>
                                          <p:spTgt spid="62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8" dur="2000"/>
                                        <p:tgtEl>
                                          <p:spTgt spid="628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2000"/>
                                        <p:tgtEl>
                                          <p:spTgt spid="62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2000"/>
                                        <p:tgtEl>
                                          <p:spTgt spid="628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2000"/>
                                        <p:tgtEl>
                                          <p:spTgt spid="628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2000"/>
                                        <p:tgtEl>
                                          <p:spTgt spid="628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6" dur="2000"/>
                                        <p:tgtEl>
                                          <p:spTgt spid="628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2000"/>
                                        <p:tgtEl>
                                          <p:spTgt spid="62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2000"/>
                                        <p:tgtEl>
                                          <p:spTgt spid="62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7" dur="2000"/>
                                        <p:tgtEl>
                                          <p:spTgt spid="628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2000"/>
                                        <p:tgtEl>
                                          <p:spTgt spid="628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2000"/>
                                        <p:tgtEl>
                                          <p:spTgt spid="62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8" dur="500"/>
                                        <p:tgtEl>
                                          <p:spTgt spid="628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28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628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843" grpId="0"/>
      <p:bldP spid="628844" grpId="0"/>
      <p:bldP spid="628844" grpId="1"/>
      <p:bldP spid="628777" grpId="0"/>
      <p:bldP spid="628778" grpId="0"/>
      <p:bldP spid="628819" grpId="0" animBg="1"/>
      <p:bldP spid="628827" grpId="0" animBg="1"/>
      <p:bldP spid="628827" grpId="1" animBg="1"/>
      <p:bldP spid="628836" grpId="0"/>
      <p:bldP spid="628836" grpId="1"/>
      <p:bldP spid="628838" grpId="0"/>
      <p:bldP spid="628841" grpId="0" animBg="1"/>
      <p:bldP spid="628828" grpId="0" animBg="1"/>
      <p:bldP spid="628848" grpId="0"/>
      <p:bldP spid="628848" grpId="1"/>
      <p:bldP spid="628849" grpId="0" animBg="1"/>
      <p:bldP spid="628849" grpId="1" animBg="1"/>
      <p:bldP spid="628850" grpId="0" animBg="1"/>
      <p:bldP spid="628850" grpId="1" animBg="1"/>
      <p:bldP spid="628858" grpId="0" animBg="1"/>
      <p:bldP spid="628858" grpId="1" animBg="1"/>
      <p:bldP spid="628859" grpId="0"/>
      <p:bldP spid="628860" grpId="0"/>
      <p:bldP spid="628860" grpId="1"/>
      <p:bldP spid="628862" grpId="0"/>
      <p:bldP spid="628862" grpId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BC82-36B0-407D-BCD0-490575A056CF}" type="slidenum">
              <a:rPr lang="ru-RU"/>
              <a:pPr/>
              <a:t>197</a:t>
            </a:fld>
            <a:endParaRPr lang="ru-RU"/>
          </a:p>
        </p:txBody>
      </p:sp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6335713" y="3357563"/>
            <a:ext cx="26193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Случай 2</a:t>
            </a:r>
          </a:p>
          <a:p>
            <a:pPr algn="dist">
              <a:spcBef>
                <a:spcPct val="50000"/>
              </a:spcBef>
            </a:pPr>
            <a:r>
              <a:rPr lang="en-US" sz="2400"/>
              <a:t>a </a:t>
            </a:r>
            <a:r>
              <a:rPr lang="ru-RU" sz="2400">
                <a:latin typeface="Times New Roman" pitchFamily="18" charset="0"/>
              </a:rPr>
              <a:t>внешняя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реакции</a:t>
            </a:r>
          </a:p>
          <a:p>
            <a:pPr algn="dist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</a:t>
            </a:r>
            <a:r>
              <a:rPr lang="ru-RU" sz="2400">
                <a:latin typeface="Times New Roman" pitchFamily="18" charset="0"/>
              </a:rPr>
              <a:t> 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реакция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синхронизуемая</a:t>
            </a:r>
            <a:r>
              <a:rPr lang="en-US" sz="2400"/>
              <a:t> </a:t>
            </a:r>
            <a:endParaRPr lang="ru-RU" sz="2400"/>
          </a:p>
        </p:txBody>
      </p:sp>
      <p:sp>
        <p:nvSpPr>
          <p:cNvPr id="629763" name="Text Box 3"/>
          <p:cNvSpPr txBox="1">
            <a:spLocks noChangeArrowheads="1"/>
          </p:cNvSpPr>
          <p:nvPr/>
        </p:nvSpPr>
        <p:spPr bwMode="auto">
          <a:xfrm>
            <a:off x="6335713" y="3357563"/>
            <a:ext cx="27527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Случай 3</a:t>
            </a:r>
          </a:p>
          <a:p>
            <a:pPr algn="dist">
              <a:spcBef>
                <a:spcPct val="50000"/>
              </a:spcBef>
            </a:pPr>
            <a:r>
              <a:rPr lang="en-US" sz="2400"/>
              <a:t>a </a:t>
            </a:r>
            <a:r>
              <a:rPr lang="ru-RU" sz="2400">
                <a:latin typeface="Times New Roman" pitchFamily="18" charset="0"/>
              </a:rPr>
              <a:t>внешняя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реакции</a:t>
            </a:r>
          </a:p>
          <a:p>
            <a:pPr algn="dist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</a:t>
            </a:r>
            <a:r>
              <a:rPr lang="ru-RU" sz="2400">
                <a:latin typeface="Times New Roman" pitchFamily="18" charset="0"/>
              </a:rPr>
              <a:t> 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реакция</a:t>
            </a:r>
            <a:br>
              <a:rPr lang="ru-RU" sz="2400">
                <a:latin typeface="Times New Roman" pitchFamily="18" charset="0"/>
              </a:rPr>
            </a:br>
            <a:r>
              <a:rPr lang="ru-RU" sz="2400" i="1">
                <a:latin typeface="Times New Roman" pitchFamily="18" charset="0"/>
              </a:rPr>
              <a:t>не</a:t>
            </a:r>
            <a:r>
              <a:rPr lang="ru-RU" sz="2400">
                <a:latin typeface="Times New Roman" pitchFamily="18" charset="0"/>
              </a:rPr>
              <a:t> синхронизуемая</a:t>
            </a:r>
            <a:r>
              <a:rPr lang="en-US" sz="2400"/>
              <a:t> </a:t>
            </a:r>
            <a:endParaRPr lang="ru-RU" sz="2400"/>
          </a:p>
        </p:txBody>
      </p:sp>
      <p:sp>
        <p:nvSpPr>
          <p:cNvPr id="629764" name="Text Box 4"/>
          <p:cNvSpPr txBox="1">
            <a:spLocks noChangeArrowheads="1"/>
          </p:cNvSpPr>
          <p:nvPr/>
        </p:nvSpPr>
        <p:spPr bwMode="auto">
          <a:xfrm>
            <a:off x="6335713" y="3357563"/>
            <a:ext cx="26193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Случай 4</a:t>
            </a:r>
          </a:p>
          <a:p>
            <a:pPr algn="dist">
              <a:spcBef>
                <a:spcPct val="50000"/>
              </a:spcBef>
            </a:pPr>
            <a:r>
              <a:rPr lang="en-US" sz="2400"/>
              <a:t>a </a:t>
            </a:r>
            <a:r>
              <a:rPr lang="ru-RU" sz="2400">
                <a:latin typeface="Times New Roman" pitchFamily="18" charset="0"/>
              </a:rPr>
              <a:t>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реакции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синхронизуемая</a:t>
            </a:r>
          </a:p>
          <a:p>
            <a:pPr algn="dist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</a:t>
            </a:r>
            <a:r>
              <a:rPr lang="ru-RU" sz="2400">
                <a:latin typeface="Times New Roman" pitchFamily="18" charset="0"/>
              </a:rPr>
              <a:t> 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реакция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синхронизуемая</a:t>
            </a:r>
            <a:r>
              <a:rPr lang="en-US" sz="2400"/>
              <a:t> </a:t>
            </a:r>
            <a:endParaRPr lang="ru-RU" sz="2400"/>
          </a:p>
        </p:txBody>
      </p:sp>
      <p:sp>
        <p:nvSpPr>
          <p:cNvPr id="629765" name="Text Box 5"/>
          <p:cNvSpPr txBox="1">
            <a:spLocks noChangeArrowheads="1"/>
          </p:cNvSpPr>
          <p:nvPr/>
        </p:nvSpPr>
        <p:spPr bwMode="auto">
          <a:xfrm>
            <a:off x="6335713" y="3357563"/>
            <a:ext cx="27527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Случай 5</a:t>
            </a:r>
          </a:p>
          <a:p>
            <a:pPr algn="dist">
              <a:spcBef>
                <a:spcPct val="50000"/>
              </a:spcBef>
            </a:pPr>
            <a:r>
              <a:rPr lang="en-US" sz="2400"/>
              <a:t>a </a:t>
            </a:r>
            <a:r>
              <a:rPr lang="ru-RU" sz="2400">
                <a:latin typeface="Times New Roman" pitchFamily="18" charset="0"/>
              </a:rPr>
              <a:t>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реакции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синхронизуемая</a:t>
            </a:r>
          </a:p>
          <a:p>
            <a:pPr algn="dist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</a:t>
            </a:r>
            <a:r>
              <a:rPr lang="ru-RU" sz="2400">
                <a:latin typeface="Times New Roman" pitchFamily="18" charset="0"/>
              </a:rPr>
              <a:t> 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реакция</a:t>
            </a:r>
            <a:br>
              <a:rPr lang="ru-RU" sz="2400">
                <a:latin typeface="Times New Roman" pitchFamily="18" charset="0"/>
              </a:rPr>
            </a:br>
            <a:r>
              <a:rPr lang="ru-RU" sz="2400" i="1">
                <a:latin typeface="Times New Roman" pitchFamily="18" charset="0"/>
              </a:rPr>
              <a:t>не</a:t>
            </a:r>
            <a:r>
              <a:rPr lang="ru-RU" sz="2400">
                <a:latin typeface="Times New Roman" pitchFamily="18" charset="0"/>
              </a:rPr>
              <a:t> синхронизуемая</a:t>
            </a:r>
            <a:r>
              <a:rPr lang="en-US" sz="2400"/>
              <a:t> </a:t>
            </a:r>
            <a:endParaRPr lang="ru-RU" sz="2400"/>
          </a:p>
        </p:txBody>
      </p:sp>
      <p:sp>
        <p:nvSpPr>
          <p:cNvPr id="629766" name="Text Box 6"/>
          <p:cNvSpPr txBox="1">
            <a:spLocks noChangeArrowheads="1"/>
          </p:cNvSpPr>
          <p:nvPr/>
        </p:nvSpPr>
        <p:spPr bwMode="auto">
          <a:xfrm>
            <a:off x="6335713" y="3357563"/>
            <a:ext cx="27527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Случай 6</a:t>
            </a:r>
          </a:p>
          <a:p>
            <a:pPr algn="dist">
              <a:spcBef>
                <a:spcPct val="50000"/>
              </a:spcBef>
            </a:pPr>
            <a:r>
              <a:rPr lang="en-US" sz="2400"/>
              <a:t>a </a:t>
            </a:r>
            <a:r>
              <a:rPr lang="ru-RU" sz="2400">
                <a:latin typeface="Times New Roman" pitchFamily="18" charset="0"/>
              </a:rPr>
              <a:t>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 реакции</a:t>
            </a:r>
            <a:br>
              <a:rPr lang="ru-RU" sz="2400">
                <a:latin typeface="Times New Roman" pitchFamily="18" charset="0"/>
              </a:rPr>
            </a:br>
            <a:r>
              <a:rPr lang="ru-RU" sz="2400" i="1">
                <a:latin typeface="Times New Roman" pitchFamily="18" charset="0"/>
              </a:rPr>
              <a:t>не</a:t>
            </a:r>
            <a:r>
              <a:rPr lang="ru-RU" sz="2400">
                <a:latin typeface="Times New Roman" pitchFamily="18" charset="0"/>
              </a:rPr>
              <a:t> синхронизуемая</a:t>
            </a:r>
          </a:p>
          <a:p>
            <a:pPr algn="dist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b</a:t>
            </a:r>
            <a:r>
              <a:rPr lang="ru-RU" sz="2400">
                <a:latin typeface="Times New Roman" pitchFamily="18" charset="0"/>
              </a:rPr>
              <a:t> внутренняя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 реакция</a:t>
            </a:r>
            <a:br>
              <a:rPr lang="ru-RU" sz="2400">
                <a:latin typeface="Times New Roman" pitchFamily="18" charset="0"/>
              </a:rPr>
            </a:br>
            <a:r>
              <a:rPr lang="ru-RU" sz="2400" i="1">
                <a:latin typeface="Times New Roman" pitchFamily="18" charset="0"/>
              </a:rPr>
              <a:t>не</a:t>
            </a:r>
            <a:r>
              <a:rPr lang="ru-RU" sz="2400">
                <a:latin typeface="Times New Roman" pitchFamily="18" charset="0"/>
              </a:rPr>
              <a:t> синхронизуемая</a:t>
            </a:r>
            <a:r>
              <a:rPr lang="en-US" sz="2400"/>
              <a:t> </a:t>
            </a:r>
            <a:endParaRPr lang="ru-RU" sz="2400"/>
          </a:p>
        </p:txBody>
      </p:sp>
      <p:sp>
        <p:nvSpPr>
          <p:cNvPr id="629767" name="Text Box 7"/>
          <p:cNvSpPr txBox="1">
            <a:spLocks noChangeArrowheads="1"/>
          </p:cNvSpPr>
          <p:nvPr/>
        </p:nvSpPr>
        <p:spPr bwMode="auto">
          <a:xfrm>
            <a:off x="971550" y="4041775"/>
            <a:ext cx="7313613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Можно выдавать не все реакции, но</a:t>
            </a:r>
            <a:br>
              <a:rPr lang="ru-RU" sz="3200"/>
            </a:br>
            <a:r>
              <a:rPr lang="ru-RU" sz="3200"/>
              <a:t>стационарность должна сохраняться.</a:t>
            </a:r>
          </a:p>
        </p:txBody>
      </p:sp>
      <p:grpSp>
        <p:nvGrpSpPr>
          <p:cNvPr id="629769" name="Group 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29770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1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2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3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4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5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6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7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778" name="Text Box 1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29779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9780" name="Text Box 20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Базовые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Сингулярные -трассы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629781" name="Text Box 21"/>
          <p:cNvSpPr txBox="1">
            <a:spLocks noChangeArrowheads="1"/>
          </p:cNvSpPr>
          <p:nvPr/>
        </p:nvSpPr>
        <p:spPr bwMode="auto">
          <a:xfrm>
            <a:off x="1489075" y="1268413"/>
            <a:ext cx="5999163" cy="1882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82800" rIns="108000" bIns="82800" anchor="ctr">
            <a:spAutoFit/>
          </a:bodyPr>
          <a:lstStyle/>
          <a:p>
            <a:pPr algn="dist"/>
            <a:r>
              <a:rPr lang="ru-RU" sz="2800">
                <a:latin typeface="Times New Roman" pitchFamily="18" charset="0"/>
                <a:sym typeface="Symbol" pitchFamily="18" charset="2"/>
              </a:rPr>
              <a:t>Сингулярные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 –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-трассы,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в которых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-множество содержит либо все реакции (),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либо все, кроме одной.</a:t>
            </a:r>
          </a:p>
        </p:txBody>
      </p:sp>
      <p:sp>
        <p:nvSpPr>
          <p:cNvPr id="629782" name="Oval 22"/>
          <p:cNvSpPr>
            <a:spLocks noChangeAspect="1" noChangeArrowheads="1"/>
          </p:cNvSpPr>
          <p:nvPr/>
        </p:nvSpPr>
        <p:spPr bwMode="auto">
          <a:xfrm>
            <a:off x="358775" y="4692650"/>
            <a:ext cx="32385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629783" name="AutoShape 23"/>
          <p:cNvCxnSpPr>
            <a:cxnSpLocks noChangeShapeType="1"/>
            <a:stCxn id="629782" idx="6"/>
            <a:endCxn id="629784" idx="2"/>
          </p:cNvCxnSpPr>
          <p:nvPr/>
        </p:nvCxnSpPr>
        <p:spPr bwMode="auto">
          <a:xfrm>
            <a:off x="682625" y="4854575"/>
            <a:ext cx="754063" cy="3175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sp>
        <p:nvSpPr>
          <p:cNvPr id="629784" name="Oval 24"/>
          <p:cNvSpPr>
            <a:spLocks noChangeAspect="1" noChangeArrowheads="1"/>
          </p:cNvSpPr>
          <p:nvPr/>
        </p:nvSpPr>
        <p:spPr bwMode="auto">
          <a:xfrm>
            <a:off x="1436688" y="4821238"/>
            <a:ext cx="71437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9785" name="Text Box 25"/>
          <p:cNvSpPr txBox="1">
            <a:spLocks noChangeArrowheads="1"/>
          </p:cNvSpPr>
          <p:nvPr/>
        </p:nvSpPr>
        <p:spPr bwMode="auto">
          <a:xfrm>
            <a:off x="854075" y="4616450"/>
            <a:ext cx="1873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z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786" name="Oval 26"/>
          <p:cNvSpPr>
            <a:spLocks noChangeAspect="1" noChangeArrowheads="1"/>
          </p:cNvSpPr>
          <p:nvPr/>
        </p:nvSpPr>
        <p:spPr bwMode="auto">
          <a:xfrm>
            <a:off x="1438275" y="3886200"/>
            <a:ext cx="71438" cy="71438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29787" name="AutoShape 27"/>
          <p:cNvCxnSpPr>
            <a:cxnSpLocks noChangeShapeType="1"/>
            <a:stCxn id="629782" idx="0"/>
            <a:endCxn id="629786" idx="2"/>
          </p:cNvCxnSpPr>
          <p:nvPr/>
        </p:nvCxnSpPr>
        <p:spPr bwMode="auto">
          <a:xfrm rot="16200000">
            <a:off x="594519" y="3848894"/>
            <a:ext cx="769937" cy="917575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sp>
        <p:nvSpPr>
          <p:cNvPr id="629788" name="Oval 28"/>
          <p:cNvSpPr>
            <a:spLocks noChangeAspect="1" noChangeArrowheads="1"/>
          </p:cNvSpPr>
          <p:nvPr/>
        </p:nvSpPr>
        <p:spPr bwMode="auto">
          <a:xfrm>
            <a:off x="1438275" y="5756275"/>
            <a:ext cx="71438" cy="71438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29789" name="AutoShape 29"/>
          <p:cNvCxnSpPr>
            <a:cxnSpLocks noChangeShapeType="1"/>
            <a:stCxn id="629782" idx="4"/>
            <a:endCxn id="629788" idx="2"/>
          </p:cNvCxnSpPr>
          <p:nvPr/>
        </p:nvCxnSpPr>
        <p:spPr bwMode="auto">
          <a:xfrm rot="16200000" flipH="1">
            <a:off x="591344" y="4945856"/>
            <a:ext cx="776288" cy="917575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sp>
        <p:nvSpPr>
          <p:cNvPr id="629790" name="Oval 30"/>
          <p:cNvSpPr>
            <a:spLocks noChangeAspect="1" noChangeArrowheads="1"/>
          </p:cNvSpPr>
          <p:nvPr/>
        </p:nvSpPr>
        <p:spPr bwMode="auto">
          <a:xfrm>
            <a:off x="3708400" y="4821238"/>
            <a:ext cx="71438" cy="7143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29791" name="AutoShape 31"/>
          <p:cNvCxnSpPr>
            <a:cxnSpLocks noChangeShapeType="1"/>
            <a:stCxn id="629794" idx="4"/>
            <a:endCxn id="629792" idx="2"/>
          </p:cNvCxnSpPr>
          <p:nvPr/>
        </p:nvCxnSpPr>
        <p:spPr bwMode="auto">
          <a:xfrm rot="16200000" flipH="1">
            <a:off x="5029201" y="4059237"/>
            <a:ext cx="773112" cy="823913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sp>
        <p:nvSpPr>
          <p:cNvPr id="629792" name="Oval 32"/>
          <p:cNvSpPr>
            <a:spLocks noChangeAspect="1" noChangeArrowheads="1"/>
          </p:cNvSpPr>
          <p:nvPr/>
        </p:nvSpPr>
        <p:spPr bwMode="auto">
          <a:xfrm>
            <a:off x="5827713" y="4821238"/>
            <a:ext cx="71437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9793" name="Text Box 33"/>
          <p:cNvSpPr txBox="1">
            <a:spLocks noChangeArrowheads="1"/>
          </p:cNvSpPr>
          <p:nvPr/>
        </p:nvSpPr>
        <p:spPr bwMode="auto">
          <a:xfrm>
            <a:off x="5032375" y="4292600"/>
            <a:ext cx="1873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z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794" name="Oval 34"/>
          <p:cNvSpPr>
            <a:spLocks noChangeArrowheads="1"/>
          </p:cNvSpPr>
          <p:nvPr/>
        </p:nvSpPr>
        <p:spPr bwMode="auto">
          <a:xfrm>
            <a:off x="4787900" y="3760788"/>
            <a:ext cx="43180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sa</a:t>
            </a:r>
            <a:endParaRPr lang="ru-RU" sz="2400"/>
          </a:p>
        </p:txBody>
      </p:sp>
      <p:cxnSp>
        <p:nvCxnSpPr>
          <p:cNvPr id="629795" name="AutoShape 35"/>
          <p:cNvCxnSpPr>
            <a:cxnSpLocks noChangeShapeType="1"/>
            <a:stCxn id="629790" idx="0"/>
            <a:endCxn id="629794" idx="2"/>
          </p:cNvCxnSpPr>
          <p:nvPr/>
        </p:nvCxnSpPr>
        <p:spPr bwMode="auto">
          <a:xfrm rot="16200000">
            <a:off x="3817144" y="3850482"/>
            <a:ext cx="898525" cy="1042987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cxnSp>
        <p:nvCxnSpPr>
          <p:cNvPr id="629796" name="AutoShape 36"/>
          <p:cNvCxnSpPr>
            <a:cxnSpLocks noChangeShapeType="1"/>
            <a:stCxn id="629790" idx="4"/>
            <a:endCxn id="629810" idx="2"/>
          </p:cNvCxnSpPr>
          <p:nvPr/>
        </p:nvCxnSpPr>
        <p:spPr bwMode="auto">
          <a:xfrm rot="16200000" flipH="1">
            <a:off x="3816350" y="4821238"/>
            <a:ext cx="900113" cy="1042987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sp>
        <p:nvSpPr>
          <p:cNvPr id="629797" name="Text Box 37"/>
          <p:cNvSpPr txBox="1">
            <a:spLocks noChangeArrowheads="1"/>
          </p:cNvSpPr>
          <p:nvPr/>
        </p:nvSpPr>
        <p:spPr bwMode="auto">
          <a:xfrm>
            <a:off x="3984625" y="4005263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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798" name="Text Box 38"/>
          <p:cNvSpPr txBox="1">
            <a:spLocks noChangeArrowheads="1"/>
          </p:cNvSpPr>
          <p:nvPr/>
        </p:nvSpPr>
        <p:spPr bwMode="auto">
          <a:xfrm>
            <a:off x="3983038" y="5229225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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799" name="Oval 39"/>
          <p:cNvSpPr>
            <a:spLocks noChangeAspect="1" noChangeArrowheads="1"/>
          </p:cNvSpPr>
          <p:nvPr/>
        </p:nvSpPr>
        <p:spPr bwMode="auto">
          <a:xfrm>
            <a:off x="5940425" y="3886200"/>
            <a:ext cx="71438" cy="71438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9800" name="Oval 40"/>
          <p:cNvSpPr>
            <a:spLocks noChangeAspect="1" noChangeArrowheads="1"/>
          </p:cNvSpPr>
          <p:nvPr/>
        </p:nvSpPr>
        <p:spPr bwMode="auto">
          <a:xfrm>
            <a:off x="5905500" y="5756275"/>
            <a:ext cx="71438" cy="71438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29801" name="AutoShape 41"/>
          <p:cNvCxnSpPr>
            <a:cxnSpLocks noChangeShapeType="1"/>
            <a:stCxn id="629794" idx="6"/>
            <a:endCxn id="629799" idx="2"/>
          </p:cNvCxnSpPr>
          <p:nvPr/>
        </p:nvCxnSpPr>
        <p:spPr bwMode="auto">
          <a:xfrm>
            <a:off x="5219700" y="3922713"/>
            <a:ext cx="720725" cy="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cxnSp>
        <p:nvCxnSpPr>
          <p:cNvPr id="629802" name="AutoShape 42"/>
          <p:cNvCxnSpPr>
            <a:cxnSpLocks noChangeShapeType="1"/>
            <a:stCxn id="629810" idx="6"/>
            <a:endCxn id="629800" idx="2"/>
          </p:cNvCxnSpPr>
          <p:nvPr/>
        </p:nvCxnSpPr>
        <p:spPr bwMode="auto">
          <a:xfrm>
            <a:off x="5219700" y="5792788"/>
            <a:ext cx="685800" cy="0"/>
          </a:xfrm>
          <a:prstGeom prst="straightConnector1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cxnSp>
        <p:nvCxnSpPr>
          <p:cNvPr id="629803" name="AutoShape 43"/>
          <p:cNvCxnSpPr>
            <a:cxnSpLocks noChangeShapeType="1"/>
            <a:stCxn id="629810" idx="0"/>
            <a:endCxn id="629792" idx="2"/>
          </p:cNvCxnSpPr>
          <p:nvPr/>
        </p:nvCxnSpPr>
        <p:spPr bwMode="auto">
          <a:xfrm rot="16200000">
            <a:off x="5029200" y="4832350"/>
            <a:ext cx="773113" cy="823913"/>
          </a:xfrm>
          <a:prstGeom prst="curvedConnector2">
            <a:avLst/>
          </a:prstGeom>
          <a:noFill/>
          <a:ln w="25400">
            <a:solidFill>
              <a:srgbClr val="3333FF"/>
            </a:solidFill>
            <a:round/>
            <a:headEnd/>
            <a:tailEnd type="triangle" w="med" len="lg"/>
          </a:ln>
          <a:effectLst/>
        </p:spPr>
      </p:cxnSp>
      <p:sp>
        <p:nvSpPr>
          <p:cNvPr id="629804" name="Text Box 44"/>
          <p:cNvSpPr txBox="1">
            <a:spLocks noChangeArrowheads="1"/>
          </p:cNvSpPr>
          <p:nvPr/>
        </p:nvSpPr>
        <p:spPr bwMode="auto">
          <a:xfrm>
            <a:off x="4995863" y="4976813"/>
            <a:ext cx="1873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z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805" name="AutoShape 45"/>
          <p:cNvSpPr>
            <a:spLocks noChangeArrowheads="1"/>
          </p:cNvSpPr>
          <p:nvPr/>
        </p:nvSpPr>
        <p:spPr bwMode="auto">
          <a:xfrm>
            <a:off x="2016125" y="4437063"/>
            <a:ext cx="1295400" cy="828675"/>
          </a:xfrm>
          <a:prstGeom prst="rightArrow">
            <a:avLst>
              <a:gd name="adj1" fmla="val 50000"/>
              <a:gd name="adj2" fmla="val 39080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9806" name="Text Box 46"/>
          <p:cNvSpPr txBox="1">
            <a:spLocks noChangeArrowheads="1"/>
          </p:cNvSpPr>
          <p:nvPr/>
        </p:nvSpPr>
        <p:spPr bwMode="auto">
          <a:xfrm>
            <a:off x="6335713" y="3357563"/>
            <a:ext cx="161925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/>
              <a:t>Случай 1</a:t>
            </a:r>
          </a:p>
          <a:p>
            <a:pPr algn="dist">
              <a:spcBef>
                <a:spcPct val="50000"/>
              </a:spcBef>
            </a:pPr>
            <a:r>
              <a:rPr lang="en-US" sz="2400"/>
              <a:t>a </a:t>
            </a:r>
            <a:r>
              <a:rPr lang="ru-RU" sz="2400">
                <a:latin typeface="Times New Roman" pitchFamily="18" charset="0"/>
              </a:rPr>
              <a:t>и</a:t>
            </a:r>
            <a:r>
              <a:rPr lang="en-US" sz="2400"/>
              <a:t> b</a:t>
            </a:r>
            <a:r>
              <a:rPr lang="ru-RU" sz="2400"/>
              <a:t/>
            </a:r>
            <a:br>
              <a:rPr lang="ru-RU" sz="2400"/>
            </a:br>
            <a:r>
              <a:rPr lang="ru-RU" sz="2400">
                <a:latin typeface="Times New Roman" pitchFamily="18" charset="0"/>
              </a:rPr>
              <a:t>внешние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реакции</a:t>
            </a:r>
            <a:r>
              <a:rPr lang="en-US" sz="2400"/>
              <a:t> </a:t>
            </a:r>
            <a:endParaRPr lang="ru-RU" sz="2400"/>
          </a:p>
        </p:txBody>
      </p:sp>
      <p:sp>
        <p:nvSpPr>
          <p:cNvPr id="629807" name="Text Box 47"/>
          <p:cNvSpPr txBox="1">
            <a:spLocks noChangeArrowheads="1"/>
          </p:cNvSpPr>
          <p:nvPr/>
        </p:nvSpPr>
        <p:spPr bwMode="auto">
          <a:xfrm>
            <a:off x="5472113" y="5553075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9808" name="Text Box 48"/>
          <p:cNvSpPr txBox="1">
            <a:spLocks noChangeArrowheads="1"/>
          </p:cNvSpPr>
          <p:nvPr/>
        </p:nvSpPr>
        <p:spPr bwMode="auto">
          <a:xfrm>
            <a:off x="623888" y="5265738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9809" name="Text Box 49"/>
          <p:cNvSpPr txBox="1">
            <a:spLocks noChangeArrowheads="1"/>
          </p:cNvSpPr>
          <p:nvPr/>
        </p:nvSpPr>
        <p:spPr bwMode="auto">
          <a:xfrm>
            <a:off x="573088" y="5300663"/>
            <a:ext cx="2889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!b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810" name="Oval 50"/>
          <p:cNvSpPr>
            <a:spLocks noChangeArrowheads="1"/>
          </p:cNvSpPr>
          <p:nvPr/>
        </p:nvSpPr>
        <p:spPr bwMode="auto">
          <a:xfrm>
            <a:off x="4787900" y="5630863"/>
            <a:ext cx="431800" cy="3238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sb</a:t>
            </a:r>
            <a:endParaRPr lang="ru-RU" sz="2400"/>
          </a:p>
        </p:txBody>
      </p:sp>
      <p:sp>
        <p:nvSpPr>
          <p:cNvPr id="629811" name="Text Box 51"/>
          <p:cNvSpPr txBox="1">
            <a:spLocks noChangeArrowheads="1"/>
          </p:cNvSpPr>
          <p:nvPr/>
        </p:nvSpPr>
        <p:spPr bwMode="auto">
          <a:xfrm>
            <a:off x="5399088" y="5597525"/>
            <a:ext cx="2889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!b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812" name="Text Box 52"/>
          <p:cNvSpPr txBox="1">
            <a:spLocks noChangeArrowheads="1"/>
          </p:cNvSpPr>
          <p:nvPr/>
        </p:nvSpPr>
        <p:spPr bwMode="auto">
          <a:xfrm>
            <a:off x="5483225" y="3716338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9813" name="Text Box 53"/>
          <p:cNvSpPr txBox="1">
            <a:spLocks noChangeArrowheads="1"/>
          </p:cNvSpPr>
          <p:nvPr/>
        </p:nvSpPr>
        <p:spPr bwMode="auto">
          <a:xfrm>
            <a:off x="611188" y="4013200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29814" name="Text Box 54"/>
          <p:cNvSpPr txBox="1">
            <a:spLocks noChangeArrowheads="1"/>
          </p:cNvSpPr>
          <p:nvPr/>
        </p:nvSpPr>
        <p:spPr bwMode="auto">
          <a:xfrm>
            <a:off x="574675" y="3978275"/>
            <a:ext cx="2889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!a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815" name="Text Box 55"/>
          <p:cNvSpPr txBox="1">
            <a:spLocks noChangeArrowheads="1"/>
          </p:cNvSpPr>
          <p:nvPr/>
        </p:nvSpPr>
        <p:spPr bwMode="auto">
          <a:xfrm>
            <a:off x="5399088" y="3716338"/>
            <a:ext cx="2889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sym typeface="Symbol" pitchFamily="18" charset="2"/>
              </a:rPr>
              <a:t>!a</a:t>
            </a:r>
            <a:endParaRPr lang="ru-RU" sz="240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629816" name="Text Box 56"/>
          <p:cNvSpPr txBox="1">
            <a:spLocks noChangeArrowheads="1"/>
          </p:cNvSpPr>
          <p:nvPr/>
        </p:nvSpPr>
        <p:spPr bwMode="auto">
          <a:xfrm>
            <a:off x="287338" y="6200775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Пусть в композиции </a:t>
            </a:r>
            <a:r>
              <a:rPr lang="en-US" sz="2400"/>
              <a:t>ss`</a:t>
            </a:r>
            <a:r>
              <a:rPr lang="ru-RU" sz="2400"/>
              <a:t> нестабильно</a:t>
            </a:r>
          </a:p>
        </p:txBody>
      </p:sp>
      <p:sp>
        <p:nvSpPr>
          <p:cNvPr id="629817" name="Text Box 57"/>
          <p:cNvSpPr txBox="1">
            <a:spLocks noChangeArrowheads="1"/>
          </p:cNvSpPr>
          <p:nvPr/>
        </p:nvSpPr>
        <p:spPr bwMode="auto">
          <a:xfrm>
            <a:off x="287338" y="6200775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Пусть в композиции </a:t>
            </a:r>
            <a:r>
              <a:rPr lang="en-US" sz="2400"/>
              <a:t>ss`</a:t>
            </a:r>
            <a:r>
              <a:rPr lang="ru-RU" sz="2400"/>
              <a:t>    стабильно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9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9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29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2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2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2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2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2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2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2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2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2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2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29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2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2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2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2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2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2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2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5" dur="500"/>
                                        <p:tgtEl>
                                          <p:spTgt spid="629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2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629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6297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6297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6297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6297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6297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000" fill="hold"/>
                                        <p:tgtEl>
                                          <p:spTgt spid="629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6298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629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6297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629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629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000" fill="hold"/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000" fill="hold"/>
                                        <p:tgtEl>
                                          <p:spTgt spid="629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6297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000" fill="hold"/>
                                        <p:tgtEl>
                                          <p:spTgt spid="6298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000" fill="hold"/>
                                        <p:tgtEl>
                                          <p:spTgt spid="62979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2000" fill="hold"/>
                                        <p:tgtEl>
                                          <p:spTgt spid="62980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2000" fill="hold"/>
                                        <p:tgtEl>
                                          <p:spTgt spid="6298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2000" fill="hold"/>
                                        <p:tgtEl>
                                          <p:spTgt spid="62979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000" fill="hold"/>
                                        <p:tgtEl>
                                          <p:spTgt spid="62979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8" dur="2000" fill="hold"/>
                                        <p:tgtEl>
                                          <p:spTgt spid="62980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000" fill="hold"/>
                                        <p:tgtEl>
                                          <p:spTgt spid="6297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2000" fill="hold"/>
                                        <p:tgtEl>
                                          <p:spTgt spid="6298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9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2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62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62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629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000"/>
                                        <p:tgtEl>
                                          <p:spTgt spid="629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000"/>
                                        <p:tgtEl>
                                          <p:spTgt spid="629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629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629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629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629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629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62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62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2000"/>
                                        <p:tgtEl>
                                          <p:spTgt spid="6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000"/>
                                        <p:tgtEl>
                                          <p:spTgt spid="62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2000"/>
                                        <p:tgtEl>
                                          <p:spTgt spid="629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0"/>
                                        <p:tgtEl>
                                          <p:spTgt spid="62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000"/>
                                        <p:tgtEl>
                                          <p:spTgt spid="62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0"/>
                                        <p:tgtEl>
                                          <p:spTgt spid="62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000"/>
                                        <p:tgtEl>
                                          <p:spTgt spid="629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000"/>
                                        <p:tgtEl>
                                          <p:spTgt spid="629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629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629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000"/>
                                        <p:tgtEl>
                                          <p:spTgt spid="629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000"/>
                                        <p:tgtEl>
                                          <p:spTgt spid="629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2000"/>
                                        <p:tgtEl>
                                          <p:spTgt spid="629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2000"/>
                                        <p:tgtEl>
                                          <p:spTgt spid="629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2000"/>
                                        <p:tgtEl>
                                          <p:spTgt spid="629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2000"/>
                                        <p:tgtEl>
                                          <p:spTgt spid="629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629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000"/>
                                        <p:tgtEl>
                                          <p:spTgt spid="629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  <p:bldP spid="629762" grpId="1"/>
      <p:bldP spid="629763" grpId="0"/>
      <p:bldP spid="629763" grpId="1"/>
      <p:bldP spid="629764" grpId="0"/>
      <p:bldP spid="629764" grpId="1"/>
      <p:bldP spid="629765" grpId="0"/>
      <p:bldP spid="629765" grpId="1"/>
      <p:bldP spid="629766" grpId="0"/>
      <p:bldP spid="629767" grpId="0" animBg="1"/>
      <p:bldP spid="629767" grpId="1" animBg="1"/>
      <p:bldP spid="629781" grpId="0" animBg="1"/>
      <p:bldP spid="629782" grpId="0" animBg="1"/>
      <p:bldP spid="629784" grpId="0" animBg="1"/>
      <p:bldP spid="629785" grpId="0" animBg="1"/>
      <p:bldP spid="629785" grpId="2"/>
      <p:bldP spid="629786" grpId="0" animBg="1"/>
      <p:bldP spid="629786" grpId="1" animBg="1"/>
      <p:bldP spid="629788" grpId="0" animBg="1"/>
      <p:bldP spid="629788" grpId="1" animBg="1"/>
      <p:bldP spid="629788" grpId="2" animBg="1"/>
      <p:bldP spid="629788" grpId="3" animBg="1"/>
      <p:bldP spid="629790" grpId="0" animBg="1"/>
      <p:bldP spid="629792" grpId="0" animBg="1"/>
      <p:bldP spid="629793" grpId="0" animBg="1"/>
      <p:bldP spid="629793" grpId="2"/>
      <p:bldP spid="629794" grpId="0" animBg="1"/>
      <p:bldP spid="629797" grpId="0" animBg="1"/>
      <p:bldP spid="629797" grpId="2"/>
      <p:bldP spid="629798" grpId="0" animBg="1"/>
      <p:bldP spid="629798" grpId="2"/>
      <p:bldP spid="629799" grpId="0" animBg="1"/>
      <p:bldP spid="629799" grpId="1" animBg="1"/>
      <p:bldP spid="629800" grpId="0" animBg="1"/>
      <p:bldP spid="629800" grpId="1" animBg="1"/>
      <p:bldP spid="629800" grpId="2" animBg="1"/>
      <p:bldP spid="629800" grpId="3" animBg="1"/>
      <p:bldP spid="629804" grpId="0" animBg="1"/>
      <p:bldP spid="629804" grpId="2"/>
      <p:bldP spid="629805" grpId="0" animBg="1"/>
      <p:bldP spid="629806" grpId="0"/>
      <p:bldP spid="629806" grpId="1"/>
      <p:bldP spid="629807" grpId="0" animBg="1"/>
      <p:bldP spid="629807" grpId="1" animBg="1"/>
      <p:bldP spid="629807" grpId="2" animBg="1"/>
      <p:bldP spid="629807" grpId="3" animBg="1"/>
      <p:bldP spid="629808" grpId="0" animBg="1"/>
      <p:bldP spid="629808" grpId="1" animBg="1"/>
      <p:bldP spid="629808" grpId="2" animBg="1"/>
      <p:bldP spid="629808" grpId="3" animBg="1"/>
      <p:bldP spid="629809" grpId="0" animBg="1"/>
      <p:bldP spid="629809" grpId="1" animBg="1"/>
      <p:bldP spid="629809" grpId="3"/>
      <p:bldP spid="629810" grpId="0" animBg="1"/>
      <p:bldP spid="629811" grpId="0" animBg="1"/>
      <p:bldP spid="629811" grpId="1" animBg="1"/>
      <p:bldP spid="629811" grpId="3"/>
      <p:bldP spid="629812" grpId="0" animBg="1"/>
      <p:bldP spid="629812" grpId="1" animBg="1"/>
      <p:bldP spid="629813" grpId="0" animBg="1"/>
      <p:bldP spid="629813" grpId="1" animBg="1"/>
      <p:bldP spid="629814" grpId="0" animBg="1"/>
      <p:bldP spid="629814" grpId="1" animBg="1"/>
      <p:bldP spid="629814" grpId="3"/>
      <p:bldP spid="629815" grpId="0" animBg="1"/>
      <p:bldP spid="629815" grpId="1" animBg="1"/>
      <p:bldP spid="629815" grpId="3"/>
      <p:bldP spid="629816" grpId="0"/>
      <p:bldP spid="629816" grpId="1"/>
      <p:bldP spid="629817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7D05-D618-4280-9173-81F8E0D8DC8C}" type="slidenum">
              <a:rPr lang="ru-RU"/>
              <a:pPr/>
              <a:t>198</a:t>
            </a:fld>
            <a:endParaRPr lang="ru-RU"/>
          </a:p>
        </p:txBody>
      </p:sp>
      <p:grpSp>
        <p:nvGrpSpPr>
          <p:cNvPr id="635913" name="Group 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35914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15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16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17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20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21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5922" name="Text Box 1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35923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5924" name="Text Box 20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Нормальные 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Нормальные -трассы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635925" name="Text Box 21"/>
          <p:cNvSpPr txBox="1">
            <a:spLocks noChangeArrowheads="1"/>
          </p:cNvSpPr>
          <p:nvPr/>
        </p:nvSpPr>
        <p:spPr bwMode="auto">
          <a:xfrm>
            <a:off x="323850" y="1341438"/>
            <a:ext cx="8424863" cy="203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8000" tIns="82800" rIns="108000" bIns="82800" anchor="ctr">
            <a:spAutoFit/>
          </a:bodyPr>
          <a:lstStyle/>
          <a:p>
            <a:pPr algn="dist"/>
            <a:r>
              <a:rPr lang="ru-RU" altLang="zh-TW" sz="2800" i="1">
                <a:latin typeface="Times New Roman" pitchFamily="18" charset="0"/>
                <a:sym typeface="Symbol" pitchFamily="18" charset="2"/>
              </a:rPr>
              <a:t>Нормальная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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-трасса – это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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-трасса, которую нельзя получить из другой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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-трассы удалением единичных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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-символов, или начальный отрезок такой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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-трассы.</a:t>
            </a:r>
          </a:p>
          <a:p>
            <a:pPr algn="dist">
              <a:spcBef>
                <a:spcPct val="35000"/>
              </a:spcBef>
            </a:pPr>
            <a:r>
              <a:rPr lang="en-US" sz="2800" b="1" i="1">
                <a:latin typeface="Times New Roman" pitchFamily="18" charset="0"/>
                <a:sym typeface="Euclid Math One" pitchFamily="18" charset="2"/>
              </a:rPr>
              <a:t>Norm</a:t>
            </a:r>
            <a:r>
              <a:rPr lang="en-US" altLang="zh-TW" sz="28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2800">
                <a:sym typeface="Symbol" pitchFamily="18" charset="2"/>
              </a:rPr>
              <a:t>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en-US" sz="2800" i="1">
                <a:latin typeface="Times New Roman" pitchFamily="18" charset="0"/>
                <a:sym typeface="Symbol" pitchFamily="18" charset="2"/>
              </a:rPr>
              <a:t>–</a:t>
            </a:r>
            <a:r>
              <a:rPr lang="ru-RU" sz="2800" i="1">
                <a:latin typeface="Times New Roman" pitchFamily="18" charset="0"/>
                <a:sym typeface="Euclid Math One" pitchFamily="18" charset="2"/>
              </a:rPr>
              <a:t>множество нормальных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-трасс</a:t>
            </a:r>
            <a:r>
              <a:rPr lang="ru-RU" altLang="zh-TW">
                <a:sym typeface="Symbol" pitchFamily="18" charset="2"/>
              </a:rPr>
              <a:t> </a:t>
            </a:r>
            <a:endParaRPr lang="ru-RU">
              <a:sym typeface="Symbol" pitchFamily="18" charset="2"/>
            </a:endParaRPr>
          </a:p>
        </p:txBody>
      </p:sp>
      <p:sp>
        <p:nvSpPr>
          <p:cNvPr id="635960" name="Text Box 56"/>
          <p:cNvSpPr txBox="1">
            <a:spLocks noChangeArrowheads="1"/>
          </p:cNvSpPr>
          <p:nvPr/>
        </p:nvSpPr>
        <p:spPr bwMode="auto">
          <a:xfrm>
            <a:off x="395288" y="3321050"/>
            <a:ext cx="8305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 anchor="ctr"/>
          <a:lstStyle/>
          <a:p>
            <a:pPr algn="dist">
              <a:spcBef>
                <a:spcPct val="35000"/>
              </a:spcBef>
            </a:pPr>
            <a:r>
              <a:rPr lang="en-US" sz="3200" b="1" i="1">
                <a:latin typeface="Times New Roman" pitchFamily="18" charset="0"/>
                <a:sym typeface="Euclid Math One" pitchFamily="18" charset="2"/>
              </a:rPr>
              <a:t>Norm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>
                <a:sym typeface="Symbol" pitchFamily="18" charset="2"/>
              </a:rPr>
              <a:t></a:t>
            </a:r>
            <a:r>
              <a:rPr lang="ru-RU" sz="3200">
                <a:sym typeface="Euclid Math One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A</a:t>
            </a:r>
            <a:r>
              <a:rPr lang="ru-RU" sz="3200">
                <a:sym typeface="Euclid Math One" pitchFamily="18" charset="2"/>
              </a:rPr>
              <a:t>)</a:t>
            </a:r>
            <a:r>
              <a:rPr lang="en-US" sz="3200">
                <a:sym typeface="Euclid Math One" pitchFamily="18" charset="2"/>
              </a:rPr>
              <a:t>=</a:t>
            </a:r>
            <a:r>
              <a:rPr lang="en-US" sz="3200" b="1" i="1">
                <a:latin typeface="Times New Roman" pitchFamily="18" charset="0"/>
                <a:sym typeface="Euclid Math One" pitchFamily="18" charset="2"/>
              </a:rPr>
              <a:t>Norm</a:t>
            </a:r>
            <a:r>
              <a:rPr lang="en-US" altLang="zh-TW" sz="3200">
                <a:ea typeface="新細明體" pitchFamily="18" charset="-120"/>
                <a:sym typeface="Euclid Extra" pitchFamily="18" charset="2"/>
              </a:rPr>
              <a:t></a:t>
            </a:r>
            <a:r>
              <a:rPr lang="ru-RU" sz="3200">
                <a:sym typeface="Symbol" pitchFamily="18" charset="2"/>
              </a:rPr>
              <a:t></a:t>
            </a:r>
            <a:r>
              <a:rPr lang="ru-RU" sz="3200">
                <a:sym typeface="Euclid Math One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B</a:t>
            </a:r>
            <a:r>
              <a:rPr lang="ru-RU" sz="3200">
                <a:sym typeface="Euclid Math One" pitchFamily="18" charset="2"/>
              </a:rPr>
              <a:t>)</a:t>
            </a:r>
            <a:r>
              <a:rPr lang="en-US" sz="3200">
                <a:sym typeface="Euclid Math One" pitchFamily="18" charset="2"/>
              </a:rPr>
              <a:t> </a:t>
            </a:r>
            <a:r>
              <a:rPr lang="en-US" sz="3200">
                <a:sym typeface="Symbol" pitchFamily="18" charset="2"/>
              </a:rPr>
              <a:t> </a:t>
            </a:r>
            <a:r>
              <a:rPr lang="ru-RU" sz="3200">
                <a:sym typeface="Symbol" pitchFamily="18" charset="2"/>
              </a:rPr>
              <a:t></a:t>
            </a:r>
            <a:r>
              <a:rPr lang="ru-RU" sz="3200">
                <a:sym typeface="Euclid Math One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A</a:t>
            </a:r>
            <a:r>
              <a:rPr lang="ru-RU" sz="3200">
                <a:sym typeface="Euclid Math One" pitchFamily="18" charset="2"/>
              </a:rPr>
              <a:t>)</a:t>
            </a:r>
            <a:r>
              <a:rPr lang="en-US" sz="3200">
                <a:sym typeface="Euclid Math One" pitchFamily="18" charset="2"/>
              </a:rPr>
              <a:t>=</a:t>
            </a:r>
            <a:r>
              <a:rPr lang="ru-RU" sz="3200">
                <a:sym typeface="Symbol" pitchFamily="18" charset="2"/>
              </a:rPr>
              <a:t></a:t>
            </a:r>
            <a:r>
              <a:rPr lang="ru-RU" sz="3200">
                <a:sym typeface="Euclid Math One" pitchFamily="18" charset="2"/>
              </a:rPr>
              <a:t>(</a:t>
            </a:r>
            <a:r>
              <a:rPr lang="en-US" sz="3200" b="1">
                <a:sym typeface="Symbol" pitchFamily="18" charset="2"/>
              </a:rPr>
              <a:t>B</a:t>
            </a:r>
            <a:r>
              <a:rPr lang="ru-RU" sz="3200">
                <a:sym typeface="Euclid Math One" pitchFamily="18" charset="2"/>
              </a:rPr>
              <a:t>)</a:t>
            </a:r>
            <a:r>
              <a:rPr lang="en-US" sz="3200">
                <a:sym typeface="Euclid Math One" pitchFamily="18" charset="2"/>
              </a:rPr>
              <a:t> </a:t>
            </a:r>
          </a:p>
        </p:txBody>
      </p:sp>
      <p:sp>
        <p:nvSpPr>
          <p:cNvPr id="635965" name="Text Box 61"/>
          <p:cNvSpPr txBox="1">
            <a:spLocks noChangeArrowheads="1"/>
          </p:cNvSpPr>
          <p:nvPr/>
        </p:nvSpPr>
        <p:spPr bwMode="auto">
          <a:xfrm>
            <a:off x="395288" y="4076700"/>
            <a:ext cx="8305800" cy="2232025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180000" tIns="180000" rIns="180000" bIns="180000" anchor="ctr"/>
          <a:lstStyle/>
          <a:p>
            <a:pPr algn="dist">
              <a:spcBef>
                <a:spcPct val="50000"/>
              </a:spcBef>
            </a:pPr>
            <a:r>
              <a:rPr lang="ru-RU" sz="2800" u="sng">
                <a:sym typeface="Symbol" pitchFamily="18" charset="2"/>
              </a:rPr>
              <a:t>Задача</a:t>
            </a:r>
            <a:r>
              <a:rPr lang="ru-RU" sz="2800">
                <a:sym typeface="Symbol" pitchFamily="18" charset="2"/>
              </a:rPr>
              <a:t>: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найти алгоритм построения автомата </a:t>
            </a:r>
            <a:r>
              <a:rPr lang="ru-RU" sz="2800" b="1">
                <a:sym typeface="Euclid Math One" pitchFamily="18" charset="2"/>
              </a:rPr>
              <a:t>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sym typeface="Euclid Math One" pitchFamily="18" charset="2"/>
              </a:rPr>
              <a:t>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нормальные -трассы которого – это все нормальные базовые (финальные+релевантные+сингулярные) -трассы максимальной реализации.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359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6E8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359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25" grpId="0" animBg="1"/>
      <p:bldP spid="635960" grpId="0"/>
      <p:bldP spid="635965" grpId="0" animBg="1" autoUpdateAnimBg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C39F-4173-4FA9-8C0F-7975032C87DC}" type="slidenum">
              <a:rPr lang="ru-RU"/>
              <a:pPr/>
              <a:t>199</a:t>
            </a:fld>
            <a:endParaRPr lang="ru-RU"/>
          </a:p>
        </p:txBody>
      </p:sp>
      <p:grpSp>
        <p:nvGrpSpPr>
          <p:cNvPr id="63897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3897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98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3898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4284663" y="115888"/>
            <a:ext cx="467995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</a:rPr>
              <a:t>Композиционное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10000"/>
              </a:spcAft>
            </a:pPr>
            <a:r>
              <a:rPr lang="ru-RU" altLang="zh-TW" sz="3200" b="1" u="sng">
                <a:latin typeface="Times New Roman" pitchFamily="18" charset="0"/>
              </a:rPr>
              <a:t>Алгоритм </a:t>
            </a:r>
            <a:r>
              <a:rPr lang="ru-RU" sz="3200" b="1" u="sng">
                <a:sym typeface="Euclid Math One" pitchFamily="18" charset="2"/>
              </a:rPr>
              <a:t></a:t>
            </a:r>
            <a:r>
              <a:rPr lang="ru-RU" sz="3200" u="sng">
                <a:sym typeface="Euclid Math One" pitchFamily="18" charset="2"/>
              </a:rPr>
              <a:t>(</a:t>
            </a:r>
            <a:r>
              <a:rPr lang="en-US" sz="3200" b="1" u="sng">
                <a:sym typeface="Symbol" pitchFamily="18" charset="2"/>
              </a:rPr>
              <a:t>S</a:t>
            </a:r>
            <a:r>
              <a:rPr lang="ru-RU" sz="3200" u="sng">
                <a:sym typeface="Euclid Math One" pitchFamily="18" charset="2"/>
              </a:rPr>
              <a:t>) </a:t>
            </a:r>
            <a:endParaRPr lang="en-US" altLang="zh-TW" sz="32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Нормальные базовые</a:t>
            </a:r>
            <a:br>
              <a:rPr lang="ru-RU" altLang="zh-TW" sz="2800">
                <a:latin typeface="Times New Roman" pitchFamily="18" charset="0"/>
                <a:sym typeface="Symbol" pitchFamily="18" charset="2"/>
              </a:rPr>
            </a:br>
            <a:r>
              <a:rPr lang="ru-RU" altLang="zh-TW" sz="2800">
                <a:latin typeface="Times New Roman" pitchFamily="18" charset="0"/>
                <a:sym typeface="Symbol" pitchFamily="18" charset="2"/>
              </a:rPr>
              <a:t>-трассы</a:t>
            </a:r>
            <a:r>
              <a:rPr lang="ru-RU" altLang="zh-TW" sz="2800">
                <a:sym typeface="Symbol" pitchFamily="18" charset="2"/>
              </a:rPr>
              <a:t> </a:t>
            </a:r>
            <a:r>
              <a:rPr lang="ru-RU" altLang="zh-TW" sz="2800" b="1">
                <a:sym typeface="Euclid Math One" pitchFamily="18" charset="2"/>
              </a:rPr>
              <a:t></a:t>
            </a:r>
            <a:r>
              <a:rPr lang="ru-RU" altLang="zh-TW" sz="2800">
                <a:sym typeface="Euclid Math One" pitchFamily="18" charset="2"/>
              </a:rPr>
              <a:t>(</a:t>
            </a:r>
            <a:r>
              <a:rPr lang="en-US" altLang="zh-TW" sz="2800" b="1">
                <a:ea typeface="新細明體" pitchFamily="18" charset="-120"/>
                <a:sym typeface="Euclid Math One" pitchFamily="18" charset="2"/>
              </a:rPr>
              <a:t>S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)</a:t>
            </a:r>
            <a:endParaRPr lang="ru-RU" altLang="zh-TW" sz="2800">
              <a:cs typeface="Times New Roman" pitchFamily="18" charset="0"/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Ограничения на</a:t>
            </a:r>
            <a:r>
              <a:rPr lang="ru-RU" altLang="zh-TW" sz="2800">
                <a:sym typeface="Symbol" pitchFamily="18" charset="2"/>
              </a:rPr>
              <a:t> </a:t>
            </a:r>
            <a:r>
              <a:rPr lang="en-US" altLang="zh-TW" sz="2800" b="1">
                <a:ea typeface="新細明體" pitchFamily="18" charset="-120"/>
                <a:sym typeface="Symbol" pitchFamily="18" charset="2"/>
              </a:rPr>
              <a:t>S</a:t>
            </a:r>
            <a:endParaRPr lang="ru-RU" altLang="zh-TW" sz="2800" b="1"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Максимальная -трасса</a:t>
            </a:r>
            <a:endParaRPr lang="en-US" altLang="zh-TW" sz="28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-замкнутое множество</a:t>
            </a:r>
            <a:endParaRPr lang="ru-RU" altLang="zh-TW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Подмножества состояний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 b="1">
                <a:ea typeface="新細明體" pitchFamily="18" charset="-120"/>
                <a:sym typeface="Symbol" pitchFamily="18" charset="2"/>
              </a:rPr>
              <a:t>S</a:t>
            </a:r>
            <a:endParaRPr lang="ru-RU" altLang="zh-TW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Формальные правила вывода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Спецификация безопасных стимулов</a:t>
            </a:r>
            <a:endParaRPr lang="ru-RU" altLang="zh-TW" sz="28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638990" name="Picture 14" descr="matric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8077200" y="107950"/>
            <a:ext cx="914400" cy="941388"/>
          </a:xfrm>
          <a:prstGeom prst="rect">
            <a:avLst/>
          </a:prstGeom>
          <a:noFill/>
        </p:spPr>
      </p:pic>
      <p:pic>
        <p:nvPicPr>
          <p:cNvPr id="638991" name="Picture 15" descr="6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>
          <a:xfrm>
            <a:off x="107950" y="107950"/>
            <a:ext cx="4084638" cy="6635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8E8D-760B-46B0-A5AD-10E79181AB56}" type="slidenum">
              <a:rPr lang="ru-RU"/>
              <a:pPr/>
              <a:t>2</a:t>
            </a:fld>
            <a:endParaRPr lang="ru-RU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304800"/>
            <a:ext cx="7775575" cy="1971675"/>
          </a:xfrm>
          <a:noFill/>
        </p:spPr>
        <p:txBody>
          <a:bodyPr lIns="54000" rIns="54000" anchor="t">
            <a:spAutoFit/>
          </a:bodyPr>
          <a:lstStyle/>
          <a:p>
            <a:pPr algn="l"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r>
              <a:rPr lang="ru-RU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Мы </a:t>
            </a:r>
            <a:r>
              <a:rPr lang="ru-RU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не</a:t>
            </a:r>
            <a:r>
              <a:rPr lang="ru-RU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 будем рассказывать о</a:t>
            </a:r>
            <a:r>
              <a:rPr lang="ru-RU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br>
              <a:rPr lang="ru-RU" sz="28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>
                <a:latin typeface="Times New Roman" pitchFamily="18" charset="0"/>
              </a:rPr>
              <a:t>конкретных тестовых системах, инструментах, алгоритмах, языках спецификации, теориях тестирования и т.п.</a:t>
            </a: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885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5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86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86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647700" y="2671763"/>
            <a:ext cx="82565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rIns="54000">
            <a:spAutoFit/>
          </a:bodyPr>
          <a:lstStyle/>
          <a:p>
            <a:pPr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r>
              <a:rPr lang="ru-RU" sz="2800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 чём пойдёт речь?</a:t>
            </a: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>
                <a:solidFill>
                  <a:schemeClr val="tx2"/>
                </a:solidFill>
                <a:latin typeface="Times New Roman" pitchFamily="18" charset="0"/>
              </a:rPr>
              <a:t>Идеи</a:t>
            </a:r>
            <a:r>
              <a:rPr lang="ru-RU" sz="2800">
                <a:solidFill>
                  <a:schemeClr val="tx2"/>
                </a:solidFill>
                <a:latin typeface="Times New Roman" pitchFamily="18" charset="0"/>
              </a:rPr>
              <a:t>, лежащие в основе и общие для теории и практики тестирования соответствия.</a:t>
            </a:r>
            <a:br>
              <a:rPr lang="ru-RU" sz="28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3200" b="1" i="1">
                <a:solidFill>
                  <a:schemeClr val="tx2"/>
                </a:solidFill>
                <a:latin typeface="Times New Roman" pitchFamily="18" charset="0"/>
              </a:rPr>
              <a:t>Проблемы</a:t>
            </a:r>
            <a:r>
              <a:rPr lang="ru-RU" sz="2800">
                <a:solidFill>
                  <a:schemeClr val="tx2"/>
                </a:solidFill>
                <a:latin typeface="Times New Roman" pitchFamily="18" charset="0"/>
              </a:rPr>
              <a:t>: решённые, решаемые и нерешённые в теории и в практике.</a:t>
            </a:r>
            <a:br>
              <a:rPr lang="ru-RU" sz="28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3200" b="1" i="1">
                <a:solidFill>
                  <a:schemeClr val="tx2"/>
                </a:solidFill>
                <a:latin typeface="Times New Roman" pitchFamily="18" charset="0"/>
              </a:rPr>
              <a:t>Методы решения</a:t>
            </a:r>
            <a:r>
              <a:rPr lang="ru-RU" sz="2800">
                <a:solidFill>
                  <a:schemeClr val="tx2"/>
                </a:solidFill>
                <a:latin typeface="Times New Roman" pitchFamily="18" charset="0"/>
              </a:rPr>
              <a:t>: используемые, предлагаемые и предполагаемые в теории и в практике.</a:t>
            </a:r>
          </a:p>
        </p:txBody>
      </p:sp>
      <p:sp>
        <p:nvSpPr>
          <p:cNvPr id="78863" name="AutoShape 15"/>
          <p:cNvSpPr>
            <a:spLocks noChangeArrowheads="1"/>
          </p:cNvSpPr>
          <p:nvPr/>
        </p:nvSpPr>
        <p:spPr bwMode="auto">
          <a:xfrm>
            <a:off x="142875" y="40481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33195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mph" presetSubtype="2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62" grpId="0"/>
      <p:bldP spid="78863" grpId="0" animBg="1"/>
      <p:bldP spid="7886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CD021-9268-424D-AAC0-7D4A5DD5423A}" type="slidenum">
              <a:rPr lang="ru-RU"/>
              <a:pPr/>
              <a:t>20</a:t>
            </a:fld>
            <a:endParaRPr lang="ru-RU"/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03238" y="3751263"/>
            <a:ext cx="8389937" cy="2230437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Погаснет зелёная лампочка</a:t>
            </a:r>
            <a:br>
              <a:rPr lang="ru-RU" sz="2400"/>
            </a:br>
            <a:r>
              <a:rPr lang="ru-RU" sz="2400"/>
              <a:t>или будет гореть бесконечно?</a:t>
            </a:r>
          </a:p>
          <a:p>
            <a:pPr algn="dist">
              <a:lnSpc>
                <a:spcPct val="110000"/>
              </a:lnSpc>
              <a:spcBef>
                <a:spcPct val="30000"/>
              </a:spcBef>
            </a:pPr>
            <a:r>
              <a:rPr lang="ru-RU" sz="2400"/>
              <a:t>Ждать действия или это бессмысленно?</a:t>
            </a:r>
          </a:p>
          <a:p>
            <a:pPr algn="ctr">
              <a:spcBef>
                <a:spcPct val="50000"/>
              </a:spcBef>
            </a:pPr>
            <a:r>
              <a:rPr lang="ru-RU" sz="2400"/>
              <a:t>Если лампочки нет:</a:t>
            </a:r>
          </a:p>
          <a:p>
            <a:pPr algn="dist">
              <a:lnSpc>
                <a:spcPct val="50000"/>
              </a:lnSpc>
              <a:spcBef>
                <a:spcPct val="50000"/>
              </a:spcBef>
            </a:pPr>
            <a:r>
              <a:rPr lang="ru-RU" sz="2400"/>
              <a:t>машина стоит или зациклилась?</a:t>
            </a:r>
          </a:p>
        </p:txBody>
      </p:sp>
      <p:sp>
        <p:nvSpPr>
          <p:cNvPr id="84016" name="Text Box 48"/>
          <p:cNvSpPr txBox="1">
            <a:spLocks noChangeArrowheads="1"/>
          </p:cNvSpPr>
          <p:nvPr/>
        </p:nvSpPr>
        <p:spPr bwMode="auto">
          <a:xfrm>
            <a:off x="576263" y="3892550"/>
            <a:ext cx="81375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Если машина конвергентна и есть зелёная лампочка, через конечное время - внешнее действие или остановка машины.</a:t>
            </a:r>
          </a:p>
        </p:txBody>
      </p:sp>
      <p:sp>
        <p:nvSpPr>
          <p:cNvPr id="84017" name="Text Box 49"/>
          <p:cNvSpPr txBox="1">
            <a:spLocks noChangeArrowheads="1"/>
          </p:cNvSpPr>
          <p:nvPr/>
        </p:nvSpPr>
        <p:spPr bwMode="auto">
          <a:xfrm>
            <a:off x="611188" y="5170488"/>
            <a:ext cx="81375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Если лампочки нет, налагают временное ограничение на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>
                <a:latin typeface="Times New Roman" pitchFamily="18" charset="0"/>
              </a:rPr>
              <a:t>активность и внешнее действие.</a:t>
            </a:r>
          </a:p>
        </p:txBody>
      </p:sp>
      <p:sp>
        <p:nvSpPr>
          <p:cNvPr id="84022" name="Text Box 54"/>
          <p:cNvSpPr txBox="1">
            <a:spLocks noChangeArrowheads="1"/>
          </p:cNvSpPr>
          <p:nvPr/>
        </p:nvSpPr>
        <p:spPr bwMode="auto">
          <a:xfrm>
            <a:off x="647700" y="1736725"/>
            <a:ext cx="827881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Машина </a:t>
            </a:r>
            <a:r>
              <a:rPr lang="ru-RU" sz="3200" i="1">
                <a:latin typeface="Times New Roman" pitchFamily="18" charset="0"/>
              </a:rPr>
              <a:t>дивергентна</a:t>
            </a:r>
            <a:r>
              <a:rPr lang="ru-RU" sz="2800">
                <a:latin typeface="Times New Roman" pitchFamily="18" charset="0"/>
              </a:rPr>
              <a:t>, если есть бесконечная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>
                <a:latin typeface="Times New Roman" pitchFamily="18" charset="0"/>
              </a:rPr>
              <a:t>активность.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4023" name="Text Box 55"/>
          <p:cNvSpPr txBox="1">
            <a:spLocks noChangeArrowheads="1"/>
          </p:cNvSpPr>
          <p:nvPr/>
        </p:nvSpPr>
        <p:spPr bwMode="auto">
          <a:xfrm>
            <a:off x="647700" y="2619375"/>
            <a:ext cx="82423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Машина </a:t>
            </a:r>
            <a:r>
              <a:rPr lang="ru-RU" sz="3200" i="1">
                <a:latin typeface="Times New Roman" pitchFamily="18" charset="0"/>
              </a:rPr>
              <a:t>конвергентна</a:t>
            </a:r>
            <a:r>
              <a:rPr lang="ru-RU" sz="2800">
                <a:latin typeface="Times New Roman" pitchFamily="18" charset="0"/>
              </a:rPr>
              <a:t>, если любая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>
                <a:latin typeface="Times New Roman" pitchFamily="18" charset="0"/>
              </a:rPr>
              <a:t>активность всегда конечна: завершается внешним действием или остановкой.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8397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8397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7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8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398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3991" name="Line 23"/>
          <p:cNvSpPr>
            <a:spLocks noChangeShapeType="1"/>
          </p:cNvSpPr>
          <p:nvPr/>
        </p:nvSpPr>
        <p:spPr bwMode="auto">
          <a:xfrm>
            <a:off x="611188" y="259715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3996" name="AutoShape 28"/>
          <p:cNvSpPr>
            <a:spLocks noChangeArrowheads="1"/>
          </p:cNvSpPr>
          <p:nvPr/>
        </p:nvSpPr>
        <p:spPr bwMode="auto">
          <a:xfrm>
            <a:off x="142875" y="175101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4015" name="Text Box 47"/>
          <p:cNvSpPr txBox="1">
            <a:spLocks noChangeArrowheads="1"/>
          </p:cNvSpPr>
          <p:nvPr/>
        </p:nvSpPr>
        <p:spPr bwMode="auto">
          <a:xfrm>
            <a:off x="323850" y="225425"/>
            <a:ext cx="8461375" cy="11874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  <a:r>
              <a:rPr lang="ru-RU" sz="2400"/>
              <a:t> </a:t>
            </a:r>
          </a:p>
          <a:p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	Дивергенция</a:t>
            </a:r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11188" y="3821113"/>
            <a:ext cx="79930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4025" name="Line 57"/>
          <p:cNvSpPr>
            <a:spLocks noChangeShapeType="1"/>
          </p:cNvSpPr>
          <p:nvPr/>
        </p:nvSpPr>
        <p:spPr bwMode="auto">
          <a:xfrm>
            <a:off x="611188" y="511651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323850" y="674688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840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01665E-6 L 4.16667E-6 0.13113 " pathEditMode="relative" rAng="0" ptsTypes="AA">
                                      <p:cBhvr>
                                        <p:cTn id="37" dur="1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"/>
                            </p:stCondLst>
                            <p:childTnLst>
                              <p:par>
                                <p:cTn id="39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840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4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3113 L 4.16667E-6 0.32516 " pathEditMode="relative" rAng="0" ptsTypes="AA">
                                      <p:cBhvr>
                                        <p:cTn id="52" dur="1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6" dur="10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32516 L 4.16667E-6 0.51387 " pathEditMode="relative" rAng="0" ptsTypes="AA">
                                      <p:cBhvr>
                                        <p:cTn id="72" dur="1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"/>
                            </p:stCondLst>
                            <p:childTnLst>
                              <p:par>
                                <p:cTn id="74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5" dur="1000" fill="hold"/>
                                        <p:tgtEl>
                                          <p:spTgt spid="84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84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840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26" grpId="0" animBg="1"/>
      <p:bldP spid="84026" grpId="1" animBg="1"/>
      <p:bldP spid="84016" grpId="1"/>
      <p:bldP spid="84017" grpId="1"/>
      <p:bldP spid="83991" grpId="0" animBg="1"/>
      <p:bldP spid="83996" grpId="0" animBg="1"/>
      <p:bldP spid="83996" grpId="1" animBg="1"/>
      <p:bldP spid="83996" grpId="2" animBg="1"/>
      <p:bldP spid="83996" grpId="3" animBg="1"/>
      <p:bldP spid="84024" grpId="0" animBg="1"/>
      <p:bldP spid="84025" grpId="0" animBg="1"/>
      <p:bldP spid="84027" grpId="0" animBg="1" autoUpdateAnimBg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B081D-4F0D-4F6F-9C43-874799738C8C}" type="slidenum">
              <a:rPr lang="ru-RU"/>
              <a:pPr/>
              <a:t>200</a:t>
            </a:fld>
            <a:endParaRPr lang="ru-RU"/>
          </a:p>
        </p:txBody>
      </p:sp>
      <p:sp>
        <p:nvSpPr>
          <p:cNvPr id="678927" name="Text Box 15"/>
          <p:cNvSpPr txBox="1">
            <a:spLocks noChangeArrowheads="1"/>
          </p:cNvSpPr>
          <p:nvPr/>
        </p:nvSpPr>
        <p:spPr bwMode="auto">
          <a:xfrm>
            <a:off x="323850" y="152400"/>
            <a:ext cx="8424863" cy="13684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dist">
              <a:spcBef>
                <a:spcPct val="1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Состояние </a:t>
            </a:r>
            <a:r>
              <a:rPr lang="ru-RU" altLang="zh-TW" sz="2800" b="1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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(</a:t>
            </a:r>
            <a:r>
              <a:rPr lang="en-US" altLang="zh-TW" sz="28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S</a:t>
            </a: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)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 = нормальная базовая</a:t>
            </a:r>
            <a:b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</a:b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-трасса максимальной реализации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78939" name="AutoShape 27"/>
          <p:cNvSpPr>
            <a:spLocks noChangeArrowheads="1"/>
          </p:cNvSpPr>
          <p:nvPr/>
        </p:nvSpPr>
        <p:spPr bwMode="auto">
          <a:xfrm>
            <a:off x="3095625" y="4086225"/>
            <a:ext cx="1789113" cy="581025"/>
          </a:xfrm>
          <a:prstGeom prst="roundRect">
            <a:avLst>
              <a:gd name="adj" fmla="val 16667"/>
            </a:avLst>
          </a:prstGeom>
          <a:solidFill>
            <a:srgbClr val="FEECF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dist"/>
            <a:r>
              <a:rPr lang="ru-RU" sz="2400">
                <a:latin typeface="Times New Roman" pitchFamily="18" charset="0"/>
                <a:sym typeface="Symbol" pitchFamily="18" charset="2"/>
              </a:rPr>
              <a:t>разрушение</a:t>
            </a:r>
          </a:p>
        </p:txBody>
      </p:sp>
      <p:sp>
        <p:nvSpPr>
          <p:cNvPr id="678960" name="Text Box 48"/>
          <p:cNvSpPr txBox="1">
            <a:spLocks noChangeArrowheads="1"/>
          </p:cNvSpPr>
          <p:nvPr/>
        </p:nvSpPr>
        <p:spPr bwMode="auto">
          <a:xfrm>
            <a:off x="2519363" y="3465513"/>
            <a:ext cx="28797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Стабильное состояние</a:t>
            </a:r>
          </a:p>
        </p:txBody>
      </p:sp>
      <p:grpSp>
        <p:nvGrpSpPr>
          <p:cNvPr id="678916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78917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18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19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20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21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22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23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24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8925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78926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8928" name="Text Box 16"/>
          <p:cNvSpPr txBox="1">
            <a:spLocks noChangeArrowheads="1"/>
          </p:cNvSpPr>
          <p:nvPr/>
        </p:nvSpPr>
        <p:spPr bwMode="auto">
          <a:xfrm>
            <a:off x="215900" y="1520825"/>
            <a:ext cx="87122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ym typeface="Symbol" pitchFamily="18" charset="2"/>
              </a:rPr>
              <a:t></a:t>
            </a:r>
            <a:r>
              <a:rPr lang="ru-RU" sz="2800">
                <a:sym typeface="Symbol" pitchFamily="18" charset="2"/>
              </a:rPr>
              <a:t>    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множество базовых нормальных -трасс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en-US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</a:t>
            </a:r>
            <a:endParaRPr lang="ru-RU" sz="2800">
              <a:sym typeface="Symbol" pitchFamily="18" charset="2"/>
            </a:endParaRPr>
          </a:p>
          <a:p>
            <a:r>
              <a:rPr lang="ru-RU" sz="2800">
                <a:sym typeface="Symbol" pitchFamily="18" charset="2"/>
              </a:rPr>
              <a:t></a:t>
            </a:r>
            <a:r>
              <a:rPr lang="ru-RU" sz="2800" b="1">
                <a:sym typeface="Symbol" pitchFamily="18" charset="2"/>
              </a:rPr>
              <a:t></a:t>
            </a:r>
            <a:r>
              <a:rPr lang="ru-RU" sz="2800">
                <a:sym typeface="Symbol" pitchFamily="18" charset="2"/>
              </a:rPr>
              <a:t>  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безопасная, не заканчивающаяся на -множество</a:t>
            </a:r>
          </a:p>
          <a:p>
            <a:r>
              <a:rPr lang="en-US" sz="2800">
                <a:sym typeface="Symbol" pitchFamily="18" charset="2"/>
              </a:rPr>
              <a:t>R</a:t>
            </a:r>
            <a:r>
              <a:rPr lang="en-US" sz="2800" b="1">
                <a:sym typeface="Euclid Math One" pitchFamily="18" charset="2"/>
              </a:rPr>
              <a:t></a:t>
            </a:r>
            <a:r>
              <a:rPr lang="ru-RU" sz="2800">
                <a:sym typeface="Symbol" pitchFamily="18" charset="2"/>
              </a:rPr>
              <a:t>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-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множество (все  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!y</a:t>
            </a:r>
            <a:r>
              <a:rPr lang="ru-RU" sz="2800"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 все, кроме одной);  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</a:p>
          <a:p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  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разрушающий стимул; 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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</a:p>
          <a:p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реакция или безопасный стимул;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</a:t>
            </a:r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</a:p>
        </p:txBody>
      </p:sp>
      <p:sp>
        <p:nvSpPr>
          <p:cNvPr id="678931" name="AutoShape 19"/>
          <p:cNvSpPr>
            <a:spLocks noChangeArrowheads="1"/>
          </p:cNvSpPr>
          <p:nvPr/>
        </p:nvSpPr>
        <p:spPr bwMode="auto">
          <a:xfrm>
            <a:off x="520700" y="5716588"/>
            <a:ext cx="433388" cy="633412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800">
                <a:sym typeface="Symbol" pitchFamily="18" charset="2"/>
              </a:rPr>
              <a:t>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78932" name="AutoShape 20"/>
          <p:cNvSpPr>
            <a:spLocks noChangeArrowheads="1"/>
          </p:cNvSpPr>
          <p:nvPr/>
        </p:nvSpPr>
        <p:spPr bwMode="auto">
          <a:xfrm>
            <a:off x="3565525" y="5707063"/>
            <a:ext cx="804863" cy="649287"/>
          </a:xfrm>
          <a:prstGeom prst="roundRect">
            <a:avLst>
              <a:gd name="adj" fmla="val 16667"/>
            </a:avLst>
          </a:prstGeom>
          <a:solidFill>
            <a:srgbClr val="F8F6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800">
                <a:sym typeface="Symbol" pitchFamily="18" charset="2"/>
              </a:rPr>
              <a:t>R</a:t>
            </a:r>
            <a:endParaRPr lang="ru-RU" sz="2800" baseline="-25000">
              <a:sym typeface="Symbol" pitchFamily="18" charset="2"/>
            </a:endParaRPr>
          </a:p>
        </p:txBody>
      </p:sp>
      <p:cxnSp>
        <p:nvCxnSpPr>
          <p:cNvPr id="678933" name="AutoShape 21"/>
          <p:cNvCxnSpPr>
            <a:cxnSpLocks noChangeShapeType="1"/>
            <a:stCxn id="678931" idx="3"/>
            <a:endCxn id="678932" idx="1"/>
          </p:cNvCxnSpPr>
          <p:nvPr/>
        </p:nvCxnSpPr>
        <p:spPr bwMode="auto">
          <a:xfrm flipV="1">
            <a:off x="954088" y="6032500"/>
            <a:ext cx="2611437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78934" name="Text Box 22"/>
          <p:cNvSpPr txBox="1">
            <a:spLocks noChangeArrowheads="1"/>
          </p:cNvSpPr>
          <p:nvPr/>
        </p:nvSpPr>
        <p:spPr bwMode="auto">
          <a:xfrm>
            <a:off x="2159000" y="5762625"/>
            <a:ext cx="263525" cy="449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</a:t>
            </a:r>
          </a:p>
        </p:txBody>
      </p:sp>
      <p:sp>
        <p:nvSpPr>
          <p:cNvPr id="678935" name="Text Box 23"/>
          <p:cNvSpPr txBox="1">
            <a:spLocks noChangeArrowheads="1"/>
          </p:cNvSpPr>
          <p:nvPr/>
        </p:nvSpPr>
        <p:spPr bwMode="auto">
          <a:xfrm>
            <a:off x="2124075" y="6248400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678936" name="AutoShape 24"/>
          <p:cNvSpPr>
            <a:spLocks noChangeArrowheads="1"/>
          </p:cNvSpPr>
          <p:nvPr/>
        </p:nvSpPr>
        <p:spPr bwMode="auto">
          <a:xfrm>
            <a:off x="6799263" y="5707063"/>
            <a:ext cx="1074737" cy="649287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800">
                <a:sym typeface="Symbol" pitchFamily="18" charset="2"/>
              </a:rPr>
              <a:t>Rz</a:t>
            </a:r>
            <a:endParaRPr lang="ru-RU" sz="2800" baseline="-25000">
              <a:sym typeface="Symbol" pitchFamily="18" charset="2"/>
            </a:endParaRPr>
          </a:p>
        </p:txBody>
      </p:sp>
      <p:cxnSp>
        <p:nvCxnSpPr>
          <p:cNvPr id="678937" name="AutoShape 25"/>
          <p:cNvCxnSpPr>
            <a:cxnSpLocks noChangeShapeType="1"/>
            <a:stCxn id="678932" idx="3"/>
            <a:endCxn id="678936" idx="1"/>
          </p:cNvCxnSpPr>
          <p:nvPr/>
        </p:nvCxnSpPr>
        <p:spPr bwMode="auto">
          <a:xfrm>
            <a:off x="4370388" y="6032500"/>
            <a:ext cx="24288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78938" name="Text Box 26"/>
          <p:cNvSpPr txBox="1">
            <a:spLocks noChangeArrowheads="1"/>
          </p:cNvSpPr>
          <p:nvPr/>
        </p:nvSpPr>
        <p:spPr bwMode="auto">
          <a:xfrm>
            <a:off x="5510213" y="5776913"/>
            <a:ext cx="285750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z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678940" name="AutoShape 28"/>
          <p:cNvCxnSpPr>
            <a:cxnSpLocks noChangeShapeType="1"/>
            <a:stCxn id="678932" idx="0"/>
            <a:endCxn id="678939" idx="2"/>
          </p:cNvCxnSpPr>
          <p:nvPr/>
        </p:nvCxnSpPr>
        <p:spPr bwMode="auto">
          <a:xfrm rot="16200000">
            <a:off x="3459956" y="5176044"/>
            <a:ext cx="1039813" cy="22225"/>
          </a:xfrm>
          <a:prstGeom prst="curved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678941" name="AutoShape 29"/>
          <p:cNvCxnSpPr>
            <a:cxnSpLocks noChangeShapeType="1"/>
            <a:stCxn id="678931" idx="3"/>
            <a:endCxn id="678939" idx="1"/>
          </p:cNvCxnSpPr>
          <p:nvPr/>
        </p:nvCxnSpPr>
        <p:spPr bwMode="auto">
          <a:xfrm flipV="1">
            <a:off x="954088" y="4376738"/>
            <a:ext cx="2141537" cy="1657350"/>
          </a:xfrm>
          <a:prstGeom prst="curvedConnector3">
            <a:avLst>
              <a:gd name="adj1" fmla="val 49963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78942" name="Text Box 30"/>
          <p:cNvSpPr txBox="1">
            <a:spLocks noChangeArrowheads="1"/>
          </p:cNvSpPr>
          <p:nvPr/>
        </p:nvSpPr>
        <p:spPr bwMode="auto">
          <a:xfrm>
            <a:off x="3816350" y="5057775"/>
            <a:ext cx="582613" cy="449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  <a:endParaRPr lang="ru-RU" sz="2800" baseline="-25000">
              <a:sym typeface="Symbol" pitchFamily="18" charset="2"/>
            </a:endParaRPr>
          </a:p>
        </p:txBody>
      </p:sp>
      <p:sp>
        <p:nvSpPr>
          <p:cNvPr id="678943" name="Text Box 31"/>
          <p:cNvSpPr txBox="1">
            <a:spLocks noChangeArrowheads="1"/>
          </p:cNvSpPr>
          <p:nvPr/>
        </p:nvSpPr>
        <p:spPr bwMode="auto">
          <a:xfrm>
            <a:off x="1908175" y="5021263"/>
            <a:ext cx="582613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10800" rIns="5400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</a:p>
        </p:txBody>
      </p:sp>
      <p:sp>
        <p:nvSpPr>
          <p:cNvPr id="678944" name="AutoShape 32"/>
          <p:cNvSpPr>
            <a:spLocks noChangeArrowheads="1"/>
          </p:cNvSpPr>
          <p:nvPr/>
        </p:nvSpPr>
        <p:spPr bwMode="auto">
          <a:xfrm>
            <a:off x="393700" y="4013200"/>
            <a:ext cx="722313" cy="649288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800">
                <a:sym typeface="Symbol" pitchFamily="18" charset="2"/>
              </a:rPr>
              <a:t>z</a:t>
            </a:r>
            <a:endParaRPr lang="ru-RU" sz="2800" baseline="-25000">
              <a:sym typeface="Symbol" pitchFamily="18" charset="2"/>
            </a:endParaRPr>
          </a:p>
        </p:txBody>
      </p:sp>
      <p:cxnSp>
        <p:nvCxnSpPr>
          <p:cNvPr id="678945" name="AutoShape 33"/>
          <p:cNvCxnSpPr>
            <a:cxnSpLocks noChangeShapeType="1"/>
            <a:stCxn id="678931" idx="0"/>
            <a:endCxn id="678944" idx="2"/>
          </p:cNvCxnSpPr>
          <p:nvPr/>
        </p:nvCxnSpPr>
        <p:spPr bwMode="auto">
          <a:xfrm flipV="1">
            <a:off x="738188" y="4662488"/>
            <a:ext cx="17462" cy="1054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678946" name="Text Box 34"/>
          <p:cNvSpPr txBox="1">
            <a:spLocks noChangeArrowheads="1"/>
          </p:cNvSpPr>
          <p:nvPr/>
        </p:nvSpPr>
        <p:spPr bwMode="auto">
          <a:xfrm>
            <a:off x="593725" y="5026025"/>
            <a:ext cx="285750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4000" tIns="0" rIns="54000" b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z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78947" name="Text Box 35"/>
          <p:cNvSpPr txBox="1">
            <a:spLocks noChangeArrowheads="1"/>
          </p:cNvSpPr>
          <p:nvPr/>
        </p:nvSpPr>
        <p:spPr bwMode="auto">
          <a:xfrm>
            <a:off x="5508625" y="6246813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678948" name="Text Box 36"/>
          <p:cNvSpPr txBox="1">
            <a:spLocks noChangeArrowheads="1"/>
          </p:cNvSpPr>
          <p:nvPr/>
        </p:nvSpPr>
        <p:spPr bwMode="auto">
          <a:xfrm>
            <a:off x="950913" y="4976813"/>
            <a:ext cx="452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678949" name="Text Box 37"/>
          <p:cNvSpPr txBox="1">
            <a:spLocks noChangeArrowheads="1"/>
          </p:cNvSpPr>
          <p:nvPr/>
        </p:nvSpPr>
        <p:spPr bwMode="auto">
          <a:xfrm>
            <a:off x="2520950" y="4976813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678950" name="Text Box 38"/>
          <p:cNvSpPr txBox="1">
            <a:spLocks noChangeArrowheads="1"/>
          </p:cNvSpPr>
          <p:nvPr/>
        </p:nvSpPr>
        <p:spPr bwMode="auto">
          <a:xfrm>
            <a:off x="4443413" y="4976813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678957" name="AutoShape 45"/>
          <p:cNvSpPr>
            <a:spLocks noChangeArrowheads="1"/>
          </p:cNvSpPr>
          <p:nvPr/>
        </p:nvSpPr>
        <p:spPr bwMode="auto">
          <a:xfrm rot="12328721">
            <a:off x="4999038" y="-347663"/>
            <a:ext cx="652462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78958" name="Text Box 46"/>
          <p:cNvSpPr txBox="1">
            <a:spLocks noChangeArrowheads="1"/>
          </p:cNvSpPr>
          <p:nvPr/>
        </p:nvSpPr>
        <p:spPr bwMode="auto">
          <a:xfrm>
            <a:off x="2520950" y="3465513"/>
            <a:ext cx="28797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Нестабильное состояние</a:t>
            </a:r>
          </a:p>
        </p:txBody>
      </p:sp>
      <p:cxnSp>
        <p:nvCxnSpPr>
          <p:cNvPr id="678959" name="AutoShape 47"/>
          <p:cNvCxnSpPr>
            <a:cxnSpLocks noChangeShapeType="1"/>
            <a:stCxn id="678958" idx="2"/>
            <a:endCxn id="678931" idx="0"/>
          </p:cNvCxnSpPr>
          <p:nvPr/>
        </p:nvCxnSpPr>
        <p:spPr bwMode="auto">
          <a:xfrm rot="5400000">
            <a:off x="1697038" y="3452813"/>
            <a:ext cx="1304925" cy="322262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678961" name="AutoShape 49"/>
          <p:cNvCxnSpPr>
            <a:cxnSpLocks noChangeShapeType="1"/>
            <a:stCxn id="678960" idx="2"/>
            <a:endCxn id="678932" idx="0"/>
          </p:cNvCxnSpPr>
          <p:nvPr/>
        </p:nvCxnSpPr>
        <p:spPr bwMode="auto">
          <a:xfrm rot="16200000" flipH="1">
            <a:off x="3316288" y="5054600"/>
            <a:ext cx="1295400" cy="952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sp>
        <p:nvSpPr>
          <p:cNvPr id="678962" name="Text Box 50"/>
          <p:cNvSpPr txBox="1">
            <a:spLocks noChangeArrowheads="1"/>
          </p:cNvSpPr>
          <p:nvPr/>
        </p:nvSpPr>
        <p:spPr bwMode="auto">
          <a:xfrm>
            <a:off x="5905500" y="3995738"/>
            <a:ext cx="28797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Нестабильное состояние</a:t>
            </a:r>
          </a:p>
        </p:txBody>
      </p:sp>
      <p:cxnSp>
        <p:nvCxnSpPr>
          <p:cNvPr id="678963" name="AutoShape 51"/>
          <p:cNvCxnSpPr>
            <a:cxnSpLocks noChangeShapeType="1"/>
            <a:stCxn id="678962" idx="2"/>
            <a:endCxn id="678936" idx="0"/>
          </p:cNvCxnSpPr>
          <p:nvPr/>
        </p:nvCxnSpPr>
        <p:spPr bwMode="auto">
          <a:xfrm rot="5400000">
            <a:off x="6958806" y="5320507"/>
            <a:ext cx="765175" cy="7938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cxnSp>
        <p:nvCxnSpPr>
          <p:cNvPr id="678964" name="AutoShape 52"/>
          <p:cNvCxnSpPr>
            <a:cxnSpLocks noChangeShapeType="1"/>
            <a:stCxn id="678962" idx="0"/>
            <a:endCxn id="678944" idx="0"/>
          </p:cNvCxnSpPr>
          <p:nvPr/>
        </p:nvCxnSpPr>
        <p:spPr bwMode="auto">
          <a:xfrm rot="16200000" flipH="1" flipV="1">
            <a:off x="4041776" y="709612"/>
            <a:ext cx="17462" cy="6589713"/>
          </a:xfrm>
          <a:prstGeom prst="curvedConnector3">
            <a:avLst>
              <a:gd name="adj1" fmla="val -1309093"/>
            </a:avLst>
          </a:prstGeom>
          <a:noFill/>
          <a:ln w="3175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</p:spPr>
      </p:cxnSp>
      <p:sp>
        <p:nvSpPr>
          <p:cNvPr id="678953" name="Text Box 41"/>
          <p:cNvSpPr txBox="1">
            <a:spLocks noChangeArrowheads="1"/>
          </p:cNvSpPr>
          <p:nvPr/>
        </p:nvSpPr>
        <p:spPr bwMode="auto">
          <a:xfrm>
            <a:off x="5053013" y="3890963"/>
            <a:ext cx="3848100" cy="133826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26000" tIns="118800" rIns="126000" bIns="1188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Условие перехода</a:t>
            </a:r>
            <a:r>
              <a:rPr lang="ru-RU" sz="2800" u="sng">
                <a:latin typeface="Times New Roman" pitchFamily="18" charset="0"/>
              </a:rPr>
              <a:t> </a:t>
            </a:r>
            <a:r>
              <a:rPr lang="en-US" sz="2800" u="sng">
                <a:sym typeface="Symbol" pitchFamily="18" charset="2"/>
              </a:rPr>
              <a:t></a:t>
            </a:r>
            <a:r>
              <a:rPr lang="en-US" altLang="zh-TW" sz="2800" u="sng">
                <a:ea typeface="新細明體" pitchFamily="18" charset="-120"/>
                <a:sym typeface="Euclid Symbol" pitchFamily="18" charset="2"/>
              </a:rPr>
              <a:t>z</a:t>
            </a:r>
            <a:endParaRPr lang="ru-RU" sz="2800" u="sng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z</a:t>
            </a:r>
            <a:r>
              <a:rPr lang="ru-RU" sz="2800"/>
              <a:t> </a:t>
            </a:r>
            <a:r>
              <a:rPr lang="en-US" sz="2800"/>
              <a:t>– </a:t>
            </a:r>
            <a:r>
              <a:rPr lang="ru-RU" sz="2400">
                <a:latin typeface="Times New Roman" pitchFamily="18" charset="0"/>
              </a:rPr>
              <a:t>нормальная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-трасса</a:t>
            </a:r>
            <a:endParaRPr lang="ru-RU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8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89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7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8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8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678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789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7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7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7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67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678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678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67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67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678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8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789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67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7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7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7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7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7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78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89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67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67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67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67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67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000"/>
                                        <p:tgtEl>
                                          <p:spTgt spid="67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67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67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7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67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67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67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5" dur="500"/>
                                        <p:tgtEl>
                                          <p:spTgt spid="678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78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78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78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C -0.04166 0.33842 -0.08298 0.67708 -0.16232 0.81967 C -0.24166 0.96227 -0.3592 0.90833 -0.47656 0.85463 " pathEditMode="relative" rAng="0" ptsTypes="aaA">
                                      <p:cBhvr>
                                        <p:cTn id="171" dur="1000" fill="hold"/>
                                        <p:tgtEl>
                                          <p:spTgt spid="678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63" presetClass="path" presetSubtype="0" repeatCount="indefinite" accel="50000" decel="50000" autoRev="1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7656 0.85463 L -0.44895 0.85463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678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39" grpId="0" animBg="1"/>
      <p:bldP spid="678960" grpId="0"/>
      <p:bldP spid="678960" grpId="1"/>
      <p:bldP spid="678931" grpId="0" animBg="1"/>
      <p:bldP spid="678932" grpId="0" animBg="1"/>
      <p:bldP spid="678934" grpId="0" animBg="1"/>
      <p:bldP spid="678935" grpId="0"/>
      <p:bldP spid="678936" grpId="0" animBg="1"/>
      <p:bldP spid="678938" grpId="0" animBg="1"/>
      <p:bldP spid="678942" grpId="0" animBg="1"/>
      <p:bldP spid="678943" grpId="0" animBg="1"/>
      <p:bldP spid="678944" grpId="0" animBg="1"/>
      <p:bldP spid="678946" grpId="0" animBg="1"/>
      <p:bldP spid="678947" grpId="0"/>
      <p:bldP spid="678948" grpId="0"/>
      <p:bldP spid="678949" grpId="0"/>
      <p:bldP spid="678950" grpId="0"/>
      <p:bldP spid="678957" grpId="0" animBg="1"/>
      <p:bldP spid="678957" grpId="1" animBg="1"/>
      <p:bldP spid="678957" grpId="2" animBg="1"/>
      <p:bldP spid="678957" grpId="3" animBg="1"/>
      <p:bldP spid="678958" grpId="0"/>
      <p:bldP spid="678958" grpId="1"/>
      <p:bldP spid="678962" grpId="0"/>
      <p:bldP spid="678962" grpId="1"/>
      <p:bldP spid="678953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BE02-C2CD-42EB-9B57-A259A1606780}" type="slidenum">
              <a:rPr lang="ru-RU"/>
              <a:pPr/>
              <a:t>201</a:t>
            </a:fld>
            <a:endParaRPr lang="ru-RU"/>
          </a:p>
        </p:txBody>
      </p:sp>
      <p:grpSp>
        <p:nvGrpSpPr>
          <p:cNvPr id="683012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83013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14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15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16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17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18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19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20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3021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83022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3023" name="Text Box 15"/>
          <p:cNvSpPr txBox="1">
            <a:spLocks noChangeArrowheads="1"/>
          </p:cNvSpPr>
          <p:nvPr/>
        </p:nvSpPr>
        <p:spPr bwMode="auto">
          <a:xfrm>
            <a:off x="323850" y="152400"/>
            <a:ext cx="8424863" cy="14049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>
              <a:spcBef>
                <a:spcPct val="1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Нормальные -трассы </a:t>
            </a:r>
            <a:r>
              <a:rPr lang="ru-RU" altLang="zh-TW" sz="2800" b="1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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(</a:t>
            </a:r>
            <a:r>
              <a:rPr lang="en-US" altLang="zh-TW" sz="28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S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) = нормальные базовые 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-трассы максимальной реализации</a:t>
            </a:r>
            <a:endParaRPr lang="ru-RU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83024" name="Text Box 16"/>
          <p:cNvSpPr txBox="1">
            <a:spLocks noChangeArrowheads="1"/>
          </p:cNvSpPr>
          <p:nvPr/>
        </p:nvSpPr>
        <p:spPr bwMode="auto">
          <a:xfrm>
            <a:off x="582613" y="1520825"/>
            <a:ext cx="784225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Если -трасса</a:t>
            </a:r>
            <a:r>
              <a:rPr lang="ru-RU" sz="2800">
                <a:sym typeface="Symbol" pitchFamily="18" charset="2"/>
              </a:rPr>
              <a:t> 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безопасна и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 algn="dist">
              <a:spcBef>
                <a:spcPct val="3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нормальна в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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   </a:t>
            </a:r>
            <a:r>
              <a:rPr lang="ru-RU" sz="2400">
                <a:latin typeface="Times New Roman" pitchFamily="18" charset="0"/>
                <a:sym typeface="Euclid Math One" pitchFamily="18" charset="2"/>
              </a:rPr>
              <a:t>и</a:t>
            </a:r>
            <a:r>
              <a:rPr lang="en-US" sz="2400">
                <a:latin typeface="Times New Roman" pitchFamily="18" charset="0"/>
                <a:sym typeface="Euclid Math One" pitchFamily="18" charset="2"/>
              </a:rPr>
              <a:t>  </a:t>
            </a:r>
            <a:r>
              <a:rPr lang="ru-RU" sz="2800">
                <a:sym typeface="Euclid Math One" pitchFamily="18" charset="2"/>
              </a:rPr>
              <a:t>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en-US" sz="2800">
                <a:sym typeface="Symbol" pitchFamily="18" charset="2"/>
              </a:rPr>
              <a:t> </a:t>
            </a:r>
            <a:r>
              <a:rPr lang="ru-RU" sz="2800" b="1">
                <a:sym typeface="Euclid Math One" pitchFamily="18" charset="2"/>
              </a:rPr>
              <a:t>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 </a:t>
            </a:r>
            <a:r>
              <a:rPr lang="en-US" sz="2800" b="1" i="1">
                <a:latin typeface="Times New Roman" pitchFamily="18" charset="0"/>
                <a:sym typeface="Euclid Math One" pitchFamily="18" charset="2"/>
              </a:rPr>
              <a:t>after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Euclid Math One" pitchFamily="18" charset="2"/>
              </a:rPr>
              <a:t>,</a:t>
            </a:r>
          </a:p>
          <a:p>
            <a:pPr algn="dist">
              <a:spcBef>
                <a:spcPct val="7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то каждая -трасса</a:t>
            </a:r>
            <a:r>
              <a:rPr lang="ru-RU" sz="2800">
                <a:sym typeface="Symbol" pitchFamily="18" charset="2"/>
              </a:rPr>
              <a:t> </a:t>
            </a:r>
            <a:r>
              <a:rPr lang="en-US" sz="2800">
                <a:sym typeface="Symbol" pitchFamily="18" charset="2"/>
              </a:rPr>
              <a:t>` = </a:t>
            </a:r>
            <a:r>
              <a:rPr lang="ru-RU" sz="2800">
                <a:sym typeface="Symbol" pitchFamily="18" charset="2"/>
              </a:rPr>
              <a:t>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, </a:t>
            </a:r>
            <a:r>
              <a:rPr lang="en-US" sz="2800">
                <a:sym typeface="Symbol" pitchFamily="18" charset="2"/>
              </a:rPr>
              <a:t>Rz</a:t>
            </a:r>
            <a:r>
              <a:rPr lang="ru-RU" sz="2800">
                <a:sym typeface="Symbol" pitchFamily="18" charset="2"/>
              </a:rPr>
              <a:t>, </a:t>
            </a:r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, </a:t>
            </a:r>
            <a:r>
              <a:rPr lang="en-US" sz="2800">
                <a:sym typeface="Symbol" pitchFamily="18" charset="2"/>
              </a:rPr>
              <a:t>R?x</a:t>
            </a:r>
            <a:r>
              <a:rPr lang="en-US" sz="2800" baseline="-25000">
                <a:sym typeface="Symbol" pitchFamily="18" charset="2"/>
              </a:rPr>
              <a:t></a:t>
            </a:r>
            <a:r>
              <a:rPr lang="ru-RU" sz="2800">
                <a:sym typeface="Symbol" pitchFamily="18" charset="2"/>
              </a:rPr>
              <a:t>, 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</a:p>
          <a:p>
            <a:pPr algn="dist">
              <a:spcBef>
                <a:spcPct val="3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нормальна в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   </a:t>
            </a:r>
            <a:r>
              <a:rPr lang="ru-RU" sz="2800" b="1">
                <a:sym typeface="Euclid Math One" pitchFamily="18" charset="2"/>
              </a:rPr>
              <a:t>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    </a:t>
            </a:r>
            <a:r>
              <a:rPr lang="ru-RU" sz="2400">
                <a:latin typeface="Times New Roman" pitchFamily="18" charset="0"/>
                <a:sym typeface="Euclid Math One" pitchFamily="18" charset="2"/>
              </a:rPr>
              <a:t>и</a:t>
            </a:r>
            <a:r>
              <a:rPr lang="en-US" sz="2400">
                <a:latin typeface="Times New Roman" pitchFamily="18" charset="0"/>
                <a:sym typeface="Euclid Math One" pitchFamily="18" charset="2"/>
              </a:rPr>
              <a:t>  </a:t>
            </a:r>
            <a:r>
              <a:rPr lang="ru-RU" sz="2800">
                <a:sym typeface="Euclid Math One" pitchFamily="18" charset="2"/>
              </a:rPr>
              <a:t> </a:t>
            </a:r>
            <a:r>
              <a:rPr lang="en-US" sz="2800">
                <a:sym typeface="Symbol" pitchFamily="18" charset="2"/>
              </a:rPr>
              <a:t>`  </a:t>
            </a:r>
            <a:r>
              <a:rPr lang="ru-RU" sz="2800" b="1">
                <a:sym typeface="Euclid Math One" pitchFamily="18" charset="2"/>
              </a:rPr>
              <a:t>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 </a:t>
            </a:r>
            <a:r>
              <a:rPr lang="en-US" sz="2800" b="1" i="1">
                <a:latin typeface="Times New Roman" pitchFamily="18" charset="0"/>
                <a:sym typeface="Euclid Math One" pitchFamily="18" charset="2"/>
              </a:rPr>
              <a:t>after</a:t>
            </a:r>
            <a:r>
              <a:rPr lang="en-US" sz="2800">
                <a:sym typeface="Euclid Math One" pitchFamily="18" charset="2"/>
              </a:rPr>
              <a:t> </a:t>
            </a:r>
            <a:r>
              <a:rPr lang="en-US" sz="2800">
                <a:sym typeface="Symbol" pitchFamily="18" charset="2"/>
              </a:rPr>
              <a:t>`</a:t>
            </a:r>
            <a:endParaRPr lang="ru-RU" sz="2400">
              <a:latin typeface="Times New Roman" pitchFamily="18" charset="0"/>
              <a:sym typeface="Euclid Math One" pitchFamily="18" charset="2"/>
            </a:endParaRPr>
          </a:p>
        </p:txBody>
      </p:sp>
      <p:grpSp>
        <p:nvGrpSpPr>
          <p:cNvPr id="683052" name="Group 44"/>
          <p:cNvGrpSpPr>
            <a:grpSpLocks/>
          </p:cNvGrpSpPr>
          <p:nvPr/>
        </p:nvGrpSpPr>
        <p:grpSpPr bwMode="auto">
          <a:xfrm>
            <a:off x="393700" y="4011613"/>
            <a:ext cx="7480300" cy="2692400"/>
            <a:chOff x="248" y="2460"/>
            <a:chExt cx="4712" cy="1696"/>
          </a:xfrm>
        </p:grpSpPr>
        <p:sp>
          <p:nvSpPr>
            <p:cNvPr id="683010" name="AutoShape 2"/>
            <p:cNvSpPr>
              <a:spLocks noChangeArrowheads="1"/>
            </p:cNvSpPr>
            <p:nvPr/>
          </p:nvSpPr>
          <p:spPr bwMode="auto">
            <a:xfrm>
              <a:off x="1950" y="2506"/>
              <a:ext cx="1127" cy="366"/>
            </a:xfrm>
            <a:prstGeom prst="roundRect">
              <a:avLst>
                <a:gd name="adj" fmla="val 16667"/>
              </a:avLst>
            </a:prstGeom>
            <a:solidFill>
              <a:srgbClr val="FEECF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dist"/>
              <a:r>
                <a:rPr lang="ru-RU" sz="2400">
                  <a:latin typeface="Times New Roman" pitchFamily="18" charset="0"/>
                  <a:sym typeface="Symbol" pitchFamily="18" charset="2"/>
                </a:rPr>
                <a:t>разрушение</a:t>
              </a:r>
            </a:p>
          </p:txBody>
        </p:sp>
        <p:sp>
          <p:nvSpPr>
            <p:cNvPr id="683025" name="AutoShape 17"/>
            <p:cNvSpPr>
              <a:spLocks noChangeArrowheads="1"/>
            </p:cNvSpPr>
            <p:nvPr/>
          </p:nvSpPr>
          <p:spPr bwMode="auto">
            <a:xfrm>
              <a:off x="328" y="3533"/>
              <a:ext cx="273" cy="39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</a:t>
              </a:r>
              <a:endParaRPr lang="ru-RU" sz="2800">
                <a:sym typeface="Symbol" pitchFamily="18" charset="2"/>
              </a:endParaRPr>
            </a:p>
          </p:txBody>
        </p:sp>
        <p:sp>
          <p:nvSpPr>
            <p:cNvPr id="683026" name="AutoShape 18"/>
            <p:cNvSpPr>
              <a:spLocks noChangeArrowheads="1"/>
            </p:cNvSpPr>
            <p:nvPr/>
          </p:nvSpPr>
          <p:spPr bwMode="auto">
            <a:xfrm>
              <a:off x="2246" y="3527"/>
              <a:ext cx="507" cy="409"/>
            </a:xfrm>
            <a:prstGeom prst="roundRect">
              <a:avLst>
                <a:gd name="adj" fmla="val 16667"/>
              </a:avLst>
            </a:prstGeom>
            <a:solidFill>
              <a:srgbClr val="F8F6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R</a:t>
              </a:r>
              <a:endParaRPr lang="ru-RU" sz="2800" baseline="-25000">
                <a:sym typeface="Symbol" pitchFamily="18" charset="2"/>
              </a:endParaRPr>
            </a:p>
          </p:txBody>
        </p:sp>
        <p:cxnSp>
          <p:nvCxnSpPr>
            <p:cNvPr id="683027" name="AutoShape 19"/>
            <p:cNvCxnSpPr>
              <a:cxnSpLocks noChangeShapeType="1"/>
              <a:stCxn id="683025" idx="3"/>
              <a:endCxn id="683026" idx="1"/>
            </p:cNvCxnSpPr>
            <p:nvPr/>
          </p:nvCxnSpPr>
          <p:spPr bwMode="auto">
            <a:xfrm flipV="1">
              <a:off x="601" y="3732"/>
              <a:ext cx="1647" cy="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3028" name="Text Box 20"/>
            <p:cNvSpPr txBox="1">
              <a:spLocks noChangeArrowheads="1"/>
            </p:cNvSpPr>
            <p:nvPr/>
          </p:nvSpPr>
          <p:spPr bwMode="auto">
            <a:xfrm>
              <a:off x="1360" y="3562"/>
              <a:ext cx="166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>
                  <a:sym typeface="Symbol" pitchFamily="18" charset="2"/>
                </a:rPr>
                <a:t></a:t>
              </a:r>
            </a:p>
          </p:txBody>
        </p:sp>
        <p:sp>
          <p:nvSpPr>
            <p:cNvPr id="683029" name="Text Box 21"/>
            <p:cNvSpPr txBox="1">
              <a:spLocks noChangeArrowheads="1"/>
            </p:cNvSpPr>
            <p:nvPr/>
          </p:nvSpPr>
          <p:spPr bwMode="auto">
            <a:xfrm>
              <a:off x="1338" y="3868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sp>
          <p:nvSpPr>
            <p:cNvPr id="683030" name="AutoShape 22"/>
            <p:cNvSpPr>
              <a:spLocks noChangeArrowheads="1"/>
            </p:cNvSpPr>
            <p:nvPr/>
          </p:nvSpPr>
          <p:spPr bwMode="auto">
            <a:xfrm>
              <a:off x="4283" y="3527"/>
              <a:ext cx="677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Rz</a:t>
              </a:r>
              <a:endParaRPr lang="ru-RU" sz="2800" baseline="-25000">
                <a:sym typeface="Symbol" pitchFamily="18" charset="2"/>
              </a:endParaRPr>
            </a:p>
          </p:txBody>
        </p:sp>
        <p:cxnSp>
          <p:nvCxnSpPr>
            <p:cNvPr id="683031" name="AutoShape 23"/>
            <p:cNvCxnSpPr>
              <a:cxnSpLocks noChangeShapeType="1"/>
              <a:stCxn id="683026" idx="3"/>
              <a:endCxn id="683030" idx="1"/>
            </p:cNvCxnSpPr>
            <p:nvPr/>
          </p:nvCxnSpPr>
          <p:spPr bwMode="auto">
            <a:xfrm>
              <a:off x="2751" y="3732"/>
              <a:ext cx="1534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3032" name="Text Box 24"/>
            <p:cNvSpPr txBox="1">
              <a:spLocks noChangeArrowheads="1"/>
            </p:cNvSpPr>
            <p:nvPr/>
          </p:nvSpPr>
          <p:spPr bwMode="auto">
            <a:xfrm>
              <a:off x="3471" y="3571"/>
              <a:ext cx="180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z</a:t>
              </a:r>
              <a:endParaRPr lang="ru-RU" sz="2800">
                <a:sym typeface="Symbol" pitchFamily="18" charset="2"/>
              </a:endParaRPr>
            </a:p>
          </p:txBody>
        </p:sp>
        <p:cxnSp>
          <p:nvCxnSpPr>
            <p:cNvPr id="683033" name="AutoShape 25"/>
            <p:cNvCxnSpPr>
              <a:cxnSpLocks noChangeShapeType="1"/>
              <a:stCxn id="683026" idx="0"/>
              <a:endCxn id="683010" idx="2"/>
            </p:cNvCxnSpPr>
            <p:nvPr/>
          </p:nvCxnSpPr>
          <p:spPr bwMode="auto">
            <a:xfrm rot="16200000">
              <a:off x="2179" y="3193"/>
              <a:ext cx="655" cy="14"/>
            </a:xfrm>
            <a:prstGeom prst="curvedConnector3">
              <a:avLst>
                <a:gd name="adj1" fmla="val 49926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683034" name="AutoShape 26"/>
            <p:cNvCxnSpPr>
              <a:cxnSpLocks noChangeShapeType="1"/>
              <a:stCxn id="683025" idx="3"/>
              <a:endCxn id="683010" idx="1"/>
            </p:cNvCxnSpPr>
            <p:nvPr/>
          </p:nvCxnSpPr>
          <p:spPr bwMode="auto">
            <a:xfrm flipV="1">
              <a:off x="601" y="2689"/>
              <a:ext cx="1349" cy="1044"/>
            </a:xfrm>
            <a:prstGeom prst="curvedConnector3">
              <a:avLst>
                <a:gd name="adj1" fmla="val 4996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3035" name="Text Box 27"/>
            <p:cNvSpPr txBox="1">
              <a:spLocks noChangeArrowheads="1"/>
            </p:cNvSpPr>
            <p:nvPr/>
          </p:nvSpPr>
          <p:spPr bwMode="auto">
            <a:xfrm>
              <a:off x="2404" y="3118"/>
              <a:ext cx="367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?x</a:t>
              </a:r>
              <a:r>
                <a:rPr lang="en-US" sz="2800" baseline="-25000">
                  <a:sym typeface="Symbol" pitchFamily="18" charset="2"/>
                </a:rPr>
                <a:t></a:t>
              </a:r>
              <a:endParaRPr lang="ru-RU" sz="2800" baseline="-25000">
                <a:sym typeface="Symbol" pitchFamily="18" charset="2"/>
              </a:endParaRPr>
            </a:p>
          </p:txBody>
        </p:sp>
        <p:sp>
          <p:nvSpPr>
            <p:cNvPr id="683036" name="Text Box 28"/>
            <p:cNvSpPr txBox="1">
              <a:spLocks noChangeArrowheads="1"/>
            </p:cNvSpPr>
            <p:nvPr/>
          </p:nvSpPr>
          <p:spPr bwMode="auto">
            <a:xfrm>
              <a:off x="1202" y="3095"/>
              <a:ext cx="367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?x</a:t>
              </a:r>
              <a:r>
                <a:rPr lang="en-US" sz="2800" baseline="-25000">
                  <a:sym typeface="Symbol" pitchFamily="18" charset="2"/>
                </a:rPr>
                <a:t></a:t>
              </a:r>
            </a:p>
          </p:txBody>
        </p:sp>
        <p:sp>
          <p:nvSpPr>
            <p:cNvPr id="683037" name="AutoShape 29"/>
            <p:cNvSpPr>
              <a:spLocks noChangeArrowheads="1"/>
            </p:cNvSpPr>
            <p:nvPr/>
          </p:nvSpPr>
          <p:spPr bwMode="auto">
            <a:xfrm>
              <a:off x="248" y="2460"/>
              <a:ext cx="455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z</a:t>
              </a:r>
              <a:endParaRPr lang="ru-RU" sz="2800" baseline="-25000">
                <a:sym typeface="Symbol" pitchFamily="18" charset="2"/>
              </a:endParaRPr>
            </a:p>
          </p:txBody>
        </p:sp>
        <p:cxnSp>
          <p:nvCxnSpPr>
            <p:cNvPr id="683038" name="AutoShape 30"/>
            <p:cNvCxnSpPr>
              <a:cxnSpLocks noChangeShapeType="1"/>
              <a:stCxn id="683025" idx="0"/>
              <a:endCxn id="683037" idx="2"/>
            </p:cNvCxnSpPr>
            <p:nvPr/>
          </p:nvCxnSpPr>
          <p:spPr bwMode="auto">
            <a:xfrm flipV="1">
              <a:off x="465" y="2869"/>
              <a:ext cx="11" cy="6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3039" name="Text Box 31"/>
            <p:cNvSpPr txBox="1">
              <a:spLocks noChangeArrowheads="1"/>
            </p:cNvSpPr>
            <p:nvPr/>
          </p:nvSpPr>
          <p:spPr bwMode="auto">
            <a:xfrm>
              <a:off x="374" y="3098"/>
              <a:ext cx="180" cy="2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0" rIns="54000" bIns="1080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z</a:t>
              </a:r>
              <a:endParaRPr lang="ru-RU" sz="2800">
                <a:sym typeface="Symbol" pitchFamily="18" charset="2"/>
              </a:endParaRPr>
            </a:p>
          </p:txBody>
        </p:sp>
        <p:sp>
          <p:nvSpPr>
            <p:cNvPr id="683040" name="Text Box 32"/>
            <p:cNvSpPr txBox="1">
              <a:spLocks noChangeArrowheads="1"/>
            </p:cNvSpPr>
            <p:nvPr/>
          </p:nvSpPr>
          <p:spPr bwMode="auto">
            <a:xfrm>
              <a:off x="3470" y="3867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sp>
          <p:nvSpPr>
            <p:cNvPr id="683041" name="Text Box 33"/>
            <p:cNvSpPr txBox="1">
              <a:spLocks noChangeArrowheads="1"/>
            </p:cNvSpPr>
            <p:nvPr/>
          </p:nvSpPr>
          <p:spPr bwMode="auto">
            <a:xfrm>
              <a:off x="599" y="3067"/>
              <a:ext cx="2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sp>
          <p:nvSpPr>
            <p:cNvPr id="683042" name="Text Box 34"/>
            <p:cNvSpPr txBox="1">
              <a:spLocks noChangeArrowheads="1"/>
            </p:cNvSpPr>
            <p:nvPr/>
          </p:nvSpPr>
          <p:spPr bwMode="auto">
            <a:xfrm>
              <a:off x="1588" y="3067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sp>
          <p:nvSpPr>
            <p:cNvPr id="683043" name="Text Box 35"/>
            <p:cNvSpPr txBox="1">
              <a:spLocks noChangeArrowheads="1"/>
            </p:cNvSpPr>
            <p:nvPr/>
          </p:nvSpPr>
          <p:spPr bwMode="auto">
            <a:xfrm>
              <a:off x="2799" y="3067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3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3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8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83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3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83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0198-C8CB-4EF9-A20C-5549A17D2001}" type="slidenum">
              <a:rPr lang="ru-RU"/>
              <a:pPr/>
              <a:t>202</a:t>
            </a:fld>
            <a:endParaRPr lang="ru-RU"/>
          </a:p>
        </p:txBody>
      </p:sp>
      <p:sp>
        <p:nvSpPr>
          <p:cNvPr id="650259" name="Text Box 19"/>
          <p:cNvSpPr txBox="1">
            <a:spLocks noChangeArrowheads="1"/>
          </p:cNvSpPr>
          <p:nvPr/>
        </p:nvSpPr>
        <p:spPr bwMode="auto">
          <a:xfrm>
            <a:off x="290513" y="1568450"/>
            <a:ext cx="8566150" cy="4489450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Безопасна и безопасно-конвергентна.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Спецификация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принимаемых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стимулов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(безопасных и разрушающих).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Регулярна по реакциям.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Конечно-безопасно-ветвящаяся.</a:t>
            </a:r>
          </a:p>
          <a:p>
            <a:pPr marL="342900" indent="-342900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	</a:t>
            </a: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TI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конечного числа переходов из</a:t>
            </a:r>
            <a:r>
              <a:rPr lang="ru-RU" sz="2800"/>
              <a:t> </a:t>
            </a:r>
            <a:r>
              <a:rPr lang="en-US" sz="2800"/>
              <a:t>s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5"/>
            </a:pPr>
            <a:r>
              <a:rPr lang="ru-RU" sz="2800">
                <a:latin typeface="Times New Roman" pitchFamily="18" charset="0"/>
              </a:rPr>
              <a:t>Множество стимулов перечислимо.</a:t>
            </a:r>
          </a:p>
          <a:p>
            <a:pPr marL="342900" indent="-342900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	</a:t>
            </a: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X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перечислимого множества стимулов.</a:t>
            </a:r>
            <a:endParaRPr lang="en-US" sz="2800">
              <a:latin typeface="Times New Roman" pitchFamily="18" charset="0"/>
            </a:endParaRPr>
          </a:p>
        </p:txBody>
      </p:sp>
      <p:grpSp>
        <p:nvGrpSpPr>
          <p:cNvPr id="65024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5024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4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4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4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4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4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4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5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025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5025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0253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239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ru-RU" sz="2400" b="1">
                <a:sym typeface="Euclid Math One" pitchFamily="18" charset="2"/>
              </a:rPr>
              <a:t>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Ограничения на спецификацию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50260" name="Text Box 20"/>
          <p:cNvSpPr txBox="1">
            <a:spLocks noChangeArrowheads="1"/>
          </p:cNvSpPr>
          <p:nvPr/>
        </p:nvSpPr>
        <p:spPr bwMode="auto">
          <a:xfrm>
            <a:off x="179388" y="1449388"/>
            <a:ext cx="8748712" cy="5129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Определение состояний автомата </a:t>
            </a:r>
            <a:r>
              <a:rPr lang="ru-RU" sz="2800" b="1">
                <a:latin typeface="Times New Roman" pitchFamily="18" charset="0"/>
                <a:sym typeface="Euclid Math One" pitchFamily="18" charset="2"/>
              </a:rPr>
              <a:t></a:t>
            </a:r>
            <a:r>
              <a:rPr lang="ru-RU" sz="2800">
                <a:latin typeface="Times New Roman" pitchFamily="18" charset="0"/>
              </a:rPr>
              <a:t>(</a:t>
            </a:r>
            <a:r>
              <a:rPr lang="en-US" sz="2800" b="1">
                <a:latin typeface="Times New Roman" pitchFamily="18" charset="0"/>
              </a:rPr>
              <a:t>S</a:t>
            </a:r>
            <a:r>
              <a:rPr lang="ru-RU" sz="2800">
                <a:latin typeface="Times New Roman" pitchFamily="18" charset="0"/>
              </a:rPr>
              <a:t>) как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нормальных базовых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</a:t>
            </a:r>
            <a:r>
              <a:rPr lang="ru-RU" sz="2800">
                <a:latin typeface="Times New Roman" pitchFamily="18" charset="0"/>
              </a:rPr>
              <a:t>-трасс максимальной реализации</a:t>
            </a:r>
          </a:p>
          <a:p>
            <a:pPr algn="ctr"/>
            <a:r>
              <a:rPr lang="ru-RU" sz="2800" i="1">
                <a:latin typeface="Times New Roman" pitchFamily="18" charset="0"/>
              </a:rPr>
              <a:t>неконструктивно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 algn="dist">
              <a:spcBef>
                <a:spcPct val="70000"/>
              </a:spcBef>
            </a:pPr>
            <a:r>
              <a:rPr lang="ru-RU" sz="2800">
                <a:latin typeface="Times New Roman" pitchFamily="18" charset="0"/>
              </a:rPr>
              <a:t>Задача – определить эти состояния конструктивно.</a:t>
            </a:r>
          </a:p>
          <a:p>
            <a:pPr algn="dist">
              <a:spcBef>
                <a:spcPct val="70000"/>
              </a:spcBef>
            </a:pPr>
            <a:r>
              <a:rPr lang="ru-RU" sz="2800">
                <a:latin typeface="Times New Roman" pitchFamily="18" charset="0"/>
              </a:rPr>
              <a:t>Состояния </a:t>
            </a:r>
            <a:r>
              <a:rPr lang="ru-RU" sz="2800" b="1">
                <a:latin typeface="Times New Roman" pitchFamily="18" charset="0"/>
                <a:sym typeface="Euclid Math One" pitchFamily="18" charset="2"/>
              </a:rPr>
              <a:t></a:t>
            </a:r>
            <a:r>
              <a:rPr lang="ru-RU" sz="2800">
                <a:latin typeface="Times New Roman" pitchFamily="18" charset="0"/>
              </a:rPr>
              <a:t>(</a:t>
            </a:r>
            <a:r>
              <a:rPr lang="en-US" sz="2800" b="1">
                <a:latin typeface="Times New Roman" pitchFamily="18" charset="0"/>
              </a:rPr>
              <a:t>S</a:t>
            </a:r>
            <a:r>
              <a:rPr lang="ru-RU" sz="2800">
                <a:latin typeface="Times New Roman" pitchFamily="18" charset="0"/>
              </a:rPr>
              <a:t>)  = подмножества состояний </a:t>
            </a:r>
            <a:r>
              <a:rPr lang="en-US" sz="2800" b="1">
                <a:latin typeface="Times New Roman" pitchFamily="18" charset="0"/>
              </a:rPr>
              <a:t>S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 algn="dist">
              <a:spcBef>
                <a:spcPct val="70000"/>
              </a:spcBef>
            </a:pPr>
            <a:r>
              <a:rPr lang="ru-RU" sz="2800">
                <a:latin typeface="Times New Roman" pitchFamily="18" charset="0"/>
              </a:rPr>
              <a:t>Точнее: каждое состояние </a:t>
            </a:r>
            <a:r>
              <a:rPr lang="ru-RU" sz="2800" b="1">
                <a:latin typeface="Times New Roman" pitchFamily="18" charset="0"/>
                <a:sym typeface="Euclid Math One" pitchFamily="18" charset="2"/>
              </a:rPr>
              <a:t></a:t>
            </a:r>
            <a:r>
              <a:rPr lang="ru-RU" sz="2800">
                <a:latin typeface="Times New Roman" pitchFamily="18" charset="0"/>
              </a:rPr>
              <a:t>(</a:t>
            </a:r>
            <a:r>
              <a:rPr lang="en-US" sz="2800" b="1">
                <a:latin typeface="Times New Roman" pitchFamily="18" charset="0"/>
              </a:rPr>
              <a:t>S</a:t>
            </a:r>
            <a:r>
              <a:rPr lang="ru-RU" sz="2800">
                <a:latin typeface="Times New Roman" pitchFamily="18" charset="0"/>
              </a:rPr>
              <a:t>) соответствует подмножеству состояний </a:t>
            </a:r>
            <a:r>
              <a:rPr lang="en-US" sz="2800" b="1">
                <a:latin typeface="Times New Roman" pitchFamily="18" charset="0"/>
              </a:rPr>
              <a:t>S</a:t>
            </a:r>
            <a:r>
              <a:rPr lang="ru-RU" sz="2800">
                <a:latin typeface="Times New Roman" pitchFamily="18" charset="0"/>
              </a:rPr>
              <a:t>, хотя разным состояниям </a:t>
            </a:r>
            <a:r>
              <a:rPr lang="ru-RU" sz="2800" b="1">
                <a:latin typeface="Times New Roman" pitchFamily="18" charset="0"/>
                <a:sym typeface="Euclid Math One" pitchFamily="18" charset="2"/>
              </a:rPr>
              <a:t></a:t>
            </a:r>
            <a:r>
              <a:rPr lang="ru-RU" sz="2800">
                <a:latin typeface="Times New Roman" pitchFamily="18" charset="0"/>
              </a:rPr>
              <a:t>(</a:t>
            </a:r>
            <a:r>
              <a:rPr lang="en-US" sz="2800" b="1">
                <a:latin typeface="Times New Roman" pitchFamily="18" charset="0"/>
              </a:rPr>
              <a:t>S</a:t>
            </a:r>
            <a:r>
              <a:rPr lang="ru-RU" sz="2800">
                <a:latin typeface="Times New Roman" pitchFamily="18" charset="0"/>
              </a:rPr>
              <a:t>) могут соответствовать одинаковые подмножества.</a:t>
            </a:r>
          </a:p>
          <a:p>
            <a:pPr algn="dist">
              <a:spcBef>
                <a:spcPct val="70000"/>
              </a:spcBef>
            </a:pPr>
            <a:r>
              <a:rPr lang="ru-RU" sz="2800">
                <a:latin typeface="Times New Roman" pitchFamily="18" charset="0"/>
              </a:rPr>
              <a:t>Для этого введём ограничения на спецификацию.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0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0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5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50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02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02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5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650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650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650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650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65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650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65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65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650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50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59" grpId="0" uiExpand="1" build="allAtOnce" animBg="1" autoUpdateAnimBg="0"/>
      <p:bldP spid="650260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048A-8C77-497E-9093-8E05C7DD48C0}" type="slidenum">
              <a:rPr lang="ru-RU"/>
              <a:pPr/>
              <a:t>203</a:t>
            </a:fld>
            <a:endParaRPr lang="ru-RU"/>
          </a:p>
        </p:txBody>
      </p:sp>
      <p:grpSp>
        <p:nvGrpSpPr>
          <p:cNvPr id="6737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737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7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7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7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7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8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8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8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38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738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3805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239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Максимальная -трасса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73806" name="Text Box 14"/>
          <p:cNvSpPr txBox="1">
            <a:spLocks noChangeArrowheads="1"/>
          </p:cNvSpPr>
          <p:nvPr/>
        </p:nvSpPr>
        <p:spPr bwMode="auto">
          <a:xfrm>
            <a:off x="179388" y="1270000"/>
            <a:ext cx="8856662" cy="467995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 algn="ctr">
              <a:lnSpc>
                <a:spcPct val="120000"/>
              </a:lnSpc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</a:t>
            </a:r>
            <a:r>
              <a:rPr lang="ru-RU" sz="2800"/>
              <a:t> </a:t>
            </a:r>
            <a:r>
              <a:rPr lang="ru-RU" sz="2400"/>
              <a:t>- безопасная базовая </a:t>
            </a:r>
            <a:r>
              <a:rPr lang="ru-RU" sz="2400">
                <a:sym typeface="Symbol" pitchFamily="18" charset="2"/>
              </a:rPr>
              <a:t>-трасса максимальной</a:t>
            </a:r>
            <a:r>
              <a:rPr lang="ru-RU" sz="2400"/>
              <a:t> реализации</a:t>
            </a:r>
          </a:p>
          <a:p>
            <a:pPr marL="342900" indent="-342900">
              <a:lnSpc>
                <a:spcPct val="120000"/>
              </a:lnSpc>
              <a:spcBef>
                <a:spcPct val="45000"/>
              </a:spcBef>
              <a:buFontTx/>
              <a:buAutoNum type="arabicPeriod"/>
            </a:pPr>
            <a:r>
              <a:rPr lang="ru-RU" sz="2400" u="sng">
                <a:latin typeface="Times New Roman" pitchFamily="18" charset="0"/>
              </a:rPr>
              <a:t>Амбивалентный стимул</a:t>
            </a:r>
            <a:r>
              <a:rPr lang="ru-RU" sz="2400" i="1">
                <a:latin typeface="Times New Roman" pitchFamily="18" charset="0"/>
              </a:rPr>
              <a:t> </a:t>
            </a:r>
            <a:r>
              <a:rPr lang="ru-RU" sz="2800" i="1"/>
              <a:t> </a:t>
            </a:r>
            <a:r>
              <a:rPr lang="en-US" sz="2800">
                <a:sym typeface="Symbol" pitchFamily="18" charset="2"/>
              </a:rPr>
              <a:t>?x</a:t>
            </a:r>
            <a:r>
              <a:rPr lang="ru-RU" sz="2800">
                <a:sym typeface="Symbol" pitchFamily="18" charset="2"/>
              </a:rPr>
              <a:t>(</a:t>
            </a:r>
            <a:r>
              <a:rPr lang="en-US" sz="2800">
                <a:sym typeface="Symbol" pitchFamily="18" charset="2"/>
              </a:rPr>
              <a:t>i</a:t>
            </a:r>
            <a:r>
              <a:rPr lang="ru-RU" sz="2800">
                <a:sym typeface="Symbol" pitchFamily="18" charset="2"/>
              </a:rPr>
              <a:t>) : 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-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трасса </a:t>
            </a:r>
            <a:r>
              <a:rPr lang="ru-RU" sz="2800">
                <a:sym typeface="Symbol" pitchFamily="18" charset="2"/>
              </a:rPr>
              <a:t>(</a:t>
            </a:r>
            <a:r>
              <a:rPr lang="en-US" sz="2800">
                <a:sym typeface="Symbol" pitchFamily="18" charset="2"/>
              </a:rPr>
              <a:t>[1..i]</a:t>
            </a:r>
            <a:r>
              <a:rPr lang="ru-RU" sz="2800">
                <a:sym typeface="Symbol" pitchFamily="18" charset="2"/>
              </a:rPr>
              <a:t>)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такая, что спецификация содержит   </a:t>
            </a:r>
            <a:r>
              <a:rPr lang="ru-RU" sz="2800">
                <a:sym typeface="Symbol" pitchFamily="18" charset="2"/>
              </a:rPr>
              <a:t></a:t>
            </a:r>
            <a:r>
              <a:rPr lang="en-US" sz="2800">
                <a:sym typeface="Symbol" pitchFamily="18" charset="2"/>
              </a:rPr>
              <a:t>?x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 а не только</a:t>
            </a:r>
            <a:r>
              <a:rPr lang="ru-RU" sz="2800">
                <a:sym typeface="Symbol" pitchFamily="18" charset="2"/>
              </a:rPr>
              <a:t>  </a:t>
            </a:r>
            <a:r>
              <a:rPr lang="en-US" sz="2800">
                <a:sym typeface="Symbol" pitchFamily="18" charset="2"/>
              </a:rPr>
              <a:t>{?x}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  <a:endParaRPr lang="ru-RU" sz="2400">
              <a:latin typeface="Times New Roman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30000"/>
              </a:spcBef>
              <a:buFontTx/>
              <a:buAutoNum type="arabicPeriod"/>
            </a:pPr>
            <a:r>
              <a:rPr lang="ru-RU" sz="2400">
                <a:latin typeface="Times New Roman" pitchFamily="18" charset="0"/>
              </a:rPr>
              <a:t>Число амбивалентных стимулов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-трассы конечно.</a:t>
            </a:r>
          </a:p>
          <a:p>
            <a:pPr marL="342900" indent="-342900">
              <a:lnSpc>
                <a:spcPct val="120000"/>
              </a:lnSpc>
              <a:spcBef>
                <a:spcPct val="30000"/>
              </a:spcBef>
              <a:buFontTx/>
              <a:buAutoNum type="arabicPeriod"/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Существует </a:t>
            </a:r>
            <a:r>
              <a:rPr lang="ru-RU" sz="2400" u="sng">
                <a:latin typeface="Times New Roman" pitchFamily="18" charset="0"/>
                <a:sym typeface="Symbol" pitchFamily="18" charset="2"/>
              </a:rPr>
              <a:t>максимальная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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-трасса  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</a:t>
            </a:r>
            <a:r>
              <a:rPr lang="ru-RU" sz="2800" baseline="-25000">
                <a:sym typeface="Symbol" pitchFamily="18" charset="2"/>
              </a:rPr>
              <a:t>0</a:t>
            </a:r>
            <a:r>
              <a:rPr lang="ru-RU" sz="2800">
                <a:sym typeface="Symbol" pitchFamily="18" charset="2"/>
              </a:rPr>
              <a:t>()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 содержащая блокировки всех амбивалентных стимулов (и только их) и все возможные</a:t>
            </a:r>
            <a:r>
              <a:rPr lang="ru-RU" sz="2800">
                <a:sym typeface="Symbol" pitchFamily="18" charset="2"/>
              </a:rPr>
              <a:t> 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(для -множеств, содержащих все реакции).</a:t>
            </a:r>
          </a:p>
          <a:p>
            <a:pPr marL="342900" indent="-342900">
              <a:lnSpc>
                <a:spcPct val="120000"/>
              </a:lnSpc>
              <a:spcBef>
                <a:spcPct val="3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800" baseline="-25000">
                <a:sym typeface="Symbol" pitchFamily="18" charset="2"/>
              </a:rPr>
              <a:t>0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заканчивается в спецификации в конечном числе состояний, и в каждом из них заканчиваются все -трассы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</a:t>
            </a:r>
            <a:r>
              <a:rPr lang="en-US" sz="2800" baseline="-25000">
                <a:sym typeface="Symbol" pitchFamily="18" charset="2"/>
              </a:rPr>
              <a:t>i</a:t>
            </a:r>
            <a:r>
              <a:rPr lang="ru-RU" sz="2800">
                <a:sym typeface="Symbol" pitchFamily="18" charset="2"/>
              </a:rPr>
              <a:t>()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3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3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3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3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3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3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3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DA75-6241-4F3A-BFAE-130E8B585FD4}" type="slidenum">
              <a:rPr lang="ru-RU"/>
              <a:pPr/>
              <a:t>204</a:t>
            </a:fld>
            <a:endParaRPr lang="ru-RU"/>
          </a:p>
        </p:txBody>
      </p:sp>
      <p:sp>
        <p:nvSpPr>
          <p:cNvPr id="643074" name="Text Box 2"/>
          <p:cNvSpPr txBox="1">
            <a:spLocks noChangeArrowheads="1"/>
          </p:cNvSpPr>
          <p:nvPr/>
        </p:nvSpPr>
        <p:spPr bwMode="auto">
          <a:xfrm>
            <a:off x="323850" y="1268413"/>
            <a:ext cx="8388350" cy="1125537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dist">
              <a:spcBef>
                <a:spcPct val="20000"/>
              </a:spcBef>
              <a:buFont typeface="Symbol" pitchFamily="18" charset="2"/>
              <a:buNone/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Если спецификация </a:t>
            </a:r>
            <a:r>
              <a:rPr lang="ru-RU" sz="3200" i="1">
                <a:latin typeface="Times New Roman" pitchFamily="18" charset="0"/>
                <a:sym typeface="Symbol" pitchFamily="18" charset="2"/>
              </a:rPr>
              <a:t>бесконечно-ветвящаяся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 algn="dist">
              <a:spcBef>
                <a:spcPct val="10000"/>
              </a:spcBef>
              <a:buFont typeface="Symbol" pitchFamily="18" charset="2"/>
              <a:buNone/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максимальной -трассы может не быть.</a:t>
            </a:r>
          </a:p>
        </p:txBody>
      </p:sp>
      <p:grpSp>
        <p:nvGrpSpPr>
          <p:cNvPr id="643075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43076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77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78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79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80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81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82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83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3084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43085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3086" name="Text Box 14"/>
          <p:cNvSpPr txBox="1">
            <a:spLocks noChangeArrowheads="1"/>
          </p:cNvSpPr>
          <p:nvPr/>
        </p:nvSpPr>
        <p:spPr bwMode="auto">
          <a:xfrm>
            <a:off x="323850" y="152400"/>
            <a:ext cx="8424863" cy="10445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Бесконечное ветвление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43089" name="Text Box 17"/>
          <p:cNvSpPr txBox="1">
            <a:spLocks noChangeArrowheads="1"/>
          </p:cNvSpPr>
          <p:nvPr/>
        </p:nvSpPr>
        <p:spPr bwMode="auto">
          <a:xfrm>
            <a:off x="8081963" y="5170488"/>
            <a:ext cx="558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400" b="1"/>
              <a:t>…</a:t>
            </a:r>
            <a:endParaRPr lang="ru-RU" sz="4400" b="1"/>
          </a:p>
        </p:txBody>
      </p:sp>
      <p:sp>
        <p:nvSpPr>
          <p:cNvPr id="643090" name="Text Box 18"/>
          <p:cNvSpPr txBox="1">
            <a:spLocks noChangeArrowheads="1"/>
          </p:cNvSpPr>
          <p:nvPr/>
        </p:nvSpPr>
        <p:spPr bwMode="auto">
          <a:xfrm>
            <a:off x="107950" y="5024438"/>
            <a:ext cx="2671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Спецификация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43094" name="AutoShape 22"/>
          <p:cNvSpPr>
            <a:spLocks noChangeArrowheads="1"/>
          </p:cNvSpPr>
          <p:nvPr/>
        </p:nvSpPr>
        <p:spPr bwMode="auto">
          <a:xfrm>
            <a:off x="2916238" y="5018088"/>
            <a:ext cx="473075" cy="571500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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43095" name="AutoShape 23"/>
          <p:cNvSpPr>
            <a:spLocks noChangeArrowheads="1"/>
          </p:cNvSpPr>
          <p:nvPr/>
        </p:nvSpPr>
        <p:spPr bwMode="auto">
          <a:xfrm>
            <a:off x="3635375" y="5013325"/>
            <a:ext cx="781050" cy="581025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400"/>
              <a:t>{?1}</a:t>
            </a:r>
            <a:endParaRPr lang="ru-RU" sz="2400"/>
          </a:p>
        </p:txBody>
      </p:sp>
      <p:sp>
        <p:nvSpPr>
          <p:cNvPr id="643096" name="AutoShape 24"/>
          <p:cNvSpPr>
            <a:spLocks noChangeArrowheads="1"/>
          </p:cNvSpPr>
          <p:nvPr/>
        </p:nvSpPr>
        <p:spPr bwMode="auto">
          <a:xfrm>
            <a:off x="4716463" y="5013325"/>
            <a:ext cx="1208087" cy="581025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400"/>
              <a:t>{?1,?2}</a:t>
            </a:r>
            <a:endParaRPr lang="ru-RU" sz="2400"/>
          </a:p>
        </p:txBody>
      </p:sp>
      <p:sp>
        <p:nvSpPr>
          <p:cNvPr id="643097" name="AutoShape 25"/>
          <p:cNvSpPr>
            <a:spLocks noChangeArrowheads="1"/>
          </p:cNvSpPr>
          <p:nvPr/>
        </p:nvSpPr>
        <p:spPr bwMode="auto">
          <a:xfrm>
            <a:off x="4632325" y="5980113"/>
            <a:ext cx="2073275" cy="581025"/>
          </a:xfrm>
          <a:prstGeom prst="roundRect">
            <a:avLst>
              <a:gd name="adj" fmla="val 16667"/>
            </a:avLst>
          </a:prstGeom>
          <a:solidFill>
            <a:srgbClr val="FEECFE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400"/>
              <a:t>{ ?x | x=1</a:t>
            </a:r>
            <a:r>
              <a:rPr lang="en-US" sz="2400">
                <a:sym typeface="Symbol" pitchFamily="18" charset="2"/>
              </a:rPr>
              <a:t> }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643099" name="Text Box 27"/>
          <p:cNvSpPr txBox="1">
            <a:spLocks noChangeArrowheads="1"/>
          </p:cNvSpPr>
          <p:nvPr/>
        </p:nvSpPr>
        <p:spPr bwMode="auto">
          <a:xfrm>
            <a:off x="111125" y="5978525"/>
            <a:ext cx="4362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Конформная реализация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43100" name="Text Box 28"/>
          <p:cNvSpPr txBox="1">
            <a:spLocks noChangeArrowheads="1"/>
          </p:cNvSpPr>
          <p:nvPr/>
        </p:nvSpPr>
        <p:spPr bwMode="auto">
          <a:xfrm>
            <a:off x="7102475" y="6092825"/>
            <a:ext cx="558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400" b="1"/>
              <a:t>…</a:t>
            </a:r>
            <a:endParaRPr lang="ru-RU" sz="4400" b="1"/>
          </a:p>
        </p:txBody>
      </p:sp>
      <p:sp>
        <p:nvSpPr>
          <p:cNvPr id="643101" name="AutoShape 29"/>
          <p:cNvSpPr>
            <a:spLocks noChangeArrowheads="1"/>
          </p:cNvSpPr>
          <p:nvPr/>
        </p:nvSpPr>
        <p:spPr bwMode="auto">
          <a:xfrm>
            <a:off x="6213475" y="5018088"/>
            <a:ext cx="1635125" cy="581025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>
            <a:spAutoFit/>
          </a:bodyPr>
          <a:lstStyle/>
          <a:p>
            <a:pPr algn="ctr"/>
            <a:r>
              <a:rPr lang="en-US" sz="2400"/>
              <a:t>{?1,?2,?3}</a:t>
            </a:r>
            <a:endParaRPr lang="ru-RU" sz="2400"/>
          </a:p>
        </p:txBody>
      </p:sp>
      <p:sp>
        <p:nvSpPr>
          <p:cNvPr id="643102" name="Text Box 30"/>
          <p:cNvSpPr txBox="1">
            <a:spLocks noChangeArrowheads="1"/>
          </p:cNvSpPr>
          <p:nvPr/>
        </p:nvSpPr>
        <p:spPr bwMode="auto">
          <a:xfrm>
            <a:off x="250825" y="2528888"/>
            <a:ext cx="81010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ПРИМЕР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spcBef>
                <a:spcPct val="1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Стимулы  = все натуральные числа.</a:t>
            </a:r>
          </a:p>
          <a:p>
            <a:pPr>
              <a:spcBef>
                <a:spcPct val="1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Безопасная -трасса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</a:t>
            </a:r>
            <a:r>
              <a:rPr lang="en-US" sz="2400"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спецификации.</a:t>
            </a:r>
          </a:p>
          <a:p>
            <a:pPr>
              <a:spcBef>
                <a:spcPct val="1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После -трассы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все стимулы безопасны.</a:t>
            </a:r>
          </a:p>
          <a:p>
            <a:pPr>
              <a:spcBef>
                <a:spcPct val="1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Состояния после -трассы </a:t>
            </a:r>
            <a:r>
              <a:rPr lang="en-US" sz="2400" u="sng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u="sng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400" u="sng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400" u="sng">
                <a:latin typeface="Times New Roman" pitchFamily="18" charset="0"/>
                <a:sym typeface="Symbol" pitchFamily="18" charset="2"/>
              </a:rPr>
              <a:t>и</a:t>
            </a:r>
            <a:br>
              <a:rPr lang="ru-RU" sz="2400" u="sng">
                <a:latin typeface="Times New Roman" pitchFamily="18" charset="0"/>
                <a:sym typeface="Symbol" pitchFamily="18" charset="2"/>
              </a:rPr>
            </a:br>
            <a:r>
              <a:rPr lang="ru-RU" sz="2400" u="sng">
                <a:latin typeface="Times New Roman" pitchFamily="18" charset="0"/>
                <a:sym typeface="Symbol" pitchFamily="18" charset="2"/>
              </a:rPr>
              <a:t>блокируемые стимулы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</a:t>
            </a:r>
          </a:p>
        </p:txBody>
      </p:sp>
      <p:sp>
        <p:nvSpPr>
          <p:cNvPr id="643103" name="Text Box 31"/>
          <p:cNvSpPr txBox="1">
            <a:spLocks noChangeArrowheads="1"/>
          </p:cNvSpPr>
          <p:nvPr/>
        </p:nvSpPr>
        <p:spPr bwMode="auto">
          <a:xfrm>
            <a:off x="6948488" y="3392488"/>
            <a:ext cx="2016125" cy="1196975"/>
          </a:xfrm>
          <a:prstGeom prst="rect">
            <a:avLst/>
          </a:prstGeom>
          <a:solidFill>
            <a:srgbClr val="F8F8F8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бесконечное число состояний</a:t>
            </a:r>
          </a:p>
        </p:txBody>
      </p:sp>
      <p:cxnSp>
        <p:nvCxnSpPr>
          <p:cNvPr id="643104" name="AutoShape 32"/>
          <p:cNvCxnSpPr>
            <a:cxnSpLocks noChangeShapeType="1"/>
            <a:stCxn id="643103" idx="2"/>
            <a:endCxn id="643089" idx="0"/>
          </p:cNvCxnSpPr>
          <p:nvPr/>
        </p:nvCxnSpPr>
        <p:spPr bwMode="auto">
          <a:xfrm>
            <a:off x="7956550" y="4589463"/>
            <a:ext cx="404813" cy="581025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643105" name="Text Box 33"/>
          <p:cNvSpPr txBox="1">
            <a:spLocks noChangeArrowheads="1"/>
          </p:cNvSpPr>
          <p:nvPr/>
        </p:nvSpPr>
        <p:spPr bwMode="auto">
          <a:xfrm>
            <a:off x="215900" y="5600700"/>
            <a:ext cx="385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</a:rPr>
              <a:t>все стимулы амбивалентны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3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3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3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3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3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3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3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4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4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4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4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64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3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3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4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64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64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64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4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4" grpId="0" animBg="1"/>
      <p:bldP spid="643089" grpId="0"/>
      <p:bldP spid="643090" grpId="0"/>
      <p:bldP spid="643094" grpId="0" animBg="1"/>
      <p:bldP spid="643095" grpId="0" animBg="1"/>
      <p:bldP spid="643096" grpId="0" animBg="1"/>
      <p:bldP spid="643097" grpId="0" animBg="1"/>
      <p:bldP spid="643099" grpId="0"/>
      <p:bldP spid="643100" grpId="0"/>
      <p:bldP spid="643101" grpId="0" animBg="1"/>
      <p:bldP spid="643103" grpId="0" animBg="1"/>
      <p:bldP spid="643105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DA53-C34B-4B2B-9273-76D41C19457E}" type="slidenum">
              <a:rPr lang="ru-RU"/>
              <a:pPr/>
              <a:t>205</a:t>
            </a:fld>
            <a:endParaRPr lang="ru-RU"/>
          </a:p>
        </p:txBody>
      </p:sp>
      <p:sp>
        <p:nvSpPr>
          <p:cNvPr id="672782" name="Text Box 14"/>
          <p:cNvSpPr txBox="1">
            <a:spLocks noChangeArrowheads="1"/>
          </p:cNvSpPr>
          <p:nvPr/>
        </p:nvSpPr>
        <p:spPr bwMode="auto">
          <a:xfrm>
            <a:off x="287338" y="1341438"/>
            <a:ext cx="856932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dist"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 -замыкание множества состояний = надмножество, содержащее все состояния, достижимые из состояний исходного множества по -переходам.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  <a:p>
            <a:pPr algn="dist">
              <a:spcBef>
                <a:spcPct val="50000"/>
              </a:spcBef>
              <a:buFontTx/>
              <a:buChar char="•"/>
            </a:pPr>
            <a:r>
              <a:rPr lang="ru-RU" sz="2800" b="1">
                <a:sym typeface="Euclid Math One" pitchFamily="18" charset="2"/>
              </a:rPr>
              <a:t></a:t>
            </a:r>
            <a:r>
              <a:rPr lang="ru-RU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 =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семейство всех -замкнутых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подмножеств состояний спецификации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algn="dist">
              <a:spcBef>
                <a:spcPct val="45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 Множество состояний в конце -трассы -замкнуто.</a:t>
            </a:r>
          </a:p>
          <a:p>
            <a:pPr algn="dist">
              <a:spcBef>
                <a:spcPct val="45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 Безопасной базовой нормальной -трассе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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максимальной реализации сопоставим конечное -замкнутое множество </a:t>
            </a:r>
            <a:r>
              <a:rPr lang="en-US" sz="2800">
                <a:sym typeface="Symbol" pitchFamily="18" charset="2"/>
              </a:rPr>
              <a:t>U() </a:t>
            </a:r>
            <a:r>
              <a:rPr lang="ru-RU" sz="2800">
                <a:sym typeface="Symbol" pitchFamily="18" charset="2"/>
              </a:rPr>
              <a:t>= </a:t>
            </a:r>
            <a:r>
              <a:rPr lang="en-US" sz="2800" b="1">
                <a:sym typeface="Symbol" pitchFamily="18" charset="2"/>
              </a:rPr>
              <a:t>S</a:t>
            </a:r>
            <a:r>
              <a:rPr lang="en-US" sz="2800">
                <a:sym typeface="Symbol" pitchFamily="18" charset="2"/>
              </a:rPr>
              <a:t> </a:t>
            </a:r>
            <a:r>
              <a:rPr lang="en-US" sz="28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</a:t>
            </a:r>
            <a:r>
              <a:rPr lang="ru-RU" sz="2800" baseline="-25000">
                <a:sym typeface="Symbol" pitchFamily="18" charset="2"/>
              </a:rPr>
              <a:t>0</a:t>
            </a:r>
            <a:r>
              <a:rPr lang="ru-RU" sz="2800">
                <a:sym typeface="Symbol" pitchFamily="18" charset="2"/>
              </a:rPr>
              <a:t>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состояний спецификации после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максимальной -трассы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</a:t>
            </a:r>
            <a:r>
              <a:rPr lang="en-US" sz="2800" baseline="-25000">
                <a:latin typeface="Times New Roman" pitchFamily="18" charset="0"/>
                <a:sym typeface="Symbol" pitchFamily="18" charset="2"/>
              </a:rPr>
              <a:t>0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6727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727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27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727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278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239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-замкнутое множество состояний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2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72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72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72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72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B76F-A9C6-4362-AD64-D5E40C0A6312}" type="slidenum">
              <a:rPr lang="ru-RU"/>
              <a:pPr/>
              <a:t>206</a:t>
            </a:fld>
            <a:endParaRPr lang="ru-RU"/>
          </a:p>
        </p:txBody>
      </p:sp>
      <p:sp>
        <p:nvSpPr>
          <p:cNvPr id="682087" name="Text Box 103"/>
          <p:cNvSpPr txBox="1">
            <a:spLocks noChangeArrowheads="1"/>
          </p:cNvSpPr>
          <p:nvPr/>
        </p:nvSpPr>
        <p:spPr bwMode="auto">
          <a:xfrm>
            <a:off x="179388" y="1016000"/>
            <a:ext cx="874871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    	</a:t>
            </a:r>
            <a:r>
              <a:rPr lang="en-US" sz="2400">
                <a:sym typeface="Symbol" pitchFamily="18" charset="2"/>
              </a:rPr>
              <a:t>=</a:t>
            </a:r>
            <a:r>
              <a:rPr lang="ru-RU" sz="2400">
                <a:sym typeface="Symbol" pitchFamily="18" charset="2"/>
              </a:rPr>
              <a:t>	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-замкнутое множество состояний спецификации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  <a:p>
            <a:r>
              <a:rPr lang="en-US" sz="2400">
                <a:sym typeface="Symbol" pitchFamily="18" charset="2"/>
              </a:rPr>
              <a:t>R(U)</a:t>
            </a:r>
            <a:r>
              <a:rPr lang="ru-RU" sz="2400">
                <a:sym typeface="Symbol" pitchFamily="18" charset="2"/>
              </a:rPr>
              <a:t>	</a:t>
            </a:r>
            <a:r>
              <a:rPr lang="en-US" sz="2400">
                <a:sym typeface="Symbol" pitchFamily="18" charset="2"/>
              </a:rPr>
              <a:t>=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	если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R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нет ни одного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?x</a:t>
            </a:r>
            <a:r>
              <a:rPr lang="ru-RU" sz="2400"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 есть все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!y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 кроме одной,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		а из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есть переход по каждому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?x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 хоть одной </a:t>
            </a:r>
            <a:r>
              <a:rPr lang="en-US" sz="2400">
                <a:sym typeface="Symbol" pitchFamily="18" charset="2"/>
              </a:rPr>
              <a:t>!y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  <a:endParaRPr lang="ru-RU" sz="2400">
              <a:sym typeface="Symbol" pitchFamily="18" charset="2"/>
            </a:endParaRPr>
          </a:p>
          <a:p>
            <a:r>
              <a:rPr lang="en-US" sz="2400">
                <a:sym typeface="Symbol" pitchFamily="18" charset="2"/>
              </a:rPr>
              <a:t>R(U)</a:t>
            </a:r>
            <a:r>
              <a:rPr lang="ru-RU" sz="2400">
                <a:sym typeface="Symbol" pitchFamily="18" charset="2"/>
              </a:rPr>
              <a:t>	</a:t>
            </a:r>
            <a:r>
              <a:rPr lang="en-US" sz="2400">
                <a:sym typeface="Symbol" pitchFamily="18" charset="2"/>
              </a:rPr>
              <a:t>=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W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sz="2400">
                <a:sym typeface="Symbol" pitchFamily="18" charset="2"/>
              </a:rPr>
              <a:t>	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если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R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есть хоть один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?x</a:t>
            </a:r>
            <a:r>
              <a:rPr lang="ru-RU" sz="2400"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 есть все 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!y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		а  </a:t>
            </a:r>
            <a:r>
              <a:rPr lang="en-US" sz="2400">
                <a:sym typeface="Symbol" pitchFamily="18" charset="2"/>
              </a:rPr>
              <a:t>W</a:t>
            </a:r>
            <a:r>
              <a:rPr lang="ru-RU" sz="2400">
                <a:sym typeface="Symbol" pitchFamily="18" charset="2"/>
              </a:rPr>
              <a:t>    - 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наибольшее подмножество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стабильных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		состояний такое, что 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?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sz="2400">
                <a:sym typeface="Symbol" pitchFamily="18" charset="2"/>
              </a:rPr>
              <a:t>(W)=?R </a:t>
            </a:r>
            <a:r>
              <a:rPr lang="ru-RU" sz="2400">
                <a:sym typeface="Symbol" pitchFamily="18" charset="2"/>
              </a:rPr>
              <a:t> 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sz="2400">
                <a:sym typeface="Symbol" pitchFamily="18" charset="2"/>
              </a:rPr>
              <a:t>    </a:t>
            </a:r>
            <a:r>
              <a:rPr lang="en-US" sz="2400">
                <a:sym typeface="Symbol" pitchFamily="18" charset="2"/>
              </a:rPr>
              <a:t>!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ref</a:t>
            </a:r>
            <a:r>
              <a:rPr lang="en-US" sz="2400">
                <a:sym typeface="Symbol" pitchFamily="18" charset="2"/>
              </a:rPr>
              <a:t>(W)!R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  <a:endParaRPr lang="ru-RU" sz="2400">
              <a:sym typeface="Symbol" pitchFamily="18" charset="2"/>
            </a:endParaRPr>
          </a:p>
          <a:p>
            <a:r>
              <a:rPr lang="en-US" sz="2400">
                <a:sym typeface="Symbol" pitchFamily="18" charset="2"/>
              </a:rPr>
              <a:t>z(U)	=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-замыкание непустого множества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состояний,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		в которые ведут переходы из состояний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по 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z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682095" name="Text Box 111"/>
          <p:cNvSpPr txBox="1">
            <a:spLocks noChangeArrowheads="1"/>
          </p:cNvSpPr>
          <p:nvPr/>
        </p:nvSpPr>
        <p:spPr bwMode="auto">
          <a:xfrm>
            <a:off x="215900" y="1160463"/>
            <a:ext cx="87122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ym typeface="Symbol" pitchFamily="18" charset="2"/>
              </a:rPr>
              <a:t></a:t>
            </a:r>
            <a:r>
              <a:rPr lang="ru-RU" sz="2800">
                <a:sym typeface="Symbol" pitchFamily="18" charset="2"/>
              </a:rPr>
              <a:t>    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множество базовых нормальных -трасс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800" b="1">
                <a:sym typeface="Euclid Math One" pitchFamily="18" charset="2"/>
              </a:rPr>
              <a:t></a:t>
            </a:r>
            <a:r>
              <a:rPr lang="en-US" sz="2800">
                <a:sym typeface="Euclid Math One" pitchFamily="18" charset="2"/>
              </a:rPr>
              <a:t>(</a:t>
            </a:r>
            <a:r>
              <a:rPr lang="en-US" sz="2800" b="1">
                <a:sym typeface="Euclid Math One" pitchFamily="18" charset="2"/>
              </a:rPr>
              <a:t>S</a:t>
            </a:r>
            <a:r>
              <a:rPr lang="en-US" sz="2800">
                <a:sym typeface="Euclid Math One" pitchFamily="18" charset="2"/>
              </a:rPr>
              <a:t>)</a:t>
            </a:r>
            <a:endParaRPr lang="ru-RU" sz="2800">
              <a:sym typeface="Symbol" pitchFamily="18" charset="2"/>
            </a:endParaRPr>
          </a:p>
          <a:p>
            <a:r>
              <a:rPr lang="ru-RU" sz="2800">
                <a:sym typeface="Symbol" pitchFamily="18" charset="2"/>
              </a:rPr>
              <a:t></a:t>
            </a:r>
            <a:r>
              <a:rPr lang="ru-RU" sz="2800" b="1">
                <a:sym typeface="Symbol" pitchFamily="18" charset="2"/>
              </a:rPr>
              <a:t></a:t>
            </a:r>
            <a:r>
              <a:rPr lang="ru-RU" sz="2800">
                <a:sym typeface="Symbol" pitchFamily="18" charset="2"/>
              </a:rPr>
              <a:t>  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безопасная, не заканчивающаяся на -множество</a:t>
            </a:r>
          </a:p>
          <a:p>
            <a:r>
              <a:rPr lang="en-US" sz="2800">
                <a:sym typeface="Symbol" pitchFamily="18" charset="2"/>
              </a:rPr>
              <a:t>R</a:t>
            </a:r>
            <a:r>
              <a:rPr lang="en-US" sz="2800" b="1">
                <a:sym typeface="Euclid Math One" pitchFamily="18" charset="2"/>
              </a:rPr>
              <a:t></a:t>
            </a:r>
            <a:r>
              <a:rPr lang="ru-RU" sz="2800">
                <a:sym typeface="Symbol" pitchFamily="18" charset="2"/>
              </a:rPr>
              <a:t>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-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множество (все  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!y</a:t>
            </a:r>
            <a:r>
              <a:rPr lang="ru-RU" sz="2800"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 все, кроме одной);  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</a:p>
          <a:p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 	 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разрушающий стимул; 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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800" baseline="-25000">
                <a:sym typeface="Symbol" pitchFamily="18" charset="2"/>
              </a:rPr>
              <a:t>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</a:p>
          <a:p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	</a:t>
            </a:r>
            <a:r>
              <a:rPr lang="en-US" sz="2800">
                <a:sym typeface="Symbol" pitchFamily="18" charset="2"/>
              </a:rPr>
              <a:t>=</a:t>
            </a:r>
            <a:r>
              <a:rPr lang="ru-RU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реакция или безопасный стимул;</a:t>
            </a:r>
            <a:r>
              <a:rPr lang="ru-RU" sz="2800">
                <a:sym typeface="Symbol" pitchFamily="18" charset="2"/>
              </a:rPr>
              <a:t> </a:t>
            </a:r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</a:t>
            </a:r>
            <a:r>
              <a:rPr lang="en-US" sz="2800">
                <a:sym typeface="Symbol" pitchFamily="18" charset="2"/>
              </a:rPr>
              <a:t>R</a:t>
            </a:r>
            <a:r>
              <a:rPr lang="ru-RU" sz="2800">
                <a:sym typeface="Symbol" pitchFamily="18" charset="2"/>
              </a:rPr>
              <a:t></a:t>
            </a:r>
            <a:r>
              <a:rPr lang="en-US" sz="2800">
                <a:sym typeface="Symbol" pitchFamily="18" charset="2"/>
              </a:rPr>
              <a:t>z</a:t>
            </a:r>
            <a:r>
              <a:rPr lang="ru-RU" sz="2800">
                <a:sym typeface="Symbol" pitchFamily="18" charset="2"/>
              </a:rPr>
              <a:t></a:t>
            </a:r>
            <a:r>
              <a:rPr lang="ru-RU" sz="2800" b="1">
                <a:sym typeface="Symbol" pitchFamily="18" charset="2"/>
              </a:rPr>
              <a:t></a:t>
            </a:r>
          </a:p>
        </p:txBody>
      </p:sp>
      <p:sp>
        <p:nvSpPr>
          <p:cNvPr id="682093" name="Text Box 109"/>
          <p:cNvSpPr txBox="1">
            <a:spLocks noChangeArrowheads="1"/>
          </p:cNvSpPr>
          <p:nvPr/>
        </p:nvSpPr>
        <p:spPr bwMode="auto">
          <a:xfrm>
            <a:off x="179388" y="1125538"/>
            <a:ext cx="8748712" cy="2482850"/>
          </a:xfrm>
          <a:prstGeom prst="rect">
            <a:avLst/>
          </a:prstGeom>
          <a:solidFill>
            <a:srgbClr val="F8F6E8"/>
          </a:solidFill>
          <a:ln w="254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62000" tIns="154800" rIns="162000" bIns="154800" anchor="ctr"/>
          <a:lstStyle/>
          <a:p>
            <a:pPr algn="dist">
              <a:lnSpc>
                <a:spcPct val="120000"/>
              </a:lnSpc>
              <a:spcBef>
                <a:spcPct val="50000"/>
              </a:spcBef>
            </a:pPr>
            <a:r>
              <a:rPr lang="ru-RU" sz="2800"/>
              <a:t>Заменяем </a:t>
            </a:r>
            <a:r>
              <a:rPr lang="ru-RU" sz="2800">
                <a:sym typeface="Symbol" pitchFamily="18" charset="2"/>
              </a:rPr>
              <a:t>-трассу </a:t>
            </a:r>
            <a:r>
              <a:rPr lang="ru-RU" sz="3200">
                <a:sym typeface="Symbol" pitchFamily="18" charset="2"/>
              </a:rPr>
              <a:t></a:t>
            </a:r>
            <a:r>
              <a:rPr lang="ru-RU" sz="2800">
                <a:sym typeface="Symbol" pitchFamily="18" charset="2"/>
              </a:rPr>
              <a:t> на множество </a:t>
            </a:r>
            <a:r>
              <a:rPr lang="en-US" sz="3200">
                <a:sym typeface="Symbol" pitchFamily="18" charset="2"/>
              </a:rPr>
              <a:t>U()</a:t>
            </a:r>
            <a:r>
              <a:rPr lang="en-US" sz="2800"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состояний спецификации в конце её максимальной -трассы</a:t>
            </a:r>
          </a:p>
        </p:txBody>
      </p:sp>
      <p:sp>
        <p:nvSpPr>
          <p:cNvPr id="682094" name="Text Box 110"/>
          <p:cNvSpPr txBox="1">
            <a:spLocks noChangeArrowheads="1"/>
          </p:cNvSpPr>
          <p:nvPr/>
        </p:nvSpPr>
        <p:spPr bwMode="auto">
          <a:xfrm>
            <a:off x="215900" y="1341438"/>
            <a:ext cx="8640763" cy="2268537"/>
          </a:xfrm>
          <a:prstGeom prst="rect">
            <a:avLst/>
          </a:prstGeom>
          <a:solidFill>
            <a:srgbClr val="F8F6E8"/>
          </a:solidFill>
          <a:ln w="254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62000" tIns="154800" rIns="162000" bIns="154800" anchor="ctr"/>
          <a:lstStyle/>
          <a:p>
            <a:pPr algn="dist">
              <a:lnSpc>
                <a:spcPct val="120000"/>
              </a:lnSpc>
              <a:spcBef>
                <a:spcPct val="50000"/>
              </a:spcBef>
            </a:pPr>
            <a:r>
              <a:rPr lang="ru-RU" sz="2800" i="1"/>
              <a:t>Вычисляем</a:t>
            </a:r>
            <a:r>
              <a:rPr lang="ru-RU" sz="2800"/>
              <a:t> подмножества</a:t>
            </a:r>
            <a:br>
              <a:rPr lang="ru-RU" sz="2800"/>
            </a:br>
            <a:r>
              <a:rPr lang="ru-RU" sz="2800"/>
              <a:t>состояний</a:t>
            </a:r>
            <a:r>
              <a:rPr lang="ru-RU" sz="2800">
                <a:sym typeface="Symbol" pitchFamily="18" charset="2"/>
              </a:rPr>
              <a:t> спецификации</a:t>
            </a:r>
          </a:p>
        </p:txBody>
      </p:sp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179388" y="1125538"/>
            <a:ext cx="8748712" cy="262731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26000" tIns="118800" rIns="126000" bIns="118800"/>
          <a:lstStyle/>
          <a:p>
            <a:pPr algn="ctr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Зачем нужно</a:t>
            </a:r>
            <a:r>
              <a:rPr lang="ru-RU" sz="2800" u="sng"/>
              <a:t> </a:t>
            </a:r>
            <a:r>
              <a:rPr lang="en-US" sz="2800" u="sng"/>
              <a:t>  U(</a:t>
            </a:r>
            <a:r>
              <a:rPr lang="en-US" sz="2800" u="sng">
                <a:sym typeface="Symbol" pitchFamily="18" charset="2"/>
              </a:rPr>
              <a:t></a:t>
            </a:r>
            <a:r>
              <a:rPr lang="en-US" sz="2800" u="sng"/>
              <a:t>R),R   </a:t>
            </a:r>
            <a:r>
              <a:rPr lang="ru-RU" sz="2800" u="sng">
                <a:latin typeface="Times New Roman" pitchFamily="18" charset="0"/>
              </a:rPr>
              <a:t>?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Если   </a:t>
            </a:r>
            <a:r>
              <a:rPr lang="ru-RU" sz="2400"/>
              <a:t> </a:t>
            </a:r>
            <a:r>
              <a:rPr lang="en-US" sz="2800"/>
              <a:t>U(</a:t>
            </a:r>
            <a:r>
              <a:rPr lang="en-US" sz="2800">
                <a:sym typeface="Symbol" pitchFamily="18" charset="2"/>
              </a:rPr>
              <a:t>`</a:t>
            </a:r>
            <a:r>
              <a:rPr lang="en-US" sz="2800"/>
              <a:t>)</a:t>
            </a:r>
            <a:r>
              <a:rPr lang="ru-RU" sz="2800"/>
              <a:t> = </a:t>
            </a:r>
            <a:r>
              <a:rPr lang="en-US" sz="2800"/>
              <a:t>U(</a:t>
            </a:r>
            <a:r>
              <a:rPr lang="en-US" sz="2800">
                <a:sym typeface="Symbol" pitchFamily="18" charset="2"/>
              </a:rPr>
              <a:t></a:t>
            </a:r>
            <a:r>
              <a:rPr lang="en-US" sz="2800"/>
              <a:t>R)</a:t>
            </a:r>
            <a:r>
              <a:rPr lang="ru-RU" sz="2400">
                <a:latin typeface="Times New Roman" pitchFamily="18" charset="0"/>
              </a:rPr>
              <a:t>, где 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`</a:t>
            </a:r>
            <a:r>
              <a:rPr lang="en-US" sz="2800" b="1">
                <a:latin typeface="Times New Roman" pitchFamily="18" charset="0"/>
                <a:sym typeface="Symbol" pitchFamily="18" charset="2"/>
              </a:rPr>
              <a:t></a:t>
            </a:r>
            <a:r>
              <a:rPr lang="ru-RU" sz="2800" b="1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безопасна и не кончается на -множество, то   </a:t>
            </a:r>
            <a:r>
              <a:rPr lang="en-US" sz="2800"/>
              <a:t>U(</a:t>
            </a:r>
            <a:r>
              <a:rPr lang="en-US" sz="2800">
                <a:sym typeface="Symbol" pitchFamily="18" charset="2"/>
              </a:rPr>
              <a:t></a:t>
            </a:r>
            <a:r>
              <a:rPr lang="en-US" sz="2800"/>
              <a:t>R)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</a:t>
            </a:r>
            <a:r>
              <a:rPr lang="en-US" sz="2800"/>
              <a:t>U(</a:t>
            </a:r>
            <a:r>
              <a:rPr lang="en-US" sz="2800">
                <a:sym typeface="Symbol" pitchFamily="18" charset="2"/>
              </a:rPr>
              <a:t></a:t>
            </a:r>
            <a:r>
              <a:rPr lang="en-US" sz="2800"/>
              <a:t>R),R</a:t>
            </a:r>
            <a:r>
              <a:rPr lang="en-US" sz="2400">
                <a:latin typeface="Times New Roman" pitchFamily="18" charset="0"/>
              </a:rPr>
              <a:t>.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Также может быть</a:t>
            </a:r>
            <a:r>
              <a:rPr lang="ru-RU" sz="2800"/>
              <a:t> </a:t>
            </a:r>
            <a:r>
              <a:rPr lang="en-US" sz="2800"/>
              <a:t>R1</a:t>
            </a:r>
            <a:r>
              <a:rPr lang="en-US" sz="2800">
                <a:sym typeface="Symbol" pitchFamily="18" charset="2"/>
              </a:rPr>
              <a:t>R2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 но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U(R1)=U(R2)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grpSp>
        <p:nvGrpSpPr>
          <p:cNvPr id="682075" name="Group 91"/>
          <p:cNvGrpSpPr>
            <a:grpSpLocks/>
          </p:cNvGrpSpPr>
          <p:nvPr/>
        </p:nvGrpSpPr>
        <p:grpSpPr bwMode="auto">
          <a:xfrm>
            <a:off x="142875" y="3976688"/>
            <a:ext cx="7981950" cy="2344737"/>
            <a:chOff x="90" y="2505"/>
            <a:chExt cx="5028" cy="1477"/>
          </a:xfrm>
        </p:grpSpPr>
        <p:sp>
          <p:nvSpPr>
            <p:cNvPr id="682053" name="AutoShape 69"/>
            <p:cNvSpPr>
              <a:spLocks noChangeArrowheads="1"/>
            </p:cNvSpPr>
            <p:nvPr/>
          </p:nvSpPr>
          <p:spPr bwMode="auto">
            <a:xfrm>
              <a:off x="165" y="3573"/>
              <a:ext cx="601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ctr"/>
              <a:r>
                <a:rPr lang="en-US" sz="2800">
                  <a:sym typeface="Symbol" pitchFamily="18" charset="2"/>
                </a:rPr>
                <a:t></a:t>
              </a:r>
              <a:endParaRPr lang="ru-RU" sz="2800">
                <a:sym typeface="Symbol" pitchFamily="18" charset="2"/>
              </a:endParaRPr>
            </a:p>
          </p:txBody>
        </p:sp>
        <p:sp>
          <p:nvSpPr>
            <p:cNvPr id="682054" name="AutoShape 70"/>
            <p:cNvSpPr>
              <a:spLocks noChangeArrowheads="1"/>
            </p:cNvSpPr>
            <p:nvPr/>
          </p:nvSpPr>
          <p:spPr bwMode="auto">
            <a:xfrm>
              <a:off x="1946" y="3572"/>
              <a:ext cx="1111" cy="409"/>
            </a:xfrm>
            <a:prstGeom prst="roundRect">
              <a:avLst>
                <a:gd name="adj" fmla="val 16667"/>
              </a:avLst>
            </a:prstGeom>
            <a:solidFill>
              <a:srgbClr val="F8F6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ctr"/>
              <a:r>
                <a:rPr lang="en-US" sz="2800">
                  <a:sym typeface="Symbol" pitchFamily="18" charset="2"/>
                </a:rPr>
                <a:t>R</a:t>
              </a:r>
              <a:endParaRPr lang="ru-RU" sz="2800" baseline="-25000">
                <a:sym typeface="Symbol" pitchFamily="18" charset="2"/>
              </a:endParaRPr>
            </a:p>
          </p:txBody>
        </p:sp>
        <p:sp>
          <p:nvSpPr>
            <p:cNvPr id="682058" name="AutoShape 74"/>
            <p:cNvSpPr>
              <a:spLocks noChangeArrowheads="1"/>
            </p:cNvSpPr>
            <p:nvPr/>
          </p:nvSpPr>
          <p:spPr bwMode="auto">
            <a:xfrm>
              <a:off x="4127" y="3572"/>
              <a:ext cx="991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ctr"/>
              <a:r>
                <a:rPr lang="en-US" sz="2800">
                  <a:sym typeface="Symbol" pitchFamily="18" charset="2"/>
                </a:rPr>
                <a:t>Rz</a:t>
              </a:r>
              <a:endParaRPr lang="ru-RU" sz="2800" baseline="-25000">
                <a:sym typeface="Symbol" pitchFamily="18" charset="2"/>
              </a:endParaRPr>
            </a:p>
          </p:txBody>
        </p:sp>
        <p:sp>
          <p:nvSpPr>
            <p:cNvPr id="682065" name="AutoShape 81"/>
            <p:cNvSpPr>
              <a:spLocks noChangeArrowheads="1"/>
            </p:cNvSpPr>
            <p:nvPr/>
          </p:nvSpPr>
          <p:spPr bwMode="auto">
            <a:xfrm>
              <a:off x="90" y="2505"/>
              <a:ext cx="773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ctr"/>
              <a:r>
                <a:rPr lang="en-US" sz="2800">
                  <a:sym typeface="Symbol" pitchFamily="18" charset="2"/>
                </a:rPr>
                <a:t>z</a:t>
              </a:r>
              <a:endParaRPr lang="ru-RU" sz="2800" baseline="-25000">
                <a:sym typeface="Symbol" pitchFamily="18" charset="2"/>
              </a:endParaRPr>
            </a:p>
          </p:txBody>
        </p:sp>
      </p:grpSp>
      <p:grpSp>
        <p:nvGrpSpPr>
          <p:cNvPr id="682073" name="Group 89"/>
          <p:cNvGrpSpPr>
            <a:grpSpLocks/>
          </p:cNvGrpSpPr>
          <p:nvPr/>
        </p:nvGrpSpPr>
        <p:grpSpPr bwMode="auto">
          <a:xfrm>
            <a:off x="142875" y="3976688"/>
            <a:ext cx="7981950" cy="2344737"/>
            <a:chOff x="90" y="2505"/>
            <a:chExt cx="5028" cy="1477"/>
          </a:xfrm>
        </p:grpSpPr>
        <p:sp>
          <p:nvSpPr>
            <p:cNvPr id="682004" name="AutoShape 20"/>
            <p:cNvSpPr>
              <a:spLocks noChangeArrowheads="1"/>
            </p:cNvSpPr>
            <p:nvPr/>
          </p:nvSpPr>
          <p:spPr bwMode="auto">
            <a:xfrm>
              <a:off x="1954" y="3572"/>
              <a:ext cx="1095" cy="409"/>
            </a:xfrm>
            <a:prstGeom prst="roundRect">
              <a:avLst>
                <a:gd name="adj" fmla="val 16667"/>
              </a:avLst>
            </a:prstGeom>
            <a:solidFill>
              <a:srgbClr val="F8F6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U</a:t>
              </a:r>
              <a:r>
                <a:rPr lang="en-US" sz="2800" baseline="-25000">
                  <a:sym typeface="Symbol" pitchFamily="18" charset="2"/>
                </a:rPr>
                <a:t> </a:t>
              </a:r>
              <a:r>
                <a:rPr lang="en-US" sz="2800">
                  <a:sym typeface="Symbol" pitchFamily="18" charset="2"/>
                </a:rPr>
                <a:t>(R),R</a:t>
              </a:r>
              <a:endParaRPr lang="ru-RU" sz="2800" baseline="-25000">
                <a:sym typeface="Symbol" pitchFamily="18" charset="2"/>
              </a:endParaRPr>
            </a:p>
          </p:txBody>
        </p:sp>
        <p:sp>
          <p:nvSpPr>
            <p:cNvPr id="682003" name="AutoShape 19"/>
            <p:cNvSpPr>
              <a:spLocks noChangeArrowheads="1"/>
            </p:cNvSpPr>
            <p:nvPr/>
          </p:nvSpPr>
          <p:spPr bwMode="auto">
            <a:xfrm>
              <a:off x="165" y="3573"/>
              <a:ext cx="601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ctr"/>
              <a:r>
                <a:rPr lang="en-US" sz="2800">
                  <a:sym typeface="Symbol" pitchFamily="18" charset="2"/>
                </a:rPr>
                <a:t>U()</a:t>
              </a:r>
              <a:endParaRPr lang="ru-RU" sz="2800">
                <a:sym typeface="Symbol" pitchFamily="18" charset="2"/>
              </a:endParaRPr>
            </a:p>
          </p:txBody>
        </p:sp>
        <p:sp>
          <p:nvSpPr>
            <p:cNvPr id="682008" name="AutoShape 24"/>
            <p:cNvSpPr>
              <a:spLocks noChangeArrowheads="1"/>
            </p:cNvSpPr>
            <p:nvPr/>
          </p:nvSpPr>
          <p:spPr bwMode="auto">
            <a:xfrm>
              <a:off x="4127" y="3572"/>
              <a:ext cx="991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U(Rz)</a:t>
              </a:r>
              <a:endParaRPr lang="ru-RU" sz="2800" baseline="-25000">
                <a:sym typeface="Symbol" pitchFamily="18" charset="2"/>
              </a:endParaRPr>
            </a:p>
          </p:txBody>
        </p:sp>
        <p:sp>
          <p:nvSpPr>
            <p:cNvPr id="682015" name="AutoShape 31"/>
            <p:cNvSpPr>
              <a:spLocks noChangeArrowheads="1"/>
            </p:cNvSpPr>
            <p:nvPr/>
          </p:nvSpPr>
          <p:spPr bwMode="auto">
            <a:xfrm>
              <a:off x="90" y="2505"/>
              <a:ext cx="773" cy="409"/>
            </a:xfrm>
            <a:prstGeom prst="roundRect">
              <a:avLst>
                <a:gd name="adj" fmla="val 16667"/>
              </a:avLst>
            </a:prstGeom>
            <a:solidFill>
              <a:srgbClr val="EB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ctr"/>
              <a:r>
                <a:rPr lang="en-US" sz="2800">
                  <a:sym typeface="Symbol" pitchFamily="18" charset="2"/>
                </a:rPr>
                <a:t>U(z)</a:t>
              </a:r>
              <a:endParaRPr lang="ru-RU" sz="2800" baseline="-25000">
                <a:sym typeface="Symbol" pitchFamily="18" charset="2"/>
              </a:endParaRPr>
            </a:p>
          </p:txBody>
        </p:sp>
      </p:grpSp>
      <p:sp>
        <p:nvSpPr>
          <p:cNvPr id="682086" name="AutoShape 102"/>
          <p:cNvSpPr>
            <a:spLocks noChangeArrowheads="1"/>
          </p:cNvSpPr>
          <p:nvPr/>
        </p:nvSpPr>
        <p:spPr bwMode="auto">
          <a:xfrm>
            <a:off x="142875" y="3976688"/>
            <a:ext cx="1227138" cy="649287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/>
          <a:lstStyle/>
          <a:p>
            <a:pPr algn="ctr"/>
            <a:r>
              <a:rPr lang="en-US" sz="2800">
                <a:sym typeface="Symbol" pitchFamily="18" charset="2"/>
              </a:rPr>
              <a:t>z(U)</a:t>
            </a:r>
            <a:endParaRPr lang="ru-RU" sz="2800" baseline="-25000">
              <a:sym typeface="Symbol" pitchFamily="18" charset="2"/>
            </a:endParaRPr>
          </a:p>
        </p:txBody>
      </p:sp>
      <p:sp>
        <p:nvSpPr>
          <p:cNvPr id="682084" name="AutoShape 100"/>
          <p:cNvSpPr>
            <a:spLocks noChangeArrowheads="1"/>
          </p:cNvSpPr>
          <p:nvPr/>
        </p:nvSpPr>
        <p:spPr bwMode="auto">
          <a:xfrm>
            <a:off x="3089275" y="5670550"/>
            <a:ext cx="1763713" cy="649288"/>
          </a:xfrm>
          <a:prstGeom prst="roundRect">
            <a:avLst>
              <a:gd name="adj" fmla="val 16667"/>
            </a:avLst>
          </a:prstGeom>
          <a:solidFill>
            <a:srgbClr val="F8F6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/>
          <a:lstStyle/>
          <a:p>
            <a:pPr algn="ctr"/>
            <a:r>
              <a:rPr lang="en-US" sz="2800">
                <a:sym typeface="Symbol" pitchFamily="18" charset="2"/>
              </a:rPr>
              <a:t>R(U),R</a:t>
            </a:r>
            <a:endParaRPr lang="ru-RU" sz="2800" baseline="-25000">
              <a:sym typeface="Symbol" pitchFamily="18" charset="2"/>
            </a:endParaRPr>
          </a:p>
        </p:txBody>
      </p:sp>
      <p:sp>
        <p:nvSpPr>
          <p:cNvPr id="682085" name="AutoShape 101"/>
          <p:cNvSpPr>
            <a:spLocks noChangeArrowheads="1"/>
          </p:cNvSpPr>
          <p:nvPr/>
        </p:nvSpPr>
        <p:spPr bwMode="auto">
          <a:xfrm>
            <a:off x="6551613" y="5670550"/>
            <a:ext cx="1584325" cy="649288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tIns="82800" bIns="82800" anchor="ctr">
            <a:spAutoFit/>
          </a:bodyPr>
          <a:lstStyle/>
          <a:p>
            <a:pPr algn="ctr"/>
            <a:r>
              <a:rPr lang="en-US" sz="2800">
                <a:sym typeface="Symbol" pitchFamily="18" charset="2"/>
              </a:rPr>
              <a:t>z(R(U))</a:t>
            </a:r>
            <a:endParaRPr lang="ru-RU" sz="2800" baseline="-25000">
              <a:sym typeface="Symbol" pitchFamily="18" charset="2"/>
            </a:endParaRPr>
          </a:p>
        </p:txBody>
      </p:sp>
      <p:sp>
        <p:nvSpPr>
          <p:cNvPr id="681987" name="Text Box 3"/>
          <p:cNvSpPr txBox="1">
            <a:spLocks noChangeArrowheads="1"/>
          </p:cNvSpPr>
          <p:nvPr/>
        </p:nvSpPr>
        <p:spPr bwMode="auto">
          <a:xfrm>
            <a:off x="5053013" y="3932238"/>
            <a:ext cx="3911600" cy="118268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26000" tIns="118800" rIns="126000" bIns="1188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Условие</a:t>
            </a:r>
            <a:r>
              <a:rPr lang="ru-RU" sz="2400" u="sng"/>
              <a:t> </a:t>
            </a:r>
            <a:r>
              <a:rPr lang="en-US" sz="2400" u="sng"/>
              <a:t>U(</a:t>
            </a:r>
            <a:r>
              <a:rPr lang="en-US" sz="2400" u="sng">
                <a:sym typeface="Symbol" pitchFamily="18" charset="2"/>
              </a:rPr>
              <a:t></a:t>
            </a:r>
            <a:r>
              <a:rPr lang="en-US" sz="2400" u="sng"/>
              <a:t>)</a:t>
            </a:r>
            <a:r>
              <a:rPr lang="en-US" altLang="zh-TW" sz="2400" u="sng">
                <a:ea typeface="新細明體" pitchFamily="18" charset="-120"/>
                <a:sym typeface="Euclid Symbol" pitchFamily="18" charset="2"/>
              </a:rPr>
              <a:t>z</a:t>
            </a:r>
            <a:endParaRPr lang="ru-RU" sz="2400" u="sng">
              <a:latin typeface="Times New Roman" pitchFamily="18" charset="0"/>
            </a:endParaRPr>
          </a:p>
          <a:p>
            <a:pPr algn="dist">
              <a:spcBef>
                <a:spcPct val="50000"/>
              </a:spcBef>
            </a:pPr>
            <a:r>
              <a:rPr lang="en-US" sz="2400"/>
              <a:t>U(</a:t>
            </a:r>
            <a:r>
              <a:rPr lang="en-US" sz="2400">
                <a:sym typeface="Symbol" pitchFamily="18" charset="2"/>
              </a:rPr>
              <a:t>z</a:t>
            </a:r>
            <a:r>
              <a:rPr lang="en-US" sz="2400"/>
              <a:t>)</a:t>
            </a:r>
            <a:r>
              <a:rPr lang="ru-RU" sz="2400"/>
              <a:t> \ </a:t>
            </a:r>
            <a:r>
              <a:rPr lang="en-US" sz="2400">
                <a:sym typeface="Symbol" pitchFamily="18" charset="2"/>
              </a:rPr>
              <a:t>{</a:t>
            </a:r>
            <a:r>
              <a:rPr lang="en-US" sz="2400"/>
              <a:t>U(</a:t>
            </a:r>
            <a:r>
              <a:rPr lang="en-US" sz="2400">
                <a:sym typeface="Symbol" pitchFamily="18" charset="2"/>
              </a:rPr>
              <a:t></a:t>
            </a:r>
            <a:r>
              <a:rPr lang="en-US" sz="2400"/>
              <a:t>R</a:t>
            </a:r>
            <a:r>
              <a:rPr lang="en-US" sz="2400">
                <a:sym typeface="Symbol" pitchFamily="18" charset="2"/>
              </a:rPr>
              <a:t>z</a:t>
            </a:r>
            <a:r>
              <a:rPr lang="en-US" sz="2400"/>
              <a:t>)|R}</a:t>
            </a:r>
            <a:r>
              <a:rPr lang="ru-RU" sz="2400"/>
              <a:t>  </a:t>
            </a:r>
            <a:r>
              <a:rPr lang="en-US" sz="2400">
                <a:sym typeface="Symbol" pitchFamily="18" charset="2"/>
              </a:rPr>
              <a:t>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</a:t>
            </a:r>
          </a:p>
        </p:txBody>
      </p:sp>
      <p:grpSp>
        <p:nvGrpSpPr>
          <p:cNvPr id="681990" name="Group 6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81991" name="Rectangle 7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2" name="Rectangle 8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3" name="Rectangle 9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4" name="Rectangle 10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5" name="Rectangle 11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6" name="Rectangle 12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7" name="Rectangle 13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8" name="Rectangle 14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1999" name="Text Box 15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82000" name="Picture 16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2029" name="Text Box 45"/>
          <p:cNvSpPr txBox="1">
            <a:spLocks noChangeArrowheads="1"/>
          </p:cNvSpPr>
          <p:nvPr/>
        </p:nvSpPr>
        <p:spPr bwMode="auto">
          <a:xfrm>
            <a:off x="323850" y="152400"/>
            <a:ext cx="8424863" cy="900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>
              <a:spcBef>
                <a:spcPct val="1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Состояние </a:t>
            </a:r>
            <a:r>
              <a:rPr lang="ru-RU" altLang="zh-TW" sz="2800" b="1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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(</a:t>
            </a:r>
            <a:r>
              <a:rPr lang="en-US" altLang="zh-TW" sz="28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S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) 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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Euclid Math One" pitchFamily="18" charset="2"/>
              </a:rPr>
              <a:t> подмножество состояний </a:t>
            </a:r>
            <a:r>
              <a:rPr lang="en-US" altLang="zh-TW" sz="28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S</a:t>
            </a:r>
            <a:endParaRPr lang="ru-RU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grpSp>
        <p:nvGrpSpPr>
          <p:cNvPr id="682074" name="Group 90"/>
          <p:cNvGrpSpPr>
            <a:grpSpLocks/>
          </p:cNvGrpSpPr>
          <p:nvPr/>
        </p:nvGrpSpPr>
        <p:grpSpPr bwMode="auto">
          <a:xfrm>
            <a:off x="593725" y="4049713"/>
            <a:ext cx="5957888" cy="2619375"/>
            <a:chOff x="374" y="2551"/>
            <a:chExt cx="3753" cy="1650"/>
          </a:xfrm>
        </p:grpSpPr>
        <p:sp>
          <p:nvSpPr>
            <p:cNvPr id="682052" name="AutoShape 68"/>
            <p:cNvSpPr>
              <a:spLocks noChangeArrowheads="1"/>
            </p:cNvSpPr>
            <p:nvPr/>
          </p:nvSpPr>
          <p:spPr bwMode="auto">
            <a:xfrm>
              <a:off x="1950" y="2551"/>
              <a:ext cx="1127" cy="366"/>
            </a:xfrm>
            <a:prstGeom prst="roundRect">
              <a:avLst>
                <a:gd name="adj" fmla="val 16667"/>
              </a:avLst>
            </a:prstGeom>
            <a:solidFill>
              <a:srgbClr val="FEECF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tIns="82800" bIns="82800" anchor="ctr"/>
            <a:lstStyle/>
            <a:p>
              <a:pPr algn="dist"/>
              <a:r>
                <a:rPr lang="ru-RU" sz="2400">
                  <a:latin typeface="Times New Roman" pitchFamily="18" charset="0"/>
                  <a:sym typeface="Symbol" pitchFamily="18" charset="2"/>
                </a:rPr>
                <a:t>разрушение</a:t>
              </a:r>
            </a:p>
          </p:txBody>
        </p:sp>
        <p:cxnSp>
          <p:nvCxnSpPr>
            <p:cNvPr id="682055" name="AutoShape 71"/>
            <p:cNvCxnSpPr>
              <a:cxnSpLocks noChangeShapeType="1"/>
              <a:stCxn id="682053" idx="3"/>
              <a:endCxn id="682054" idx="1"/>
            </p:cNvCxnSpPr>
            <p:nvPr/>
          </p:nvCxnSpPr>
          <p:spPr bwMode="auto">
            <a:xfrm flipV="1">
              <a:off x="766" y="3777"/>
              <a:ext cx="1180" cy="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2056" name="Text Box 72"/>
            <p:cNvSpPr txBox="1">
              <a:spLocks noChangeArrowheads="1"/>
            </p:cNvSpPr>
            <p:nvPr/>
          </p:nvSpPr>
          <p:spPr bwMode="auto">
            <a:xfrm>
              <a:off x="1360" y="3607"/>
              <a:ext cx="166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/>
            <a:lstStyle/>
            <a:p>
              <a:pPr>
                <a:spcBef>
                  <a:spcPct val="50000"/>
                </a:spcBef>
              </a:pPr>
              <a:r>
                <a:rPr lang="ru-RU" sz="2800">
                  <a:sym typeface="Symbol" pitchFamily="18" charset="2"/>
                </a:rPr>
                <a:t></a:t>
              </a:r>
            </a:p>
          </p:txBody>
        </p:sp>
        <p:sp>
          <p:nvSpPr>
            <p:cNvPr id="682057" name="Text Box 73"/>
            <p:cNvSpPr txBox="1">
              <a:spLocks noChangeArrowheads="1"/>
            </p:cNvSpPr>
            <p:nvPr/>
          </p:nvSpPr>
          <p:spPr bwMode="auto">
            <a:xfrm>
              <a:off x="1338" y="3913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cxnSp>
          <p:nvCxnSpPr>
            <p:cNvPr id="682059" name="AutoShape 75"/>
            <p:cNvCxnSpPr>
              <a:cxnSpLocks noChangeShapeType="1"/>
              <a:stCxn id="682054" idx="3"/>
              <a:endCxn id="682058" idx="1"/>
            </p:cNvCxnSpPr>
            <p:nvPr/>
          </p:nvCxnSpPr>
          <p:spPr bwMode="auto">
            <a:xfrm>
              <a:off x="3057" y="3777"/>
              <a:ext cx="107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2060" name="Text Box 76"/>
            <p:cNvSpPr txBox="1">
              <a:spLocks noChangeArrowheads="1"/>
            </p:cNvSpPr>
            <p:nvPr/>
          </p:nvSpPr>
          <p:spPr bwMode="auto">
            <a:xfrm>
              <a:off x="3471" y="3616"/>
              <a:ext cx="180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/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z</a:t>
              </a:r>
              <a:endParaRPr lang="ru-RU" sz="2800">
                <a:sym typeface="Symbol" pitchFamily="18" charset="2"/>
              </a:endParaRPr>
            </a:p>
          </p:txBody>
        </p:sp>
        <p:cxnSp>
          <p:nvCxnSpPr>
            <p:cNvPr id="682061" name="AutoShape 77"/>
            <p:cNvCxnSpPr>
              <a:cxnSpLocks noChangeShapeType="1"/>
              <a:stCxn id="682054" idx="0"/>
              <a:endCxn id="682052" idx="2"/>
            </p:cNvCxnSpPr>
            <p:nvPr/>
          </p:nvCxnSpPr>
          <p:spPr bwMode="auto">
            <a:xfrm rot="16200000">
              <a:off x="2180" y="3239"/>
              <a:ext cx="655" cy="12"/>
            </a:xfrm>
            <a:prstGeom prst="curvedConnector3">
              <a:avLst>
                <a:gd name="adj1" fmla="val 49926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682062" name="AutoShape 78"/>
            <p:cNvCxnSpPr>
              <a:cxnSpLocks noChangeShapeType="1"/>
              <a:stCxn id="682053" idx="3"/>
              <a:endCxn id="682052" idx="1"/>
            </p:cNvCxnSpPr>
            <p:nvPr/>
          </p:nvCxnSpPr>
          <p:spPr bwMode="auto">
            <a:xfrm flipV="1">
              <a:off x="766" y="2734"/>
              <a:ext cx="1184" cy="1044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2063" name="Text Box 79"/>
            <p:cNvSpPr txBox="1">
              <a:spLocks noChangeArrowheads="1"/>
            </p:cNvSpPr>
            <p:nvPr/>
          </p:nvSpPr>
          <p:spPr bwMode="auto">
            <a:xfrm>
              <a:off x="2404" y="3163"/>
              <a:ext cx="367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/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?x</a:t>
              </a:r>
              <a:r>
                <a:rPr lang="en-US" sz="2800" baseline="-25000">
                  <a:sym typeface="Symbol" pitchFamily="18" charset="2"/>
                </a:rPr>
                <a:t></a:t>
              </a:r>
              <a:endParaRPr lang="ru-RU" sz="2800" baseline="-25000">
                <a:sym typeface="Symbol" pitchFamily="18" charset="2"/>
              </a:endParaRPr>
            </a:p>
          </p:txBody>
        </p:sp>
        <p:sp>
          <p:nvSpPr>
            <p:cNvPr id="682064" name="Text Box 80"/>
            <p:cNvSpPr txBox="1">
              <a:spLocks noChangeArrowheads="1"/>
            </p:cNvSpPr>
            <p:nvPr/>
          </p:nvSpPr>
          <p:spPr bwMode="auto">
            <a:xfrm>
              <a:off x="1202" y="3140"/>
              <a:ext cx="367" cy="2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10800" rIns="54000" bIns="10800" anchor="ctr"/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?x</a:t>
              </a:r>
              <a:r>
                <a:rPr lang="en-US" sz="2800" baseline="-25000">
                  <a:sym typeface="Symbol" pitchFamily="18" charset="2"/>
                </a:rPr>
                <a:t></a:t>
              </a:r>
            </a:p>
          </p:txBody>
        </p:sp>
        <p:cxnSp>
          <p:nvCxnSpPr>
            <p:cNvPr id="682066" name="AutoShape 82"/>
            <p:cNvCxnSpPr>
              <a:cxnSpLocks noChangeShapeType="1"/>
              <a:stCxn id="682053" idx="0"/>
              <a:endCxn id="682065" idx="2"/>
            </p:cNvCxnSpPr>
            <p:nvPr/>
          </p:nvCxnSpPr>
          <p:spPr bwMode="auto">
            <a:xfrm flipV="1">
              <a:off x="466" y="2914"/>
              <a:ext cx="11" cy="65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682067" name="Text Box 83"/>
            <p:cNvSpPr txBox="1">
              <a:spLocks noChangeArrowheads="1"/>
            </p:cNvSpPr>
            <p:nvPr/>
          </p:nvSpPr>
          <p:spPr bwMode="auto">
            <a:xfrm>
              <a:off x="374" y="3143"/>
              <a:ext cx="180" cy="2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54000" tIns="0" rIns="54000" bIns="10800" anchor="ctr"/>
            <a:lstStyle/>
            <a:p>
              <a:pPr>
                <a:spcBef>
                  <a:spcPct val="50000"/>
                </a:spcBef>
              </a:pPr>
              <a:r>
                <a:rPr lang="en-US" sz="2800">
                  <a:sym typeface="Symbol" pitchFamily="18" charset="2"/>
                </a:rPr>
                <a:t>z</a:t>
              </a:r>
              <a:endParaRPr lang="ru-RU" sz="2800">
                <a:sym typeface="Symbol" pitchFamily="18" charset="2"/>
              </a:endParaRPr>
            </a:p>
          </p:txBody>
        </p:sp>
        <p:sp>
          <p:nvSpPr>
            <p:cNvPr id="682068" name="Text Box 84"/>
            <p:cNvSpPr txBox="1">
              <a:spLocks noChangeArrowheads="1"/>
            </p:cNvSpPr>
            <p:nvPr/>
          </p:nvSpPr>
          <p:spPr bwMode="auto">
            <a:xfrm>
              <a:off x="3470" y="3912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sp>
          <p:nvSpPr>
            <p:cNvPr id="682069" name="Text Box 85"/>
            <p:cNvSpPr txBox="1">
              <a:spLocks noChangeArrowheads="1"/>
            </p:cNvSpPr>
            <p:nvPr/>
          </p:nvSpPr>
          <p:spPr bwMode="auto">
            <a:xfrm>
              <a:off x="599" y="3112"/>
              <a:ext cx="2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  <p:sp>
          <p:nvSpPr>
            <p:cNvPr id="682070" name="Text Box 86"/>
            <p:cNvSpPr txBox="1">
              <a:spLocks noChangeArrowheads="1"/>
            </p:cNvSpPr>
            <p:nvPr/>
          </p:nvSpPr>
          <p:spPr bwMode="auto">
            <a:xfrm>
              <a:off x="1588" y="3112"/>
              <a:ext cx="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3600" b="1"/>
                <a:t>…</a:t>
              </a:r>
              <a:endParaRPr lang="ru-RU" sz="3600" b="1"/>
            </a:p>
          </p:txBody>
        </p:sp>
      </p:grpSp>
      <p:sp>
        <p:nvSpPr>
          <p:cNvPr id="682076" name="AutoShape 92"/>
          <p:cNvSpPr>
            <a:spLocks noChangeArrowheads="1"/>
          </p:cNvSpPr>
          <p:nvPr/>
        </p:nvSpPr>
        <p:spPr bwMode="auto">
          <a:xfrm rot="12878811">
            <a:off x="4859338" y="-422275"/>
            <a:ext cx="652462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2083" name="AutoShape 99"/>
          <p:cNvSpPr>
            <a:spLocks noChangeArrowheads="1"/>
          </p:cNvSpPr>
          <p:nvPr/>
        </p:nvSpPr>
        <p:spPr bwMode="auto">
          <a:xfrm>
            <a:off x="261938" y="5672138"/>
            <a:ext cx="954087" cy="649287"/>
          </a:xfrm>
          <a:prstGeom prst="roundRect">
            <a:avLst>
              <a:gd name="adj" fmla="val 16667"/>
            </a:avLst>
          </a:prstGeom>
          <a:solidFill>
            <a:srgbClr val="EB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82800" bIns="82800" anchor="ctr"/>
          <a:lstStyle/>
          <a:p>
            <a:pPr algn="ctr"/>
            <a:r>
              <a:rPr lang="en-US" sz="2800">
                <a:sym typeface="Symbol" pitchFamily="18" charset="2"/>
              </a:rPr>
              <a:t>U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682088" name="AutoShape 104"/>
          <p:cNvSpPr>
            <a:spLocks noChangeArrowheads="1"/>
          </p:cNvSpPr>
          <p:nvPr/>
        </p:nvSpPr>
        <p:spPr bwMode="auto">
          <a:xfrm rot="36024705">
            <a:off x="1089819" y="6442869"/>
            <a:ext cx="481012" cy="285750"/>
          </a:xfrm>
          <a:prstGeom prst="notchedRightArrow">
            <a:avLst>
              <a:gd name="adj1" fmla="val 50000"/>
              <a:gd name="adj2" fmla="val 42083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2089" name="AutoShape 105"/>
          <p:cNvSpPr>
            <a:spLocks noChangeArrowheads="1"/>
          </p:cNvSpPr>
          <p:nvPr/>
        </p:nvSpPr>
        <p:spPr bwMode="auto">
          <a:xfrm rot="36024705">
            <a:off x="4728369" y="6442869"/>
            <a:ext cx="481012" cy="285750"/>
          </a:xfrm>
          <a:prstGeom prst="notchedRightArrow">
            <a:avLst>
              <a:gd name="adj1" fmla="val 50000"/>
              <a:gd name="adj2" fmla="val 42083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2091" name="AutoShape 107"/>
          <p:cNvSpPr>
            <a:spLocks noChangeArrowheads="1"/>
          </p:cNvSpPr>
          <p:nvPr/>
        </p:nvSpPr>
        <p:spPr bwMode="auto">
          <a:xfrm rot="52534574">
            <a:off x="1403350" y="3752850"/>
            <a:ext cx="481013" cy="285750"/>
          </a:xfrm>
          <a:prstGeom prst="notchedRightArrow">
            <a:avLst>
              <a:gd name="adj1" fmla="val 50000"/>
              <a:gd name="adj2" fmla="val 42083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2092" name="AutoShape 108"/>
          <p:cNvSpPr>
            <a:spLocks noChangeArrowheads="1"/>
          </p:cNvSpPr>
          <p:nvPr/>
        </p:nvSpPr>
        <p:spPr bwMode="auto">
          <a:xfrm rot="52534574">
            <a:off x="8208963" y="5481638"/>
            <a:ext cx="481012" cy="285750"/>
          </a:xfrm>
          <a:prstGeom prst="notchedRightArrow">
            <a:avLst>
              <a:gd name="adj1" fmla="val 50000"/>
              <a:gd name="adj2" fmla="val 42083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2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2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8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2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2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68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68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0764 0.36088 0.01614 0.72176 0.0026 0.88519 C -0.01042 1.04861 -0.04479 1.01459 -0.07848 0.98056 " pathEditMode="relative" rAng="0" ptsTypes="aaA">
                                      <p:cBhvr>
                                        <p:cTn id="82" dur="1000" fill="hold"/>
                                        <p:tgtEl>
                                          <p:spTgt spid="68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7882 0.98056 L -0.01579 0.9805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8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45 0.98056 C -0.25277 0.99283 -0.34392 1.00533 -0.39687 0.98495 C -0.44982 0.96458 -0.46545 0.87917 -0.47916 0.8581 " pathEditMode="relative" ptsTypes="aaA">
                                      <p:cBhvr>
                                        <p:cTn id="98" dur="1000" fill="hold"/>
                                        <p:tgtEl>
                                          <p:spTgt spid="68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63" presetClass="path" presetSubtype="0" repeatCount="indefinite" accel="50000" decel="50000" autoRev="1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7656 0.85463 L -0.44895 0.8546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8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8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8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2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82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68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682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68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682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682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682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6820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820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" presetClass="entr" presetSubtype="3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8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3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8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68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68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1000"/>
                                        <p:tgtEl>
                                          <p:spTgt spid="6820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6820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095" grpId="0"/>
      <p:bldP spid="682095" grpId="1"/>
      <p:bldP spid="682093" grpId="0" animBg="1"/>
      <p:bldP spid="682093" grpId="1" animBg="1"/>
      <p:bldP spid="682094" grpId="0" animBg="1"/>
      <p:bldP spid="682094" grpId="1" animBg="1"/>
      <p:bldP spid="681989" grpId="0" animBg="1"/>
      <p:bldP spid="681989" grpId="1" animBg="1"/>
      <p:bldP spid="682086" grpId="0" animBg="1"/>
      <p:bldP spid="682084" grpId="0" animBg="1"/>
      <p:bldP spid="682085" grpId="0" animBg="1"/>
      <p:bldP spid="681987" grpId="0" animBg="1"/>
      <p:bldP spid="681987" grpId="1" animBg="1"/>
      <p:bldP spid="682076" grpId="0" animBg="1"/>
      <p:bldP spid="682076" grpId="1" animBg="1"/>
      <p:bldP spid="682076" grpId="2" animBg="1"/>
      <p:bldP spid="682076" grpId="3" animBg="1"/>
      <p:bldP spid="682076" grpId="4" animBg="1"/>
      <p:bldP spid="682083" grpId="0" animBg="1"/>
      <p:bldP spid="682088" grpId="0" animBg="1"/>
      <p:bldP spid="682088" grpId="1" animBg="1"/>
      <p:bldP spid="682088" grpId="2" animBg="1"/>
      <p:bldP spid="682088" grpId="3" animBg="1"/>
      <p:bldP spid="682089" grpId="0" animBg="1"/>
      <p:bldP spid="682089" grpId="1" animBg="1"/>
      <p:bldP spid="682089" grpId="2" animBg="1"/>
      <p:bldP spid="682089" grpId="3" animBg="1"/>
      <p:bldP spid="682091" grpId="0" animBg="1"/>
      <p:bldP spid="682091" grpId="1" animBg="1"/>
      <p:bldP spid="682091" grpId="2" animBg="1"/>
      <p:bldP spid="682092" grpId="0" animBg="1"/>
      <p:bldP spid="682092" grpId="1" animBg="1"/>
      <p:bldP spid="682092" grpId="2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CF99E-58EE-431E-81CB-15EC1F6054E4}" type="slidenum">
              <a:rPr lang="ru-RU"/>
              <a:pPr/>
              <a:t>207</a:t>
            </a:fld>
            <a:endParaRPr lang="ru-RU"/>
          </a:p>
        </p:txBody>
      </p:sp>
      <p:grpSp>
        <p:nvGrpSpPr>
          <p:cNvPr id="64717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4717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7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718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4718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7182" name="Text Box 14"/>
          <p:cNvSpPr txBox="1">
            <a:spLocks noChangeArrowheads="1"/>
          </p:cNvSpPr>
          <p:nvPr/>
        </p:nvSpPr>
        <p:spPr bwMode="auto">
          <a:xfrm>
            <a:off x="323850" y="152400"/>
            <a:ext cx="8424863" cy="9731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Формальные правила вывода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647214" name="Text Box 46"/>
          <p:cNvSpPr txBox="1">
            <a:spLocks noChangeArrowheads="1"/>
          </p:cNvSpPr>
          <p:nvPr/>
        </p:nvSpPr>
        <p:spPr bwMode="auto">
          <a:xfrm>
            <a:off x="250825" y="1125538"/>
            <a:ext cx="8605838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zh-TW" sz="2400">
                <a:latin typeface="Times New Roman" pitchFamily="18" charset="0"/>
              </a:rPr>
              <a:t>Пусть задана спецификация   </a:t>
            </a:r>
            <a:r>
              <a:rPr lang="ru-RU" altLang="zh-TW" sz="2400"/>
              <a:t> </a:t>
            </a:r>
            <a:r>
              <a:rPr lang="en-US" altLang="zh-TW" sz="2400" b="1">
                <a:ea typeface="新細明體" pitchFamily="18" charset="-120"/>
              </a:rPr>
              <a:t>S</a:t>
            </a:r>
            <a:r>
              <a:rPr lang="ru-RU" altLang="zh-TW" sz="2400" b="1"/>
              <a:t> </a:t>
            </a:r>
            <a:r>
              <a:rPr lang="ru-RU" altLang="zh-TW" sz="2400"/>
              <a:t>= </a:t>
            </a:r>
            <a:r>
              <a:rPr lang="en-US" altLang="zh-TW" sz="2400">
                <a:ea typeface="新細明體" pitchFamily="18" charset="-120"/>
              </a:rPr>
              <a:t>AA</a:t>
            </a:r>
            <a:r>
              <a:rPr lang="ru-RU" altLang="zh-TW" sz="2400"/>
              <a:t>(</a:t>
            </a:r>
            <a:r>
              <a:rPr lang="en-US" altLang="zh-TW" sz="2400">
                <a:ea typeface="新細明體" pitchFamily="18" charset="-120"/>
              </a:rPr>
              <a:t>V</a:t>
            </a:r>
            <a:r>
              <a:rPr lang="ru-RU" altLang="zh-TW" sz="2400"/>
              <a:t>,</a:t>
            </a:r>
            <a:r>
              <a:rPr lang="en-US" altLang="zh-TW" sz="2400">
                <a:ea typeface="新細明體" pitchFamily="18" charset="-120"/>
              </a:rPr>
              <a:t>C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400"/>
              <a:t>,</a:t>
            </a:r>
            <a:r>
              <a:rPr lang="en-US" altLang="zh-TW" sz="2400">
                <a:ea typeface="新細明體" pitchFamily="18" charset="-120"/>
              </a:rPr>
              <a:t>E</a:t>
            </a:r>
            <a:r>
              <a:rPr lang="ru-RU" altLang="zh-TW" sz="2400"/>
              <a:t>,</a:t>
            </a:r>
            <a:r>
              <a:rPr lang="en-US" altLang="zh-TW" sz="2400">
                <a:ea typeface="新細明體" pitchFamily="18" charset="-120"/>
              </a:rPr>
              <a:t>s</a:t>
            </a:r>
            <a:r>
              <a:rPr lang="ru-RU" altLang="zh-TW" sz="2400" baseline="-25000"/>
              <a:t>0</a:t>
            </a:r>
            <a:r>
              <a:rPr lang="ru-RU" altLang="zh-TW" sz="2400"/>
              <a:t>).</a:t>
            </a:r>
            <a:endParaRPr lang="en-US" altLang="zh-TW" sz="2400">
              <a:ea typeface="新細明體" pitchFamily="18" charset="-120"/>
            </a:endParaRPr>
          </a:p>
          <a:p>
            <a:pPr>
              <a:spcBef>
                <a:spcPct val="20000"/>
              </a:spcBef>
              <a:buFont typeface="Euclid Math One" pitchFamily="18" charset="2"/>
              <a:buNone/>
            </a:pPr>
            <a:r>
              <a:rPr lang="en-US" sz="2400">
                <a:sym typeface="Symbol" pitchFamily="18" charset="2"/>
              </a:rPr>
              <a:t>U</a:t>
            </a:r>
            <a:r>
              <a:rPr lang="ru-RU" sz="2400" b="1">
                <a:sym typeface="Euclid Math One" pitchFamily="18" charset="2"/>
              </a:rPr>
              <a:t>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</a:t>
            </a:r>
            <a:r>
              <a:rPr lang="en-US" sz="2400">
                <a:sym typeface="Euclid Math One" pitchFamily="18" charset="2"/>
              </a:rPr>
              <a:t>  :  </a:t>
            </a:r>
            <a:r>
              <a:rPr lang="en-US" sz="2400">
                <a:sym typeface="Symbol" pitchFamily="18" charset="2"/>
              </a:rPr>
              <a:t>X</a:t>
            </a:r>
            <a:r>
              <a:rPr lang="en-US" sz="2400" baseline="-25000">
                <a:sym typeface="Symbol" pitchFamily="18" charset="2"/>
              </a:rPr>
              <a:t></a:t>
            </a:r>
            <a:r>
              <a:rPr lang="en-US" sz="2400">
                <a:sym typeface="Euclid Math One" pitchFamily="18" charset="2"/>
              </a:rPr>
              <a:t>(U)     </a:t>
            </a:r>
            <a:r>
              <a:rPr lang="ru-RU" sz="2400"/>
              <a:t>–</a:t>
            </a:r>
            <a:r>
              <a:rPr lang="en-US" sz="2400"/>
              <a:t> </a:t>
            </a:r>
            <a:r>
              <a:rPr lang="ru-RU" sz="2400">
                <a:latin typeface="Times New Roman" pitchFamily="18" charset="0"/>
              </a:rPr>
              <a:t>стимулы, разрушающие в состояниях</a:t>
            </a:r>
            <a:r>
              <a:rPr lang="ru-RU" sz="2400"/>
              <a:t> </a:t>
            </a:r>
            <a:r>
              <a:rPr lang="en-US" sz="2400"/>
              <a:t>U</a:t>
            </a:r>
            <a:endParaRPr lang="ru-RU" sz="2400">
              <a:sym typeface="Symbol" pitchFamily="18" charset="2"/>
            </a:endParaRPr>
          </a:p>
          <a:p>
            <a:pPr>
              <a:spcBef>
                <a:spcPct val="15000"/>
              </a:spcBef>
              <a:buFont typeface="Euclid Math One" pitchFamily="18" charset="2"/>
              <a:buNone/>
            </a:pPr>
            <a:r>
              <a:rPr lang="en-US" sz="2400">
                <a:sym typeface="Symbol" pitchFamily="18" charset="2"/>
              </a:rPr>
              <a:t>U</a:t>
            </a:r>
            <a:r>
              <a:rPr lang="ru-RU" sz="2400" b="1">
                <a:sym typeface="Euclid Math One" pitchFamily="18" charset="2"/>
              </a:rPr>
              <a:t>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</a:t>
            </a:r>
            <a:r>
              <a:rPr lang="en-US" sz="2400">
                <a:sym typeface="Euclid Math One" pitchFamily="18" charset="2"/>
              </a:rPr>
              <a:t>  : 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stab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U </a:t>
            </a:r>
            <a:r>
              <a:rPr lang="ru-RU" sz="2400"/>
              <a:t>–</a:t>
            </a:r>
            <a:r>
              <a:rPr lang="en-US" sz="2400"/>
              <a:t> </a:t>
            </a:r>
            <a:r>
              <a:rPr lang="ru-RU" sz="2400">
                <a:latin typeface="Times New Roman" pitchFamily="18" charset="0"/>
              </a:rPr>
              <a:t>подмножество всех стабильных состояний</a:t>
            </a:r>
            <a:endParaRPr lang="ru-RU" altLang="zh-TW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Определим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sym typeface="Euclid Math One" pitchFamily="18" charset="2"/>
              </a:rPr>
              <a:t></a:t>
            </a:r>
            <a:r>
              <a:rPr lang="en-US" sz="2400">
                <a:latin typeface="Times New Roman" pitchFamily="18" charset="0"/>
                <a:sym typeface="Euclid Math One" pitchFamily="18" charset="2"/>
              </a:rPr>
              <a:t>(</a:t>
            </a:r>
            <a:r>
              <a:rPr lang="en-US" sz="2400" b="1"/>
              <a:t>S</a:t>
            </a:r>
            <a:r>
              <a:rPr lang="en-US" sz="2400"/>
              <a:t>) </a:t>
            </a:r>
            <a:r>
              <a:rPr lang="ru-RU" sz="2400"/>
              <a:t>=</a:t>
            </a:r>
            <a:r>
              <a:rPr lang="en-US" sz="2400"/>
              <a:t> AA</a:t>
            </a:r>
            <a:r>
              <a:rPr lang="ru-RU" sz="2400"/>
              <a:t>(</a:t>
            </a:r>
            <a:r>
              <a:rPr lang="en-US" sz="2400"/>
              <a:t>V</a:t>
            </a:r>
            <a:r>
              <a:rPr lang="ru-RU" sz="2400"/>
              <a:t>`,</a:t>
            </a:r>
            <a:r>
              <a:rPr lang="en-US" sz="2400"/>
              <a:t>C</a:t>
            </a:r>
            <a:r>
              <a:rPr lang="en-US" sz="2400" baseline="-25000">
                <a:sym typeface="Symbol" pitchFamily="18" charset="2"/>
              </a:rPr>
              <a:t></a:t>
            </a:r>
            <a:r>
              <a:rPr lang="ru-RU" sz="2400"/>
              <a:t>,</a:t>
            </a:r>
            <a:r>
              <a:rPr lang="en-US" sz="2400"/>
              <a:t>E</a:t>
            </a:r>
            <a:r>
              <a:rPr lang="ru-RU" sz="2400"/>
              <a:t>`,</a:t>
            </a:r>
            <a:r>
              <a:rPr lang="en-US" sz="2400"/>
              <a:t>s</a:t>
            </a:r>
            <a:r>
              <a:rPr lang="ru-RU" sz="2400" baseline="-25000"/>
              <a:t>0</a:t>
            </a:r>
            <a:r>
              <a:rPr lang="ru-RU" sz="2400"/>
              <a:t>`)</a:t>
            </a:r>
            <a:r>
              <a:rPr lang="ru-RU" sz="2400">
                <a:latin typeface="Times New Roman" pitchFamily="18" charset="0"/>
              </a:rPr>
              <a:t>, где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/>
              <a:t>V</a:t>
            </a:r>
            <a:r>
              <a:rPr lang="ru-RU" sz="2400"/>
              <a:t>`=</a:t>
            </a:r>
            <a:r>
              <a:rPr lang="ru-RU" sz="2400" b="1">
                <a:sym typeface="Euclid Math One" pitchFamily="18" charset="2"/>
              </a:rPr>
              <a:t>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</a:t>
            </a:r>
            <a:r>
              <a:rPr lang="en-US" sz="2400">
                <a:sym typeface="Symbol" pitchFamily="18" charset="2"/>
              </a:rPr>
              <a:t></a:t>
            </a:r>
            <a:r>
              <a:rPr lang="ru-RU" sz="2400" b="1">
                <a:sym typeface="Euclid Math One" pitchFamily="18" charset="2"/>
              </a:rPr>
              <a:t></a:t>
            </a:r>
            <a:r>
              <a:rPr lang="en-US" sz="2400">
                <a:sym typeface="Euclid Math One" pitchFamily="18" charset="2"/>
              </a:rPr>
              <a:t>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en-US" sz="2400">
                <a:sym typeface="Euclid Math One" pitchFamily="18" charset="2"/>
              </a:rPr>
              <a:t>)</a:t>
            </a:r>
            <a:r>
              <a:rPr lang="en-US" sz="2400">
                <a:sym typeface="Symbol" pitchFamily="18" charset="2"/>
              </a:rPr>
              <a:t></a:t>
            </a:r>
            <a:r>
              <a:rPr lang="ru-RU" sz="2400" b="1">
                <a:sym typeface="Euclid Math One" pitchFamily="18" charset="2"/>
              </a:rPr>
              <a:t></a:t>
            </a:r>
            <a:r>
              <a:rPr lang="en-US" sz="2400">
                <a:sym typeface="Symbol" pitchFamily="18" charset="2"/>
              </a:rPr>
              <a:t></a:t>
            </a:r>
            <a:r>
              <a:rPr lang="ru-RU" sz="2400"/>
              <a:t>{</a:t>
            </a:r>
            <a:r>
              <a:rPr lang="en-US" sz="2400" b="1" i="1">
                <a:sym typeface="Symbol" pitchFamily="18" charset="2"/>
              </a:rPr>
              <a:t></a:t>
            </a:r>
            <a:r>
              <a:rPr lang="ru-RU" sz="2400"/>
              <a:t>}</a:t>
            </a:r>
            <a:endParaRPr lang="en-US" sz="2400" i="1">
              <a:sym typeface="Symbol" pitchFamily="18" charset="2"/>
            </a:endParaRPr>
          </a:p>
          <a:p>
            <a:pPr>
              <a:spcBef>
                <a:spcPct val="10000"/>
              </a:spcBef>
            </a:pPr>
            <a:r>
              <a:rPr lang="en-US" sz="2400"/>
              <a:t>s</a:t>
            </a:r>
            <a:r>
              <a:rPr lang="ru-RU" sz="2400" baseline="-25000"/>
              <a:t>0</a:t>
            </a:r>
            <a:r>
              <a:rPr lang="ru-RU" sz="2400"/>
              <a:t>` = </a:t>
            </a:r>
            <a:r>
              <a:rPr lang="en-US" sz="2400" b="1"/>
              <a:t>S</a:t>
            </a:r>
            <a:r>
              <a:rPr lang="en-US" sz="2400"/>
              <a:t> </a:t>
            </a:r>
            <a:r>
              <a:rPr lang="en-US" sz="2400" b="1" i="1">
                <a:latin typeface="Times New Roman" pitchFamily="18" charset="0"/>
              </a:rPr>
              <a:t>after</a:t>
            </a:r>
            <a:r>
              <a:rPr lang="en-US" sz="2400"/>
              <a:t> </a:t>
            </a:r>
            <a:r>
              <a:rPr lang="en-US" sz="2400">
                <a:sym typeface="Euclid Math One" pitchFamily="18" charset="2"/>
              </a:rPr>
              <a:t></a:t>
            </a:r>
            <a:r>
              <a:rPr lang="ru-RU" sz="2400"/>
              <a:t>,</a:t>
            </a:r>
            <a:r>
              <a:rPr lang="en-US" sz="2400" b="1" i="1">
                <a:sym typeface="Symbol" pitchFamily="18" charset="2"/>
              </a:rPr>
              <a:t> </a:t>
            </a:r>
            <a:r>
              <a:rPr lang="en-US" sz="2400" i="1"/>
              <a:t> </a:t>
            </a:r>
            <a:r>
              <a:rPr lang="ru-RU" sz="2400"/>
              <a:t>– </a:t>
            </a:r>
            <a:r>
              <a:rPr lang="ru-RU" sz="2400">
                <a:latin typeface="Times New Roman" pitchFamily="18" charset="0"/>
              </a:rPr>
              <a:t>состояние разрушения,</a:t>
            </a:r>
            <a:r>
              <a:rPr lang="en-US" sz="2400">
                <a:latin typeface="Times New Roman" pitchFamily="18" charset="0"/>
              </a:rPr>
              <a:t> </a:t>
            </a:r>
            <a:endParaRPr lang="en-US" sz="2400"/>
          </a:p>
          <a:p>
            <a:pPr>
              <a:spcBef>
                <a:spcPct val="10000"/>
              </a:spcBef>
            </a:pPr>
            <a:r>
              <a:rPr lang="en-US" sz="2400"/>
              <a:t>E</a:t>
            </a:r>
            <a:r>
              <a:rPr lang="ru-RU" sz="2400"/>
              <a:t>` – </a:t>
            </a:r>
            <a:r>
              <a:rPr lang="ru-RU" sz="2400">
                <a:latin typeface="Times New Roman" pitchFamily="18" charset="0"/>
              </a:rPr>
              <a:t>наименьшее множество, порождаемое правилами вывода: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</a:t>
            </a:r>
            <a:r>
              <a:rPr lang="en-US" sz="2400"/>
              <a:t>U</a:t>
            </a:r>
            <a:r>
              <a:rPr lang="en-US" sz="2400">
                <a:sym typeface="Symbol" pitchFamily="18" charset="2"/>
              </a:rPr>
              <a:t></a:t>
            </a:r>
            <a:r>
              <a:rPr lang="ru-RU" sz="2400" b="1">
                <a:sym typeface="Euclid Math One" pitchFamily="18" charset="2"/>
              </a:rPr>
              <a:t></a:t>
            </a:r>
            <a:r>
              <a:rPr lang="ru-RU" sz="2400">
                <a:sym typeface="Euclid Math One" pitchFamily="18" charset="2"/>
              </a:rPr>
              <a:t>(</a:t>
            </a:r>
            <a:r>
              <a:rPr lang="en-US" sz="2400" b="1">
                <a:sym typeface="Euclid Math One" pitchFamily="18" charset="2"/>
              </a:rPr>
              <a:t>S</a:t>
            </a:r>
            <a:r>
              <a:rPr lang="ru-RU" sz="2400">
                <a:sym typeface="Euclid Math One" pitchFamily="18" charset="2"/>
              </a:rPr>
              <a:t>)</a:t>
            </a:r>
            <a:r>
              <a:rPr lang="en-US" sz="2400"/>
              <a:t> </a:t>
            </a:r>
            <a:r>
              <a:rPr lang="en-US" sz="2400">
                <a:sym typeface="Symbol" pitchFamily="18" charset="2"/>
              </a:rPr>
              <a:t></a:t>
            </a:r>
            <a:r>
              <a:rPr lang="en-US" sz="2400"/>
              <a:t>z</a:t>
            </a:r>
            <a:r>
              <a:rPr lang="ru-RU" sz="2400">
                <a:sym typeface="Symbol" pitchFamily="18" charset="2"/>
              </a:rPr>
              <a:t></a:t>
            </a:r>
            <a:r>
              <a:rPr lang="en-US" sz="2400"/>
              <a:t>C </a:t>
            </a:r>
            <a:r>
              <a:rPr lang="en-US" sz="2400">
                <a:sym typeface="Symbol" pitchFamily="18" charset="2"/>
              </a:rPr>
              <a:t></a:t>
            </a:r>
            <a:r>
              <a:rPr lang="en-US" sz="2400"/>
              <a:t>R</a:t>
            </a:r>
            <a:r>
              <a:rPr lang="ru-RU" sz="2400">
                <a:sym typeface="Symbol" pitchFamily="18" charset="2"/>
              </a:rPr>
              <a:t></a:t>
            </a:r>
            <a:r>
              <a:rPr lang="ru-RU" sz="2400" b="1">
                <a:sym typeface="Euclid Math One" pitchFamily="18" charset="2"/>
              </a:rPr>
              <a:t></a:t>
            </a:r>
            <a:endParaRPr lang="en-US" sz="2400" b="1"/>
          </a:p>
          <a:p>
            <a:pPr>
              <a:spcBef>
                <a:spcPct val="35000"/>
              </a:spcBef>
            </a:pPr>
            <a:r>
              <a:rPr lang="en-US" sz="2400"/>
              <a:t>z</a:t>
            </a:r>
            <a:r>
              <a:rPr lang="ru-RU" sz="2400"/>
              <a:t> </a:t>
            </a:r>
            <a:r>
              <a:rPr lang="en-US" sz="2400">
                <a:sym typeface="Symbol" pitchFamily="18" charset="2"/>
              </a:rPr>
              <a:t>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/>
              <a:t>X</a:t>
            </a:r>
            <a:r>
              <a:rPr lang="en-US" sz="2400" b="1" baseline="-25000">
                <a:sym typeface="Symbol" pitchFamily="18" charset="2"/>
              </a:rPr>
              <a:t></a:t>
            </a:r>
            <a:r>
              <a:rPr lang="ru-RU" sz="2400"/>
              <a:t>(</a:t>
            </a:r>
            <a:r>
              <a:rPr lang="en-US" sz="2400"/>
              <a:t>U</a:t>
            </a:r>
            <a:r>
              <a:rPr lang="ru-RU" sz="2400"/>
              <a:t>)</a:t>
            </a:r>
            <a:r>
              <a:rPr lang="en-US" sz="2400"/>
              <a:t>	</a:t>
            </a:r>
            <a:r>
              <a:rPr lang="ru-RU" sz="2400"/>
              <a:t>&amp;   </a:t>
            </a:r>
            <a:r>
              <a:rPr lang="en-US" sz="2400"/>
              <a:t>z</a:t>
            </a:r>
            <a:r>
              <a:rPr lang="ru-RU" sz="2400"/>
              <a:t>(</a:t>
            </a:r>
            <a:r>
              <a:rPr lang="en-US" sz="2400"/>
              <a:t>U</a:t>
            </a:r>
            <a:r>
              <a:rPr lang="ru-RU" sz="2400"/>
              <a:t>)</a:t>
            </a:r>
            <a:r>
              <a:rPr lang="en-US" sz="2400"/>
              <a:t> </a:t>
            </a:r>
            <a:r>
              <a:rPr lang="ru-RU" sz="2400"/>
              <a:t>\</a:t>
            </a:r>
            <a:r>
              <a:rPr lang="en-US" sz="2400"/>
              <a:t> z</a:t>
            </a:r>
            <a:r>
              <a:rPr lang="ru-RU" sz="2400"/>
              <a:t>(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stab</a:t>
            </a:r>
            <a:r>
              <a:rPr lang="ru-RU" sz="2400"/>
              <a:t>)</a:t>
            </a:r>
            <a:r>
              <a:rPr lang="en-US" sz="2400"/>
              <a:t> </a:t>
            </a:r>
            <a:r>
              <a:rPr lang="en-US" sz="2400">
                <a:sym typeface="Symbol" pitchFamily="18" charset="2"/>
              </a:rPr>
              <a:t> 	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ru-RU" sz="2400"/>
              <a:t> </a:t>
            </a:r>
            <a:r>
              <a:rPr lang="en-US" sz="2400"/>
              <a:t>U</a:t>
            </a:r>
            <a:r>
              <a:rPr lang="en-US" sz="2400">
                <a:sym typeface="Euclid Symbol" pitchFamily="18" charset="2"/>
              </a:rPr>
              <a:t></a:t>
            </a:r>
            <a:r>
              <a:rPr lang="en-US" sz="2400"/>
              <a:t>z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/>
              <a:t>z</a:t>
            </a:r>
            <a:r>
              <a:rPr lang="ru-RU" sz="2400"/>
              <a:t>(</a:t>
            </a:r>
            <a:r>
              <a:rPr lang="en-US" sz="2400"/>
              <a:t>U</a:t>
            </a:r>
            <a:r>
              <a:rPr lang="ru-RU" sz="2400"/>
              <a:t>)\</a:t>
            </a:r>
            <a:r>
              <a:rPr lang="en-US" sz="2400"/>
              <a:t>z</a:t>
            </a:r>
            <a:r>
              <a:rPr lang="ru-RU" sz="2400"/>
              <a:t>(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stab</a:t>
            </a:r>
            <a:r>
              <a:rPr lang="ru-RU" sz="2400"/>
              <a:t>)</a:t>
            </a:r>
            <a:endParaRPr lang="en-US" sz="2400"/>
          </a:p>
          <a:p>
            <a:pPr>
              <a:spcBef>
                <a:spcPct val="10000"/>
              </a:spcBef>
            </a:pPr>
            <a:r>
              <a:rPr lang="en-US" sz="2400"/>
              <a:t>?x</a:t>
            </a:r>
            <a:r>
              <a:rPr lang="ru-RU" sz="2400"/>
              <a:t> </a:t>
            </a:r>
            <a:r>
              <a:rPr lang="en-US" sz="2400">
                <a:sym typeface="Symbol" pitchFamily="18" charset="2"/>
              </a:rPr>
              <a:t>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/>
              <a:t>X</a:t>
            </a:r>
            <a:r>
              <a:rPr lang="en-US" sz="2400" b="1" baseline="-25000">
                <a:sym typeface="Symbol" pitchFamily="18" charset="2"/>
              </a:rPr>
              <a:t></a:t>
            </a:r>
            <a:r>
              <a:rPr lang="ru-RU" sz="2400"/>
              <a:t>(</a:t>
            </a:r>
            <a:r>
              <a:rPr lang="en-US" sz="2400"/>
              <a:t>U</a:t>
            </a:r>
            <a:r>
              <a:rPr lang="ru-RU" sz="2400"/>
              <a:t>)				</a:t>
            </a:r>
            <a:r>
              <a:rPr lang="en-US" sz="2400"/>
              <a:t>	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ru-RU" sz="2400"/>
              <a:t> </a:t>
            </a:r>
            <a:r>
              <a:rPr lang="en-US" sz="2400"/>
              <a:t>U</a:t>
            </a:r>
            <a:r>
              <a:rPr lang="en-US" sz="2400">
                <a:sym typeface="Euclid Symbol" pitchFamily="18" charset="2"/>
              </a:rPr>
              <a:t>?</a:t>
            </a:r>
            <a:r>
              <a:rPr lang="en-US" sz="2400"/>
              <a:t>x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 b="1" i="1">
                <a:sym typeface="Symbol" pitchFamily="18" charset="2"/>
              </a:rPr>
              <a:t></a:t>
            </a:r>
            <a:endParaRPr lang="en-US" sz="2400" b="1"/>
          </a:p>
          <a:p>
            <a:pPr>
              <a:spcBef>
                <a:spcPct val="10000"/>
              </a:spcBef>
            </a:pPr>
            <a:r>
              <a:rPr lang="en-US" sz="2400"/>
              <a:t>R(U)</a:t>
            </a:r>
            <a:r>
              <a:rPr lang="en-US" sz="2400">
                <a:sym typeface="Symbol" pitchFamily="18" charset="2"/>
              </a:rPr>
              <a:t></a:t>
            </a:r>
            <a:r>
              <a:rPr lang="en-US" sz="2400"/>
              <a:t> 					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en-US" sz="2400"/>
              <a:t> U</a:t>
            </a:r>
            <a:r>
              <a:rPr lang="en-US" sz="2400">
                <a:sym typeface="Euclid Symbol" pitchFamily="18" charset="2"/>
              </a:rPr>
              <a:t></a:t>
            </a:r>
            <a:r>
              <a:rPr lang="en-US" sz="2400">
                <a:sym typeface="Symbol" pitchFamily="18" charset="2"/>
              </a:rPr>
              <a:t>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/>
              <a:t>(R(U),R)</a:t>
            </a:r>
          </a:p>
          <a:p>
            <a:pPr>
              <a:spcBef>
                <a:spcPct val="10000"/>
              </a:spcBef>
            </a:pPr>
            <a:r>
              <a:rPr lang="en-US" sz="2400"/>
              <a:t>z </a:t>
            </a:r>
            <a:r>
              <a:rPr lang="en-US" sz="2400">
                <a:sym typeface="Symbol" pitchFamily="18" charset="2"/>
              </a:rPr>
              <a:t> </a:t>
            </a:r>
            <a:r>
              <a:rPr lang="en-US" sz="2400" b="1"/>
              <a:t>X</a:t>
            </a:r>
            <a:r>
              <a:rPr lang="en-US" sz="2400" b="1" baseline="-25000">
                <a:sym typeface="Symbol" pitchFamily="18" charset="2"/>
              </a:rPr>
              <a:t></a:t>
            </a:r>
            <a:r>
              <a:rPr lang="en-US" sz="2400"/>
              <a:t>(U)</a:t>
            </a:r>
            <a:r>
              <a:rPr lang="ru-RU" sz="2400"/>
              <a:t>	</a:t>
            </a:r>
            <a:r>
              <a:rPr lang="en-US" sz="2400"/>
              <a:t>&amp;   z </a:t>
            </a:r>
            <a:r>
              <a:rPr lang="ru-RU" sz="2400">
                <a:sym typeface="Symbol" pitchFamily="18" charset="2"/>
              </a:rPr>
              <a:t>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/>
              <a:t>R    &amp;</a:t>
            </a:r>
            <a:r>
              <a:rPr lang="ru-RU" sz="2400"/>
              <a:t>   </a:t>
            </a:r>
            <a:r>
              <a:rPr lang="en-US" sz="2400"/>
              <a:t>z(U) </a:t>
            </a:r>
            <a:r>
              <a:rPr lang="en-US" sz="2400">
                <a:sym typeface="Symbol" pitchFamily="18" charset="2"/>
              </a:rPr>
              <a:t> </a:t>
            </a:r>
            <a:r>
              <a:rPr lang="en-US" sz="2400"/>
              <a:t>	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en-US" sz="2400"/>
              <a:t> (U,R)</a:t>
            </a:r>
            <a:r>
              <a:rPr lang="en-US" sz="2400">
                <a:sym typeface="Euclid Symbol" pitchFamily="18" charset="2"/>
              </a:rPr>
              <a:t></a:t>
            </a:r>
            <a:r>
              <a:rPr lang="en-US" sz="2400"/>
              <a:t>z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/>
              <a:t>z(U)</a:t>
            </a:r>
          </a:p>
          <a:p>
            <a:pPr>
              <a:spcBef>
                <a:spcPct val="10000"/>
              </a:spcBef>
            </a:pPr>
            <a:r>
              <a:rPr lang="en-US" sz="2400"/>
              <a:t>?x </a:t>
            </a:r>
            <a:r>
              <a:rPr lang="en-US" sz="2400">
                <a:sym typeface="Symbol" pitchFamily="18" charset="2"/>
              </a:rPr>
              <a:t> </a:t>
            </a:r>
            <a:r>
              <a:rPr lang="en-US" sz="2400" b="1"/>
              <a:t>X</a:t>
            </a:r>
            <a:r>
              <a:rPr lang="en-US" sz="2400" b="1" baseline="-25000">
                <a:sym typeface="Symbol" pitchFamily="18" charset="2"/>
              </a:rPr>
              <a:t></a:t>
            </a:r>
            <a:r>
              <a:rPr lang="en-US" sz="2400"/>
              <a:t>(U)					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en-US" sz="2400"/>
              <a:t> (U,R)</a:t>
            </a:r>
            <a:r>
              <a:rPr lang="en-US" sz="2400">
                <a:sym typeface="Euclid Symbol" pitchFamily="18" charset="2"/>
              </a:rPr>
              <a:t>?</a:t>
            </a:r>
            <a:r>
              <a:rPr lang="en-US" sz="2400"/>
              <a:t>x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 b="1" i="1">
                <a:sym typeface="Symbol" pitchFamily="18" charset="2"/>
              </a:rPr>
              <a:t></a:t>
            </a:r>
            <a:endParaRPr lang="en-US" sz="2400" b="1"/>
          </a:p>
          <a:p>
            <a:pPr>
              <a:spcBef>
                <a:spcPct val="10000"/>
              </a:spcBef>
            </a:pPr>
            <a:r>
              <a:rPr lang="en-US" sz="2400"/>
              <a:t>			</a:t>
            </a:r>
            <a:r>
              <a:rPr lang="ru-RU" sz="2400">
                <a:sym typeface="Euclid Math One" pitchFamily="18" charset="2"/>
              </a:rPr>
              <a:t></a:t>
            </a:r>
            <a:r>
              <a:rPr lang="en-US" sz="2400"/>
              <a:t> </a:t>
            </a:r>
            <a:r>
              <a:rPr lang="en-US" sz="2400" b="1" i="1">
                <a:sym typeface="Symbol" pitchFamily="18" charset="2"/>
              </a:rPr>
              <a:t></a:t>
            </a:r>
            <a:r>
              <a:rPr lang="en-US" sz="2400">
                <a:sym typeface="Euclid Symbol" pitchFamily="18" charset="2"/>
              </a:rPr>
              <a:t></a:t>
            </a:r>
            <a:r>
              <a:rPr lang="en-US" sz="2400">
                <a:sym typeface="Symbol" pitchFamily="18" charset="2"/>
              </a:rPr>
              <a:t>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 b="1" i="1">
                <a:sym typeface="Symbol" pitchFamily="18" charset="2"/>
              </a:rPr>
              <a:t></a:t>
            </a:r>
            <a:r>
              <a:rPr lang="en-US" sz="2400">
                <a:sym typeface="Euclid Symbol" pitchFamily="18" charset="2"/>
              </a:rPr>
              <a:t></a:t>
            </a:r>
            <a:r>
              <a:rPr lang="en-US" sz="2400">
                <a:sym typeface="Symbol" pitchFamily="18" charset="2"/>
              </a:rPr>
              <a:t></a:t>
            </a:r>
            <a:r>
              <a:rPr lang="en-US" sz="2400">
                <a:sym typeface="Euclid Symbol" pitchFamily="18" charset="2"/>
              </a:rPr>
              <a:t></a:t>
            </a:r>
            <a:r>
              <a:rPr lang="en-US" sz="2400" b="1" i="1">
                <a:sym typeface="Symbol" pitchFamily="18" charset="2"/>
              </a:rPr>
              <a:t></a:t>
            </a:r>
            <a:endParaRPr lang="ru-RU" sz="2400" b="1" i="1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47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7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47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47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47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47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47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47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47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47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47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47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47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1A565-C632-405C-9EFE-E3582D16BE45}" type="slidenum">
              <a:rPr lang="ru-RU"/>
              <a:pPr/>
              <a:t>208</a:t>
            </a:fld>
            <a:endParaRPr lang="ru-RU"/>
          </a:p>
        </p:txBody>
      </p:sp>
      <p:grpSp>
        <p:nvGrpSpPr>
          <p:cNvPr id="71373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1373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373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1374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374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9731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Алгоритм 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Euclid Math One" pitchFamily="18" charset="2"/>
              </a:rPr>
              <a:t>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altLang="zh-TW" sz="24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S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Спецификация безопасных стимулов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13742" name="Text Box 14"/>
          <p:cNvSpPr txBox="1">
            <a:spLocks noChangeArrowheads="1"/>
          </p:cNvSpPr>
          <p:nvPr/>
        </p:nvSpPr>
        <p:spPr bwMode="auto">
          <a:xfrm>
            <a:off x="250825" y="1233488"/>
            <a:ext cx="8605838" cy="23764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bIns="82800" anchor="ctr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Мы рассмотрели алгоритм для автоматов, в которых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sym typeface="Symbol" pitchFamily="18" charset="2"/>
              </a:rPr>
              <a:t>специфицированы принимаемые стимулы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/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(безопасные и разрушающие),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и </a:t>
            </a:r>
            <a:r>
              <a:rPr lang="ru-RU" sz="2800">
                <a:sym typeface="Symbol" pitchFamily="18" charset="2"/>
              </a:rPr>
              <a:t>неспецифицированы блокируемые стимулы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713743" name="Text Box 15"/>
          <p:cNvSpPr txBox="1">
            <a:spLocks noChangeArrowheads="1"/>
          </p:cNvSpPr>
          <p:nvPr/>
        </p:nvSpPr>
        <p:spPr bwMode="auto">
          <a:xfrm>
            <a:off x="250825" y="3752850"/>
            <a:ext cx="8605838" cy="23764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bIns="82800" anchor="ctr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Нужна модификация для автоматов, в которых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sym typeface="Symbol" pitchFamily="18" charset="2"/>
              </a:rPr>
              <a:t>специфицированы безопасные стимулы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/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(принимаемые и блокируемые),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и </a:t>
            </a:r>
            <a:r>
              <a:rPr lang="ru-RU" sz="2800">
                <a:sym typeface="Symbol" pitchFamily="18" charset="2"/>
              </a:rPr>
              <a:t>неспецифицированы разрушающие стимулы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3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3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2" grpId="0" animBg="1"/>
      <p:bldP spid="713743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1A8C1-DBE2-45F8-8D84-C3A9299B9230}" type="slidenum">
              <a:rPr lang="ru-RU"/>
              <a:pPr/>
              <a:t>209</a:t>
            </a:fld>
            <a:endParaRPr lang="ru-RU"/>
          </a:p>
        </p:txBody>
      </p:sp>
      <p:grpSp>
        <p:nvGrpSpPr>
          <p:cNvPr id="6993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993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3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3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3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3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4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4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4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94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994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4284663" y="188913"/>
            <a:ext cx="467995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</a:rPr>
              <a:t>Композиционное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тестирование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10000"/>
              </a:spcAft>
            </a:pPr>
            <a:r>
              <a:rPr lang="ru-RU" altLang="zh-TW" sz="3200" b="1" i="1" u="sng">
                <a:latin typeface="Times New Roman" pitchFamily="18" charset="0"/>
              </a:rPr>
              <a:t>Косая</a:t>
            </a:r>
            <a:r>
              <a:rPr lang="ru-RU" altLang="zh-TW" sz="3200" b="1" u="sng">
                <a:latin typeface="Times New Roman" pitchFamily="18" charset="0"/>
              </a:rPr>
              <a:t> композиция</a:t>
            </a:r>
            <a:r>
              <a:rPr lang="ru-RU" sz="3200" u="sng">
                <a:sym typeface="Euclid Math One" pitchFamily="18" charset="2"/>
              </a:rPr>
              <a:t> </a:t>
            </a:r>
            <a:endParaRPr lang="en-US" altLang="zh-TW" sz="32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Цели </a:t>
            </a:r>
            <a:r>
              <a:rPr lang="ru-RU" altLang="zh-TW" sz="28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косой</a:t>
            </a: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композиции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Ограничения на спецификации компонентов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Итеративное построение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Безопасность и безопасно-конвергентность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Корректность системной спецификации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Генерация системных тестов</a:t>
            </a:r>
          </a:p>
        </p:txBody>
      </p:sp>
      <p:pic>
        <p:nvPicPr>
          <p:cNvPr id="699406" name="Picture 14" descr="matric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8077200" y="107950"/>
            <a:ext cx="914400" cy="941388"/>
          </a:xfrm>
          <a:prstGeom prst="rect">
            <a:avLst/>
          </a:prstGeom>
          <a:noFill/>
        </p:spPr>
      </p:pic>
      <p:pic>
        <p:nvPicPr>
          <p:cNvPr id="699410" name="Picture 18" descr="7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>
          <a:xfrm>
            <a:off x="107950" y="107950"/>
            <a:ext cx="4032250" cy="66373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CEA8-7E8A-41CF-93B3-2C76C4C95B03}" type="slidenum">
              <a:rPr lang="ru-RU"/>
              <a:pPr/>
              <a:t>21</a:t>
            </a:fld>
            <a:endParaRPr lang="ru-RU"/>
          </a:p>
        </p:txBody>
      </p:sp>
      <p:grpSp>
        <p:nvGrpSpPr>
          <p:cNvPr id="10752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0752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2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2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2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2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3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3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53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0753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503238" y="1881188"/>
            <a:ext cx="8137525" cy="8318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  <a:spcAft>
                <a:spcPct val="100000"/>
              </a:spcAft>
            </a:pPr>
            <a:r>
              <a:rPr lang="ru-RU" sz="2800"/>
              <a:t>Дивергенция не обязательно ошибка «зацикливания» программы.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>
            <a:off x="142875" y="298291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323850" y="225425"/>
            <a:ext cx="8461375" cy="11874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  <a:r>
              <a:rPr lang="ru-RU"/>
              <a:t> </a:t>
            </a:r>
          </a:p>
          <a:p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	Дивергенция</a:t>
            </a:r>
            <a:endParaRPr lang="ru-RU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>
            <a:off x="611188" y="472916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611188" y="4867275"/>
            <a:ext cx="81375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/>
              <a:t>«Внутренняя» дивергенция: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Отсутствие приоритета внешних действий над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-</a:t>
            </a:r>
            <a:r>
              <a:rPr lang="ru-RU" sz="2800">
                <a:latin typeface="Times New Roman" pitchFamily="18" charset="0"/>
              </a:rPr>
              <a:t>активностью.</a:t>
            </a: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647700" y="2935288"/>
            <a:ext cx="813752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just">
              <a:spcBef>
                <a:spcPct val="40000"/>
              </a:spcBef>
            </a:pPr>
            <a:r>
              <a:rPr lang="ru-RU" sz="2800"/>
              <a:t>«Внешняя» дивергенция: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Тест - только часть окружения.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Дивергенция – бесконечное взаимодействие реализации с остальной частью окружения.</a:t>
            </a:r>
          </a:p>
        </p:txBody>
      </p:sp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323850" y="674688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062E-6 L 4.16667E-6 0.28191 " pathEditMode="relative" rAng="0" ptsTypes="AA">
                                      <p:cBhvr>
                                        <p:cTn id="43" dur="1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"/>
                            </p:stCondLst>
                            <p:childTnLst>
                              <p:par>
                                <p:cTn id="45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5" grpId="0" animBg="1"/>
      <p:bldP spid="107537" grpId="0" animBg="1"/>
      <p:bldP spid="107537" grpId="1" animBg="1"/>
      <p:bldP spid="107539" grpId="0" animBg="1"/>
      <p:bldP spid="107540" grpId="0"/>
      <p:bldP spid="107541" grpId="0"/>
      <p:bldP spid="107542" grpId="0" animBg="1" autoUpdateAnimBg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7950A-F5AE-4EB3-864D-DB4F472EEF3D}" type="slidenum">
              <a:rPr lang="ru-RU"/>
              <a:pPr/>
              <a:t>210</a:t>
            </a:fld>
            <a:endParaRPr lang="ru-RU"/>
          </a:p>
        </p:txBody>
      </p:sp>
      <p:grpSp>
        <p:nvGrpSpPr>
          <p:cNvPr id="70144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0144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4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4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4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4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4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4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5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145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0145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1453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2239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</a:t>
            </a: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Цели построения </a:t>
            </a:r>
            <a:r>
              <a:rPr lang="ru-RU" altLang="zh-TW" sz="3200" i="1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косой</a:t>
            </a: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 композиции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01454" name="Text Box 14"/>
          <p:cNvSpPr txBox="1">
            <a:spLocks noChangeArrowheads="1"/>
          </p:cNvSpPr>
          <p:nvPr/>
        </p:nvSpPr>
        <p:spPr bwMode="auto">
          <a:xfrm>
            <a:off x="179388" y="1592263"/>
            <a:ext cx="8677275" cy="4537075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3200"/>
              <a:t>Проверка компонуемости =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безопасность и безопасно-конвергентность косой композиции</a:t>
            </a:r>
            <a:r>
              <a:rPr lang="ru-RU" sz="3200"/>
              <a:t>.</a:t>
            </a:r>
          </a:p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3200"/>
              <a:t>Корректность системной спецификации  =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косая композиция конформна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системной спецификации</a:t>
            </a:r>
            <a:r>
              <a:rPr lang="ru-RU" sz="3200"/>
              <a:t>.</a:t>
            </a:r>
          </a:p>
          <a:p>
            <a:pPr marL="342900" indent="-342900" algn="dist">
              <a:spcBef>
                <a:spcPct val="50000"/>
              </a:spcBef>
              <a:buFontTx/>
              <a:buAutoNum type="arabicPeriod"/>
            </a:pPr>
            <a:r>
              <a:rPr lang="ru-RU" sz="3200"/>
              <a:t>Генерация системных тестов</a:t>
            </a:r>
            <a:br>
              <a:rPr lang="ru-RU" sz="3200"/>
            </a:br>
            <a:r>
              <a:rPr lang="ru-RU" sz="3200"/>
              <a:t>по косой композиции.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1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1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1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1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701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01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014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54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24FB3-EEE0-4431-AB5C-DF92834EBD87}" type="slidenum">
              <a:rPr lang="ru-RU"/>
              <a:pPr/>
              <a:t>211</a:t>
            </a:fld>
            <a:endParaRPr lang="ru-RU"/>
          </a:p>
        </p:txBody>
      </p:sp>
      <p:sp>
        <p:nvSpPr>
          <p:cNvPr id="712706" name="Text Box 2"/>
          <p:cNvSpPr txBox="1">
            <a:spLocks noChangeArrowheads="1"/>
          </p:cNvSpPr>
          <p:nvPr/>
        </p:nvSpPr>
        <p:spPr bwMode="auto">
          <a:xfrm>
            <a:off x="754063" y="3400425"/>
            <a:ext cx="3800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Регулярна по реакциям.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712707" name="Text Box 3"/>
          <p:cNvSpPr txBox="1">
            <a:spLocks noChangeArrowheads="1"/>
          </p:cNvSpPr>
          <p:nvPr/>
        </p:nvSpPr>
        <p:spPr bwMode="auto">
          <a:xfrm>
            <a:off x="503238" y="1811338"/>
            <a:ext cx="7885112" cy="30765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>
              <a:spcBef>
                <a:spcPct val="1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Безопасна и безопасно-конвергентна.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Спецификация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принимаемых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стимулов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(безопасных и разрушающих).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Конечно-безопасно-ветвящаяся.</a:t>
            </a:r>
          </a:p>
          <a:p>
            <a:pPr marL="342900" indent="-342900"/>
            <a:r>
              <a:rPr lang="ru-RU" sz="2800">
                <a:latin typeface="Times New Roman" pitchFamily="18" charset="0"/>
              </a:rPr>
              <a:t>	</a:t>
            </a: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TI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конечного числа переходов из</a:t>
            </a:r>
            <a:r>
              <a:rPr lang="ru-RU" sz="2800"/>
              <a:t> </a:t>
            </a:r>
            <a:r>
              <a:rPr lang="en-US" sz="2800"/>
              <a:t>s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712708" name="Text Box 4"/>
          <p:cNvSpPr txBox="1">
            <a:spLocks noChangeArrowheads="1"/>
          </p:cNvSpPr>
          <p:nvPr/>
        </p:nvSpPr>
        <p:spPr bwMode="auto">
          <a:xfrm>
            <a:off x="754063" y="3400425"/>
            <a:ext cx="2979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Гамма-нормальна.</a:t>
            </a:r>
            <a:endParaRPr lang="ru-RU" sz="2800" b="1">
              <a:latin typeface="Times New Roman" pitchFamily="18" charset="0"/>
            </a:endParaRPr>
          </a:p>
        </p:txBody>
      </p:sp>
      <p:grpSp>
        <p:nvGrpSpPr>
          <p:cNvPr id="712709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12710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1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2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3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4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5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6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7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2718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12719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2720" name="Text Box 16"/>
          <p:cNvSpPr txBox="1">
            <a:spLocks noChangeArrowheads="1"/>
          </p:cNvSpPr>
          <p:nvPr/>
        </p:nvSpPr>
        <p:spPr bwMode="auto">
          <a:xfrm>
            <a:off x="250825" y="152400"/>
            <a:ext cx="8569325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</a:t>
            </a: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Ограничения на спецификации компонентов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12721" name="Text Box 17"/>
          <p:cNvSpPr txBox="1">
            <a:spLocks noChangeArrowheads="1"/>
          </p:cNvSpPr>
          <p:nvPr/>
        </p:nvSpPr>
        <p:spPr bwMode="auto">
          <a:xfrm>
            <a:off x="2268538" y="1254125"/>
            <a:ext cx="4630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Исходная спецификация </a:t>
            </a:r>
            <a:r>
              <a:rPr lang="en-US" sz="2800" b="1" u="sng"/>
              <a:t>S</a:t>
            </a:r>
            <a:endParaRPr lang="ru-RU" sz="2800" b="1" u="sng"/>
          </a:p>
        </p:txBody>
      </p:sp>
      <p:sp>
        <p:nvSpPr>
          <p:cNvPr id="712722" name="Text Box 18"/>
          <p:cNvSpPr txBox="1">
            <a:spLocks noChangeArrowheads="1"/>
          </p:cNvSpPr>
          <p:nvPr/>
        </p:nvSpPr>
        <p:spPr bwMode="auto">
          <a:xfrm>
            <a:off x="871538" y="1304925"/>
            <a:ext cx="6575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u="sng"/>
              <a:t>Преобразованная спецификация </a:t>
            </a:r>
            <a:r>
              <a:rPr lang="ru-RU" sz="2800" b="1" u="sng">
                <a:sym typeface="Euclid Math One" pitchFamily="18" charset="2"/>
              </a:rPr>
              <a:t></a:t>
            </a:r>
            <a:r>
              <a:rPr lang="ru-RU" sz="2800" u="sng">
                <a:sym typeface="Euclid Math One" pitchFamily="18" charset="2"/>
              </a:rPr>
              <a:t>(</a:t>
            </a:r>
            <a:r>
              <a:rPr lang="en-US" sz="2800" b="1" u="sng"/>
              <a:t>S</a:t>
            </a:r>
            <a:r>
              <a:rPr lang="ru-RU" sz="2800" u="sng"/>
              <a:t>)</a:t>
            </a:r>
            <a:endParaRPr lang="ru-RU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2724" name="Text Box 20"/>
          <p:cNvSpPr txBox="1">
            <a:spLocks noChangeArrowheads="1"/>
          </p:cNvSpPr>
          <p:nvPr/>
        </p:nvSpPr>
        <p:spPr bwMode="auto">
          <a:xfrm>
            <a:off x="1236663" y="5043488"/>
            <a:ext cx="61801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dist"/>
            <a:r>
              <a:rPr lang="ru-RU" sz="2800" u="sng">
                <a:latin typeface="Times New Roman" pitchFamily="18" charset="0"/>
              </a:rPr>
              <a:t>Для построения косой композиции</a:t>
            </a:r>
            <a:r>
              <a:rPr lang="ru-RU" sz="2800">
                <a:latin typeface="Times New Roman" pitchFamily="18" charset="0"/>
              </a:rPr>
              <a:t>:</a:t>
            </a:r>
            <a:endParaRPr lang="en-US" sz="2800">
              <a:latin typeface="Times New Roman" pitchFamily="18" charset="0"/>
            </a:endParaRPr>
          </a:p>
          <a:p>
            <a:pPr marL="342900" indent="-342900" algn="dist"/>
            <a:r>
              <a:rPr lang="ru-RU" sz="2800">
                <a:latin typeface="Times New Roman" pitchFamily="18" charset="0"/>
              </a:rPr>
              <a:t>Алфавит</a:t>
            </a:r>
            <a:r>
              <a:rPr lang="ru-RU" sz="2800"/>
              <a:t> </a:t>
            </a:r>
            <a:r>
              <a:rPr lang="en-US" sz="2800" b="1"/>
              <a:t>C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разрешим.</a:t>
            </a:r>
            <a:endParaRPr lang="en-US" sz="2800">
              <a:latin typeface="Times New Roman" pitchFamily="18" charset="0"/>
            </a:endParaRPr>
          </a:p>
          <a:p>
            <a:pPr marL="342900" indent="-342900" algn="dist"/>
            <a:r>
              <a:rPr lang="ru-RU" sz="2800"/>
              <a:t>Алгоритм </a:t>
            </a:r>
            <a:r>
              <a:rPr lang="ru-RU" sz="2800">
                <a:latin typeface="Times New Roman" pitchFamily="18" charset="0"/>
              </a:rPr>
              <a:t>вычисления предиката</a:t>
            </a:r>
            <a:r>
              <a:rPr lang="ru-RU" sz="2800"/>
              <a:t> </a:t>
            </a:r>
            <a:r>
              <a:rPr lang="en-US" sz="2800"/>
              <a:t>z</a:t>
            </a:r>
            <a:r>
              <a:rPr lang="en-US" sz="2800">
                <a:sym typeface="Symbol" pitchFamily="18" charset="2"/>
              </a:rPr>
              <a:t></a:t>
            </a:r>
            <a:r>
              <a:rPr lang="en-US" sz="2800" b="1">
                <a:sym typeface="Symbol" pitchFamily="18" charset="2"/>
              </a:rPr>
              <a:t>C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712725" name="Text Box 21"/>
          <p:cNvSpPr txBox="1">
            <a:spLocks noChangeArrowheads="1"/>
          </p:cNvSpPr>
          <p:nvPr/>
        </p:nvSpPr>
        <p:spPr bwMode="auto">
          <a:xfrm>
            <a:off x="395288" y="4941888"/>
            <a:ext cx="82121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ru-RU" sz="2800">
                <a:latin typeface="Times New Roman" pitchFamily="18" charset="0"/>
              </a:rPr>
              <a:t>5.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</a:rPr>
              <a:t>Множество стимулов перечислимо.</a:t>
            </a:r>
            <a:r>
              <a:rPr lang="en-US" sz="2800">
                <a:latin typeface="Times New Roman" pitchFamily="18" charset="0"/>
              </a:rPr>
              <a:t/>
            </a:r>
            <a:br>
              <a:rPr lang="en-US" sz="2800">
                <a:latin typeface="Times New Roman" pitchFamily="18" charset="0"/>
              </a:rPr>
            </a:br>
            <a:r>
              <a:rPr lang="ru-RU" sz="2800"/>
              <a:t>Итератор </a:t>
            </a:r>
            <a:r>
              <a:rPr lang="en-US" sz="2800">
                <a:latin typeface="Arial Black" pitchFamily="34" charset="0"/>
              </a:rPr>
              <a:t>X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перечислимого множества стимулов.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2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2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7127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7127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27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71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1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1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1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712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71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71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" presetClass="emph" presetSubtype="4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71270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1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6" grpId="0"/>
      <p:bldP spid="712706" grpId="1"/>
      <p:bldP spid="712707" grpId="0" build="allAtOnce"/>
      <p:bldP spid="712708" grpId="0"/>
      <p:bldP spid="712708" grpId="1"/>
      <p:bldP spid="712721" grpId="0"/>
      <p:bldP spid="712721" grpId="1"/>
      <p:bldP spid="712722" grpId="0"/>
      <p:bldP spid="712724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5DCD-0EE0-4D75-887E-FE14F2B27F05}" type="slidenum">
              <a:rPr lang="ru-RU"/>
              <a:pPr/>
              <a:t>212</a:t>
            </a:fld>
            <a:endParaRPr lang="ru-RU"/>
          </a:p>
        </p:txBody>
      </p:sp>
      <p:grpSp>
        <p:nvGrpSpPr>
          <p:cNvPr id="72294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2294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4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4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5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5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5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5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5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295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2295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2957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</a:t>
            </a: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Итеративное построение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22958" name="Text Box 14"/>
          <p:cNvSpPr txBox="1">
            <a:spLocks noChangeArrowheads="1"/>
          </p:cNvSpPr>
          <p:nvPr/>
        </p:nvSpPr>
        <p:spPr bwMode="auto">
          <a:xfrm>
            <a:off x="1655763" y="1412875"/>
            <a:ext cx="5903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22959" name="Text Box 15"/>
          <p:cNvSpPr txBox="1">
            <a:spLocks noChangeArrowheads="1"/>
          </p:cNvSpPr>
          <p:nvPr/>
        </p:nvSpPr>
        <p:spPr bwMode="auto">
          <a:xfrm>
            <a:off x="323850" y="1304925"/>
            <a:ext cx="8388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46800" anchor="ctr">
            <a:spAutoFit/>
          </a:bodyPr>
          <a:lstStyle/>
          <a:p>
            <a:pPr algn="dist"/>
            <a:r>
              <a:rPr lang="ru-RU" sz="2400">
                <a:latin typeface="Times New Roman" pitchFamily="18" charset="0"/>
              </a:rPr>
              <a:t>Для каждого числа </a:t>
            </a:r>
            <a:r>
              <a:rPr lang="en-US" sz="2400"/>
              <a:t>n</a:t>
            </a:r>
            <a:r>
              <a:rPr lang="ru-RU" sz="2400">
                <a:latin typeface="Times New Roman" pitchFamily="18" charset="0"/>
              </a:rPr>
              <a:t> за конечное время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можно построить подавтомат косой композиции,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содержащий все </a:t>
            </a:r>
            <a:r>
              <a:rPr lang="ru-RU" sz="2400" i="1">
                <a:latin typeface="Times New Roman" pitchFamily="18" charset="0"/>
              </a:rPr>
              <a:t>маршруты</a:t>
            </a:r>
            <a:r>
              <a:rPr lang="ru-RU" sz="2400">
                <a:latin typeface="Times New Roman" pitchFamily="18" charset="0"/>
              </a:rPr>
              <a:t> длиной не более </a:t>
            </a:r>
            <a:r>
              <a:rPr lang="en-US" sz="2400"/>
              <a:t>n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722960" name="Text Box 16"/>
          <p:cNvSpPr txBox="1">
            <a:spLocks noChangeArrowheads="1"/>
          </p:cNvSpPr>
          <p:nvPr/>
        </p:nvSpPr>
        <p:spPr bwMode="auto">
          <a:xfrm>
            <a:off x="323850" y="2565400"/>
            <a:ext cx="8388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46800" anchor="ctr">
            <a:spAutoFit/>
          </a:bodyPr>
          <a:lstStyle/>
          <a:p>
            <a:pPr algn="dist"/>
            <a:r>
              <a:rPr lang="ru-RU" sz="2400">
                <a:latin typeface="Times New Roman" pitchFamily="18" charset="0"/>
              </a:rPr>
              <a:t>Как для каждого числа </a:t>
            </a:r>
            <a:r>
              <a:rPr lang="en-US" sz="2400"/>
              <a:t>n</a:t>
            </a:r>
            <a:r>
              <a:rPr lang="ru-RU" sz="2400">
                <a:latin typeface="Times New Roman" pitchFamily="18" charset="0"/>
              </a:rPr>
              <a:t> за конечное время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построить подавтомат косой композиции,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содержащий все </a:t>
            </a:r>
            <a:r>
              <a:rPr lang="ru-RU" sz="2400" i="1">
                <a:latin typeface="Times New Roman" pitchFamily="18" charset="0"/>
              </a:rPr>
              <a:t>трассы</a:t>
            </a:r>
            <a:r>
              <a:rPr lang="ru-RU" sz="2400">
                <a:latin typeface="Times New Roman" pitchFamily="18" charset="0"/>
              </a:rPr>
              <a:t> длиной не более </a:t>
            </a:r>
            <a:r>
              <a:rPr lang="en-US" sz="2400"/>
              <a:t>n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722961" name="Text Box 17"/>
          <p:cNvSpPr txBox="1">
            <a:spLocks noChangeArrowheads="1"/>
          </p:cNvSpPr>
          <p:nvPr/>
        </p:nvSpPr>
        <p:spPr bwMode="auto">
          <a:xfrm>
            <a:off x="323850" y="4756150"/>
            <a:ext cx="86407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>
            <a:spAutoFit/>
          </a:bodyPr>
          <a:lstStyle/>
          <a:p>
            <a:pPr algn="dist"/>
            <a:r>
              <a:rPr lang="ru-RU" sz="2400" u="sng">
                <a:latin typeface="Times New Roman" pitchFamily="18" charset="0"/>
              </a:rPr>
              <a:t>Внутренняя регулярность компонентов</a:t>
            </a:r>
            <a:r>
              <a:rPr lang="ru-RU" sz="2400">
                <a:latin typeface="Times New Roman" pitchFamily="18" charset="0"/>
              </a:rPr>
              <a:t>: Для </a:t>
            </a:r>
            <a:r>
              <a:rPr lang="ru-RU" sz="2400">
                <a:sym typeface="Symbol" pitchFamily="18" charset="2"/>
              </a:rPr>
              <a:t></a:t>
            </a:r>
            <a:r>
              <a:rPr lang="ru-RU" sz="2400"/>
              <a:t> </a:t>
            </a:r>
            <a:r>
              <a:rPr lang="en-US" sz="2400"/>
              <a:t>s</a:t>
            </a:r>
            <a:r>
              <a:rPr lang="ru-RU" sz="2400">
                <a:latin typeface="Times New Roman" pitchFamily="18" charset="0"/>
              </a:rPr>
              <a:t>, достижимого минуя гамма-состояния, конечно число состояний, достижимых из </a:t>
            </a:r>
            <a:r>
              <a:rPr lang="en-US" sz="2400"/>
              <a:t>s</a:t>
            </a:r>
            <a:r>
              <a:rPr lang="ru-RU" sz="2400">
                <a:latin typeface="Times New Roman" pitchFamily="18" charset="0"/>
              </a:rPr>
              <a:t> по маршрутам без внешних символов, которые не проходят, но могут заканчиваться в гамма-состояниях.</a:t>
            </a:r>
          </a:p>
        </p:txBody>
      </p:sp>
      <p:sp>
        <p:nvSpPr>
          <p:cNvPr id="722962" name="Text Box 18"/>
          <p:cNvSpPr txBox="1">
            <a:spLocks noChangeArrowheads="1"/>
          </p:cNvSpPr>
          <p:nvPr/>
        </p:nvSpPr>
        <p:spPr bwMode="auto">
          <a:xfrm>
            <a:off x="611188" y="3829050"/>
            <a:ext cx="77406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46800" anchor="ctr">
            <a:spAutoFit/>
          </a:bodyPr>
          <a:lstStyle/>
          <a:p>
            <a:pPr algn="dist"/>
            <a:r>
              <a:rPr lang="ru-RU" sz="2400"/>
              <a:t>Мы не будем определять переходы (кроме </a:t>
            </a:r>
            <a:r>
              <a:rPr lang="ru-RU" sz="2400">
                <a:sym typeface="Symbol" pitchFamily="18" charset="2"/>
              </a:rPr>
              <a:t></a:t>
            </a:r>
            <a:r>
              <a:rPr lang="ru-RU" sz="2400"/>
              <a:t>)</a:t>
            </a:r>
            <a:br>
              <a:rPr lang="ru-RU" sz="2400"/>
            </a:br>
            <a:r>
              <a:rPr lang="ru-RU" sz="2400"/>
              <a:t>из композиционных гамма-состояний.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2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2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2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2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2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2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2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mph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22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22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229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F5FE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229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2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2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722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DE3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722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7229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59" grpId="0"/>
      <p:bldP spid="722960" grpId="0"/>
      <p:bldP spid="722961" grpId="0"/>
      <p:bldP spid="722962" grpId="0"/>
      <p:bldP spid="722962" grpId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F5CF-3096-46CC-8815-A833AF073EFE}" type="slidenum">
              <a:rPr lang="ru-RU"/>
              <a:pPr/>
              <a:t>213</a:t>
            </a:fld>
            <a:endParaRPr lang="ru-RU"/>
          </a:p>
        </p:txBody>
      </p:sp>
      <p:sp>
        <p:nvSpPr>
          <p:cNvPr id="705555" name="Text Box 19"/>
          <p:cNvSpPr txBox="1">
            <a:spLocks noChangeArrowheads="1"/>
          </p:cNvSpPr>
          <p:nvPr/>
        </p:nvSpPr>
        <p:spPr bwMode="auto">
          <a:xfrm>
            <a:off x="250825" y="1263650"/>
            <a:ext cx="85328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Внешняя регулярность компонентов</a:t>
            </a:r>
            <a:r>
              <a:rPr lang="ru-RU" sz="2400">
                <a:latin typeface="Times New Roman" pitchFamily="18" charset="0"/>
              </a:rPr>
              <a:t>: для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 </a:t>
            </a:r>
            <a:r>
              <a:rPr lang="en-US" sz="2400"/>
              <a:t>s</a:t>
            </a:r>
            <a:r>
              <a:rPr lang="ru-RU" sz="2400">
                <a:latin typeface="Times New Roman" pitchFamily="18" charset="0"/>
              </a:rPr>
              <a:t>, достижимого по безопасной трассе </a:t>
            </a:r>
            <a:r>
              <a:rPr lang="en-US" sz="2400">
                <a:latin typeface="Times New Roman" pitchFamily="18" charset="0"/>
              </a:rPr>
              <a:t>[</a:t>
            </a:r>
            <a:r>
              <a:rPr lang="ru-RU" sz="2400">
                <a:latin typeface="Times New Roman" pitchFamily="18" charset="0"/>
              </a:rPr>
              <a:t>+ внешний стимул</a:t>
            </a:r>
            <a:r>
              <a:rPr lang="en-US" sz="2400">
                <a:latin typeface="Times New Roman" pitchFamily="18" charset="0"/>
              </a:rPr>
              <a:t>]</a:t>
            </a:r>
            <a:r>
              <a:rPr lang="ru-RU" sz="2400">
                <a:latin typeface="Times New Roman" pitchFamily="18" charset="0"/>
              </a:rPr>
              <a:t>, </a:t>
            </a:r>
            <a:r>
              <a:rPr lang="ru-RU" sz="2400" i="1">
                <a:latin typeface="Times New Roman" pitchFamily="18" charset="0"/>
              </a:rPr>
              <a:t>конечно</a:t>
            </a:r>
            <a:r>
              <a:rPr lang="ru-RU" sz="2400">
                <a:latin typeface="Times New Roman" pitchFamily="18" charset="0"/>
              </a:rPr>
              <a:t> множество состояний, достижимых из </a:t>
            </a:r>
            <a:r>
              <a:rPr lang="en-US" sz="2400"/>
              <a:t>s</a:t>
            </a:r>
            <a:r>
              <a:rPr lang="ru-RU" sz="2400"/>
              <a:t> </a:t>
            </a:r>
            <a:r>
              <a:rPr lang="ru-RU" sz="2400">
                <a:latin typeface="Times New Roman" pitchFamily="18" charset="0"/>
              </a:rPr>
              <a:t>по маршрутам без внешних стимулов (но, возможно, с внешними реакциями), которые не проходят, но могут заканчиваться в гамма-состояниях.</a:t>
            </a:r>
          </a:p>
        </p:txBody>
      </p:sp>
      <p:sp>
        <p:nvSpPr>
          <p:cNvPr id="705549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</a:t>
            </a: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Безопасность и безопасно-конвергентность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05550" name="Text Box 14"/>
          <p:cNvSpPr txBox="1">
            <a:spLocks noChangeArrowheads="1"/>
          </p:cNvSpPr>
          <p:nvPr/>
        </p:nvSpPr>
        <p:spPr bwMode="auto">
          <a:xfrm>
            <a:off x="1655763" y="1412875"/>
            <a:ext cx="5903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05551" name="Text Box 15"/>
          <p:cNvSpPr txBox="1">
            <a:spLocks noChangeArrowheads="1"/>
          </p:cNvSpPr>
          <p:nvPr/>
        </p:nvSpPr>
        <p:spPr bwMode="auto">
          <a:xfrm>
            <a:off x="611188" y="3232150"/>
            <a:ext cx="7978775" cy="433388"/>
          </a:xfrm>
          <a:prstGeom prst="rect">
            <a:avLst/>
          </a:prstGeom>
          <a:noFill/>
          <a:ln w="127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26000" tIns="46800" rIns="126000" bIns="82800" anchor="ctr">
            <a:spAutoFit/>
          </a:bodyPr>
          <a:lstStyle/>
          <a:p>
            <a:pPr algn="dist">
              <a:lnSpc>
                <a:spcPct val="80000"/>
              </a:lnSpc>
            </a:pPr>
            <a:r>
              <a:rPr lang="ru-RU" sz="2400">
                <a:latin typeface="Times New Roman" pitchFamily="18" charset="0"/>
              </a:rPr>
              <a:t>Достаточно для проверки безопасности косой композиции.</a:t>
            </a:r>
          </a:p>
        </p:txBody>
      </p:sp>
      <p:sp>
        <p:nvSpPr>
          <p:cNvPr id="705552" name="Text Box 16"/>
          <p:cNvSpPr txBox="1">
            <a:spLocks noChangeArrowheads="1"/>
          </p:cNvSpPr>
          <p:nvPr/>
        </p:nvSpPr>
        <p:spPr bwMode="auto">
          <a:xfrm>
            <a:off x="179388" y="3681413"/>
            <a:ext cx="8712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10800" rIns="54000" bIns="10800" anchor="ctr"/>
          <a:lstStyle/>
          <a:p>
            <a:pPr algn="dist"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Безопасно-конвергентность косой композиции проверяется </a:t>
            </a:r>
            <a:r>
              <a:rPr lang="ru-RU" sz="2400" i="1">
                <a:latin typeface="Times New Roman" pitchFamily="18" charset="0"/>
              </a:rPr>
              <a:t>итеративно</a:t>
            </a:r>
            <a:r>
              <a:rPr lang="ru-RU" sz="2400">
                <a:latin typeface="Times New Roman" pitchFamily="18" charset="0"/>
              </a:rPr>
              <a:t>: для всех безопасных трасс длиной не более </a:t>
            </a:r>
            <a:r>
              <a:rPr lang="en-US" sz="2400"/>
              <a:t>n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705553" name="Text Box 17"/>
          <p:cNvSpPr txBox="1">
            <a:spLocks noChangeArrowheads="1"/>
          </p:cNvSpPr>
          <p:nvPr/>
        </p:nvSpPr>
        <p:spPr bwMode="auto">
          <a:xfrm>
            <a:off x="215900" y="5337175"/>
            <a:ext cx="8712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10800" rIns="54000" bIns="10800"/>
          <a:lstStyle/>
          <a:p>
            <a:pPr algn="dist"/>
            <a:r>
              <a:rPr lang="ru-RU" sz="2400" u="sng">
                <a:latin typeface="Times New Roman" pitchFamily="18" charset="0"/>
              </a:rPr>
              <a:t>Внешняя ограниченности компонентов</a:t>
            </a:r>
            <a:r>
              <a:rPr lang="ru-RU" sz="2400">
                <a:latin typeface="Times New Roman" pitchFamily="18" charset="0"/>
              </a:rPr>
              <a:t>: для </a:t>
            </a:r>
            <a:r>
              <a:rPr lang="ru-RU" sz="2400">
                <a:sym typeface="Symbol" pitchFamily="18" charset="2"/>
              </a:rPr>
              <a:t> </a:t>
            </a:r>
            <a:r>
              <a:rPr lang="en-US" sz="2400"/>
              <a:t>s</a:t>
            </a:r>
            <a:r>
              <a:rPr lang="ru-RU" sz="2400">
                <a:latin typeface="Times New Roman" pitchFamily="18" charset="0"/>
              </a:rPr>
              <a:t>, достижимого по безопасной трассе </a:t>
            </a:r>
            <a:r>
              <a:rPr lang="en-US" sz="2400">
                <a:latin typeface="Times New Roman" pitchFamily="18" charset="0"/>
              </a:rPr>
              <a:t>[</a:t>
            </a:r>
            <a:r>
              <a:rPr lang="ru-RU" sz="2400">
                <a:latin typeface="Times New Roman" pitchFamily="18" charset="0"/>
              </a:rPr>
              <a:t>+ внешний стимул</a:t>
            </a:r>
            <a:r>
              <a:rPr lang="en-US" sz="2400">
                <a:latin typeface="Times New Roman" pitchFamily="18" charset="0"/>
              </a:rPr>
              <a:t>]</a:t>
            </a:r>
            <a:r>
              <a:rPr lang="ru-RU" sz="2400">
                <a:latin typeface="Times New Roman" pitchFamily="18" charset="0"/>
              </a:rPr>
              <a:t>, начинающиеся в </a:t>
            </a:r>
            <a:r>
              <a:rPr lang="en-US" sz="2400"/>
              <a:t>s</a:t>
            </a:r>
            <a:endParaRPr lang="ru-RU" sz="2400"/>
          </a:p>
          <a:p>
            <a:r>
              <a:rPr lang="ru-RU" sz="2400">
                <a:latin typeface="Times New Roman" pitchFamily="18" charset="0"/>
              </a:rPr>
              <a:t>трассы без внешних стимулов </a:t>
            </a:r>
            <a:r>
              <a:rPr lang="ru-RU" sz="2400" i="1">
                <a:latin typeface="Times New Roman" pitchFamily="18" charset="0"/>
              </a:rPr>
              <a:t>конечны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705554" name="Text Box 18"/>
          <p:cNvSpPr txBox="1">
            <a:spLocks noChangeArrowheads="1"/>
          </p:cNvSpPr>
          <p:nvPr/>
        </p:nvSpPr>
        <p:spPr bwMode="auto">
          <a:xfrm>
            <a:off x="442913" y="4543425"/>
            <a:ext cx="8305800" cy="7223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126000" tIns="46800" rIns="126000" bIns="8280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Достаточно для полной проверки безопасно-конвергентности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косой композиции </a:t>
            </a:r>
            <a:r>
              <a:rPr lang="ru-RU" sz="2400" i="1">
                <a:latin typeface="Times New Roman" pitchFamily="18" charset="0"/>
              </a:rPr>
              <a:t>конечных</a:t>
            </a:r>
            <a:r>
              <a:rPr lang="ru-RU" sz="2400">
                <a:latin typeface="Times New Roman" pitchFamily="18" charset="0"/>
              </a:rPr>
              <a:t> спецификаций.</a:t>
            </a:r>
          </a:p>
        </p:txBody>
      </p:sp>
      <p:grpSp>
        <p:nvGrpSpPr>
          <p:cNvPr id="70553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0553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554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0554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5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5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055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F5FE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055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DE3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7055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55" grpId="0" autoUpdateAnimBg="0"/>
      <p:bldP spid="705551" grpId="0" animBg="1"/>
      <p:bldP spid="705552" grpId="0"/>
      <p:bldP spid="705553" grpId="0"/>
      <p:bldP spid="705554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1DAD-9339-42F4-AFB5-197BA66DDA2C}" type="slidenum">
              <a:rPr lang="ru-RU"/>
              <a:pPr/>
              <a:t>214</a:t>
            </a:fld>
            <a:endParaRPr lang="ru-RU"/>
          </a:p>
        </p:txBody>
      </p:sp>
      <p:grpSp>
        <p:nvGrpSpPr>
          <p:cNvPr id="7075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075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5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075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7597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</a:t>
            </a: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Корректность системной спецификации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07598" name="Text Box 14"/>
          <p:cNvSpPr txBox="1">
            <a:spLocks noChangeArrowheads="1"/>
          </p:cNvSpPr>
          <p:nvPr/>
        </p:nvSpPr>
        <p:spPr bwMode="auto">
          <a:xfrm>
            <a:off x="1655763" y="1412875"/>
            <a:ext cx="5903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07599" name="Text Box 15"/>
          <p:cNvSpPr txBox="1">
            <a:spLocks noChangeArrowheads="1"/>
          </p:cNvSpPr>
          <p:nvPr/>
        </p:nvSpPr>
        <p:spPr bwMode="auto">
          <a:xfrm>
            <a:off x="215900" y="1414463"/>
            <a:ext cx="87122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 anchor="ctr"/>
          <a:lstStyle/>
          <a:p>
            <a:pPr algn="dist"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Аналитическая проверка корректности системной спецификации выполняется </a:t>
            </a:r>
            <a:r>
              <a:rPr lang="ru-RU" sz="2800" i="1">
                <a:latin typeface="Times New Roman" pitchFamily="18" charset="0"/>
              </a:rPr>
              <a:t>итеративно</a:t>
            </a:r>
            <a:r>
              <a:rPr lang="ru-RU" sz="2800">
                <a:latin typeface="Times New Roman" pitchFamily="18" charset="0"/>
              </a:rPr>
              <a:t>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для всех безопасных трасс длиной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не более заранее заданного числа </a:t>
            </a:r>
            <a:r>
              <a:rPr lang="en-US" sz="2800"/>
              <a:t>n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707602" name="Text Box 18"/>
          <p:cNvSpPr txBox="1">
            <a:spLocks noChangeArrowheads="1"/>
          </p:cNvSpPr>
          <p:nvPr/>
        </p:nvSpPr>
        <p:spPr bwMode="auto">
          <a:xfrm>
            <a:off x="215900" y="3571875"/>
            <a:ext cx="87122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 anchor="ctr"/>
          <a:lstStyle/>
          <a:p>
            <a:pPr algn="dist"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Этого достаточно для </a:t>
            </a:r>
            <a:r>
              <a:rPr lang="ru-RU" sz="2800" i="1">
                <a:latin typeface="Times New Roman" pitchFamily="18" charset="0"/>
              </a:rPr>
              <a:t>конечных</a:t>
            </a:r>
            <a:r>
              <a:rPr lang="ru-RU" sz="2800">
                <a:latin typeface="Times New Roman" pitchFamily="18" charset="0"/>
              </a:rPr>
              <a:t> спецификаций.</a:t>
            </a:r>
          </a:p>
        </p:txBody>
      </p:sp>
      <p:sp>
        <p:nvSpPr>
          <p:cNvPr id="707603" name="Text Box 19"/>
          <p:cNvSpPr txBox="1">
            <a:spLocks noChangeArrowheads="1"/>
          </p:cNvSpPr>
          <p:nvPr/>
        </p:nvSpPr>
        <p:spPr bwMode="auto">
          <a:xfrm>
            <a:off x="215900" y="4400550"/>
            <a:ext cx="8712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 anchor="ctr"/>
          <a:lstStyle/>
          <a:p>
            <a:pPr algn="dist"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В противном случае полная аналитическая проверка требует бесконечного числа конечных проверок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(для трасс ограниченной длины) аналогично бесконечному полному тестовому набору.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7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7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075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F5FE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DE3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7076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99" grpId="0"/>
      <p:bldP spid="707602" grpId="0"/>
      <p:bldP spid="707603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16A8F-A471-4062-8FDA-8A2D7E38FAD0}" type="slidenum">
              <a:rPr lang="ru-RU"/>
              <a:pPr/>
              <a:t>215</a:t>
            </a:fld>
            <a:endParaRPr lang="ru-RU"/>
          </a:p>
        </p:txBody>
      </p:sp>
      <p:sp>
        <p:nvSpPr>
          <p:cNvPr id="708625" name="Text Box 17"/>
          <p:cNvSpPr txBox="1">
            <a:spLocks noChangeArrowheads="1"/>
          </p:cNvSpPr>
          <p:nvPr/>
        </p:nvSpPr>
        <p:spPr bwMode="auto">
          <a:xfrm>
            <a:off x="215900" y="2492375"/>
            <a:ext cx="8712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 anchor="ctr"/>
          <a:lstStyle/>
          <a:p>
            <a:pPr algn="dist"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Если в каждом компоненте задан итератор перечислимого множества стимулов и алгоритм разрешения алфавита, то можно построить итератор перечислимого множества внешних стимулов.</a:t>
            </a:r>
          </a:p>
        </p:txBody>
      </p:sp>
      <p:grpSp>
        <p:nvGrpSpPr>
          <p:cNvPr id="70861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0861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861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0862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Композиционное тестирование: </a:t>
            </a:r>
            <a:r>
              <a:rPr lang="ru-RU" altLang="zh-TW" sz="2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Косая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композиция.</a:t>
            </a:r>
          </a:p>
          <a:p>
            <a:pPr algn="ctr">
              <a:spcBef>
                <a:spcPct val="10000"/>
              </a:spcBef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Генерация системных тестов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08622" name="Text Box 14"/>
          <p:cNvSpPr txBox="1">
            <a:spLocks noChangeArrowheads="1"/>
          </p:cNvSpPr>
          <p:nvPr/>
        </p:nvSpPr>
        <p:spPr bwMode="auto">
          <a:xfrm>
            <a:off x="1655763" y="1412875"/>
            <a:ext cx="5903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08623" name="Text Box 15"/>
          <p:cNvSpPr txBox="1">
            <a:spLocks noChangeArrowheads="1"/>
          </p:cNvSpPr>
          <p:nvPr/>
        </p:nvSpPr>
        <p:spPr bwMode="auto">
          <a:xfrm>
            <a:off x="215900" y="1341438"/>
            <a:ext cx="8712200" cy="971550"/>
          </a:xfrm>
          <a:prstGeom prst="rect">
            <a:avLst/>
          </a:prstGeom>
          <a:noFill/>
          <a:ln w="57150" cmpd="thickThin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tIns="10800" bIns="10800" anchor="ctr"/>
          <a:lstStyle/>
          <a:p>
            <a:pPr algn="dist"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Внешняя регулярность компонентов гарантирует регулярность по реакциям косой композиции.</a:t>
            </a:r>
          </a:p>
        </p:txBody>
      </p:sp>
      <p:sp>
        <p:nvSpPr>
          <p:cNvPr id="708624" name="Text Box 16"/>
          <p:cNvSpPr txBox="1">
            <a:spLocks noChangeArrowheads="1"/>
          </p:cNvSpPr>
          <p:nvPr/>
        </p:nvSpPr>
        <p:spPr bwMode="auto">
          <a:xfrm>
            <a:off x="215900" y="4473575"/>
            <a:ext cx="87122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 anchor="ctr"/>
          <a:lstStyle/>
          <a:p>
            <a:pPr algn="dist">
              <a:spcBef>
                <a:spcPct val="20000"/>
              </a:spcBef>
            </a:pPr>
            <a:r>
              <a:rPr lang="ru-RU" sz="2800">
                <a:latin typeface="Times New Roman" pitchFamily="18" charset="0"/>
              </a:rPr>
              <a:t>Если косая композиция безопасна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и безопасно-конвергентна, то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генерация полного набора системных тестов делается итеративно в процессе построения косой композиции.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8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8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08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FDE3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708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25" grpId="0"/>
      <p:bldP spid="708623" grpId="0" animBg="1"/>
      <p:bldP spid="70862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BE93-A675-443C-A623-C253426941B3}" type="slidenum">
              <a:rPr lang="ru-RU"/>
              <a:pPr/>
              <a:t>216</a:t>
            </a:fld>
            <a:endParaRPr lang="ru-RU"/>
          </a:p>
        </p:txBody>
      </p:sp>
      <p:grpSp>
        <p:nvGrpSpPr>
          <p:cNvPr id="5754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754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54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755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5501" name="Text Box 13"/>
          <p:cNvSpPr txBox="1">
            <a:spLocks noChangeArrowheads="1"/>
          </p:cNvSpPr>
          <p:nvPr/>
        </p:nvSpPr>
        <p:spPr bwMode="auto">
          <a:xfrm>
            <a:off x="3743325" y="381000"/>
            <a:ext cx="5248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Aft>
                <a:spcPct val="20000"/>
              </a:spcAft>
            </a:pPr>
            <a:r>
              <a:rPr lang="ru-RU" altLang="zh-TW" sz="3000" b="1" u="sng">
                <a:latin typeface="Times New Roman" pitchFamily="18" charset="0"/>
                <a:sym typeface="Symbol" pitchFamily="18" charset="2"/>
              </a:rPr>
              <a:t>ПРИОРИТЕТЫ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</a:rPr>
              <a:t>Факультативное и императивное поведение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</a:rPr>
              <a:t>Императивность и 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-переход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</a:rPr>
              <a:t>Параллельная композиция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с 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-переходом в реализации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</a:rPr>
              <a:t>Приоритеты стимулов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Проблема -перехода в общем случае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-переход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Переход по предикату</a:t>
            </a:r>
            <a:endParaRPr lang="en-US" altLang="zh-TW" sz="42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575503" name="Picture 15" descr="krug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07950"/>
            <a:ext cx="3360738" cy="66325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4A89F-2548-4E53-971B-9F100FAAE3E5}" type="slidenum">
              <a:rPr lang="ru-RU"/>
              <a:pPr/>
              <a:t>217</a:t>
            </a:fld>
            <a:endParaRPr lang="ru-RU"/>
          </a:p>
        </p:txBody>
      </p:sp>
      <p:grpSp>
        <p:nvGrpSpPr>
          <p:cNvPr id="75981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5981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981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5982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982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1890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Для чего нужны приоритеты?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28600" y="1639888"/>
            <a:ext cx="8686800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В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реализации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?x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для выхода из цикла внутренней дивергенции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В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реализации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?x &gt; !y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?x &gt; </a:t>
            </a:r>
            <a:r>
              <a:rPr lang="en-US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для выхода из цикла осцилляции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В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реализации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?x &gt; !y </a:t>
            </a:r>
            <a:r>
              <a:rPr lang="ru-RU" sz="2800">
                <a:latin typeface="Times New Roman" pitchFamily="18" charset="0"/>
              </a:rPr>
              <a:t>и</a:t>
            </a:r>
            <a:r>
              <a:rPr lang="en-US" sz="2800">
                <a:latin typeface="Times New Roman" pitchFamily="18" charset="0"/>
              </a:rPr>
              <a:t> ?x &gt; </a:t>
            </a:r>
            <a:r>
              <a:rPr lang="en-US" sz="2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для приёма стимула в нестационарном состоянии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В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среде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!y &gt; ?y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для выхода из цикла дивергенции композиции среды и реализации</a:t>
            </a:r>
            <a:r>
              <a:rPr lang="ru-RU" sz="2800">
                <a:latin typeface="Times New Roman" pitchFamily="18" charset="0"/>
              </a:rPr>
              <a:t>. 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9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9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2" grpId="0" autoUpdateAnimBg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020-4FC8-41EF-9712-D79BD2B8F790}" type="slidenum">
              <a:rPr lang="ru-RU"/>
              <a:pPr/>
              <a:t>218</a:t>
            </a:fld>
            <a:endParaRPr lang="ru-RU"/>
          </a:p>
        </p:txBody>
      </p:sp>
      <p:grpSp>
        <p:nvGrpSpPr>
          <p:cNvPr id="577545" name="Group 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77546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47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48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49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50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51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52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53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7554" name="Text Box 1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77555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7556" name="Text Box 20"/>
          <p:cNvSpPr txBox="1">
            <a:spLocks noChangeArrowheads="1"/>
          </p:cNvSpPr>
          <p:nvPr/>
        </p:nvSpPr>
        <p:spPr bwMode="auto">
          <a:xfrm>
            <a:off x="323850" y="152400"/>
            <a:ext cx="8424863" cy="11890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Факультативное и императивное поведение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577629" name="Text Box 93"/>
          <p:cNvSpPr txBox="1">
            <a:spLocks noChangeArrowheads="1"/>
          </p:cNvSpPr>
          <p:nvPr/>
        </p:nvSpPr>
        <p:spPr bwMode="auto">
          <a:xfrm>
            <a:off x="358775" y="1484313"/>
            <a:ext cx="831691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Факультативное поведение</a:t>
            </a:r>
            <a:r>
              <a:rPr lang="ru-RU" sz="2800">
                <a:latin typeface="Times New Roman" pitchFamily="18" charset="0"/>
              </a:rPr>
              <a:t>: 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все переходы из состояния </a:t>
            </a:r>
            <a:r>
              <a:rPr lang="ru-RU" sz="2800" i="1">
                <a:latin typeface="Times New Roman" pitchFamily="18" charset="0"/>
              </a:rPr>
              <a:t>равноприоритетны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Императивное поведение</a:t>
            </a:r>
            <a:r>
              <a:rPr lang="ru-RU" sz="2800">
                <a:latin typeface="Times New Roman" pitchFamily="18" charset="0"/>
              </a:rPr>
              <a:t>: 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приём стимулов </a:t>
            </a:r>
            <a:r>
              <a:rPr lang="ru-RU" sz="2800" i="1">
                <a:latin typeface="Times New Roman" pitchFamily="18" charset="0"/>
              </a:rPr>
              <a:t>имеет приоритет</a:t>
            </a:r>
            <a:r>
              <a:rPr lang="ru-RU" sz="2800">
                <a:latin typeface="Times New Roman" pitchFamily="18" charset="0"/>
              </a:rPr>
              <a:t> перед выдачей реакций и внутренней активностью (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-переходами).</a:t>
            </a:r>
          </a:p>
        </p:txBody>
      </p:sp>
      <p:sp>
        <p:nvSpPr>
          <p:cNvPr id="577630" name="Text Box 94"/>
          <p:cNvSpPr txBox="1">
            <a:spLocks noChangeArrowheads="1"/>
          </p:cNvSpPr>
          <p:nvPr/>
        </p:nvSpPr>
        <p:spPr bwMode="auto">
          <a:xfrm>
            <a:off x="358775" y="4184650"/>
            <a:ext cx="831691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Факультативные и императивные автоматы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Факультативные и императивные состояния в автоматах смешанного типа.</a:t>
            </a:r>
            <a:br>
              <a:rPr lang="ru-RU" sz="2800"/>
            </a:br>
            <a:r>
              <a:rPr lang="ru-RU" sz="2800"/>
              <a:t>Нужно специфицировать тип состояния.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77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7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629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92A0F-F26C-4885-95AA-4B049597949C}" type="slidenum">
              <a:rPr lang="ru-RU"/>
              <a:pPr/>
              <a:t>219</a:t>
            </a:fld>
            <a:endParaRPr lang="ru-RU"/>
          </a:p>
        </p:txBody>
      </p:sp>
      <p:grpSp>
        <p:nvGrpSpPr>
          <p:cNvPr id="7495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495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95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495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9581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445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Асинхронное тестирование. -переход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49582" name="Text Box 14"/>
          <p:cNvSpPr txBox="1">
            <a:spLocks noChangeArrowheads="1"/>
          </p:cNvSpPr>
          <p:nvPr/>
        </p:nvSpPr>
        <p:spPr bwMode="auto">
          <a:xfrm>
            <a:off x="358775" y="2060575"/>
            <a:ext cx="83169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Императивное состояние можно моделировать с помощью </a:t>
            </a:r>
            <a:r>
              <a:rPr lang="ru-RU" sz="2800">
                <a:sym typeface="Symbol" pitchFamily="18" charset="2"/>
              </a:rPr>
              <a:t>-перехода</a:t>
            </a:r>
            <a:r>
              <a:rPr lang="ru-RU" sz="2800">
                <a:latin typeface="Times New Roman" pitchFamily="18" charset="0"/>
              </a:rPr>
              <a:t>: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49583" name="Oval 15"/>
          <p:cNvSpPr>
            <a:spLocks noChangeAspect="1" noChangeArrowheads="1"/>
          </p:cNvSpPr>
          <p:nvPr/>
        </p:nvSpPr>
        <p:spPr bwMode="auto">
          <a:xfrm>
            <a:off x="576263" y="4254500"/>
            <a:ext cx="431800" cy="431800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749584" name="AutoShape 16"/>
          <p:cNvCxnSpPr>
            <a:cxnSpLocks noChangeShapeType="1"/>
            <a:stCxn id="749583" idx="7"/>
            <a:endCxn id="749585" idx="3"/>
          </p:cNvCxnSpPr>
          <p:nvPr/>
        </p:nvCxnSpPr>
        <p:spPr bwMode="auto">
          <a:xfrm flipV="1">
            <a:off x="944563" y="3576638"/>
            <a:ext cx="444500" cy="7318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585" name="Oval 17"/>
          <p:cNvSpPr>
            <a:spLocks noChangeArrowheads="1"/>
          </p:cNvSpPr>
          <p:nvPr/>
        </p:nvSpPr>
        <p:spPr bwMode="auto">
          <a:xfrm>
            <a:off x="1368425" y="3452813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9586" name="Oval 18"/>
          <p:cNvSpPr>
            <a:spLocks noChangeArrowheads="1"/>
          </p:cNvSpPr>
          <p:nvPr/>
        </p:nvSpPr>
        <p:spPr bwMode="auto">
          <a:xfrm>
            <a:off x="1366838" y="532765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49587" name="AutoShape 19"/>
          <p:cNvCxnSpPr>
            <a:cxnSpLocks noChangeShapeType="1"/>
            <a:stCxn id="749583" idx="5"/>
            <a:endCxn id="749586" idx="1"/>
          </p:cNvCxnSpPr>
          <p:nvPr/>
        </p:nvCxnSpPr>
        <p:spPr bwMode="auto">
          <a:xfrm>
            <a:off x="944563" y="4632325"/>
            <a:ext cx="442912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588" name="Text Box 20"/>
          <p:cNvSpPr txBox="1">
            <a:spLocks noChangeArrowheads="1"/>
          </p:cNvSpPr>
          <p:nvPr/>
        </p:nvSpPr>
        <p:spPr bwMode="auto">
          <a:xfrm>
            <a:off x="863600" y="3752850"/>
            <a:ext cx="3571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?x</a:t>
            </a:r>
            <a:endParaRPr lang="ru-RU" sz="2400"/>
          </a:p>
        </p:txBody>
      </p:sp>
      <p:sp>
        <p:nvSpPr>
          <p:cNvPr id="749589" name="Text Box 21"/>
          <p:cNvSpPr txBox="1">
            <a:spLocks noChangeArrowheads="1"/>
          </p:cNvSpPr>
          <p:nvPr/>
        </p:nvSpPr>
        <p:spPr bwMode="auto">
          <a:xfrm>
            <a:off x="1042988" y="4833938"/>
            <a:ext cx="271462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!y</a:t>
            </a:r>
            <a:endParaRPr lang="ru-RU" sz="2400"/>
          </a:p>
        </p:txBody>
      </p:sp>
      <p:sp>
        <p:nvSpPr>
          <p:cNvPr id="749590" name="Text Box 22"/>
          <p:cNvSpPr txBox="1">
            <a:spLocks noChangeArrowheads="1"/>
          </p:cNvSpPr>
          <p:nvPr/>
        </p:nvSpPr>
        <p:spPr bwMode="auto">
          <a:xfrm>
            <a:off x="1619250" y="3319463"/>
            <a:ext cx="6096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800" b="1"/>
              <a:t>…</a:t>
            </a:r>
            <a:endParaRPr lang="ru-RU" sz="4800" b="1"/>
          </a:p>
        </p:txBody>
      </p:sp>
      <p:sp>
        <p:nvSpPr>
          <p:cNvPr id="749591" name="Text Box 23"/>
          <p:cNvSpPr txBox="1">
            <a:spLocks noChangeArrowheads="1"/>
          </p:cNvSpPr>
          <p:nvPr/>
        </p:nvSpPr>
        <p:spPr bwMode="auto">
          <a:xfrm>
            <a:off x="1619250" y="5192713"/>
            <a:ext cx="6096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800" b="1"/>
              <a:t>…</a:t>
            </a:r>
            <a:endParaRPr lang="ru-RU" sz="4800" b="1"/>
          </a:p>
        </p:txBody>
      </p:sp>
      <p:sp>
        <p:nvSpPr>
          <p:cNvPr id="749592" name="AutoShape 24"/>
          <p:cNvSpPr>
            <a:spLocks noChangeArrowheads="1"/>
          </p:cNvSpPr>
          <p:nvPr/>
        </p:nvSpPr>
        <p:spPr bwMode="auto">
          <a:xfrm>
            <a:off x="3240088" y="3968750"/>
            <a:ext cx="1295400" cy="828675"/>
          </a:xfrm>
          <a:prstGeom prst="rightArrow">
            <a:avLst>
              <a:gd name="adj1" fmla="val 50000"/>
              <a:gd name="adj2" fmla="val 39080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9593" name="Oval 25"/>
          <p:cNvSpPr>
            <a:spLocks noChangeAspect="1" noChangeArrowheads="1"/>
          </p:cNvSpPr>
          <p:nvPr/>
        </p:nvSpPr>
        <p:spPr bwMode="auto">
          <a:xfrm>
            <a:off x="5364163" y="4257675"/>
            <a:ext cx="431800" cy="431800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749594" name="AutoShape 26"/>
          <p:cNvCxnSpPr>
            <a:cxnSpLocks noChangeShapeType="1"/>
            <a:stCxn id="749593" idx="7"/>
            <a:endCxn id="749595" idx="3"/>
          </p:cNvCxnSpPr>
          <p:nvPr/>
        </p:nvCxnSpPr>
        <p:spPr bwMode="auto">
          <a:xfrm flipV="1">
            <a:off x="5732463" y="3579813"/>
            <a:ext cx="444500" cy="7318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595" name="Oval 27"/>
          <p:cNvSpPr>
            <a:spLocks noChangeArrowheads="1"/>
          </p:cNvSpPr>
          <p:nvPr/>
        </p:nvSpPr>
        <p:spPr bwMode="auto">
          <a:xfrm>
            <a:off x="6156325" y="34559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9596" name="Text Box 28"/>
          <p:cNvSpPr txBox="1">
            <a:spLocks noChangeArrowheads="1"/>
          </p:cNvSpPr>
          <p:nvPr/>
        </p:nvSpPr>
        <p:spPr bwMode="auto">
          <a:xfrm>
            <a:off x="5651500" y="3756025"/>
            <a:ext cx="3571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?x</a:t>
            </a:r>
            <a:endParaRPr lang="ru-RU" sz="2400"/>
          </a:p>
        </p:txBody>
      </p:sp>
      <p:sp>
        <p:nvSpPr>
          <p:cNvPr id="749597" name="Text Box 29"/>
          <p:cNvSpPr txBox="1">
            <a:spLocks noChangeArrowheads="1"/>
          </p:cNvSpPr>
          <p:nvPr/>
        </p:nvSpPr>
        <p:spPr bwMode="auto">
          <a:xfrm>
            <a:off x="6407150" y="3322638"/>
            <a:ext cx="6096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800" b="1"/>
              <a:t>…</a:t>
            </a:r>
            <a:endParaRPr lang="ru-RU" sz="4800" b="1"/>
          </a:p>
        </p:txBody>
      </p:sp>
      <p:sp>
        <p:nvSpPr>
          <p:cNvPr id="749598" name="Oval 30"/>
          <p:cNvSpPr>
            <a:spLocks noChangeAspect="1" noChangeArrowheads="1"/>
          </p:cNvSpPr>
          <p:nvPr/>
        </p:nvSpPr>
        <p:spPr bwMode="auto">
          <a:xfrm>
            <a:off x="7096125" y="4254500"/>
            <a:ext cx="431800" cy="431800"/>
          </a:xfrm>
          <a:prstGeom prst="ellipse">
            <a:avLst/>
          </a:prstGeom>
          <a:solidFill>
            <a:srgbClr val="FFE5F2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b"/>
          <a:lstStyle/>
          <a:p>
            <a:pPr algn="ctr"/>
            <a:r>
              <a:rPr lang="en-US" sz="2400"/>
              <a:t>s</a:t>
            </a:r>
            <a:r>
              <a:rPr lang="en-US" sz="2400" baseline="-25000">
                <a:sym typeface="Symbol" pitchFamily="18" charset="2"/>
              </a:rPr>
              <a:t></a:t>
            </a:r>
          </a:p>
        </p:txBody>
      </p:sp>
      <p:sp>
        <p:nvSpPr>
          <p:cNvPr id="749599" name="Oval 31"/>
          <p:cNvSpPr>
            <a:spLocks noChangeArrowheads="1"/>
          </p:cNvSpPr>
          <p:nvPr/>
        </p:nvSpPr>
        <p:spPr bwMode="auto">
          <a:xfrm>
            <a:off x="7886700" y="532765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49600" name="AutoShape 32"/>
          <p:cNvCxnSpPr>
            <a:cxnSpLocks noChangeShapeType="1"/>
            <a:stCxn id="749598" idx="5"/>
            <a:endCxn id="749599" idx="1"/>
          </p:cNvCxnSpPr>
          <p:nvPr/>
        </p:nvCxnSpPr>
        <p:spPr bwMode="auto">
          <a:xfrm>
            <a:off x="7464425" y="4632325"/>
            <a:ext cx="44291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601" name="Text Box 33"/>
          <p:cNvSpPr txBox="1">
            <a:spLocks noChangeArrowheads="1"/>
          </p:cNvSpPr>
          <p:nvPr/>
        </p:nvSpPr>
        <p:spPr bwMode="auto">
          <a:xfrm>
            <a:off x="7524750" y="4833938"/>
            <a:ext cx="271463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!y</a:t>
            </a:r>
            <a:endParaRPr lang="ru-RU" sz="2400"/>
          </a:p>
        </p:txBody>
      </p:sp>
      <p:sp>
        <p:nvSpPr>
          <p:cNvPr id="749602" name="Text Box 34"/>
          <p:cNvSpPr txBox="1">
            <a:spLocks noChangeArrowheads="1"/>
          </p:cNvSpPr>
          <p:nvPr/>
        </p:nvSpPr>
        <p:spPr bwMode="auto">
          <a:xfrm>
            <a:off x="8139113" y="5192713"/>
            <a:ext cx="6096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800" b="1"/>
              <a:t>…</a:t>
            </a:r>
            <a:endParaRPr lang="ru-RU" sz="4800" b="1"/>
          </a:p>
        </p:txBody>
      </p:sp>
      <p:cxnSp>
        <p:nvCxnSpPr>
          <p:cNvPr id="749603" name="AutoShape 35"/>
          <p:cNvCxnSpPr>
            <a:cxnSpLocks noChangeShapeType="1"/>
            <a:stCxn id="749593" idx="6"/>
            <a:endCxn id="749598" idx="2"/>
          </p:cNvCxnSpPr>
          <p:nvPr/>
        </p:nvCxnSpPr>
        <p:spPr bwMode="auto">
          <a:xfrm flipV="1">
            <a:off x="5805488" y="4470400"/>
            <a:ext cx="1281112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604" name="Text Box 36"/>
          <p:cNvSpPr txBox="1">
            <a:spLocks noChangeArrowheads="1"/>
          </p:cNvSpPr>
          <p:nvPr/>
        </p:nvSpPr>
        <p:spPr bwMode="auto">
          <a:xfrm>
            <a:off x="6335713" y="4257675"/>
            <a:ext cx="1936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</a:t>
            </a:r>
            <a:endParaRPr lang="ru-RU" sz="2400"/>
          </a:p>
        </p:txBody>
      </p:sp>
      <p:sp>
        <p:nvSpPr>
          <p:cNvPr id="749605" name="Oval 37"/>
          <p:cNvSpPr>
            <a:spLocks noChangeArrowheads="1"/>
          </p:cNvSpPr>
          <p:nvPr/>
        </p:nvSpPr>
        <p:spPr bwMode="auto">
          <a:xfrm>
            <a:off x="719138" y="597693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49606" name="AutoShape 38"/>
          <p:cNvCxnSpPr>
            <a:cxnSpLocks noChangeShapeType="1"/>
            <a:stCxn id="749583" idx="4"/>
            <a:endCxn id="749605" idx="0"/>
          </p:cNvCxnSpPr>
          <p:nvPr/>
        </p:nvCxnSpPr>
        <p:spPr bwMode="auto">
          <a:xfrm>
            <a:off x="792163" y="4695825"/>
            <a:ext cx="0" cy="12811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607" name="Text Box 39"/>
          <p:cNvSpPr txBox="1">
            <a:spLocks noChangeArrowheads="1"/>
          </p:cNvSpPr>
          <p:nvPr/>
        </p:nvSpPr>
        <p:spPr bwMode="auto">
          <a:xfrm>
            <a:off x="695325" y="5192713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</a:t>
            </a:r>
          </a:p>
        </p:txBody>
      </p:sp>
      <p:sp>
        <p:nvSpPr>
          <p:cNvPr id="749608" name="Text Box 40"/>
          <p:cNvSpPr txBox="1">
            <a:spLocks noChangeArrowheads="1"/>
          </p:cNvSpPr>
          <p:nvPr/>
        </p:nvSpPr>
        <p:spPr bwMode="auto">
          <a:xfrm>
            <a:off x="971550" y="5842000"/>
            <a:ext cx="6096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800" b="1"/>
              <a:t>…</a:t>
            </a:r>
            <a:endParaRPr lang="ru-RU" sz="4800" b="1"/>
          </a:p>
        </p:txBody>
      </p:sp>
      <p:sp>
        <p:nvSpPr>
          <p:cNvPr id="749609" name="Oval 41"/>
          <p:cNvSpPr>
            <a:spLocks noChangeArrowheads="1"/>
          </p:cNvSpPr>
          <p:nvPr/>
        </p:nvSpPr>
        <p:spPr bwMode="auto">
          <a:xfrm>
            <a:off x="7235825" y="597693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49610" name="AutoShape 42"/>
          <p:cNvCxnSpPr>
            <a:cxnSpLocks noChangeShapeType="1"/>
            <a:stCxn id="749598" idx="4"/>
            <a:endCxn id="749609" idx="0"/>
          </p:cNvCxnSpPr>
          <p:nvPr/>
        </p:nvCxnSpPr>
        <p:spPr bwMode="auto">
          <a:xfrm flipH="1">
            <a:off x="7308850" y="4695825"/>
            <a:ext cx="3175" cy="12811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49611" name="Text Box 43"/>
          <p:cNvSpPr txBox="1">
            <a:spLocks noChangeArrowheads="1"/>
          </p:cNvSpPr>
          <p:nvPr/>
        </p:nvSpPr>
        <p:spPr bwMode="auto">
          <a:xfrm>
            <a:off x="7212013" y="5192713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</a:t>
            </a:r>
          </a:p>
        </p:txBody>
      </p:sp>
      <p:sp>
        <p:nvSpPr>
          <p:cNvPr id="749612" name="Text Box 44"/>
          <p:cNvSpPr txBox="1">
            <a:spLocks noChangeArrowheads="1"/>
          </p:cNvSpPr>
          <p:nvPr/>
        </p:nvSpPr>
        <p:spPr bwMode="auto">
          <a:xfrm>
            <a:off x="7488238" y="5842000"/>
            <a:ext cx="6096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4800" b="1"/>
              <a:t>…</a:t>
            </a:r>
            <a:endParaRPr lang="ru-RU" sz="4800" b="1"/>
          </a:p>
        </p:txBody>
      </p:sp>
      <p:sp>
        <p:nvSpPr>
          <p:cNvPr id="749613" name="Text Box 45"/>
          <p:cNvSpPr txBox="1">
            <a:spLocks noChangeArrowheads="1"/>
          </p:cNvSpPr>
          <p:nvPr/>
        </p:nvSpPr>
        <p:spPr bwMode="auto">
          <a:xfrm>
            <a:off x="1692275" y="5805488"/>
            <a:ext cx="545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тайм-аут теста </a:t>
            </a:r>
            <a:r>
              <a:rPr lang="ru-RU" sz="2400">
                <a:latin typeface="Times New Roman" pitchFamily="18" charset="0"/>
                <a:sym typeface="Euclid Extra" pitchFamily="18" charset="2"/>
              </a:rPr>
              <a:t></a:t>
            </a:r>
            <a:r>
              <a:rPr lang="ru-RU" sz="2400">
                <a:latin typeface="Times New Roman" pitchFamily="18" charset="0"/>
              </a:rPr>
              <a:t> тайм-аута реализации.</a:t>
            </a:r>
          </a:p>
        </p:txBody>
      </p:sp>
      <p:sp>
        <p:nvSpPr>
          <p:cNvPr id="749614" name="AutoShape 46"/>
          <p:cNvSpPr>
            <a:spLocks noChangeArrowheads="1"/>
          </p:cNvSpPr>
          <p:nvPr/>
        </p:nvSpPr>
        <p:spPr bwMode="auto">
          <a:xfrm rot="78309778">
            <a:off x="6855620" y="6330156"/>
            <a:ext cx="652462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49615" name="Text Box 47"/>
          <p:cNvSpPr txBox="1">
            <a:spLocks noChangeArrowheads="1"/>
          </p:cNvSpPr>
          <p:nvPr/>
        </p:nvSpPr>
        <p:spPr bwMode="auto">
          <a:xfrm>
            <a:off x="495300" y="1304925"/>
            <a:ext cx="8108950" cy="528638"/>
          </a:xfrm>
          <a:prstGeom prst="rect">
            <a:avLst/>
          </a:prstGeom>
          <a:solidFill>
            <a:srgbClr val="F8F6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Среда всегда принимает все реакции от реализации.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9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9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49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4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4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4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4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4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4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4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4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4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4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4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4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4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4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49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74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4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4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749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74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4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4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49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49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49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35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3.7037E-6 L -0.57674 -3.7037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49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82" grpId="0"/>
      <p:bldP spid="749583" grpId="0" animBg="1"/>
      <p:bldP spid="749585" grpId="0" animBg="1"/>
      <p:bldP spid="749586" grpId="0" animBg="1"/>
      <p:bldP spid="749588" grpId="0" animBg="1"/>
      <p:bldP spid="749589" grpId="0" animBg="1"/>
      <p:bldP spid="749590" grpId="0"/>
      <p:bldP spid="749591" grpId="0"/>
      <p:bldP spid="749592" grpId="0" animBg="1"/>
      <p:bldP spid="749593" grpId="0" animBg="1"/>
      <p:bldP spid="749595" grpId="0" animBg="1"/>
      <p:bldP spid="749596" grpId="0" animBg="1"/>
      <p:bldP spid="749597" grpId="0"/>
      <p:bldP spid="749598" grpId="0" animBg="1"/>
      <p:bldP spid="749599" grpId="0" animBg="1"/>
      <p:bldP spid="749601" grpId="0" animBg="1"/>
      <p:bldP spid="749602" grpId="0"/>
      <p:bldP spid="749604" grpId="0" animBg="1"/>
      <p:bldP spid="749605" grpId="0" animBg="1"/>
      <p:bldP spid="749607" grpId="0" animBg="1"/>
      <p:bldP spid="749608" grpId="0"/>
      <p:bldP spid="749609" grpId="0" animBg="1"/>
      <p:bldP spid="749611" grpId="0" animBg="1"/>
      <p:bldP spid="749612" grpId="0"/>
      <p:bldP spid="749613" grpId="0"/>
      <p:bldP spid="749614" grpId="0" animBg="1"/>
      <p:bldP spid="749614" grpId="1" animBg="1"/>
      <p:bldP spid="7496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07EA-2B8C-4762-BA18-B9A2E676AA00}" type="slidenum">
              <a:rPr lang="ru-RU"/>
              <a:pPr/>
              <a:t>22</a:t>
            </a:fld>
            <a:endParaRPr lang="ru-RU"/>
          </a:p>
        </p:txBody>
      </p:sp>
      <p:grpSp>
        <p:nvGrpSpPr>
          <p:cNvPr id="86026" name="Group 10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86027" name="Rectangle 1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8" name="Rectangle 1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29" name="Rectangle 1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0" name="Rectangle 1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1" name="Rectangle 1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2" name="Rectangle 1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3" name="Rectangle 1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4" name="Rectangle 1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035" name="Text Box 19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86036" name="Picture 20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49" name="Text Box 33"/>
          <p:cNvSpPr txBox="1">
            <a:spLocks noChangeArrowheads="1"/>
          </p:cNvSpPr>
          <p:nvPr/>
        </p:nvSpPr>
        <p:spPr bwMode="auto">
          <a:xfrm>
            <a:off x="647700" y="2065338"/>
            <a:ext cx="8135938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Работа машины может зависеть не только от действий оператора (нажатие кнопок в определённой последовательности), но и от неучитываемых внешних факторов – «погодных условий».</a:t>
            </a:r>
            <a:r>
              <a:rPr lang="ru-RU" sz="2800"/>
              <a:t> </a:t>
            </a:r>
            <a:endParaRPr lang="ru-RU" sz="3200"/>
          </a:p>
        </p:txBody>
      </p:sp>
      <p:sp>
        <p:nvSpPr>
          <p:cNvPr id="86050" name="Text Box 34"/>
          <p:cNvSpPr txBox="1">
            <a:spLocks noChangeArrowheads="1"/>
          </p:cNvSpPr>
          <p:nvPr/>
        </p:nvSpPr>
        <p:spPr bwMode="auto">
          <a:xfrm>
            <a:off x="647700" y="3856038"/>
            <a:ext cx="8135938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При одном и том же поведении теста</a:t>
            </a:r>
            <a:br>
              <a:rPr lang="ru-RU" sz="2400"/>
            </a:br>
            <a:r>
              <a:rPr lang="ru-RU" sz="2400"/>
              <a:t>мы можем наблюдать различные трассы.</a:t>
            </a:r>
          </a:p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ru-RU" sz="2400"/>
              <a:t>Мы не можем гарантированно</a:t>
            </a:r>
            <a:br>
              <a:rPr lang="ru-RU" sz="2400"/>
            </a:br>
            <a:r>
              <a:rPr lang="ru-RU" sz="2400"/>
              <a:t>получить все трассы реализации.</a:t>
            </a:r>
          </a:p>
        </p:txBody>
      </p:sp>
      <p:sp>
        <p:nvSpPr>
          <p:cNvPr id="86051" name="AutoShape 35"/>
          <p:cNvSpPr>
            <a:spLocks noChangeArrowheads="1"/>
          </p:cNvSpPr>
          <p:nvPr/>
        </p:nvSpPr>
        <p:spPr bwMode="auto">
          <a:xfrm>
            <a:off x="142875" y="204311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6052" name="Line 36"/>
          <p:cNvSpPr>
            <a:spLocks noChangeShapeType="1"/>
          </p:cNvSpPr>
          <p:nvPr/>
        </p:nvSpPr>
        <p:spPr bwMode="auto">
          <a:xfrm>
            <a:off x="684213" y="375285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6053" name="Text Box 37"/>
          <p:cNvSpPr txBox="1">
            <a:spLocks noChangeArrowheads="1"/>
          </p:cNvSpPr>
          <p:nvPr/>
        </p:nvSpPr>
        <p:spPr bwMode="auto">
          <a:xfrm>
            <a:off x="323850" y="225425"/>
            <a:ext cx="8461375" cy="16906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</a:p>
          <a:p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    (наблюдаемый)</a:t>
            </a:r>
            <a:b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    недетерминизм</a:t>
            </a:r>
          </a:p>
        </p:txBody>
      </p:sp>
      <p:sp>
        <p:nvSpPr>
          <p:cNvPr id="86054" name="Line 38"/>
          <p:cNvSpPr>
            <a:spLocks noChangeShapeType="1"/>
          </p:cNvSpPr>
          <p:nvPr/>
        </p:nvSpPr>
        <p:spPr bwMode="auto">
          <a:xfrm>
            <a:off x="684213" y="548005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6055" name="Text Box 39"/>
          <p:cNvSpPr txBox="1">
            <a:spLocks noChangeArrowheads="1"/>
          </p:cNvSpPr>
          <p:nvPr/>
        </p:nvSpPr>
        <p:spPr bwMode="auto">
          <a:xfrm>
            <a:off x="684213" y="5518150"/>
            <a:ext cx="82804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/>
              <a:t>Решения</a:t>
            </a:r>
            <a:r>
              <a:rPr lang="ru-RU" sz="2400"/>
              <a:t>:	</a:t>
            </a:r>
            <a:r>
              <a:rPr lang="ru-RU" sz="2400">
                <a:latin typeface="Times New Roman" pitchFamily="18" charset="0"/>
              </a:rPr>
              <a:t>Управление «погодой».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ru-RU" sz="2400">
                <a:latin typeface="Times New Roman" pitchFamily="18" charset="0"/>
              </a:rPr>
              <a:t>		Ограничиваемся детерминированными 			реализациями.</a:t>
            </a:r>
          </a:p>
        </p:txBody>
      </p:sp>
      <p:sp>
        <p:nvSpPr>
          <p:cNvPr id="86056" name="Text Box 40"/>
          <p:cNvSpPr txBox="1">
            <a:spLocks noChangeArrowheads="1"/>
          </p:cNvSpPr>
          <p:nvPr/>
        </p:nvSpPr>
        <p:spPr bwMode="auto">
          <a:xfrm>
            <a:off x="323850" y="890588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86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86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860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71785E-7 L 4.16667E-6 0.25301 " pathEditMode="relative" rAng="0" ptsTypes="AA">
                                      <p:cBhvr>
                                        <p:cTn id="27" dur="100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" dur="1000" fill="hold"/>
                                        <p:tgtEl>
                                          <p:spTgt spid="86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86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86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301 L 4.16667E-6 0.51526 " pathEditMode="relative" rAng="0" ptsTypes="AA">
                                      <p:cBhvr>
                                        <p:cTn id="36" dur="100" fill="hold"/>
                                        <p:tgtEl>
                                          <p:spTgt spid="86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"/>
                            </p:stCondLst>
                            <p:childTnLst>
                              <p:par>
                                <p:cTn id="38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86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86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860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1" grpId="0" animBg="1"/>
      <p:bldP spid="86051" grpId="1" animBg="1"/>
      <p:bldP spid="86051" grpId="2" animBg="1"/>
      <p:bldP spid="86056" grpId="0" animBg="1" autoUpdateAnimBg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3699-728E-4C46-A53B-D1D58BFE4543}" type="slidenum">
              <a:rPr lang="ru-RU"/>
              <a:pPr/>
              <a:t>220</a:t>
            </a:fld>
            <a:endParaRPr lang="ru-RU"/>
          </a:p>
        </p:txBody>
      </p:sp>
      <p:grpSp>
        <p:nvGrpSpPr>
          <p:cNvPr id="7505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505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5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5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5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5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6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6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6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06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506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0605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Параллельная композиция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aphicFrame>
        <p:nvGraphicFramePr>
          <p:cNvPr id="750665" name="Group 73"/>
          <p:cNvGraphicFramePr>
            <a:graphicFrameLocks noGrp="1"/>
          </p:cNvGraphicFramePr>
          <p:nvPr>
            <p:ph/>
          </p:nvPr>
        </p:nvGraphicFramePr>
        <p:xfrm>
          <a:off x="215900" y="1300163"/>
          <a:ext cx="8640763" cy="4576762"/>
        </p:xfrm>
        <a:graphic>
          <a:graphicData uri="http://schemas.openxmlformats.org/drawingml/2006/table">
            <a:tbl>
              <a:tblPr/>
              <a:tblGrid>
                <a:gridCol w="2520950"/>
                <a:gridCol w="2555875"/>
                <a:gridCol w="3024188"/>
                <a:gridCol w="539750"/>
              </a:tblGrid>
              <a:tr h="1098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Реализация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Тест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A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T </a:t>
                      </a: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di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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s`t`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синхронно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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a=</a:t>
                      </a: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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b=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87375"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deadlock   </a:t>
                      </a:r>
                      <a:r>
                        <a:rPr kumimoji="0" lang="ru-RU" sz="3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</a:tr>
              <a:tr h="587375"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deadlock   </a:t>
                      </a:r>
                      <a:r>
                        <a:rPr kumimoji="0" lang="ru-RU" sz="3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s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</a:tr>
            </a:tbl>
          </a:graphicData>
        </a:graphic>
      </p:graphicFrame>
      <p:sp>
        <p:nvSpPr>
          <p:cNvPr id="750640" name="AutoShape 48"/>
          <p:cNvSpPr>
            <a:spLocks noChangeArrowheads="1"/>
          </p:cNvSpPr>
          <p:nvPr/>
        </p:nvSpPr>
        <p:spPr bwMode="auto">
          <a:xfrm rot="-2912422">
            <a:off x="8151019" y="-5151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6600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0643" name="Text Box 51"/>
          <p:cNvSpPr txBox="1">
            <a:spLocks noChangeArrowheads="1"/>
          </p:cNvSpPr>
          <p:nvPr/>
        </p:nvSpPr>
        <p:spPr bwMode="auto">
          <a:xfrm>
            <a:off x="152400" y="5897563"/>
            <a:ext cx="88376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deadlock</a:t>
            </a:r>
            <a:r>
              <a:rPr lang="en-US" sz="2800"/>
              <a:t> = </a:t>
            </a:r>
            <a:r>
              <a:rPr lang="en-US" sz="2800">
                <a:sym typeface="Symbol" pitchFamily="18" charset="2"/>
              </a:rPr>
              <a:t>z</a:t>
            </a:r>
            <a:r>
              <a:rPr lang="en-US" sz="2800" b="1">
                <a:sym typeface="Symbol" pitchFamily="18" charset="2"/>
              </a:rPr>
              <a:t>A</a:t>
            </a:r>
            <a:r>
              <a:rPr lang="en-US" sz="2800">
                <a:sym typeface="Symbol" pitchFamily="18" charset="2"/>
              </a:rPr>
              <a:t></a:t>
            </a:r>
            <a:r>
              <a:rPr lang="en-US" sz="2800" b="1" u="sng">
                <a:sym typeface="Symbol" pitchFamily="18" charset="2"/>
              </a:rPr>
              <a:t>B</a:t>
            </a:r>
            <a:r>
              <a:rPr lang="en-US" sz="2800">
                <a:sym typeface="Symbol" pitchFamily="18" charset="2"/>
              </a:rPr>
              <a:t> (s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 </a:t>
            </a:r>
            <a:r>
              <a:rPr lang="en-US" sz="2800">
                <a:sym typeface="Symbol" pitchFamily="18" charset="2"/>
              </a:rPr>
              <a:t>t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u="sng">
                <a:ea typeface="新細明體" pitchFamily="18" charset="-120"/>
                <a:sym typeface="Euclid Symbol" pitchFamily="18" charset="2"/>
              </a:rPr>
              <a:t>z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)</a:t>
            </a:r>
            <a:r>
              <a:rPr lang="en-US" sz="2800">
                <a:sym typeface="Symbol" pitchFamily="18" charset="2"/>
              </a:rPr>
              <a:t> &amp; 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 &amp; </a:t>
            </a:r>
            <a:r>
              <a:rPr lang="en-US" sz="2800">
                <a:sym typeface="Symbol" pitchFamily="18" charset="2"/>
              </a:rPr>
              <a:t>t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endParaRPr lang="en-US" sz="2800">
              <a:ea typeface="新細明體" pitchFamily="18" charset="-120"/>
              <a:sym typeface="Euclid Math One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05" grpId="0" animBg="1" autoUpdateAnimBg="0"/>
      <p:bldP spid="750643" grpId="0" autoUpdateAnimBg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FF1E0-8311-4842-A134-42D4993EB36D}" type="slidenum">
              <a:rPr lang="ru-RU"/>
              <a:pPr/>
              <a:t>221</a:t>
            </a:fld>
            <a:endParaRPr lang="ru-RU"/>
          </a:p>
        </p:txBody>
      </p:sp>
      <p:grpSp>
        <p:nvGrpSpPr>
          <p:cNvPr id="75161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5161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162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5162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1629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081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spcBef>
                <a:spcPct val="10000"/>
              </a:spcBef>
            </a:pP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Асинхронное тестирование.</a:t>
            </a:r>
            <a:r>
              <a:rPr lang="ru-RU" altLang="zh-TW" sz="2800">
                <a:sym typeface="Symbol" pitchFamily="18" charset="2"/>
              </a:rPr>
              <a:t> 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en-US" altLang="zh-TW" sz="280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стимулов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51630" name="Text Box 14"/>
          <p:cNvSpPr txBox="1">
            <a:spLocks noChangeArrowheads="1"/>
          </p:cNvSpPr>
          <p:nvPr/>
        </p:nvSpPr>
        <p:spPr bwMode="auto">
          <a:xfrm>
            <a:off x="323850" y="2092325"/>
            <a:ext cx="8496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Стимулы, определённые в состоянии,</a:t>
            </a:r>
            <a:r>
              <a:rPr lang="en-US" sz="2800">
                <a:latin typeface="Times New Roman" pitchFamily="18" charset="0"/>
              </a:rPr>
              <a:t/>
            </a:r>
            <a:br>
              <a:rPr lang="en-US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разбиты на непересекающиеся подмножества</a:t>
            </a:r>
            <a:endParaRPr lang="en-US" sz="2800">
              <a:latin typeface="Times New Roman" pitchFamily="18" charset="0"/>
            </a:endParaRPr>
          </a:p>
          <a:p>
            <a:pPr algn="ctr"/>
            <a:r>
              <a:rPr lang="en-US" sz="2800"/>
              <a:t>X = X</a:t>
            </a:r>
            <a:r>
              <a:rPr lang="en-US" sz="2800" baseline="-25000"/>
              <a:t>1</a:t>
            </a:r>
            <a:r>
              <a:rPr lang="en-US" sz="2800">
                <a:sym typeface="Symbol" pitchFamily="18" charset="2"/>
              </a:rPr>
              <a:t>X</a:t>
            </a:r>
            <a:r>
              <a:rPr lang="en-US" sz="2800" baseline="-25000"/>
              <a:t>2</a:t>
            </a:r>
            <a:r>
              <a:rPr lang="en-US" sz="2800">
                <a:sym typeface="Symbol" pitchFamily="18" charset="2"/>
              </a:rPr>
              <a:t></a:t>
            </a:r>
            <a:r>
              <a:rPr lang="en-US" sz="2800"/>
              <a:t>…</a:t>
            </a:r>
            <a:r>
              <a:rPr lang="en-US" sz="2800">
                <a:sym typeface="Symbol" pitchFamily="18" charset="2"/>
              </a:rPr>
              <a:t>X</a:t>
            </a:r>
            <a:r>
              <a:rPr lang="en-US" sz="2800" baseline="-25000"/>
              <a:t>n</a:t>
            </a:r>
            <a:r>
              <a:rPr lang="ru-RU" sz="2800">
                <a:latin typeface="Times New Roman" pitchFamily="18" charset="0"/>
              </a:rPr>
              <a:t>.</a:t>
            </a:r>
            <a:r>
              <a:rPr lang="ru-RU" sz="2800"/>
              <a:t/>
            </a:r>
            <a:br>
              <a:rPr lang="ru-RU" sz="2800"/>
            </a:br>
            <a:r>
              <a:rPr lang="ru-RU" sz="2800">
                <a:latin typeface="Times New Roman" pitchFamily="18" charset="0"/>
              </a:rPr>
              <a:t>Приоритет стимулов в порядке</a:t>
            </a:r>
            <a:r>
              <a:rPr lang="ru-RU" sz="2800"/>
              <a:t> </a:t>
            </a:r>
            <a:r>
              <a:rPr lang="en-US" sz="2800"/>
              <a:t>X</a:t>
            </a:r>
            <a:r>
              <a:rPr lang="en-US" sz="2800" baseline="-25000"/>
              <a:t>1</a:t>
            </a:r>
            <a:r>
              <a:rPr lang="en-US" sz="2800"/>
              <a:t>,X</a:t>
            </a:r>
            <a:r>
              <a:rPr lang="en-US" sz="2800" baseline="-25000"/>
              <a:t>2</a:t>
            </a:r>
            <a:r>
              <a:rPr lang="en-US" sz="2800"/>
              <a:t>,…,X</a:t>
            </a:r>
            <a:r>
              <a:rPr lang="en-US" sz="2800" baseline="-25000"/>
              <a:t>n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751651" name="Text Box 35"/>
          <p:cNvSpPr txBox="1">
            <a:spLocks noChangeArrowheads="1"/>
          </p:cNvSpPr>
          <p:nvPr/>
        </p:nvSpPr>
        <p:spPr bwMode="auto">
          <a:xfrm>
            <a:off x="503238" y="1304925"/>
            <a:ext cx="8108950" cy="528638"/>
          </a:xfrm>
          <a:prstGeom prst="rect">
            <a:avLst/>
          </a:prstGeom>
          <a:solidFill>
            <a:srgbClr val="F8F6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Среда всегда принимает все реакции от реализации.</a:t>
            </a:r>
          </a:p>
        </p:txBody>
      </p:sp>
      <p:sp>
        <p:nvSpPr>
          <p:cNvPr id="751660" name="Oval 44"/>
          <p:cNvSpPr>
            <a:spLocks noChangeAspect="1" noChangeArrowheads="1"/>
          </p:cNvSpPr>
          <p:nvPr/>
        </p:nvSpPr>
        <p:spPr bwMode="auto">
          <a:xfrm>
            <a:off x="685800" y="4332288"/>
            <a:ext cx="71438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51661" name="AutoShape 45"/>
          <p:cNvCxnSpPr>
            <a:cxnSpLocks noChangeShapeType="1"/>
            <a:stCxn id="751660" idx="6"/>
            <a:endCxn id="751662" idx="2"/>
          </p:cNvCxnSpPr>
          <p:nvPr/>
        </p:nvCxnSpPr>
        <p:spPr bwMode="auto">
          <a:xfrm>
            <a:off x="757238" y="4368800"/>
            <a:ext cx="1727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751662" name="Oval 46"/>
          <p:cNvSpPr>
            <a:spLocks noChangeAspect="1" noChangeArrowheads="1"/>
          </p:cNvSpPr>
          <p:nvPr/>
        </p:nvSpPr>
        <p:spPr bwMode="auto">
          <a:xfrm>
            <a:off x="2484438" y="4332288"/>
            <a:ext cx="71437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1663" name="Oval 47"/>
          <p:cNvSpPr>
            <a:spLocks noChangeAspect="1" noChangeArrowheads="1"/>
          </p:cNvSpPr>
          <p:nvPr/>
        </p:nvSpPr>
        <p:spPr bwMode="auto">
          <a:xfrm>
            <a:off x="685800" y="5770563"/>
            <a:ext cx="71438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51664" name="AutoShape 48"/>
          <p:cNvCxnSpPr>
            <a:cxnSpLocks noChangeShapeType="1"/>
            <a:stCxn id="751660" idx="4"/>
            <a:endCxn id="751663" idx="0"/>
          </p:cNvCxnSpPr>
          <p:nvPr/>
        </p:nvCxnSpPr>
        <p:spPr bwMode="auto">
          <a:xfrm>
            <a:off x="722313" y="4403725"/>
            <a:ext cx="0" cy="13668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751665" name="Oval 49"/>
          <p:cNvSpPr>
            <a:spLocks noChangeAspect="1" noChangeArrowheads="1"/>
          </p:cNvSpPr>
          <p:nvPr/>
        </p:nvSpPr>
        <p:spPr bwMode="auto">
          <a:xfrm>
            <a:off x="5227638" y="4332288"/>
            <a:ext cx="71437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1666" name="Oval 50"/>
          <p:cNvSpPr>
            <a:spLocks noChangeAspect="1" noChangeArrowheads="1"/>
          </p:cNvSpPr>
          <p:nvPr/>
        </p:nvSpPr>
        <p:spPr bwMode="auto">
          <a:xfrm>
            <a:off x="2484438" y="5770563"/>
            <a:ext cx="71437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1667" name="Oval 51"/>
          <p:cNvSpPr>
            <a:spLocks noChangeAspect="1" noChangeArrowheads="1"/>
          </p:cNvSpPr>
          <p:nvPr/>
        </p:nvSpPr>
        <p:spPr bwMode="auto">
          <a:xfrm>
            <a:off x="5227638" y="5770563"/>
            <a:ext cx="71437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51668" name="AutoShape 52"/>
          <p:cNvCxnSpPr>
            <a:cxnSpLocks noChangeShapeType="1"/>
            <a:stCxn id="751662" idx="6"/>
            <a:endCxn id="751673" idx="1"/>
          </p:cNvCxnSpPr>
          <p:nvPr/>
        </p:nvCxnSpPr>
        <p:spPr bwMode="auto">
          <a:xfrm>
            <a:off x="2555875" y="4368800"/>
            <a:ext cx="9747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751669" name="AutoShape 53"/>
          <p:cNvCxnSpPr>
            <a:cxnSpLocks noChangeShapeType="1"/>
            <a:stCxn id="751665" idx="4"/>
            <a:endCxn id="751667" idx="0"/>
          </p:cNvCxnSpPr>
          <p:nvPr/>
        </p:nvCxnSpPr>
        <p:spPr bwMode="auto">
          <a:xfrm>
            <a:off x="5264150" y="4403725"/>
            <a:ext cx="0" cy="13668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751670" name="AutoShape 54"/>
          <p:cNvCxnSpPr>
            <a:cxnSpLocks noChangeShapeType="1"/>
            <a:stCxn id="751662" idx="4"/>
            <a:endCxn id="751666" idx="0"/>
          </p:cNvCxnSpPr>
          <p:nvPr/>
        </p:nvCxnSpPr>
        <p:spPr bwMode="auto">
          <a:xfrm>
            <a:off x="2520950" y="4403725"/>
            <a:ext cx="0" cy="13668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751671" name="Text Box 55"/>
          <p:cNvSpPr txBox="1">
            <a:spLocks noChangeArrowheads="1"/>
          </p:cNvSpPr>
          <p:nvPr/>
        </p:nvSpPr>
        <p:spPr bwMode="auto">
          <a:xfrm>
            <a:off x="1443038" y="4162425"/>
            <a:ext cx="1936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51672" name="Text Box 56"/>
          <p:cNvSpPr txBox="1">
            <a:spLocks noChangeArrowheads="1"/>
          </p:cNvSpPr>
          <p:nvPr/>
        </p:nvSpPr>
        <p:spPr bwMode="auto">
          <a:xfrm>
            <a:off x="2881313" y="4162425"/>
            <a:ext cx="1936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51673" name="Text Box 57"/>
          <p:cNvSpPr txBox="1">
            <a:spLocks noChangeArrowheads="1"/>
          </p:cNvSpPr>
          <p:nvPr/>
        </p:nvSpPr>
        <p:spPr bwMode="auto">
          <a:xfrm>
            <a:off x="3530600" y="4170363"/>
            <a:ext cx="6858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/>
              <a:t>…</a:t>
            </a:r>
            <a:endParaRPr lang="ru-RU" sz="5400"/>
          </a:p>
        </p:txBody>
      </p:sp>
      <p:sp>
        <p:nvSpPr>
          <p:cNvPr id="751674" name="Text Box 58"/>
          <p:cNvSpPr txBox="1">
            <a:spLocks noChangeArrowheads="1"/>
          </p:cNvSpPr>
          <p:nvPr/>
        </p:nvSpPr>
        <p:spPr bwMode="auto">
          <a:xfrm>
            <a:off x="261938" y="4883150"/>
            <a:ext cx="890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?xX</a:t>
            </a:r>
            <a:r>
              <a:rPr lang="en-US" sz="2400" baseline="-25000">
                <a:sym typeface="Symbol" pitchFamily="18" charset="2"/>
              </a:rPr>
              <a:t>1</a:t>
            </a:r>
            <a:endParaRPr lang="ru-RU" sz="2400" baseline="-25000">
              <a:sym typeface="Symbol" pitchFamily="18" charset="2"/>
            </a:endParaRPr>
          </a:p>
        </p:txBody>
      </p:sp>
      <p:cxnSp>
        <p:nvCxnSpPr>
          <p:cNvPr id="751675" name="AutoShape 59"/>
          <p:cNvCxnSpPr>
            <a:cxnSpLocks noChangeShapeType="1"/>
            <a:stCxn id="751673" idx="3"/>
            <a:endCxn id="751665" idx="2"/>
          </p:cNvCxnSpPr>
          <p:nvPr/>
        </p:nvCxnSpPr>
        <p:spPr bwMode="auto">
          <a:xfrm>
            <a:off x="4216400" y="4368800"/>
            <a:ext cx="10112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751676" name="Text Box 60"/>
          <p:cNvSpPr txBox="1">
            <a:spLocks noChangeArrowheads="1"/>
          </p:cNvSpPr>
          <p:nvPr/>
        </p:nvSpPr>
        <p:spPr bwMode="auto">
          <a:xfrm>
            <a:off x="4538663" y="4149725"/>
            <a:ext cx="1936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51677" name="Text Box 61"/>
          <p:cNvSpPr txBox="1">
            <a:spLocks noChangeArrowheads="1"/>
          </p:cNvSpPr>
          <p:nvPr/>
        </p:nvSpPr>
        <p:spPr bwMode="auto">
          <a:xfrm>
            <a:off x="2090738" y="4891088"/>
            <a:ext cx="890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/>
              <a:t>?x</a:t>
            </a:r>
            <a:r>
              <a:rPr lang="en-US" sz="2400">
                <a:sym typeface="Symbol" pitchFamily="18" charset="2"/>
              </a:rPr>
              <a:t>X</a:t>
            </a:r>
            <a:r>
              <a:rPr lang="en-US" sz="2400" baseline="-25000"/>
              <a:t>2</a:t>
            </a:r>
            <a:endParaRPr lang="ru-RU" sz="2400" baseline="-25000"/>
          </a:p>
        </p:txBody>
      </p:sp>
      <p:sp>
        <p:nvSpPr>
          <p:cNvPr id="751678" name="Text Box 62"/>
          <p:cNvSpPr txBox="1">
            <a:spLocks noChangeArrowheads="1"/>
          </p:cNvSpPr>
          <p:nvPr/>
        </p:nvSpPr>
        <p:spPr bwMode="auto">
          <a:xfrm>
            <a:off x="4800600" y="4797425"/>
            <a:ext cx="890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/>
              <a:t>?x</a:t>
            </a:r>
            <a:r>
              <a:rPr lang="en-US" sz="2400">
                <a:sym typeface="Symbol" pitchFamily="18" charset="2"/>
              </a:rPr>
              <a:t>X</a:t>
            </a:r>
            <a:r>
              <a:rPr lang="en-US" sz="2400" baseline="-25000"/>
              <a:t>n</a:t>
            </a:r>
            <a:endParaRPr lang="ru-RU" sz="2400" baseline="-25000"/>
          </a:p>
        </p:txBody>
      </p:sp>
      <p:sp>
        <p:nvSpPr>
          <p:cNvPr id="751679" name="Oval 63"/>
          <p:cNvSpPr>
            <a:spLocks noChangeAspect="1" noChangeArrowheads="1"/>
          </p:cNvSpPr>
          <p:nvPr/>
        </p:nvSpPr>
        <p:spPr bwMode="auto">
          <a:xfrm>
            <a:off x="6559550" y="4332288"/>
            <a:ext cx="71438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1680" name="Oval 64"/>
          <p:cNvSpPr>
            <a:spLocks noChangeAspect="1" noChangeArrowheads="1"/>
          </p:cNvSpPr>
          <p:nvPr/>
        </p:nvSpPr>
        <p:spPr bwMode="auto">
          <a:xfrm>
            <a:off x="6559550" y="5770563"/>
            <a:ext cx="71438" cy="7143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51681" name="AutoShape 65"/>
          <p:cNvCxnSpPr>
            <a:cxnSpLocks noChangeShapeType="1"/>
            <a:stCxn id="751679" idx="4"/>
            <a:endCxn id="751680" idx="0"/>
          </p:cNvCxnSpPr>
          <p:nvPr/>
        </p:nvCxnSpPr>
        <p:spPr bwMode="auto">
          <a:xfrm>
            <a:off x="6596063" y="4403725"/>
            <a:ext cx="0" cy="13668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751682" name="AutoShape 66"/>
          <p:cNvCxnSpPr>
            <a:cxnSpLocks noChangeShapeType="1"/>
            <a:endCxn id="751679" idx="2"/>
          </p:cNvCxnSpPr>
          <p:nvPr/>
        </p:nvCxnSpPr>
        <p:spPr bwMode="auto">
          <a:xfrm>
            <a:off x="5303838" y="4368800"/>
            <a:ext cx="12557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751683" name="Text Box 67"/>
          <p:cNvSpPr txBox="1">
            <a:spLocks noChangeArrowheads="1"/>
          </p:cNvSpPr>
          <p:nvPr/>
        </p:nvSpPr>
        <p:spPr bwMode="auto">
          <a:xfrm>
            <a:off x="5805488" y="4149725"/>
            <a:ext cx="1936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51684" name="Text Box 68"/>
          <p:cNvSpPr txBox="1">
            <a:spLocks noChangeArrowheads="1"/>
          </p:cNvSpPr>
          <p:nvPr/>
        </p:nvSpPr>
        <p:spPr bwMode="auto">
          <a:xfrm>
            <a:off x="6442075" y="4797425"/>
            <a:ext cx="271463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/>
              <a:t>!y</a:t>
            </a:r>
            <a:endParaRPr lang="ru-RU" sz="2400"/>
          </a:p>
        </p:txBody>
      </p:sp>
      <p:sp>
        <p:nvSpPr>
          <p:cNvPr id="751686" name="Oval 70"/>
          <p:cNvSpPr>
            <a:spLocks noChangeAspect="1" noChangeArrowheads="1"/>
          </p:cNvSpPr>
          <p:nvPr/>
        </p:nvSpPr>
        <p:spPr bwMode="auto">
          <a:xfrm>
            <a:off x="7886700" y="5768975"/>
            <a:ext cx="71438" cy="71438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51687" name="AutoShape 71"/>
          <p:cNvCxnSpPr>
            <a:cxnSpLocks noChangeShapeType="1"/>
            <a:stCxn id="751679" idx="5"/>
            <a:endCxn id="751686" idx="1"/>
          </p:cNvCxnSpPr>
          <p:nvPr/>
        </p:nvCxnSpPr>
        <p:spPr bwMode="auto">
          <a:xfrm>
            <a:off x="6619875" y="4392613"/>
            <a:ext cx="1277938" cy="13874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751688" name="Text Box 72"/>
          <p:cNvSpPr txBox="1">
            <a:spLocks noChangeArrowheads="1"/>
          </p:cNvSpPr>
          <p:nvPr/>
        </p:nvSpPr>
        <p:spPr bwMode="auto">
          <a:xfrm>
            <a:off x="7105650" y="4806950"/>
            <a:ext cx="168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</a:t>
            </a:r>
            <a:endParaRPr lang="ru-RU" sz="2400"/>
          </a:p>
        </p:txBody>
      </p:sp>
      <p:sp>
        <p:nvSpPr>
          <p:cNvPr id="751689" name="Text Box 73"/>
          <p:cNvSpPr txBox="1">
            <a:spLocks noChangeArrowheads="1"/>
          </p:cNvSpPr>
          <p:nvPr/>
        </p:nvSpPr>
        <p:spPr bwMode="auto">
          <a:xfrm>
            <a:off x="6734175" y="5589588"/>
            <a:ext cx="6858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/>
              <a:t>…</a:t>
            </a:r>
            <a:endParaRPr lang="ru-RU" sz="5400"/>
          </a:p>
        </p:txBody>
      </p:sp>
      <p:sp>
        <p:nvSpPr>
          <p:cNvPr id="751690" name="Text Box 74"/>
          <p:cNvSpPr txBox="1">
            <a:spLocks noChangeArrowheads="1"/>
          </p:cNvSpPr>
          <p:nvPr/>
        </p:nvSpPr>
        <p:spPr bwMode="auto">
          <a:xfrm>
            <a:off x="8066088" y="5589588"/>
            <a:ext cx="6858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/>
              <a:t>…</a:t>
            </a:r>
            <a:endParaRPr lang="ru-RU" sz="5400"/>
          </a:p>
        </p:txBody>
      </p:sp>
      <p:sp>
        <p:nvSpPr>
          <p:cNvPr id="751691" name="Text Box 75"/>
          <p:cNvSpPr txBox="1">
            <a:spLocks noChangeArrowheads="1"/>
          </p:cNvSpPr>
          <p:nvPr/>
        </p:nvSpPr>
        <p:spPr bwMode="auto">
          <a:xfrm>
            <a:off x="792163" y="5589588"/>
            <a:ext cx="6858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/>
              <a:t>…</a:t>
            </a:r>
            <a:endParaRPr lang="ru-RU" sz="5400"/>
          </a:p>
        </p:txBody>
      </p:sp>
      <p:sp>
        <p:nvSpPr>
          <p:cNvPr id="751692" name="Text Box 76"/>
          <p:cNvSpPr txBox="1">
            <a:spLocks noChangeArrowheads="1"/>
          </p:cNvSpPr>
          <p:nvPr/>
        </p:nvSpPr>
        <p:spPr bwMode="auto">
          <a:xfrm>
            <a:off x="2590800" y="5626100"/>
            <a:ext cx="6858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/>
              <a:t>…</a:t>
            </a:r>
            <a:endParaRPr lang="ru-RU" sz="5400"/>
          </a:p>
        </p:txBody>
      </p:sp>
      <p:sp>
        <p:nvSpPr>
          <p:cNvPr id="751693" name="Text Box 77"/>
          <p:cNvSpPr txBox="1">
            <a:spLocks noChangeArrowheads="1"/>
          </p:cNvSpPr>
          <p:nvPr/>
        </p:nvSpPr>
        <p:spPr bwMode="auto">
          <a:xfrm>
            <a:off x="5326063" y="5624513"/>
            <a:ext cx="6858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/>
              <a:t>…</a:t>
            </a:r>
            <a:endParaRPr lang="ru-RU" sz="5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1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1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75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75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75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00"/>
                                        <p:tgtEl>
                                          <p:spTgt spid="75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75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75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75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"/>
                                        <p:tgtEl>
                                          <p:spTgt spid="75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"/>
                                        <p:tgtEl>
                                          <p:spTgt spid="75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75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"/>
                                        <p:tgtEl>
                                          <p:spTgt spid="75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75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75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"/>
                                        <p:tgtEl>
                                          <p:spTgt spid="75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75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5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300"/>
                                        <p:tgtEl>
                                          <p:spTgt spid="75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300"/>
                                        <p:tgtEl>
                                          <p:spTgt spid="75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300"/>
                                        <p:tgtEl>
                                          <p:spTgt spid="75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300"/>
                                        <p:tgtEl>
                                          <p:spTgt spid="75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300"/>
                                        <p:tgtEl>
                                          <p:spTgt spid="75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"/>
                                        <p:tgtEl>
                                          <p:spTgt spid="75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8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"/>
                                        <p:tgtEl>
                                          <p:spTgt spid="75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75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1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75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300"/>
                                        <p:tgtEl>
                                          <p:spTgt spid="75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300"/>
                                        <p:tgtEl>
                                          <p:spTgt spid="75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300"/>
                                        <p:tgtEl>
                                          <p:spTgt spid="75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300"/>
                                        <p:tgtEl>
                                          <p:spTgt spid="75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7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300"/>
                                        <p:tgtEl>
                                          <p:spTgt spid="75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300"/>
                                        <p:tgtEl>
                                          <p:spTgt spid="75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300"/>
                                        <p:tgtEl>
                                          <p:spTgt spid="75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300"/>
                                        <p:tgtEl>
                                          <p:spTgt spid="75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30" grpId="0"/>
      <p:bldP spid="751651" grpId="0" animBg="1"/>
      <p:bldP spid="751660" grpId="0" animBg="1"/>
      <p:bldP spid="751662" grpId="0" animBg="1"/>
      <p:bldP spid="751663" grpId="0" animBg="1"/>
      <p:bldP spid="751665" grpId="0" animBg="1"/>
      <p:bldP spid="751666" grpId="0" animBg="1"/>
      <p:bldP spid="751667" grpId="0" animBg="1"/>
      <p:bldP spid="751671" grpId="0" animBg="1"/>
      <p:bldP spid="751672" grpId="0" animBg="1"/>
      <p:bldP spid="751673" grpId="0"/>
      <p:bldP spid="751674" grpId="0" animBg="1"/>
      <p:bldP spid="751676" grpId="0" animBg="1"/>
      <p:bldP spid="751677" grpId="0" animBg="1"/>
      <p:bldP spid="751678" grpId="0" animBg="1"/>
      <p:bldP spid="751679" grpId="0" animBg="1"/>
      <p:bldP spid="751680" grpId="0" animBg="1"/>
      <p:bldP spid="751683" grpId="0" animBg="1"/>
      <p:bldP spid="751684" grpId="0" animBg="1"/>
      <p:bldP spid="751686" grpId="0" animBg="1"/>
      <p:bldP spid="751688" grpId="0" animBg="1"/>
      <p:bldP spid="751689" grpId="0"/>
      <p:bldP spid="751690" grpId="0"/>
      <p:bldP spid="751691" grpId="0"/>
      <p:bldP spid="751692" grpId="0"/>
      <p:bldP spid="751693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DD48B-B5DB-48C9-93B0-3BBBFDE42BF5}" type="slidenum">
              <a:rPr lang="ru-RU"/>
              <a:pPr/>
              <a:t>222</a:t>
            </a:fld>
            <a:endParaRPr lang="ru-RU"/>
          </a:p>
        </p:txBody>
      </p:sp>
      <p:grpSp>
        <p:nvGrpSpPr>
          <p:cNvPr id="7546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546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46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547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6208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					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-переход</a:t>
            </a:r>
          </a:p>
          <a:p>
            <a:pPr algn="ctr">
              <a:spcBef>
                <a:spcPct val="10000"/>
              </a:spcBef>
            </a:pP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					в общем случае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54737" name="Text Box 49"/>
          <p:cNvSpPr txBox="1">
            <a:spLocks noChangeArrowheads="1"/>
          </p:cNvSpPr>
          <p:nvPr/>
        </p:nvSpPr>
        <p:spPr bwMode="auto">
          <a:xfrm>
            <a:off x="468313" y="747713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sp>
        <p:nvSpPr>
          <p:cNvPr id="754738" name="Text Box 50"/>
          <p:cNvSpPr txBox="1">
            <a:spLocks noChangeArrowheads="1"/>
          </p:cNvSpPr>
          <p:nvPr/>
        </p:nvSpPr>
        <p:spPr bwMode="auto">
          <a:xfrm>
            <a:off x="1817688" y="2133600"/>
            <a:ext cx="5146675" cy="722313"/>
          </a:xfrm>
          <a:prstGeom prst="rect">
            <a:avLst/>
          </a:prstGeom>
          <a:solidFill>
            <a:srgbClr val="F8F6E8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Когда возникают проблемы?</a:t>
            </a:r>
          </a:p>
        </p:txBody>
      </p:sp>
      <p:sp>
        <p:nvSpPr>
          <p:cNvPr id="754739" name="Text Box 51"/>
          <p:cNvSpPr txBox="1">
            <a:spLocks noChangeArrowheads="1"/>
          </p:cNvSpPr>
          <p:nvPr/>
        </p:nvSpPr>
        <p:spPr bwMode="auto">
          <a:xfrm>
            <a:off x="323850" y="3241675"/>
            <a:ext cx="8461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Асинхронное тестирование</a:t>
            </a:r>
            <a:r>
              <a:rPr lang="ru-RU" sz="2800">
                <a:latin typeface="Times New Roman" pitchFamily="18" charset="0"/>
              </a:rPr>
              <a:t>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если среда может тормозить реализацию по реакциям.</a:t>
            </a:r>
          </a:p>
        </p:txBody>
      </p:sp>
      <p:sp>
        <p:nvSpPr>
          <p:cNvPr id="754740" name="Text Box 52"/>
          <p:cNvSpPr txBox="1">
            <a:spLocks noChangeArrowheads="1"/>
          </p:cNvSpPr>
          <p:nvPr/>
        </p:nvSpPr>
        <p:spPr bwMode="auto">
          <a:xfrm>
            <a:off x="358775" y="4535488"/>
            <a:ext cx="84264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Композиционное тестирование</a:t>
            </a:r>
            <a:r>
              <a:rPr lang="ru-RU" sz="2800">
                <a:latin typeface="Times New Roman" pitchFamily="18" charset="0"/>
              </a:rPr>
              <a:t>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соотношение тайм-аутов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-переходов компонентов.</a:t>
            </a:r>
            <a:endParaRPr lang="ru-RU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4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4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5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5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37" grpId="0" animBg="1" autoUpdateAnimBg="0"/>
      <p:bldP spid="754738" grpId="0" animBg="1"/>
      <p:bldP spid="754739" grpId="0"/>
      <p:bldP spid="754740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B4BC-28EE-453C-BFC1-EBB9FA228CBC}" type="slidenum">
              <a:rPr lang="ru-RU"/>
              <a:pPr/>
              <a:t>223</a:t>
            </a:fld>
            <a:endParaRPr lang="ru-RU"/>
          </a:p>
        </p:txBody>
      </p:sp>
      <p:grpSp>
        <p:nvGrpSpPr>
          <p:cNvPr id="7557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557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57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557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5725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-переход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55727" name="Text Box 15"/>
          <p:cNvSpPr txBox="1">
            <a:spLocks noChangeArrowheads="1"/>
          </p:cNvSpPr>
          <p:nvPr/>
        </p:nvSpPr>
        <p:spPr bwMode="auto">
          <a:xfrm>
            <a:off x="1584325" y="1576388"/>
            <a:ext cx="6232525" cy="19605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-переход</a:t>
            </a:r>
          </a:p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= переход по отсутствию стимулов </a:t>
            </a:r>
          </a:p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= переход по пустому стимулу </a:t>
            </a:r>
          </a:p>
        </p:txBody>
      </p:sp>
      <p:sp>
        <p:nvSpPr>
          <p:cNvPr id="755728" name="Text Box 16"/>
          <p:cNvSpPr txBox="1">
            <a:spLocks noChangeArrowheads="1"/>
          </p:cNvSpPr>
          <p:nvPr/>
        </p:nvSpPr>
        <p:spPr bwMode="auto">
          <a:xfrm>
            <a:off x="971550" y="4113213"/>
            <a:ext cx="74168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13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-переход эквивалентен -переходу для всюду определённых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(input enabled)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автоматов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5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5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5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5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5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27" grpId="0" animBg="1"/>
      <p:bldP spid="755728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210D6-257A-42FD-8850-668FA91F6012}" type="slidenum">
              <a:rPr lang="ru-RU"/>
              <a:pPr/>
              <a:t>224</a:t>
            </a:fld>
            <a:endParaRPr lang="ru-RU"/>
          </a:p>
        </p:txBody>
      </p:sp>
      <p:grpSp>
        <p:nvGrpSpPr>
          <p:cNvPr id="76083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6083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3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3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3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3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4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4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4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084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6084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0845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Предикаты на переходах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60846" name="Text Box 14"/>
          <p:cNvSpPr txBox="1">
            <a:spLocks noChangeArrowheads="1"/>
          </p:cNvSpPr>
          <p:nvPr/>
        </p:nvSpPr>
        <p:spPr bwMode="auto">
          <a:xfrm>
            <a:off x="233363" y="1371600"/>
            <a:ext cx="8839200" cy="542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400" u="sng">
                <a:latin typeface="Times New Roman" pitchFamily="18" charset="0"/>
              </a:rPr>
              <a:t>Общий вид предиката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на переходе в автомате</a:t>
            </a:r>
            <a:r>
              <a:rPr lang="ru-RU" sz="2400"/>
              <a:t> </a:t>
            </a:r>
            <a:r>
              <a:rPr lang="en-US" sz="2400">
                <a:latin typeface="Arial Black" pitchFamily="34" charset="0"/>
              </a:rPr>
              <a:t>A</a:t>
            </a:r>
            <a:r>
              <a:rPr lang="ru-RU" sz="2400"/>
              <a:t> </a:t>
            </a:r>
            <a:r>
              <a:rPr lang="ru-RU" sz="2400">
                <a:latin typeface="Times New Roman" pitchFamily="18" charset="0"/>
              </a:rPr>
              <a:t>в алфавите</a:t>
            </a:r>
            <a:r>
              <a:rPr lang="ru-RU" sz="2400"/>
              <a:t> </a:t>
            </a:r>
            <a:r>
              <a:rPr lang="en-US" sz="2400"/>
              <a:t>A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400"/>
              <a:t>		P   :   </a:t>
            </a:r>
            <a:r>
              <a:rPr lang="en-US" sz="2400">
                <a:sym typeface="Symbol" pitchFamily="18" charset="2"/>
              </a:rPr>
              <a:t>( A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 )   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Bool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,    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где   </a:t>
            </a:r>
            <a:r>
              <a:rPr lang="en-US" sz="2400">
                <a:sym typeface="Symbol" pitchFamily="18" charset="2"/>
              </a:rPr>
              <a:t>A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 = A{}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Такой предикат можно понимать как булевскую функцию от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булевских переменных, индекс которых пробегает множество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A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Расширение предиката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надмножеством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EA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400">
                <a:latin typeface="Times New Roman" pitchFamily="18" charset="0"/>
                <a:sym typeface="Symbol" pitchFamily="18" charset="2"/>
              </a:rPr>
              <a:t>	      </a:t>
            </a:r>
            <a:r>
              <a:rPr lang="en-US" sz="2400">
                <a:sym typeface="Symbol" pitchFamily="18" charset="2"/>
              </a:rPr>
              <a:t>P[E]   :   (E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)   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Bool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latin typeface="Times New Roman" pitchFamily="18" charset="0"/>
                <a:sym typeface="Symbol" pitchFamily="18" charset="2"/>
              </a:rPr>
              <a:t>	  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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E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ru-RU" sz="2400">
                <a:sym typeface="Symbol" pitchFamily="18" charset="2"/>
              </a:rPr>
              <a:t>   </a:t>
            </a:r>
            <a:r>
              <a:rPr lang="en-US" sz="2400">
                <a:sym typeface="Symbol" pitchFamily="18" charset="2"/>
              </a:rPr>
              <a:t>:</a:t>
            </a:r>
            <a:r>
              <a:rPr lang="ru-RU" sz="2400">
                <a:sym typeface="Symbol" pitchFamily="18" charset="2"/>
              </a:rPr>
              <a:t>   </a:t>
            </a:r>
            <a:r>
              <a:rPr lang="en-US" sz="2400">
                <a:sym typeface="Symbol" pitchFamily="18" charset="2"/>
              </a:rPr>
              <a:t>P[E] (U) 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=</a:t>
            </a:r>
            <a:r>
              <a:rPr lang="en-US" sz="2400" baseline="-25000">
                <a:sym typeface="Symbol" pitchFamily="18" charset="2"/>
              </a:rPr>
              <a:t>def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P(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UA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Сужение предиката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подмножествами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T,F  A,   TF = .</a:t>
            </a:r>
          </a:p>
          <a:p>
            <a:pPr>
              <a:spcBef>
                <a:spcPct val="15000"/>
              </a:spcBef>
            </a:pPr>
            <a:r>
              <a:rPr lang="en-US" sz="2400">
                <a:sym typeface="Symbol" pitchFamily="18" charset="2"/>
              </a:rPr>
              <a:t>T = {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индексы переменных, значение которых фиксируется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true </a:t>
            </a:r>
            <a:r>
              <a:rPr lang="en-US" sz="2400">
                <a:sym typeface="Symbol" pitchFamily="18" charset="2"/>
              </a:rPr>
              <a:t>}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  <a:p>
            <a:r>
              <a:rPr lang="en-US" sz="2400">
                <a:sym typeface="Symbol" pitchFamily="18" charset="2"/>
              </a:rPr>
              <a:t>F = {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индексы переменных, значение которых фиксируется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false </a:t>
            </a:r>
            <a:r>
              <a:rPr lang="en-US" sz="2400">
                <a:sym typeface="Symbol" pitchFamily="18" charset="2"/>
              </a:rPr>
              <a:t>}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10000"/>
              </a:spcBef>
            </a:pPr>
            <a:r>
              <a:rPr lang="ru-RU" sz="2400">
                <a:sym typeface="Symbol" pitchFamily="18" charset="2"/>
              </a:rPr>
              <a:t>	</a:t>
            </a:r>
            <a:r>
              <a:rPr lang="en-US" sz="2400">
                <a:sym typeface="Symbol" pitchFamily="18" charset="2"/>
              </a:rPr>
              <a:t>   P&lt;T,F&gt;    : </a:t>
            </a:r>
            <a:r>
              <a:rPr lang="ru-RU" sz="2400">
                <a:sym typeface="Symbol" pitchFamily="18" charset="2"/>
              </a:rPr>
              <a:t> </a:t>
            </a:r>
            <a:r>
              <a:rPr lang="en-US" sz="2400">
                <a:sym typeface="Symbol" pitchFamily="18" charset="2"/>
              </a:rPr>
              <a:t>( A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 \  (T</a:t>
            </a:r>
            <a:r>
              <a:rPr lang="ru-RU" sz="2400">
                <a:sym typeface="Symbol" pitchFamily="18" charset="2"/>
              </a:rPr>
              <a:t></a:t>
            </a:r>
            <a:r>
              <a:rPr lang="en-US" sz="2400">
                <a:sym typeface="Symbol" pitchFamily="18" charset="2"/>
              </a:rPr>
              <a:t>F) )  </a:t>
            </a:r>
            <a:r>
              <a:rPr lang="ru-RU" sz="2400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 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Bool</a:t>
            </a:r>
          </a:p>
          <a:p>
            <a:pPr>
              <a:spcBef>
                <a:spcPct val="15000"/>
              </a:spcBef>
            </a:pPr>
            <a:r>
              <a:rPr lang="en-US" sz="2400">
                <a:sym typeface="Symbol" pitchFamily="18" charset="2"/>
              </a:rPr>
              <a:t>  U    A</a:t>
            </a:r>
            <a:r>
              <a:rPr lang="en-US" sz="2400" baseline="-10000">
                <a:sym typeface="Symbol" pitchFamily="18" charset="2"/>
              </a:rPr>
              <a:t></a:t>
            </a:r>
            <a:r>
              <a:rPr lang="en-US" sz="2400">
                <a:sym typeface="Symbol" pitchFamily="18" charset="2"/>
              </a:rPr>
              <a:t> \ (TF)   :   P&lt;T,F&gt; (U) </a:t>
            </a:r>
            <a:r>
              <a:rPr lang="ru-RU" sz="2400">
                <a:sym typeface="Symbol" pitchFamily="18" charset="2"/>
              </a:rPr>
              <a:t>   </a:t>
            </a:r>
            <a:r>
              <a:rPr lang="en-US" sz="2400">
                <a:sym typeface="Symbol" pitchFamily="18" charset="2"/>
              </a:rPr>
              <a:t>=</a:t>
            </a:r>
            <a:r>
              <a:rPr lang="en-US" sz="2400" baseline="-25000">
                <a:sym typeface="Symbol" pitchFamily="18" charset="2"/>
              </a:rPr>
              <a:t>def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  </a:t>
            </a:r>
            <a:r>
              <a:rPr lang="en-US" sz="2400">
                <a:sym typeface="Symbol" pitchFamily="18" charset="2"/>
              </a:rPr>
              <a:t>P( UT )</a:t>
            </a:r>
          </a:p>
        </p:txBody>
      </p:sp>
      <p:sp>
        <p:nvSpPr>
          <p:cNvPr id="760911" name="Rectangle 79"/>
          <p:cNvSpPr>
            <a:spLocks noChangeArrowheads="1"/>
          </p:cNvSpPr>
          <p:nvPr/>
        </p:nvSpPr>
        <p:spPr bwMode="auto">
          <a:xfrm>
            <a:off x="1800225" y="1809750"/>
            <a:ext cx="3600450" cy="4318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0912" name="Rectangle 80"/>
          <p:cNvSpPr>
            <a:spLocks noChangeArrowheads="1"/>
          </p:cNvSpPr>
          <p:nvPr/>
        </p:nvSpPr>
        <p:spPr bwMode="auto">
          <a:xfrm>
            <a:off x="250825" y="5768975"/>
            <a:ext cx="6950075" cy="82708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0913" name="Rectangle 81"/>
          <p:cNvSpPr>
            <a:spLocks noChangeArrowheads="1"/>
          </p:cNvSpPr>
          <p:nvPr/>
        </p:nvSpPr>
        <p:spPr bwMode="auto">
          <a:xfrm>
            <a:off x="1042988" y="3608388"/>
            <a:ext cx="5292725" cy="86518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0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0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60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60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6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60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60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60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608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608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6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608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608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608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7608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7608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6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911" grpId="0" animBg="1"/>
      <p:bldP spid="760912" grpId="0" animBg="1"/>
      <p:bldP spid="760913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8DBC-96EF-4477-B56E-BCE85539AD99}" type="slidenum">
              <a:rPr lang="ru-RU"/>
              <a:pPr/>
              <a:t>225</a:t>
            </a:fld>
            <a:endParaRPr lang="ru-RU"/>
          </a:p>
        </p:txBody>
      </p:sp>
      <p:grpSp>
        <p:nvGrpSpPr>
          <p:cNvPr id="7710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710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10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710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1085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Предикаты на переходах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71086" name="Text Box 14"/>
          <p:cNvSpPr txBox="1">
            <a:spLocks noChangeArrowheads="1"/>
          </p:cNvSpPr>
          <p:nvPr/>
        </p:nvSpPr>
        <p:spPr bwMode="auto">
          <a:xfrm>
            <a:off x="233363" y="1371600"/>
            <a:ext cx="8839200" cy="542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400" u="sng">
                <a:latin typeface="Times New Roman" pitchFamily="18" charset="0"/>
              </a:rPr>
              <a:t>Задание предиката</a:t>
            </a:r>
            <a:r>
              <a:rPr lang="ru-RU" sz="2400">
                <a:latin typeface="Times New Roman" pitchFamily="18" charset="0"/>
              </a:rPr>
              <a:t> при задании автомата. 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Предикат</a:t>
            </a:r>
            <a:r>
              <a:rPr lang="ru-RU" sz="2400"/>
              <a:t> </a:t>
            </a:r>
            <a:r>
              <a:rPr lang="en-US" sz="2400"/>
              <a:t>P</a:t>
            </a:r>
            <a:r>
              <a:rPr lang="ru-RU" sz="2400"/>
              <a:t> </a:t>
            </a:r>
            <a:r>
              <a:rPr lang="ru-RU" sz="2400">
                <a:latin typeface="Times New Roman" pitchFamily="18" charset="0"/>
              </a:rPr>
              <a:t>на переходе из состояния</a:t>
            </a:r>
            <a:r>
              <a:rPr lang="en-US" sz="2400"/>
              <a:t> a</a:t>
            </a:r>
            <a:r>
              <a:rPr lang="ru-RU" sz="2400">
                <a:latin typeface="Times New Roman" pitchFamily="18" charset="0"/>
              </a:rPr>
              <a:t>, сужен подмножествами:</a:t>
            </a:r>
          </a:p>
          <a:p>
            <a:pPr>
              <a:spcBef>
                <a:spcPct val="20000"/>
              </a:spcBef>
            </a:pPr>
            <a:r>
              <a:rPr lang="en-US" sz="2400"/>
              <a:t>	T   =   {  </a:t>
            </a:r>
            <a:r>
              <a:rPr lang="en-US" sz="2400">
                <a:sym typeface="Symbol" pitchFamily="18" charset="2"/>
              </a:rPr>
              <a:t>  | 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} </a:t>
            </a:r>
            <a:r>
              <a:rPr lang="ru-RU" sz="2400">
                <a:sym typeface="Symbol" pitchFamily="18" charset="2"/>
              </a:rPr>
              <a:t>	</a:t>
            </a:r>
            <a:r>
              <a:rPr lang="ru-RU" sz="2400">
                <a:solidFill>
                  <a:srgbClr val="3333CC"/>
                </a:solidFill>
                <a:latin typeface="Times New Roman" pitchFamily="18" charset="0"/>
                <a:sym typeface="Symbol" pitchFamily="18" charset="2"/>
              </a:rPr>
              <a:t>этот переход всегда есть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sz="2400"/>
              <a:t>	F   =   {  z</a:t>
            </a:r>
            <a:r>
              <a:rPr lang="en-US" sz="2400">
                <a:sym typeface="Symbol" pitchFamily="18" charset="2"/>
              </a:rPr>
              <a:t>A  | 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ru-RU" altLang="zh-TW" sz="2400">
                <a:sym typeface="Euclid Math One" pitchFamily="18" charset="2"/>
              </a:rPr>
              <a:t>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 }</a:t>
            </a:r>
            <a:r>
              <a:rPr lang="ru-RU" altLang="zh-TW" sz="2400">
                <a:sym typeface="Euclid Math One" pitchFamily="18" charset="2"/>
              </a:rPr>
              <a:t>	</a:t>
            </a:r>
            <a:r>
              <a:rPr lang="ru-RU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этих переходов никогда нет</a:t>
            </a:r>
            <a:endParaRPr lang="en-US" sz="240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  <a:sym typeface="Symbol" pitchFamily="18" charset="2"/>
              </a:rPr>
              <a:t>Сужение</a:t>
            </a:r>
            <a:r>
              <a:rPr lang="en-US" sz="2400" u="sng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400" u="sng">
                <a:latin typeface="Times New Roman" pitchFamily="18" charset="0"/>
                <a:sym typeface="Symbol" pitchFamily="18" charset="2"/>
              </a:rPr>
              <a:t>расширение предиката при композиции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 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Композиция автомата </a:t>
            </a:r>
            <a:r>
              <a:rPr lang="en-US" sz="2400">
                <a:latin typeface="Arial Black" pitchFamily="34" charset="0"/>
                <a:sym typeface="Symbol" pitchFamily="18" charset="2"/>
              </a:rPr>
              <a:t>A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в алфавите </a:t>
            </a:r>
            <a:r>
              <a:rPr lang="en-US" sz="2400">
                <a:sym typeface="Symbol" pitchFamily="18" charset="2"/>
              </a:rPr>
              <a:t>A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и автомата </a:t>
            </a:r>
            <a:r>
              <a:rPr lang="en-US" sz="2400">
                <a:latin typeface="Arial Black" pitchFamily="34" charset="0"/>
                <a:sym typeface="Symbol" pitchFamily="18" charset="2"/>
              </a:rPr>
              <a:t>B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в алфавите </a:t>
            </a:r>
            <a:r>
              <a:rPr lang="en-US" sz="2400">
                <a:sym typeface="Symbol" pitchFamily="18" charset="2"/>
              </a:rPr>
              <a:t>B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.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Пусть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ab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– достижимое состояние композиции.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Предикат </a:t>
            </a:r>
            <a:r>
              <a:rPr lang="en-US" sz="2400">
                <a:sym typeface="Symbol" pitchFamily="18" charset="2"/>
              </a:rPr>
              <a:t>P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перехода из состояния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a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сузим </a:t>
            </a:r>
            <a:r>
              <a:rPr lang="en-US" sz="2400">
                <a:sym typeface="Symbol" pitchFamily="18" charset="2"/>
              </a:rPr>
              <a:t>T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 </a:t>
            </a:r>
            <a:r>
              <a:rPr lang="en-US" sz="2400">
                <a:sym typeface="Symbol" pitchFamily="18" charset="2"/>
              </a:rPr>
              <a:t>F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и расширим </a:t>
            </a:r>
            <a:r>
              <a:rPr lang="en-US" sz="2400">
                <a:sym typeface="Symbol" pitchFamily="18" charset="2"/>
              </a:rPr>
              <a:t>E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T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a,b</a:t>
            </a:r>
            <a:r>
              <a:rPr lang="ru-RU" sz="2400">
                <a:sym typeface="Symbol" pitchFamily="18" charset="2"/>
              </a:rPr>
              <a:t>)</a:t>
            </a:r>
            <a:r>
              <a:rPr lang="en-US" sz="2400">
                <a:sym typeface="Symbol" pitchFamily="18" charset="2"/>
              </a:rPr>
              <a:t>   =   {  zA</a:t>
            </a:r>
            <a:r>
              <a:rPr lang="en-US" sz="2400" u="sng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  | 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  &amp;  b</a:t>
            </a:r>
            <a:r>
              <a:rPr lang="en-US" altLang="zh-TW" sz="2400" u="sng"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  }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400">
                <a:solidFill>
                  <a:srgbClr val="3333CC"/>
                </a:solidFill>
                <a:latin typeface="Times New Roman" pitchFamily="18" charset="0"/>
                <a:sym typeface="Symbol" pitchFamily="18" charset="2"/>
              </a:rPr>
              <a:t>синхронный переход</a:t>
            </a:r>
            <a:endParaRPr lang="en-US" sz="2400">
              <a:solidFill>
                <a:srgbClr val="3333CC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F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a,b</a:t>
            </a:r>
            <a:r>
              <a:rPr lang="ru-RU" sz="2400">
                <a:sym typeface="Symbol" pitchFamily="18" charset="2"/>
              </a:rPr>
              <a:t>)</a:t>
            </a:r>
            <a:r>
              <a:rPr lang="en-US" sz="2400">
                <a:sym typeface="Symbol" pitchFamily="18" charset="2"/>
              </a:rPr>
              <a:t>   =   {  zA</a:t>
            </a:r>
            <a:r>
              <a:rPr lang="en-US" sz="2400" u="sng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  | 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  &amp;  b</a:t>
            </a:r>
            <a:r>
              <a:rPr lang="en-US" altLang="zh-TW" sz="2400" u="sng">
                <a:ea typeface="新細明體" pitchFamily="18" charset="-120"/>
                <a:sym typeface="Symbol" pitchFamily="18" charset="2"/>
              </a:rPr>
              <a:t>z</a:t>
            </a:r>
            <a:r>
              <a:rPr lang="ru-RU" altLang="zh-TW" sz="2400">
                <a:sym typeface="Euclid Math One" pitchFamily="18" charset="2"/>
              </a:rPr>
              <a:t>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 }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удаляемый  переход</a:t>
            </a:r>
            <a:endParaRPr lang="en-US" sz="240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E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a,b</a:t>
            </a:r>
            <a:r>
              <a:rPr lang="ru-RU" sz="2400">
                <a:sym typeface="Symbol" pitchFamily="18" charset="2"/>
              </a:rPr>
              <a:t>)</a:t>
            </a:r>
            <a:r>
              <a:rPr lang="en-US" sz="2400">
                <a:sym typeface="Symbol" pitchFamily="18" charset="2"/>
              </a:rPr>
              <a:t>   =  ( A \ </a:t>
            </a:r>
            <a:r>
              <a:rPr lang="en-US" sz="2400" u="sng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 )    ( B \ </a:t>
            </a:r>
            <a:r>
              <a:rPr lang="en-US" sz="2400" u="sng">
                <a:sym typeface="Symbol" pitchFamily="18" charset="2"/>
              </a:rPr>
              <a:t>A</a:t>
            </a:r>
            <a:r>
              <a:rPr lang="en-US" sz="2400">
                <a:sym typeface="Symbol" pitchFamily="18" charset="2"/>
              </a:rPr>
              <a:t> )</a:t>
            </a:r>
            <a:r>
              <a:rPr lang="ru-RU" sz="2400">
                <a:sym typeface="Symbol" pitchFamily="18" charset="2"/>
              </a:rPr>
              <a:t>	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расширение алфавита   </a:t>
            </a:r>
            <a:r>
              <a:rPr lang="en-US" sz="2400">
                <a:sym typeface="Symbol" pitchFamily="18" charset="2"/>
              </a:rPr>
              <a:t>A \ </a:t>
            </a:r>
            <a:r>
              <a:rPr lang="en-US" sz="2400" u="sng">
                <a:sym typeface="Symbol" pitchFamily="18" charset="2"/>
              </a:rPr>
              <a:t>B</a:t>
            </a:r>
            <a:r>
              <a:rPr lang="en-US" sz="2400">
                <a:sym typeface="Symbol" pitchFamily="18" charset="2"/>
              </a:rPr>
              <a:t> 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P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a,b</a:t>
            </a:r>
            <a:r>
              <a:rPr lang="ru-RU" sz="2400">
                <a:sym typeface="Symbol" pitchFamily="18" charset="2"/>
              </a:rPr>
              <a:t>)</a:t>
            </a:r>
            <a:r>
              <a:rPr lang="en-US" sz="2400">
                <a:sym typeface="Symbol" pitchFamily="18" charset="2"/>
              </a:rPr>
              <a:t>   =  P&lt; T(a,b),</a:t>
            </a:r>
          </a:p>
        </p:txBody>
      </p:sp>
      <p:sp>
        <p:nvSpPr>
          <p:cNvPr id="771089" name="Rectangle 17"/>
          <p:cNvSpPr>
            <a:spLocks noChangeArrowheads="1"/>
          </p:cNvSpPr>
          <p:nvPr/>
        </p:nvSpPr>
        <p:spPr bwMode="auto">
          <a:xfrm>
            <a:off x="215900" y="6200775"/>
            <a:ext cx="5184775" cy="46672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1090" name="Text Box 18"/>
          <p:cNvSpPr txBox="1">
            <a:spLocks noChangeArrowheads="1"/>
          </p:cNvSpPr>
          <p:nvPr/>
        </p:nvSpPr>
        <p:spPr bwMode="auto">
          <a:xfrm>
            <a:off x="4186238" y="6232525"/>
            <a:ext cx="9985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[E(a,b)]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71091" name="Text Box 19"/>
          <p:cNvSpPr txBox="1">
            <a:spLocks noChangeArrowheads="1"/>
          </p:cNvSpPr>
          <p:nvPr/>
        </p:nvSpPr>
        <p:spPr bwMode="auto">
          <a:xfrm>
            <a:off x="3132138" y="6232525"/>
            <a:ext cx="10747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F(a,b) &gt;</a:t>
            </a:r>
            <a:endParaRPr lang="ru-RU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1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71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71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71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71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71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710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710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710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710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710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7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710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77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7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89" grpId="0" animBg="1"/>
      <p:bldP spid="771090" grpId="0"/>
      <p:bldP spid="771091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5E09-06D2-4FFD-881C-5C025AF5EB13}" type="slidenum">
              <a:rPr lang="ru-RU"/>
              <a:pPr/>
              <a:t>226</a:t>
            </a:fld>
            <a:endParaRPr lang="ru-RU"/>
          </a:p>
        </p:txBody>
      </p:sp>
      <p:grpSp>
        <p:nvGrpSpPr>
          <p:cNvPr id="77414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7414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4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4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5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5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5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5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5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415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7415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4157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Предикаты на переходах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74158" name="Text Box 14"/>
          <p:cNvSpPr txBox="1">
            <a:spLocks noChangeArrowheads="1"/>
          </p:cNvSpPr>
          <p:nvPr/>
        </p:nvSpPr>
        <p:spPr bwMode="auto">
          <a:xfrm>
            <a:off x="233363" y="1371600"/>
            <a:ext cx="8839200" cy="259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400" u="sng">
                <a:latin typeface="Times New Roman" pitchFamily="18" charset="0"/>
              </a:rPr>
              <a:t>Вычисление предикатов переходов композиции</a:t>
            </a:r>
            <a:r>
              <a:rPr lang="ru-RU" sz="2400">
                <a:latin typeface="Times New Roman" pitchFamily="18" charset="0"/>
              </a:rPr>
              <a:t> в состоянии </a:t>
            </a:r>
            <a:r>
              <a:rPr lang="en-US" sz="2400"/>
              <a:t>ab</a:t>
            </a:r>
            <a:r>
              <a:rPr lang="ru-RU" sz="2400">
                <a:latin typeface="Times New Roman" pitchFamily="18" charset="0"/>
              </a:rPr>
              <a:t>. 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sz="2400"/>
              <a:t>P(a,b)</a:t>
            </a:r>
            <a:r>
              <a:rPr lang="ru-RU" sz="2400"/>
              <a:t>			- </a:t>
            </a:r>
            <a:r>
              <a:rPr lang="ru-RU" sz="2400">
                <a:latin typeface="Times New Roman" pitchFamily="18" charset="0"/>
              </a:rPr>
              <a:t>асинхронный композиционный переход,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			   порождённый переходом из состояния</a:t>
            </a:r>
            <a:r>
              <a:rPr lang="en-US" sz="2400"/>
              <a:t> a</a:t>
            </a:r>
            <a:endParaRPr lang="ru-RU" sz="240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sz="2400"/>
              <a:t>Q(b,a)</a:t>
            </a:r>
            <a:r>
              <a:rPr lang="ru-RU" sz="2400"/>
              <a:t>			- </a:t>
            </a:r>
            <a:r>
              <a:rPr lang="ru-RU" sz="2400">
                <a:latin typeface="Times New Roman" pitchFamily="18" charset="0"/>
              </a:rPr>
              <a:t>асинхронный композиционный переход,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			   порождённый переходом из состояния</a:t>
            </a:r>
            <a:r>
              <a:rPr lang="en-US" sz="2400"/>
              <a:t> b</a:t>
            </a:r>
            <a:endParaRPr lang="ru-RU" sz="240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sz="2400"/>
              <a:t>P(a,b) &amp; Q(b,a)</a:t>
            </a:r>
            <a:r>
              <a:rPr lang="ru-RU" sz="2400"/>
              <a:t>	- </a:t>
            </a:r>
            <a:r>
              <a:rPr lang="ru-RU" sz="2400">
                <a:latin typeface="Times New Roman" pitchFamily="18" charset="0"/>
              </a:rPr>
              <a:t>синхронный композиционный переход</a:t>
            </a:r>
            <a:endParaRPr lang="en-US" sz="2400">
              <a:sym typeface="Symbol" pitchFamily="18" charset="2"/>
            </a:endParaRPr>
          </a:p>
        </p:txBody>
      </p:sp>
      <p:graphicFrame>
        <p:nvGraphicFramePr>
          <p:cNvPr id="774243" name="Group 99"/>
          <p:cNvGraphicFramePr>
            <a:graphicFrameLocks noGrp="1"/>
          </p:cNvGraphicFramePr>
          <p:nvPr>
            <p:ph/>
          </p:nvPr>
        </p:nvGraphicFramePr>
        <p:xfrm>
          <a:off x="215900" y="4149725"/>
          <a:ext cx="8640763" cy="2260600"/>
        </p:xfrm>
        <a:graphic>
          <a:graphicData uri="http://schemas.openxmlformats.org/drawingml/2006/table">
            <a:tbl>
              <a:tblPr/>
              <a:tblGrid>
                <a:gridCol w="2232025"/>
                <a:gridCol w="2268538"/>
                <a:gridCol w="3600450"/>
                <a:gridCol w="539750"/>
              </a:tblGrid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алфавите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B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алфавите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A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新細明體" pitchFamily="18" charset="-120"/>
                          <a:sym typeface="Euclid Math One" pitchFamily="18" charset="2"/>
                        </a:rPr>
                        <a:t>B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 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алфавите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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z,P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,Q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,P(a,b)&amp;Q(b,a)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s`t`</a:t>
                      </a:r>
                      <a:endParaRPr kumimoji="0" lang="ru-RU" sz="2400" b="0" i="1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83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a,P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   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a=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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a=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a,P(a,b)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238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b=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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A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b=    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b,Q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b,Q(b,a)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4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74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74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74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74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74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4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4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7F9F-6869-48B7-B03E-2B925D01E2E6}" type="slidenum">
              <a:rPr lang="ru-RU"/>
              <a:pPr/>
              <a:t>227</a:t>
            </a:fld>
            <a:endParaRPr lang="ru-RU"/>
          </a:p>
        </p:txBody>
      </p:sp>
      <p:grpSp>
        <p:nvGrpSpPr>
          <p:cNvPr id="7751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751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51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751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5181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Предикаты на переходах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775182" name="Text Box 14"/>
          <p:cNvSpPr txBox="1">
            <a:spLocks noChangeArrowheads="1"/>
          </p:cNvSpPr>
          <p:nvPr/>
        </p:nvSpPr>
        <p:spPr bwMode="auto">
          <a:xfrm>
            <a:off x="215900" y="1371600"/>
            <a:ext cx="8839200" cy="472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ru-RU" sz="2400" u="sng">
                <a:latin typeface="Times New Roman" pitchFamily="18" charset="0"/>
              </a:rPr>
              <a:t>Выполнение автомата</a:t>
            </a:r>
            <a:r>
              <a:rPr lang="ru-RU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 </a:t>
            </a:r>
            <a:r>
              <a:rPr lang="en-US" sz="2400">
                <a:latin typeface="Arial Black" pitchFamily="34" charset="0"/>
              </a:rPr>
              <a:t>A</a:t>
            </a:r>
            <a:r>
              <a:rPr lang="ru-RU" sz="2400">
                <a:latin typeface="Times New Roman" pitchFamily="18" charset="0"/>
              </a:rPr>
              <a:t>. 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Для выполнения автомат </a:t>
            </a:r>
            <a:r>
              <a:rPr lang="en-US" sz="2400">
                <a:latin typeface="Arial Black" pitchFamily="34" charset="0"/>
              </a:rPr>
              <a:t>A</a:t>
            </a:r>
            <a:r>
              <a:rPr lang="ru-RU" sz="2400">
                <a:latin typeface="Times New Roman" pitchFamily="18" charset="0"/>
              </a:rPr>
              <a:t> в алфавите </a:t>
            </a:r>
            <a:r>
              <a:rPr lang="en-US" sz="2400"/>
              <a:t>A</a:t>
            </a:r>
            <a:r>
              <a:rPr lang="ru-RU" sz="2400">
                <a:latin typeface="Times New Roman" pitchFamily="18" charset="0"/>
              </a:rPr>
              <a:t> компонуется с «пустым»</a:t>
            </a:r>
          </a:p>
          <a:p>
            <a:r>
              <a:rPr lang="ru-RU" sz="2400">
                <a:latin typeface="Times New Roman" pitchFamily="18" charset="0"/>
              </a:rPr>
              <a:t>окружением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–</a:t>
            </a:r>
            <a:r>
              <a:rPr lang="ru-RU" sz="2400">
                <a:latin typeface="Times New Roman" pitchFamily="18" charset="0"/>
              </a:rPr>
              <a:t> автоматом </a:t>
            </a:r>
            <a:r>
              <a:rPr lang="en-US" sz="2400">
                <a:latin typeface="Arial Black" pitchFamily="34" charset="0"/>
              </a:rPr>
              <a:t>B</a:t>
            </a:r>
            <a:r>
              <a:rPr lang="ru-RU" sz="2400">
                <a:latin typeface="Times New Roman" pitchFamily="18" charset="0"/>
              </a:rPr>
              <a:t> без переходов в алфавите </a:t>
            </a:r>
            <a:r>
              <a:rPr lang="en-US" sz="2400"/>
              <a:t>B</a:t>
            </a:r>
            <a:r>
              <a:rPr lang="ru-RU" sz="2400"/>
              <a:t>=</a:t>
            </a:r>
            <a:r>
              <a:rPr lang="en-US" sz="2400" u="sng"/>
              <a:t>A</a:t>
            </a:r>
            <a:r>
              <a:rPr lang="en-US" sz="2400">
                <a:latin typeface="Times New Roman" pitchFamily="18" charset="0"/>
              </a:rPr>
              <a:t>.</a:t>
            </a:r>
            <a:endParaRPr lang="ru-RU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 композиции</a:t>
            </a:r>
            <a:r>
              <a:rPr lang="ru-RU" sz="2400"/>
              <a:t> </a:t>
            </a:r>
            <a:r>
              <a:rPr lang="en-US" sz="2400">
                <a:latin typeface="Arial Black" pitchFamily="34" charset="0"/>
              </a:rPr>
              <a:t>A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>
                <a:latin typeface="Arial Black" pitchFamily="34" charset="0"/>
              </a:rPr>
              <a:t>B</a:t>
            </a:r>
            <a:r>
              <a:rPr lang="ru-RU" sz="2400"/>
              <a:t> </a:t>
            </a:r>
            <a:r>
              <a:rPr lang="ru-RU" sz="2400">
                <a:latin typeface="Times New Roman" pitchFamily="18" charset="0"/>
              </a:rPr>
              <a:t>есть только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-переходы,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а все предикаты – константы (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true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false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Удаляем переходы с тождественно ложными предикатами.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Выполнение автомата = движение из начального состояния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по -переходам с тождественно истинными предикатами.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sym typeface="Symbol" pitchFamily="18" charset="2"/>
              </a:rPr>
              <a:t>Константные предикаты могут возникать раньше.</a:t>
            </a:r>
          </a:p>
          <a:p>
            <a:r>
              <a:rPr lang="ru-RU" sz="2400">
                <a:latin typeface="Times New Roman" pitchFamily="18" charset="0"/>
                <a:sym typeface="Symbol" pitchFamily="18" charset="2"/>
              </a:rPr>
              <a:t>Можно сразу удалять переход с тождественно ложным предикатом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5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75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75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75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75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75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75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75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75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751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68B-074A-40EB-99A9-35995ACBDA87}" type="slidenum">
              <a:rPr lang="ru-RU"/>
              <a:pPr/>
              <a:t>228</a:t>
            </a:fld>
            <a:endParaRPr lang="ru-RU"/>
          </a:p>
        </p:txBody>
      </p:sp>
      <p:grpSp>
        <p:nvGrpSpPr>
          <p:cNvPr id="76185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6185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186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6186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1869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Примеры предикатов на переходах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61911" name="Text Box 55"/>
          <p:cNvSpPr txBox="1">
            <a:spLocks noChangeArrowheads="1"/>
          </p:cNvSpPr>
          <p:nvPr/>
        </p:nvSpPr>
        <p:spPr bwMode="auto">
          <a:xfrm>
            <a:off x="180975" y="1603375"/>
            <a:ext cx="88201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Приоритет стимулов над реакциями и </a:t>
            </a:r>
            <a:r>
              <a:rPr lang="ru-RU" sz="2800" u="sng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:</a:t>
            </a:r>
          </a:p>
          <a:p>
            <a:pPr>
              <a:spcBef>
                <a:spcPct val="2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Предикат на переходе по стимулу:		</a:t>
            </a:r>
            <a:r>
              <a:rPr lang="en-US" sz="2800">
                <a:sym typeface="Symbol" pitchFamily="18" charset="2"/>
              </a:rPr>
              <a:t>P(U) = </a:t>
            </a:r>
            <a:r>
              <a:rPr lang="en-US" sz="2800" b="1" i="1">
                <a:latin typeface="Times New Roman" pitchFamily="18" charset="0"/>
                <a:sym typeface="Symbol" pitchFamily="18" charset="2"/>
              </a:rPr>
              <a:t>true</a:t>
            </a:r>
            <a:endParaRPr lang="ru-RU" sz="2800" b="1" i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Предикат на переходе по реакции или :	</a:t>
            </a:r>
            <a:r>
              <a:rPr lang="en-US" sz="2800">
                <a:sym typeface="Symbol" pitchFamily="18" charset="2"/>
              </a:rPr>
              <a:t>P(U) = </a:t>
            </a:r>
            <a:r>
              <a:rPr lang="ru-RU" sz="2800">
                <a:sym typeface="Symbol" pitchFamily="18" charset="2"/>
              </a:rPr>
              <a:t>(</a:t>
            </a:r>
            <a:r>
              <a:rPr lang="en-US" sz="2800">
                <a:sym typeface="Symbol" pitchFamily="18" charset="2"/>
              </a:rPr>
              <a:t>?U=)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						     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где</a:t>
            </a:r>
            <a:r>
              <a:rPr lang="ru-RU" sz="28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?U = {?xU}</a:t>
            </a:r>
            <a:endParaRPr lang="en-US" sz="2800" b="1" i="1">
              <a:sym typeface="Symbol" pitchFamily="18" charset="2"/>
            </a:endParaRPr>
          </a:p>
        </p:txBody>
      </p:sp>
      <p:sp>
        <p:nvSpPr>
          <p:cNvPr id="761912" name="Text Box 56"/>
          <p:cNvSpPr txBox="1">
            <a:spLocks noChangeArrowheads="1"/>
          </p:cNvSpPr>
          <p:nvPr/>
        </p:nvSpPr>
        <p:spPr bwMode="auto">
          <a:xfrm>
            <a:off x="215900" y="3789363"/>
            <a:ext cx="8604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Приоритет символов </a:t>
            </a:r>
            <a:r>
              <a:rPr lang="ru-RU" sz="2800" u="sng"/>
              <a:t>1</a:t>
            </a:r>
            <a:r>
              <a:rPr lang="en-US" sz="2800" u="sng"/>
              <a:t>..n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:</a:t>
            </a:r>
          </a:p>
          <a:p>
            <a:pPr>
              <a:spcBef>
                <a:spcPct val="20000"/>
              </a:spcBef>
            </a:pPr>
            <a:r>
              <a:rPr lang="en-US" sz="2800">
                <a:sym typeface="Symbol" pitchFamily="18" charset="2"/>
              </a:rPr>
              <a:t>A = A</a:t>
            </a:r>
            <a:r>
              <a:rPr lang="en-US" sz="2800" baseline="-25000">
                <a:sym typeface="Symbol" pitchFamily="18" charset="2"/>
              </a:rPr>
              <a:t>1</a:t>
            </a:r>
            <a:r>
              <a:rPr lang="en-US" sz="2800">
                <a:sym typeface="Symbol" pitchFamily="18" charset="2"/>
              </a:rPr>
              <a:t>…A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 –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 непересекающиеся подмножества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.</a:t>
            </a:r>
            <a:endParaRPr lang="ru-RU" sz="2800" b="1" i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Предикат на переходе по символу из </a:t>
            </a:r>
            <a:r>
              <a:rPr lang="en-US" sz="2800">
                <a:sym typeface="Symbol" pitchFamily="18" charset="2"/>
              </a:rPr>
              <a:t>A</a:t>
            </a:r>
            <a:r>
              <a:rPr lang="en-US" sz="2800" baseline="-25000">
                <a:sym typeface="Symbol" pitchFamily="18" charset="2"/>
              </a:rPr>
              <a:t>i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: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800">
                <a:sym typeface="Symbol" pitchFamily="18" charset="2"/>
              </a:rPr>
              <a:t>	P(U)  =  </a:t>
            </a:r>
            <a:r>
              <a:rPr lang="ru-RU" sz="2800">
                <a:sym typeface="Symbol" pitchFamily="18" charset="2"/>
              </a:rPr>
              <a:t>(  </a:t>
            </a:r>
            <a:r>
              <a:rPr lang="en-US" sz="2800">
                <a:sym typeface="Symbol" pitchFamily="18" charset="2"/>
              </a:rPr>
              <a:t>U  </a:t>
            </a:r>
            <a:r>
              <a:rPr lang="ru-RU" sz="2800">
                <a:sym typeface="Symbol" pitchFamily="18" charset="2"/>
              </a:rPr>
              <a:t>(</a:t>
            </a:r>
            <a:r>
              <a:rPr lang="en-US" sz="2800">
                <a:sym typeface="Symbol" pitchFamily="18" charset="2"/>
              </a:rPr>
              <a:t> A</a:t>
            </a:r>
            <a:r>
              <a:rPr lang="ru-RU" sz="2800" baseline="-25000">
                <a:sym typeface="Symbol" pitchFamily="18" charset="2"/>
              </a:rPr>
              <a:t>1</a:t>
            </a:r>
            <a:r>
              <a:rPr lang="en-US" sz="2800">
                <a:sym typeface="Symbol" pitchFamily="18" charset="2"/>
              </a:rPr>
              <a:t>…A</a:t>
            </a:r>
            <a:r>
              <a:rPr lang="en-US" sz="2800" baseline="-25000">
                <a:sym typeface="Symbol" pitchFamily="18" charset="2"/>
              </a:rPr>
              <a:t>i-1</a:t>
            </a:r>
            <a:r>
              <a:rPr lang="en-US" sz="2800">
                <a:sym typeface="Symbol" pitchFamily="18" charset="2"/>
              </a:rPr>
              <a:t> )  =    )</a:t>
            </a:r>
            <a:endParaRPr lang="ru-RU" sz="2800" b="1" i="1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1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1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911" grpId="0"/>
      <p:bldP spid="761912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08E4-BEFA-4737-90B1-A7B491B8F406}" type="slidenum">
              <a:rPr lang="ru-RU"/>
              <a:pPr/>
              <a:t>229</a:t>
            </a:fld>
            <a:endParaRPr lang="ru-RU"/>
          </a:p>
        </p:txBody>
      </p:sp>
      <p:grpSp>
        <p:nvGrpSpPr>
          <p:cNvPr id="77824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7824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4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4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4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4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4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4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5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5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7825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8253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Примеры предикатов на переходах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78254" name="Text Box 14"/>
          <p:cNvSpPr txBox="1">
            <a:spLocks noChangeArrowheads="1"/>
          </p:cNvSpPr>
          <p:nvPr/>
        </p:nvSpPr>
        <p:spPr bwMode="auto">
          <a:xfrm>
            <a:off x="504825" y="1376363"/>
            <a:ext cx="69469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Переходы в состоянии </a:t>
            </a:r>
            <a:r>
              <a:rPr lang="en-US" sz="2400" u="sng"/>
              <a:t>s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?a,P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1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s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1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	: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1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 (U)   =   ?b </a:t>
            </a:r>
            <a:r>
              <a:rPr lang="en-US" sz="2400">
                <a:sym typeface="Symbol" pitchFamily="18" charset="2"/>
              </a:rPr>
              <a:t> U</a:t>
            </a:r>
            <a:endParaRPr lang="en-US" altLang="zh-TW" sz="2400"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?a,P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s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	: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 (U)   =   ?b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</a:t>
            </a:r>
            <a:r>
              <a:rPr lang="en-US" sz="2400">
                <a:sym typeface="Symbol" pitchFamily="18" charset="2"/>
              </a:rPr>
              <a:t> U</a:t>
            </a:r>
            <a:endParaRPr lang="en-US" altLang="zh-TW" sz="2400"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?b,P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3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s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3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	: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3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 (U)   =   ?a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</a:t>
            </a:r>
            <a:r>
              <a:rPr lang="en-US" sz="2400">
                <a:sym typeface="Symbol" pitchFamily="18" charset="2"/>
              </a:rPr>
              <a:t> U</a:t>
            </a:r>
            <a:endParaRPr lang="en-US" altLang="zh-TW" sz="2400"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s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!y,P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4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s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4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	: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P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4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 (U)   =   ?a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</a:t>
            </a:r>
            <a:r>
              <a:rPr lang="en-US" sz="2400">
                <a:sym typeface="Symbol" pitchFamily="18" charset="2"/>
              </a:rPr>
              <a:t> U  &amp; 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?b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</a:t>
            </a:r>
            <a:r>
              <a:rPr lang="en-US" sz="2400">
                <a:sym typeface="Symbol" pitchFamily="18" charset="2"/>
              </a:rPr>
              <a:t> U</a:t>
            </a:r>
          </a:p>
        </p:txBody>
      </p:sp>
      <p:sp>
        <p:nvSpPr>
          <p:cNvPr id="778255" name="Text Box 15"/>
          <p:cNvSpPr txBox="1">
            <a:spLocks noChangeArrowheads="1"/>
          </p:cNvSpPr>
          <p:nvPr/>
        </p:nvSpPr>
        <p:spPr bwMode="auto">
          <a:xfrm>
            <a:off x="396875" y="3716338"/>
            <a:ext cx="860425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Символы </a:t>
            </a:r>
            <a:r>
              <a:rPr lang="ru-RU" sz="2400" u="sng"/>
              <a:t>Север, Восток, Юг, Запад</a:t>
            </a:r>
            <a:r>
              <a:rPr lang="ru-RU" sz="2400" u="sng">
                <a:latin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ru-RU" sz="2400">
                <a:latin typeface="Times New Roman" pitchFamily="18" charset="0"/>
              </a:rPr>
              <a:t>Выбираем любое направление из возможных,</a:t>
            </a:r>
            <a:r>
              <a:rPr lang="en-US" sz="2400">
                <a:latin typeface="Times New Roman" pitchFamily="18" charset="0"/>
              </a:rPr>
              <a:t/>
            </a:r>
            <a:br>
              <a:rPr lang="en-US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но только не среднее, если возможны три направления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400">
                <a:sym typeface="Symbol" pitchFamily="18" charset="2"/>
              </a:rPr>
              <a:t>P</a:t>
            </a:r>
            <a:r>
              <a:rPr lang="ru-RU" sz="2400" baseline="-25000">
                <a:sym typeface="Symbol" pitchFamily="18" charset="2"/>
              </a:rPr>
              <a:t>Север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)	</a:t>
            </a:r>
            <a:r>
              <a:rPr lang="en-US" sz="2400">
                <a:sym typeface="Symbol" pitchFamily="18" charset="2"/>
              </a:rPr>
              <a:t>=   (  U  {</a:t>
            </a:r>
            <a:r>
              <a:rPr lang="ru-RU" sz="2400">
                <a:sym typeface="Symbol" pitchFamily="18" charset="2"/>
              </a:rPr>
              <a:t>   Запад,	Север,	Восток   </a:t>
            </a:r>
            <a:r>
              <a:rPr lang="en-US" sz="2400">
                <a:sym typeface="Symbol" pitchFamily="18" charset="2"/>
              </a:rPr>
              <a:t>}	)</a:t>
            </a:r>
            <a:endParaRPr lang="ru-RU" sz="2400" b="1" i="1">
              <a:latin typeface="Times New Roman" pitchFamily="18" charset="0"/>
              <a:sym typeface="Symbol" pitchFamily="18" charset="2"/>
            </a:endParaRPr>
          </a:p>
          <a:p>
            <a:r>
              <a:rPr lang="en-US" sz="2400">
                <a:sym typeface="Symbol" pitchFamily="18" charset="2"/>
              </a:rPr>
              <a:t>P</a:t>
            </a:r>
            <a:r>
              <a:rPr lang="ru-RU" sz="2400" baseline="-25000">
                <a:sym typeface="Symbol" pitchFamily="18" charset="2"/>
              </a:rPr>
              <a:t>Восток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)	</a:t>
            </a:r>
            <a:r>
              <a:rPr lang="en-US" sz="2400">
                <a:sym typeface="Symbol" pitchFamily="18" charset="2"/>
              </a:rPr>
              <a:t>=   (  U  { </a:t>
            </a:r>
            <a:r>
              <a:rPr lang="ru-RU" sz="2400">
                <a:sym typeface="Symbol" pitchFamily="18" charset="2"/>
              </a:rPr>
              <a:t>  Север,	Восток,	Юг</a:t>
            </a:r>
            <a:r>
              <a:rPr lang="en-US" sz="2400">
                <a:sym typeface="Symbol" pitchFamily="18" charset="2"/>
              </a:rPr>
              <a:t>         }	)</a:t>
            </a:r>
            <a:endParaRPr lang="ru-RU" sz="2400" b="1" i="1">
              <a:latin typeface="Times New Roman" pitchFamily="18" charset="0"/>
              <a:sym typeface="Symbol" pitchFamily="18" charset="2"/>
            </a:endParaRPr>
          </a:p>
          <a:p>
            <a:r>
              <a:rPr lang="en-US" sz="2400">
                <a:sym typeface="Symbol" pitchFamily="18" charset="2"/>
              </a:rPr>
              <a:t>P</a:t>
            </a:r>
            <a:r>
              <a:rPr lang="ru-RU" sz="2400" baseline="-25000">
                <a:sym typeface="Symbol" pitchFamily="18" charset="2"/>
              </a:rPr>
              <a:t>Юг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)	</a:t>
            </a:r>
            <a:r>
              <a:rPr lang="en-US" sz="2400">
                <a:sym typeface="Symbol" pitchFamily="18" charset="2"/>
              </a:rPr>
              <a:t>=   (  U  {</a:t>
            </a:r>
            <a:r>
              <a:rPr lang="ru-RU" sz="2400">
                <a:sym typeface="Symbol" pitchFamily="18" charset="2"/>
              </a:rPr>
              <a:t>   Восток,	Юг,		Запад   </a:t>
            </a:r>
            <a:r>
              <a:rPr lang="en-US" sz="2400">
                <a:sym typeface="Symbol" pitchFamily="18" charset="2"/>
              </a:rPr>
              <a:t> }	)</a:t>
            </a:r>
            <a:endParaRPr lang="ru-RU" sz="2400" b="1" i="1">
              <a:latin typeface="Times New Roman" pitchFamily="18" charset="0"/>
              <a:sym typeface="Symbol" pitchFamily="18" charset="2"/>
            </a:endParaRPr>
          </a:p>
          <a:p>
            <a:r>
              <a:rPr lang="en-US" sz="2400">
                <a:sym typeface="Symbol" pitchFamily="18" charset="2"/>
              </a:rPr>
              <a:t>P</a:t>
            </a:r>
            <a:r>
              <a:rPr lang="ru-RU" sz="2400" baseline="-25000">
                <a:sym typeface="Symbol" pitchFamily="18" charset="2"/>
              </a:rPr>
              <a:t>Запад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U</a:t>
            </a:r>
            <a:r>
              <a:rPr lang="ru-RU" sz="2400">
                <a:sym typeface="Symbol" pitchFamily="18" charset="2"/>
              </a:rPr>
              <a:t>)	</a:t>
            </a:r>
            <a:r>
              <a:rPr lang="en-US" sz="2400">
                <a:sym typeface="Symbol" pitchFamily="18" charset="2"/>
              </a:rPr>
              <a:t>=   (  U  {</a:t>
            </a:r>
            <a:r>
              <a:rPr lang="ru-RU" sz="2400">
                <a:sym typeface="Symbol" pitchFamily="18" charset="2"/>
              </a:rPr>
              <a:t>   Юг,	Запад,	Север	</a:t>
            </a:r>
            <a:r>
              <a:rPr lang="en-US" sz="2400">
                <a:sym typeface="Symbol" pitchFamily="18" charset="2"/>
              </a:rPr>
              <a:t>   }	)</a:t>
            </a:r>
            <a:endParaRPr lang="ru-RU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54" grpId="0"/>
      <p:bldP spid="7782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183D-2595-4493-B31F-08B3C12BAC44}" type="slidenum">
              <a:rPr lang="ru-RU"/>
              <a:pPr/>
              <a:t>23</a:t>
            </a:fld>
            <a:endParaRPr lang="ru-RU"/>
          </a:p>
        </p:txBody>
      </p:sp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647700" y="2347913"/>
            <a:ext cx="81375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000"/>
              <a:t>Детерминированные реализации при недетерминированной спецификации.</a:t>
            </a:r>
          </a:p>
        </p:txBody>
      </p:sp>
      <p:sp>
        <p:nvSpPr>
          <p:cNvPr id="112659" name="Text Box 19"/>
          <p:cNvSpPr txBox="1">
            <a:spLocks noChangeArrowheads="1"/>
          </p:cNvSpPr>
          <p:nvPr/>
        </p:nvSpPr>
        <p:spPr bwMode="auto">
          <a:xfrm>
            <a:off x="647700" y="3789363"/>
            <a:ext cx="81375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000"/>
              <a:t>Факторизация спецификации. Детерминированная фактор-спецификация.</a:t>
            </a:r>
          </a:p>
        </p:txBody>
      </p:sp>
      <p:sp>
        <p:nvSpPr>
          <p:cNvPr id="112660" name="Text Box 20"/>
          <p:cNvSpPr txBox="1">
            <a:spLocks noChangeArrowheads="1"/>
          </p:cNvSpPr>
          <p:nvPr/>
        </p:nvSpPr>
        <p:spPr bwMode="auto">
          <a:xfrm>
            <a:off x="647700" y="5157788"/>
            <a:ext cx="81375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000"/>
              <a:t>Слабо-детерминированная</a:t>
            </a:r>
            <a:br>
              <a:rPr lang="ru-RU" sz="3000"/>
            </a:br>
            <a:r>
              <a:rPr lang="ru-RU" sz="3000"/>
              <a:t>(фактор-) спецификация.</a:t>
            </a:r>
          </a:p>
        </p:txBody>
      </p:sp>
      <p:grpSp>
        <p:nvGrpSpPr>
          <p:cNvPr id="11264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1264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4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4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4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4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4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5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5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5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1265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54" name="Line 14"/>
          <p:cNvSpPr>
            <a:spLocks noChangeShapeType="1"/>
          </p:cNvSpPr>
          <p:nvPr/>
        </p:nvSpPr>
        <p:spPr bwMode="auto">
          <a:xfrm>
            <a:off x="684213" y="5013325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8" name="Text Box 18"/>
          <p:cNvSpPr txBox="1">
            <a:spLocks noChangeArrowheads="1"/>
          </p:cNvSpPr>
          <p:nvPr/>
        </p:nvSpPr>
        <p:spPr bwMode="auto">
          <a:xfrm>
            <a:off x="323850" y="225425"/>
            <a:ext cx="8461375" cy="172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  <a:r>
              <a:rPr lang="ru-RU" sz="2400"/>
              <a:t> </a:t>
            </a:r>
          </a:p>
          <a:p>
            <a:pPr algn="ctr"/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 Недетерминизм</a:t>
            </a:r>
            <a:b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				 спецификации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684213" y="3609975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655" name="AutoShape 15"/>
          <p:cNvSpPr>
            <a:spLocks noChangeArrowheads="1"/>
          </p:cNvSpPr>
          <p:nvPr/>
        </p:nvSpPr>
        <p:spPr bwMode="auto">
          <a:xfrm>
            <a:off x="142875" y="240347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62" name="Text Box 22"/>
          <p:cNvSpPr txBox="1">
            <a:spLocks noChangeArrowheads="1"/>
          </p:cNvSpPr>
          <p:nvPr/>
        </p:nvSpPr>
        <p:spPr bwMode="auto">
          <a:xfrm>
            <a:off x="358775" y="2133600"/>
            <a:ext cx="8461375" cy="4140200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lIns="126000" rIns="126000"/>
          <a:lstStyle/>
          <a:p>
            <a:pPr algn="dist">
              <a:lnSpc>
                <a:spcPct val="240000"/>
              </a:lnSpc>
            </a:pPr>
            <a:r>
              <a:rPr lang="ru-RU" altLang="zh-TW" sz="2400" u="sng"/>
              <a:t>спецификация функции вычисления квадратного корня</a:t>
            </a:r>
            <a:r>
              <a:rPr lang="ru-RU" altLang="zh-TW" sz="2400"/>
              <a:t>:</a:t>
            </a:r>
          </a:p>
          <a:p>
            <a:pPr>
              <a:lnSpc>
                <a:spcPct val="150000"/>
              </a:lnSpc>
            </a:pPr>
            <a:r>
              <a:rPr lang="ru-RU" altLang="zh-TW" sz="2800"/>
              <a:t>Имплицитная:	</a:t>
            </a:r>
            <a:r>
              <a:rPr lang="en-US" altLang="zh-TW" sz="3600">
                <a:ea typeface="新細明體" pitchFamily="18" charset="-120"/>
              </a:rPr>
              <a:t>y</a:t>
            </a:r>
            <a:r>
              <a:rPr lang="en-US" altLang="zh-TW" sz="3600" baseline="30000">
                <a:ea typeface="新細明體" pitchFamily="18" charset="-120"/>
              </a:rPr>
              <a:t>2</a:t>
            </a:r>
            <a:r>
              <a:rPr lang="ru-RU" altLang="zh-TW" sz="3600"/>
              <a:t> </a:t>
            </a:r>
            <a:r>
              <a:rPr lang="en-US" altLang="zh-TW" sz="3600">
                <a:ea typeface="新細明體" pitchFamily="18" charset="-120"/>
              </a:rPr>
              <a:t>=</a:t>
            </a:r>
            <a:r>
              <a:rPr lang="ru-RU" altLang="zh-TW" sz="3600"/>
              <a:t> </a:t>
            </a:r>
            <a:r>
              <a:rPr lang="en-US" altLang="zh-TW" sz="3600">
                <a:ea typeface="新細明體" pitchFamily="18" charset="-120"/>
              </a:rPr>
              <a:t>x</a:t>
            </a:r>
            <a:endParaRPr lang="ru-RU" altLang="zh-TW" sz="3600"/>
          </a:p>
          <a:p>
            <a:pPr>
              <a:lnSpc>
                <a:spcPct val="150000"/>
              </a:lnSpc>
            </a:pPr>
            <a:r>
              <a:rPr lang="ru-RU" altLang="zh-TW" sz="2800"/>
              <a:t>Эксплицитная:</a:t>
            </a:r>
            <a:r>
              <a:rPr lang="ru-RU" altLang="zh-TW" sz="3600"/>
              <a:t>	</a:t>
            </a:r>
            <a:r>
              <a:rPr lang="en-US" altLang="zh-TW" sz="3600">
                <a:ea typeface="新細明體" pitchFamily="18" charset="-120"/>
              </a:rPr>
              <a:t>y</a:t>
            </a:r>
            <a:r>
              <a:rPr lang="ru-RU" altLang="zh-TW" sz="3600"/>
              <a:t> </a:t>
            </a:r>
            <a:r>
              <a:rPr lang="en-US" altLang="zh-TW" sz="3600">
                <a:ea typeface="新細明體" pitchFamily="18" charset="-120"/>
              </a:rPr>
              <a:t>=</a:t>
            </a:r>
            <a:r>
              <a:rPr lang="ru-RU" altLang="zh-TW" sz="3600"/>
              <a:t> +</a:t>
            </a:r>
            <a:r>
              <a:rPr lang="ru-RU" altLang="zh-TW" sz="3600">
                <a:sym typeface="Symbol" pitchFamily="18" charset="2"/>
              </a:rPr>
              <a:t>(</a:t>
            </a:r>
            <a:r>
              <a:rPr lang="en-US" altLang="zh-TW" sz="3600">
                <a:ea typeface="新細明體" pitchFamily="18" charset="-120"/>
                <a:sym typeface="Symbol" pitchFamily="18" charset="2"/>
              </a:rPr>
              <a:t>x)</a:t>
            </a:r>
            <a:r>
              <a:rPr lang="ru-RU" altLang="zh-TW" sz="3600">
                <a:sym typeface="Symbol" pitchFamily="18" charset="2"/>
              </a:rPr>
              <a:t>  </a:t>
            </a:r>
            <a:r>
              <a:rPr lang="en-US" altLang="zh-TW" sz="3600">
                <a:ea typeface="新細明體" pitchFamily="18" charset="-120"/>
              </a:rPr>
              <a:t>y</a:t>
            </a:r>
            <a:r>
              <a:rPr lang="ru-RU" altLang="zh-TW" sz="3600"/>
              <a:t> </a:t>
            </a:r>
            <a:r>
              <a:rPr lang="en-US" altLang="zh-TW" sz="3600">
                <a:ea typeface="新細明體" pitchFamily="18" charset="-120"/>
              </a:rPr>
              <a:t>=</a:t>
            </a:r>
            <a:r>
              <a:rPr lang="ru-RU" altLang="zh-TW" sz="3600"/>
              <a:t> -</a:t>
            </a:r>
            <a:r>
              <a:rPr lang="ru-RU" altLang="zh-TW" sz="3600">
                <a:sym typeface="Symbol" pitchFamily="18" charset="2"/>
              </a:rPr>
              <a:t>(</a:t>
            </a:r>
            <a:r>
              <a:rPr lang="en-US" altLang="zh-TW" sz="3600">
                <a:ea typeface="新細明體" pitchFamily="18" charset="-120"/>
                <a:sym typeface="Symbol" pitchFamily="18" charset="2"/>
              </a:rPr>
              <a:t>x)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112663" name="Text Box 23"/>
          <p:cNvSpPr txBox="1">
            <a:spLocks noChangeArrowheads="1"/>
          </p:cNvSpPr>
          <p:nvPr/>
        </p:nvSpPr>
        <p:spPr bwMode="auto">
          <a:xfrm>
            <a:off x="3059113" y="5192713"/>
            <a:ext cx="2924175" cy="758825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may &amp; must</a:t>
            </a:r>
            <a:endParaRPr lang="ru-RU" sz="4000"/>
          </a:p>
        </p:txBody>
      </p:sp>
      <p:sp>
        <p:nvSpPr>
          <p:cNvPr id="112664" name="Text Box 24"/>
          <p:cNvSpPr txBox="1">
            <a:spLocks noChangeArrowheads="1"/>
          </p:cNvSpPr>
          <p:nvPr/>
        </p:nvSpPr>
        <p:spPr bwMode="auto">
          <a:xfrm>
            <a:off x="323850" y="890588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2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2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4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5634E-6 L 4.16667E-6 0.20329 " pathEditMode="relative" rAng="0" ptsTypes="AA">
                                      <p:cBhvr>
                                        <p:cTn id="60" dur="1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"/>
                            </p:stCondLst>
                            <p:childTnLst>
                              <p:par>
                                <p:cTn id="62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3" dur="1000" fill="hold"/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0329 L 4.16667E-6 0.40449 " pathEditMode="relative" rAng="0" ptsTypes="AA">
                                      <p:cBhvr>
                                        <p:cTn id="69" dur="1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"/>
                            </p:stCondLst>
                            <p:childTnLst>
                              <p:par>
                                <p:cTn id="71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2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  <p:bldP spid="112659" grpId="0"/>
      <p:bldP spid="112660" grpId="0"/>
      <p:bldP spid="112654" grpId="0" animBg="1"/>
      <p:bldP spid="112661" grpId="0" animBg="1"/>
      <p:bldP spid="112655" grpId="0" animBg="1"/>
      <p:bldP spid="112655" grpId="1" animBg="1"/>
      <p:bldP spid="112655" grpId="2" animBg="1"/>
      <p:bldP spid="112662" grpId="2" animBg="1"/>
      <p:bldP spid="112662" grpId="3" animBg="1"/>
      <p:bldP spid="112663" grpId="0" animBg="1"/>
      <p:bldP spid="112663" grpId="1" animBg="1"/>
      <p:bldP spid="112664" grpId="0" animBg="1" autoUpdateAnimBg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E933-CE55-4349-9393-1592C6F11A92}" type="slidenum">
              <a:rPr lang="ru-RU"/>
              <a:pPr/>
              <a:t>230</a:t>
            </a:fld>
            <a:endParaRPr lang="ru-RU"/>
          </a:p>
        </p:txBody>
      </p:sp>
      <p:grpSp>
        <p:nvGrpSpPr>
          <p:cNvPr id="782387" name="Group 51"/>
          <p:cNvGrpSpPr>
            <a:grpSpLocks/>
          </p:cNvGrpSpPr>
          <p:nvPr/>
        </p:nvGrpSpPr>
        <p:grpSpPr bwMode="auto">
          <a:xfrm>
            <a:off x="457200" y="4154488"/>
            <a:ext cx="8229600" cy="1974850"/>
            <a:chOff x="288" y="2617"/>
            <a:chExt cx="5184" cy="1244"/>
          </a:xfrm>
        </p:grpSpPr>
        <p:pic>
          <p:nvPicPr>
            <p:cNvPr id="782352" name="Picture 16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617"/>
              <a:ext cx="5184" cy="124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82372" name="Picture 36" descr="KEYU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19" y="2999"/>
              <a:ext cx="612" cy="697"/>
            </a:xfrm>
            <a:prstGeom prst="rect">
              <a:avLst/>
            </a:prstGeom>
            <a:noFill/>
          </p:spPr>
        </p:pic>
        <p:pic>
          <p:nvPicPr>
            <p:cNvPr id="782375" name="Picture 39" descr="KEYU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2" y="2999"/>
              <a:ext cx="612" cy="697"/>
            </a:xfrm>
            <a:prstGeom prst="rect">
              <a:avLst/>
            </a:prstGeom>
            <a:noFill/>
          </p:spPr>
        </p:pic>
        <p:pic>
          <p:nvPicPr>
            <p:cNvPr id="782378" name="Picture 42" descr="MONTORempt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4" y="2967"/>
              <a:ext cx="950" cy="740"/>
            </a:xfrm>
            <a:prstGeom prst="rect">
              <a:avLst/>
            </a:prstGeom>
            <a:noFill/>
          </p:spPr>
        </p:pic>
        <p:sp>
          <p:nvSpPr>
            <p:cNvPr id="782381" name="Text Box 45"/>
            <p:cNvSpPr txBox="1">
              <a:spLocks noChangeArrowheads="1"/>
            </p:cNvSpPr>
            <p:nvPr/>
          </p:nvSpPr>
          <p:spPr bwMode="auto">
            <a:xfrm>
              <a:off x="2381" y="2999"/>
              <a:ext cx="72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9600" b="1">
                  <a:solidFill>
                    <a:srgbClr val="F7F6E1"/>
                  </a:solidFill>
                </a:rPr>
                <a:t>...</a:t>
              </a:r>
            </a:p>
          </p:txBody>
        </p:sp>
        <p:sp>
          <p:nvSpPr>
            <p:cNvPr id="782383" name="Text Box 47"/>
            <p:cNvSpPr txBox="1">
              <a:spLocks noChangeArrowheads="1"/>
            </p:cNvSpPr>
            <p:nvPr/>
          </p:nvSpPr>
          <p:spPr bwMode="auto">
            <a:xfrm>
              <a:off x="1678" y="3138"/>
              <a:ext cx="327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A2</a:t>
              </a:r>
              <a:endParaRPr lang="ru-RU" sz="3200" b="1"/>
            </a:p>
          </p:txBody>
        </p:sp>
        <p:sp>
          <p:nvSpPr>
            <p:cNvPr id="782384" name="Text Box 48"/>
            <p:cNvSpPr txBox="1">
              <a:spLocks noChangeArrowheads="1"/>
            </p:cNvSpPr>
            <p:nvPr/>
          </p:nvSpPr>
          <p:spPr bwMode="auto">
            <a:xfrm>
              <a:off x="3560" y="3138"/>
              <a:ext cx="341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An</a:t>
              </a:r>
              <a:endParaRPr lang="ru-RU" sz="3200" b="1"/>
            </a:p>
          </p:txBody>
        </p:sp>
      </p:grpSp>
      <p:grpSp>
        <p:nvGrpSpPr>
          <p:cNvPr id="78233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8233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234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2348" name="Picture 12" descr="IP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2349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9731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Тестовые возможности. Машина тестирования</a:t>
            </a:r>
            <a:endParaRPr lang="en-US" altLang="zh-TW" sz="2800" b="1" i="1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82350" name="Text Box 14"/>
          <p:cNvSpPr txBox="1">
            <a:spLocks noChangeArrowheads="1"/>
          </p:cNvSpPr>
          <p:nvPr/>
        </p:nvSpPr>
        <p:spPr bwMode="auto">
          <a:xfrm>
            <a:off x="215900" y="1792288"/>
            <a:ext cx="8675688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Тестовые возможности = какие есть кнопки, то есть,</a:t>
            </a:r>
          </a:p>
          <a:p>
            <a:pPr marL="342900" indent="-342900">
              <a:spcBef>
                <a:spcPct val="10000"/>
              </a:spcBef>
            </a:pPr>
            <a:r>
              <a:rPr lang="ru-RU" sz="2800">
                <a:sym typeface="Symbol" pitchFamily="18" charset="2"/>
              </a:rPr>
              <a:t>какие множества символов написаны на кнопках.</a:t>
            </a:r>
          </a:p>
        </p:txBody>
      </p:sp>
      <p:grpSp>
        <p:nvGrpSpPr>
          <p:cNvPr id="782392" name="Group 56"/>
          <p:cNvGrpSpPr>
            <a:grpSpLocks/>
          </p:cNvGrpSpPr>
          <p:nvPr/>
        </p:nvGrpSpPr>
        <p:grpSpPr bwMode="auto">
          <a:xfrm>
            <a:off x="935038" y="4760913"/>
            <a:ext cx="971550" cy="1106487"/>
            <a:chOff x="589" y="2999"/>
            <a:chExt cx="612" cy="697"/>
          </a:xfrm>
        </p:grpSpPr>
        <p:pic>
          <p:nvPicPr>
            <p:cNvPr id="782357" name="Picture 21" descr="KEYU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9" y="2999"/>
              <a:ext cx="612" cy="697"/>
            </a:xfrm>
            <a:prstGeom prst="rect">
              <a:avLst/>
            </a:prstGeom>
            <a:noFill/>
          </p:spPr>
        </p:pic>
        <p:sp>
          <p:nvSpPr>
            <p:cNvPr id="782382" name="Text Box 46"/>
            <p:cNvSpPr txBox="1">
              <a:spLocks noChangeArrowheads="1"/>
            </p:cNvSpPr>
            <p:nvPr/>
          </p:nvSpPr>
          <p:spPr bwMode="auto">
            <a:xfrm>
              <a:off x="733" y="3139"/>
              <a:ext cx="327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A</a:t>
              </a:r>
              <a:r>
                <a:rPr lang="ru-RU" sz="3200" b="1"/>
                <a:t>1</a:t>
              </a:r>
            </a:p>
          </p:txBody>
        </p:sp>
      </p:grpSp>
      <p:sp>
        <p:nvSpPr>
          <p:cNvPr id="782385" name="Text Box 49"/>
          <p:cNvSpPr txBox="1">
            <a:spLocks noChangeArrowheads="1"/>
          </p:cNvSpPr>
          <p:nvPr/>
        </p:nvSpPr>
        <p:spPr bwMode="auto">
          <a:xfrm>
            <a:off x="1223963" y="3465513"/>
            <a:ext cx="67770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ym typeface="Symbol" pitchFamily="18" charset="2"/>
              </a:rPr>
              <a:t> </a:t>
            </a:r>
            <a:r>
              <a:rPr lang="ru-RU" sz="2800" b="1"/>
              <a:t> </a:t>
            </a:r>
            <a:r>
              <a:rPr lang="en-US" sz="2800" b="1"/>
              <a:t>Ai </a:t>
            </a:r>
            <a:r>
              <a:rPr lang="en-US" sz="2800" b="1">
                <a:sym typeface="Symbol" pitchFamily="18" charset="2"/>
              </a:rPr>
              <a:t> </a:t>
            </a:r>
            <a:r>
              <a:rPr lang="ru-RU" sz="2800" b="1">
                <a:sym typeface="Symbol" pitchFamily="18" charset="2"/>
              </a:rPr>
              <a:t>Алфавит стимулов и реакций</a:t>
            </a:r>
            <a:endParaRPr lang="en-US" sz="2800" b="1">
              <a:sym typeface="Symbol" pitchFamily="18" charset="2"/>
            </a:endParaRPr>
          </a:p>
        </p:txBody>
      </p:sp>
      <p:sp>
        <p:nvSpPr>
          <p:cNvPr id="782389" name="Text Box 53"/>
          <p:cNvSpPr txBox="1">
            <a:spLocks noChangeArrowheads="1"/>
          </p:cNvSpPr>
          <p:nvPr/>
        </p:nvSpPr>
        <p:spPr bwMode="auto">
          <a:xfrm>
            <a:off x="7151688" y="5065713"/>
            <a:ext cx="10350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a</a:t>
            </a:r>
            <a:r>
              <a:rPr lang="en-US" sz="3200" b="1">
                <a:solidFill>
                  <a:schemeClr val="bg1"/>
                </a:solidFill>
                <a:sym typeface="Symbol" pitchFamily="18" charset="2"/>
              </a:rPr>
              <a:t></a:t>
            </a:r>
            <a:r>
              <a:rPr lang="en-US" sz="3200" b="1">
                <a:solidFill>
                  <a:schemeClr val="bg1"/>
                </a:solidFill>
              </a:rPr>
              <a:t>A</a:t>
            </a:r>
            <a:r>
              <a:rPr lang="ru-RU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82390" name="Text Box 54"/>
          <p:cNvSpPr txBox="1">
            <a:spLocks noChangeArrowheads="1"/>
          </p:cNvSpPr>
          <p:nvPr/>
        </p:nvSpPr>
        <p:spPr bwMode="auto">
          <a:xfrm>
            <a:off x="7151688" y="5065713"/>
            <a:ext cx="10572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b</a:t>
            </a:r>
            <a:r>
              <a:rPr lang="en-US" sz="3200" b="1">
                <a:solidFill>
                  <a:schemeClr val="bg1"/>
                </a:solidFill>
                <a:sym typeface="Symbol" pitchFamily="18" charset="2"/>
              </a:rPr>
              <a:t></a:t>
            </a:r>
            <a:r>
              <a:rPr lang="en-US" sz="3200" b="1">
                <a:solidFill>
                  <a:schemeClr val="bg1"/>
                </a:solidFill>
              </a:rPr>
              <a:t>A</a:t>
            </a:r>
            <a:r>
              <a:rPr lang="ru-RU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82391" name="Text Box 55"/>
          <p:cNvSpPr txBox="1">
            <a:spLocks noChangeArrowheads="1"/>
          </p:cNvSpPr>
          <p:nvPr/>
        </p:nvSpPr>
        <p:spPr bwMode="auto">
          <a:xfrm>
            <a:off x="7488238" y="4808538"/>
            <a:ext cx="396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chemeClr val="bg1"/>
                </a:solidFill>
                <a:sym typeface="Symbol" pitchFamily="18" charset="2"/>
              </a:rPr>
              <a:t></a:t>
            </a:r>
            <a:endParaRPr lang="ru-RU" sz="6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2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2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82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82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2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2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2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2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2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2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78239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82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mph" presetSubtype="0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78239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82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" presetClass="emph" presetSubtype="0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78239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85" grpId="0"/>
      <p:bldP spid="782389" grpId="0"/>
      <p:bldP spid="782389" grpId="1"/>
      <p:bldP spid="782390" grpId="0"/>
      <p:bldP spid="782390" grpId="1"/>
      <p:bldP spid="782391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15C6D-847A-4682-BFF7-DE27AC8EA21B}" type="slidenum">
              <a:rPr lang="ru-RU"/>
              <a:pPr/>
              <a:t>231</a:t>
            </a:fld>
            <a:endParaRPr lang="ru-RU"/>
          </a:p>
        </p:txBody>
      </p:sp>
      <p:sp>
        <p:nvSpPr>
          <p:cNvPr id="795707" name="Text Box 59"/>
          <p:cNvSpPr txBox="1">
            <a:spLocks noChangeArrowheads="1"/>
          </p:cNvSpPr>
          <p:nvPr/>
        </p:nvSpPr>
        <p:spPr bwMode="auto">
          <a:xfrm>
            <a:off x="358775" y="2600325"/>
            <a:ext cx="8429625" cy="1506538"/>
          </a:xfrm>
          <a:prstGeom prst="rect">
            <a:avLst/>
          </a:prstGeom>
          <a:solidFill>
            <a:srgbClr val="F8F7E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u="sng"/>
              <a:t>Без приоритетов</a:t>
            </a:r>
            <a:r>
              <a:rPr lang="ru-RU" sz="2800">
                <a:latin typeface="Times New Roman" pitchFamily="18" charset="0"/>
              </a:rPr>
              <a:t>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 некотором состоянии спецификации после трассы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3200">
                <a:latin typeface="Times New Roman" pitchFamily="18" charset="0"/>
                <a:sym typeface="Symbol" pitchFamily="18" charset="2"/>
              </a:rPr>
              <a:t></a:t>
            </a:r>
            <a:br>
              <a:rPr lang="en-US" sz="3200">
                <a:latin typeface="Times New Roman" pitchFamily="18" charset="0"/>
                <a:sym typeface="Symbol" pitchFamily="18" charset="2"/>
              </a:rPr>
            </a:br>
            <a:r>
              <a:rPr lang="ru-RU" sz="3200" i="1">
                <a:latin typeface="Times New Roman" pitchFamily="18" charset="0"/>
              </a:rPr>
              <a:t>есть</a:t>
            </a:r>
            <a:r>
              <a:rPr lang="ru-RU" sz="2800">
                <a:latin typeface="Times New Roman" pitchFamily="18" charset="0"/>
              </a:rPr>
              <a:t> выдача реакции </a:t>
            </a:r>
            <a:r>
              <a:rPr lang="en-US" sz="2800">
                <a:solidFill>
                  <a:srgbClr val="FF0000"/>
                </a:solidFill>
              </a:rPr>
              <a:t>y</a:t>
            </a:r>
            <a:endParaRPr lang="ru-RU" sz="2800">
              <a:latin typeface="Times New Roman" pitchFamily="18" charset="0"/>
            </a:endParaRPr>
          </a:p>
        </p:txBody>
      </p:sp>
      <p:grpSp>
        <p:nvGrpSpPr>
          <p:cNvPr id="795697" name="Group 49"/>
          <p:cNvGrpSpPr>
            <a:grpSpLocks/>
          </p:cNvGrpSpPr>
          <p:nvPr/>
        </p:nvGrpSpPr>
        <p:grpSpPr bwMode="auto">
          <a:xfrm>
            <a:off x="107950" y="4154488"/>
            <a:ext cx="8928100" cy="1966912"/>
            <a:chOff x="68" y="2617"/>
            <a:chExt cx="5624" cy="1239"/>
          </a:xfrm>
        </p:grpSpPr>
        <p:pic>
          <p:nvPicPr>
            <p:cNvPr id="795651" name="Picture 3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" y="2617"/>
              <a:ext cx="5624" cy="123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95654" name="Picture 6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81" y="2967"/>
              <a:ext cx="950" cy="740"/>
            </a:xfrm>
            <a:prstGeom prst="rect">
              <a:avLst/>
            </a:prstGeom>
            <a:noFill/>
          </p:spPr>
        </p:pic>
        <p:sp>
          <p:nvSpPr>
            <p:cNvPr id="795655" name="Text Box 7"/>
            <p:cNvSpPr txBox="1">
              <a:spLocks noChangeArrowheads="1"/>
            </p:cNvSpPr>
            <p:nvPr/>
          </p:nvSpPr>
          <p:spPr bwMode="auto">
            <a:xfrm>
              <a:off x="3175" y="2957"/>
              <a:ext cx="3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olidFill>
                    <a:srgbClr val="F7F6E1"/>
                  </a:solidFill>
                </a:rPr>
                <a:t>...</a:t>
              </a:r>
            </a:p>
          </p:txBody>
        </p:sp>
        <p:grpSp>
          <p:nvGrpSpPr>
            <p:cNvPr id="795694" name="Group 46"/>
            <p:cNvGrpSpPr>
              <a:grpSpLocks/>
            </p:cNvGrpSpPr>
            <p:nvPr/>
          </p:nvGrpSpPr>
          <p:grpSpPr bwMode="auto">
            <a:xfrm>
              <a:off x="1156" y="2999"/>
              <a:ext cx="522" cy="697"/>
              <a:chOff x="1247" y="2999"/>
              <a:chExt cx="522" cy="697"/>
            </a:xfrm>
          </p:grpSpPr>
          <p:pic>
            <p:nvPicPr>
              <p:cNvPr id="795652" name="Picture 4" descr="KEYU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7" y="2999"/>
                <a:ext cx="522" cy="697"/>
              </a:xfrm>
              <a:prstGeom prst="rect">
                <a:avLst/>
              </a:prstGeom>
              <a:noFill/>
            </p:spPr>
          </p:pic>
          <p:sp>
            <p:nvSpPr>
              <p:cNvPr id="795656" name="Text Box 8"/>
              <p:cNvSpPr txBox="1">
                <a:spLocks noChangeArrowheads="1"/>
              </p:cNvSpPr>
              <p:nvPr/>
            </p:nvSpPr>
            <p:spPr bwMode="auto">
              <a:xfrm>
                <a:off x="1360" y="3157"/>
                <a:ext cx="293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>
                    <a:solidFill>
                      <a:srgbClr val="3333CC"/>
                    </a:solidFill>
                  </a:rPr>
                  <a:t>!x</a:t>
                </a:r>
                <a:r>
                  <a:rPr lang="en-US" sz="2800" b="1" baseline="-25000">
                    <a:solidFill>
                      <a:srgbClr val="3333CC"/>
                    </a:solidFill>
                  </a:rPr>
                  <a:t>n</a:t>
                </a:r>
                <a:endParaRPr lang="ru-RU" sz="2800" b="1" baseline="-25000">
                  <a:solidFill>
                    <a:srgbClr val="3333CC"/>
                  </a:solidFill>
                </a:endParaRPr>
              </a:p>
            </p:txBody>
          </p:sp>
        </p:grpSp>
        <p:sp>
          <p:nvSpPr>
            <p:cNvPr id="795680" name="Text Box 32"/>
            <p:cNvSpPr txBox="1">
              <a:spLocks noChangeArrowheads="1"/>
            </p:cNvSpPr>
            <p:nvPr/>
          </p:nvSpPr>
          <p:spPr bwMode="auto">
            <a:xfrm>
              <a:off x="748" y="2976"/>
              <a:ext cx="3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5400" b="1">
                  <a:solidFill>
                    <a:srgbClr val="F7F6E1"/>
                  </a:solidFill>
                </a:rPr>
                <a:t>...</a:t>
              </a:r>
            </a:p>
          </p:txBody>
        </p:sp>
        <p:grpSp>
          <p:nvGrpSpPr>
            <p:cNvPr id="795692" name="Group 44"/>
            <p:cNvGrpSpPr>
              <a:grpSpLocks/>
            </p:cNvGrpSpPr>
            <p:nvPr/>
          </p:nvGrpSpPr>
          <p:grpSpPr bwMode="auto">
            <a:xfrm>
              <a:off x="3606" y="2999"/>
              <a:ext cx="861" cy="697"/>
              <a:chOff x="3720" y="2999"/>
              <a:chExt cx="861" cy="697"/>
            </a:xfrm>
          </p:grpSpPr>
          <p:pic>
            <p:nvPicPr>
              <p:cNvPr id="795683" name="Picture 35" descr="KEYU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20" y="2999"/>
                <a:ext cx="861" cy="697"/>
              </a:xfrm>
              <a:prstGeom prst="rect">
                <a:avLst/>
              </a:prstGeom>
              <a:noFill/>
            </p:spPr>
          </p:pic>
          <p:sp>
            <p:nvSpPr>
              <p:cNvPr id="795684" name="Text Box 36"/>
              <p:cNvSpPr txBox="1">
                <a:spLocks noChangeArrowheads="1"/>
              </p:cNvSpPr>
              <p:nvPr/>
            </p:nvSpPr>
            <p:spPr bwMode="auto">
              <a:xfrm>
                <a:off x="3856" y="3157"/>
                <a:ext cx="561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?</a:t>
                </a:r>
                <a:r>
                  <a:rPr lang="ru-RU" sz="2800"/>
                  <a:t>+</a:t>
                </a:r>
                <a:r>
                  <a:rPr lang="en-US" sz="2800" b="1">
                    <a:solidFill>
                      <a:srgbClr val="3333CC"/>
                    </a:solidFill>
                  </a:rPr>
                  <a:t>!x</a:t>
                </a:r>
                <a:r>
                  <a:rPr lang="en-US" sz="2800" b="1" baseline="-25000">
                    <a:solidFill>
                      <a:srgbClr val="3333CC"/>
                    </a:solidFill>
                  </a:rPr>
                  <a:t>n</a:t>
                </a:r>
                <a:endParaRPr lang="ru-RU" sz="2800" b="1" baseline="-25000">
                  <a:solidFill>
                    <a:srgbClr val="3333CC"/>
                  </a:solidFill>
                </a:endParaRPr>
              </a:p>
            </p:txBody>
          </p:sp>
        </p:grpSp>
      </p:grpSp>
      <p:grpSp>
        <p:nvGrpSpPr>
          <p:cNvPr id="795658" name="Group 10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95659" name="Rectangle 1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0" name="Rectangle 1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1" name="Rectangle 1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2" name="Rectangle 1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3" name="Rectangle 1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4" name="Rectangle 1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5" name="Rectangle 1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6" name="Rectangle 1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5667" name="Text Box 19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95668" name="Picture 20" descr="IP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5669" name="Text Box 21"/>
          <p:cNvSpPr txBox="1">
            <a:spLocks noChangeArrowheads="1"/>
          </p:cNvSpPr>
          <p:nvPr/>
        </p:nvSpPr>
        <p:spPr bwMode="auto">
          <a:xfrm>
            <a:off x="215900" y="152400"/>
            <a:ext cx="8640763" cy="9731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Пример: приоритет стимулов над реакциями</a:t>
            </a:r>
            <a:endParaRPr lang="en-US" altLang="zh-TW" sz="3200" b="1" i="1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795693" name="Group 45"/>
          <p:cNvGrpSpPr>
            <a:grpSpLocks/>
          </p:cNvGrpSpPr>
          <p:nvPr/>
        </p:nvGrpSpPr>
        <p:grpSpPr bwMode="auto">
          <a:xfrm>
            <a:off x="323850" y="4760913"/>
            <a:ext cx="827088" cy="1106487"/>
            <a:chOff x="204" y="2999"/>
            <a:chExt cx="521" cy="697"/>
          </a:xfrm>
        </p:grpSpPr>
        <p:pic>
          <p:nvPicPr>
            <p:cNvPr id="795672" name="Picture 24" descr="KEYU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999"/>
              <a:ext cx="521" cy="697"/>
            </a:xfrm>
            <a:prstGeom prst="rect">
              <a:avLst/>
            </a:prstGeom>
            <a:noFill/>
          </p:spPr>
        </p:pic>
        <p:sp>
          <p:nvSpPr>
            <p:cNvPr id="795673" name="Text Box 25"/>
            <p:cNvSpPr txBox="1">
              <a:spLocks noChangeArrowheads="1"/>
            </p:cNvSpPr>
            <p:nvPr/>
          </p:nvSpPr>
          <p:spPr bwMode="auto">
            <a:xfrm>
              <a:off x="317" y="3158"/>
              <a:ext cx="285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3333CC"/>
                  </a:solidFill>
                </a:rPr>
                <a:t>!x</a:t>
              </a:r>
              <a:r>
                <a:rPr lang="en-US" sz="2800" b="1" baseline="-25000">
                  <a:solidFill>
                    <a:srgbClr val="3333CC"/>
                  </a:solidFill>
                </a:rPr>
                <a:t>1</a:t>
              </a:r>
              <a:endParaRPr lang="ru-RU" sz="2800" b="1" baseline="-25000">
                <a:solidFill>
                  <a:srgbClr val="3333CC"/>
                </a:solidFill>
              </a:endParaRPr>
            </a:p>
          </p:txBody>
        </p:sp>
      </p:grpSp>
      <p:sp>
        <p:nvSpPr>
          <p:cNvPr id="795675" name="Text Box 27"/>
          <p:cNvSpPr txBox="1">
            <a:spLocks noChangeArrowheads="1"/>
          </p:cNvSpPr>
          <p:nvPr/>
        </p:nvSpPr>
        <p:spPr bwMode="auto">
          <a:xfrm>
            <a:off x="7704138" y="5005388"/>
            <a:ext cx="6429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!x</a:t>
            </a:r>
            <a:r>
              <a:rPr lang="en-US" sz="4000" b="1" baseline="-25000">
                <a:solidFill>
                  <a:schemeClr val="bg1"/>
                </a:solidFill>
              </a:rPr>
              <a:t>1</a:t>
            </a:r>
            <a:endParaRPr lang="ru-RU" sz="4000" b="1" baseline="-25000">
              <a:solidFill>
                <a:schemeClr val="bg1"/>
              </a:solidFill>
            </a:endParaRPr>
          </a:p>
        </p:txBody>
      </p:sp>
      <p:sp>
        <p:nvSpPr>
          <p:cNvPr id="795676" name="Text Box 28"/>
          <p:cNvSpPr txBox="1">
            <a:spLocks noChangeArrowheads="1"/>
          </p:cNvSpPr>
          <p:nvPr/>
        </p:nvSpPr>
        <p:spPr bwMode="auto">
          <a:xfrm>
            <a:off x="7632700" y="5013325"/>
            <a:ext cx="592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</a:rPr>
              <a:t>?y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795677" name="Text Box 29"/>
          <p:cNvSpPr txBox="1">
            <a:spLocks noChangeArrowheads="1"/>
          </p:cNvSpPr>
          <p:nvPr/>
        </p:nvSpPr>
        <p:spPr bwMode="auto">
          <a:xfrm>
            <a:off x="7812088" y="4797425"/>
            <a:ext cx="396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chemeClr val="bg1"/>
                </a:solidFill>
                <a:sym typeface="Symbol" pitchFamily="18" charset="2"/>
              </a:rPr>
              <a:t></a:t>
            </a:r>
            <a:endParaRPr lang="ru-RU" sz="6000" b="1">
              <a:solidFill>
                <a:schemeClr val="bg1"/>
              </a:solidFill>
            </a:endParaRPr>
          </a:p>
        </p:txBody>
      </p:sp>
      <p:grpSp>
        <p:nvGrpSpPr>
          <p:cNvPr id="795695" name="Group 47"/>
          <p:cNvGrpSpPr>
            <a:grpSpLocks/>
          </p:cNvGrpSpPr>
          <p:nvPr/>
        </p:nvGrpSpPr>
        <p:grpSpPr bwMode="auto">
          <a:xfrm>
            <a:off x="2808288" y="4760913"/>
            <a:ext cx="649287" cy="1106487"/>
            <a:chOff x="1927" y="2999"/>
            <a:chExt cx="409" cy="697"/>
          </a:xfrm>
        </p:grpSpPr>
        <p:pic>
          <p:nvPicPr>
            <p:cNvPr id="795681" name="Picture 33" descr="KEYU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7" y="2999"/>
              <a:ext cx="409" cy="697"/>
            </a:xfrm>
            <a:prstGeom prst="rect">
              <a:avLst/>
            </a:prstGeom>
            <a:noFill/>
          </p:spPr>
        </p:pic>
        <p:sp>
          <p:nvSpPr>
            <p:cNvPr id="795682" name="Text Box 34"/>
            <p:cNvSpPr txBox="1">
              <a:spLocks noChangeArrowheads="1"/>
            </p:cNvSpPr>
            <p:nvPr/>
          </p:nvSpPr>
          <p:spPr bwMode="auto">
            <a:xfrm>
              <a:off x="2041" y="3157"/>
              <a:ext cx="13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?</a:t>
              </a:r>
              <a:endParaRPr lang="ru-RU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795691" name="Group 43"/>
          <p:cNvGrpSpPr>
            <a:grpSpLocks/>
          </p:cNvGrpSpPr>
          <p:nvPr/>
        </p:nvGrpSpPr>
        <p:grpSpPr bwMode="auto">
          <a:xfrm>
            <a:off x="3635375" y="4760913"/>
            <a:ext cx="1366838" cy="1106487"/>
            <a:chOff x="2699" y="2999"/>
            <a:chExt cx="861" cy="697"/>
          </a:xfrm>
        </p:grpSpPr>
        <p:pic>
          <p:nvPicPr>
            <p:cNvPr id="795685" name="Picture 37" descr="KEYU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" y="2999"/>
              <a:ext cx="861" cy="697"/>
            </a:xfrm>
            <a:prstGeom prst="rect">
              <a:avLst/>
            </a:prstGeom>
            <a:noFill/>
          </p:spPr>
        </p:pic>
        <p:sp>
          <p:nvSpPr>
            <p:cNvPr id="795686" name="Text Box 38"/>
            <p:cNvSpPr txBox="1">
              <a:spLocks noChangeArrowheads="1"/>
            </p:cNvSpPr>
            <p:nvPr/>
          </p:nvSpPr>
          <p:spPr bwMode="auto">
            <a:xfrm>
              <a:off x="2849" y="3158"/>
              <a:ext cx="553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?</a:t>
              </a:r>
              <a:r>
                <a:rPr lang="ru-RU" sz="2800"/>
                <a:t>+</a:t>
              </a:r>
              <a:r>
                <a:rPr lang="en-US" sz="2800" b="1">
                  <a:solidFill>
                    <a:srgbClr val="3333CC"/>
                  </a:solidFill>
                </a:rPr>
                <a:t>!x</a:t>
              </a:r>
              <a:r>
                <a:rPr lang="en-US" sz="2800" b="1" baseline="-25000">
                  <a:solidFill>
                    <a:srgbClr val="3333CC"/>
                  </a:solidFill>
                </a:rPr>
                <a:t>1</a:t>
              </a:r>
              <a:endParaRPr lang="ru-RU" sz="2800" b="1" baseline="-25000">
                <a:solidFill>
                  <a:srgbClr val="3333CC"/>
                </a:solidFill>
              </a:endParaRPr>
            </a:p>
          </p:txBody>
        </p:sp>
      </p:grpSp>
      <p:sp>
        <p:nvSpPr>
          <p:cNvPr id="795698" name="Text Box 50"/>
          <p:cNvSpPr txBox="1">
            <a:spLocks noChangeArrowheads="1"/>
          </p:cNvSpPr>
          <p:nvPr/>
        </p:nvSpPr>
        <p:spPr bwMode="auto">
          <a:xfrm>
            <a:off x="1409700" y="1557338"/>
            <a:ext cx="106997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!x</a:t>
            </a:r>
            <a:r>
              <a:rPr lang="en-US" sz="2400" baseline="-25000"/>
              <a:t>1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008000"/>
                </a:solidFill>
                <a:sym typeface="Symbol" pitchFamily="18" charset="2"/>
              </a:rPr>
              <a:t></a:t>
            </a:r>
            <a:r>
              <a:rPr lang="en-US" sz="2400"/>
              <a:t> </a:t>
            </a:r>
            <a:r>
              <a:rPr lang="en-US" sz="4000" b="1">
                <a:solidFill>
                  <a:srgbClr val="969696"/>
                </a:solidFill>
              </a:rPr>
              <a:t>,</a:t>
            </a:r>
            <a:endParaRPr lang="ru-RU" sz="4000" b="1">
              <a:solidFill>
                <a:srgbClr val="969696"/>
              </a:solidFill>
            </a:endParaRPr>
          </a:p>
        </p:txBody>
      </p:sp>
      <p:sp>
        <p:nvSpPr>
          <p:cNvPr id="795700" name="Text Box 52"/>
          <p:cNvSpPr txBox="1">
            <a:spLocks noChangeArrowheads="1"/>
          </p:cNvSpPr>
          <p:nvPr/>
        </p:nvSpPr>
        <p:spPr bwMode="auto">
          <a:xfrm>
            <a:off x="2454275" y="1557338"/>
            <a:ext cx="10541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FF0000"/>
                </a:solidFill>
              </a:rPr>
              <a:t>?y</a:t>
            </a:r>
            <a:r>
              <a:rPr lang="en-US" sz="2400"/>
              <a:t> </a:t>
            </a:r>
            <a:r>
              <a:rPr lang="en-US" sz="4000" b="1">
                <a:solidFill>
                  <a:srgbClr val="969696"/>
                </a:solidFill>
              </a:rPr>
              <a:t>,</a:t>
            </a:r>
            <a:endParaRPr lang="ru-RU" sz="4000" b="1">
              <a:solidFill>
                <a:srgbClr val="969696"/>
              </a:solidFill>
            </a:endParaRPr>
          </a:p>
        </p:txBody>
      </p:sp>
      <p:sp>
        <p:nvSpPr>
          <p:cNvPr id="795701" name="Text Box 53"/>
          <p:cNvSpPr txBox="1">
            <a:spLocks noChangeArrowheads="1"/>
          </p:cNvSpPr>
          <p:nvPr/>
        </p:nvSpPr>
        <p:spPr bwMode="auto">
          <a:xfrm>
            <a:off x="3549650" y="1557338"/>
            <a:ext cx="890588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ym typeface="Symbol" pitchFamily="18" charset="2"/>
              </a:rPr>
              <a:t>?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008000"/>
                </a:solidFill>
                <a:sym typeface="Symbol" pitchFamily="18" charset="2"/>
              </a:rPr>
              <a:t></a:t>
            </a:r>
            <a:r>
              <a:rPr lang="en-US" sz="2400"/>
              <a:t> </a:t>
            </a:r>
            <a:r>
              <a:rPr lang="en-US" sz="4000" b="1">
                <a:solidFill>
                  <a:srgbClr val="969696"/>
                </a:solidFill>
              </a:rPr>
              <a:t>,</a:t>
            </a:r>
            <a:endParaRPr lang="ru-RU" sz="4000" b="1">
              <a:solidFill>
                <a:srgbClr val="969696"/>
              </a:solidFill>
            </a:endParaRPr>
          </a:p>
        </p:txBody>
      </p:sp>
      <p:sp>
        <p:nvSpPr>
          <p:cNvPr id="795702" name="Text Box 54"/>
          <p:cNvSpPr txBox="1">
            <a:spLocks noChangeArrowheads="1"/>
          </p:cNvSpPr>
          <p:nvPr/>
        </p:nvSpPr>
        <p:spPr bwMode="auto">
          <a:xfrm>
            <a:off x="6051550" y="1557338"/>
            <a:ext cx="158115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?+!x</a:t>
            </a:r>
            <a:r>
              <a:rPr lang="en-US" sz="2400" baseline="-25000"/>
              <a:t>1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FF0000"/>
                </a:solidFill>
              </a:rPr>
              <a:t>?y</a:t>
            </a:r>
            <a:r>
              <a:rPr lang="en-US" sz="2400"/>
              <a:t> </a:t>
            </a:r>
            <a:r>
              <a:rPr lang="en-US" sz="4000" b="1">
                <a:solidFill>
                  <a:srgbClr val="969696"/>
                </a:solidFill>
              </a:rPr>
              <a:t>,</a:t>
            </a:r>
            <a:endParaRPr lang="ru-RU" sz="4000" b="1">
              <a:solidFill>
                <a:srgbClr val="969696"/>
              </a:solidFill>
            </a:endParaRPr>
          </a:p>
        </p:txBody>
      </p:sp>
      <p:sp>
        <p:nvSpPr>
          <p:cNvPr id="795703" name="Text Box 55"/>
          <p:cNvSpPr txBox="1">
            <a:spLocks noChangeArrowheads="1"/>
          </p:cNvSpPr>
          <p:nvPr/>
        </p:nvSpPr>
        <p:spPr bwMode="auto">
          <a:xfrm>
            <a:off x="4427538" y="1547813"/>
            <a:ext cx="160813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?+!x</a:t>
            </a:r>
            <a:r>
              <a:rPr lang="en-US" sz="2400" baseline="-25000"/>
              <a:t>1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3333CC"/>
                </a:solidFill>
              </a:rPr>
              <a:t>!x</a:t>
            </a:r>
            <a:r>
              <a:rPr lang="en-US" sz="2400" baseline="-25000">
                <a:solidFill>
                  <a:srgbClr val="3333CC"/>
                </a:solidFill>
              </a:rPr>
              <a:t>1</a:t>
            </a:r>
            <a:r>
              <a:rPr lang="en-US" sz="2400"/>
              <a:t> </a:t>
            </a:r>
            <a:r>
              <a:rPr lang="en-US" sz="4000" b="1">
                <a:solidFill>
                  <a:srgbClr val="969696"/>
                </a:solidFill>
              </a:rPr>
              <a:t>,</a:t>
            </a:r>
            <a:endParaRPr lang="ru-RU" sz="4000" b="1">
              <a:solidFill>
                <a:srgbClr val="969696"/>
              </a:solidFill>
            </a:endParaRPr>
          </a:p>
        </p:txBody>
      </p:sp>
      <p:sp>
        <p:nvSpPr>
          <p:cNvPr id="795704" name="Text Box 56"/>
          <p:cNvSpPr txBox="1">
            <a:spLocks noChangeArrowheads="1"/>
          </p:cNvSpPr>
          <p:nvPr/>
        </p:nvSpPr>
        <p:spPr bwMode="auto">
          <a:xfrm>
            <a:off x="7702550" y="1557338"/>
            <a:ext cx="13335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?+!x</a:t>
            </a:r>
            <a:r>
              <a:rPr lang="en-US" sz="2400" baseline="-25000"/>
              <a:t>1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008000"/>
                </a:solidFill>
                <a:sym typeface="Symbol" pitchFamily="18" charset="2"/>
              </a:rPr>
              <a:t></a:t>
            </a:r>
            <a:r>
              <a:rPr lang="en-US" sz="4000" b="1">
                <a:solidFill>
                  <a:srgbClr val="969696"/>
                </a:solidFill>
                <a:sym typeface="Symbol" pitchFamily="18" charset="2"/>
              </a:rPr>
              <a:t>.</a:t>
            </a:r>
            <a:endParaRPr lang="ru-RU" sz="4000" b="1">
              <a:solidFill>
                <a:srgbClr val="969696"/>
              </a:solidFill>
              <a:sym typeface="Symbol" pitchFamily="18" charset="2"/>
            </a:endParaRPr>
          </a:p>
        </p:txBody>
      </p:sp>
      <p:sp>
        <p:nvSpPr>
          <p:cNvPr id="795706" name="Text Box 58"/>
          <p:cNvSpPr txBox="1">
            <a:spLocks noChangeArrowheads="1"/>
          </p:cNvSpPr>
          <p:nvPr/>
        </p:nvSpPr>
        <p:spPr bwMode="auto">
          <a:xfrm>
            <a:off x="104775" y="1608138"/>
            <a:ext cx="124618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!x</a:t>
            </a:r>
            <a:r>
              <a:rPr lang="en-US" sz="2400" baseline="-25000"/>
              <a:t>1</a:t>
            </a:r>
            <a:r>
              <a:rPr lang="ru-RU" sz="2400" b="1">
                <a:sym typeface="Symbol" pitchFamily="18" charset="2"/>
              </a:rPr>
              <a:t></a:t>
            </a:r>
            <a:r>
              <a:rPr lang="en-US" sz="2400">
                <a:solidFill>
                  <a:srgbClr val="3333CC"/>
                </a:solidFill>
              </a:rPr>
              <a:t>!x</a:t>
            </a:r>
            <a:r>
              <a:rPr lang="en-US" sz="2400" baseline="-25000">
                <a:solidFill>
                  <a:srgbClr val="3333CC"/>
                </a:solidFill>
              </a:rPr>
              <a:t>1</a:t>
            </a:r>
            <a:r>
              <a:rPr lang="en-US" sz="2400"/>
              <a:t> </a:t>
            </a:r>
            <a:r>
              <a:rPr lang="en-US" sz="3600" b="1">
                <a:solidFill>
                  <a:srgbClr val="969696"/>
                </a:solidFill>
              </a:rPr>
              <a:t>,</a:t>
            </a:r>
            <a:endParaRPr lang="ru-RU" sz="3600" b="1">
              <a:solidFill>
                <a:srgbClr val="969696"/>
              </a:solidFill>
              <a:sym typeface="Symbol" pitchFamily="18" charset="2"/>
            </a:endParaRPr>
          </a:p>
        </p:txBody>
      </p:sp>
      <p:cxnSp>
        <p:nvCxnSpPr>
          <p:cNvPr id="795708" name="AutoShape 60"/>
          <p:cNvCxnSpPr>
            <a:cxnSpLocks noChangeShapeType="1"/>
            <a:stCxn id="795707" idx="0"/>
            <a:endCxn id="795702" idx="2"/>
          </p:cNvCxnSpPr>
          <p:nvPr/>
        </p:nvCxnSpPr>
        <p:spPr bwMode="auto">
          <a:xfrm flipV="1">
            <a:off x="4573588" y="2178050"/>
            <a:ext cx="2268537" cy="4222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sp>
        <p:nvSpPr>
          <p:cNvPr id="795713" name="Text Box 65"/>
          <p:cNvSpPr txBox="1">
            <a:spLocks noChangeArrowheads="1"/>
          </p:cNvSpPr>
          <p:nvPr/>
        </p:nvSpPr>
        <p:spPr bwMode="auto">
          <a:xfrm>
            <a:off x="136525" y="1249363"/>
            <a:ext cx="58991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Euclid Symbol" pitchFamily="18" charset="2"/>
              </a:rPr>
              <a:t> </a:t>
            </a:r>
            <a:r>
              <a:rPr lang="en-US" sz="3200">
                <a:sym typeface="Symbol" pitchFamily="18" charset="2"/>
              </a:rPr>
              <a:t> </a:t>
            </a:r>
            <a:r>
              <a:rPr lang="en-US" sz="3200">
                <a:sym typeface="Euclid Symbol" pitchFamily="18" charset="2"/>
              </a:rPr>
              <a:t></a:t>
            </a:r>
            <a:r>
              <a:rPr lang="en-US" altLang="zh-TW" sz="3200">
                <a:ea typeface="新細明體" pitchFamily="18" charset="-120"/>
                <a:sym typeface="Euclid Symbol" pitchFamily="18" charset="2"/>
              </a:rPr>
              <a:t></a:t>
            </a:r>
            <a:endParaRPr lang="en-US" sz="3200">
              <a:sym typeface="Euclid Symbol" pitchFamily="18" charset="2"/>
            </a:endParaRPr>
          </a:p>
        </p:txBody>
      </p:sp>
      <p:sp>
        <p:nvSpPr>
          <p:cNvPr id="795714" name="Text Box 66"/>
          <p:cNvSpPr txBox="1">
            <a:spLocks noChangeArrowheads="1"/>
          </p:cNvSpPr>
          <p:nvPr/>
        </p:nvSpPr>
        <p:spPr bwMode="auto">
          <a:xfrm>
            <a:off x="3954463" y="3525838"/>
            <a:ext cx="44529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но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>
                <a:latin typeface="Times New Roman" pitchFamily="18" charset="0"/>
              </a:rPr>
              <a:t>нет</a:t>
            </a:r>
            <a:r>
              <a:rPr lang="ru-RU" sz="2800">
                <a:latin typeface="Times New Roman" pitchFamily="18" charset="0"/>
              </a:rPr>
              <a:t> приёма стимула </a:t>
            </a:r>
            <a:r>
              <a:rPr lang="en-US" sz="2800">
                <a:solidFill>
                  <a:srgbClr val="3333CC"/>
                </a:solidFill>
              </a:rPr>
              <a:t>x</a:t>
            </a:r>
            <a:r>
              <a:rPr lang="en-US" sz="2800" baseline="-25000">
                <a:solidFill>
                  <a:srgbClr val="3333CC"/>
                </a:solidFill>
              </a:rPr>
              <a:t>1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795715" name="Text Box 67"/>
          <p:cNvSpPr txBox="1">
            <a:spLocks noChangeArrowheads="1"/>
          </p:cNvSpPr>
          <p:nvPr/>
        </p:nvSpPr>
        <p:spPr bwMode="auto">
          <a:xfrm>
            <a:off x="436563" y="2673350"/>
            <a:ext cx="6115050" cy="395288"/>
          </a:xfrm>
          <a:prstGeom prst="rect">
            <a:avLst/>
          </a:prstGeom>
          <a:solidFill>
            <a:srgbClr val="F8F7E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</a:pPr>
            <a:r>
              <a:rPr lang="ru-RU" sz="2800" u="sng"/>
              <a:t>Приоритет стимулов над реакциями</a:t>
            </a:r>
            <a:r>
              <a:rPr lang="ru-RU" sz="280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5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5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5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5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5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5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5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9569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5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5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5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5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9569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95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95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95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79569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5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9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9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5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79569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95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95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95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79569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5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95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95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95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mp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500" fill="hold"/>
                                        <p:tgtEl>
                                          <p:spTgt spid="79569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95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79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79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95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79569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795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795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95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5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795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7957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F7E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indefinite"/>
                                        <p:tgtEl>
                                          <p:spTgt spid="7957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indefinite"/>
                                        <p:tgtEl>
                                          <p:spTgt spid="7957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95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5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9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79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707" grpId="0" animBg="1"/>
      <p:bldP spid="795675" grpId="0"/>
      <p:bldP spid="795675" grpId="1"/>
      <p:bldP spid="795675" grpId="2"/>
      <p:bldP spid="795675" grpId="3"/>
      <p:bldP spid="795676" grpId="0"/>
      <p:bldP spid="795676" grpId="1"/>
      <p:bldP spid="795676" grpId="2"/>
      <p:bldP spid="795676" grpId="3"/>
      <p:bldP spid="795677" grpId="1"/>
      <p:bldP spid="795677" grpId="2"/>
      <p:bldP spid="795677" grpId="3"/>
      <p:bldP spid="795677" grpId="4"/>
      <p:bldP spid="795677" grpId="5"/>
      <p:bldP spid="795698" grpId="0"/>
      <p:bldP spid="795700" grpId="0"/>
      <p:bldP spid="795701" grpId="0"/>
      <p:bldP spid="795702" grpId="0" build="allAtOnce"/>
      <p:bldP spid="795703" grpId="0"/>
      <p:bldP spid="795704" grpId="0"/>
      <p:bldP spid="795706" grpId="0"/>
      <p:bldP spid="795713" grpId="0"/>
      <p:bldP spid="795714" grpId="0"/>
      <p:bldP spid="795715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4B6C-61F1-414C-8286-1E3FA607CC3F}" type="slidenum">
              <a:rPr lang="ru-RU"/>
              <a:pPr/>
              <a:t>232</a:t>
            </a:fld>
            <a:endParaRPr lang="ru-RU"/>
          </a:p>
        </p:txBody>
      </p:sp>
      <p:sp>
        <p:nvSpPr>
          <p:cNvPr id="780311" name="Text Box 23"/>
          <p:cNvSpPr txBox="1">
            <a:spLocks noChangeArrowheads="1"/>
          </p:cNvSpPr>
          <p:nvPr/>
        </p:nvSpPr>
        <p:spPr bwMode="auto">
          <a:xfrm>
            <a:off x="549275" y="1916113"/>
            <a:ext cx="783431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marL="342900" indent="-342900"/>
            <a:endParaRPr lang="ru-RU" sz="2800">
              <a:sym typeface="Symbol" pitchFamily="18" charset="2"/>
            </a:endParaRPr>
          </a:p>
          <a:p>
            <a:pPr marL="342900" indent="-342900">
              <a:buFontTx/>
              <a:buChar char="•"/>
            </a:pPr>
            <a:r>
              <a:rPr lang="ru-RU" sz="2800">
                <a:sym typeface="Symbol" pitchFamily="18" charset="2"/>
              </a:rPr>
              <a:t>символ	</a:t>
            </a:r>
            <a:r>
              <a:rPr lang="en-US" sz="2800">
                <a:sym typeface="Symbol" pitchFamily="18" charset="2"/>
              </a:rPr>
              <a:t>     </a:t>
            </a:r>
            <a:r>
              <a:rPr lang="ru-RU" sz="2800">
                <a:sym typeface="Symbol" pitchFamily="18" charset="2"/>
              </a:rPr>
              <a:t>= стимул или реакция</a:t>
            </a:r>
          </a:p>
          <a:p>
            <a:pPr marL="342900" indent="-342900">
              <a:buFontTx/>
              <a:buChar char="•"/>
            </a:pPr>
            <a:r>
              <a:rPr lang="ru-RU" sz="2800">
                <a:sym typeface="Symbol" pitchFamily="18" charset="2"/>
              </a:rPr>
              <a:t>кнопка	</a:t>
            </a:r>
            <a:r>
              <a:rPr lang="en-US" sz="2800">
                <a:sym typeface="Symbol" pitchFamily="18" charset="2"/>
              </a:rPr>
              <a:t>     </a:t>
            </a:r>
            <a:r>
              <a:rPr lang="ru-RU" sz="2800">
                <a:sym typeface="Symbol" pitchFamily="18" charset="2"/>
              </a:rPr>
              <a:t>= множество стимулов и реакций</a:t>
            </a:r>
          </a:p>
        </p:txBody>
      </p:sp>
      <p:sp>
        <p:nvSpPr>
          <p:cNvPr id="780310" name="Text Box 22"/>
          <p:cNvSpPr txBox="1">
            <a:spLocks noChangeArrowheads="1"/>
          </p:cNvSpPr>
          <p:nvPr/>
        </p:nvSpPr>
        <p:spPr bwMode="auto">
          <a:xfrm>
            <a:off x="684213" y="1336675"/>
            <a:ext cx="1333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u="sng">
                <a:latin typeface="Times New Roman" pitchFamily="18" charset="0"/>
              </a:rPr>
              <a:t>Стало:</a:t>
            </a:r>
          </a:p>
        </p:txBody>
      </p:sp>
      <p:grpSp>
        <p:nvGrpSpPr>
          <p:cNvPr id="7802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802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02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03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0301" name="Text Box 13"/>
          <p:cNvSpPr txBox="1">
            <a:spLocks noChangeArrowheads="1"/>
          </p:cNvSpPr>
          <p:nvPr/>
        </p:nvSpPr>
        <p:spPr bwMode="auto">
          <a:xfrm>
            <a:off x="215900" y="152400"/>
            <a:ext cx="8640763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Трассы наблюдений</a:t>
            </a:r>
            <a:endParaRPr lang="en-US" altLang="zh-TW" sz="4000" b="1" i="1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80302" name="Text Box 14"/>
          <p:cNvSpPr txBox="1">
            <a:spLocks noChangeArrowheads="1"/>
          </p:cNvSpPr>
          <p:nvPr/>
        </p:nvSpPr>
        <p:spPr bwMode="auto">
          <a:xfrm>
            <a:off x="549275" y="1917700"/>
            <a:ext cx="848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Наблюдение</a:t>
            </a:r>
            <a:r>
              <a:rPr lang="en-US" sz="2800">
                <a:sym typeface="Symbol" pitchFamily="18" charset="2"/>
              </a:rPr>
              <a:t>  </a:t>
            </a:r>
            <a:r>
              <a:rPr lang="ru-RU" sz="2800">
                <a:sym typeface="Symbol" pitchFamily="18" charset="2"/>
              </a:rPr>
              <a:t>= </a:t>
            </a:r>
            <a:r>
              <a:rPr lang="ru-RU" sz="2800">
                <a:solidFill>
                  <a:schemeClr val="bg1"/>
                </a:solidFill>
                <a:sym typeface="Symbol" pitchFamily="18" charset="2"/>
              </a:rPr>
              <a:t>кнопка</a:t>
            </a:r>
            <a:r>
              <a:rPr lang="ru-RU" sz="2800" b="1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ru-RU" sz="2800">
                <a:sym typeface="Symbol" pitchFamily="18" charset="2"/>
              </a:rPr>
              <a:t>символ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или</a:t>
            </a:r>
            <a:r>
              <a:rPr lang="en-US" sz="28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sym typeface="Symbol" pitchFamily="18" charset="2"/>
              </a:rPr>
              <a:t>кнопка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ru-RU" sz="2800">
                <a:sym typeface="Symbol" pitchFamily="18" charset="2"/>
              </a:rPr>
              <a:t> </a:t>
            </a:r>
            <a:r>
              <a:rPr lang="ru-RU" sz="2800" i="1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800">
                <a:sym typeface="Symbol" pitchFamily="18" charset="2"/>
              </a:rPr>
              <a:t> </a:t>
            </a:r>
          </a:p>
        </p:txBody>
      </p:sp>
      <p:sp>
        <p:nvSpPr>
          <p:cNvPr id="780304" name="Text Box 16"/>
          <p:cNvSpPr txBox="1">
            <a:spLocks noChangeArrowheads="1"/>
          </p:cNvSpPr>
          <p:nvPr/>
        </p:nvSpPr>
        <p:spPr bwMode="auto">
          <a:xfrm>
            <a:off x="735013" y="3619500"/>
            <a:ext cx="6777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Трасса = наблюдение</a:t>
            </a:r>
            <a:r>
              <a:rPr lang="ru-RU" sz="2800" baseline="-25000">
                <a:sym typeface="Symbol" pitchFamily="18" charset="2"/>
              </a:rPr>
              <a:t>1</a:t>
            </a:r>
            <a:r>
              <a:rPr lang="ru-RU" sz="2800">
                <a:sym typeface="Symbol" pitchFamily="18" charset="2"/>
              </a:rPr>
              <a:t>, ..., наблюдение</a:t>
            </a:r>
            <a:r>
              <a:rPr lang="en-US" sz="2800" baseline="-25000">
                <a:sym typeface="Symbol" pitchFamily="18" charset="2"/>
              </a:rPr>
              <a:t>n</a:t>
            </a:r>
            <a:r>
              <a:rPr lang="ru-RU" sz="2800">
                <a:sym typeface="Symbol" pitchFamily="18" charset="2"/>
              </a:rPr>
              <a:t> </a:t>
            </a:r>
          </a:p>
        </p:txBody>
      </p:sp>
      <p:sp>
        <p:nvSpPr>
          <p:cNvPr id="780306" name="Text Box 18"/>
          <p:cNvSpPr txBox="1">
            <a:spLocks noChangeArrowheads="1"/>
          </p:cNvSpPr>
          <p:nvPr/>
        </p:nvSpPr>
        <p:spPr bwMode="auto">
          <a:xfrm>
            <a:off x="503238" y="4659313"/>
            <a:ext cx="84566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Безопасная трасса = трасса, начальные отрезки</a:t>
            </a:r>
            <a:br>
              <a:rPr lang="ru-RU" sz="2800">
                <a:sym typeface="Symbol" pitchFamily="18" charset="2"/>
              </a:rPr>
            </a:br>
            <a:r>
              <a:rPr lang="ru-RU" sz="2800">
                <a:sym typeface="Symbol" pitchFamily="18" charset="2"/>
              </a:rPr>
              <a:t>которой не могут быть продолжены разрушением</a:t>
            </a:r>
          </a:p>
        </p:txBody>
      </p:sp>
      <p:sp>
        <p:nvSpPr>
          <p:cNvPr id="780307" name="AutoShape 19"/>
          <p:cNvSpPr>
            <a:spLocks noChangeArrowheads="1"/>
          </p:cNvSpPr>
          <p:nvPr/>
        </p:nvSpPr>
        <p:spPr bwMode="auto">
          <a:xfrm>
            <a:off x="71438" y="143033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0308" name="Text Box 20"/>
          <p:cNvSpPr txBox="1">
            <a:spLocks noChangeArrowheads="1"/>
          </p:cNvSpPr>
          <p:nvPr/>
        </p:nvSpPr>
        <p:spPr bwMode="auto">
          <a:xfrm>
            <a:off x="3203575" y="1916113"/>
            <a:ext cx="1447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кнопка</a:t>
            </a:r>
            <a:r>
              <a:rPr lang="ru-RU" sz="2800" b="1">
                <a:sym typeface="Symbol" pitchFamily="18" charset="2"/>
              </a:rPr>
              <a:t></a:t>
            </a:r>
            <a:endParaRPr lang="ru-RU" sz="2800" b="1" baseline="30000">
              <a:cs typeface="Arial" charset="0"/>
              <a:sym typeface="Symbol" pitchFamily="18" charset="2"/>
            </a:endParaRPr>
          </a:p>
        </p:txBody>
      </p:sp>
      <p:sp>
        <p:nvSpPr>
          <p:cNvPr id="780309" name="Text Box 21"/>
          <p:cNvSpPr txBox="1">
            <a:spLocks noChangeArrowheads="1"/>
          </p:cNvSpPr>
          <p:nvPr/>
        </p:nvSpPr>
        <p:spPr bwMode="auto">
          <a:xfrm>
            <a:off x="684213" y="1336675"/>
            <a:ext cx="1209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u="sng">
                <a:latin typeface="Times New Roman" pitchFamily="18" charset="0"/>
              </a:rPr>
              <a:t>Было:</a:t>
            </a:r>
          </a:p>
        </p:txBody>
      </p:sp>
      <p:sp>
        <p:nvSpPr>
          <p:cNvPr id="780312" name="Text Box 24"/>
          <p:cNvSpPr txBox="1">
            <a:spLocks noChangeArrowheads="1"/>
          </p:cNvSpPr>
          <p:nvPr/>
        </p:nvSpPr>
        <p:spPr bwMode="auto">
          <a:xfrm>
            <a:off x="4121150" y="1196975"/>
            <a:ext cx="4843463" cy="4318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t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refusal set </a:t>
            </a:r>
            <a:r>
              <a:rPr lang="en-US" sz="2400">
                <a:latin typeface="Times New Roman" pitchFamily="18" charset="0"/>
              </a:rPr>
              <a:t>( </a:t>
            </a:r>
            <a:r>
              <a:rPr lang="ru-RU" sz="2400">
                <a:latin typeface="Times New Roman" pitchFamily="18" charset="0"/>
              </a:rPr>
              <a:t>для</a:t>
            </a:r>
            <a:r>
              <a:rPr lang="ru-RU" sz="2400"/>
              <a:t> </a:t>
            </a:r>
            <a:r>
              <a:rPr lang="en-US" sz="2400"/>
              <a:t>ioco</a:t>
            </a:r>
            <a:r>
              <a:rPr lang="ru-RU" sz="2400" baseline="-25000">
                <a:sym typeface="Symbol" pitchFamily="18" charset="2"/>
              </a:rPr>
              <a:t>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{?x}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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cxnSp>
        <p:nvCxnSpPr>
          <p:cNvPr id="780313" name="AutoShape 25"/>
          <p:cNvCxnSpPr>
            <a:cxnSpLocks noChangeShapeType="1"/>
            <a:stCxn id="780312" idx="2"/>
            <a:endCxn id="780314" idx="0"/>
          </p:cNvCxnSpPr>
          <p:nvPr/>
        </p:nvCxnSpPr>
        <p:spPr bwMode="auto">
          <a:xfrm>
            <a:off x="6543675" y="1628775"/>
            <a:ext cx="801688" cy="3952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sp>
        <p:nvSpPr>
          <p:cNvPr id="780314" name="Rectangle 26"/>
          <p:cNvSpPr>
            <a:spLocks noChangeArrowheads="1"/>
          </p:cNvSpPr>
          <p:nvPr/>
        </p:nvSpPr>
        <p:spPr bwMode="auto">
          <a:xfrm>
            <a:off x="6480175" y="2024063"/>
            <a:ext cx="1728788" cy="396875"/>
          </a:xfrm>
          <a:prstGeom prst="rect">
            <a:avLst/>
          </a:prstGeom>
          <a:noFill/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80316" name="AutoShape 28"/>
          <p:cNvCxnSpPr>
            <a:cxnSpLocks noChangeShapeType="1"/>
            <a:stCxn id="780315" idx="2"/>
            <a:endCxn id="780317" idx="0"/>
          </p:cNvCxnSpPr>
          <p:nvPr/>
        </p:nvCxnSpPr>
        <p:spPr bwMode="auto">
          <a:xfrm flipH="1">
            <a:off x="4500563" y="1454150"/>
            <a:ext cx="858837" cy="56991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sp>
        <p:nvSpPr>
          <p:cNvPr id="780317" name="Rectangle 29"/>
          <p:cNvSpPr>
            <a:spLocks noChangeArrowheads="1"/>
          </p:cNvSpPr>
          <p:nvPr/>
        </p:nvSpPr>
        <p:spPr bwMode="auto">
          <a:xfrm>
            <a:off x="3132138" y="2024063"/>
            <a:ext cx="2735262" cy="396875"/>
          </a:xfrm>
          <a:prstGeom prst="rect">
            <a:avLst/>
          </a:prstGeom>
          <a:noFill/>
          <a:ln w="952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0315" name="Text Box 27"/>
          <p:cNvSpPr txBox="1">
            <a:spLocks noChangeArrowheads="1"/>
          </p:cNvSpPr>
          <p:nvPr/>
        </p:nvSpPr>
        <p:spPr bwMode="auto">
          <a:xfrm>
            <a:off x="1979613" y="657225"/>
            <a:ext cx="6757987" cy="7969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tIns="108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/>
              <a:t>Приоритеты</a:t>
            </a:r>
            <a:r>
              <a:rPr lang="ru-RU" sz="2400"/>
              <a:t>: выполнение действия зависит</a:t>
            </a:r>
          </a:p>
          <a:p>
            <a:r>
              <a:rPr lang="ru-RU" sz="2400"/>
              <a:t>от возможности выполнения других действий 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0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0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0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0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8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0.32153 " pathEditMode="relative" rAng="0" ptsTypes="AA">
                                      <p:cBhvr>
                                        <p:cTn id="31" dur="100" fill="hold"/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31898 L -3.33333E-6 0.47894 " pathEditMode="relative" rAng="0" ptsTypes="AA">
                                      <p:cBhvr>
                                        <p:cTn id="35" dur="100" fill="hold"/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7893 L -3.33333E-6 0.00115 " pathEditMode="relative" rAng="0" ptsTypes="AA">
                                      <p:cBhvr>
                                        <p:cTn id="39" dur="100" fill="hold"/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8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0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8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78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8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8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0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0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8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0" grpId="0"/>
      <p:bldP spid="780307" grpId="0" animBg="1"/>
      <p:bldP spid="780307" grpId="1" animBg="1"/>
      <p:bldP spid="780307" grpId="2" animBg="1"/>
      <p:bldP spid="780307" grpId="3" animBg="1"/>
      <p:bldP spid="780308" grpId="1"/>
      <p:bldP spid="780309" grpId="0"/>
      <p:bldP spid="780312" grpId="0" animBg="1"/>
      <p:bldP spid="780312" grpId="1" animBg="1"/>
      <p:bldP spid="780314" grpId="0" animBg="1"/>
      <p:bldP spid="780314" grpId="1" animBg="1"/>
      <p:bldP spid="780317" grpId="0" animBg="1"/>
      <p:bldP spid="780315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C38A-1125-412E-8851-03595C7EAB95}" type="slidenum">
              <a:rPr lang="ru-RU"/>
              <a:pPr/>
              <a:t>233</a:t>
            </a:fld>
            <a:endParaRPr lang="ru-RU"/>
          </a:p>
        </p:txBody>
      </p:sp>
      <p:grpSp>
        <p:nvGrpSpPr>
          <p:cNvPr id="78336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8336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6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6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6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6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6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6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7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337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337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3373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017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Приоритеты.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sz="3200"/>
              <a:t>Гипотеза о безопасности и конвергентности</a:t>
            </a:r>
            <a:endParaRPr lang="ru-RU" altLang="zh-TW" sz="3200"/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>
            <a:off x="287338" y="2816225"/>
            <a:ext cx="8604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Пусть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трасса  безопасна в спецификации </a:t>
            </a:r>
            <a:r>
              <a:rPr lang="en-US" sz="3200" b="1">
                <a:sym typeface="Symbol" pitchFamily="18" charset="2"/>
              </a:rPr>
              <a:t>S</a:t>
            </a:r>
            <a:endParaRPr lang="ru-RU" sz="3200" b="1">
              <a:sym typeface="Symbol" pitchFamily="18" charset="2"/>
            </a:endParaRPr>
          </a:p>
          <a:p>
            <a:pPr>
              <a:spcBef>
                <a:spcPct val="1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и эта трасса есть в реализации</a:t>
            </a:r>
            <a:r>
              <a:rPr lang="en-US" sz="32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>
                <a:sym typeface="Symbol" pitchFamily="18" charset="2"/>
              </a:rPr>
              <a:t>I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1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Тогда:</a:t>
            </a:r>
          </a:p>
          <a:p>
            <a:pPr>
              <a:spcBef>
                <a:spcPct val="50000"/>
              </a:spcBef>
            </a:pPr>
            <a:r>
              <a:rPr lang="ru-RU" sz="3200" u="sng">
                <a:latin typeface="Times New Roman" pitchFamily="18" charset="0"/>
              </a:rPr>
              <a:t>Безопасность</a:t>
            </a:r>
            <a:r>
              <a:rPr lang="ru-RU" sz="3200">
                <a:latin typeface="Times New Roman" pitchFamily="18" charset="0"/>
              </a:rPr>
              <a:t>: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</a:t>
            </a:r>
            <a:r>
              <a:rPr lang="ru-RU" sz="3200">
                <a:latin typeface="Times New Roman" pitchFamily="18" charset="0"/>
              </a:rPr>
              <a:t> безопасна в </a:t>
            </a:r>
            <a:r>
              <a:rPr lang="en-US" sz="3200" b="1">
                <a:sym typeface="Symbol" pitchFamily="18" charset="2"/>
              </a:rPr>
              <a:t>I</a:t>
            </a:r>
            <a:r>
              <a:rPr lang="ru-RU" sz="3200">
                <a:latin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ru-RU" sz="3200" u="sng">
                <a:latin typeface="Times New Roman" pitchFamily="18" charset="0"/>
              </a:rPr>
              <a:t>Конвергентность</a:t>
            </a:r>
            <a:r>
              <a:rPr lang="ru-RU" sz="3200">
                <a:latin typeface="Times New Roman" pitchFamily="18" charset="0"/>
              </a:rPr>
              <a:t>: если </a:t>
            </a:r>
            <a:r>
              <a:rPr lang="en-US" sz="3200" b="1">
                <a:sym typeface="Symbol" pitchFamily="18" charset="2"/>
              </a:rPr>
              <a:t>S</a:t>
            </a:r>
            <a:r>
              <a:rPr lang="ru-RU" sz="3200"/>
              <a:t> </a:t>
            </a:r>
            <a:r>
              <a:rPr lang="ru-RU" sz="3200">
                <a:latin typeface="Times New Roman" pitchFamily="18" charset="0"/>
              </a:rPr>
              <a:t>после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 </a:t>
            </a:r>
            <a:r>
              <a:rPr lang="ru-RU" sz="3200">
                <a:latin typeface="Times New Roman" pitchFamily="18" charset="0"/>
              </a:rPr>
              <a:t> конвергентна,</a:t>
            </a:r>
          </a:p>
          <a:p>
            <a:r>
              <a:rPr lang="ru-RU" sz="3200">
                <a:latin typeface="Times New Roman" pitchFamily="18" charset="0"/>
              </a:rPr>
              <a:t>			     то     </a:t>
            </a:r>
            <a:r>
              <a:rPr lang="en-US" sz="3200" b="1">
                <a:sym typeface="Symbol" pitchFamily="18" charset="2"/>
              </a:rPr>
              <a:t>I</a:t>
            </a:r>
            <a:r>
              <a:rPr lang="ru-RU" sz="3200"/>
              <a:t>  </a:t>
            </a:r>
            <a:r>
              <a:rPr lang="ru-RU" sz="3200">
                <a:latin typeface="Times New Roman" pitchFamily="18" charset="0"/>
              </a:rPr>
              <a:t>после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  </a:t>
            </a:r>
            <a:r>
              <a:rPr lang="ru-RU" sz="3200">
                <a:latin typeface="Times New Roman" pitchFamily="18" charset="0"/>
              </a:rPr>
              <a:t>конвергентна.</a:t>
            </a:r>
          </a:p>
        </p:txBody>
      </p:sp>
      <p:sp>
        <p:nvSpPr>
          <p:cNvPr id="783376" name="Text Box 16"/>
          <p:cNvSpPr txBox="1">
            <a:spLocks noChangeArrowheads="1"/>
          </p:cNvSpPr>
          <p:nvPr/>
        </p:nvSpPr>
        <p:spPr bwMode="auto">
          <a:xfrm>
            <a:off x="179388" y="1412875"/>
            <a:ext cx="8747125" cy="95885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Трасса безопасно-тестируемая = безопасна</a:t>
            </a:r>
            <a:br>
              <a:rPr lang="ru-RU" sz="2800"/>
            </a:br>
            <a:r>
              <a:rPr lang="ru-RU" sz="2800"/>
              <a:t>и проходит только через конвергентные состояния.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3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3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3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3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83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83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83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83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83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83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376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46C5-7C89-41C6-9CA6-76F1761F72B0}" type="slidenum">
              <a:rPr lang="ru-RU"/>
              <a:pPr/>
              <a:t>234</a:t>
            </a:fld>
            <a:endParaRPr lang="ru-RU"/>
          </a:p>
        </p:txBody>
      </p:sp>
      <p:grpSp>
        <p:nvGrpSpPr>
          <p:cNvPr id="7843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843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43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43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4397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1398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Приоритеты.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Обобщённое соответствие </a:t>
            </a:r>
            <a:r>
              <a:rPr lang="en-US" altLang="zh-TW" sz="40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  <a:sym typeface="Symbol" pitchFamily="18" charset="2"/>
              </a:rPr>
              <a:t>ioco</a:t>
            </a:r>
            <a:endParaRPr lang="ru-RU" altLang="zh-TW" sz="4000" baseline="-2500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784398" name="Text Box 14"/>
          <p:cNvSpPr txBox="1">
            <a:spLocks noChangeArrowheads="1"/>
          </p:cNvSpPr>
          <p:nvPr/>
        </p:nvSpPr>
        <p:spPr bwMode="auto">
          <a:xfrm>
            <a:off x="358775" y="2241550"/>
            <a:ext cx="84264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>
                <a:latin typeface="Times New Roman" pitchFamily="18" charset="0"/>
              </a:rPr>
              <a:t>Если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трасса  безопасна в спецификации </a:t>
            </a:r>
            <a:r>
              <a:rPr lang="en-US" sz="3200" b="1">
                <a:sym typeface="Symbol" pitchFamily="18" charset="2"/>
              </a:rPr>
              <a:t>S</a:t>
            </a:r>
            <a:endParaRPr lang="ru-RU" sz="3200" b="1"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и эта трасса есть в реализации </a:t>
            </a:r>
            <a:r>
              <a:rPr lang="en-US" sz="3200" b="1">
                <a:sym typeface="Symbol" pitchFamily="18" charset="2"/>
              </a:rPr>
              <a:t>I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spcBef>
                <a:spcPct val="2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то в </a:t>
            </a:r>
            <a:r>
              <a:rPr lang="en-US" sz="3200" b="1">
                <a:sym typeface="Symbol" pitchFamily="18" charset="2"/>
              </a:rPr>
              <a:t>I</a:t>
            </a:r>
            <a:r>
              <a:rPr lang="ru-RU" sz="3200">
                <a:sym typeface="Symbol" pitchFamily="18" charset="2"/>
              </a:rPr>
              <a:t>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после  может быть данное наблюдение</a:t>
            </a:r>
          </a:p>
          <a:p>
            <a:pPr>
              <a:spcBef>
                <a:spcPct val="2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только в том случае, когда</a:t>
            </a:r>
          </a:p>
          <a:p>
            <a:pPr>
              <a:spcBef>
                <a:spcPct val="20000"/>
              </a:spcBef>
            </a:pPr>
            <a:r>
              <a:rPr lang="ru-RU" sz="3200">
                <a:latin typeface="Times New Roman" pitchFamily="18" charset="0"/>
                <a:sym typeface="Symbol" pitchFamily="18" charset="2"/>
              </a:rPr>
              <a:t>это наблюдение может быть в </a:t>
            </a:r>
            <a:r>
              <a:rPr lang="en-US" sz="3200" b="1">
                <a:sym typeface="Symbol" pitchFamily="18" charset="2"/>
              </a:rPr>
              <a:t>S</a:t>
            </a:r>
            <a:r>
              <a:rPr lang="ru-RU" sz="3200">
                <a:sym typeface="Symbol" pitchFamily="18" charset="2"/>
              </a:rPr>
              <a:t>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после 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4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4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84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84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84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84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84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B8AF-5DE9-4475-BCC0-5735C1FB3435}" type="slidenum">
              <a:rPr lang="ru-RU"/>
              <a:pPr/>
              <a:t>235</a:t>
            </a:fld>
            <a:endParaRPr lang="ru-RU"/>
          </a:p>
        </p:txBody>
      </p:sp>
      <p:grpSp>
        <p:nvGrpSpPr>
          <p:cNvPr id="78541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8541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541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8542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5421" name="Text Box 13"/>
          <p:cNvSpPr txBox="1">
            <a:spLocks noChangeArrowheads="1"/>
          </p:cNvSpPr>
          <p:nvPr/>
        </p:nvSpPr>
        <p:spPr bwMode="auto">
          <a:xfrm>
            <a:off x="358775" y="225425"/>
            <a:ext cx="8497888" cy="11398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 bIns="1188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Приоритеты.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Спецификация</a:t>
            </a:r>
            <a:endParaRPr lang="ru-RU" altLang="zh-TW" sz="40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5423" name="Text Box 15"/>
          <p:cNvSpPr txBox="1">
            <a:spLocks noChangeArrowheads="1"/>
          </p:cNvSpPr>
          <p:nvPr/>
        </p:nvSpPr>
        <p:spPr bwMode="auto">
          <a:xfrm>
            <a:off x="395288" y="1592263"/>
            <a:ext cx="84248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rIns="90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i="1">
                <a:latin typeface="Times New Roman" pitchFamily="18" charset="0"/>
              </a:rPr>
              <a:t>Чтобы тестирование по безопасным трассам спецификации было безопасным,</a:t>
            </a:r>
            <a:br>
              <a:rPr lang="ru-RU" sz="3200" i="1">
                <a:latin typeface="Times New Roman" pitchFamily="18" charset="0"/>
              </a:rPr>
            </a:br>
            <a:r>
              <a:rPr lang="ru-RU" sz="3200" i="1">
                <a:latin typeface="Times New Roman" pitchFamily="18" charset="0"/>
              </a:rPr>
              <a:t>к спецификации предъявляются требования:</a:t>
            </a:r>
          </a:p>
          <a:p>
            <a:pPr>
              <a:spcBef>
                <a:spcPct val="50000"/>
              </a:spcBef>
            </a:pPr>
            <a:r>
              <a:rPr lang="ru-RU" sz="3200" u="sng"/>
              <a:t>Безопасность</a:t>
            </a:r>
            <a:r>
              <a:rPr lang="ru-RU" sz="3200">
                <a:latin typeface="Times New Roman" pitchFamily="18" charset="0"/>
              </a:rPr>
              <a:t>: Спецификация не разрушается</a:t>
            </a:r>
          </a:p>
          <a:p>
            <a:pPr>
              <a:spcBef>
                <a:spcPct val="10000"/>
              </a:spcBef>
            </a:pPr>
            <a:r>
              <a:rPr lang="ru-RU" sz="3200">
                <a:latin typeface="Times New Roman" pitchFamily="18" charset="0"/>
              </a:rPr>
              <a:t>«сама по себе» = в начальном состоянии нет</a:t>
            </a:r>
            <a:r>
              <a:rPr lang="en-US" sz="3200">
                <a:latin typeface="Times New Roman" pitchFamily="18" charset="0"/>
              </a:rPr>
              <a:t> </a:t>
            </a:r>
            <a:r>
              <a:rPr lang="ru-RU" sz="3200">
                <a:latin typeface="Times New Roman" pitchFamily="18" charset="0"/>
              </a:rPr>
              <a:t>трассы </a:t>
            </a:r>
            <a:r>
              <a:rPr lang="en-US" sz="3200">
                <a:latin typeface="Times New Roman" pitchFamily="18" charset="0"/>
              </a:rPr>
              <a:t>“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3200"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sz="3200">
                <a:latin typeface="Times New Roman" pitchFamily="18" charset="0"/>
              </a:rPr>
              <a:t>.</a:t>
            </a:r>
          </a:p>
          <a:p>
            <a:pPr>
              <a:spcBef>
                <a:spcPct val="40000"/>
              </a:spcBef>
            </a:pPr>
            <a:r>
              <a:rPr lang="ru-RU" sz="3200" u="sng"/>
              <a:t>Безопасно-конвергентность</a:t>
            </a:r>
            <a:r>
              <a:rPr lang="ru-RU" sz="3200">
                <a:latin typeface="Times New Roman" pitchFamily="18" charset="0"/>
              </a:rPr>
              <a:t>:</a:t>
            </a:r>
          </a:p>
          <a:p>
            <a:pPr>
              <a:spcBef>
                <a:spcPct val="10000"/>
              </a:spcBef>
            </a:pPr>
            <a:r>
              <a:rPr lang="ru-RU" sz="3200">
                <a:latin typeface="Times New Roman" pitchFamily="18" charset="0"/>
              </a:rPr>
              <a:t>После безопасной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трассы спецификация</a:t>
            </a:r>
          </a:p>
          <a:p>
            <a:r>
              <a:rPr lang="ru-RU" sz="3200">
                <a:latin typeface="Times New Roman" pitchFamily="18" charset="0"/>
                <a:sym typeface="Symbol" pitchFamily="18" charset="2"/>
              </a:rPr>
              <a:t>конвергентна.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5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5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85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85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85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85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85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854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726E-0629-41B8-91D4-27E02C8F4329}" type="slidenum">
              <a:rPr lang="ru-RU"/>
              <a:pPr/>
              <a:t>236</a:t>
            </a:fld>
            <a:endParaRPr lang="ru-RU"/>
          </a:p>
        </p:txBody>
      </p:sp>
      <p:grpSp>
        <p:nvGrpSpPr>
          <p:cNvPr id="79872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9872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2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2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2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2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2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3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873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9873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8733" name="Text Box 13"/>
          <p:cNvSpPr txBox="1">
            <a:spLocks noChangeArrowheads="1"/>
          </p:cNvSpPr>
          <p:nvPr/>
        </p:nvSpPr>
        <p:spPr bwMode="auto">
          <a:xfrm>
            <a:off x="503238" y="188913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Приоритеты.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</a:t>
            </a:r>
            <a:endParaRPr lang="ru-RU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98734" name="Oval 14"/>
          <p:cNvSpPr>
            <a:spLocks noChangeArrowheads="1"/>
          </p:cNvSpPr>
          <p:nvPr/>
        </p:nvSpPr>
        <p:spPr bwMode="auto">
          <a:xfrm>
            <a:off x="5686425" y="23129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98735" name="Oval 15"/>
          <p:cNvSpPr>
            <a:spLocks noChangeArrowheads="1"/>
          </p:cNvSpPr>
          <p:nvPr/>
        </p:nvSpPr>
        <p:spPr bwMode="auto">
          <a:xfrm>
            <a:off x="5686425" y="324802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98736" name="AutoShape 16"/>
          <p:cNvCxnSpPr>
            <a:cxnSpLocks noChangeShapeType="1"/>
            <a:stCxn id="798734" idx="4"/>
            <a:endCxn id="798735" idx="0"/>
          </p:cNvCxnSpPr>
          <p:nvPr/>
        </p:nvCxnSpPr>
        <p:spPr bwMode="auto">
          <a:xfrm>
            <a:off x="5759450" y="2457450"/>
            <a:ext cx="0" cy="790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98737" name="Text Box 17"/>
          <p:cNvSpPr txBox="1">
            <a:spLocks noChangeArrowheads="1"/>
          </p:cNvSpPr>
          <p:nvPr/>
        </p:nvSpPr>
        <p:spPr bwMode="auto">
          <a:xfrm>
            <a:off x="95250" y="1592263"/>
            <a:ext cx="6757988" cy="528637"/>
          </a:xfrm>
          <a:prstGeom prst="rect">
            <a:avLst/>
          </a:prstGeom>
          <a:solidFill>
            <a:srgbClr val="F8F2DC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трасса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наблюдений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</a:t>
            </a:r>
            <a:r>
              <a:rPr lang="en-US" sz="2400">
                <a:sym typeface="Symbol" pitchFamily="18" charset="2"/>
              </a:rPr>
              <a:t> = A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a, B</a:t>
            </a:r>
            <a:r>
              <a:rPr lang="ru-RU" sz="2800" b="1">
                <a:sym typeface="Symbol" pitchFamily="18" charset="2"/>
              </a:rPr>
              <a:t></a:t>
            </a:r>
            <a:r>
              <a:rPr lang="en-US" sz="2400">
                <a:sym typeface="Symbol" pitchFamily="18" charset="2"/>
              </a:rPr>
              <a:t>, C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c, D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d</a:t>
            </a:r>
          </a:p>
        </p:txBody>
      </p:sp>
      <p:sp>
        <p:nvSpPr>
          <p:cNvPr id="798738" name="Oval 18"/>
          <p:cNvSpPr>
            <a:spLocks noChangeArrowheads="1"/>
          </p:cNvSpPr>
          <p:nvPr/>
        </p:nvSpPr>
        <p:spPr bwMode="auto">
          <a:xfrm>
            <a:off x="5686425" y="418465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98739" name="AutoShape 19"/>
          <p:cNvCxnSpPr>
            <a:cxnSpLocks noChangeShapeType="1"/>
            <a:stCxn id="798735" idx="4"/>
            <a:endCxn id="798738" idx="0"/>
          </p:cNvCxnSpPr>
          <p:nvPr/>
        </p:nvCxnSpPr>
        <p:spPr bwMode="auto">
          <a:xfrm>
            <a:off x="5759450" y="3392488"/>
            <a:ext cx="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98740" name="Oval 20"/>
          <p:cNvSpPr>
            <a:spLocks noChangeArrowheads="1"/>
          </p:cNvSpPr>
          <p:nvPr/>
        </p:nvSpPr>
        <p:spPr bwMode="auto">
          <a:xfrm>
            <a:off x="5686425" y="5186363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798741" name="AutoShape 21"/>
          <p:cNvCxnSpPr>
            <a:cxnSpLocks noChangeShapeType="1"/>
            <a:stCxn id="798738" idx="4"/>
            <a:endCxn id="798740" idx="0"/>
          </p:cNvCxnSpPr>
          <p:nvPr/>
        </p:nvCxnSpPr>
        <p:spPr bwMode="auto">
          <a:xfrm>
            <a:off x="5759450" y="4329113"/>
            <a:ext cx="0" cy="857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798742" name="AutoShape 22"/>
          <p:cNvCxnSpPr>
            <a:cxnSpLocks noChangeShapeType="1"/>
            <a:stCxn id="798740" idx="4"/>
            <a:endCxn id="798743" idx="0"/>
          </p:cNvCxnSpPr>
          <p:nvPr/>
        </p:nvCxnSpPr>
        <p:spPr bwMode="auto">
          <a:xfrm flipH="1">
            <a:off x="5757863" y="5330825"/>
            <a:ext cx="1587" cy="1009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798743" name="Text Box 23"/>
          <p:cNvSpPr txBox="1">
            <a:spLocks noChangeArrowheads="1"/>
          </p:cNvSpPr>
          <p:nvPr/>
        </p:nvSpPr>
        <p:spPr bwMode="auto">
          <a:xfrm>
            <a:off x="5289550" y="634047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cxnSp>
        <p:nvCxnSpPr>
          <p:cNvPr id="798744" name="AutoShape 24"/>
          <p:cNvCxnSpPr>
            <a:cxnSpLocks noChangeShapeType="1"/>
            <a:stCxn id="798735" idx="2"/>
            <a:endCxn id="798747" idx="3"/>
          </p:cNvCxnSpPr>
          <p:nvPr/>
        </p:nvCxnSpPr>
        <p:spPr bwMode="auto">
          <a:xfrm flipH="1" flipV="1">
            <a:off x="3273425" y="3319463"/>
            <a:ext cx="2413000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798745" name="AutoShape 25"/>
          <p:cNvCxnSpPr>
            <a:cxnSpLocks noChangeShapeType="1"/>
            <a:stCxn id="798735" idx="6"/>
            <a:endCxn id="798746" idx="1"/>
          </p:cNvCxnSpPr>
          <p:nvPr/>
        </p:nvCxnSpPr>
        <p:spPr bwMode="auto">
          <a:xfrm flipV="1">
            <a:off x="5830888" y="3319463"/>
            <a:ext cx="2266950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798746" name="Text Box 26"/>
          <p:cNvSpPr txBox="1">
            <a:spLocks noChangeArrowheads="1"/>
          </p:cNvSpPr>
          <p:nvPr/>
        </p:nvSpPr>
        <p:spPr bwMode="auto">
          <a:xfrm>
            <a:off x="8097838" y="313690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798747" name="Text Box 27"/>
          <p:cNvSpPr txBox="1">
            <a:spLocks noChangeArrowheads="1"/>
          </p:cNvSpPr>
          <p:nvPr/>
        </p:nvSpPr>
        <p:spPr bwMode="auto">
          <a:xfrm>
            <a:off x="2481263" y="313690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798748" name="AutoShape 28"/>
          <p:cNvCxnSpPr>
            <a:cxnSpLocks noChangeShapeType="1"/>
            <a:stCxn id="798740" idx="2"/>
            <a:endCxn id="798751" idx="3"/>
          </p:cNvCxnSpPr>
          <p:nvPr/>
        </p:nvCxnSpPr>
        <p:spPr bwMode="auto">
          <a:xfrm flipH="1">
            <a:off x="3275013" y="5259388"/>
            <a:ext cx="2411412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798749" name="AutoShape 29"/>
          <p:cNvCxnSpPr>
            <a:cxnSpLocks noChangeShapeType="1"/>
            <a:stCxn id="798740" idx="6"/>
            <a:endCxn id="798750" idx="1"/>
          </p:cNvCxnSpPr>
          <p:nvPr/>
        </p:nvCxnSpPr>
        <p:spPr bwMode="auto">
          <a:xfrm>
            <a:off x="5830888" y="5259388"/>
            <a:ext cx="2268537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798750" name="Text Box 30"/>
          <p:cNvSpPr txBox="1">
            <a:spLocks noChangeArrowheads="1"/>
          </p:cNvSpPr>
          <p:nvPr/>
        </p:nvSpPr>
        <p:spPr bwMode="auto">
          <a:xfrm>
            <a:off x="8099425" y="507841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798751" name="Text Box 31"/>
          <p:cNvSpPr txBox="1">
            <a:spLocks noChangeArrowheads="1"/>
          </p:cNvSpPr>
          <p:nvPr/>
        </p:nvSpPr>
        <p:spPr bwMode="auto">
          <a:xfrm>
            <a:off x="2482850" y="5078413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798752" name="AutoShape 32"/>
          <p:cNvCxnSpPr>
            <a:cxnSpLocks noChangeShapeType="1"/>
            <a:stCxn id="798740" idx="3"/>
            <a:endCxn id="798755" idx="3"/>
          </p:cNvCxnSpPr>
          <p:nvPr/>
        </p:nvCxnSpPr>
        <p:spPr bwMode="auto">
          <a:xfrm flipH="1">
            <a:off x="3275013" y="5310188"/>
            <a:ext cx="2432050" cy="8175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798753" name="AutoShape 33"/>
          <p:cNvCxnSpPr>
            <a:cxnSpLocks noChangeShapeType="1"/>
            <a:stCxn id="798740" idx="5"/>
            <a:endCxn id="798754" idx="1"/>
          </p:cNvCxnSpPr>
          <p:nvPr/>
        </p:nvCxnSpPr>
        <p:spPr bwMode="auto">
          <a:xfrm>
            <a:off x="5810250" y="5310188"/>
            <a:ext cx="2289175" cy="817562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798754" name="Text Box 34"/>
          <p:cNvSpPr txBox="1">
            <a:spLocks noChangeArrowheads="1"/>
          </p:cNvSpPr>
          <p:nvPr/>
        </p:nvSpPr>
        <p:spPr bwMode="auto">
          <a:xfrm>
            <a:off x="8099425" y="59451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798755" name="Text Box 35"/>
          <p:cNvSpPr txBox="1">
            <a:spLocks noChangeArrowheads="1"/>
          </p:cNvSpPr>
          <p:nvPr/>
        </p:nvSpPr>
        <p:spPr bwMode="auto">
          <a:xfrm>
            <a:off x="2482850" y="5945188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798759" name="Oval 39"/>
          <p:cNvSpPr>
            <a:spLocks noChangeArrowheads="1"/>
          </p:cNvSpPr>
          <p:nvPr/>
        </p:nvSpPr>
        <p:spPr bwMode="auto">
          <a:xfrm>
            <a:off x="3563938" y="4862513"/>
            <a:ext cx="1187450" cy="5381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c</a:t>
            </a:r>
            <a:r>
              <a:rPr lang="ru-RU" sz="2400" baseline="-25000">
                <a:sym typeface="Symbol" pitchFamily="18" charset="2"/>
              </a:rPr>
              <a:t>плохо</a:t>
            </a:r>
            <a:r>
              <a:rPr lang="en-US" sz="2400">
                <a:sym typeface="Symbol" pitchFamily="18" charset="2"/>
              </a:rPr>
              <a:t>C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98760" name="Oval 40"/>
          <p:cNvSpPr>
            <a:spLocks noChangeArrowheads="1"/>
          </p:cNvSpPr>
          <p:nvPr/>
        </p:nvSpPr>
        <p:spPr bwMode="auto">
          <a:xfrm>
            <a:off x="3636963" y="5703888"/>
            <a:ext cx="1079500" cy="3603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плохо</a:t>
            </a:r>
          </a:p>
        </p:txBody>
      </p:sp>
      <p:sp>
        <p:nvSpPr>
          <p:cNvPr id="798761" name="Oval 41"/>
          <p:cNvSpPr>
            <a:spLocks noChangeArrowheads="1"/>
          </p:cNvSpPr>
          <p:nvPr/>
        </p:nvSpPr>
        <p:spPr bwMode="auto">
          <a:xfrm>
            <a:off x="6624638" y="5624513"/>
            <a:ext cx="1368425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хорошо</a:t>
            </a:r>
          </a:p>
        </p:txBody>
      </p:sp>
      <p:sp>
        <p:nvSpPr>
          <p:cNvPr id="798764" name="Oval 44"/>
          <p:cNvSpPr>
            <a:spLocks noChangeArrowheads="1"/>
          </p:cNvSpPr>
          <p:nvPr/>
        </p:nvSpPr>
        <p:spPr bwMode="auto">
          <a:xfrm>
            <a:off x="6408738" y="4797425"/>
            <a:ext cx="1404937" cy="6762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798765" name="Oval 45"/>
          <p:cNvSpPr>
            <a:spLocks noChangeArrowheads="1"/>
          </p:cNvSpPr>
          <p:nvPr/>
        </p:nvSpPr>
        <p:spPr bwMode="auto">
          <a:xfrm>
            <a:off x="6480175" y="4906963"/>
            <a:ext cx="1331913" cy="4667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c</a:t>
            </a:r>
            <a:r>
              <a:rPr lang="ru-RU" sz="2400" baseline="-25000">
                <a:sym typeface="Symbol" pitchFamily="18" charset="2"/>
              </a:rPr>
              <a:t>хорошо</a:t>
            </a:r>
            <a:r>
              <a:rPr lang="en-US" sz="2400">
                <a:sym typeface="Symbol" pitchFamily="18" charset="2"/>
              </a:rPr>
              <a:t>C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98766" name="Oval 46"/>
          <p:cNvSpPr>
            <a:spLocks noChangeArrowheads="1"/>
          </p:cNvSpPr>
          <p:nvPr/>
        </p:nvSpPr>
        <p:spPr bwMode="auto">
          <a:xfrm>
            <a:off x="6408738" y="2924175"/>
            <a:ext cx="1476375" cy="533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798767" name="Oval 47"/>
          <p:cNvSpPr>
            <a:spLocks noChangeArrowheads="1"/>
          </p:cNvSpPr>
          <p:nvPr/>
        </p:nvSpPr>
        <p:spPr bwMode="auto">
          <a:xfrm>
            <a:off x="6553200" y="2997200"/>
            <a:ext cx="1295400" cy="431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b</a:t>
            </a:r>
            <a:r>
              <a:rPr lang="ru-RU" sz="2400" baseline="-25000">
                <a:sym typeface="Symbol" pitchFamily="18" charset="2"/>
              </a:rPr>
              <a:t>хорошо</a:t>
            </a:r>
            <a:r>
              <a:rPr lang="en-US" sz="2400">
                <a:sym typeface="Symbol" pitchFamily="18" charset="2"/>
              </a:rPr>
              <a:t>B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98773" name="Oval 53"/>
          <p:cNvSpPr>
            <a:spLocks noChangeArrowheads="1"/>
          </p:cNvSpPr>
          <p:nvPr/>
        </p:nvSpPr>
        <p:spPr bwMode="auto">
          <a:xfrm>
            <a:off x="3671888" y="2932113"/>
            <a:ext cx="1295400" cy="49688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798774" name="Oval 54"/>
          <p:cNvSpPr>
            <a:spLocks noChangeArrowheads="1"/>
          </p:cNvSpPr>
          <p:nvPr/>
        </p:nvSpPr>
        <p:spPr bwMode="auto">
          <a:xfrm>
            <a:off x="3816350" y="2924175"/>
            <a:ext cx="1079500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b</a:t>
            </a:r>
            <a:r>
              <a:rPr lang="ru-RU" sz="2400" baseline="-25000">
                <a:sym typeface="Symbol" pitchFamily="18" charset="2"/>
              </a:rPr>
              <a:t>плохо</a:t>
            </a:r>
            <a:r>
              <a:rPr lang="en-US" sz="2400">
                <a:sym typeface="Symbol" pitchFamily="18" charset="2"/>
              </a:rPr>
              <a:t>B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98771" name="Oval 51"/>
          <p:cNvSpPr>
            <a:spLocks noChangeArrowheads="1"/>
          </p:cNvSpPr>
          <p:nvPr/>
        </p:nvSpPr>
        <p:spPr bwMode="auto">
          <a:xfrm>
            <a:off x="5578475" y="5697538"/>
            <a:ext cx="323850" cy="4016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D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d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98772" name="Oval 52"/>
          <p:cNvSpPr>
            <a:spLocks noChangeArrowheads="1"/>
          </p:cNvSpPr>
          <p:nvPr/>
        </p:nvSpPr>
        <p:spPr bwMode="auto">
          <a:xfrm>
            <a:off x="5613400" y="26304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A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a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798770" name="Oval 50"/>
          <p:cNvSpPr>
            <a:spLocks noChangeArrowheads="1"/>
          </p:cNvSpPr>
          <p:nvPr/>
        </p:nvSpPr>
        <p:spPr bwMode="auto">
          <a:xfrm>
            <a:off x="5613400" y="3603625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B</a:t>
            </a:r>
            <a:r>
              <a:rPr lang="ru-RU" sz="2800" b="1">
                <a:sym typeface="Symbol" pitchFamily="18" charset="2"/>
              </a:rPr>
              <a:t></a:t>
            </a:r>
          </a:p>
        </p:txBody>
      </p:sp>
      <p:sp>
        <p:nvSpPr>
          <p:cNvPr id="798769" name="Oval 49"/>
          <p:cNvSpPr>
            <a:spLocks noChangeArrowheads="1"/>
          </p:cNvSpPr>
          <p:nvPr/>
        </p:nvSpPr>
        <p:spPr bwMode="auto">
          <a:xfrm>
            <a:off x="5576888" y="45735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C</a:t>
            </a:r>
            <a:r>
              <a:rPr lang="ru-RU" sz="2800" b="1">
                <a:sym typeface="Symbol" pitchFamily="18" charset="2"/>
              </a:rPr>
              <a:t></a:t>
            </a:r>
            <a:r>
              <a:rPr lang="en-US" sz="2400">
                <a:sym typeface="Symbol" pitchFamily="18" charset="2"/>
              </a:rPr>
              <a:t>c</a:t>
            </a:r>
            <a:endParaRPr lang="ru-RU" sz="240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9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9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9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9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9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9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9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9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9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9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79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9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98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79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79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79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79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79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79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79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79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79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79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79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79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79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798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4" dur="indefinite"/>
                                        <p:tgtEl>
                                          <p:spTgt spid="79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7987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79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798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0" dur="indefinite"/>
                                        <p:tgtEl>
                                          <p:spTgt spid="79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1000"/>
                                        <p:tgtEl>
                                          <p:spTgt spid="79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79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79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34" grpId="0" animBg="1"/>
      <p:bldP spid="798735" grpId="0" animBg="1"/>
      <p:bldP spid="798737" grpId="0" animBg="1"/>
      <p:bldP spid="798738" grpId="0" animBg="1"/>
      <p:bldP spid="798740" grpId="0" animBg="1"/>
      <p:bldP spid="798743" grpId="0"/>
      <p:bldP spid="798746" grpId="0"/>
      <p:bldP spid="798747" grpId="0"/>
      <p:bldP spid="798750" grpId="0"/>
      <p:bldP spid="798751" grpId="0"/>
      <p:bldP spid="798754" grpId="0"/>
      <p:bldP spid="798754" grpId="1"/>
      <p:bldP spid="798755" grpId="0"/>
      <p:bldP spid="798759" grpId="0" animBg="1"/>
      <p:bldP spid="798760" grpId="0" animBg="1"/>
      <p:bldP spid="798761" grpId="0" animBg="1"/>
      <p:bldP spid="798761" grpId="1" animBg="1"/>
      <p:bldP spid="798765" grpId="0" animBg="1"/>
      <p:bldP spid="798767" grpId="0" animBg="1"/>
      <p:bldP spid="798774" grpId="0" animBg="1"/>
      <p:bldP spid="798771" grpId="0" animBg="1"/>
      <p:bldP spid="798772" grpId="0" animBg="1"/>
      <p:bldP spid="798770" grpId="0" animBg="1"/>
      <p:bldP spid="798769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A6E8-CFFB-4814-B8F1-C6C9C7E50E84}" type="slidenum">
              <a:rPr lang="ru-RU"/>
              <a:pPr/>
              <a:t>237</a:t>
            </a:fld>
            <a:endParaRPr lang="ru-RU"/>
          </a:p>
        </p:txBody>
      </p:sp>
      <p:grpSp>
        <p:nvGrpSpPr>
          <p:cNvPr id="797710" name="Group 1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97711" name="Rectangle 1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2" name="Rectangle 1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3" name="Rectangle 1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4" name="Rectangle 1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5" name="Rectangle 1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6" name="Rectangle 2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7" name="Rectangle 2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8" name="Rectangle 2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7719" name="Text Box 2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97720" name="Picture 2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7721" name="Text Box 25"/>
          <p:cNvSpPr txBox="1">
            <a:spLocks noChangeArrowheads="1"/>
          </p:cNvSpPr>
          <p:nvPr/>
        </p:nvSpPr>
        <p:spPr bwMode="auto">
          <a:xfrm>
            <a:off x="215900" y="152400"/>
            <a:ext cx="8640763" cy="9731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Приоритеты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Асинхронное и композиционное тестирование</a:t>
            </a:r>
            <a:endParaRPr lang="en-US" altLang="zh-TW" sz="2800" b="1" i="1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797745" name="Text Box 49"/>
          <p:cNvSpPr txBox="1">
            <a:spLocks noChangeArrowheads="1"/>
          </p:cNvSpPr>
          <p:nvPr/>
        </p:nvSpPr>
        <p:spPr bwMode="auto">
          <a:xfrm>
            <a:off x="517525" y="1233488"/>
            <a:ext cx="84185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Асинхронное тестирование: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Можно считать, что среда не имеет предикатов</a:t>
            </a:r>
          </a:p>
          <a:p>
            <a:r>
              <a:rPr lang="ru-RU" sz="2400">
                <a:latin typeface="Times New Roman" pitchFamily="18" charset="0"/>
              </a:rPr>
              <a:t>(все предикаты тождественно истинны)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Но, если реализация имеет приоритеты, то композиция</a:t>
            </a:r>
          </a:p>
          <a:p>
            <a:r>
              <a:rPr lang="ru-RU" sz="2400">
                <a:latin typeface="Times New Roman" pitchFamily="18" charset="0"/>
              </a:rPr>
              <a:t>реализации со средой может иметь неконстантные предикаты.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= синхронное тестирование композиции реализации со средой.</a:t>
            </a:r>
          </a:p>
        </p:txBody>
      </p:sp>
      <p:sp>
        <p:nvSpPr>
          <p:cNvPr id="797746" name="Text Box 50"/>
          <p:cNvSpPr txBox="1">
            <a:spLocks noChangeArrowheads="1"/>
          </p:cNvSpPr>
          <p:nvPr/>
        </p:nvSpPr>
        <p:spPr bwMode="auto">
          <a:xfrm>
            <a:off x="517525" y="4535488"/>
            <a:ext cx="7302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Композиционное тестирование: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= синхронное тестирование композиции компонентов.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 композиции могут быть неконстантные предикаты,</a:t>
            </a:r>
          </a:p>
          <a:p>
            <a:r>
              <a:rPr lang="ru-RU" sz="2400">
                <a:latin typeface="Times New Roman" pitchFamily="18" charset="0"/>
              </a:rPr>
              <a:t>если компоненты имеют неконстантные предикаты.</a:t>
            </a:r>
          </a:p>
        </p:txBody>
      </p:sp>
      <p:sp>
        <p:nvSpPr>
          <p:cNvPr id="797747" name="AutoShape 51"/>
          <p:cNvSpPr>
            <a:spLocks noChangeArrowheads="1"/>
          </p:cNvSpPr>
          <p:nvPr/>
        </p:nvSpPr>
        <p:spPr bwMode="auto">
          <a:xfrm>
            <a:off x="71438" y="123348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7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7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797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797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97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97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797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797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3.33333E-6 0.48426 " pathEditMode="relative" rAng="0" ptsTypes="AA">
                                      <p:cBhvr>
                                        <p:cTn id="27" dur="100" fill="hold"/>
                                        <p:tgtEl>
                                          <p:spTgt spid="797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797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797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797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47" grpId="0" animBg="1"/>
      <p:bldP spid="797747" grpId="1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35EF-5660-48AD-A7D1-FB1E1AE53797}" type="slidenum">
              <a:rPr lang="ru-RU"/>
              <a:pPr/>
              <a:t>238</a:t>
            </a:fld>
            <a:endParaRPr lang="ru-RU"/>
          </a:p>
        </p:txBody>
      </p:sp>
      <p:grpSp>
        <p:nvGrpSpPr>
          <p:cNvPr id="76390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6390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0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0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1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1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1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1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1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391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6391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3917" name="Text Box 13"/>
          <p:cNvSpPr txBox="1">
            <a:spLocks noChangeArrowheads="1"/>
          </p:cNvSpPr>
          <p:nvPr/>
        </p:nvSpPr>
        <p:spPr bwMode="auto">
          <a:xfrm>
            <a:off x="215900" y="304800"/>
            <a:ext cx="8640763" cy="1143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shape">
              <a:fillToRect l="50000" t="50000" r="50000" b="50000"/>
            </a:path>
          </a:gradFill>
          <a:ln w="152400" cmpd="tri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54000" rIns="54000" anchor="ctr" anchorCtr="1"/>
          <a:lstStyle/>
          <a:p>
            <a:pPr algn="ctr"/>
            <a:r>
              <a:rPr lang="ru-RU" altLang="zh-TW" sz="4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sym typeface="Symbol" pitchFamily="18" charset="2"/>
              </a:rPr>
              <a:t>Что осталось за скобками?</a:t>
            </a:r>
            <a:endParaRPr lang="en-US" altLang="zh-TW" sz="400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新細明體" pitchFamily="18" charset="-120"/>
            </a:endParaRPr>
          </a:p>
        </p:txBody>
      </p:sp>
      <p:sp>
        <p:nvSpPr>
          <p:cNvPr id="763918" name="Text Box 14"/>
          <p:cNvSpPr txBox="1">
            <a:spLocks noChangeArrowheads="1"/>
          </p:cNvSpPr>
          <p:nvPr/>
        </p:nvSpPr>
        <p:spPr bwMode="auto">
          <a:xfrm>
            <a:off x="684213" y="1633538"/>
            <a:ext cx="78486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/>
              <a:t>Метрики, покрытия и связанная с ними структура спецификаций.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/>
              <a:t>Другие спецификации</a:t>
            </a:r>
            <a:r>
              <a:rPr lang="en-US" sz="2800"/>
              <a:t> </a:t>
            </a:r>
            <a:r>
              <a:rPr lang="ru-RU" sz="2800"/>
              <a:t>(алгебраические).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/>
              <a:t>Другие модели</a:t>
            </a:r>
            <a:r>
              <a:rPr lang="en-US" sz="2800"/>
              <a:t> </a:t>
            </a:r>
            <a:r>
              <a:rPr lang="ru-RU" sz="2800"/>
              <a:t>(геометрические автоматы).</a:t>
            </a:r>
            <a:endParaRPr lang="en-US" sz="2800"/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/>
              <a:t>Время (временн</a:t>
            </a:r>
            <a:r>
              <a:rPr lang="ru-RU" sz="2800" i="1"/>
              <a:t>ы</a:t>
            </a:r>
            <a:r>
              <a:rPr lang="ru-RU" sz="2800"/>
              <a:t>е автоматы).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/>
              <a:t>Вероятности. Вероятностные алгоритмы и вероятностные автоматы.</a:t>
            </a:r>
          </a:p>
        </p:txBody>
      </p:sp>
      <p:sp>
        <p:nvSpPr>
          <p:cNvPr id="763919" name="AutoShape 15"/>
          <p:cNvSpPr>
            <a:spLocks noChangeArrowheads="1"/>
          </p:cNvSpPr>
          <p:nvPr/>
        </p:nvSpPr>
        <p:spPr bwMode="auto">
          <a:xfrm>
            <a:off x="107950" y="1719263"/>
            <a:ext cx="395288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3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3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3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3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3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3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3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3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3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3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63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 L -3.33333E-6 0.18634 " pathEditMode="relative" rAng="0" ptsTypes="AA">
                                      <p:cBhvr>
                                        <p:cTn id="40" dur="100" fill="hold"/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763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63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8635 L -3.33333E-6 0.29514 " pathEditMode="relative" rAng="0" ptsTypes="AA">
                                      <p:cBhvr>
                                        <p:cTn id="48" dur="100" fill="hold"/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763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763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9514 L -3.33333E-6 0.40533 " pathEditMode="relative" rAng="0" ptsTypes="AA">
                                      <p:cBhvr>
                                        <p:cTn id="56" dur="100" fill="hold"/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763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763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0533 L -3.33333E-6 0.51042 " pathEditMode="relative" rAng="0" ptsTypes="AA">
                                      <p:cBhvr>
                                        <p:cTn id="64" dur="100" fill="hold"/>
                                        <p:tgtEl>
                                          <p:spTgt spid="763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763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763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3919" grpId="0" animBg="1"/>
      <p:bldP spid="763919" grpId="1" animBg="1"/>
      <p:bldP spid="763919" grpId="2" animBg="1"/>
      <p:bldP spid="763919" grpId="3" animBg="1"/>
      <p:bldP spid="763919" grpId="4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AD124-BB6E-4887-9BCC-35F18583384B}" type="slidenum">
              <a:rPr lang="ru-RU"/>
              <a:pPr/>
              <a:t>239</a:t>
            </a:fld>
            <a:endParaRPr lang="ru-RU"/>
          </a:p>
        </p:txBody>
      </p:sp>
      <p:pic>
        <p:nvPicPr>
          <p:cNvPr id="304400" name="Picture 27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4267" name="Oval 139"/>
          <p:cNvSpPr>
            <a:spLocks noChangeArrowheads="1"/>
          </p:cNvSpPr>
          <p:nvPr/>
        </p:nvSpPr>
        <p:spPr bwMode="auto">
          <a:xfrm>
            <a:off x="1258888" y="5492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68" name="Oval 140"/>
          <p:cNvSpPr>
            <a:spLocks noChangeArrowheads="1"/>
          </p:cNvSpPr>
          <p:nvPr/>
        </p:nvSpPr>
        <p:spPr bwMode="auto">
          <a:xfrm>
            <a:off x="1403350" y="4413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69" name="Oval 141"/>
          <p:cNvSpPr>
            <a:spLocks noChangeArrowheads="1"/>
          </p:cNvSpPr>
          <p:nvPr/>
        </p:nvSpPr>
        <p:spPr bwMode="auto">
          <a:xfrm>
            <a:off x="1546225" y="3333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0" name="Oval 142"/>
          <p:cNvSpPr>
            <a:spLocks noChangeArrowheads="1"/>
          </p:cNvSpPr>
          <p:nvPr/>
        </p:nvSpPr>
        <p:spPr bwMode="auto">
          <a:xfrm>
            <a:off x="1727200" y="2968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1" name="Oval 143"/>
          <p:cNvSpPr>
            <a:spLocks noChangeArrowheads="1"/>
          </p:cNvSpPr>
          <p:nvPr/>
        </p:nvSpPr>
        <p:spPr bwMode="auto">
          <a:xfrm>
            <a:off x="1654175" y="4778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2" name="Oval 144"/>
          <p:cNvSpPr>
            <a:spLocks noChangeArrowheads="1"/>
          </p:cNvSpPr>
          <p:nvPr/>
        </p:nvSpPr>
        <p:spPr bwMode="auto">
          <a:xfrm>
            <a:off x="1619250" y="6572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3" name="Oval 145"/>
          <p:cNvSpPr>
            <a:spLocks noChangeArrowheads="1"/>
          </p:cNvSpPr>
          <p:nvPr/>
        </p:nvSpPr>
        <p:spPr bwMode="auto">
          <a:xfrm>
            <a:off x="158273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4" name="Oval 146"/>
          <p:cNvSpPr>
            <a:spLocks noChangeArrowheads="1"/>
          </p:cNvSpPr>
          <p:nvPr/>
        </p:nvSpPr>
        <p:spPr bwMode="auto">
          <a:xfrm>
            <a:off x="1546225" y="10175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5" name="Oval 147"/>
          <p:cNvSpPr>
            <a:spLocks noChangeArrowheads="1"/>
          </p:cNvSpPr>
          <p:nvPr/>
        </p:nvSpPr>
        <p:spPr bwMode="auto">
          <a:xfrm>
            <a:off x="1511300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6" name="Oval 148"/>
          <p:cNvSpPr>
            <a:spLocks noChangeArrowheads="1"/>
          </p:cNvSpPr>
          <p:nvPr/>
        </p:nvSpPr>
        <p:spPr bwMode="auto">
          <a:xfrm>
            <a:off x="147478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7" name="Oval 149"/>
          <p:cNvSpPr>
            <a:spLocks noChangeArrowheads="1"/>
          </p:cNvSpPr>
          <p:nvPr/>
        </p:nvSpPr>
        <p:spPr bwMode="auto">
          <a:xfrm>
            <a:off x="1438275" y="15573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8" name="Oval 150"/>
          <p:cNvSpPr>
            <a:spLocks noChangeArrowheads="1"/>
          </p:cNvSpPr>
          <p:nvPr/>
        </p:nvSpPr>
        <p:spPr bwMode="auto">
          <a:xfrm>
            <a:off x="1762125" y="8016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79" name="Oval 151"/>
          <p:cNvSpPr>
            <a:spLocks noChangeArrowheads="1"/>
          </p:cNvSpPr>
          <p:nvPr/>
        </p:nvSpPr>
        <p:spPr bwMode="auto">
          <a:xfrm>
            <a:off x="190658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0" name="Oval 152"/>
          <p:cNvSpPr>
            <a:spLocks noChangeArrowheads="1"/>
          </p:cNvSpPr>
          <p:nvPr/>
        </p:nvSpPr>
        <p:spPr bwMode="auto">
          <a:xfrm>
            <a:off x="2014538" y="5492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1" name="Oval 153"/>
          <p:cNvSpPr>
            <a:spLocks noChangeArrowheads="1"/>
          </p:cNvSpPr>
          <p:nvPr/>
        </p:nvSpPr>
        <p:spPr bwMode="auto">
          <a:xfrm>
            <a:off x="2122488" y="4048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2" name="Oval 154"/>
          <p:cNvSpPr>
            <a:spLocks noChangeArrowheads="1"/>
          </p:cNvSpPr>
          <p:nvPr/>
        </p:nvSpPr>
        <p:spPr bwMode="auto">
          <a:xfrm>
            <a:off x="2266950" y="2968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3" name="Oval 155"/>
          <p:cNvSpPr>
            <a:spLocks noChangeArrowheads="1"/>
          </p:cNvSpPr>
          <p:nvPr/>
        </p:nvSpPr>
        <p:spPr bwMode="auto">
          <a:xfrm>
            <a:off x="2446338" y="2603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4" name="Oval 156"/>
          <p:cNvSpPr>
            <a:spLocks noChangeArrowheads="1"/>
          </p:cNvSpPr>
          <p:nvPr/>
        </p:nvSpPr>
        <p:spPr bwMode="auto">
          <a:xfrm>
            <a:off x="2627313" y="2968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5" name="Oval 157"/>
          <p:cNvSpPr>
            <a:spLocks noChangeArrowheads="1"/>
          </p:cNvSpPr>
          <p:nvPr/>
        </p:nvSpPr>
        <p:spPr bwMode="auto">
          <a:xfrm>
            <a:off x="1870075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6" name="Oval 158"/>
          <p:cNvSpPr>
            <a:spLocks noChangeArrowheads="1"/>
          </p:cNvSpPr>
          <p:nvPr/>
        </p:nvSpPr>
        <p:spPr bwMode="auto">
          <a:xfrm>
            <a:off x="1979613" y="10890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7" name="Oval 159"/>
          <p:cNvSpPr>
            <a:spLocks noChangeArrowheads="1"/>
          </p:cNvSpPr>
          <p:nvPr/>
        </p:nvSpPr>
        <p:spPr bwMode="auto">
          <a:xfrm>
            <a:off x="2087563" y="1233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8" name="Oval 160"/>
          <p:cNvSpPr>
            <a:spLocks noChangeArrowheads="1"/>
          </p:cNvSpPr>
          <p:nvPr/>
        </p:nvSpPr>
        <p:spPr bwMode="auto">
          <a:xfrm>
            <a:off x="2159000" y="14128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89" name="Oval 161"/>
          <p:cNvSpPr>
            <a:spLocks noChangeArrowheads="1"/>
          </p:cNvSpPr>
          <p:nvPr/>
        </p:nvSpPr>
        <p:spPr bwMode="auto">
          <a:xfrm>
            <a:off x="2230438" y="15922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0" name="Oval 162"/>
          <p:cNvSpPr>
            <a:spLocks noChangeArrowheads="1"/>
          </p:cNvSpPr>
          <p:nvPr/>
        </p:nvSpPr>
        <p:spPr bwMode="auto">
          <a:xfrm>
            <a:off x="2303463" y="177323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1" name="Oval 163"/>
          <p:cNvSpPr>
            <a:spLocks noChangeArrowheads="1"/>
          </p:cNvSpPr>
          <p:nvPr/>
        </p:nvSpPr>
        <p:spPr bwMode="auto">
          <a:xfrm>
            <a:off x="2411413" y="19177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2" name="Oval 164"/>
          <p:cNvSpPr>
            <a:spLocks noChangeArrowheads="1"/>
          </p:cNvSpPr>
          <p:nvPr/>
        </p:nvSpPr>
        <p:spPr bwMode="auto">
          <a:xfrm>
            <a:off x="2554288" y="2025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3" name="Oval 165"/>
          <p:cNvSpPr>
            <a:spLocks noChangeArrowheads="1"/>
          </p:cNvSpPr>
          <p:nvPr/>
        </p:nvSpPr>
        <p:spPr bwMode="auto">
          <a:xfrm>
            <a:off x="2735263" y="20970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4" name="Oval 166"/>
          <p:cNvSpPr>
            <a:spLocks noChangeArrowheads="1"/>
          </p:cNvSpPr>
          <p:nvPr/>
        </p:nvSpPr>
        <p:spPr bwMode="auto">
          <a:xfrm>
            <a:off x="2914650" y="20605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5" name="Oval 167"/>
          <p:cNvSpPr>
            <a:spLocks noChangeArrowheads="1"/>
          </p:cNvSpPr>
          <p:nvPr/>
        </p:nvSpPr>
        <p:spPr bwMode="auto">
          <a:xfrm>
            <a:off x="3059113" y="19526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6" name="Oval 168"/>
          <p:cNvSpPr>
            <a:spLocks noChangeArrowheads="1"/>
          </p:cNvSpPr>
          <p:nvPr/>
        </p:nvSpPr>
        <p:spPr bwMode="auto">
          <a:xfrm>
            <a:off x="3240088" y="18796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7" name="Oval 169"/>
          <p:cNvSpPr>
            <a:spLocks noChangeArrowheads="1"/>
          </p:cNvSpPr>
          <p:nvPr/>
        </p:nvSpPr>
        <p:spPr bwMode="auto">
          <a:xfrm>
            <a:off x="3455988" y="18446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8" name="Oval 170"/>
          <p:cNvSpPr>
            <a:spLocks noChangeArrowheads="1"/>
          </p:cNvSpPr>
          <p:nvPr/>
        </p:nvSpPr>
        <p:spPr bwMode="auto">
          <a:xfrm>
            <a:off x="360045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299" name="Oval 171"/>
          <p:cNvSpPr>
            <a:spLocks noChangeArrowheads="1"/>
          </p:cNvSpPr>
          <p:nvPr/>
        </p:nvSpPr>
        <p:spPr bwMode="auto">
          <a:xfrm>
            <a:off x="3708400" y="15922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0" name="Oval 172"/>
          <p:cNvSpPr>
            <a:spLocks noChangeArrowheads="1"/>
          </p:cNvSpPr>
          <p:nvPr/>
        </p:nvSpPr>
        <p:spPr bwMode="auto">
          <a:xfrm>
            <a:off x="3816350" y="14478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1" name="Oval 173"/>
          <p:cNvSpPr>
            <a:spLocks noChangeArrowheads="1"/>
          </p:cNvSpPr>
          <p:nvPr/>
        </p:nvSpPr>
        <p:spPr bwMode="auto">
          <a:xfrm>
            <a:off x="3887788" y="12684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2" name="Oval 174"/>
          <p:cNvSpPr>
            <a:spLocks noChangeArrowheads="1"/>
          </p:cNvSpPr>
          <p:nvPr/>
        </p:nvSpPr>
        <p:spPr bwMode="auto">
          <a:xfrm>
            <a:off x="3924300" y="10890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3" name="Oval 175"/>
          <p:cNvSpPr>
            <a:spLocks noChangeArrowheads="1"/>
          </p:cNvSpPr>
          <p:nvPr/>
        </p:nvSpPr>
        <p:spPr bwMode="auto">
          <a:xfrm>
            <a:off x="3924300" y="9080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4" name="Oval 176"/>
          <p:cNvSpPr>
            <a:spLocks noChangeArrowheads="1"/>
          </p:cNvSpPr>
          <p:nvPr/>
        </p:nvSpPr>
        <p:spPr bwMode="auto">
          <a:xfrm>
            <a:off x="3851275" y="7286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5" name="Oval 177"/>
          <p:cNvSpPr>
            <a:spLocks noChangeArrowheads="1"/>
          </p:cNvSpPr>
          <p:nvPr/>
        </p:nvSpPr>
        <p:spPr bwMode="auto">
          <a:xfrm>
            <a:off x="3708400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6" name="Oval 178"/>
          <p:cNvSpPr>
            <a:spLocks noChangeArrowheads="1"/>
          </p:cNvSpPr>
          <p:nvPr/>
        </p:nvSpPr>
        <p:spPr bwMode="auto">
          <a:xfrm>
            <a:off x="3527425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7" name="Oval 179"/>
          <p:cNvSpPr>
            <a:spLocks noChangeArrowheads="1"/>
          </p:cNvSpPr>
          <p:nvPr/>
        </p:nvSpPr>
        <p:spPr bwMode="auto">
          <a:xfrm>
            <a:off x="334803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8" name="Oval 180"/>
          <p:cNvSpPr>
            <a:spLocks noChangeArrowheads="1"/>
          </p:cNvSpPr>
          <p:nvPr/>
        </p:nvSpPr>
        <p:spPr bwMode="auto">
          <a:xfrm>
            <a:off x="324008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09" name="Oval 181"/>
          <p:cNvSpPr>
            <a:spLocks noChangeArrowheads="1"/>
          </p:cNvSpPr>
          <p:nvPr/>
        </p:nvSpPr>
        <p:spPr bwMode="auto">
          <a:xfrm>
            <a:off x="3132138" y="979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0" name="Oval 182"/>
          <p:cNvSpPr>
            <a:spLocks noChangeArrowheads="1"/>
          </p:cNvSpPr>
          <p:nvPr/>
        </p:nvSpPr>
        <p:spPr bwMode="auto">
          <a:xfrm>
            <a:off x="3059113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1" name="Oval 183"/>
          <p:cNvSpPr>
            <a:spLocks noChangeArrowheads="1"/>
          </p:cNvSpPr>
          <p:nvPr/>
        </p:nvSpPr>
        <p:spPr bwMode="auto">
          <a:xfrm>
            <a:off x="302418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2" name="Oval 184"/>
          <p:cNvSpPr>
            <a:spLocks noChangeArrowheads="1"/>
          </p:cNvSpPr>
          <p:nvPr/>
        </p:nvSpPr>
        <p:spPr bwMode="auto">
          <a:xfrm>
            <a:off x="3059113" y="15557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3" name="Oval 185"/>
          <p:cNvSpPr>
            <a:spLocks noChangeArrowheads="1"/>
          </p:cNvSpPr>
          <p:nvPr/>
        </p:nvSpPr>
        <p:spPr bwMode="auto">
          <a:xfrm>
            <a:off x="3132138" y="17367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4" name="Oval 186"/>
          <p:cNvSpPr>
            <a:spLocks noChangeArrowheads="1"/>
          </p:cNvSpPr>
          <p:nvPr/>
        </p:nvSpPr>
        <p:spPr bwMode="auto">
          <a:xfrm>
            <a:off x="4103688" y="9445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5" name="Oval 187"/>
          <p:cNvSpPr>
            <a:spLocks noChangeArrowheads="1"/>
          </p:cNvSpPr>
          <p:nvPr/>
        </p:nvSpPr>
        <p:spPr bwMode="auto">
          <a:xfrm>
            <a:off x="4248150" y="8366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6" name="Oval 188"/>
          <p:cNvSpPr>
            <a:spLocks noChangeArrowheads="1"/>
          </p:cNvSpPr>
          <p:nvPr/>
        </p:nvSpPr>
        <p:spPr bwMode="auto">
          <a:xfrm>
            <a:off x="4392613" y="7286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7" name="Oval 189"/>
          <p:cNvSpPr>
            <a:spLocks noChangeArrowheads="1"/>
          </p:cNvSpPr>
          <p:nvPr/>
        </p:nvSpPr>
        <p:spPr bwMode="auto">
          <a:xfrm>
            <a:off x="4535488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8" name="Oval 190"/>
          <p:cNvSpPr>
            <a:spLocks noChangeArrowheads="1"/>
          </p:cNvSpPr>
          <p:nvPr/>
        </p:nvSpPr>
        <p:spPr bwMode="auto">
          <a:xfrm>
            <a:off x="4716463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19" name="Oval 191"/>
          <p:cNvSpPr>
            <a:spLocks noChangeArrowheads="1"/>
          </p:cNvSpPr>
          <p:nvPr/>
        </p:nvSpPr>
        <p:spPr bwMode="auto">
          <a:xfrm>
            <a:off x="4679950" y="8001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0" name="Oval 192"/>
          <p:cNvSpPr>
            <a:spLocks noChangeArrowheads="1"/>
          </p:cNvSpPr>
          <p:nvPr/>
        </p:nvSpPr>
        <p:spPr bwMode="auto">
          <a:xfrm>
            <a:off x="4643438" y="979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1" name="Oval 193"/>
          <p:cNvSpPr>
            <a:spLocks noChangeArrowheads="1"/>
          </p:cNvSpPr>
          <p:nvPr/>
        </p:nvSpPr>
        <p:spPr bwMode="auto">
          <a:xfrm>
            <a:off x="4608513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2" name="Oval 194"/>
          <p:cNvSpPr>
            <a:spLocks noChangeArrowheads="1"/>
          </p:cNvSpPr>
          <p:nvPr/>
        </p:nvSpPr>
        <p:spPr bwMode="auto">
          <a:xfrm>
            <a:off x="4572000" y="13398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3" name="Oval 195"/>
          <p:cNvSpPr>
            <a:spLocks noChangeArrowheads="1"/>
          </p:cNvSpPr>
          <p:nvPr/>
        </p:nvSpPr>
        <p:spPr bwMode="auto">
          <a:xfrm>
            <a:off x="4535488" y="15208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4" name="Oval 196"/>
          <p:cNvSpPr>
            <a:spLocks noChangeArrowheads="1"/>
          </p:cNvSpPr>
          <p:nvPr/>
        </p:nvSpPr>
        <p:spPr bwMode="auto">
          <a:xfrm>
            <a:off x="4500563" y="17002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5" name="Oval 197"/>
          <p:cNvSpPr>
            <a:spLocks noChangeArrowheads="1"/>
          </p:cNvSpPr>
          <p:nvPr/>
        </p:nvSpPr>
        <p:spPr bwMode="auto">
          <a:xfrm>
            <a:off x="4464050" y="18796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6" name="Oval 198"/>
          <p:cNvSpPr>
            <a:spLocks noChangeArrowheads="1"/>
          </p:cNvSpPr>
          <p:nvPr/>
        </p:nvSpPr>
        <p:spPr bwMode="auto">
          <a:xfrm>
            <a:off x="4787900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7" name="Oval 199"/>
          <p:cNvSpPr>
            <a:spLocks noChangeArrowheads="1"/>
          </p:cNvSpPr>
          <p:nvPr/>
        </p:nvSpPr>
        <p:spPr bwMode="auto">
          <a:xfrm>
            <a:off x="4967288" y="11969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8" name="Oval 200"/>
          <p:cNvSpPr>
            <a:spLocks noChangeArrowheads="1"/>
          </p:cNvSpPr>
          <p:nvPr/>
        </p:nvSpPr>
        <p:spPr bwMode="auto">
          <a:xfrm>
            <a:off x="5148263" y="11969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29" name="Oval 201"/>
          <p:cNvSpPr>
            <a:spLocks noChangeArrowheads="1"/>
          </p:cNvSpPr>
          <p:nvPr/>
        </p:nvSpPr>
        <p:spPr bwMode="auto">
          <a:xfrm>
            <a:off x="5219700" y="10160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0" name="Oval 202"/>
          <p:cNvSpPr>
            <a:spLocks noChangeArrowheads="1"/>
          </p:cNvSpPr>
          <p:nvPr/>
        </p:nvSpPr>
        <p:spPr bwMode="auto">
          <a:xfrm>
            <a:off x="5256213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1" name="Oval 203"/>
          <p:cNvSpPr>
            <a:spLocks noChangeArrowheads="1"/>
          </p:cNvSpPr>
          <p:nvPr/>
        </p:nvSpPr>
        <p:spPr bwMode="auto">
          <a:xfrm>
            <a:off x="5292725" y="6556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2" name="Oval 204"/>
          <p:cNvSpPr>
            <a:spLocks noChangeArrowheads="1"/>
          </p:cNvSpPr>
          <p:nvPr/>
        </p:nvSpPr>
        <p:spPr bwMode="auto">
          <a:xfrm>
            <a:off x="5148263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3" name="Oval 205"/>
          <p:cNvSpPr>
            <a:spLocks noChangeArrowheads="1"/>
          </p:cNvSpPr>
          <p:nvPr/>
        </p:nvSpPr>
        <p:spPr bwMode="auto">
          <a:xfrm>
            <a:off x="5111750" y="15557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4" name="Oval 206"/>
          <p:cNvSpPr>
            <a:spLocks noChangeArrowheads="1"/>
          </p:cNvSpPr>
          <p:nvPr/>
        </p:nvSpPr>
        <p:spPr bwMode="auto">
          <a:xfrm>
            <a:off x="5076825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5" name="Oval 207"/>
          <p:cNvSpPr>
            <a:spLocks noChangeArrowheads="1"/>
          </p:cNvSpPr>
          <p:nvPr/>
        </p:nvSpPr>
        <p:spPr bwMode="auto">
          <a:xfrm>
            <a:off x="5256213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6" name="Oval 208"/>
          <p:cNvSpPr>
            <a:spLocks noChangeArrowheads="1"/>
          </p:cNvSpPr>
          <p:nvPr/>
        </p:nvSpPr>
        <p:spPr bwMode="auto">
          <a:xfrm>
            <a:off x="5400675" y="16637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7" name="Oval 209"/>
          <p:cNvSpPr>
            <a:spLocks noChangeArrowheads="1"/>
          </p:cNvSpPr>
          <p:nvPr/>
        </p:nvSpPr>
        <p:spPr bwMode="auto">
          <a:xfrm>
            <a:off x="5543550" y="15557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8" name="Oval 210"/>
          <p:cNvSpPr>
            <a:spLocks noChangeArrowheads="1"/>
          </p:cNvSpPr>
          <p:nvPr/>
        </p:nvSpPr>
        <p:spPr bwMode="auto">
          <a:xfrm>
            <a:off x="5688013" y="14128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39" name="Oval 211"/>
          <p:cNvSpPr>
            <a:spLocks noChangeArrowheads="1"/>
          </p:cNvSpPr>
          <p:nvPr/>
        </p:nvSpPr>
        <p:spPr bwMode="auto">
          <a:xfrm>
            <a:off x="5832475" y="13049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0" name="Oval 212"/>
          <p:cNvSpPr>
            <a:spLocks noChangeArrowheads="1"/>
          </p:cNvSpPr>
          <p:nvPr/>
        </p:nvSpPr>
        <p:spPr bwMode="auto">
          <a:xfrm>
            <a:off x="6011863" y="12319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1" name="Oval 213"/>
          <p:cNvSpPr>
            <a:spLocks noChangeArrowheads="1"/>
          </p:cNvSpPr>
          <p:nvPr/>
        </p:nvSpPr>
        <p:spPr bwMode="auto">
          <a:xfrm>
            <a:off x="6192838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2" name="Oval 214"/>
          <p:cNvSpPr>
            <a:spLocks noChangeArrowheads="1"/>
          </p:cNvSpPr>
          <p:nvPr/>
        </p:nvSpPr>
        <p:spPr bwMode="auto">
          <a:xfrm>
            <a:off x="6335713" y="10525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3" name="Oval 215"/>
          <p:cNvSpPr>
            <a:spLocks noChangeArrowheads="1"/>
          </p:cNvSpPr>
          <p:nvPr/>
        </p:nvSpPr>
        <p:spPr bwMode="auto">
          <a:xfrm>
            <a:off x="6480175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4" name="Oval 216"/>
          <p:cNvSpPr>
            <a:spLocks noChangeArrowheads="1"/>
          </p:cNvSpPr>
          <p:nvPr/>
        </p:nvSpPr>
        <p:spPr bwMode="auto">
          <a:xfrm>
            <a:off x="6551613" y="7635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5" name="Oval 217"/>
          <p:cNvSpPr>
            <a:spLocks noChangeArrowheads="1"/>
          </p:cNvSpPr>
          <p:nvPr/>
        </p:nvSpPr>
        <p:spPr bwMode="auto">
          <a:xfrm>
            <a:off x="6443663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6" name="Oval 218"/>
          <p:cNvSpPr>
            <a:spLocks noChangeArrowheads="1"/>
          </p:cNvSpPr>
          <p:nvPr/>
        </p:nvSpPr>
        <p:spPr bwMode="auto">
          <a:xfrm>
            <a:off x="6264275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7" name="Oval 219"/>
          <p:cNvSpPr>
            <a:spLocks noChangeArrowheads="1"/>
          </p:cNvSpPr>
          <p:nvPr/>
        </p:nvSpPr>
        <p:spPr bwMode="auto">
          <a:xfrm>
            <a:off x="608488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8" name="Oval 220"/>
          <p:cNvSpPr>
            <a:spLocks noChangeArrowheads="1"/>
          </p:cNvSpPr>
          <p:nvPr/>
        </p:nvSpPr>
        <p:spPr bwMode="auto">
          <a:xfrm>
            <a:off x="597693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49" name="Oval 221"/>
          <p:cNvSpPr>
            <a:spLocks noChangeArrowheads="1"/>
          </p:cNvSpPr>
          <p:nvPr/>
        </p:nvSpPr>
        <p:spPr bwMode="auto">
          <a:xfrm>
            <a:off x="5867400" y="9794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0" name="Oval 222"/>
          <p:cNvSpPr>
            <a:spLocks noChangeArrowheads="1"/>
          </p:cNvSpPr>
          <p:nvPr/>
        </p:nvSpPr>
        <p:spPr bwMode="auto">
          <a:xfrm>
            <a:off x="5759450" y="11239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1" name="Oval 223"/>
          <p:cNvSpPr>
            <a:spLocks noChangeArrowheads="1"/>
          </p:cNvSpPr>
          <p:nvPr/>
        </p:nvSpPr>
        <p:spPr bwMode="auto">
          <a:xfrm>
            <a:off x="5795963" y="15557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2" name="Oval 224"/>
          <p:cNvSpPr>
            <a:spLocks noChangeArrowheads="1"/>
          </p:cNvSpPr>
          <p:nvPr/>
        </p:nvSpPr>
        <p:spPr bwMode="auto">
          <a:xfrm>
            <a:off x="5832475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3" name="Oval 225"/>
          <p:cNvSpPr>
            <a:spLocks noChangeArrowheads="1"/>
          </p:cNvSpPr>
          <p:nvPr/>
        </p:nvSpPr>
        <p:spPr bwMode="auto">
          <a:xfrm>
            <a:off x="6011863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4" name="Oval 226"/>
          <p:cNvSpPr>
            <a:spLocks noChangeArrowheads="1"/>
          </p:cNvSpPr>
          <p:nvPr/>
        </p:nvSpPr>
        <p:spPr bwMode="auto">
          <a:xfrm>
            <a:off x="6192838" y="17367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5" name="Oval 227"/>
          <p:cNvSpPr>
            <a:spLocks noChangeArrowheads="1"/>
          </p:cNvSpPr>
          <p:nvPr/>
        </p:nvSpPr>
        <p:spPr bwMode="auto">
          <a:xfrm>
            <a:off x="6335713" y="16287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6" name="Oval 228"/>
          <p:cNvSpPr>
            <a:spLocks noChangeArrowheads="1"/>
          </p:cNvSpPr>
          <p:nvPr/>
        </p:nvSpPr>
        <p:spPr bwMode="auto">
          <a:xfrm>
            <a:off x="6480175" y="15208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7" name="Oval 229"/>
          <p:cNvSpPr>
            <a:spLocks noChangeArrowheads="1"/>
          </p:cNvSpPr>
          <p:nvPr/>
        </p:nvSpPr>
        <p:spPr bwMode="auto">
          <a:xfrm>
            <a:off x="662463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8" name="Oval 230"/>
          <p:cNvSpPr>
            <a:spLocks noChangeArrowheads="1"/>
          </p:cNvSpPr>
          <p:nvPr/>
        </p:nvSpPr>
        <p:spPr bwMode="auto">
          <a:xfrm>
            <a:off x="6696075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59" name="Oval 231"/>
          <p:cNvSpPr>
            <a:spLocks noChangeArrowheads="1"/>
          </p:cNvSpPr>
          <p:nvPr/>
        </p:nvSpPr>
        <p:spPr bwMode="auto">
          <a:xfrm>
            <a:off x="6804025" y="10160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0" name="Oval 232"/>
          <p:cNvSpPr>
            <a:spLocks noChangeArrowheads="1"/>
          </p:cNvSpPr>
          <p:nvPr/>
        </p:nvSpPr>
        <p:spPr bwMode="auto">
          <a:xfrm>
            <a:off x="6877050" y="8366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1" name="Oval 233"/>
          <p:cNvSpPr>
            <a:spLocks noChangeArrowheads="1"/>
          </p:cNvSpPr>
          <p:nvPr/>
        </p:nvSpPr>
        <p:spPr bwMode="auto">
          <a:xfrm>
            <a:off x="6985000" y="6921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2" name="Oval 234"/>
          <p:cNvSpPr>
            <a:spLocks noChangeArrowheads="1"/>
          </p:cNvSpPr>
          <p:nvPr/>
        </p:nvSpPr>
        <p:spPr bwMode="auto">
          <a:xfrm>
            <a:off x="7164388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3" name="Oval 235"/>
          <p:cNvSpPr>
            <a:spLocks noChangeArrowheads="1"/>
          </p:cNvSpPr>
          <p:nvPr/>
        </p:nvSpPr>
        <p:spPr bwMode="auto">
          <a:xfrm>
            <a:off x="7272338" y="7635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4" name="Oval 236"/>
          <p:cNvSpPr>
            <a:spLocks noChangeArrowheads="1"/>
          </p:cNvSpPr>
          <p:nvPr/>
        </p:nvSpPr>
        <p:spPr bwMode="auto">
          <a:xfrm>
            <a:off x="7200900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5" name="Oval 237"/>
          <p:cNvSpPr>
            <a:spLocks noChangeArrowheads="1"/>
          </p:cNvSpPr>
          <p:nvPr/>
        </p:nvSpPr>
        <p:spPr bwMode="auto">
          <a:xfrm>
            <a:off x="7127875" y="11239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6" name="Oval 238"/>
          <p:cNvSpPr>
            <a:spLocks noChangeArrowheads="1"/>
          </p:cNvSpPr>
          <p:nvPr/>
        </p:nvSpPr>
        <p:spPr bwMode="auto">
          <a:xfrm>
            <a:off x="7092950" y="13049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7" name="Oval 239"/>
          <p:cNvSpPr>
            <a:spLocks noChangeArrowheads="1"/>
          </p:cNvSpPr>
          <p:nvPr/>
        </p:nvSpPr>
        <p:spPr bwMode="auto">
          <a:xfrm>
            <a:off x="7056438" y="14843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8" name="Oval 240"/>
          <p:cNvSpPr>
            <a:spLocks noChangeArrowheads="1"/>
          </p:cNvSpPr>
          <p:nvPr/>
        </p:nvSpPr>
        <p:spPr bwMode="auto">
          <a:xfrm>
            <a:off x="7019925" y="16637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69" name="Oval 241"/>
          <p:cNvSpPr>
            <a:spLocks noChangeArrowheads="1"/>
          </p:cNvSpPr>
          <p:nvPr/>
        </p:nvSpPr>
        <p:spPr bwMode="auto">
          <a:xfrm>
            <a:off x="7056438" y="18446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0" name="Oval 242"/>
          <p:cNvSpPr>
            <a:spLocks noChangeArrowheads="1"/>
          </p:cNvSpPr>
          <p:nvPr/>
        </p:nvSpPr>
        <p:spPr bwMode="auto">
          <a:xfrm>
            <a:off x="720090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1" name="Oval 243"/>
          <p:cNvSpPr>
            <a:spLocks noChangeArrowheads="1"/>
          </p:cNvSpPr>
          <p:nvPr/>
        </p:nvSpPr>
        <p:spPr bwMode="auto">
          <a:xfrm>
            <a:off x="7343775" y="16287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2" name="Oval 244"/>
          <p:cNvSpPr>
            <a:spLocks noChangeArrowheads="1"/>
          </p:cNvSpPr>
          <p:nvPr/>
        </p:nvSpPr>
        <p:spPr bwMode="auto">
          <a:xfrm>
            <a:off x="7488238" y="15208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3" name="Oval 245"/>
          <p:cNvSpPr>
            <a:spLocks noChangeArrowheads="1"/>
          </p:cNvSpPr>
          <p:nvPr/>
        </p:nvSpPr>
        <p:spPr bwMode="auto">
          <a:xfrm>
            <a:off x="7632700" y="14128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4" name="Oval 246"/>
          <p:cNvSpPr>
            <a:spLocks noChangeArrowheads="1"/>
          </p:cNvSpPr>
          <p:nvPr/>
        </p:nvSpPr>
        <p:spPr bwMode="auto">
          <a:xfrm>
            <a:off x="7740650" y="12684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5" name="Oval 247"/>
          <p:cNvSpPr>
            <a:spLocks noChangeArrowheads="1"/>
          </p:cNvSpPr>
          <p:nvPr/>
        </p:nvSpPr>
        <p:spPr bwMode="auto">
          <a:xfrm>
            <a:off x="7812088" y="10890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6" name="Oval 248"/>
          <p:cNvSpPr>
            <a:spLocks noChangeArrowheads="1"/>
          </p:cNvSpPr>
          <p:nvPr/>
        </p:nvSpPr>
        <p:spPr bwMode="auto">
          <a:xfrm>
            <a:off x="7848600" y="9080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7" name="Oval 249"/>
          <p:cNvSpPr>
            <a:spLocks noChangeArrowheads="1"/>
          </p:cNvSpPr>
          <p:nvPr/>
        </p:nvSpPr>
        <p:spPr bwMode="auto">
          <a:xfrm>
            <a:off x="7885113" y="7286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8" name="Oval 250"/>
          <p:cNvSpPr>
            <a:spLocks noChangeArrowheads="1"/>
          </p:cNvSpPr>
          <p:nvPr/>
        </p:nvSpPr>
        <p:spPr bwMode="auto">
          <a:xfrm>
            <a:off x="7920038" y="5476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79" name="Oval 251"/>
          <p:cNvSpPr>
            <a:spLocks noChangeArrowheads="1"/>
          </p:cNvSpPr>
          <p:nvPr/>
        </p:nvSpPr>
        <p:spPr bwMode="auto">
          <a:xfrm>
            <a:off x="7667625" y="15922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0" name="Oval 252"/>
          <p:cNvSpPr>
            <a:spLocks noChangeArrowheads="1"/>
          </p:cNvSpPr>
          <p:nvPr/>
        </p:nvSpPr>
        <p:spPr bwMode="auto">
          <a:xfrm>
            <a:off x="7667625" y="17716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1" name="Oval 253"/>
          <p:cNvSpPr>
            <a:spLocks noChangeArrowheads="1"/>
          </p:cNvSpPr>
          <p:nvPr/>
        </p:nvSpPr>
        <p:spPr bwMode="auto">
          <a:xfrm>
            <a:off x="784860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2" name="Oval 254"/>
          <p:cNvSpPr>
            <a:spLocks noChangeArrowheads="1"/>
          </p:cNvSpPr>
          <p:nvPr/>
        </p:nvSpPr>
        <p:spPr bwMode="auto">
          <a:xfrm>
            <a:off x="7993063" y="15922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3" name="Oval 255"/>
          <p:cNvSpPr>
            <a:spLocks noChangeArrowheads="1"/>
          </p:cNvSpPr>
          <p:nvPr/>
        </p:nvSpPr>
        <p:spPr bwMode="auto">
          <a:xfrm>
            <a:off x="8027988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4" name="Oval 256"/>
          <p:cNvSpPr>
            <a:spLocks noChangeArrowheads="1"/>
          </p:cNvSpPr>
          <p:nvPr/>
        </p:nvSpPr>
        <p:spPr bwMode="auto">
          <a:xfrm>
            <a:off x="8027988" y="19526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5" name="Oval 257"/>
          <p:cNvSpPr>
            <a:spLocks noChangeArrowheads="1"/>
          </p:cNvSpPr>
          <p:nvPr/>
        </p:nvSpPr>
        <p:spPr bwMode="auto">
          <a:xfrm>
            <a:off x="7885113" y="20970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6" name="Oval 258"/>
          <p:cNvSpPr>
            <a:spLocks noChangeArrowheads="1"/>
          </p:cNvSpPr>
          <p:nvPr/>
        </p:nvSpPr>
        <p:spPr bwMode="auto">
          <a:xfrm>
            <a:off x="7704138" y="21320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7" name="Oval 259"/>
          <p:cNvSpPr>
            <a:spLocks noChangeArrowheads="1"/>
          </p:cNvSpPr>
          <p:nvPr/>
        </p:nvSpPr>
        <p:spPr bwMode="auto">
          <a:xfrm>
            <a:off x="7524750" y="21320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8" name="Oval 260"/>
          <p:cNvSpPr>
            <a:spLocks noChangeArrowheads="1"/>
          </p:cNvSpPr>
          <p:nvPr/>
        </p:nvSpPr>
        <p:spPr bwMode="auto">
          <a:xfrm>
            <a:off x="7343775" y="20970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89" name="Oval 261"/>
          <p:cNvSpPr>
            <a:spLocks noChangeArrowheads="1"/>
          </p:cNvSpPr>
          <p:nvPr/>
        </p:nvSpPr>
        <p:spPr bwMode="auto">
          <a:xfrm>
            <a:off x="7164388" y="21320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90" name="Oval 262"/>
          <p:cNvSpPr>
            <a:spLocks noChangeArrowheads="1"/>
          </p:cNvSpPr>
          <p:nvPr/>
        </p:nvSpPr>
        <p:spPr bwMode="auto">
          <a:xfrm>
            <a:off x="7019925" y="22399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4391" name="Oval 263"/>
          <p:cNvSpPr>
            <a:spLocks noChangeArrowheads="1"/>
          </p:cNvSpPr>
          <p:nvPr/>
        </p:nvSpPr>
        <p:spPr bwMode="auto">
          <a:xfrm>
            <a:off x="7127875" y="2384425"/>
            <a:ext cx="179388" cy="179388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04399" name="Group 27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04132" name="Rectangle 4"/>
            <p:cNvSpPr>
              <a:spLocks noChangeArrowheads="1"/>
            </p:cNvSpPr>
            <p:nvPr/>
          </p:nvSpPr>
          <p:spPr bwMode="auto">
            <a:xfrm>
              <a:off x="0" y="27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3" name="Rectangle 5"/>
            <p:cNvSpPr>
              <a:spLocks noChangeArrowheads="1"/>
            </p:cNvSpPr>
            <p:nvPr/>
          </p:nvSpPr>
          <p:spPr bwMode="auto">
            <a:xfrm rot="-5400000">
              <a:off x="3573" y="215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5" name="Rectangle 7"/>
            <p:cNvSpPr>
              <a:spLocks noChangeArrowheads="1"/>
            </p:cNvSpPr>
            <p:nvPr/>
          </p:nvSpPr>
          <p:spPr bwMode="auto">
            <a:xfrm flipH="1" flipV="1">
              <a:off x="0" y="50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6" name="Rectangle 8"/>
            <p:cNvSpPr>
              <a:spLocks noChangeArrowheads="1"/>
            </p:cNvSpPr>
            <p:nvPr/>
          </p:nvSpPr>
          <p:spPr bwMode="auto">
            <a:xfrm>
              <a:off x="0" y="4274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8" name="Rectangle 10"/>
            <p:cNvSpPr>
              <a:spLocks noChangeArrowheads="1"/>
            </p:cNvSpPr>
            <p:nvPr/>
          </p:nvSpPr>
          <p:spPr bwMode="auto">
            <a:xfrm flipH="1">
              <a:off x="0" y="4297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3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7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4140" name="Text Box 12"/>
            <p:cNvSpPr txBox="1">
              <a:spLocks noChangeArrowheads="1"/>
            </p:cNvSpPr>
            <p:nvPr/>
          </p:nvSpPr>
          <p:spPr bwMode="auto">
            <a:xfrm>
              <a:off x="4173" y="4143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04397" name="Picture 269" descr="I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4" y="3974"/>
              <a:ext cx="118" cy="29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04403" name="Text Box 275"/>
          <p:cNvSpPr txBox="1">
            <a:spLocks noChangeArrowheads="1"/>
          </p:cNvSpPr>
          <p:nvPr/>
        </p:nvSpPr>
        <p:spPr bwMode="auto">
          <a:xfrm>
            <a:off x="431800" y="5481638"/>
            <a:ext cx="597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600">
                <a:solidFill>
                  <a:srgbClr val="F8F2DC"/>
                </a:solidFill>
                <a:latin typeface="Monotype Corsiva" pitchFamily="66" charset="0"/>
              </a:rPr>
              <a:t>продолжение следует...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"/>
                                        <p:tgtEl>
                                          <p:spTgt spid="30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"/>
                                        <p:tgtEl>
                                          <p:spTgt spid="30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"/>
                                        <p:tgtEl>
                                          <p:spTgt spid="30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"/>
                                        <p:tgtEl>
                                          <p:spTgt spid="30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"/>
                                        <p:tgtEl>
                                          <p:spTgt spid="30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"/>
                                        <p:tgtEl>
                                          <p:spTgt spid="30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"/>
                                        <p:tgtEl>
                                          <p:spTgt spid="30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"/>
                                        <p:tgtEl>
                                          <p:spTgt spid="30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"/>
                                        <p:tgtEl>
                                          <p:spTgt spid="30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"/>
                                        <p:tgtEl>
                                          <p:spTgt spid="30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"/>
                                        <p:tgtEl>
                                          <p:spTgt spid="30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"/>
                            </p:stCondLst>
                            <p:childTnLst>
                              <p:par>
                                <p:cTn id="4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" fill="hold"/>
                                        <p:tgtEl>
                                          <p:spTgt spid="30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"/>
                            </p:stCondLst>
                            <p:childTnLst>
                              <p:par>
                                <p:cTn id="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" fill="hold"/>
                                        <p:tgtEl>
                                          <p:spTgt spid="30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"/>
                            </p:stCondLst>
                            <p:childTnLst>
                              <p:par>
                                <p:cTn id="5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" fill="hold"/>
                                        <p:tgtEl>
                                          <p:spTgt spid="30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"/>
                            </p:stCondLst>
                            <p:childTnLst>
                              <p:par>
                                <p:cTn id="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" fill="hold"/>
                                        <p:tgtEl>
                                          <p:spTgt spid="30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"/>
                            </p:stCondLst>
                            <p:childTnLst>
                              <p:par>
                                <p:cTn id="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0" fill="hold"/>
                                        <p:tgtEl>
                                          <p:spTgt spid="30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"/>
                                        <p:tgtEl>
                                          <p:spTgt spid="30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"/>
                            </p:stCondLst>
                            <p:childTnLst>
                              <p:par>
                                <p:cTn id="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"/>
                                        <p:tgtEl>
                                          <p:spTgt spid="30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60"/>
                            </p:stCondLst>
                            <p:childTnLst>
                              <p:par>
                                <p:cTn id="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"/>
                                        <p:tgtEl>
                                          <p:spTgt spid="30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"/>
                                        <p:tgtEl>
                                          <p:spTgt spid="30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"/>
                            </p:stCondLst>
                            <p:childTnLst>
                              <p:par>
                                <p:cTn id="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"/>
                                        <p:tgtEl>
                                          <p:spTgt spid="30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0"/>
                            </p:stCondLst>
                            <p:childTnLst>
                              <p:par>
                                <p:cTn id="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6" dur="20"/>
                                        <p:tgtEl>
                                          <p:spTgt spid="30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40"/>
                            </p:stCondLst>
                            <p:childTnLst>
                              <p:par>
                                <p:cTn id="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"/>
                                        <p:tgtEl>
                                          <p:spTgt spid="30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60"/>
                            </p:stCondLst>
                            <p:childTnLst>
                              <p:par>
                                <p:cTn id="9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20" fill="hold"/>
                                        <p:tgtEl>
                                          <p:spTgt spid="30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80"/>
                            </p:stCondLst>
                            <p:childTnLst>
                              <p:par>
                                <p:cTn id="9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20" fill="hold"/>
                                        <p:tgtEl>
                                          <p:spTgt spid="30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20" fill="hold"/>
                                        <p:tgtEl>
                                          <p:spTgt spid="30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0"/>
                            </p:stCondLst>
                            <p:childTnLst>
                              <p:par>
                                <p:cTn id="10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20" fill="hold"/>
                                        <p:tgtEl>
                                          <p:spTgt spid="30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40"/>
                            </p:stCondLst>
                            <p:childTnLst>
                              <p:par>
                                <p:cTn id="10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20" fill="hold"/>
                                        <p:tgtEl>
                                          <p:spTgt spid="30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60"/>
                            </p:stCondLst>
                            <p:childTnLst>
                              <p:par>
                                <p:cTn id="10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0" fill="hold"/>
                                        <p:tgtEl>
                                          <p:spTgt spid="30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80"/>
                            </p:stCondLst>
                            <p:childTnLst>
                              <p:par>
                                <p:cTn id="1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20" fill="hold"/>
                                        <p:tgtEl>
                                          <p:spTgt spid="30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"/>
                            </p:stCondLst>
                            <p:childTnLst>
                              <p:par>
                                <p:cTn id="1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5" dur="20"/>
                                        <p:tgtEl>
                                          <p:spTgt spid="30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"/>
                            </p:stCondLst>
                            <p:childTnLst>
                              <p:par>
                                <p:cTn id="1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9" dur="20"/>
                                        <p:tgtEl>
                                          <p:spTgt spid="30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40"/>
                            </p:stCondLst>
                            <p:childTnLst>
                              <p:par>
                                <p:cTn id="1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"/>
                                        <p:tgtEl>
                                          <p:spTgt spid="30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0"/>
                            </p:stCondLst>
                            <p:childTnLst>
                              <p:par>
                                <p:cTn id="1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20"/>
                                        <p:tgtEl>
                                          <p:spTgt spid="30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80"/>
                            </p:stCondLst>
                            <p:childTnLst>
                              <p:par>
                                <p:cTn id="1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1" dur="20"/>
                                        <p:tgtEl>
                                          <p:spTgt spid="30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"/>
                            </p:stCondLst>
                            <p:childTnLst>
                              <p:par>
                                <p:cTn id="1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5" dur="20"/>
                                        <p:tgtEl>
                                          <p:spTgt spid="30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20"/>
                            </p:stCondLst>
                            <p:childTnLst>
                              <p:par>
                                <p:cTn id="1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9" dur="20"/>
                                        <p:tgtEl>
                                          <p:spTgt spid="30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"/>
                            </p:stCondLst>
                            <p:childTnLst>
                              <p:par>
                                <p:cTn id="1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3" dur="20"/>
                                        <p:tgtEl>
                                          <p:spTgt spid="30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60"/>
                            </p:stCondLst>
                            <p:childTnLst>
                              <p:par>
                                <p:cTn id="1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"/>
                                        <p:tgtEl>
                                          <p:spTgt spid="30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80"/>
                            </p:stCondLst>
                            <p:childTnLst>
                              <p:par>
                                <p:cTn id="1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20"/>
                                        <p:tgtEl>
                                          <p:spTgt spid="30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"/>
                            </p:stCondLst>
                            <p:childTnLst>
                              <p:par>
                                <p:cTn id="15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5" dur="20"/>
                                        <p:tgtEl>
                                          <p:spTgt spid="30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20"/>
                            </p:stCondLst>
                            <p:childTnLst>
                              <p:par>
                                <p:cTn id="1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9" dur="20"/>
                                        <p:tgtEl>
                                          <p:spTgt spid="30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40"/>
                            </p:stCondLst>
                            <p:childTnLst>
                              <p:par>
                                <p:cTn id="16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3" dur="20"/>
                                        <p:tgtEl>
                                          <p:spTgt spid="304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60"/>
                            </p:stCondLst>
                            <p:childTnLst>
                              <p:par>
                                <p:cTn id="1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7" dur="20"/>
                                        <p:tgtEl>
                                          <p:spTgt spid="30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80"/>
                            </p:stCondLst>
                            <p:childTnLst>
                              <p:par>
                                <p:cTn id="1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1" dur="20"/>
                                        <p:tgtEl>
                                          <p:spTgt spid="30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"/>
                            </p:stCondLst>
                            <p:childTnLst>
                              <p:par>
                                <p:cTn id="1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5" dur="20"/>
                                        <p:tgtEl>
                                          <p:spTgt spid="30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20"/>
                            </p:stCondLst>
                            <p:childTnLst>
                              <p:par>
                                <p:cTn id="1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9" dur="20"/>
                                        <p:tgtEl>
                                          <p:spTgt spid="30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40"/>
                            </p:stCondLst>
                            <p:childTnLst>
                              <p:par>
                                <p:cTn id="1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3" dur="20"/>
                                        <p:tgtEl>
                                          <p:spTgt spid="30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60"/>
                            </p:stCondLst>
                            <p:childTnLst>
                              <p:par>
                                <p:cTn id="1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7" dur="20"/>
                                        <p:tgtEl>
                                          <p:spTgt spid="30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80"/>
                            </p:stCondLst>
                            <p:childTnLst>
                              <p:par>
                                <p:cTn id="1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1" dur="20"/>
                                        <p:tgtEl>
                                          <p:spTgt spid="30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5" dur="20"/>
                                        <p:tgtEl>
                                          <p:spTgt spid="30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20"/>
                            </p:stCondLst>
                            <p:childTnLst>
                              <p:par>
                                <p:cTn id="1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9" dur="20"/>
                                        <p:tgtEl>
                                          <p:spTgt spid="30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40"/>
                            </p:stCondLst>
                            <p:childTnLst>
                              <p:par>
                                <p:cTn id="20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3" dur="20"/>
                                        <p:tgtEl>
                                          <p:spTgt spid="30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60"/>
                            </p:stCondLst>
                            <p:childTnLst>
                              <p:par>
                                <p:cTn id="2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7" dur="20"/>
                                        <p:tgtEl>
                                          <p:spTgt spid="30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80"/>
                            </p:stCondLst>
                            <p:childTnLst>
                              <p:par>
                                <p:cTn id="2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1" dur="20"/>
                                        <p:tgtEl>
                                          <p:spTgt spid="30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00"/>
                            </p:stCondLst>
                            <p:childTnLst>
                              <p:par>
                                <p:cTn id="2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5" dur="20"/>
                                        <p:tgtEl>
                                          <p:spTgt spid="30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120"/>
                            </p:stCondLst>
                            <p:childTnLst>
                              <p:par>
                                <p:cTn id="2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9" dur="20"/>
                                        <p:tgtEl>
                                          <p:spTgt spid="30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140"/>
                            </p:stCondLst>
                            <p:childTnLst>
                              <p:par>
                                <p:cTn id="2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3" dur="20"/>
                                        <p:tgtEl>
                                          <p:spTgt spid="30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60"/>
                            </p:stCondLst>
                            <p:childTnLst>
                              <p:par>
                                <p:cTn id="2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7" dur="20"/>
                                        <p:tgtEl>
                                          <p:spTgt spid="30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180"/>
                            </p:stCondLst>
                            <p:childTnLst>
                              <p:par>
                                <p:cTn id="22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20" fill="hold"/>
                                        <p:tgtEl>
                                          <p:spTgt spid="30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00"/>
                            </p:stCondLst>
                            <p:childTnLst>
                              <p:par>
                                <p:cTn id="23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20" fill="hold"/>
                                        <p:tgtEl>
                                          <p:spTgt spid="30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20"/>
                            </p:stCondLst>
                            <p:childTnLst>
                              <p:par>
                                <p:cTn id="23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20" fill="hold"/>
                                        <p:tgtEl>
                                          <p:spTgt spid="30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240"/>
                            </p:stCondLst>
                            <p:childTnLst>
                              <p:par>
                                <p:cTn id="23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9" dur="20" fill="hold"/>
                                        <p:tgtEl>
                                          <p:spTgt spid="30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260"/>
                            </p:stCondLst>
                            <p:childTnLst>
                              <p:par>
                                <p:cTn id="24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2" dur="20" fill="hold"/>
                                        <p:tgtEl>
                                          <p:spTgt spid="30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280"/>
                            </p:stCondLst>
                            <p:childTnLst>
                              <p:par>
                                <p:cTn id="24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20" fill="hold"/>
                                        <p:tgtEl>
                                          <p:spTgt spid="30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"/>
                            </p:stCondLst>
                            <p:childTnLst>
                              <p:par>
                                <p:cTn id="24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20" fill="hold"/>
                                        <p:tgtEl>
                                          <p:spTgt spid="30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320"/>
                            </p:stCondLst>
                            <p:childTnLst>
                              <p:par>
                                <p:cTn id="25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1" dur="20" fill="hold"/>
                                        <p:tgtEl>
                                          <p:spTgt spid="30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340"/>
                            </p:stCondLst>
                            <p:childTnLst>
                              <p:par>
                                <p:cTn id="25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20" fill="hold"/>
                                        <p:tgtEl>
                                          <p:spTgt spid="30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360"/>
                            </p:stCondLst>
                            <p:childTnLst>
                              <p:par>
                                <p:cTn id="2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20" fill="hold"/>
                                        <p:tgtEl>
                                          <p:spTgt spid="30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380"/>
                            </p:stCondLst>
                            <p:childTnLst>
                              <p:par>
                                <p:cTn id="25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0" dur="20" fill="hold"/>
                                        <p:tgtEl>
                                          <p:spTgt spid="30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400"/>
                            </p:stCondLst>
                            <p:childTnLst>
                              <p:par>
                                <p:cTn id="26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20" fill="hold"/>
                                        <p:tgtEl>
                                          <p:spTgt spid="30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420"/>
                            </p:stCondLst>
                            <p:childTnLst>
                              <p:par>
                                <p:cTn id="2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7" dur="20"/>
                                        <p:tgtEl>
                                          <p:spTgt spid="304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440"/>
                            </p:stCondLst>
                            <p:childTnLst>
                              <p:par>
                                <p:cTn id="2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1" dur="20"/>
                                        <p:tgtEl>
                                          <p:spTgt spid="304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460"/>
                            </p:stCondLst>
                            <p:childTnLst>
                              <p:par>
                                <p:cTn id="2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5" dur="20"/>
                                        <p:tgtEl>
                                          <p:spTgt spid="30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480"/>
                            </p:stCondLst>
                            <p:childTnLst>
                              <p:par>
                                <p:cTn id="2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9" dur="20"/>
                                        <p:tgtEl>
                                          <p:spTgt spid="304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500"/>
                            </p:stCondLst>
                            <p:childTnLst>
                              <p:par>
                                <p:cTn id="2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3" dur="20"/>
                                        <p:tgtEl>
                                          <p:spTgt spid="304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20"/>
                            </p:stCondLst>
                            <p:childTnLst>
                              <p:par>
                                <p:cTn id="2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7" dur="20"/>
                                        <p:tgtEl>
                                          <p:spTgt spid="304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40"/>
                            </p:stCondLst>
                            <p:childTnLst>
                              <p:par>
                                <p:cTn id="2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1" dur="20"/>
                                        <p:tgtEl>
                                          <p:spTgt spid="304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560"/>
                            </p:stCondLst>
                            <p:childTnLst>
                              <p:par>
                                <p:cTn id="29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5" dur="20"/>
                                        <p:tgtEl>
                                          <p:spTgt spid="30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80"/>
                            </p:stCondLst>
                            <p:childTnLst>
                              <p:par>
                                <p:cTn id="2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9" dur="20"/>
                                        <p:tgtEl>
                                          <p:spTgt spid="30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600"/>
                            </p:stCondLst>
                            <p:childTnLst>
                              <p:par>
                                <p:cTn id="30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3" dur="20"/>
                                        <p:tgtEl>
                                          <p:spTgt spid="30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620"/>
                            </p:stCondLst>
                            <p:childTnLst>
                              <p:par>
                                <p:cTn id="3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7" dur="20"/>
                                        <p:tgtEl>
                                          <p:spTgt spid="30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640"/>
                            </p:stCondLst>
                            <p:childTnLst>
                              <p:par>
                                <p:cTn id="3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1" dur="20"/>
                                        <p:tgtEl>
                                          <p:spTgt spid="30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660"/>
                            </p:stCondLst>
                            <p:childTnLst>
                              <p:par>
                                <p:cTn id="31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4" dur="20" fill="hold"/>
                                        <p:tgtEl>
                                          <p:spTgt spid="30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680"/>
                            </p:stCondLst>
                            <p:childTnLst>
                              <p:par>
                                <p:cTn id="31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7" dur="20" fill="hold"/>
                                        <p:tgtEl>
                                          <p:spTgt spid="30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700"/>
                            </p:stCondLst>
                            <p:childTnLst>
                              <p:par>
                                <p:cTn id="31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0" dur="20" fill="hold"/>
                                        <p:tgtEl>
                                          <p:spTgt spid="3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3" dur="20" fill="hold"/>
                                        <p:tgtEl>
                                          <p:spTgt spid="30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740"/>
                            </p:stCondLst>
                            <p:childTnLst>
                              <p:par>
                                <p:cTn id="32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20" fill="hold"/>
                                        <p:tgtEl>
                                          <p:spTgt spid="30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760"/>
                            </p:stCondLst>
                            <p:childTnLst>
                              <p:par>
                                <p:cTn id="3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0" dur="20"/>
                                        <p:tgtEl>
                                          <p:spTgt spid="30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780"/>
                            </p:stCondLst>
                            <p:childTnLst>
                              <p:par>
                                <p:cTn id="3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4" dur="20"/>
                                        <p:tgtEl>
                                          <p:spTgt spid="30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8" dur="20"/>
                                        <p:tgtEl>
                                          <p:spTgt spid="30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820"/>
                            </p:stCondLst>
                            <p:childTnLst>
                              <p:par>
                                <p:cTn id="3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2" dur="20"/>
                                        <p:tgtEl>
                                          <p:spTgt spid="30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840"/>
                            </p:stCondLst>
                            <p:childTnLst>
                              <p:par>
                                <p:cTn id="34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6" dur="20"/>
                                        <p:tgtEl>
                                          <p:spTgt spid="30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860"/>
                            </p:stCondLst>
                            <p:childTnLst>
                              <p:par>
                                <p:cTn id="3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0" dur="20"/>
                                        <p:tgtEl>
                                          <p:spTgt spid="30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880"/>
                            </p:stCondLst>
                            <p:childTnLst>
                              <p:par>
                                <p:cTn id="3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20" fill="hold"/>
                                        <p:tgtEl>
                                          <p:spTgt spid="30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6" dur="20" fill="hold"/>
                                        <p:tgtEl>
                                          <p:spTgt spid="30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920"/>
                            </p:stCondLst>
                            <p:childTnLst>
                              <p:par>
                                <p:cTn id="3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20" fill="hold"/>
                                        <p:tgtEl>
                                          <p:spTgt spid="30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940"/>
                            </p:stCondLst>
                            <p:childTnLst>
                              <p:par>
                                <p:cTn id="3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20" fill="hold"/>
                                        <p:tgtEl>
                                          <p:spTgt spid="30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960"/>
                            </p:stCondLst>
                            <p:childTnLst>
                              <p:par>
                                <p:cTn id="3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6" dur="20"/>
                                        <p:tgtEl>
                                          <p:spTgt spid="30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80"/>
                            </p:stCondLst>
                            <p:childTnLst>
                              <p:par>
                                <p:cTn id="3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0" dur="20"/>
                                        <p:tgtEl>
                                          <p:spTgt spid="30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4" dur="20"/>
                                        <p:tgtEl>
                                          <p:spTgt spid="30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20"/>
                            </p:stCondLst>
                            <p:childTnLst>
                              <p:par>
                                <p:cTn id="3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8" dur="20"/>
                                        <p:tgtEl>
                                          <p:spTgt spid="30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40"/>
                            </p:stCondLst>
                            <p:childTnLst>
                              <p:par>
                                <p:cTn id="3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2" dur="20"/>
                                        <p:tgtEl>
                                          <p:spTgt spid="30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060"/>
                            </p:stCondLst>
                            <p:childTnLst>
                              <p:par>
                                <p:cTn id="3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6" dur="20"/>
                                        <p:tgtEl>
                                          <p:spTgt spid="30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080"/>
                            </p:stCondLst>
                            <p:childTnLst>
                              <p:par>
                                <p:cTn id="3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0" dur="20"/>
                                        <p:tgtEl>
                                          <p:spTgt spid="30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100"/>
                            </p:stCondLst>
                            <p:childTnLst>
                              <p:par>
                                <p:cTn id="39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4" dur="20"/>
                                        <p:tgtEl>
                                          <p:spTgt spid="30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120"/>
                            </p:stCondLst>
                            <p:childTnLst>
                              <p:par>
                                <p:cTn id="39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8" dur="20"/>
                                        <p:tgtEl>
                                          <p:spTgt spid="30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140"/>
                            </p:stCondLst>
                            <p:childTnLst>
                              <p:par>
                                <p:cTn id="40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2" dur="20"/>
                                        <p:tgtEl>
                                          <p:spTgt spid="30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160"/>
                            </p:stCondLst>
                            <p:childTnLst>
                              <p:par>
                                <p:cTn id="40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6" dur="20"/>
                                        <p:tgtEl>
                                          <p:spTgt spid="30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180"/>
                            </p:stCondLst>
                            <p:childTnLst>
                              <p:par>
                                <p:cTn id="40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0" dur="20"/>
                                        <p:tgtEl>
                                          <p:spTgt spid="30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200"/>
                            </p:stCondLst>
                            <p:childTnLst>
                              <p:par>
                                <p:cTn id="4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4" dur="20"/>
                                        <p:tgtEl>
                                          <p:spTgt spid="30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220"/>
                            </p:stCondLst>
                            <p:childTnLst>
                              <p:par>
                                <p:cTn id="4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8" dur="20"/>
                                        <p:tgtEl>
                                          <p:spTgt spid="30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240"/>
                            </p:stCondLst>
                            <p:childTnLst>
                              <p:par>
                                <p:cTn id="4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2" dur="20"/>
                                        <p:tgtEl>
                                          <p:spTgt spid="30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260"/>
                            </p:stCondLst>
                            <p:childTnLst>
                              <p:par>
                                <p:cTn id="4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6" dur="20"/>
                                        <p:tgtEl>
                                          <p:spTgt spid="30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280"/>
                            </p:stCondLst>
                            <p:childTnLst>
                              <p:par>
                                <p:cTn id="4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0" dur="20"/>
                                        <p:tgtEl>
                                          <p:spTgt spid="30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300"/>
                            </p:stCondLst>
                            <p:childTnLst>
                              <p:par>
                                <p:cTn id="4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4" dur="20"/>
                                        <p:tgtEl>
                                          <p:spTgt spid="30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320"/>
                            </p:stCondLst>
                            <p:childTnLst>
                              <p:par>
                                <p:cTn id="4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8" dur="20"/>
                                        <p:tgtEl>
                                          <p:spTgt spid="30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340"/>
                            </p:stCondLst>
                            <p:childTnLst>
                              <p:par>
                                <p:cTn id="44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1" dur="20" fill="hold"/>
                                        <p:tgtEl>
                                          <p:spTgt spid="30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360"/>
                            </p:stCondLst>
                            <p:childTnLst>
                              <p:par>
                                <p:cTn id="4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4" dur="20" fill="hold"/>
                                        <p:tgtEl>
                                          <p:spTgt spid="30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380"/>
                            </p:stCondLst>
                            <p:childTnLst>
                              <p:par>
                                <p:cTn id="4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8" dur="20"/>
                                        <p:tgtEl>
                                          <p:spTgt spid="30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2400"/>
                            </p:stCondLst>
                            <p:childTnLst>
                              <p:par>
                                <p:cTn id="4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2" dur="20"/>
                                        <p:tgtEl>
                                          <p:spTgt spid="30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420"/>
                            </p:stCondLst>
                            <p:childTnLst>
                              <p:par>
                                <p:cTn id="45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6" dur="20"/>
                                        <p:tgtEl>
                                          <p:spTgt spid="30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2440"/>
                            </p:stCondLst>
                            <p:childTnLst>
                              <p:par>
                                <p:cTn id="45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0" dur="20"/>
                                        <p:tgtEl>
                                          <p:spTgt spid="30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460"/>
                            </p:stCondLst>
                            <p:childTnLst>
                              <p:par>
                                <p:cTn id="46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4" dur="20"/>
                                        <p:tgtEl>
                                          <p:spTgt spid="30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8" dur="20"/>
                                        <p:tgtEl>
                                          <p:spTgt spid="30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500"/>
                            </p:stCondLst>
                            <p:childTnLst>
                              <p:par>
                                <p:cTn id="47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2" dur="20"/>
                                        <p:tgtEl>
                                          <p:spTgt spid="30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2520"/>
                            </p:stCondLst>
                            <p:childTnLst>
                              <p:par>
                                <p:cTn id="47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6" dur="20"/>
                                        <p:tgtEl>
                                          <p:spTgt spid="30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540"/>
                            </p:stCondLst>
                            <p:childTnLst>
                              <p:par>
                                <p:cTn id="47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0" dur="20"/>
                                        <p:tgtEl>
                                          <p:spTgt spid="30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2560"/>
                            </p:stCondLst>
                            <p:childTnLst>
                              <p:par>
                                <p:cTn id="48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4" dur="20"/>
                                        <p:tgtEl>
                                          <p:spTgt spid="30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2580"/>
                            </p:stCondLst>
                            <p:childTnLst>
                              <p:par>
                                <p:cTn id="48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8" dur="20"/>
                                        <p:tgtEl>
                                          <p:spTgt spid="30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2600"/>
                            </p:stCondLst>
                            <p:childTnLst>
                              <p:par>
                                <p:cTn id="49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2" dur="20"/>
                                        <p:tgtEl>
                                          <p:spTgt spid="30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620"/>
                            </p:stCondLst>
                            <p:childTnLst>
                              <p:par>
                                <p:cTn id="49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6" dur="20"/>
                                        <p:tgtEl>
                                          <p:spTgt spid="30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2640"/>
                            </p:stCondLst>
                            <p:childTnLst>
                              <p:par>
                                <p:cTn id="49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0" dur="20"/>
                                        <p:tgtEl>
                                          <p:spTgt spid="30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2660"/>
                            </p:stCondLst>
                            <p:childTnLst>
                              <p:par>
                                <p:cTn id="50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4" dur="20"/>
                                        <p:tgtEl>
                                          <p:spTgt spid="30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680"/>
                            </p:stCondLst>
                            <p:childTnLst>
                              <p:par>
                                <p:cTn id="50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8" dur="20"/>
                                        <p:tgtEl>
                                          <p:spTgt spid="30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700"/>
                            </p:stCondLst>
                            <p:childTnLst>
                              <p:par>
                                <p:cTn id="5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2" dur="20"/>
                                        <p:tgtEl>
                                          <p:spTgt spid="30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2720"/>
                            </p:stCondLst>
                            <p:childTnLst>
                              <p:par>
                                <p:cTn id="51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6" dur="20"/>
                                        <p:tgtEl>
                                          <p:spTgt spid="30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740"/>
                            </p:stCondLst>
                            <p:childTnLst>
                              <p:par>
                                <p:cTn id="5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0" dur="20"/>
                                        <p:tgtEl>
                                          <p:spTgt spid="30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2760"/>
                            </p:stCondLst>
                            <p:childTnLst>
                              <p:par>
                                <p:cTn id="5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4" dur="20"/>
                                        <p:tgtEl>
                                          <p:spTgt spid="30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2780"/>
                            </p:stCondLst>
                            <p:childTnLst>
                              <p:par>
                                <p:cTn id="5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8" dur="20"/>
                                        <p:tgtEl>
                                          <p:spTgt spid="30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2800"/>
                            </p:stCondLst>
                            <p:childTnLst>
                              <p:par>
                                <p:cTn id="5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2" dur="20"/>
                                        <p:tgtEl>
                                          <p:spTgt spid="30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2820"/>
                            </p:stCondLst>
                            <p:childTnLst>
                              <p:par>
                                <p:cTn id="5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6" dur="20"/>
                                        <p:tgtEl>
                                          <p:spTgt spid="30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2840"/>
                            </p:stCondLst>
                            <p:childTnLst>
                              <p:par>
                                <p:cTn id="5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0" dur="20"/>
                                        <p:tgtEl>
                                          <p:spTgt spid="30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2860"/>
                            </p:stCondLst>
                            <p:childTnLst>
                              <p:par>
                                <p:cTn id="5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4" dur="20"/>
                                        <p:tgtEl>
                                          <p:spTgt spid="30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2880"/>
                            </p:stCondLst>
                            <p:childTnLst>
                              <p:par>
                                <p:cTn id="5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8" dur="20"/>
                                        <p:tgtEl>
                                          <p:spTgt spid="30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2" dur="20"/>
                                        <p:tgtEl>
                                          <p:spTgt spid="30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920"/>
                            </p:stCondLst>
                            <p:childTnLst>
                              <p:par>
                                <p:cTn id="55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6" dur="20"/>
                                        <p:tgtEl>
                                          <p:spTgt spid="30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2940"/>
                            </p:stCondLst>
                            <p:childTnLst>
                              <p:par>
                                <p:cTn id="5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9" dur="20" fill="hold"/>
                                        <p:tgtEl>
                                          <p:spTgt spid="30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2960"/>
                            </p:stCondLst>
                            <p:childTnLst>
                              <p:par>
                                <p:cTn id="5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2" dur="20" fill="hold"/>
                                        <p:tgtEl>
                                          <p:spTgt spid="30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2980"/>
                            </p:stCondLst>
                            <p:childTnLst>
                              <p:par>
                                <p:cTn id="56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5" dur="20" fill="hold"/>
                                        <p:tgtEl>
                                          <p:spTgt spid="30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3000"/>
                            </p:stCondLst>
                            <p:childTnLst>
                              <p:par>
                                <p:cTn id="56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8" dur="20" fill="hold"/>
                                        <p:tgtEl>
                                          <p:spTgt spid="30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3020"/>
                            </p:stCondLst>
                            <p:childTnLst>
                              <p:par>
                                <p:cTn id="57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1" dur="20" fill="hold"/>
                                        <p:tgtEl>
                                          <p:spTgt spid="30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3040"/>
                            </p:stCondLst>
                            <p:childTnLst>
                              <p:par>
                                <p:cTn id="57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20" fill="hold"/>
                                        <p:tgtEl>
                                          <p:spTgt spid="30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3060"/>
                            </p:stCondLst>
                            <p:childTnLst>
                              <p:par>
                                <p:cTn id="5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8" dur="20"/>
                                        <p:tgtEl>
                                          <p:spTgt spid="30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3080"/>
                            </p:stCondLst>
                            <p:childTnLst>
                              <p:par>
                                <p:cTn id="5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2" dur="20"/>
                                        <p:tgtEl>
                                          <p:spTgt spid="30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3100"/>
                            </p:stCondLst>
                            <p:childTnLst>
                              <p:par>
                                <p:cTn id="5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6" dur="20"/>
                                        <p:tgtEl>
                                          <p:spTgt spid="30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3120"/>
                            </p:stCondLst>
                            <p:childTnLst>
                              <p:par>
                                <p:cTn id="5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0" dur="20"/>
                                        <p:tgtEl>
                                          <p:spTgt spid="30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140"/>
                            </p:stCondLst>
                            <p:childTnLst>
                              <p:par>
                                <p:cTn id="59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4" dur="20"/>
                                        <p:tgtEl>
                                          <p:spTgt spid="30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160"/>
                            </p:stCondLst>
                            <p:childTnLst>
                              <p:par>
                                <p:cTn id="59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8" dur="20"/>
                                        <p:tgtEl>
                                          <p:spTgt spid="30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180"/>
                            </p:stCondLst>
                            <p:childTnLst>
                              <p:par>
                                <p:cTn id="60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2" dur="20"/>
                                        <p:tgtEl>
                                          <p:spTgt spid="30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200"/>
                            </p:stCondLst>
                            <p:childTnLst>
                              <p:par>
                                <p:cTn id="60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6" dur="20"/>
                                        <p:tgtEl>
                                          <p:spTgt spid="30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3220"/>
                            </p:stCondLst>
                            <p:childTnLst>
                              <p:par>
                                <p:cTn id="60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0" dur="20"/>
                                        <p:tgtEl>
                                          <p:spTgt spid="30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3240"/>
                            </p:stCondLst>
                            <p:childTnLst>
                              <p:par>
                                <p:cTn id="6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4" dur="20"/>
                                        <p:tgtEl>
                                          <p:spTgt spid="30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260"/>
                            </p:stCondLst>
                            <p:childTnLst>
                              <p:par>
                                <p:cTn id="6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8" dur="20"/>
                                        <p:tgtEl>
                                          <p:spTgt spid="30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280"/>
                            </p:stCondLst>
                            <p:childTnLst>
                              <p:par>
                                <p:cTn id="6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2" dur="20"/>
                                        <p:tgtEl>
                                          <p:spTgt spid="30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3300"/>
                            </p:stCondLst>
                            <p:childTnLst>
                              <p:par>
                                <p:cTn id="624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6" dur="100"/>
                                        <p:tgtEl>
                                          <p:spTgt spid="30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3400"/>
                            </p:stCondLst>
                            <p:childTnLst>
                              <p:par>
                                <p:cTn id="628" presetID="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0" dur="5000" fill="hold"/>
                                        <p:tgtEl>
                                          <p:spTgt spid="304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0" fill="hold"/>
                                        <p:tgtEl>
                                          <p:spTgt spid="304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267" grpId="0" animBg="1"/>
      <p:bldP spid="304268" grpId="0" animBg="1"/>
      <p:bldP spid="304269" grpId="0" animBg="1"/>
      <p:bldP spid="304270" grpId="0" animBg="1"/>
      <p:bldP spid="304271" grpId="0" animBg="1"/>
      <p:bldP spid="304272" grpId="0" animBg="1"/>
      <p:bldP spid="304273" grpId="0" animBg="1"/>
      <p:bldP spid="304273" grpId="1" animBg="1"/>
      <p:bldP spid="304274" grpId="0" animBg="1"/>
      <p:bldP spid="304274" grpId="1" animBg="1"/>
      <p:bldP spid="304275" grpId="0" animBg="1"/>
      <p:bldP spid="304275" grpId="1" animBg="1"/>
      <p:bldP spid="304276" grpId="0" animBg="1"/>
      <p:bldP spid="304276" grpId="1" animBg="1"/>
      <p:bldP spid="304277" grpId="0" animBg="1"/>
      <p:bldP spid="304277" grpId="1" animBg="1"/>
      <p:bldP spid="304278" grpId="0" animBg="1"/>
      <p:bldP spid="304278" grpId="1" animBg="1"/>
      <p:bldP spid="304279" grpId="0" animBg="1"/>
      <p:bldP spid="304279" grpId="1" animBg="1"/>
      <p:bldP spid="304280" grpId="0" animBg="1"/>
      <p:bldP spid="304280" grpId="1" animBg="1"/>
      <p:bldP spid="304281" grpId="0" animBg="1"/>
      <p:bldP spid="304281" grpId="1" animBg="1"/>
      <p:bldP spid="304282" grpId="0" animBg="1"/>
      <p:bldP spid="304282" grpId="1" animBg="1"/>
      <p:bldP spid="304283" grpId="0" animBg="1"/>
      <p:bldP spid="304283" grpId="1" animBg="1"/>
      <p:bldP spid="304284" grpId="0" animBg="1"/>
      <p:bldP spid="304284" grpId="1" animBg="1"/>
      <p:bldP spid="304285" grpId="0" animBg="1"/>
      <p:bldP spid="304286" grpId="0" animBg="1"/>
      <p:bldP spid="304287" grpId="0" animBg="1"/>
      <p:bldP spid="304288" grpId="0" animBg="1"/>
      <p:bldP spid="304289" grpId="0" animBg="1"/>
      <p:bldP spid="304290" grpId="0" animBg="1"/>
      <p:bldP spid="304291" grpId="0" animBg="1"/>
      <p:bldP spid="304292" grpId="0" animBg="1"/>
      <p:bldP spid="304293" grpId="0" animBg="1"/>
      <p:bldP spid="304294" grpId="0" animBg="1"/>
      <p:bldP spid="304295" grpId="0" animBg="1"/>
      <p:bldP spid="304296" grpId="0" animBg="1"/>
      <p:bldP spid="304296" grpId="1" animBg="1"/>
      <p:bldP spid="304297" grpId="0" animBg="1"/>
      <p:bldP spid="304298" grpId="0" animBg="1"/>
      <p:bldP spid="304299" grpId="0" animBg="1"/>
      <p:bldP spid="304300" grpId="0" animBg="1"/>
      <p:bldP spid="304301" grpId="0" animBg="1"/>
      <p:bldP spid="304302" grpId="0" animBg="1"/>
      <p:bldP spid="304303" grpId="0" animBg="1"/>
      <p:bldP spid="304303" grpId="1" animBg="1"/>
      <p:bldP spid="304304" grpId="0" animBg="1"/>
      <p:bldP spid="304304" grpId="1" animBg="1"/>
      <p:bldP spid="304305" grpId="0" animBg="1"/>
      <p:bldP spid="304305" grpId="1" animBg="1"/>
      <p:bldP spid="304306" grpId="0" animBg="1"/>
      <p:bldP spid="304306" grpId="1" animBg="1"/>
      <p:bldP spid="304307" grpId="0" animBg="1"/>
      <p:bldP spid="304307" grpId="1" animBg="1"/>
      <p:bldP spid="304308" grpId="0" animBg="1"/>
      <p:bldP spid="304308" grpId="1" animBg="1"/>
      <p:bldP spid="304309" grpId="0" animBg="1"/>
      <p:bldP spid="304309" grpId="1" animBg="1"/>
      <p:bldP spid="304310" grpId="0" animBg="1"/>
      <p:bldP spid="304310" grpId="1" animBg="1"/>
      <p:bldP spid="304311" grpId="0" animBg="1"/>
      <p:bldP spid="304311" grpId="1" animBg="1"/>
      <p:bldP spid="304312" grpId="0" animBg="1"/>
      <p:bldP spid="304312" grpId="1" animBg="1"/>
      <p:bldP spid="304313" grpId="0" animBg="1"/>
      <p:bldP spid="304313" grpId="1" animBg="1"/>
      <p:bldP spid="304314" grpId="0" animBg="1"/>
      <p:bldP spid="304315" grpId="0" animBg="1"/>
      <p:bldP spid="304316" grpId="0" animBg="1"/>
      <p:bldP spid="304317" grpId="0" animBg="1"/>
      <p:bldP spid="304318" grpId="0" animBg="1"/>
      <p:bldP spid="304319" grpId="0" animBg="1"/>
      <p:bldP spid="304320" grpId="0" animBg="1"/>
      <p:bldP spid="304321" grpId="0" animBg="1"/>
      <p:bldP spid="304321" grpId="1" animBg="1"/>
      <p:bldP spid="304322" grpId="0" animBg="1"/>
      <p:bldP spid="304322" grpId="1" animBg="1"/>
      <p:bldP spid="304323" grpId="0" animBg="1"/>
      <p:bldP spid="304323" grpId="1" animBg="1"/>
      <p:bldP spid="304324" grpId="0" animBg="1"/>
      <p:bldP spid="304324" grpId="1" animBg="1"/>
      <p:bldP spid="304325" grpId="0" animBg="1"/>
      <p:bldP spid="304325" grpId="1" animBg="1"/>
      <p:bldP spid="304326" grpId="0" animBg="1"/>
      <p:bldP spid="304327" grpId="0" animBg="1"/>
      <p:bldP spid="304328" grpId="0" animBg="1"/>
      <p:bldP spid="304328" grpId="1" animBg="1"/>
      <p:bldP spid="304329" grpId="0" animBg="1"/>
      <p:bldP spid="304329" grpId="1" animBg="1"/>
      <p:bldP spid="304330" grpId="0" animBg="1"/>
      <p:bldP spid="304330" grpId="1" animBg="1"/>
      <p:bldP spid="304331" grpId="0" animBg="1"/>
      <p:bldP spid="304331" grpId="1" animBg="1"/>
      <p:bldP spid="304332" grpId="0" animBg="1"/>
      <p:bldP spid="304333" grpId="0" animBg="1"/>
      <p:bldP spid="304334" grpId="0" animBg="1"/>
      <p:bldP spid="304335" grpId="0" animBg="1"/>
      <p:bldP spid="304336" grpId="0" animBg="1"/>
      <p:bldP spid="304337" grpId="0" animBg="1"/>
      <p:bldP spid="304338" grpId="0" animBg="1"/>
      <p:bldP spid="304338" grpId="1" animBg="1"/>
      <p:bldP spid="304339" grpId="0" animBg="1"/>
      <p:bldP spid="304339" grpId="1" animBg="1"/>
      <p:bldP spid="304340" grpId="0" animBg="1"/>
      <p:bldP spid="304341" grpId="0" animBg="1"/>
      <p:bldP spid="304342" grpId="0" animBg="1"/>
      <p:bldP spid="304343" grpId="0" animBg="1"/>
      <p:bldP spid="304344" grpId="0" animBg="1"/>
      <p:bldP spid="304345" grpId="0" animBg="1"/>
      <p:bldP spid="304346" grpId="0" animBg="1"/>
      <p:bldP spid="304347" grpId="0" animBg="1"/>
      <p:bldP spid="304348" grpId="0" animBg="1"/>
      <p:bldP spid="304349" grpId="0" animBg="1"/>
      <p:bldP spid="304350" grpId="0" animBg="1"/>
      <p:bldP spid="304351" grpId="0" animBg="1"/>
      <p:bldP spid="304352" grpId="0" animBg="1"/>
      <p:bldP spid="304353" grpId="0" animBg="1"/>
      <p:bldP spid="304354" grpId="0" animBg="1"/>
      <p:bldP spid="304355" grpId="0" animBg="1"/>
      <p:bldP spid="304356" grpId="0" animBg="1"/>
      <p:bldP spid="304357" grpId="0" animBg="1"/>
      <p:bldP spid="304358" grpId="0" animBg="1"/>
      <p:bldP spid="304359" grpId="0" animBg="1"/>
      <p:bldP spid="304360" grpId="0" animBg="1"/>
      <p:bldP spid="304361" grpId="0" animBg="1"/>
      <p:bldP spid="304362" grpId="0" animBg="1"/>
      <p:bldP spid="304363" grpId="0" animBg="1"/>
      <p:bldP spid="304364" grpId="0" animBg="1"/>
      <p:bldP spid="304365" grpId="0" animBg="1"/>
      <p:bldP spid="304366" grpId="0" animBg="1"/>
      <p:bldP spid="304367" grpId="0" animBg="1"/>
      <p:bldP spid="304368" grpId="0" animBg="1"/>
      <p:bldP spid="304369" grpId="0" animBg="1"/>
      <p:bldP spid="304370" grpId="0" animBg="1"/>
      <p:bldP spid="304371" grpId="0" animBg="1"/>
      <p:bldP spid="304372" grpId="0" animBg="1"/>
      <p:bldP spid="304373" grpId="0" animBg="1"/>
      <p:bldP spid="304373" grpId="1" animBg="1"/>
      <p:bldP spid="304374" grpId="0" animBg="1"/>
      <p:bldP spid="304374" grpId="1" animBg="1"/>
      <p:bldP spid="304375" grpId="0" animBg="1"/>
      <p:bldP spid="304375" grpId="1" animBg="1"/>
      <p:bldP spid="304376" grpId="0" animBg="1"/>
      <p:bldP spid="304376" grpId="1" animBg="1"/>
      <p:bldP spid="304377" grpId="0" animBg="1"/>
      <p:bldP spid="304377" grpId="1" animBg="1"/>
      <p:bldP spid="304378" grpId="0" animBg="1"/>
      <p:bldP spid="304378" grpId="1" animBg="1"/>
      <p:bldP spid="304379" grpId="0" animBg="1"/>
      <p:bldP spid="304380" grpId="0" animBg="1"/>
      <p:bldP spid="304381" grpId="0" animBg="1"/>
      <p:bldP spid="304382" grpId="0" animBg="1"/>
      <p:bldP spid="304383" grpId="0" animBg="1"/>
      <p:bldP spid="304384" grpId="0" animBg="1"/>
      <p:bldP spid="304385" grpId="0" animBg="1"/>
      <p:bldP spid="304386" grpId="0" animBg="1"/>
      <p:bldP spid="304387" grpId="0" animBg="1"/>
      <p:bldP spid="304388" grpId="0" animBg="1"/>
      <p:bldP spid="304389" grpId="0" animBg="1"/>
      <p:bldP spid="304390" grpId="0" animBg="1"/>
      <p:bldP spid="304391" grpId="0" animBg="1"/>
      <p:bldP spid="3044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A8D4-5D63-4A2B-91AA-D4F8B9D33020}" type="slidenum">
              <a:rPr lang="ru-RU"/>
              <a:pPr/>
              <a:t>24</a:t>
            </a:fld>
            <a:endParaRPr lang="ru-RU"/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647700" y="4156075"/>
            <a:ext cx="8280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i="1"/>
              <a:t>Набор тестов</a:t>
            </a:r>
            <a:r>
              <a:rPr lang="ru-RU" sz="2800"/>
              <a:t> (</a:t>
            </a:r>
            <a:r>
              <a:rPr lang="en-US" sz="2800"/>
              <a:t>test suite</a:t>
            </a:r>
            <a:r>
              <a:rPr lang="ru-RU" sz="2800"/>
              <a:t>).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2400"/>
              <a:t>Sound</a:t>
            </a:r>
            <a:r>
              <a:rPr lang="ru-RU" sz="2400"/>
              <a:t> :</a:t>
            </a:r>
          </a:p>
          <a:p>
            <a:pPr algn="dist">
              <a:lnSpc>
                <a:spcPct val="40000"/>
              </a:lnSpc>
              <a:spcBef>
                <a:spcPct val="40000"/>
              </a:spcBef>
            </a:pPr>
            <a:r>
              <a:rPr lang="ru-RU" sz="2600">
                <a:latin typeface="Times New Roman" pitchFamily="18" charset="0"/>
              </a:rPr>
              <a:t>Р </a:t>
            </a:r>
            <a:r>
              <a:rPr lang="ru-RU" sz="2600" i="1">
                <a:latin typeface="Times New Roman" pitchFamily="18" charset="0"/>
              </a:rPr>
              <a:t>соответствует</a:t>
            </a:r>
            <a:r>
              <a:rPr lang="ru-RU" sz="2600">
                <a:latin typeface="Times New Roman" pitchFamily="18" charset="0"/>
              </a:rPr>
              <a:t> спецификации	</a:t>
            </a:r>
            <a:r>
              <a:rPr lang="ru-RU" sz="2600">
                <a:latin typeface="Times New Roman" pitchFamily="18" charset="0"/>
                <a:sym typeface="Symbol" pitchFamily="18" charset="2"/>
              </a:rPr>
              <a:t>Р</a:t>
            </a:r>
            <a:r>
              <a:rPr lang="ru-RU" sz="2600">
                <a:latin typeface="Times New Roman" pitchFamily="18" charset="0"/>
              </a:rPr>
              <a:t> </a:t>
            </a:r>
            <a:r>
              <a:rPr lang="ru-RU" sz="2600" i="1">
                <a:latin typeface="Times New Roman" pitchFamily="18" charset="0"/>
              </a:rPr>
              <a:t>проходит</a:t>
            </a:r>
            <a:r>
              <a:rPr lang="ru-RU" sz="2600">
                <a:latin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2600">
                <a:latin typeface="Times New Roman" pitchFamily="18" charset="0"/>
              </a:rPr>
              <a:t>тест</a:t>
            </a:r>
            <a:r>
              <a:rPr lang="ru-RU" sz="2400"/>
              <a:t> 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altLang="zh-TW" sz="2400">
                <a:ea typeface="新細明體" pitchFamily="18" charset="-120"/>
              </a:rPr>
              <a:t>Exhaustive</a:t>
            </a:r>
            <a:r>
              <a:rPr lang="ru-RU" altLang="zh-TW" sz="2400"/>
              <a:t> </a:t>
            </a:r>
            <a:r>
              <a:rPr lang="ru-RU" sz="2400"/>
              <a:t>:</a:t>
            </a:r>
          </a:p>
          <a:p>
            <a:pPr algn="dist">
              <a:lnSpc>
                <a:spcPct val="30000"/>
              </a:lnSpc>
              <a:spcBef>
                <a:spcPct val="40000"/>
              </a:spcBef>
            </a:pPr>
            <a:r>
              <a:rPr lang="ru-RU" sz="2600">
                <a:latin typeface="Times New Roman" pitchFamily="18" charset="0"/>
              </a:rPr>
              <a:t>Р </a:t>
            </a:r>
            <a:r>
              <a:rPr lang="ru-RU" sz="2600" i="1">
                <a:latin typeface="Times New Roman" pitchFamily="18" charset="0"/>
              </a:rPr>
              <a:t>соответствует</a:t>
            </a:r>
            <a:r>
              <a:rPr lang="ru-RU" sz="2600">
                <a:latin typeface="Times New Roman" pitchFamily="18" charset="0"/>
              </a:rPr>
              <a:t> спецификации	</a:t>
            </a:r>
            <a:r>
              <a:rPr lang="ru-RU" sz="2600">
                <a:latin typeface="Times New Roman" pitchFamily="18" charset="0"/>
                <a:sym typeface="Symbol" pitchFamily="18" charset="2"/>
              </a:rPr>
              <a:t>Р</a:t>
            </a:r>
            <a:r>
              <a:rPr lang="ru-RU" sz="2600">
                <a:latin typeface="Times New Roman" pitchFamily="18" charset="0"/>
              </a:rPr>
              <a:t> </a:t>
            </a:r>
            <a:r>
              <a:rPr lang="ru-RU" sz="2600" i="1">
                <a:latin typeface="Times New Roman" pitchFamily="18" charset="0"/>
              </a:rPr>
              <a:t>проходит</a:t>
            </a:r>
            <a:r>
              <a:rPr lang="ru-RU" sz="2600">
                <a:latin typeface="Times New Roman" pitchFamily="18" charset="0"/>
              </a:rPr>
              <a:t> </a:t>
            </a:r>
            <a:r>
              <a:rPr lang="ru-RU" sz="2800" b="1">
                <a:sym typeface="Symbol" pitchFamily="18" charset="2"/>
              </a:rPr>
              <a:t></a:t>
            </a:r>
            <a:r>
              <a:rPr lang="ru-RU" sz="2600">
                <a:latin typeface="Times New Roman" pitchFamily="18" charset="0"/>
              </a:rPr>
              <a:t>тест</a:t>
            </a:r>
            <a:r>
              <a:rPr lang="ru-RU" sz="2400"/>
              <a:t> 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sz="2400"/>
              <a:t>Complete = Sound+ </a:t>
            </a:r>
            <a:r>
              <a:rPr lang="en-US" altLang="zh-TW" sz="2400">
                <a:ea typeface="新細明體" pitchFamily="18" charset="-120"/>
              </a:rPr>
              <a:t>Exhaustive</a:t>
            </a:r>
            <a:r>
              <a:rPr lang="ru-RU" altLang="zh-TW" sz="2400"/>
              <a:t> </a:t>
            </a:r>
            <a:endParaRPr lang="ru-RU" sz="2400"/>
          </a:p>
        </p:txBody>
      </p:sp>
      <p:sp>
        <p:nvSpPr>
          <p:cNvPr id="96288" name="Line 32"/>
          <p:cNvSpPr>
            <a:spLocks noChangeShapeType="1"/>
          </p:cNvSpPr>
          <p:nvPr/>
        </p:nvSpPr>
        <p:spPr bwMode="auto">
          <a:xfrm>
            <a:off x="5508625" y="5300663"/>
            <a:ext cx="684213" cy="0"/>
          </a:xfrm>
          <a:prstGeom prst="line">
            <a:avLst/>
          </a:prstGeom>
          <a:noFill/>
          <a:ln w="127000" cmpd="dbl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89" name="Line 33"/>
          <p:cNvSpPr>
            <a:spLocks noChangeShapeType="1"/>
          </p:cNvSpPr>
          <p:nvPr/>
        </p:nvSpPr>
        <p:spPr bwMode="auto">
          <a:xfrm flipH="1">
            <a:off x="5472113" y="6057900"/>
            <a:ext cx="684212" cy="0"/>
          </a:xfrm>
          <a:prstGeom prst="line">
            <a:avLst/>
          </a:prstGeom>
          <a:noFill/>
          <a:ln w="127000" cmpd="dbl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647700" y="1360488"/>
            <a:ext cx="8208963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/>
            <a:r>
              <a:rPr lang="ru-RU" sz="2800" i="1">
                <a:latin typeface="Times New Roman" pitchFamily="18" charset="0"/>
              </a:rPr>
              <a:t>Тест</a:t>
            </a:r>
            <a:r>
              <a:rPr lang="ru-RU" sz="2400">
                <a:latin typeface="Times New Roman" pitchFamily="18" charset="0"/>
              </a:rPr>
              <a:t> или тестовый пример </a:t>
            </a:r>
            <a:r>
              <a:rPr lang="en-US" sz="2400">
                <a:latin typeface="Times New Roman" pitchFamily="18" charset="0"/>
              </a:rPr>
              <a:t>(test case)</a:t>
            </a:r>
            <a:r>
              <a:rPr lang="ru-RU" sz="2400">
                <a:latin typeface="Times New Roman" pitchFamily="18" charset="0"/>
              </a:rPr>
              <a:t>.</a:t>
            </a:r>
          </a:p>
          <a:p>
            <a:pPr algn="dist">
              <a:lnSpc>
                <a:spcPct val="110000"/>
              </a:lnSpc>
            </a:pPr>
            <a:r>
              <a:rPr lang="ru-RU" sz="2400">
                <a:latin typeface="Times New Roman" pitchFamily="18" charset="0"/>
              </a:rPr>
              <a:t>Тест </a:t>
            </a:r>
            <a:r>
              <a:rPr lang="ru-RU" sz="2400" u="sng">
                <a:latin typeface="Times New Roman" pitchFamily="18" charset="0"/>
              </a:rPr>
              <a:t>конечен</a:t>
            </a:r>
            <a:r>
              <a:rPr lang="ru-RU" sz="2400">
                <a:latin typeface="Times New Roman" pitchFamily="18" charset="0"/>
              </a:rPr>
              <a:t>: конечно число нажатий кнопок и наблюдений. </a:t>
            </a:r>
          </a:p>
          <a:p>
            <a:pPr algn="dist"/>
            <a:r>
              <a:rPr lang="ru-RU" sz="2400">
                <a:latin typeface="Times New Roman" pitchFamily="18" charset="0"/>
              </a:rPr>
              <a:t>В конце работы тест выносит вердикт: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en-US" sz="2800"/>
              <a:t>fail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или </a:t>
            </a:r>
            <a:r>
              <a:rPr lang="en-US" sz="2800"/>
              <a:t>pass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grpSp>
        <p:nvGrpSpPr>
          <p:cNvPr id="96265" name="Group 9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96266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7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8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69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70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71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72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73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274" name="Text Box 18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6275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276" name="Line 20"/>
          <p:cNvSpPr>
            <a:spLocks noChangeShapeType="1"/>
          </p:cNvSpPr>
          <p:nvPr/>
        </p:nvSpPr>
        <p:spPr bwMode="auto">
          <a:xfrm>
            <a:off x="792163" y="278130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77" name="Line 21"/>
          <p:cNvSpPr>
            <a:spLocks noChangeShapeType="1"/>
          </p:cNvSpPr>
          <p:nvPr/>
        </p:nvSpPr>
        <p:spPr bwMode="auto">
          <a:xfrm>
            <a:off x="755650" y="4156075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78" name="Text Box 22"/>
          <p:cNvSpPr txBox="1">
            <a:spLocks noChangeArrowheads="1"/>
          </p:cNvSpPr>
          <p:nvPr/>
        </p:nvSpPr>
        <p:spPr bwMode="auto">
          <a:xfrm>
            <a:off x="647700" y="2752725"/>
            <a:ext cx="81359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/>
            <a:r>
              <a:rPr lang="ru-RU" sz="2400">
                <a:latin typeface="Times New Roman" pitchFamily="18" charset="0"/>
              </a:rPr>
              <a:t>Реализация </a:t>
            </a:r>
            <a:r>
              <a:rPr lang="ru-RU" sz="2800" i="1">
                <a:latin typeface="Times New Roman" pitchFamily="18" charset="0"/>
              </a:rPr>
              <a:t>проходит</a:t>
            </a:r>
            <a:r>
              <a:rPr lang="ru-RU" sz="2400">
                <a:latin typeface="Times New Roman" pitchFamily="18" charset="0"/>
              </a:rPr>
              <a:t> тест, если эксперимент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solidFill>
                  <a:srgbClr val="FF0000"/>
                </a:solidFill>
                <a:latin typeface="Times New Roman" pitchFamily="18" charset="0"/>
              </a:rPr>
              <a:t>при любой погоде</a:t>
            </a:r>
            <a:r>
              <a:rPr lang="ru-RU" sz="2400">
                <a:latin typeface="Times New Roman" pitchFamily="18" charset="0"/>
              </a:rPr>
              <a:t> заканчивается за конечное время</a:t>
            </a:r>
            <a:r>
              <a:rPr lang="ru-RU" sz="2400" u="sng">
                <a:latin typeface="Times New Roman" pitchFamily="18" charset="0"/>
              </a:rPr>
              <a:t/>
            </a:r>
            <a:br>
              <a:rPr lang="ru-RU" sz="2400" u="sng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 вердиктом </a:t>
            </a:r>
            <a:r>
              <a:rPr lang="en-US" sz="2800"/>
              <a:t>pass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96280" name="AutoShape 24"/>
          <p:cNvSpPr>
            <a:spLocks noChangeArrowheads="1"/>
          </p:cNvSpPr>
          <p:nvPr/>
        </p:nvSpPr>
        <p:spPr bwMode="auto">
          <a:xfrm>
            <a:off x="142875" y="1358900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6284" name="Text Box 28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  <a:r>
              <a:rPr lang="ru-RU" sz="2400"/>
              <a:t> 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ТЕСТЫ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6286" name="Line 30"/>
          <p:cNvSpPr>
            <a:spLocks noChangeShapeType="1"/>
          </p:cNvSpPr>
          <p:nvPr/>
        </p:nvSpPr>
        <p:spPr bwMode="auto">
          <a:xfrm>
            <a:off x="5508625" y="5300663"/>
            <a:ext cx="684213" cy="0"/>
          </a:xfrm>
          <a:prstGeom prst="line">
            <a:avLst/>
          </a:prstGeom>
          <a:noFill/>
          <a:ln w="127000" cmpd="dbl">
            <a:solidFill>
              <a:srgbClr val="FD1B03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87" name="Line 31"/>
          <p:cNvSpPr>
            <a:spLocks noChangeShapeType="1"/>
          </p:cNvSpPr>
          <p:nvPr/>
        </p:nvSpPr>
        <p:spPr bwMode="auto">
          <a:xfrm flipH="1">
            <a:off x="5472113" y="6057900"/>
            <a:ext cx="684212" cy="0"/>
          </a:xfrm>
          <a:prstGeom prst="line">
            <a:avLst/>
          </a:prstGeom>
          <a:noFill/>
          <a:ln w="127000" cmpd="dbl">
            <a:solidFill>
              <a:srgbClr val="FD1B03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509 L 4.16667E-6 0.22155 " pathEditMode="relative" rAng="0" ptsTypes="AA">
                                      <p:cBhvr>
                                        <p:cTn id="50" dur="1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"/>
                            </p:stCondLst>
                            <p:childTnLst>
                              <p:par>
                                <p:cTn id="52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96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2155 L 4.16667E-6 0.42622 " pathEditMode="relative" rAng="0" ptsTypes="AA">
                                      <p:cBhvr>
                                        <p:cTn id="59" dur="1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96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96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96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96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0"/>
                                        <p:tgtEl>
                                          <p:spTgt spid="9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81" grpId="0"/>
      <p:bldP spid="96288" grpId="0" animBg="1"/>
      <p:bldP spid="96289" grpId="0" animBg="1"/>
      <p:bldP spid="96258" grpId="0"/>
      <p:bldP spid="96276" grpId="0" animBg="1"/>
      <p:bldP spid="96277" grpId="0" animBg="1"/>
      <p:bldP spid="96278" grpId="0"/>
      <p:bldP spid="96280" grpId="0" animBg="1"/>
      <p:bldP spid="96280" grpId="1" animBg="1"/>
      <p:bldP spid="96280" grpId="2" animBg="1"/>
      <p:bldP spid="96286" grpId="0" animBg="1"/>
      <p:bldP spid="96286" grpId="1" animBg="1"/>
      <p:bldP spid="96287" grpId="0" animBg="1"/>
      <p:bldP spid="9628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9F21-86C3-47BC-8B9C-2ADDAF8B3D52}" type="slidenum">
              <a:rPr lang="ru-RU"/>
              <a:pPr/>
              <a:t>25</a:t>
            </a:fld>
            <a:endParaRPr lang="ru-RU"/>
          </a:p>
        </p:txBody>
      </p:sp>
      <p:sp>
        <p:nvSpPr>
          <p:cNvPr id="95267" name="Text Box 35"/>
          <p:cNvSpPr txBox="1">
            <a:spLocks noChangeArrowheads="1"/>
          </p:cNvSpPr>
          <p:nvPr/>
        </p:nvSpPr>
        <p:spPr bwMode="auto">
          <a:xfrm>
            <a:off x="647700" y="4478338"/>
            <a:ext cx="81724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  <a:spcAft>
                <a:spcPct val="20000"/>
              </a:spcAft>
            </a:pPr>
            <a:r>
              <a:rPr lang="ru-RU" sz="3200"/>
              <a:t>Два источника бесконечного числа трасс: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3200">
                <a:latin typeface="Times New Roman" pitchFamily="18" charset="0"/>
                <a:sym typeface="Wingdings" pitchFamily="2" charset="2"/>
              </a:rPr>
              <a:t>  </a:t>
            </a:r>
            <a:r>
              <a:rPr lang="ru-RU" sz="3200">
                <a:latin typeface="Times New Roman" pitchFamily="18" charset="0"/>
              </a:rPr>
              <a:t>Бесконечное ветвление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      </a:t>
            </a:r>
            <a:r>
              <a:rPr lang="ru-RU" sz="2800">
                <a:latin typeface="Times New Roman" pitchFamily="18" charset="0"/>
              </a:rPr>
              <a:t>(и, следовательно, бесконечный алфавит)</a:t>
            </a:r>
            <a:r>
              <a:rPr lang="ru-RU" sz="3200">
                <a:latin typeface="Times New Roman" pitchFamily="18" charset="0"/>
              </a:rPr>
              <a:t>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3200">
                <a:sym typeface="Wingdings" pitchFamily="2" charset="2"/>
              </a:rPr>
              <a:t></a:t>
            </a:r>
            <a:r>
              <a:rPr lang="ru-RU" sz="3200"/>
              <a:t>  </a:t>
            </a:r>
            <a:r>
              <a:rPr lang="ru-RU" sz="3200">
                <a:latin typeface="Times New Roman" pitchFamily="18" charset="0"/>
              </a:rPr>
              <a:t>Бесконечные трассы.</a:t>
            </a:r>
          </a:p>
        </p:txBody>
      </p:sp>
      <p:sp>
        <p:nvSpPr>
          <p:cNvPr id="95268" name="Text Box 36"/>
          <p:cNvSpPr txBox="1">
            <a:spLocks noChangeArrowheads="1"/>
          </p:cNvSpPr>
          <p:nvPr/>
        </p:nvSpPr>
        <p:spPr bwMode="auto">
          <a:xfrm>
            <a:off x="647700" y="3425825"/>
            <a:ext cx="817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latin typeface="Times New Roman" pitchFamily="18" charset="0"/>
              </a:rPr>
              <a:t>Бесконечное число значимых трасс.</a:t>
            </a:r>
          </a:p>
        </p:txBody>
      </p:sp>
      <p:sp>
        <p:nvSpPr>
          <p:cNvPr id="95269" name="Text Box 37"/>
          <p:cNvSpPr txBox="1">
            <a:spLocks noChangeArrowheads="1"/>
          </p:cNvSpPr>
          <p:nvPr/>
        </p:nvSpPr>
        <p:spPr bwMode="auto">
          <a:xfrm>
            <a:off x="647700" y="2381250"/>
            <a:ext cx="817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Трассы:</a:t>
            </a:r>
            <a:r>
              <a:rPr lang="ru-RU" sz="3200"/>
              <a:t> </a:t>
            </a:r>
            <a:r>
              <a:rPr lang="ru-RU" sz="3600">
                <a:latin typeface="Times New Roman" pitchFamily="18" charset="0"/>
              </a:rPr>
              <a:t>безразличные и значимые.</a:t>
            </a:r>
          </a:p>
        </p:txBody>
      </p:sp>
      <p:grpSp>
        <p:nvGrpSpPr>
          <p:cNvPr id="95242" name="Group 10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95243" name="Rectangle 1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4" name="Rectangle 1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5" name="Rectangle 1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6" name="Rectangle 1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7" name="Rectangle 1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9" name="Rectangle 1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0" name="Rectangle 1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1" name="Text Box 19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5252" name="Picture 20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5253" name="Line 21"/>
          <p:cNvSpPr>
            <a:spLocks noChangeShapeType="1"/>
          </p:cNvSpPr>
          <p:nvPr/>
        </p:nvSpPr>
        <p:spPr bwMode="auto">
          <a:xfrm>
            <a:off x="684213" y="328136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5264" name="Line 32"/>
          <p:cNvSpPr>
            <a:spLocks noChangeShapeType="1"/>
          </p:cNvSpPr>
          <p:nvPr/>
        </p:nvSpPr>
        <p:spPr bwMode="auto">
          <a:xfrm>
            <a:off x="684213" y="4289425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5259" name="AutoShape 27"/>
          <p:cNvSpPr>
            <a:spLocks noChangeArrowheads="1"/>
          </p:cNvSpPr>
          <p:nvPr/>
        </p:nvSpPr>
        <p:spPr bwMode="auto">
          <a:xfrm>
            <a:off x="142875" y="2508250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270" name="Text Box 38"/>
          <p:cNvSpPr txBox="1">
            <a:spLocks noChangeArrowheads="1"/>
          </p:cNvSpPr>
          <p:nvPr/>
        </p:nvSpPr>
        <p:spPr bwMode="auto">
          <a:xfrm>
            <a:off x="323850" y="225425"/>
            <a:ext cx="8461375" cy="1835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  <a:r>
              <a:rPr lang="ru-RU" sz="2400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 	 </a:t>
            </a: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Бесконечность 						      полного</a:t>
            </a:r>
            <a:b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				     тестового набора</a:t>
            </a:r>
          </a:p>
        </p:txBody>
      </p:sp>
      <p:grpSp>
        <p:nvGrpSpPr>
          <p:cNvPr id="95282" name="Group 50"/>
          <p:cNvGrpSpPr>
            <a:grpSpLocks/>
          </p:cNvGrpSpPr>
          <p:nvPr/>
        </p:nvGrpSpPr>
        <p:grpSpPr bwMode="auto">
          <a:xfrm>
            <a:off x="576263" y="2144713"/>
            <a:ext cx="8208962" cy="2073275"/>
            <a:chOff x="363" y="1058"/>
            <a:chExt cx="5171" cy="1306"/>
          </a:xfrm>
        </p:grpSpPr>
        <p:sp>
          <p:nvSpPr>
            <p:cNvPr id="95271" name="Text Box 39"/>
            <p:cNvSpPr txBox="1">
              <a:spLocks noChangeArrowheads="1"/>
            </p:cNvSpPr>
            <p:nvPr/>
          </p:nvSpPr>
          <p:spPr bwMode="auto">
            <a:xfrm>
              <a:off x="363" y="1071"/>
              <a:ext cx="5171" cy="1293"/>
            </a:xfrm>
            <a:prstGeom prst="rect">
              <a:avLst/>
            </a:prstGeom>
            <a:solidFill>
              <a:srgbClr val="F8F2D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ru-RU" sz="3200"/>
            </a:p>
          </p:txBody>
        </p:sp>
        <p:sp>
          <p:nvSpPr>
            <p:cNvPr id="95273" name="Text Box 41"/>
            <p:cNvSpPr txBox="1">
              <a:spLocks noChangeArrowheads="1"/>
            </p:cNvSpPr>
            <p:nvPr/>
          </p:nvSpPr>
          <p:spPr bwMode="auto">
            <a:xfrm>
              <a:off x="2880" y="1058"/>
              <a:ext cx="476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/>
                <a:t>a</a:t>
              </a:r>
              <a:r>
                <a:rPr lang="en-US" sz="3200" baseline="-25000"/>
                <a:t>n+1</a:t>
              </a:r>
              <a:endParaRPr lang="ru-RU" sz="3200" baseline="-25000"/>
            </a:p>
          </p:txBody>
        </p:sp>
        <p:sp>
          <p:nvSpPr>
            <p:cNvPr id="95274" name="Text Box 42"/>
            <p:cNvSpPr txBox="1">
              <a:spLocks noChangeArrowheads="1"/>
            </p:cNvSpPr>
            <p:nvPr/>
          </p:nvSpPr>
          <p:spPr bwMode="auto">
            <a:xfrm>
              <a:off x="2880" y="1318"/>
              <a:ext cx="476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/>
                <a:t>b</a:t>
              </a:r>
              <a:r>
                <a:rPr lang="en-US" sz="3200" baseline="-25000"/>
                <a:t>n+1</a:t>
              </a:r>
              <a:endParaRPr lang="ru-RU" sz="3200" baseline="-25000"/>
            </a:p>
          </p:txBody>
        </p:sp>
        <p:sp>
          <p:nvSpPr>
            <p:cNvPr id="95275" name="Text Box 43"/>
            <p:cNvSpPr txBox="1">
              <a:spLocks noChangeArrowheads="1"/>
            </p:cNvSpPr>
            <p:nvPr/>
          </p:nvSpPr>
          <p:spPr bwMode="auto">
            <a:xfrm>
              <a:off x="2880" y="1636"/>
              <a:ext cx="476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/>
                <a:t>c</a:t>
              </a:r>
              <a:r>
                <a:rPr lang="en-US" sz="3200" baseline="-25000"/>
                <a:t>n+1</a:t>
              </a:r>
              <a:endParaRPr lang="ru-RU" sz="3200" baseline="-25000"/>
            </a:p>
          </p:txBody>
        </p:sp>
        <p:sp>
          <p:nvSpPr>
            <p:cNvPr id="95276" name="Text Box 44"/>
            <p:cNvSpPr txBox="1">
              <a:spLocks noChangeArrowheads="1"/>
            </p:cNvSpPr>
            <p:nvPr/>
          </p:nvSpPr>
          <p:spPr bwMode="auto">
            <a:xfrm>
              <a:off x="2132" y="1829"/>
              <a:ext cx="1224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/>
                <a:t>……….</a:t>
              </a:r>
              <a:endParaRPr lang="ru-RU" sz="4400" b="1" baseline="-25000"/>
            </a:p>
          </p:txBody>
        </p:sp>
        <p:sp>
          <p:nvSpPr>
            <p:cNvPr id="95277" name="Text Box 45"/>
            <p:cNvSpPr txBox="1">
              <a:spLocks noChangeArrowheads="1"/>
            </p:cNvSpPr>
            <p:nvPr/>
          </p:nvSpPr>
          <p:spPr bwMode="auto">
            <a:xfrm>
              <a:off x="589" y="1489"/>
              <a:ext cx="156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/>
                <a:t>z</a:t>
              </a:r>
              <a:r>
                <a:rPr lang="en-US" sz="3200" baseline="-25000"/>
                <a:t>1</a:t>
              </a:r>
              <a:r>
                <a:rPr lang="en-US" sz="3200"/>
                <a:t>,z</a:t>
              </a:r>
              <a:r>
                <a:rPr lang="en-US" sz="3200" baseline="-25000"/>
                <a:t>2</a:t>
              </a:r>
              <a:r>
                <a:rPr lang="en-US" sz="3200"/>
                <a:t>,z</a:t>
              </a:r>
              <a:r>
                <a:rPr lang="en-US" sz="3200" baseline="-25000"/>
                <a:t>3</a:t>
              </a:r>
              <a:r>
                <a:rPr lang="en-US" sz="3200"/>
                <a:t>,…,z</a:t>
              </a:r>
              <a:r>
                <a:rPr lang="en-US" sz="3200" baseline="-25000"/>
                <a:t>n</a:t>
              </a:r>
              <a:endParaRPr lang="ru-RU" sz="3200" baseline="-25000"/>
            </a:p>
          </p:txBody>
        </p:sp>
        <p:cxnSp>
          <p:nvCxnSpPr>
            <p:cNvPr id="95278" name="AutoShape 46"/>
            <p:cNvCxnSpPr>
              <a:cxnSpLocks noChangeShapeType="1"/>
              <a:stCxn id="95277" idx="3"/>
              <a:endCxn id="95273" idx="1"/>
            </p:cNvCxnSpPr>
            <p:nvPr/>
          </p:nvCxnSpPr>
          <p:spPr bwMode="auto">
            <a:xfrm flipV="1">
              <a:off x="2154" y="1212"/>
              <a:ext cx="726" cy="4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95279" name="AutoShape 47"/>
            <p:cNvCxnSpPr>
              <a:cxnSpLocks noChangeShapeType="1"/>
              <a:stCxn id="95277" idx="3"/>
              <a:endCxn id="95274" idx="1"/>
            </p:cNvCxnSpPr>
            <p:nvPr/>
          </p:nvCxnSpPr>
          <p:spPr bwMode="auto">
            <a:xfrm flipV="1">
              <a:off x="2154" y="1472"/>
              <a:ext cx="726" cy="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95280" name="AutoShape 48"/>
            <p:cNvCxnSpPr>
              <a:cxnSpLocks noChangeShapeType="1"/>
              <a:stCxn id="95277" idx="3"/>
              <a:endCxn id="95275" idx="1"/>
            </p:cNvCxnSpPr>
            <p:nvPr/>
          </p:nvCxnSpPr>
          <p:spPr bwMode="auto">
            <a:xfrm>
              <a:off x="2154" y="1672"/>
              <a:ext cx="726" cy="1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</p:grpSp>
      <p:graphicFrame>
        <p:nvGraphicFramePr>
          <p:cNvPr id="95330" name="Group 98"/>
          <p:cNvGraphicFramePr>
            <a:graphicFrameLocks noGrp="1"/>
          </p:cNvGraphicFramePr>
          <p:nvPr>
            <p:ph/>
          </p:nvPr>
        </p:nvGraphicFramePr>
        <p:xfrm>
          <a:off x="576263" y="2093913"/>
          <a:ext cx="8172450" cy="3262313"/>
        </p:xfrm>
        <a:graphic>
          <a:graphicData uri="http://schemas.openxmlformats.org/drawingml/2006/table">
            <a:tbl>
              <a:tblPr/>
              <a:tblGrid>
                <a:gridCol w="2724150"/>
                <a:gridCol w="2724150"/>
                <a:gridCol w="2724150"/>
              </a:tblGrid>
              <a:tr h="3262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,…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D1B03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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</a:t>
                      </a:r>
                      <a:br>
                        <a:rPr kumimoji="0" lang="en-US" altLang="zh-TW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</a:b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,z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……………..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</a:tr>
            </a:tbl>
          </a:graphicData>
        </a:graphic>
      </p:graphicFrame>
      <p:sp>
        <p:nvSpPr>
          <p:cNvPr id="95331" name="Text Box 99"/>
          <p:cNvSpPr txBox="1">
            <a:spLocks noChangeArrowheads="1"/>
          </p:cNvSpPr>
          <p:nvPr/>
        </p:nvSpPr>
        <p:spPr bwMode="auto">
          <a:xfrm>
            <a:off x="323850" y="927100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5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5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7687E-6 L 4.16667E-6 0.15079 " pathEditMode="relative" rAng="0" ptsTypes="AA">
                                      <p:cBhvr>
                                        <p:cTn id="49" dur="100" fill="hold"/>
                                        <p:tgtEl>
                                          <p:spTgt spid="95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"/>
                            </p:stCondLst>
                            <p:childTnLst>
                              <p:par>
                                <p:cTn id="5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5079 L 4.16667E-6 0.29233 " pathEditMode="relative" rAng="0" ptsTypes="AA">
                                      <p:cBhvr>
                                        <p:cTn id="58" dur="100" fill="hold"/>
                                        <p:tgtEl>
                                          <p:spTgt spid="95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"/>
                            </p:stCondLst>
                            <p:childTnLst>
                              <p:par>
                                <p:cTn id="6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mph" presetSubtype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7" dur="indefinite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8" dur="indefinite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9" dur="indefinite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5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5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1" dur="indefinite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7" dur="indefinite"/>
                                        <p:tgtEl>
                                          <p:spTgt spid="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9" dur="indefinite"/>
                                        <p:tgtEl>
                                          <p:spTgt spid="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7" grpId="0" build="allAtOnce"/>
      <p:bldP spid="95268" grpId="0"/>
      <p:bldP spid="95269" grpId="0"/>
      <p:bldP spid="95253" grpId="0" animBg="1"/>
      <p:bldP spid="95264" grpId="0" animBg="1"/>
      <p:bldP spid="95259" grpId="0" animBg="1"/>
      <p:bldP spid="95259" grpId="1" animBg="1"/>
      <p:bldP spid="95259" grpId="2" animBg="1"/>
      <p:bldP spid="95331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2E236-1E67-46F0-8516-CBD1E883A097}" type="slidenum">
              <a:rPr lang="ru-RU"/>
              <a:pPr/>
              <a:t>26</a:t>
            </a:fld>
            <a:endParaRPr lang="ru-RU"/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647700" y="1949450"/>
            <a:ext cx="81724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Приходится ограничиваться наборами, которые </a:t>
            </a:r>
            <a:r>
              <a:rPr lang="ru-RU" sz="2800" i="1"/>
              <a:t>значимы</a:t>
            </a:r>
            <a:r>
              <a:rPr lang="ru-RU" sz="2800"/>
              <a:t>, но </a:t>
            </a:r>
            <a:r>
              <a:rPr lang="ru-RU" sz="2800" i="1"/>
              <a:t>не полны</a:t>
            </a:r>
            <a:r>
              <a:rPr lang="ru-RU" sz="2800"/>
              <a:t>.</a:t>
            </a:r>
          </a:p>
        </p:txBody>
      </p:sp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647700" y="3349625"/>
            <a:ext cx="81359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Каковы критерии «достаточно хорошего» набора?</a:t>
            </a:r>
          </a:p>
        </p:txBody>
      </p:sp>
      <p:sp>
        <p:nvSpPr>
          <p:cNvPr id="113685" name="Text Box 21"/>
          <p:cNvSpPr txBox="1">
            <a:spLocks noChangeArrowheads="1"/>
          </p:cNvSpPr>
          <p:nvPr/>
        </p:nvSpPr>
        <p:spPr bwMode="auto">
          <a:xfrm>
            <a:off x="647700" y="4292600"/>
            <a:ext cx="8280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Факторизация спецификации.</a:t>
            </a:r>
          </a:p>
          <a:p>
            <a:pPr>
              <a:spcBef>
                <a:spcPct val="40000"/>
              </a:spcBef>
            </a:pPr>
            <a:r>
              <a:rPr lang="ru-RU" sz="2800"/>
              <a:t>Фактор-спецификация с конечным числом трасс</a:t>
            </a:r>
          </a:p>
        </p:txBody>
      </p:sp>
      <p:sp>
        <p:nvSpPr>
          <p:cNvPr id="113686" name="Text Box 22"/>
          <p:cNvSpPr txBox="1">
            <a:spLocks noChangeArrowheads="1"/>
          </p:cNvSpPr>
          <p:nvPr/>
        </p:nvSpPr>
        <p:spPr bwMode="auto">
          <a:xfrm>
            <a:off x="647700" y="5754688"/>
            <a:ext cx="8280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Перечисление полного набора с фильтрацией.</a:t>
            </a:r>
          </a:p>
        </p:txBody>
      </p:sp>
      <p:grpSp>
        <p:nvGrpSpPr>
          <p:cNvPr id="11366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1366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6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67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1367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3678" name="Line 14"/>
          <p:cNvSpPr>
            <a:spLocks noChangeShapeType="1"/>
          </p:cNvSpPr>
          <p:nvPr/>
        </p:nvSpPr>
        <p:spPr bwMode="auto">
          <a:xfrm>
            <a:off x="684213" y="314166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680" name="Line 16"/>
          <p:cNvSpPr>
            <a:spLocks noChangeShapeType="1"/>
          </p:cNvSpPr>
          <p:nvPr/>
        </p:nvSpPr>
        <p:spPr bwMode="auto">
          <a:xfrm>
            <a:off x="684213" y="558958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323850" y="225425"/>
            <a:ext cx="8461375" cy="14747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Формализация эксперимента.</a:t>
            </a:r>
            <a:r>
              <a:rPr lang="ru-RU"/>
              <a:t>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	Выбор значимого 						тестового набора</a:t>
            </a:r>
          </a:p>
        </p:txBody>
      </p:sp>
      <p:sp>
        <p:nvSpPr>
          <p:cNvPr id="113687" name="Line 23"/>
          <p:cNvSpPr>
            <a:spLocks noChangeShapeType="1"/>
          </p:cNvSpPr>
          <p:nvPr/>
        </p:nvSpPr>
        <p:spPr bwMode="auto">
          <a:xfrm>
            <a:off x="684213" y="411480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3683" name="AutoShape 19"/>
          <p:cNvSpPr>
            <a:spLocks noChangeArrowheads="1"/>
          </p:cNvSpPr>
          <p:nvPr/>
        </p:nvSpPr>
        <p:spPr bwMode="auto">
          <a:xfrm>
            <a:off x="142875" y="1989138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3688" name="Text Box 24"/>
          <p:cNvSpPr txBox="1">
            <a:spLocks noChangeArrowheads="1"/>
          </p:cNvSpPr>
          <p:nvPr/>
        </p:nvSpPr>
        <p:spPr bwMode="auto">
          <a:xfrm>
            <a:off x="323850" y="800100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20602 " pathEditMode="relative" rAng="0" ptsTypes="AA">
                                      <p:cBhvr>
                                        <p:cTn id="49" dur="1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"/>
                            </p:stCondLst>
                            <p:childTnLst>
                              <p:par>
                                <p:cTn id="5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0606 L 4.16667E-6 0.33719 " pathEditMode="relative" rAng="0" ptsTypes="AA">
                                      <p:cBhvr>
                                        <p:cTn id="58" dur="1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"/>
                            </p:stCondLst>
                            <p:childTnLst>
                              <p:par>
                                <p:cTn id="60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1" dur="1000" fill="hold"/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33719 L 4.16667E-6 0.55481 " pathEditMode="relative" rAng="0" ptsTypes="AA">
                                      <p:cBhvr>
                                        <p:cTn id="67" dur="1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"/>
                            </p:stCondLst>
                            <p:childTnLst>
                              <p:par>
                                <p:cTn id="69" presetID="1" presetClass="emph" presetSubtype="1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70" dur="1000" fill="hold"/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79" grpId="0"/>
      <p:bldP spid="113685" grpId="0"/>
      <p:bldP spid="113686" grpId="0"/>
      <p:bldP spid="113678" grpId="0" animBg="1"/>
      <p:bldP spid="113680" grpId="0" animBg="1"/>
      <p:bldP spid="113687" grpId="0" animBg="1"/>
      <p:bldP spid="113683" grpId="0" animBg="1"/>
      <p:bldP spid="113683" grpId="1" animBg="1"/>
      <p:bldP spid="113683" grpId="2" animBg="1"/>
      <p:bldP spid="113683" grpId="3" animBg="1"/>
      <p:bldP spid="11368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0C99-F4AE-4D01-9624-EF90261D5C31}" type="slidenum">
              <a:rPr lang="ru-RU"/>
              <a:pPr/>
              <a:t>27</a:t>
            </a:fld>
            <a:endParaRPr lang="ru-RU"/>
          </a:p>
        </p:txBody>
      </p:sp>
      <p:grpSp>
        <p:nvGrpSpPr>
          <p:cNvPr id="28672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672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2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2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2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2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2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2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3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73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673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33" name="Text Box 13"/>
          <p:cNvSpPr txBox="1">
            <a:spLocks noChangeArrowheads="1"/>
          </p:cNvSpPr>
          <p:nvPr/>
        </p:nvSpPr>
        <p:spPr bwMode="auto">
          <a:xfrm>
            <a:off x="4302125" y="228600"/>
            <a:ext cx="4349750" cy="622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ru-RU" sz="300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>
                <a:latin typeface="Times New Roman" pitchFamily="18" charset="0"/>
              </a:rPr>
              <a:t>ведение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spcAft>
                <a:spcPct val="20000"/>
              </a:spcAft>
            </a:pPr>
            <a:r>
              <a:rPr lang="ru-RU" sz="3000" b="1" u="sng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000" b="1" u="sng">
                <a:latin typeface="Times New Roman" pitchFamily="18" charset="0"/>
              </a:rPr>
              <a:t>атематическая модель</a:t>
            </a:r>
            <a:endParaRPr lang="en-US" sz="3000" b="1" u="sng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Labelled Transition System</a:t>
            </a:r>
            <a:r>
              <a:rPr lang="ru-RU" sz="2400">
                <a:latin typeface="Times New Roman" pitchFamily="18" charset="0"/>
              </a:rPr>
              <a:t>-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LTS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Трассы наблюдений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Два вида детерминизма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Стимулы и реакции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Три вида детерминизма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Параллельная композиция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-переход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Блокирующий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deadlock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3 машины и 6 соответствий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Требования к реализации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Генерация тестов для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2400">
                <a:latin typeface="Times New Roman" pitchFamily="18" charset="0"/>
              </a:rPr>
              <a:t> </a:t>
            </a:r>
            <a:endParaRPr lang="ru-RU" sz="2400">
              <a:latin typeface="Times New Roman" pitchFamily="18" charset="0"/>
            </a:endParaRP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</a:rPr>
              <a:t>Тестовый контекст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</a:rPr>
              <a:t>Проблемы асинхронности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286734" name="Picture 14" descr="kub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07950"/>
            <a:ext cx="685800" cy="722313"/>
          </a:xfrm>
          <a:prstGeom prst="rect">
            <a:avLst/>
          </a:prstGeom>
          <a:noFill/>
        </p:spPr>
      </p:pic>
      <p:pic>
        <p:nvPicPr>
          <p:cNvPr id="286735" name="Picture 15" descr="marshrut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107950" y="107950"/>
            <a:ext cx="4006850" cy="6640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BD635-EF21-4F7E-A8FB-2E089E651B77}" type="slidenum">
              <a:rPr lang="ru-RU"/>
              <a:pPr/>
              <a:t>28</a:t>
            </a:fld>
            <a:endParaRPr lang="ru-RU"/>
          </a:p>
        </p:txBody>
      </p:sp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647700" y="1727200"/>
            <a:ext cx="8135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Непустое множество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800"/>
              <a:t>V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kumimoji="1" lang="ru-RU" sz="2800" i="1">
                <a:latin typeface="Times New Roman" pitchFamily="18" charset="0"/>
              </a:rPr>
              <a:t>с</a:t>
            </a:r>
            <a:r>
              <a:rPr lang="ru-RU" sz="2800" i="1">
                <a:latin typeface="Times New Roman" pitchFamily="18" charset="0"/>
              </a:rPr>
              <a:t>остояний</a:t>
            </a:r>
            <a:br>
              <a:rPr lang="ru-RU" sz="2800" i="1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 выделенным</a:t>
            </a:r>
            <a:r>
              <a:rPr lang="ru-RU" sz="2400" i="1">
                <a:latin typeface="Times New Roman" pitchFamily="18" charset="0"/>
              </a:rPr>
              <a:t> </a:t>
            </a:r>
            <a:r>
              <a:rPr lang="ru-RU" sz="2800" i="1">
                <a:latin typeface="Times New Roman" pitchFamily="18" charset="0"/>
              </a:rPr>
              <a:t>начальным</a:t>
            </a:r>
            <a:r>
              <a:rPr lang="ru-RU" sz="2400" i="1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состоянием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en-US" sz="2800" baseline="-25000"/>
              <a:t>0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647700" y="2855913"/>
            <a:ext cx="81359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Наблюдаемый переход</a:t>
            </a:r>
            <a:r>
              <a:rPr lang="ru-RU" sz="2800"/>
              <a:t>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s`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 E</a:t>
            </a:r>
            <a:r>
              <a:rPr lang="ru-RU" altLang="zh-TW" sz="2800">
                <a:sym typeface="Euclid Symbol" pitchFamily="18" charset="2"/>
              </a:rPr>
              <a:t/>
            </a:r>
            <a:br>
              <a:rPr lang="ru-RU" altLang="zh-TW" sz="2800">
                <a:sym typeface="Euclid Symbol" pitchFamily="18" charset="2"/>
              </a:rPr>
            </a:br>
            <a:r>
              <a:rPr lang="ru-RU" altLang="zh-TW" sz="2400">
                <a:latin typeface="Times New Roman" pitchFamily="18" charset="0"/>
              </a:rPr>
              <a:t>из состояния</a:t>
            </a:r>
            <a:r>
              <a:rPr lang="ru-RU" altLang="zh-TW" sz="2800"/>
              <a:t> </a:t>
            </a:r>
            <a:r>
              <a:rPr lang="en-US" altLang="zh-TW" sz="2800">
                <a:ea typeface="新細明體" pitchFamily="18" charset="-120"/>
              </a:rPr>
              <a:t>s</a:t>
            </a:r>
            <a:r>
              <a:rPr lang="ru-RU" altLang="zh-TW" sz="2800"/>
              <a:t> </a:t>
            </a:r>
            <a:r>
              <a:rPr lang="ru-RU" altLang="zh-TW" sz="2400">
                <a:latin typeface="Times New Roman" pitchFamily="18" charset="0"/>
              </a:rPr>
              <a:t>в состояние</a:t>
            </a:r>
            <a:r>
              <a:rPr lang="ru-RU" altLang="zh-TW" sz="2800">
                <a:latin typeface="Times New Roman" pitchFamily="18" charset="0"/>
              </a:rPr>
              <a:t> </a:t>
            </a:r>
            <a:r>
              <a:rPr lang="en-US" altLang="zh-TW" sz="2800">
                <a:ea typeface="新細明體" pitchFamily="18" charset="-120"/>
              </a:rPr>
              <a:t>s`</a:t>
            </a:r>
            <a:r>
              <a:rPr lang="ru-RU" altLang="zh-TW" sz="2800"/>
              <a:t> </a:t>
            </a:r>
            <a:r>
              <a:rPr lang="ru-RU" altLang="zh-TW" sz="2400">
                <a:latin typeface="Times New Roman" pitchFamily="18" charset="0"/>
              </a:rPr>
              <a:t>по внешнему действию</a:t>
            </a:r>
            <a:r>
              <a:rPr lang="ru-RU" altLang="zh-TW" sz="2800"/>
              <a:t> </a:t>
            </a:r>
            <a:r>
              <a:rPr lang="en-US" altLang="zh-TW" sz="2800">
                <a:ea typeface="新細明體" pitchFamily="18" charset="-120"/>
              </a:rPr>
              <a:t>z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C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.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12775" y="3792538"/>
            <a:ext cx="81359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Внутренний переход</a:t>
            </a:r>
            <a:r>
              <a:rPr lang="ru-RU" sz="2800"/>
              <a:t>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s`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 E</a:t>
            </a:r>
            <a:r>
              <a:rPr lang="ru-RU" altLang="zh-TW" sz="2800">
                <a:sym typeface="Euclid Symbol" pitchFamily="18" charset="2"/>
              </a:rPr>
              <a:t/>
            </a:r>
            <a:br>
              <a:rPr lang="ru-RU" altLang="zh-TW" sz="2800">
                <a:sym typeface="Euclid Symbol" pitchFamily="18" charset="2"/>
              </a:rPr>
            </a:br>
            <a:r>
              <a:rPr lang="ru-RU" altLang="zh-TW" sz="2400">
                <a:latin typeface="Times New Roman" pitchFamily="18" charset="0"/>
              </a:rPr>
              <a:t>из состояния</a:t>
            </a:r>
            <a:r>
              <a:rPr lang="ru-RU" altLang="zh-TW" sz="2800"/>
              <a:t> </a:t>
            </a:r>
            <a:r>
              <a:rPr lang="en-US" altLang="zh-TW" sz="2800">
                <a:ea typeface="新細明體" pitchFamily="18" charset="-120"/>
              </a:rPr>
              <a:t>s</a:t>
            </a:r>
            <a:r>
              <a:rPr lang="ru-RU" altLang="zh-TW" sz="2800"/>
              <a:t> </a:t>
            </a:r>
            <a:r>
              <a:rPr lang="ru-RU" altLang="zh-TW" sz="2400">
                <a:latin typeface="Times New Roman" pitchFamily="18" charset="0"/>
              </a:rPr>
              <a:t>в состояние</a:t>
            </a:r>
            <a:r>
              <a:rPr lang="ru-RU" altLang="zh-TW" sz="2800">
                <a:latin typeface="Times New Roman" pitchFamily="18" charset="0"/>
              </a:rPr>
              <a:t> </a:t>
            </a:r>
            <a:r>
              <a:rPr lang="en-US" altLang="zh-TW" sz="2800">
                <a:ea typeface="新細明體" pitchFamily="18" charset="-120"/>
              </a:rPr>
              <a:t>s` </a:t>
            </a:r>
            <a:r>
              <a:rPr lang="ru-RU" altLang="zh-TW" sz="2400">
                <a:latin typeface="Times New Roman" pitchFamily="18" charset="0"/>
              </a:rPr>
              <a:t>по внутренней активности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.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611188" y="4795838"/>
            <a:ext cx="81359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Внутренняя активность</a:t>
            </a:r>
            <a:r>
              <a:rPr lang="ru-RU" sz="2800">
                <a:latin typeface="Times New Roman" pitchFamily="18" charset="0"/>
              </a:rPr>
              <a:t> = цепочка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>
                <a:latin typeface="Times New Roman" pitchFamily="18" charset="0"/>
              </a:rPr>
              <a:t>переходов. 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  <a:p>
            <a:pPr algn="dist">
              <a:lnSpc>
                <a:spcPct val="5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Дивергенция</a:t>
            </a:r>
            <a:r>
              <a:rPr lang="ru-RU" sz="2800">
                <a:latin typeface="Times New Roman" pitchFamily="18" charset="0"/>
              </a:rPr>
              <a:t> = бесконечная цепочка 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>
                <a:latin typeface="Times New Roman" pitchFamily="18" charset="0"/>
              </a:rPr>
              <a:t>переходов.</a:t>
            </a:r>
          </a:p>
          <a:p>
            <a:pPr algn="dist">
              <a:lnSpc>
                <a:spcPct val="5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Дивергентные</a:t>
            </a:r>
            <a:r>
              <a:rPr lang="ru-RU" sz="2800">
                <a:latin typeface="Times New Roman" pitchFamily="18" charset="0"/>
              </a:rPr>
              <a:t> и </a:t>
            </a:r>
            <a:r>
              <a:rPr lang="ru-RU" sz="2800" i="1">
                <a:latin typeface="Times New Roman" pitchFamily="18" charset="0"/>
              </a:rPr>
              <a:t>конвергентные</a:t>
            </a:r>
            <a:r>
              <a:rPr lang="ru-RU" sz="2800">
                <a:latin typeface="Times New Roman" pitchFamily="18" charset="0"/>
              </a:rPr>
              <a:t>  состояния.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612775" y="6229350"/>
            <a:ext cx="70913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Стабильное</a:t>
            </a:r>
            <a:r>
              <a:rPr lang="ru-RU" sz="2800">
                <a:latin typeface="Times New Roman" pitchFamily="18" charset="0"/>
              </a:rPr>
              <a:t> состояние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ru-RU" sz="2800">
                <a:latin typeface="Times New Roman" pitchFamily="18" charset="0"/>
              </a:rPr>
              <a:t>.</a:t>
            </a:r>
            <a:r>
              <a:rPr lang="ru-RU" sz="2800"/>
              <a:t> </a:t>
            </a:r>
            <a:endParaRPr lang="en-US" sz="2800"/>
          </a:p>
        </p:txBody>
      </p:sp>
      <p:grpSp>
        <p:nvGrpSpPr>
          <p:cNvPr id="252935" name="Group 7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2936" name="Rectangle 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37" name="Rectangle 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38" name="Rectangle 1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39" name="Rectangle 1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40" name="Rectangle 1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41" name="Rectangle 1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42" name="Rectangle 1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43" name="Rectangle 1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944" name="Text Box 16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2945" name="Picture 1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2946" name="Line 18"/>
          <p:cNvSpPr>
            <a:spLocks noChangeShapeType="1"/>
          </p:cNvSpPr>
          <p:nvPr/>
        </p:nvSpPr>
        <p:spPr bwMode="auto">
          <a:xfrm>
            <a:off x="684213" y="274478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647700" y="4724400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2948" name="Text Box 20"/>
          <p:cNvSpPr txBox="1">
            <a:spLocks noChangeArrowheads="1"/>
          </p:cNvSpPr>
          <p:nvPr/>
        </p:nvSpPr>
        <p:spPr bwMode="auto">
          <a:xfrm>
            <a:off x="503238" y="152400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en-US" altLang="zh-TW" sz="400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Labelled Transition System (LTS)</a:t>
            </a:r>
            <a:endParaRPr lang="ru-RU" sz="4000" b="1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52949" name="AutoShape 21"/>
          <p:cNvSpPr>
            <a:spLocks noChangeArrowheads="1"/>
          </p:cNvSpPr>
          <p:nvPr/>
        </p:nvSpPr>
        <p:spPr bwMode="auto">
          <a:xfrm>
            <a:off x="179388" y="172878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2950" name="Line 22"/>
          <p:cNvSpPr>
            <a:spLocks noChangeShapeType="1"/>
          </p:cNvSpPr>
          <p:nvPr/>
        </p:nvSpPr>
        <p:spPr bwMode="auto">
          <a:xfrm>
            <a:off x="647700" y="6200775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2952" name="Text Box 24"/>
          <p:cNvSpPr txBox="1">
            <a:spLocks noChangeArrowheads="1"/>
          </p:cNvSpPr>
          <p:nvPr/>
        </p:nvSpPr>
        <p:spPr bwMode="auto">
          <a:xfrm>
            <a:off x="3105150" y="1233488"/>
            <a:ext cx="2903538" cy="528637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S </a:t>
            </a:r>
            <a:r>
              <a:rPr lang="en-US" sz="2800"/>
              <a:t>= ( V, C, E, s</a:t>
            </a:r>
            <a:r>
              <a:rPr lang="en-US" sz="2800" baseline="-25000"/>
              <a:t>0</a:t>
            </a:r>
            <a:r>
              <a:rPr lang="en-US" sz="2800"/>
              <a:t> )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9.89824E-7 L 1.11111E-6 0.16374 " pathEditMode="relative" rAng="0" ptsTypes="AA">
                                      <p:cBhvr>
                                        <p:cTn id="48" dur="1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"/>
                            </p:stCondLst>
                            <p:childTnLst>
                              <p:par>
                                <p:cTn id="5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6374 L 1.11111E-6 0.44704 " pathEditMode="relative" rAng="0" ptsTypes="AA">
                                      <p:cBhvr>
                                        <p:cTn id="63" dur="1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44699 L 1.11111E-6 0.65232 " pathEditMode="relative" rAng="0" ptsTypes="AA">
                                      <p:cBhvr>
                                        <p:cTn id="72" dur="100" fill="hold"/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"/>
                            </p:stCondLst>
                            <p:childTnLst>
                              <p:par>
                                <p:cTn id="74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  <p:bldP spid="252931" grpId="0"/>
      <p:bldP spid="252932" grpId="0"/>
      <p:bldP spid="252933" grpId="0"/>
      <p:bldP spid="252934" grpId="0"/>
      <p:bldP spid="252946" grpId="0" animBg="1"/>
      <p:bldP spid="252947" grpId="0" animBg="1"/>
      <p:bldP spid="252949" grpId="0" animBg="1"/>
      <p:bldP spid="252949" grpId="1" animBg="1"/>
      <p:bldP spid="252949" grpId="2" animBg="1"/>
      <p:bldP spid="252949" grpId="3" animBg="1"/>
      <p:bldP spid="2529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B967-714A-4373-AE1E-726FB7054597}" type="slidenum">
              <a:rPr lang="ru-RU"/>
              <a:pPr/>
              <a:t>29</a:t>
            </a:fld>
            <a:endParaRPr lang="ru-RU"/>
          </a:p>
        </p:txBody>
      </p:sp>
      <p:sp>
        <p:nvSpPr>
          <p:cNvPr id="115886" name="Text Box 174"/>
          <p:cNvSpPr txBox="1">
            <a:spLocks noChangeArrowheads="1"/>
          </p:cNvSpPr>
          <p:nvPr/>
        </p:nvSpPr>
        <p:spPr bwMode="auto">
          <a:xfrm>
            <a:off x="792163" y="5805488"/>
            <a:ext cx="799306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Трассы готовности </a:t>
            </a:r>
            <a:r>
              <a:rPr lang="en-US" sz="2400">
                <a:latin typeface="Times New Roman" pitchFamily="18" charset="0"/>
              </a:rPr>
              <a:t>(ready traces)	</a:t>
            </a:r>
            <a:r>
              <a:rPr lang="en-US" sz="2400"/>
              <a:t>init(s) = { a | s</a:t>
            </a:r>
            <a:r>
              <a:rPr kumimoji="1"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}</a:t>
            </a:r>
          </a:p>
          <a:p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{bc}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bc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{de}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d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{de}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e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f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f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{f}</a:t>
            </a:r>
            <a:endParaRPr lang="ru-RU" sz="2400">
              <a:solidFill>
                <a:srgbClr val="CC00CC"/>
              </a:solidFill>
              <a:sym typeface="Euclid Math One" pitchFamily="18" charset="2"/>
            </a:endParaRPr>
          </a:p>
        </p:txBody>
      </p:sp>
      <p:sp>
        <p:nvSpPr>
          <p:cNvPr id="115881" name="Text Box 169"/>
          <p:cNvSpPr txBox="1">
            <a:spLocks noChangeArrowheads="1"/>
          </p:cNvSpPr>
          <p:nvPr/>
        </p:nvSpPr>
        <p:spPr bwMode="auto">
          <a:xfrm>
            <a:off x="792163" y="3429000"/>
            <a:ext cx="799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трассы (</a:t>
            </a:r>
            <a:r>
              <a:rPr lang="en-US" sz="2400">
                <a:latin typeface="Times New Roman" pitchFamily="18" charset="0"/>
              </a:rPr>
              <a:t>traces)</a:t>
            </a:r>
            <a:endParaRPr lang="ru-RU" sz="2000">
              <a:latin typeface="Times New Roman" pitchFamily="18" charset="0"/>
              <a:sym typeface="Euclid Math One" pitchFamily="18" charset="2"/>
            </a:endParaRPr>
          </a:p>
        </p:txBody>
      </p:sp>
      <p:sp>
        <p:nvSpPr>
          <p:cNvPr id="115873" name="Text Box 161"/>
          <p:cNvSpPr txBox="1">
            <a:spLocks noChangeArrowheads="1"/>
          </p:cNvSpPr>
          <p:nvPr/>
        </p:nvSpPr>
        <p:spPr bwMode="auto">
          <a:xfrm>
            <a:off x="6265863" y="2716213"/>
            <a:ext cx="2735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</a:t>
            </a:r>
            <a:r>
              <a:rPr lang="en-US" sz="3600">
                <a:sym typeface="Symbol" pitchFamily="18" charset="2"/>
              </a:rPr>
              <a:t>-</a:t>
            </a:r>
            <a:r>
              <a:rPr lang="ru-RU" sz="3600">
                <a:sym typeface="Symbol" pitchFamily="18" charset="2"/>
              </a:rPr>
              <a:t>переходы</a:t>
            </a:r>
          </a:p>
        </p:txBody>
      </p:sp>
      <p:sp>
        <p:nvSpPr>
          <p:cNvPr id="115875" name="Text Box 163"/>
          <p:cNvSpPr txBox="1">
            <a:spLocks noChangeArrowheads="1"/>
          </p:cNvSpPr>
          <p:nvPr/>
        </p:nvSpPr>
        <p:spPr bwMode="auto">
          <a:xfrm>
            <a:off x="6408738" y="2462213"/>
            <a:ext cx="2519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нестабильные</a:t>
            </a:r>
            <a:br>
              <a:rPr lang="ru-RU" sz="2400"/>
            </a:br>
            <a:r>
              <a:rPr lang="ru-RU" sz="2400"/>
              <a:t>состояния</a:t>
            </a:r>
          </a:p>
        </p:txBody>
      </p:sp>
      <p:sp>
        <p:nvSpPr>
          <p:cNvPr id="115880" name="Text Box 168"/>
          <p:cNvSpPr txBox="1">
            <a:spLocks noChangeArrowheads="1"/>
          </p:cNvSpPr>
          <p:nvPr/>
        </p:nvSpPr>
        <p:spPr bwMode="auto">
          <a:xfrm>
            <a:off x="6480175" y="2641600"/>
            <a:ext cx="2519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начальное</a:t>
            </a:r>
            <a:br>
              <a:rPr lang="ru-RU" sz="2400"/>
            </a:br>
            <a:r>
              <a:rPr lang="ru-RU" sz="2400"/>
              <a:t>состояние</a:t>
            </a:r>
          </a:p>
        </p:txBody>
      </p:sp>
      <p:sp>
        <p:nvSpPr>
          <p:cNvPr id="115781" name="Text Box 69"/>
          <p:cNvSpPr txBox="1">
            <a:spLocks noChangeArrowheads="1"/>
          </p:cNvSpPr>
          <p:nvPr/>
        </p:nvSpPr>
        <p:spPr bwMode="auto">
          <a:xfrm>
            <a:off x="792163" y="4508500"/>
            <a:ext cx="7993062" cy="1233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Трассы с отказами </a:t>
            </a:r>
            <a:r>
              <a:rPr lang="en-US" sz="2400">
                <a:latin typeface="Times New Roman" pitchFamily="18" charset="0"/>
              </a:rPr>
              <a:t>(failure traces)	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 </a:t>
            </a:r>
            <a:r>
              <a:rPr lang="en-US" sz="2400"/>
              <a:t>ref(s) = { a | s</a:t>
            </a:r>
            <a:r>
              <a:rPr kumimoji="1"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 }</a:t>
            </a:r>
          </a:p>
          <a:p>
            <a:pPr>
              <a:spcBef>
                <a:spcPct val="10000"/>
              </a:spcBef>
            </a:pP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{a}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bc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de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{abc}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f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{ef}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{c}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af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{af}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{bcd}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{de}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</a:t>
            </a:r>
            <a:endParaRPr lang="ru-RU" altLang="zh-TW" sz="2400">
              <a:sym typeface="Euclid Math One" pitchFamily="18" charset="2"/>
            </a:endParaRPr>
          </a:p>
          <a:p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{de}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bc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{bcf}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d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efb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{bcdef}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{abc}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f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{def}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{d}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solidFill>
                  <a:srgbClr val="CC00CC"/>
                </a:solidFill>
                <a:ea typeface="新細明體" pitchFamily="18" charset="-120"/>
                <a:sym typeface="Euclid Math One" pitchFamily="18" charset="2"/>
              </a:rPr>
              <a:t>{bd}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,…</a:t>
            </a:r>
            <a:endParaRPr lang="ru-RU" sz="2400">
              <a:sym typeface="Euclid Math One" pitchFamily="18" charset="2"/>
            </a:endParaRPr>
          </a:p>
        </p:txBody>
      </p:sp>
      <p:grpSp>
        <p:nvGrpSpPr>
          <p:cNvPr id="115716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15717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18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19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20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21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22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23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24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725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15726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503238" y="188913"/>
            <a:ext cx="8245475" cy="9445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Функционирование и трассы наблюдений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5730" name="AutoShape 18"/>
          <p:cNvSpPr>
            <a:spLocks noChangeArrowheads="1"/>
          </p:cNvSpPr>
          <p:nvPr/>
        </p:nvSpPr>
        <p:spPr bwMode="auto">
          <a:xfrm>
            <a:off x="179388" y="2022475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2" name="Oval 20"/>
          <p:cNvSpPr>
            <a:spLocks noChangeArrowheads="1"/>
          </p:cNvSpPr>
          <p:nvPr/>
        </p:nvSpPr>
        <p:spPr bwMode="auto">
          <a:xfrm>
            <a:off x="684213" y="2205038"/>
            <a:ext cx="144462" cy="144462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3" name="Oval 21"/>
          <p:cNvSpPr>
            <a:spLocks noChangeArrowheads="1"/>
          </p:cNvSpPr>
          <p:nvPr/>
        </p:nvSpPr>
        <p:spPr bwMode="auto">
          <a:xfrm>
            <a:off x="1943100" y="16287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4" name="Oval 22"/>
          <p:cNvSpPr>
            <a:spLocks noChangeArrowheads="1"/>
          </p:cNvSpPr>
          <p:nvPr/>
        </p:nvSpPr>
        <p:spPr bwMode="auto">
          <a:xfrm>
            <a:off x="1871663" y="296068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5" name="Oval 23"/>
          <p:cNvSpPr>
            <a:spLocks noChangeArrowheads="1"/>
          </p:cNvSpPr>
          <p:nvPr/>
        </p:nvSpPr>
        <p:spPr bwMode="auto">
          <a:xfrm>
            <a:off x="4284663" y="1628775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6" name="Oval 24"/>
          <p:cNvSpPr>
            <a:spLocks noChangeArrowheads="1"/>
          </p:cNvSpPr>
          <p:nvPr/>
        </p:nvSpPr>
        <p:spPr bwMode="auto">
          <a:xfrm>
            <a:off x="4284663" y="296068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7" name="Oval 25"/>
          <p:cNvSpPr>
            <a:spLocks noChangeArrowheads="1"/>
          </p:cNvSpPr>
          <p:nvPr/>
        </p:nvSpPr>
        <p:spPr bwMode="auto">
          <a:xfrm>
            <a:off x="3024188" y="220503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5651500" y="216852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15739" name="AutoShape 27"/>
          <p:cNvCxnSpPr>
            <a:cxnSpLocks noChangeShapeType="1"/>
            <a:stCxn id="115732" idx="7"/>
            <a:endCxn id="115733" idx="2"/>
          </p:cNvCxnSpPr>
          <p:nvPr/>
        </p:nvCxnSpPr>
        <p:spPr bwMode="auto">
          <a:xfrm flipV="1">
            <a:off x="808038" y="1701800"/>
            <a:ext cx="1135062" cy="523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0" name="AutoShape 28"/>
          <p:cNvCxnSpPr>
            <a:cxnSpLocks noChangeShapeType="1"/>
            <a:stCxn id="115733" idx="6"/>
            <a:endCxn id="115735" idx="2"/>
          </p:cNvCxnSpPr>
          <p:nvPr/>
        </p:nvCxnSpPr>
        <p:spPr bwMode="auto">
          <a:xfrm>
            <a:off x="2087563" y="1701800"/>
            <a:ext cx="21971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1" name="AutoShape 29"/>
          <p:cNvCxnSpPr>
            <a:cxnSpLocks noChangeShapeType="1"/>
            <a:stCxn id="115735" idx="6"/>
            <a:endCxn id="115738" idx="1"/>
          </p:cNvCxnSpPr>
          <p:nvPr/>
        </p:nvCxnSpPr>
        <p:spPr bwMode="auto">
          <a:xfrm>
            <a:off x="4429125" y="1701800"/>
            <a:ext cx="1243013" cy="487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2" name="AutoShape 30"/>
          <p:cNvCxnSpPr>
            <a:cxnSpLocks noChangeShapeType="1"/>
            <a:stCxn id="115738" idx="3"/>
            <a:endCxn id="115736" idx="7"/>
          </p:cNvCxnSpPr>
          <p:nvPr/>
        </p:nvCxnSpPr>
        <p:spPr bwMode="auto">
          <a:xfrm flipH="1">
            <a:off x="4408488" y="2292350"/>
            <a:ext cx="1263650" cy="688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3" name="AutoShape 31"/>
          <p:cNvCxnSpPr>
            <a:cxnSpLocks noChangeShapeType="1"/>
            <a:stCxn id="115737" idx="5"/>
            <a:endCxn id="115874" idx="1"/>
          </p:cNvCxnSpPr>
          <p:nvPr/>
        </p:nvCxnSpPr>
        <p:spPr bwMode="auto">
          <a:xfrm>
            <a:off x="3148013" y="2328863"/>
            <a:ext cx="615950" cy="328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4" name="AutoShape 32"/>
          <p:cNvCxnSpPr>
            <a:cxnSpLocks noChangeShapeType="1"/>
            <a:stCxn id="115734" idx="7"/>
            <a:endCxn id="115737" idx="3"/>
          </p:cNvCxnSpPr>
          <p:nvPr/>
        </p:nvCxnSpPr>
        <p:spPr bwMode="auto">
          <a:xfrm flipV="1">
            <a:off x="1995488" y="2328863"/>
            <a:ext cx="1049337" cy="652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5" name="AutoShape 33"/>
          <p:cNvCxnSpPr>
            <a:cxnSpLocks noChangeShapeType="1"/>
            <a:stCxn id="115734" idx="1"/>
            <a:endCxn id="115732" idx="4"/>
          </p:cNvCxnSpPr>
          <p:nvPr/>
        </p:nvCxnSpPr>
        <p:spPr bwMode="auto">
          <a:xfrm flipH="1" flipV="1">
            <a:off x="757238" y="2349500"/>
            <a:ext cx="1135062" cy="631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6" name="AutoShape 34"/>
          <p:cNvCxnSpPr>
            <a:cxnSpLocks noChangeShapeType="1"/>
            <a:stCxn id="115733" idx="5"/>
            <a:endCxn id="115737" idx="0"/>
          </p:cNvCxnSpPr>
          <p:nvPr/>
        </p:nvCxnSpPr>
        <p:spPr bwMode="auto">
          <a:xfrm>
            <a:off x="2066925" y="1752600"/>
            <a:ext cx="1030288" cy="452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7" name="AutoShape 35"/>
          <p:cNvCxnSpPr>
            <a:cxnSpLocks noChangeShapeType="1"/>
            <a:stCxn id="115735" idx="4"/>
            <a:endCxn id="115736" idx="0"/>
          </p:cNvCxnSpPr>
          <p:nvPr/>
        </p:nvCxnSpPr>
        <p:spPr bwMode="auto">
          <a:xfrm>
            <a:off x="4357688" y="1773238"/>
            <a:ext cx="0" cy="1187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8" name="AutoShape 36"/>
          <p:cNvCxnSpPr>
            <a:cxnSpLocks noChangeShapeType="1"/>
            <a:stCxn id="115736" idx="2"/>
            <a:endCxn id="115734" idx="6"/>
          </p:cNvCxnSpPr>
          <p:nvPr/>
        </p:nvCxnSpPr>
        <p:spPr bwMode="auto">
          <a:xfrm flipH="1">
            <a:off x="2016125" y="3033713"/>
            <a:ext cx="22685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49" name="AutoShape 37"/>
          <p:cNvCxnSpPr>
            <a:cxnSpLocks noChangeShapeType="1"/>
            <a:stCxn id="115737" idx="7"/>
            <a:endCxn id="115735" idx="3"/>
          </p:cNvCxnSpPr>
          <p:nvPr/>
        </p:nvCxnSpPr>
        <p:spPr bwMode="auto">
          <a:xfrm flipV="1">
            <a:off x="3148013" y="1752600"/>
            <a:ext cx="1157287" cy="473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cxnSp>
        <p:nvCxnSpPr>
          <p:cNvPr id="115750" name="AutoShape 38"/>
          <p:cNvCxnSpPr>
            <a:cxnSpLocks noChangeShapeType="1"/>
            <a:stCxn id="115738" idx="5"/>
            <a:endCxn id="115738" idx="6"/>
          </p:cNvCxnSpPr>
          <p:nvPr/>
        </p:nvCxnSpPr>
        <p:spPr bwMode="auto">
          <a:xfrm rot="5400000" flipH="1" flipV="1">
            <a:off x="5760244" y="2256631"/>
            <a:ext cx="50800" cy="20638"/>
          </a:xfrm>
          <a:prstGeom prst="curvedConnector4">
            <a:avLst>
              <a:gd name="adj1" fmla="val -490625"/>
              <a:gd name="adj2" fmla="val 1207694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5751" name="AutoShape 39"/>
          <p:cNvCxnSpPr>
            <a:cxnSpLocks noChangeShapeType="1"/>
            <a:stCxn id="115732" idx="6"/>
            <a:endCxn id="115737" idx="2"/>
          </p:cNvCxnSpPr>
          <p:nvPr/>
        </p:nvCxnSpPr>
        <p:spPr bwMode="auto">
          <a:xfrm>
            <a:off x="828675" y="2278063"/>
            <a:ext cx="21955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15752" name="Oval 40"/>
          <p:cNvSpPr>
            <a:spLocks noChangeArrowheads="1"/>
          </p:cNvSpPr>
          <p:nvPr/>
        </p:nvSpPr>
        <p:spPr bwMode="auto">
          <a:xfrm>
            <a:off x="1260475" y="1808163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a</a:t>
            </a:r>
            <a:endParaRPr lang="ru-RU" sz="2400"/>
          </a:p>
        </p:txBody>
      </p:sp>
      <p:sp>
        <p:nvSpPr>
          <p:cNvPr id="115753" name="Oval 41"/>
          <p:cNvSpPr>
            <a:spLocks noChangeArrowheads="1"/>
          </p:cNvSpPr>
          <p:nvPr/>
        </p:nvSpPr>
        <p:spPr bwMode="auto">
          <a:xfrm>
            <a:off x="2987675" y="1557338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b</a:t>
            </a:r>
            <a:endParaRPr lang="ru-RU" sz="2400"/>
          </a:p>
        </p:txBody>
      </p:sp>
      <p:sp>
        <p:nvSpPr>
          <p:cNvPr id="115754" name="Oval 42"/>
          <p:cNvSpPr>
            <a:spLocks noChangeArrowheads="1"/>
          </p:cNvSpPr>
          <p:nvPr/>
        </p:nvSpPr>
        <p:spPr bwMode="auto">
          <a:xfrm>
            <a:off x="4932363" y="1808163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c</a:t>
            </a:r>
            <a:endParaRPr lang="ru-RU" sz="2400"/>
          </a:p>
        </p:txBody>
      </p:sp>
      <p:sp>
        <p:nvSpPr>
          <p:cNvPr id="115755" name="Oval 43"/>
          <p:cNvSpPr>
            <a:spLocks noChangeArrowheads="1"/>
          </p:cNvSpPr>
          <p:nvPr/>
        </p:nvSpPr>
        <p:spPr bwMode="auto">
          <a:xfrm>
            <a:off x="5003800" y="2457450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e</a:t>
            </a:r>
            <a:endParaRPr lang="ru-RU" sz="2400"/>
          </a:p>
        </p:txBody>
      </p:sp>
      <p:sp>
        <p:nvSpPr>
          <p:cNvPr id="115756" name="Oval 44"/>
          <p:cNvSpPr>
            <a:spLocks noChangeArrowheads="1"/>
          </p:cNvSpPr>
          <p:nvPr/>
        </p:nvSpPr>
        <p:spPr bwMode="auto">
          <a:xfrm>
            <a:off x="4211638" y="2168525"/>
            <a:ext cx="25241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115757" name="Oval 45"/>
          <p:cNvSpPr>
            <a:spLocks noChangeArrowheads="1"/>
          </p:cNvSpPr>
          <p:nvPr/>
        </p:nvSpPr>
        <p:spPr bwMode="auto">
          <a:xfrm>
            <a:off x="3600450" y="1881188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a</a:t>
            </a:r>
            <a:endParaRPr lang="ru-RU" sz="2400"/>
          </a:p>
        </p:txBody>
      </p:sp>
      <p:sp>
        <p:nvSpPr>
          <p:cNvPr id="115758" name="Oval 46"/>
          <p:cNvSpPr>
            <a:spLocks noChangeArrowheads="1"/>
          </p:cNvSpPr>
          <p:nvPr/>
        </p:nvSpPr>
        <p:spPr bwMode="auto">
          <a:xfrm>
            <a:off x="2339975" y="1844675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c</a:t>
            </a:r>
            <a:endParaRPr lang="ru-RU" sz="2400"/>
          </a:p>
        </p:txBody>
      </p:sp>
      <p:sp>
        <p:nvSpPr>
          <p:cNvPr id="115759" name="Oval 47"/>
          <p:cNvSpPr>
            <a:spLocks noChangeArrowheads="1"/>
          </p:cNvSpPr>
          <p:nvPr/>
        </p:nvSpPr>
        <p:spPr bwMode="auto">
          <a:xfrm>
            <a:off x="1871663" y="2132013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115760" name="Oval 48"/>
          <p:cNvSpPr>
            <a:spLocks noChangeArrowheads="1"/>
          </p:cNvSpPr>
          <p:nvPr/>
        </p:nvSpPr>
        <p:spPr bwMode="auto">
          <a:xfrm>
            <a:off x="1187450" y="2565400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b</a:t>
            </a:r>
            <a:endParaRPr lang="ru-RU" sz="2400"/>
          </a:p>
        </p:txBody>
      </p:sp>
      <p:sp>
        <p:nvSpPr>
          <p:cNvPr id="115761" name="Oval 49"/>
          <p:cNvSpPr>
            <a:spLocks noChangeArrowheads="1"/>
          </p:cNvSpPr>
          <p:nvPr/>
        </p:nvSpPr>
        <p:spPr bwMode="auto">
          <a:xfrm>
            <a:off x="2376488" y="2528888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b</a:t>
            </a:r>
            <a:endParaRPr lang="ru-RU" sz="2400"/>
          </a:p>
        </p:txBody>
      </p:sp>
      <p:sp>
        <p:nvSpPr>
          <p:cNvPr id="115762" name="Oval 50"/>
          <p:cNvSpPr>
            <a:spLocks noChangeArrowheads="1"/>
          </p:cNvSpPr>
          <p:nvPr/>
        </p:nvSpPr>
        <p:spPr bwMode="auto">
          <a:xfrm>
            <a:off x="3311525" y="2312988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a</a:t>
            </a:r>
            <a:endParaRPr lang="ru-RU" sz="2400"/>
          </a:p>
        </p:txBody>
      </p:sp>
      <p:sp>
        <p:nvSpPr>
          <p:cNvPr id="115763" name="Oval 51"/>
          <p:cNvSpPr>
            <a:spLocks noChangeArrowheads="1"/>
          </p:cNvSpPr>
          <p:nvPr/>
        </p:nvSpPr>
        <p:spPr bwMode="auto">
          <a:xfrm>
            <a:off x="3024188" y="2924175"/>
            <a:ext cx="25241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f</a:t>
            </a:r>
            <a:endParaRPr lang="ru-RU" sz="2400"/>
          </a:p>
        </p:txBody>
      </p:sp>
      <p:sp>
        <p:nvSpPr>
          <p:cNvPr id="115764" name="Oval 52"/>
          <p:cNvSpPr>
            <a:spLocks noChangeArrowheads="1"/>
          </p:cNvSpPr>
          <p:nvPr/>
        </p:nvSpPr>
        <p:spPr bwMode="auto">
          <a:xfrm>
            <a:off x="5903913" y="2349500"/>
            <a:ext cx="252412" cy="252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d</a:t>
            </a:r>
            <a:endParaRPr lang="ru-RU" sz="2400"/>
          </a:p>
        </p:txBody>
      </p:sp>
      <p:sp>
        <p:nvSpPr>
          <p:cNvPr id="115782" name="Text Box 70"/>
          <p:cNvSpPr txBox="1">
            <a:spLocks noChangeArrowheads="1"/>
          </p:cNvSpPr>
          <p:nvPr/>
        </p:nvSpPr>
        <p:spPr bwMode="auto">
          <a:xfrm>
            <a:off x="6769100" y="1592263"/>
            <a:ext cx="1979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Алфавит: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{ a,b,c,d,e,f }</a:t>
            </a:r>
            <a:endParaRPr lang="ru-RU" sz="2400"/>
          </a:p>
        </p:txBody>
      </p:sp>
      <p:sp>
        <p:nvSpPr>
          <p:cNvPr id="115874" name="Oval 162"/>
          <p:cNvSpPr>
            <a:spLocks noChangeArrowheads="1"/>
          </p:cNvSpPr>
          <p:nvPr/>
        </p:nvSpPr>
        <p:spPr bwMode="auto">
          <a:xfrm>
            <a:off x="3743325" y="2636838"/>
            <a:ext cx="144463" cy="144462"/>
          </a:xfrm>
          <a:prstGeom prst="ellipse">
            <a:avLst/>
          </a:prstGeom>
          <a:solidFill>
            <a:srgbClr val="FD1B03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878" name="Text Box 166"/>
          <p:cNvSpPr txBox="1">
            <a:spLocks noChangeArrowheads="1"/>
          </p:cNvSpPr>
          <p:nvPr/>
        </p:nvSpPr>
        <p:spPr bwMode="auto">
          <a:xfrm>
            <a:off x="792163" y="3968750"/>
            <a:ext cx="799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завершённые трассы</a:t>
            </a:r>
            <a:r>
              <a:rPr lang="en-US" sz="2400">
                <a:latin typeface="Times New Roman" pitchFamily="18" charset="0"/>
              </a:rPr>
              <a:t> (completed traces)	</a:t>
            </a:r>
            <a:r>
              <a:rPr lang="en-US" sz="2400"/>
              <a:t>abcdefbafba</a:t>
            </a:r>
            <a:r>
              <a:rPr lang="en-US" sz="2400">
                <a:sym typeface="Symbol" pitchFamily="18" charset="2"/>
              </a:rPr>
              <a:t></a:t>
            </a:r>
            <a:endParaRPr lang="ru-RU" sz="2400">
              <a:sym typeface="Euclid Math One" pitchFamily="18" charset="2"/>
            </a:endParaRPr>
          </a:p>
        </p:txBody>
      </p:sp>
      <p:pic>
        <p:nvPicPr>
          <p:cNvPr id="115884" name="Picture 172" descr="MONTORempty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925" y="3357563"/>
            <a:ext cx="838200" cy="647700"/>
          </a:xfrm>
          <a:prstGeom prst="rect">
            <a:avLst/>
          </a:prstGeom>
          <a:noFill/>
        </p:spPr>
      </p:pic>
      <p:sp>
        <p:nvSpPr>
          <p:cNvPr id="115765" name="Text Box 53"/>
          <p:cNvSpPr txBox="1">
            <a:spLocks noChangeArrowheads="1"/>
          </p:cNvSpPr>
          <p:nvPr/>
        </p:nvSpPr>
        <p:spPr bwMode="auto">
          <a:xfrm>
            <a:off x="4465638" y="3530600"/>
            <a:ext cx="25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a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66" name="Text Box 54"/>
          <p:cNvSpPr txBox="1">
            <a:spLocks noChangeArrowheads="1"/>
          </p:cNvSpPr>
          <p:nvPr/>
        </p:nvSpPr>
        <p:spPr bwMode="auto">
          <a:xfrm>
            <a:off x="4716463" y="3530600"/>
            <a:ext cx="25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b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67" name="Text Box 55"/>
          <p:cNvSpPr txBox="1">
            <a:spLocks noChangeArrowheads="1"/>
          </p:cNvSpPr>
          <p:nvPr/>
        </p:nvSpPr>
        <p:spPr bwMode="auto">
          <a:xfrm>
            <a:off x="4968875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c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68" name="Text Box 56"/>
          <p:cNvSpPr txBox="1">
            <a:spLocks noChangeArrowheads="1"/>
          </p:cNvSpPr>
          <p:nvPr/>
        </p:nvSpPr>
        <p:spPr bwMode="auto">
          <a:xfrm>
            <a:off x="5257800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d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69" name="Text Box 57"/>
          <p:cNvSpPr txBox="1">
            <a:spLocks noChangeArrowheads="1"/>
          </p:cNvSpPr>
          <p:nvPr/>
        </p:nvSpPr>
        <p:spPr bwMode="auto">
          <a:xfrm>
            <a:off x="5581650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e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70" name="Text Box 58"/>
          <p:cNvSpPr txBox="1">
            <a:spLocks noChangeArrowheads="1"/>
          </p:cNvSpPr>
          <p:nvPr/>
        </p:nvSpPr>
        <p:spPr bwMode="auto">
          <a:xfrm>
            <a:off x="6913563" y="3530600"/>
            <a:ext cx="25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f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71" name="Text Box 59"/>
          <p:cNvSpPr txBox="1">
            <a:spLocks noChangeArrowheads="1"/>
          </p:cNvSpPr>
          <p:nvPr/>
        </p:nvSpPr>
        <p:spPr bwMode="auto">
          <a:xfrm>
            <a:off x="7165975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b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72" name="Text Box 60"/>
          <p:cNvSpPr txBox="1">
            <a:spLocks noChangeArrowheads="1"/>
          </p:cNvSpPr>
          <p:nvPr/>
        </p:nvSpPr>
        <p:spPr bwMode="auto">
          <a:xfrm>
            <a:off x="6408738" y="3530600"/>
            <a:ext cx="25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a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73" name="Text Box 61"/>
          <p:cNvSpPr txBox="1">
            <a:spLocks noChangeArrowheads="1"/>
          </p:cNvSpPr>
          <p:nvPr/>
        </p:nvSpPr>
        <p:spPr bwMode="auto">
          <a:xfrm>
            <a:off x="6661150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</a:t>
            </a:r>
            <a:endParaRPr lang="ru-RU" sz="2400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115774" name="Text Box 62"/>
          <p:cNvSpPr txBox="1">
            <a:spLocks noChangeArrowheads="1"/>
          </p:cNvSpPr>
          <p:nvPr/>
        </p:nvSpPr>
        <p:spPr bwMode="auto">
          <a:xfrm>
            <a:off x="5834063" y="3530600"/>
            <a:ext cx="252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f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75" name="Text Box 63"/>
          <p:cNvSpPr txBox="1">
            <a:spLocks noChangeArrowheads="1"/>
          </p:cNvSpPr>
          <p:nvPr/>
        </p:nvSpPr>
        <p:spPr bwMode="auto">
          <a:xfrm>
            <a:off x="6121400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b</a:t>
            </a:r>
            <a:endParaRPr lang="ru-RU" sz="2400">
              <a:solidFill>
                <a:schemeClr val="accent2"/>
              </a:solidFill>
            </a:endParaRPr>
          </a:p>
        </p:txBody>
      </p:sp>
      <p:sp>
        <p:nvSpPr>
          <p:cNvPr id="115776" name="Text Box 64"/>
          <p:cNvSpPr txBox="1">
            <a:spLocks noChangeArrowheads="1"/>
          </p:cNvSpPr>
          <p:nvPr/>
        </p:nvSpPr>
        <p:spPr bwMode="auto">
          <a:xfrm>
            <a:off x="7381875" y="3530600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</a:t>
            </a:r>
            <a:endParaRPr lang="ru-RU" sz="2400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115777" name="Text Box 65"/>
          <p:cNvSpPr txBox="1">
            <a:spLocks noChangeArrowheads="1"/>
          </p:cNvSpPr>
          <p:nvPr/>
        </p:nvSpPr>
        <p:spPr bwMode="auto">
          <a:xfrm>
            <a:off x="7632700" y="3532188"/>
            <a:ext cx="2524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a</a:t>
            </a:r>
            <a:endParaRPr lang="ru-RU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6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6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6" repeatCount="indefinit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158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58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158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158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58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58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500" fill="hold"/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5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5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5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58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5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5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5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11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5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5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5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15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11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5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500" fill="hold"/>
                                        <p:tgtEl>
                                          <p:spTgt spid="11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15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115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0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15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500" fill="hold"/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5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157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1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" fill="hold"/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500"/>
                            </p:stCondLst>
                            <p:childTnLst>
                              <p:par>
                                <p:cTn id="1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5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15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6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500" fill="hold"/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500"/>
                            </p:stCondLst>
                            <p:childTnLst>
                              <p:par>
                                <p:cTn id="1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500"/>
                            </p:stCondLst>
                            <p:childTnLst>
                              <p:par>
                                <p:cTn id="1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115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500" fill="hold"/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95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115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2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500" fill="hold"/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4" dur="500"/>
                                        <p:tgtEl>
                                          <p:spTgt spid="1157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35" presetClass="emph" presetSubtype="0" repeatCount="2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500" fill="hold"/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115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500" fill="hold"/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115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D1B0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15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5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6" presetID="35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7" dur="500" fill="hold"/>
                                        <p:tgtEl>
                                          <p:spTgt spid="11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115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15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61702E-6 L 1.11111E-6 0.20629 " pathEditMode="relative" rAng="0" ptsTypes="AA">
                                      <p:cBhvr>
                                        <p:cTn id="256" dur="1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00"/>
                            </p:stCondLst>
                            <p:childTnLst>
                              <p:par>
                                <p:cTn id="258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000" fill="hold"/>
                                        <p:tgtEl>
                                          <p:spTgt spid="115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115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000" fill="hold"/>
                                        <p:tgtEl>
                                          <p:spTgt spid="115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600"/>
                            </p:stCondLst>
                            <p:childTnLst>
                              <p:par>
                                <p:cTn id="263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2000" fill="hold"/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2000" fill="hold"/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600"/>
                            </p:stCondLst>
                            <p:childTnLst>
                              <p:par>
                                <p:cTn id="268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9" dur="2000"/>
                                        <p:tgtEl>
                                          <p:spTgt spid="115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2" dur="2000"/>
                                        <p:tgtEl>
                                          <p:spTgt spid="115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20625 L 1.11111E-6 0.29561 " pathEditMode="relative" rAng="0" ptsTypes="AA">
                                      <p:cBhvr>
                                        <p:cTn id="277" dur="1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00"/>
                            </p:stCondLst>
                            <p:childTnLst>
                              <p:par>
                                <p:cTn id="279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0" dur="2000" fill="hold"/>
                                        <p:tgtEl>
                                          <p:spTgt spid="1158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81" dur="2000" fill="hold"/>
                                        <p:tgtEl>
                                          <p:spTgt spid="1158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2" dur="2000" fill="hold"/>
                                        <p:tgtEl>
                                          <p:spTgt spid="1158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29561 L 1.11111E-6 0.35857 " pathEditMode="relative" rAng="0" ptsTypes="AA">
                                      <p:cBhvr>
                                        <p:cTn id="286" dur="1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"/>
                            </p:stCondLst>
                            <p:childTnLst>
                              <p:par>
                                <p:cTn id="288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2000" fill="hold"/>
                                        <p:tgtEl>
                                          <p:spTgt spid="115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90" dur="2000" fill="hold"/>
                                        <p:tgtEl>
                                          <p:spTgt spid="115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000" fill="hold"/>
                                        <p:tgtEl>
                                          <p:spTgt spid="1157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35857 L 1.11111E-6 0.55301 " pathEditMode="relative" rAng="0" ptsTypes="AA">
                                      <p:cBhvr>
                                        <p:cTn id="295" dur="10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"/>
                            </p:stCondLst>
                            <p:childTnLst>
                              <p:par>
                                <p:cTn id="297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2000" fill="hold"/>
                                        <p:tgtEl>
                                          <p:spTgt spid="115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99" dur="2000" fill="hold"/>
                                        <p:tgtEl>
                                          <p:spTgt spid="115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2000" fill="hold"/>
                                        <p:tgtEl>
                                          <p:spTgt spid="115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73" grpId="1"/>
      <p:bldP spid="115875" grpId="0"/>
      <p:bldP spid="115875" grpId="1"/>
      <p:bldP spid="115880" grpId="0"/>
      <p:bldP spid="115880" grpId="1"/>
      <p:bldP spid="115730" grpId="0" animBg="1"/>
      <p:bldP spid="115730" grpId="1" animBg="1"/>
      <p:bldP spid="115730" grpId="2" animBg="1"/>
      <p:bldP spid="115730" grpId="3" animBg="1"/>
      <p:bldP spid="115730" grpId="4" animBg="1"/>
      <p:bldP spid="115732" grpId="0" animBg="1"/>
      <p:bldP spid="115732" grpId="1" animBg="1"/>
      <p:bldP spid="115732" grpId="2" animBg="1"/>
      <p:bldP spid="115732" grpId="3" animBg="1"/>
      <p:bldP spid="115732" grpId="4" animBg="1"/>
      <p:bldP spid="115733" grpId="0" animBg="1"/>
      <p:bldP spid="115734" grpId="0" animBg="1"/>
      <p:bldP spid="115734" grpId="1" animBg="1"/>
      <p:bldP spid="115735" grpId="0" animBg="1"/>
      <p:bldP spid="115735" grpId="1" animBg="1"/>
      <p:bldP spid="115735" grpId="2" animBg="1"/>
      <p:bldP spid="115735" grpId="3" animBg="1"/>
      <p:bldP spid="115736" grpId="0" animBg="1"/>
      <p:bldP spid="115736" grpId="1" animBg="1"/>
      <p:bldP spid="115737" grpId="0" animBg="1"/>
      <p:bldP spid="115737" grpId="1" animBg="1"/>
      <p:bldP spid="115738" grpId="0" animBg="1"/>
      <p:bldP spid="115738" grpId="1" animBg="1"/>
      <p:bldP spid="115756" grpId="1" animBg="1"/>
      <p:bldP spid="115759" grpId="1" animBg="1"/>
      <p:bldP spid="115874" grpId="0" animBg="1"/>
      <p:bldP spid="115765" grpId="0"/>
      <p:bldP spid="115766" grpId="0"/>
      <p:bldP spid="115767" grpId="0"/>
      <p:bldP spid="115768" grpId="0"/>
      <p:bldP spid="115769" grpId="0"/>
      <p:bldP spid="115770" grpId="0"/>
      <p:bldP spid="115771" grpId="0"/>
      <p:bldP spid="115772" grpId="0"/>
      <p:bldP spid="115773" grpId="0"/>
      <p:bldP spid="115773" grpId="2"/>
      <p:bldP spid="115773" grpId="3"/>
      <p:bldP spid="115774" grpId="0"/>
      <p:bldP spid="115775" grpId="0"/>
      <p:bldP spid="115776" grpId="0"/>
      <p:bldP spid="115776" grpId="2"/>
      <p:bldP spid="115776" grpId="3"/>
      <p:bldP spid="1157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CD50-A49F-4F0D-B198-47A91171C629}" type="slidenum">
              <a:rPr lang="ru-RU"/>
              <a:pPr/>
              <a:t>3</a:t>
            </a:fld>
            <a:endParaRPr lang="ru-RU"/>
          </a:p>
        </p:txBody>
      </p:sp>
      <p:grpSp>
        <p:nvGrpSpPr>
          <p:cNvPr id="28262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262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2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2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3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3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3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3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3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63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263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4724400" y="533400"/>
            <a:ext cx="41910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6000" rIns="126000">
            <a:spAutoFit/>
          </a:bodyPr>
          <a:lstStyle/>
          <a:p>
            <a:pPr marL="342900" indent="-342900" algn="ctr">
              <a:spcBef>
                <a:spcPct val="50000"/>
              </a:spcBef>
              <a:spcAft>
                <a:spcPct val="50000"/>
              </a:spcAft>
            </a:pPr>
            <a:r>
              <a:rPr lang="ru-RU" sz="3400" b="1" u="sng">
                <a:latin typeface="Times New Roman" pitchFamily="18" charset="0"/>
                <a:cs typeface="Times New Roman" pitchFamily="18" charset="0"/>
              </a:rPr>
              <a:t>ОГЛАВЛЕНИЕ</a:t>
            </a:r>
            <a:endParaRPr lang="ru-RU" sz="3400" b="1" u="sng">
              <a:latin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Char char="q"/>
            </a:pPr>
            <a:r>
              <a:rPr lang="ru-RU" sz="3000">
                <a:latin typeface="Times New Roman" pitchFamily="18" charset="0"/>
              </a:rPr>
              <a:t>   	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Введение</a:t>
            </a: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Char char="q"/>
            </a:pPr>
            <a:r>
              <a:rPr lang="ru-RU" altLang="zh-TW" sz="2800">
                <a:latin typeface="Times New Roman" pitchFamily="18" charset="0"/>
              </a:rPr>
              <a:t>	</a:t>
            </a:r>
            <a:r>
              <a:rPr lang="ru-RU" altLang="zh-TW" sz="3000">
                <a:latin typeface="Times New Roman" pitchFamily="18" charset="0"/>
              </a:rPr>
              <a:t>Автомат Мили </a:t>
            </a: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Char char="q"/>
            </a:pPr>
            <a:r>
              <a:rPr lang="ru-RU" altLang="zh-TW" sz="3000">
                <a:latin typeface="Times New Roman" pitchFamily="18" charset="0"/>
              </a:rPr>
              <a:t>	Асинхронный 	автомат</a:t>
            </a: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Char char="q"/>
            </a:pPr>
            <a:r>
              <a:rPr lang="ru-RU" altLang="zh-TW" sz="3000">
                <a:latin typeface="Times New Roman" pitchFamily="18" charset="0"/>
              </a:rPr>
              <a:t>   	</a:t>
            </a: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Асинхронное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altLang="zh-TW" sz="3000">
                <a:latin typeface="Times New Roman" pitchFamily="18" charset="0"/>
              </a:rPr>
              <a:t>		</a:t>
            </a: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тестирование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Char char="q"/>
            </a:pPr>
            <a:r>
              <a:rPr lang="ru-RU" altLang="zh-TW" sz="3000">
                <a:latin typeface="Times New Roman" pitchFamily="18" charset="0"/>
              </a:rPr>
              <a:t> 	</a:t>
            </a: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Композиционное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altLang="zh-TW" sz="3000">
                <a:latin typeface="Times New Roman" pitchFamily="18" charset="0"/>
              </a:rPr>
              <a:t>		</a:t>
            </a: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тестирование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2638" name="Picture 14" descr="gex64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107950" y="107950"/>
            <a:ext cx="4513263" cy="6637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566F-FEAF-4096-AE16-574A69705D9F}" type="slidenum">
              <a:rPr lang="ru-RU"/>
              <a:pPr/>
              <a:t>30</a:t>
            </a:fld>
            <a:endParaRPr lang="ru-RU"/>
          </a:p>
        </p:txBody>
      </p:sp>
      <p:grpSp>
        <p:nvGrpSpPr>
          <p:cNvPr id="610312" name="Group 8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10313" name="Rectangle 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14" name="Rectangle 1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15" name="Rectangle 1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16" name="Rectangle 1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17" name="Rectangle 1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18" name="Rectangle 1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19" name="Rectangle 1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20" name="Rectangle 1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0321" name="Text Box 17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10322" name="Picture 1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0323" name="Text Box 19"/>
          <p:cNvSpPr txBox="1">
            <a:spLocks noChangeArrowheads="1"/>
          </p:cNvSpPr>
          <p:nvPr/>
        </p:nvSpPr>
        <p:spPr bwMode="auto">
          <a:xfrm>
            <a:off x="503238" y="188913"/>
            <a:ext cx="8245475" cy="9445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Обозначения для трасс наблюдений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0375" name="Text Box 71"/>
          <p:cNvSpPr txBox="1">
            <a:spLocks noChangeArrowheads="1"/>
          </p:cNvSpPr>
          <p:nvPr/>
        </p:nvSpPr>
        <p:spPr bwMode="auto">
          <a:xfrm>
            <a:off x="539750" y="1196975"/>
            <a:ext cx="640715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Переход по пустой трассе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:</a:t>
            </a:r>
          </a:p>
          <a:p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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	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 a=b 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или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a 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… 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b</a:t>
            </a:r>
            <a:endParaRPr lang="en-US" sz="2400"/>
          </a:p>
          <a:p>
            <a:pPr>
              <a:spcBef>
                <a:spcPct val="50000"/>
              </a:spcBef>
            </a:pP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Переход по трассе из одного символа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z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:</a:t>
            </a:r>
          </a:p>
          <a:p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zb	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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z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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</a:t>
            </a:r>
          </a:p>
          <a:p>
            <a:pPr>
              <a:spcBef>
                <a:spcPct val="50000"/>
              </a:spcBef>
            </a:pP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Переход по произвольной трассе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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z</a:t>
            </a:r>
            <a:r>
              <a:rPr lang="ru-RU" altLang="zh-TW" sz="2400" baseline="-25000">
                <a:sym typeface="Euclid Symbol" pitchFamily="18" charset="2"/>
              </a:rPr>
              <a:t>1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,z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,…,z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n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>
                <a:sym typeface="Symbol" pitchFamily="18" charset="2"/>
              </a:rPr>
              <a:t>:</a:t>
            </a:r>
          </a:p>
          <a:p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	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z</a:t>
            </a:r>
            <a:r>
              <a:rPr lang="ru-RU" altLang="zh-TW" sz="2400" baseline="-25000">
                <a:sym typeface="Euclid Symbol" pitchFamily="18" charset="2"/>
              </a:rPr>
              <a:t>1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z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…z</a:t>
            </a:r>
            <a:r>
              <a:rPr lang="en-US" altLang="zh-TW" sz="2400" baseline="-25000">
                <a:ea typeface="新細明體" pitchFamily="18" charset="-120"/>
                <a:sym typeface="Euclid Symbol" pitchFamily="18" charset="2"/>
              </a:rPr>
              <a:t>n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</a:t>
            </a:r>
          </a:p>
          <a:p>
            <a:pPr>
              <a:spcBef>
                <a:spcPct val="50000"/>
              </a:spcBef>
            </a:pP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Нет перехода из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в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по трассе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:</a:t>
            </a:r>
            <a:endParaRPr lang="en-US" altLang="zh-TW" sz="24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400">
                <a:sym typeface="Euclid Math One" pitchFamily="18" charset="2"/>
              </a:rPr>
              <a:t>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b	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 (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 )</a:t>
            </a:r>
          </a:p>
          <a:p>
            <a:pPr>
              <a:spcBef>
                <a:spcPct val="50000"/>
              </a:spcBef>
            </a:pP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Переход из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по трассе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:</a:t>
            </a:r>
            <a:endParaRPr lang="en-US" altLang="zh-TW" sz="24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	</a:t>
            </a:r>
            <a:r>
              <a:rPr lang="ru-RU" altLang="zh-TW" sz="2400">
                <a:sym typeface="Euclid Symbol" pitchFamily="18" charset="2"/>
              </a:rPr>
              <a:t>	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 b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</a:t>
            </a:r>
          </a:p>
          <a:p>
            <a:pPr>
              <a:spcBef>
                <a:spcPct val="50000"/>
              </a:spcBef>
            </a:pP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Нет перехода из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400" i="1">
                <a:latin typeface="Times New Roman" pitchFamily="18" charset="0"/>
                <a:sym typeface="Symbol" pitchFamily="18" charset="2"/>
              </a:rPr>
              <a:t>по трассе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:</a:t>
            </a:r>
            <a:endParaRPr lang="en-US" altLang="zh-TW" sz="24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r>
              <a:rPr lang="en-US" altLang="zh-TW" sz="2400">
                <a:ea typeface="新細明體" pitchFamily="18" charset="-120"/>
                <a:sym typeface="Symbol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400">
                <a:sym typeface="Euclid Math One" pitchFamily="18" charset="2"/>
              </a:rPr>
              <a:t>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	</a:t>
            </a:r>
            <a:r>
              <a:rPr lang="ru-RU" altLang="zh-TW" sz="2400">
                <a:sym typeface="Euclid Math One" pitchFamily="18" charset="2"/>
              </a:rPr>
              <a:t>	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 (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 )</a:t>
            </a:r>
          </a:p>
        </p:txBody>
      </p:sp>
      <p:sp>
        <p:nvSpPr>
          <p:cNvPr id="610376" name="Text Box 72"/>
          <p:cNvSpPr txBox="1">
            <a:spLocks noChangeArrowheads="1"/>
          </p:cNvSpPr>
          <p:nvPr/>
        </p:nvSpPr>
        <p:spPr bwMode="auto">
          <a:xfrm>
            <a:off x="5316538" y="3789363"/>
            <a:ext cx="3648075" cy="2474912"/>
          </a:xfrm>
          <a:prstGeom prst="rect">
            <a:avLst/>
          </a:prstGeom>
          <a:solidFill>
            <a:srgbClr val="F8F8F8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lIns="162000" tIns="118800" rIns="162000" bIns="118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</a:rPr>
              <a:t>Состояния после трассы</a:t>
            </a:r>
            <a:endParaRPr lang="en-US" sz="2400" i="1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/>
              <a:t>a </a:t>
            </a:r>
            <a:r>
              <a:rPr lang="en-US" sz="2400" b="1" i="1">
                <a:latin typeface="Times New Roman" pitchFamily="18" charset="0"/>
              </a:rPr>
              <a:t>after</a:t>
            </a:r>
            <a:r>
              <a:rPr lang="en-US" sz="2400"/>
              <a:t> </a:t>
            </a:r>
            <a:r>
              <a:rPr lang="en-US" sz="2400">
                <a:sym typeface="Symbol" pitchFamily="18" charset="2"/>
              </a:rPr>
              <a:t> = { b | a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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400">
                <a:ea typeface="新細明體" pitchFamily="18" charset="-120"/>
                <a:sym typeface="Euclid Symbol" pitchFamily="18" charset="2"/>
              </a:rPr>
              <a:t>b </a:t>
            </a:r>
            <a:r>
              <a:rPr lang="en-US" sz="2400">
                <a:sym typeface="Symbol" pitchFamily="18" charset="2"/>
              </a:rPr>
              <a:t>}</a:t>
            </a:r>
          </a:p>
          <a:p>
            <a:pPr algn="ctr"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LTS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 b="1">
                <a:sym typeface="Symbol" pitchFamily="18" charset="2"/>
              </a:rPr>
              <a:t>S</a:t>
            </a:r>
            <a:r>
              <a:rPr lang="en-US" sz="24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i="1">
                <a:latin typeface="Times New Roman" pitchFamily="18" charset="0"/>
                <a:sym typeface="Symbol" pitchFamily="18" charset="2"/>
              </a:rPr>
              <a:t>с начальным</a:t>
            </a:r>
            <a:br>
              <a:rPr lang="ru-RU" sz="2400" i="1">
                <a:latin typeface="Times New Roman" pitchFamily="18" charset="0"/>
                <a:sym typeface="Symbol" pitchFamily="18" charset="2"/>
              </a:rPr>
            </a:br>
            <a:r>
              <a:rPr lang="ru-RU" sz="2400" i="1">
                <a:latin typeface="Times New Roman" pitchFamily="18" charset="0"/>
                <a:sym typeface="Symbol" pitchFamily="18" charset="2"/>
              </a:rPr>
              <a:t>состоянием</a:t>
            </a:r>
            <a:r>
              <a:rPr lang="ru-RU" sz="2400" i="1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s</a:t>
            </a:r>
            <a:r>
              <a:rPr lang="ru-RU" sz="2400" baseline="-25000">
                <a:sym typeface="Symbol" pitchFamily="18" charset="2"/>
              </a:rPr>
              <a:t>0</a:t>
            </a:r>
          </a:p>
          <a:p>
            <a:pPr algn="ctr">
              <a:spcBef>
                <a:spcPct val="10000"/>
              </a:spcBef>
            </a:pPr>
            <a:r>
              <a:rPr lang="en-US" sz="2400" b="1">
                <a:sym typeface="Symbol" pitchFamily="18" charset="2"/>
              </a:rPr>
              <a:t>S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400">
                <a:sym typeface="Symbol" pitchFamily="18" charset="2"/>
              </a:rPr>
              <a:t>  = s</a:t>
            </a:r>
            <a:r>
              <a:rPr lang="en-US" sz="2400" baseline="-25000">
                <a:sym typeface="Symbol" pitchFamily="18" charset="2"/>
              </a:rPr>
              <a:t>0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400">
                <a:sym typeface="Symbol" pitchFamily="18" charset="2"/>
              </a:rPr>
              <a:t> </a:t>
            </a:r>
          </a:p>
        </p:txBody>
      </p:sp>
      <p:sp>
        <p:nvSpPr>
          <p:cNvPr id="610377" name="AutoShape 73"/>
          <p:cNvSpPr>
            <a:spLocks noChangeArrowheads="1"/>
          </p:cNvSpPr>
          <p:nvPr/>
        </p:nvSpPr>
        <p:spPr bwMode="auto">
          <a:xfrm>
            <a:off x="107950" y="1160463"/>
            <a:ext cx="395288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0378" name="AutoShape 74"/>
          <p:cNvSpPr>
            <a:spLocks noChangeArrowheads="1"/>
          </p:cNvSpPr>
          <p:nvPr/>
        </p:nvSpPr>
        <p:spPr bwMode="auto">
          <a:xfrm rot="6364300">
            <a:off x="7268370" y="2856706"/>
            <a:ext cx="925512" cy="701675"/>
          </a:xfrm>
          <a:prstGeom prst="rightArrow">
            <a:avLst>
              <a:gd name="adj1" fmla="val 50000"/>
              <a:gd name="adj2" fmla="val 329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39 L -3.33333E-6 0.13403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3403 L -3.33333E-6 0.2706 " pathEditMode="relative" rAng="0" ptsTypes="AA">
                                      <p:cBhvr>
                                        <p:cTn id="21" dur="1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706 L -3.33333E-6 0.40185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0185 L -3.33333E-6 0.52639 " pathEditMode="relative" rAng="0" ptsTypes="AA">
                                      <p:cBhvr>
                                        <p:cTn id="29" dur="1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52639 L -3.33333E-6 0.67338 " pathEditMode="relative" rAng="0" ptsTypes="AA">
                                      <p:cBhvr>
                                        <p:cTn id="33" dur="100" fill="hold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3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0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0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77" grpId="0" animBg="1"/>
      <p:bldP spid="610377" grpId="1" animBg="1"/>
      <p:bldP spid="610377" grpId="2" animBg="1"/>
      <p:bldP spid="610377" grpId="3" animBg="1"/>
      <p:bldP spid="610377" grpId="4" animBg="1"/>
      <p:bldP spid="610377" grpId="5" animBg="1"/>
      <p:bldP spid="610377" grpId="6" animBg="1"/>
      <p:bldP spid="6103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D8852-E9FD-410E-8A7B-051B61114D94}" type="slidenum">
              <a:rPr lang="ru-RU"/>
              <a:pPr/>
              <a:t>31</a:t>
            </a:fld>
            <a:endParaRPr lang="ru-RU"/>
          </a:p>
        </p:txBody>
      </p:sp>
      <p:grpSp>
        <p:nvGrpSpPr>
          <p:cNvPr id="359466" name="Group 42"/>
          <p:cNvGrpSpPr>
            <a:grpSpLocks/>
          </p:cNvGrpSpPr>
          <p:nvPr/>
        </p:nvGrpSpPr>
        <p:grpSpPr bwMode="auto">
          <a:xfrm>
            <a:off x="574675" y="4905375"/>
            <a:ext cx="6902450" cy="1655763"/>
            <a:chOff x="476" y="3045"/>
            <a:chExt cx="4348" cy="1043"/>
          </a:xfrm>
        </p:grpSpPr>
        <p:pic>
          <p:nvPicPr>
            <p:cNvPr id="359467" name="Picture 43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3045"/>
              <a:ext cx="4348" cy="1043"/>
            </a:xfrm>
            <a:prstGeom prst="rect">
              <a:avLst/>
            </a:prstGeom>
            <a:noFill/>
          </p:spPr>
        </p:pic>
        <p:pic>
          <p:nvPicPr>
            <p:cNvPr id="359468" name="Picture 44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29" y="3249"/>
              <a:ext cx="993" cy="773"/>
            </a:xfrm>
            <a:prstGeom prst="rect">
              <a:avLst/>
            </a:prstGeom>
            <a:noFill/>
          </p:spPr>
        </p:pic>
        <p:pic>
          <p:nvPicPr>
            <p:cNvPr id="359469" name="Picture 45" descr="CKEYUP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2" y="3389"/>
              <a:ext cx="474" cy="540"/>
            </a:xfrm>
            <a:prstGeom prst="rect">
              <a:avLst/>
            </a:prstGeom>
            <a:noFill/>
          </p:spPr>
        </p:pic>
        <p:pic>
          <p:nvPicPr>
            <p:cNvPr id="359470" name="Picture 46" descr="CKEYUP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19" y="3389"/>
              <a:ext cx="474" cy="540"/>
            </a:xfrm>
            <a:prstGeom prst="rect">
              <a:avLst/>
            </a:prstGeom>
            <a:noFill/>
          </p:spPr>
        </p:pic>
        <p:pic>
          <p:nvPicPr>
            <p:cNvPr id="359471" name="Picture 47" descr="CKEYUPc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86" y="3389"/>
              <a:ext cx="474" cy="540"/>
            </a:xfrm>
            <a:prstGeom prst="rect">
              <a:avLst/>
            </a:prstGeom>
            <a:noFill/>
          </p:spPr>
        </p:pic>
        <p:sp>
          <p:nvSpPr>
            <p:cNvPr id="359472" name="Text Box 48"/>
            <p:cNvSpPr txBox="1">
              <a:spLocks noChangeArrowheads="1"/>
            </p:cNvSpPr>
            <p:nvPr/>
          </p:nvSpPr>
          <p:spPr bwMode="auto">
            <a:xfrm>
              <a:off x="3084" y="3299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</p:grpSp>
      <p:grpSp>
        <p:nvGrpSpPr>
          <p:cNvPr id="35942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5942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2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43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59437" name="Picture 13" descr="IP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9438" name="Text Box 14"/>
          <p:cNvSpPr txBox="1">
            <a:spLocks noChangeArrowheads="1"/>
          </p:cNvSpPr>
          <p:nvPr/>
        </p:nvSpPr>
        <p:spPr bwMode="auto">
          <a:xfrm>
            <a:off x="358775" y="225425"/>
            <a:ext cx="8497888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Машина тестирования и два вида детерминизма.</a:t>
            </a: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9439" name="Oval 15"/>
          <p:cNvSpPr>
            <a:spLocks noChangeAspect="1" noChangeArrowheads="1"/>
          </p:cNvSpPr>
          <p:nvPr/>
        </p:nvSpPr>
        <p:spPr bwMode="auto">
          <a:xfrm>
            <a:off x="4679950" y="1890713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359440" name="Oval 16"/>
          <p:cNvSpPr>
            <a:spLocks noChangeArrowheads="1"/>
          </p:cNvSpPr>
          <p:nvPr/>
        </p:nvSpPr>
        <p:spPr bwMode="auto">
          <a:xfrm>
            <a:off x="8062913" y="1890713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359441" name="AutoShape 17"/>
          <p:cNvCxnSpPr>
            <a:cxnSpLocks noChangeShapeType="1"/>
            <a:stCxn id="359439" idx="6"/>
            <a:endCxn id="359440" idx="2"/>
          </p:cNvCxnSpPr>
          <p:nvPr/>
        </p:nvCxnSpPr>
        <p:spPr bwMode="auto">
          <a:xfrm>
            <a:off x="5232400" y="2160588"/>
            <a:ext cx="2817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6542088" y="1879600"/>
            <a:ext cx="225425" cy="487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a</a:t>
            </a:r>
            <a:endParaRPr lang="ru-RU" sz="3200"/>
          </a:p>
        </p:txBody>
      </p:sp>
      <p:sp>
        <p:nvSpPr>
          <p:cNvPr id="359450" name="Text Box 26"/>
          <p:cNvSpPr txBox="1">
            <a:spLocks noChangeArrowheads="1"/>
          </p:cNvSpPr>
          <p:nvPr/>
        </p:nvSpPr>
        <p:spPr bwMode="auto">
          <a:xfrm>
            <a:off x="4608513" y="3241675"/>
            <a:ext cx="541337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s,a</a:t>
            </a:r>
            <a:endParaRPr lang="ru-RU" sz="3200">
              <a:solidFill>
                <a:srgbClr val="3333FF"/>
              </a:solidFill>
            </a:endParaRPr>
          </a:p>
        </p:txBody>
      </p:sp>
      <p:sp>
        <p:nvSpPr>
          <p:cNvPr id="359451" name="Text Box 27"/>
          <p:cNvSpPr txBox="1">
            <a:spLocks noChangeArrowheads="1"/>
          </p:cNvSpPr>
          <p:nvPr/>
        </p:nvSpPr>
        <p:spPr bwMode="auto">
          <a:xfrm>
            <a:off x="6105525" y="3241675"/>
            <a:ext cx="33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s`</a:t>
            </a:r>
            <a:endParaRPr lang="ru-RU" sz="3200"/>
          </a:p>
        </p:txBody>
      </p:sp>
      <p:sp>
        <p:nvSpPr>
          <p:cNvPr id="359452" name="AutoShape 28"/>
          <p:cNvSpPr>
            <a:spLocks noChangeArrowheads="1"/>
          </p:cNvSpPr>
          <p:nvPr/>
        </p:nvSpPr>
        <p:spPr bwMode="auto">
          <a:xfrm>
            <a:off x="5210175" y="3316288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FBC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58" name="Text Box 34"/>
          <p:cNvSpPr txBox="1">
            <a:spLocks noChangeArrowheads="1"/>
          </p:cNvSpPr>
          <p:nvPr/>
        </p:nvSpPr>
        <p:spPr bwMode="auto">
          <a:xfrm>
            <a:off x="719138" y="3309938"/>
            <a:ext cx="28114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детерминизм</a:t>
            </a:r>
            <a:r>
              <a:rPr lang="en-US" sz="2800" u="sng">
                <a:latin typeface="Times New Roman" pitchFamily="18" charset="0"/>
              </a:rPr>
              <a:t> LTS</a:t>
            </a:r>
            <a:r>
              <a:rPr lang="ru-RU" sz="2800">
                <a:latin typeface="Times New Roman" pitchFamily="18" charset="0"/>
              </a:rPr>
              <a:t>:</a:t>
            </a:r>
          </a:p>
        </p:txBody>
      </p:sp>
      <p:sp>
        <p:nvSpPr>
          <p:cNvPr id="359461" name="Text Box 37"/>
          <p:cNvSpPr txBox="1">
            <a:spLocks noChangeArrowheads="1"/>
          </p:cNvSpPr>
          <p:nvPr/>
        </p:nvSpPr>
        <p:spPr bwMode="auto">
          <a:xfrm>
            <a:off x="539750" y="1412875"/>
            <a:ext cx="3395663" cy="1544638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 anchor="ctr">
            <a:spAutoFit/>
          </a:bodyPr>
          <a:lstStyle/>
          <a:p>
            <a:r>
              <a:rPr lang="en-US" sz="3200">
                <a:latin typeface="Times New Roman" pitchFamily="18" charset="0"/>
              </a:rPr>
              <a:t>s   </a:t>
            </a:r>
            <a:r>
              <a:rPr lang="en-US" sz="2800">
                <a:latin typeface="Times New Roman" pitchFamily="18" charset="0"/>
              </a:rPr>
              <a:t>- </a:t>
            </a:r>
            <a:r>
              <a:rPr lang="ru-RU" sz="2800">
                <a:latin typeface="Times New Roman" pitchFamily="18" charset="0"/>
              </a:rPr>
              <a:t>пресостояние</a:t>
            </a:r>
          </a:p>
          <a:p>
            <a:r>
              <a:rPr lang="en-US" sz="3200">
                <a:latin typeface="Times New Roman" pitchFamily="18" charset="0"/>
              </a:rPr>
              <a:t>a</a:t>
            </a:r>
            <a:r>
              <a:rPr lang="ru-RU" sz="3200">
                <a:latin typeface="Times New Roman" pitchFamily="18" charset="0"/>
              </a:rPr>
              <a:t>   </a:t>
            </a:r>
            <a:r>
              <a:rPr lang="ru-RU" sz="2800">
                <a:latin typeface="Times New Roman" pitchFamily="18" charset="0"/>
              </a:rPr>
              <a:t>- символ действия</a:t>
            </a:r>
          </a:p>
          <a:p>
            <a:r>
              <a:rPr lang="en-US" sz="3200">
                <a:latin typeface="Times New Roman" pitchFamily="18" charset="0"/>
              </a:rPr>
              <a:t>s`</a:t>
            </a:r>
            <a:r>
              <a:rPr lang="ru-RU" sz="320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- постсостояние</a:t>
            </a:r>
          </a:p>
        </p:txBody>
      </p:sp>
      <p:sp>
        <p:nvSpPr>
          <p:cNvPr id="359465" name="Text Box 41"/>
          <p:cNvSpPr txBox="1">
            <a:spLocks noChangeArrowheads="1"/>
          </p:cNvSpPr>
          <p:nvPr/>
        </p:nvSpPr>
        <p:spPr bwMode="auto">
          <a:xfrm>
            <a:off x="6624638" y="3351213"/>
            <a:ext cx="2333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+ нет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-переходов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359473" name="Text Box 49"/>
          <p:cNvSpPr txBox="1">
            <a:spLocks noChangeArrowheads="1"/>
          </p:cNvSpPr>
          <p:nvPr/>
        </p:nvSpPr>
        <p:spPr bwMode="auto">
          <a:xfrm>
            <a:off x="423863" y="3889375"/>
            <a:ext cx="79311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наблюдаемый детерминизм</a:t>
            </a:r>
            <a:r>
              <a:rPr lang="ru-RU" sz="2800">
                <a:latin typeface="Times New Roman" pitchFamily="18" charset="0"/>
              </a:rPr>
              <a:t>: трасса однозначно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определяется последовательностью нажатия кнопок</a:t>
            </a:r>
          </a:p>
        </p:txBody>
      </p:sp>
      <p:sp>
        <p:nvSpPr>
          <p:cNvPr id="359474" name="Rectangle 50"/>
          <p:cNvSpPr>
            <a:spLocks noChangeArrowheads="1"/>
          </p:cNvSpPr>
          <p:nvPr/>
        </p:nvSpPr>
        <p:spPr bwMode="auto">
          <a:xfrm>
            <a:off x="287338" y="6021388"/>
            <a:ext cx="7488237" cy="5397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359475" name="Rectangle 51"/>
          <p:cNvSpPr>
            <a:spLocks noChangeArrowheads="1"/>
          </p:cNvSpPr>
          <p:nvPr/>
        </p:nvSpPr>
        <p:spPr bwMode="auto">
          <a:xfrm>
            <a:off x="3419475" y="4833938"/>
            <a:ext cx="4356100" cy="11874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ru-RU" sz="2800">
                <a:solidFill>
                  <a:schemeClr val="bg1"/>
                </a:solidFill>
              </a:rPr>
              <a:t>	    недетерминизм</a:t>
            </a:r>
          </a:p>
        </p:txBody>
      </p:sp>
      <p:sp>
        <p:nvSpPr>
          <p:cNvPr id="359476" name="Rectangle 52" descr="Light horizontal"/>
          <p:cNvSpPr>
            <a:spLocks noChangeArrowheads="1"/>
          </p:cNvSpPr>
          <p:nvPr/>
        </p:nvSpPr>
        <p:spPr bwMode="auto">
          <a:xfrm>
            <a:off x="287338" y="5407025"/>
            <a:ext cx="6696075" cy="938213"/>
          </a:xfrm>
          <a:prstGeom prst="rect">
            <a:avLst/>
          </a:prstGeom>
          <a:pattFill prst="ltHorz">
            <a:fgClr>
              <a:srgbClr val="F4EBCA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r"/>
            <a:r>
              <a:rPr lang="en-US" sz="2800"/>
              <a:t>LTS</a:t>
            </a:r>
            <a:r>
              <a:rPr lang="ru-RU" sz="2800"/>
              <a:t>-наблюдаемый</a:t>
            </a:r>
          </a:p>
          <a:p>
            <a:pPr algn="r"/>
            <a:r>
              <a:rPr lang="ru-RU" sz="2800"/>
              <a:t>детерминизм</a:t>
            </a:r>
          </a:p>
        </p:txBody>
      </p:sp>
      <p:sp>
        <p:nvSpPr>
          <p:cNvPr id="359477" name="Rectangle 53" descr="Small grid"/>
          <p:cNvSpPr>
            <a:spLocks noChangeArrowheads="1"/>
          </p:cNvSpPr>
          <p:nvPr/>
        </p:nvSpPr>
        <p:spPr bwMode="auto">
          <a:xfrm>
            <a:off x="287338" y="5407025"/>
            <a:ext cx="3132137" cy="611188"/>
          </a:xfrm>
          <a:prstGeom prst="rect">
            <a:avLst/>
          </a:prstGeom>
          <a:pattFill prst="smGrid">
            <a:fgClr>
              <a:srgbClr val="FBCDFB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детерминизм </a:t>
            </a:r>
            <a:r>
              <a:rPr lang="en-US" sz="2800"/>
              <a:t>LTS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9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9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5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39" grpId="0" animBg="1"/>
      <p:bldP spid="359440" grpId="0" animBg="1"/>
      <p:bldP spid="359442" grpId="0" animBg="1"/>
      <p:bldP spid="359450" grpId="0"/>
      <p:bldP spid="359451" grpId="0"/>
      <p:bldP spid="359452" grpId="0" animBg="1"/>
      <p:bldP spid="359458" grpId="0"/>
      <p:bldP spid="359465" grpId="0"/>
      <p:bldP spid="359473" grpId="0"/>
      <p:bldP spid="359475" grpId="0" animBg="1"/>
      <p:bldP spid="359476" grpId="0" animBg="1"/>
      <p:bldP spid="3594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0A29-6386-4E87-AC10-DBEC426FB73F}" type="slidenum">
              <a:rPr lang="ru-RU"/>
              <a:pPr/>
              <a:t>32</a:t>
            </a:fld>
            <a:endParaRPr lang="ru-RU"/>
          </a:p>
        </p:txBody>
      </p:sp>
      <p:sp>
        <p:nvSpPr>
          <p:cNvPr id="90140" name="Line 28"/>
          <p:cNvSpPr>
            <a:spLocks noChangeShapeType="1"/>
          </p:cNvSpPr>
          <p:nvPr/>
        </p:nvSpPr>
        <p:spPr bwMode="auto">
          <a:xfrm>
            <a:off x="2808288" y="3033713"/>
            <a:ext cx="3563937" cy="0"/>
          </a:xfrm>
          <a:prstGeom prst="line">
            <a:avLst/>
          </a:prstGeom>
          <a:noFill/>
          <a:ln w="190500" cmpd="dbl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0141" name="Line 29"/>
          <p:cNvSpPr>
            <a:spLocks noChangeShapeType="1"/>
          </p:cNvSpPr>
          <p:nvPr/>
        </p:nvSpPr>
        <p:spPr bwMode="auto">
          <a:xfrm flipH="1">
            <a:off x="2771775" y="3532188"/>
            <a:ext cx="3563938" cy="0"/>
          </a:xfrm>
          <a:prstGeom prst="line">
            <a:avLst/>
          </a:prstGeom>
          <a:noFill/>
          <a:ln w="190500" cmpd="dbl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647700" y="2355850"/>
            <a:ext cx="813593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solidFill>
                  <a:srgbClr val="940094"/>
                </a:solidFill>
                <a:latin typeface="Times New Roman" pitchFamily="18" charset="0"/>
                <a:sym typeface="Symbol" pitchFamily="18" charset="2"/>
              </a:rPr>
              <a:t>Два вида внешних действий: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2600">
                <a:sym typeface="Symbol" pitchFamily="18" charset="2"/>
              </a:rPr>
              <a:t>Окружение		 			</a:t>
            </a:r>
            <a:r>
              <a:rPr lang="ru-RU" sz="2600"/>
              <a:t>Реализация,</a:t>
            </a:r>
          </a:p>
          <a:p>
            <a:pPr algn="ctr">
              <a:spcBef>
                <a:spcPct val="50000"/>
              </a:spcBef>
            </a:pPr>
            <a:r>
              <a:rPr lang="ru-RU" sz="2600"/>
              <a:t>Окружение		</a:t>
            </a:r>
            <a:r>
              <a:rPr lang="ru-RU" sz="2600">
                <a:sym typeface="Symbol" pitchFamily="18" charset="2"/>
              </a:rPr>
              <a:t> 			</a:t>
            </a:r>
            <a:r>
              <a:rPr lang="ru-RU" sz="2600"/>
              <a:t>Реализация.</a:t>
            </a:r>
          </a:p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solidFill>
                  <a:srgbClr val="940094"/>
                </a:solidFill>
                <a:latin typeface="Times New Roman" pitchFamily="18" charset="0"/>
              </a:rPr>
              <a:t>Противоположное действие:</a:t>
            </a:r>
            <a:r>
              <a:rPr lang="ru-RU" sz="3200"/>
              <a:t> </a:t>
            </a:r>
            <a:r>
              <a:rPr lang="en-US" sz="3200" u="sng"/>
              <a:t>?x</a:t>
            </a:r>
            <a:r>
              <a:rPr lang="en-US" sz="3200"/>
              <a:t> = !x, </a:t>
            </a:r>
            <a:r>
              <a:rPr lang="en-US" sz="3200" u="sng"/>
              <a:t>!y</a:t>
            </a:r>
            <a:r>
              <a:rPr lang="en-US" sz="3200"/>
              <a:t> = ?y</a:t>
            </a:r>
            <a:r>
              <a:rPr lang="en-US" sz="2400">
                <a:latin typeface="Times New Roman" pitchFamily="18" charset="0"/>
              </a:rPr>
              <a:t>.</a:t>
            </a:r>
          </a:p>
        </p:txBody>
      </p:sp>
      <p:sp>
        <p:nvSpPr>
          <p:cNvPr id="90136" name="Line 24"/>
          <p:cNvSpPr>
            <a:spLocks noChangeShapeType="1"/>
          </p:cNvSpPr>
          <p:nvPr/>
        </p:nvSpPr>
        <p:spPr bwMode="auto">
          <a:xfrm>
            <a:off x="2808288" y="3033713"/>
            <a:ext cx="3563937" cy="0"/>
          </a:xfrm>
          <a:prstGeom prst="line">
            <a:avLst/>
          </a:prstGeom>
          <a:noFill/>
          <a:ln w="190500" cmpd="dbl">
            <a:solidFill>
              <a:srgbClr val="3333FF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901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901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0125" name="Line 13"/>
          <p:cNvSpPr>
            <a:spLocks noChangeShapeType="1"/>
          </p:cNvSpPr>
          <p:nvPr/>
        </p:nvSpPr>
        <p:spPr bwMode="auto">
          <a:xfrm>
            <a:off x="684213" y="234950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647700" y="1628775"/>
            <a:ext cx="813593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Взаимодействие как обмен информацией между реализацией и окружением.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647700" y="4497388"/>
            <a:ext cx="81359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/>
              <a:t>IOA	  - Input-Output Automaton</a:t>
            </a:r>
            <a:r>
              <a:rPr lang="ru-RU" sz="2400"/>
              <a:t/>
            </a:r>
            <a:br>
              <a:rPr lang="ru-RU" sz="2400"/>
            </a:br>
            <a:r>
              <a:rPr lang="en-US" sz="2400"/>
              <a:t>IOLTS	  - Input-Output Labelled Transition System</a:t>
            </a:r>
            <a:br>
              <a:rPr lang="en-US" sz="2400"/>
            </a:br>
            <a:r>
              <a:rPr lang="en-US" sz="2400"/>
              <a:t>IOTS	  - Input-Output Transition System</a:t>
            </a:r>
            <a:r>
              <a:rPr lang="ru-RU" sz="2400"/>
              <a:t/>
            </a:r>
            <a:br>
              <a:rPr lang="ru-RU" sz="2400"/>
            </a:br>
            <a:r>
              <a:rPr lang="en-US" sz="2400"/>
              <a:t>IOSM	  - Input-Output State Machine</a:t>
            </a:r>
            <a:br>
              <a:rPr lang="en-US" sz="2400"/>
            </a:br>
            <a:r>
              <a:rPr lang="en-US" sz="2400"/>
              <a:t>IOFSM - Input-Output Finite State Machine</a:t>
            </a:r>
            <a:br>
              <a:rPr lang="en-US" sz="2400"/>
            </a:br>
            <a:r>
              <a:rPr lang="ru-RU" sz="2400"/>
              <a:t>АА</a:t>
            </a:r>
            <a:r>
              <a:rPr lang="en-US" sz="2400"/>
              <a:t>	  - </a:t>
            </a:r>
            <a:r>
              <a:rPr lang="ru-RU" sz="2400"/>
              <a:t>Асинхронный автомат</a:t>
            </a:r>
          </a:p>
        </p:txBody>
      </p:sp>
      <p:sp>
        <p:nvSpPr>
          <p:cNvPr id="90131" name="Line 19"/>
          <p:cNvSpPr>
            <a:spLocks noChangeShapeType="1"/>
          </p:cNvSpPr>
          <p:nvPr/>
        </p:nvSpPr>
        <p:spPr bwMode="auto">
          <a:xfrm>
            <a:off x="647700" y="4473575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стимулы и реакции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0135" name="AutoShape 23"/>
          <p:cNvSpPr>
            <a:spLocks noChangeArrowheads="1"/>
          </p:cNvSpPr>
          <p:nvPr/>
        </p:nvSpPr>
        <p:spPr bwMode="auto">
          <a:xfrm>
            <a:off x="250825" y="171926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0139" name="Line 27"/>
          <p:cNvSpPr>
            <a:spLocks noChangeShapeType="1"/>
          </p:cNvSpPr>
          <p:nvPr/>
        </p:nvSpPr>
        <p:spPr bwMode="auto">
          <a:xfrm flipH="1">
            <a:off x="2771775" y="3532188"/>
            <a:ext cx="3563938" cy="0"/>
          </a:xfrm>
          <a:prstGeom prst="line">
            <a:avLst/>
          </a:prstGeom>
          <a:noFill/>
          <a:ln w="190500" cmpd="dbl">
            <a:solidFill>
              <a:srgbClr val="FD1B03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0137" name="Text Box 25"/>
          <p:cNvSpPr txBox="1">
            <a:spLocks noChangeArrowheads="1"/>
          </p:cNvSpPr>
          <p:nvPr/>
        </p:nvSpPr>
        <p:spPr bwMode="auto">
          <a:xfrm>
            <a:off x="3708400" y="2673350"/>
            <a:ext cx="1692275" cy="579438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i="1"/>
              <a:t>Стимул </a:t>
            </a:r>
            <a:r>
              <a:rPr lang="en-US" sz="3200"/>
              <a:t>?x</a:t>
            </a:r>
            <a:endParaRPr lang="ru-RU" sz="3200"/>
          </a:p>
        </p:txBody>
      </p:sp>
      <p:sp>
        <p:nvSpPr>
          <p:cNvPr id="90138" name="Text Box 26"/>
          <p:cNvSpPr txBox="1">
            <a:spLocks noChangeArrowheads="1"/>
          </p:cNvSpPr>
          <p:nvPr/>
        </p:nvSpPr>
        <p:spPr bwMode="auto">
          <a:xfrm>
            <a:off x="3816350" y="3209925"/>
            <a:ext cx="1547813" cy="579438"/>
          </a:xfrm>
          <a:prstGeom prst="rect">
            <a:avLst/>
          </a:prstGeom>
          <a:solidFill>
            <a:schemeClr val="bg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i="1"/>
              <a:t>Реакция </a:t>
            </a:r>
            <a:r>
              <a:rPr lang="en-US" sz="3200"/>
              <a:t>!y</a:t>
            </a:r>
            <a:endParaRPr lang="ru-RU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15 L -1.38889E-6 0.1755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90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90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90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17553 L -1.38889E-6 0.402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36" grpId="0" animBg="1"/>
      <p:bldP spid="90135" grpId="0" animBg="1"/>
      <p:bldP spid="90135" grpId="1" animBg="1"/>
      <p:bldP spid="90135" grpId="2" animBg="1"/>
      <p:bldP spid="901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52497-57AE-4BB0-8290-D0FE3FA2C79E}" type="slidenum">
              <a:rPr lang="ru-RU"/>
              <a:pPr/>
              <a:t>33</a:t>
            </a:fld>
            <a:endParaRPr lang="ru-RU"/>
          </a:p>
        </p:txBody>
      </p:sp>
      <p:grpSp>
        <p:nvGrpSpPr>
          <p:cNvPr id="480258" name="Group 2"/>
          <p:cNvGrpSpPr>
            <a:grpSpLocks/>
          </p:cNvGrpSpPr>
          <p:nvPr/>
        </p:nvGrpSpPr>
        <p:grpSpPr bwMode="auto">
          <a:xfrm>
            <a:off x="611188" y="5049838"/>
            <a:ext cx="6902450" cy="1547812"/>
            <a:chOff x="1299" y="2954"/>
            <a:chExt cx="4348" cy="975"/>
          </a:xfrm>
        </p:grpSpPr>
        <p:pic>
          <p:nvPicPr>
            <p:cNvPr id="480259" name="Picture 3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9" y="2954"/>
              <a:ext cx="4348" cy="975"/>
            </a:xfrm>
            <a:prstGeom prst="rect">
              <a:avLst/>
            </a:prstGeom>
            <a:noFill/>
          </p:spPr>
        </p:pic>
        <p:pic>
          <p:nvPicPr>
            <p:cNvPr id="480260" name="Picture 4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52" y="3090"/>
              <a:ext cx="993" cy="773"/>
            </a:xfrm>
            <a:prstGeom prst="rect">
              <a:avLst/>
            </a:prstGeom>
            <a:noFill/>
          </p:spPr>
        </p:pic>
        <p:sp>
          <p:nvSpPr>
            <p:cNvPr id="480261" name="Text Box 5"/>
            <p:cNvSpPr txBox="1">
              <a:spLocks noChangeArrowheads="1"/>
            </p:cNvSpPr>
            <p:nvPr/>
          </p:nvSpPr>
          <p:spPr bwMode="auto">
            <a:xfrm>
              <a:off x="3227" y="3113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  <p:pic>
          <p:nvPicPr>
            <p:cNvPr id="480262" name="Picture 6" descr="stimul_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1" y="3231"/>
              <a:ext cx="474" cy="540"/>
            </a:xfrm>
            <a:prstGeom prst="rect">
              <a:avLst/>
            </a:prstGeom>
            <a:noFill/>
          </p:spPr>
        </p:pic>
      </p:grpSp>
      <p:sp>
        <p:nvSpPr>
          <p:cNvPr id="480299" name="Text Box 43"/>
          <p:cNvSpPr txBox="1">
            <a:spLocks noChangeArrowheads="1"/>
          </p:cNvSpPr>
          <p:nvPr/>
        </p:nvSpPr>
        <p:spPr bwMode="auto">
          <a:xfrm>
            <a:off x="5965825" y="5445125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!a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80304" name="Text Box 48"/>
          <p:cNvSpPr txBox="1">
            <a:spLocks noChangeArrowheads="1"/>
          </p:cNvSpPr>
          <p:nvPr/>
        </p:nvSpPr>
        <p:spPr bwMode="auto">
          <a:xfrm>
            <a:off x="5965825" y="5445125"/>
            <a:ext cx="831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!b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80305" name="Text Box 49"/>
          <p:cNvSpPr txBox="1">
            <a:spLocks noChangeArrowheads="1"/>
          </p:cNvSpPr>
          <p:nvPr/>
        </p:nvSpPr>
        <p:spPr bwMode="auto">
          <a:xfrm>
            <a:off x="5929313" y="5410200"/>
            <a:ext cx="8969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bg1"/>
                </a:solidFill>
                <a:sym typeface="Symbol" pitchFamily="18" charset="2"/>
              </a:rPr>
              <a:t>?y</a:t>
            </a:r>
            <a:endParaRPr lang="ru-RU" sz="4800" b="1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480278" name="Picture 22" descr="stimul_b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911350" y="5489575"/>
            <a:ext cx="752475" cy="857250"/>
          </a:xfrm>
          <a:noFill/>
          <a:ln/>
        </p:spPr>
      </p:pic>
      <p:pic>
        <p:nvPicPr>
          <p:cNvPr id="480279" name="Picture 23" descr="stimul_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3288" y="5489575"/>
            <a:ext cx="752475" cy="857250"/>
          </a:xfrm>
          <a:prstGeom prst="rect">
            <a:avLst/>
          </a:prstGeom>
          <a:noFill/>
        </p:spPr>
      </p:pic>
      <p:pic>
        <p:nvPicPr>
          <p:cNvPr id="480280" name="Picture 24" descr="CKEYUP_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5489575"/>
            <a:ext cx="752475" cy="857250"/>
          </a:xfrm>
          <a:prstGeom prst="rect">
            <a:avLst/>
          </a:prstGeom>
          <a:noFill/>
        </p:spPr>
      </p:pic>
      <p:grpSp>
        <p:nvGrpSpPr>
          <p:cNvPr id="480281" name="Group 2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80282" name="Rectangle 2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3" name="Rectangle 2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4" name="Rectangle 2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5" name="Rectangle 2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6" name="Rectangle 3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7" name="Rectangle 3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8" name="Rectangle 3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89" name="Rectangle 3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0290" name="Text Box 3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80291" name="Picture 35" descr="IP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0292" name="Text Box 36"/>
          <p:cNvSpPr txBox="1">
            <a:spLocks noChangeArrowheads="1"/>
          </p:cNvSpPr>
          <p:nvPr/>
        </p:nvSpPr>
        <p:spPr bwMode="auto">
          <a:xfrm>
            <a:off x="503238" y="225425"/>
            <a:ext cx="8245475" cy="14319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dist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Машина тестирования и три вида детерминизма асинхронного автомата.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0293" name="Text Box 37"/>
          <p:cNvSpPr txBox="1">
            <a:spLocks noChangeArrowheads="1"/>
          </p:cNvSpPr>
          <p:nvPr/>
        </p:nvSpPr>
        <p:spPr bwMode="auto">
          <a:xfrm>
            <a:off x="5857875" y="5267325"/>
            <a:ext cx="11160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>
                <a:solidFill>
                  <a:schemeClr val="bg1"/>
                </a:solidFill>
                <a:sym typeface="Symbol" pitchFamily="18" charset="2"/>
              </a:rPr>
              <a:t>?z</a:t>
            </a:r>
            <a:endParaRPr lang="ru-RU" sz="66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80310" name="Oval 54"/>
          <p:cNvSpPr>
            <a:spLocks noChangeAspect="1" noChangeArrowheads="1"/>
          </p:cNvSpPr>
          <p:nvPr/>
        </p:nvSpPr>
        <p:spPr bwMode="auto">
          <a:xfrm>
            <a:off x="3889375" y="1735138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480311" name="Oval 55"/>
          <p:cNvSpPr>
            <a:spLocks noChangeArrowheads="1"/>
          </p:cNvSpPr>
          <p:nvPr/>
        </p:nvSpPr>
        <p:spPr bwMode="auto">
          <a:xfrm>
            <a:off x="5653088" y="1735138"/>
            <a:ext cx="360362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/>
              <a:t>s`</a:t>
            </a:r>
            <a:endParaRPr lang="ru-RU" sz="2400"/>
          </a:p>
        </p:txBody>
      </p:sp>
      <p:cxnSp>
        <p:nvCxnSpPr>
          <p:cNvPr id="480312" name="AutoShape 56"/>
          <p:cNvCxnSpPr>
            <a:cxnSpLocks noChangeShapeType="1"/>
            <a:stCxn id="480310" idx="6"/>
            <a:endCxn id="480311" idx="2"/>
          </p:cNvCxnSpPr>
          <p:nvPr/>
        </p:nvCxnSpPr>
        <p:spPr bwMode="auto">
          <a:xfrm>
            <a:off x="4262438" y="1916113"/>
            <a:ext cx="1377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80313" name="Text Box 57"/>
          <p:cNvSpPr txBox="1">
            <a:spLocks noChangeArrowheads="1"/>
          </p:cNvSpPr>
          <p:nvPr/>
        </p:nvSpPr>
        <p:spPr bwMode="auto">
          <a:xfrm>
            <a:off x="4789488" y="1700213"/>
            <a:ext cx="3222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?</a:t>
            </a:r>
            <a:r>
              <a:rPr lang="en-US" sz="2400">
                <a:solidFill>
                  <a:srgbClr val="3333FF"/>
                </a:solidFill>
              </a:rPr>
              <a:t>x</a:t>
            </a:r>
            <a:endParaRPr lang="ru-RU" sz="2400"/>
          </a:p>
        </p:txBody>
      </p:sp>
      <p:sp>
        <p:nvSpPr>
          <p:cNvPr id="480318" name="Oval 62"/>
          <p:cNvSpPr>
            <a:spLocks noChangeAspect="1" noChangeArrowheads="1"/>
          </p:cNvSpPr>
          <p:nvPr/>
        </p:nvSpPr>
        <p:spPr bwMode="auto">
          <a:xfrm>
            <a:off x="6624638" y="1735138"/>
            <a:ext cx="360362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480319" name="Oval 63"/>
          <p:cNvSpPr>
            <a:spLocks noChangeArrowheads="1"/>
          </p:cNvSpPr>
          <p:nvPr/>
        </p:nvSpPr>
        <p:spPr bwMode="auto">
          <a:xfrm>
            <a:off x="8388350" y="1735138"/>
            <a:ext cx="360363" cy="36036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/>
              <a:t>s`</a:t>
            </a:r>
            <a:endParaRPr lang="ru-RU" sz="2400"/>
          </a:p>
        </p:txBody>
      </p:sp>
      <p:cxnSp>
        <p:nvCxnSpPr>
          <p:cNvPr id="480320" name="AutoShape 64"/>
          <p:cNvCxnSpPr>
            <a:cxnSpLocks noChangeShapeType="1"/>
            <a:stCxn id="480318" idx="6"/>
            <a:endCxn id="480319" idx="2"/>
          </p:cNvCxnSpPr>
          <p:nvPr/>
        </p:nvCxnSpPr>
        <p:spPr bwMode="auto">
          <a:xfrm>
            <a:off x="6997700" y="1916113"/>
            <a:ext cx="1377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80321" name="Text Box 65"/>
          <p:cNvSpPr txBox="1">
            <a:spLocks noChangeArrowheads="1"/>
          </p:cNvSpPr>
          <p:nvPr/>
        </p:nvSpPr>
        <p:spPr bwMode="auto">
          <a:xfrm>
            <a:off x="7524750" y="1700213"/>
            <a:ext cx="236538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</a:t>
            </a:r>
            <a:r>
              <a:rPr lang="en-US" sz="2400">
                <a:solidFill>
                  <a:srgbClr val="FF0000"/>
                </a:solidFill>
              </a:rPr>
              <a:t>y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480322" name="Text Box 66"/>
          <p:cNvSpPr txBox="1">
            <a:spLocks noChangeArrowheads="1"/>
          </p:cNvSpPr>
          <p:nvPr/>
        </p:nvSpPr>
        <p:spPr bwMode="auto">
          <a:xfrm>
            <a:off x="215900" y="1700213"/>
            <a:ext cx="3065463" cy="16446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>
                <a:latin typeface="Times New Roman" pitchFamily="18" charset="0"/>
              </a:rPr>
              <a:t>s   </a:t>
            </a:r>
            <a:r>
              <a:rPr lang="en-US" sz="2800">
                <a:latin typeface="Times New Roman" pitchFamily="18" charset="0"/>
              </a:rPr>
              <a:t>- </a:t>
            </a:r>
            <a:r>
              <a:rPr lang="ru-RU" sz="2800">
                <a:latin typeface="Times New Roman" pitchFamily="18" charset="0"/>
              </a:rPr>
              <a:t>пресостояние</a:t>
            </a:r>
          </a:p>
          <a:p>
            <a:pPr>
              <a:lnSpc>
                <a:spcPct val="80000"/>
              </a:lnSpc>
            </a:pPr>
            <a:r>
              <a:rPr lang="en-US" sz="3200">
                <a:solidFill>
                  <a:srgbClr val="3333FF"/>
                </a:solidFill>
                <a:latin typeface="Times New Roman" pitchFamily="18" charset="0"/>
              </a:rPr>
              <a:t>x</a:t>
            </a:r>
            <a:r>
              <a:rPr lang="ru-RU" sz="3200">
                <a:latin typeface="Times New Roman" pitchFamily="18" charset="0"/>
              </a:rPr>
              <a:t>   </a:t>
            </a:r>
            <a:r>
              <a:rPr lang="ru-RU" sz="2800">
                <a:latin typeface="Times New Roman" pitchFamily="18" charset="0"/>
              </a:rPr>
              <a:t>- стимул</a:t>
            </a:r>
          </a:p>
          <a:p>
            <a:pPr>
              <a:lnSpc>
                <a:spcPct val="80000"/>
              </a:lnSpc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</a:rPr>
              <a:t>y</a:t>
            </a:r>
            <a:r>
              <a:rPr lang="ru-RU" sz="3200">
                <a:latin typeface="Times New Roman" pitchFamily="18" charset="0"/>
              </a:rPr>
              <a:t>   </a:t>
            </a:r>
            <a:r>
              <a:rPr lang="ru-RU" sz="2800">
                <a:latin typeface="Times New Roman" pitchFamily="18" charset="0"/>
              </a:rPr>
              <a:t>- реакция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Times New Roman" pitchFamily="18" charset="0"/>
              </a:rPr>
              <a:t>s`</a:t>
            </a:r>
            <a:r>
              <a:rPr lang="ru-RU" sz="320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- постсостояние</a:t>
            </a:r>
          </a:p>
        </p:txBody>
      </p:sp>
      <p:sp>
        <p:nvSpPr>
          <p:cNvPr id="480323" name="Text Box 67"/>
          <p:cNvSpPr txBox="1">
            <a:spLocks noChangeArrowheads="1"/>
          </p:cNvSpPr>
          <p:nvPr/>
        </p:nvSpPr>
        <p:spPr bwMode="auto">
          <a:xfrm>
            <a:off x="4391025" y="4522788"/>
            <a:ext cx="6524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s,?</a:t>
            </a:r>
            <a:r>
              <a:rPr lang="en-US" sz="2800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480324" name="Text Box 68"/>
          <p:cNvSpPr txBox="1">
            <a:spLocks noChangeArrowheads="1"/>
          </p:cNvSpPr>
          <p:nvPr/>
        </p:nvSpPr>
        <p:spPr bwMode="auto">
          <a:xfrm>
            <a:off x="6032500" y="4522788"/>
            <a:ext cx="2968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s`</a:t>
            </a:r>
            <a:endParaRPr lang="ru-RU" sz="2800"/>
          </a:p>
        </p:txBody>
      </p:sp>
      <p:sp>
        <p:nvSpPr>
          <p:cNvPr id="480325" name="AutoShape 69"/>
          <p:cNvSpPr>
            <a:spLocks noChangeArrowheads="1"/>
          </p:cNvSpPr>
          <p:nvPr/>
        </p:nvSpPr>
        <p:spPr bwMode="auto">
          <a:xfrm>
            <a:off x="5137150" y="4597400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FBC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26" name="Text Box 70"/>
          <p:cNvSpPr txBox="1">
            <a:spLocks noChangeArrowheads="1"/>
          </p:cNvSpPr>
          <p:nvPr/>
        </p:nvSpPr>
        <p:spPr bwMode="auto">
          <a:xfrm>
            <a:off x="4397375" y="3502025"/>
            <a:ext cx="6524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s,?</a:t>
            </a:r>
            <a:r>
              <a:rPr lang="en-US" sz="2800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80327" name="Text Box 71"/>
          <p:cNvSpPr txBox="1">
            <a:spLocks noChangeArrowheads="1"/>
          </p:cNvSpPr>
          <p:nvPr/>
        </p:nvSpPr>
        <p:spPr bwMode="auto">
          <a:xfrm>
            <a:off x="6111875" y="3502025"/>
            <a:ext cx="2968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s`</a:t>
            </a:r>
            <a:endParaRPr lang="ru-RU" sz="2800"/>
          </a:p>
        </p:txBody>
      </p:sp>
      <p:sp>
        <p:nvSpPr>
          <p:cNvPr id="480328" name="AutoShape 72"/>
          <p:cNvSpPr>
            <a:spLocks noChangeArrowheads="1"/>
          </p:cNvSpPr>
          <p:nvPr/>
        </p:nvSpPr>
        <p:spPr bwMode="auto">
          <a:xfrm>
            <a:off x="5216525" y="359251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29" name="Text Box 73"/>
          <p:cNvSpPr txBox="1">
            <a:spLocks noChangeArrowheads="1"/>
          </p:cNvSpPr>
          <p:nvPr/>
        </p:nvSpPr>
        <p:spPr bwMode="auto">
          <a:xfrm>
            <a:off x="1898650" y="4546600"/>
            <a:ext cx="1390650" cy="436563"/>
          </a:xfrm>
          <a:prstGeom prst="rect">
            <a:avLst/>
          </a:prstGeom>
          <a:solidFill>
            <a:srgbClr val="FDE7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сильный</a:t>
            </a:r>
          </a:p>
        </p:txBody>
      </p:sp>
      <p:sp>
        <p:nvSpPr>
          <p:cNvPr id="480331" name="Text Box 75"/>
          <p:cNvSpPr txBox="1">
            <a:spLocks noChangeArrowheads="1"/>
          </p:cNvSpPr>
          <p:nvPr/>
        </p:nvSpPr>
        <p:spPr bwMode="auto">
          <a:xfrm>
            <a:off x="1920875" y="3543300"/>
            <a:ext cx="2146300" cy="436563"/>
          </a:xfrm>
          <a:prstGeom prst="rect">
            <a:avLst/>
          </a:prstGeom>
          <a:solidFill>
            <a:srgbClr val="E9FC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слабый (</a:t>
            </a:r>
            <a:r>
              <a:rPr lang="en-US" sz="2800">
                <a:latin typeface="Times New Roman" pitchFamily="18" charset="0"/>
              </a:rPr>
              <a:t>LTS)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480332" name="Text Box 76"/>
          <p:cNvSpPr txBox="1">
            <a:spLocks noChangeArrowheads="1"/>
          </p:cNvSpPr>
          <p:nvPr/>
        </p:nvSpPr>
        <p:spPr bwMode="auto">
          <a:xfrm>
            <a:off x="3743325" y="2209800"/>
            <a:ext cx="5149850" cy="12033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2000" tIns="0" rIns="72000" bIns="360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наблюдаемый детерминизм</a:t>
            </a:r>
            <a:r>
              <a:rPr lang="ru-RU" sz="2800">
                <a:latin typeface="Times New Roman" pitchFamily="18" charset="0"/>
              </a:rPr>
              <a:t>:</a:t>
            </a:r>
          </a:p>
          <a:p>
            <a:pPr algn="dist"/>
            <a:r>
              <a:rPr lang="ru-RU" sz="2400">
                <a:latin typeface="Times New Roman" pitchFamily="18" charset="0"/>
              </a:rPr>
              <a:t>трасса однозначно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определяется</a:t>
            </a:r>
            <a:r>
              <a:rPr lang="en-US" sz="2400">
                <a:latin typeface="Times New Roman" pitchFamily="18" charset="0"/>
              </a:rPr>
              <a:t/>
            </a:r>
            <a:br>
              <a:rPr lang="en-US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последовательностью нажатия кнопок</a:t>
            </a:r>
          </a:p>
        </p:txBody>
      </p:sp>
      <p:sp>
        <p:nvSpPr>
          <p:cNvPr id="480333" name="Text Box 77"/>
          <p:cNvSpPr txBox="1">
            <a:spLocks noChangeArrowheads="1"/>
          </p:cNvSpPr>
          <p:nvPr/>
        </p:nvSpPr>
        <p:spPr bwMode="auto">
          <a:xfrm>
            <a:off x="6797675" y="4521200"/>
            <a:ext cx="177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80334" name="Text Box 78"/>
          <p:cNvSpPr txBox="1">
            <a:spLocks noChangeArrowheads="1"/>
          </p:cNvSpPr>
          <p:nvPr/>
        </p:nvSpPr>
        <p:spPr bwMode="auto">
          <a:xfrm>
            <a:off x="8083550" y="4521200"/>
            <a:ext cx="6715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!</a:t>
            </a: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en-US" sz="2800"/>
              <a:t>,s`</a:t>
            </a:r>
            <a:endParaRPr lang="ru-RU" sz="2800"/>
          </a:p>
        </p:txBody>
      </p:sp>
      <p:sp>
        <p:nvSpPr>
          <p:cNvPr id="480335" name="AutoShape 79"/>
          <p:cNvSpPr>
            <a:spLocks noChangeArrowheads="1"/>
          </p:cNvSpPr>
          <p:nvPr/>
        </p:nvSpPr>
        <p:spPr bwMode="auto">
          <a:xfrm>
            <a:off x="7148513" y="459581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FBC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6" name="Text Box 80"/>
          <p:cNvSpPr txBox="1">
            <a:spLocks noChangeArrowheads="1"/>
          </p:cNvSpPr>
          <p:nvPr/>
        </p:nvSpPr>
        <p:spPr bwMode="auto">
          <a:xfrm>
            <a:off x="6804025" y="3500438"/>
            <a:ext cx="5524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s,!</a:t>
            </a:r>
            <a:r>
              <a:rPr lang="en-US" sz="2800">
                <a:solidFill>
                  <a:srgbClr val="FF0000"/>
                </a:solidFill>
              </a:rPr>
              <a:t>y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480337" name="Text Box 81"/>
          <p:cNvSpPr txBox="1">
            <a:spLocks noChangeArrowheads="1"/>
          </p:cNvSpPr>
          <p:nvPr/>
        </p:nvSpPr>
        <p:spPr bwMode="auto">
          <a:xfrm>
            <a:off x="8488363" y="3541713"/>
            <a:ext cx="2968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s`</a:t>
            </a:r>
            <a:endParaRPr lang="ru-RU" sz="2800"/>
          </a:p>
        </p:txBody>
      </p:sp>
      <p:sp>
        <p:nvSpPr>
          <p:cNvPr id="480338" name="AutoShape 82"/>
          <p:cNvSpPr>
            <a:spLocks noChangeArrowheads="1"/>
          </p:cNvSpPr>
          <p:nvPr/>
        </p:nvSpPr>
        <p:spPr bwMode="auto">
          <a:xfrm>
            <a:off x="7486650" y="3590925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0339" name="Text Box 83"/>
          <p:cNvSpPr txBox="1">
            <a:spLocks noChangeArrowheads="1"/>
          </p:cNvSpPr>
          <p:nvPr/>
        </p:nvSpPr>
        <p:spPr bwMode="auto">
          <a:xfrm>
            <a:off x="5199063" y="4005263"/>
            <a:ext cx="2720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+ </a:t>
            </a:r>
            <a:r>
              <a:rPr lang="ru-RU" sz="2800">
                <a:latin typeface="Times New Roman" pitchFamily="18" charset="0"/>
              </a:rPr>
              <a:t>нет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-переходов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480340" name="Text Box 84"/>
          <p:cNvSpPr txBox="1">
            <a:spLocks noChangeArrowheads="1"/>
          </p:cNvSpPr>
          <p:nvPr/>
        </p:nvSpPr>
        <p:spPr bwMode="auto">
          <a:xfrm>
            <a:off x="179388" y="4041775"/>
            <a:ext cx="2359025" cy="436563"/>
          </a:xfrm>
          <a:prstGeom prst="rect">
            <a:avLst/>
          </a:prstGeom>
          <a:solidFill>
            <a:srgbClr val="F4F1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детерминизм</a:t>
            </a:r>
          </a:p>
        </p:txBody>
      </p:sp>
      <p:cxnSp>
        <p:nvCxnSpPr>
          <p:cNvPr id="480341" name="AutoShape 85"/>
          <p:cNvCxnSpPr>
            <a:cxnSpLocks noChangeShapeType="1"/>
            <a:stCxn id="480340" idx="0"/>
            <a:endCxn id="480331" idx="1"/>
          </p:cNvCxnSpPr>
          <p:nvPr/>
        </p:nvCxnSpPr>
        <p:spPr bwMode="auto">
          <a:xfrm rot="16200000">
            <a:off x="1500188" y="3621087"/>
            <a:ext cx="279400" cy="561975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480342" name="AutoShape 86"/>
          <p:cNvCxnSpPr>
            <a:cxnSpLocks noChangeShapeType="1"/>
            <a:stCxn id="480340" idx="2"/>
            <a:endCxn id="480329" idx="1"/>
          </p:cNvCxnSpPr>
          <p:nvPr/>
        </p:nvCxnSpPr>
        <p:spPr bwMode="auto">
          <a:xfrm rot="16200000" flipH="1">
            <a:off x="1485106" y="4352132"/>
            <a:ext cx="287337" cy="53975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sp>
        <p:nvSpPr>
          <p:cNvPr id="480348" name="Rectangle 92"/>
          <p:cNvSpPr>
            <a:spLocks noChangeArrowheads="1"/>
          </p:cNvSpPr>
          <p:nvPr/>
        </p:nvSpPr>
        <p:spPr bwMode="auto">
          <a:xfrm>
            <a:off x="287338" y="6237288"/>
            <a:ext cx="7561262" cy="3238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480349" name="Rectangle 93"/>
          <p:cNvSpPr>
            <a:spLocks noChangeArrowheads="1"/>
          </p:cNvSpPr>
          <p:nvPr/>
        </p:nvSpPr>
        <p:spPr bwMode="auto">
          <a:xfrm>
            <a:off x="3527425" y="5048250"/>
            <a:ext cx="4321175" cy="11890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 сильный недетерминизм</a:t>
            </a:r>
          </a:p>
        </p:txBody>
      </p:sp>
      <p:sp>
        <p:nvSpPr>
          <p:cNvPr id="480350" name="Rectangle 94" descr="Light horizontal"/>
          <p:cNvSpPr>
            <a:spLocks noChangeArrowheads="1"/>
          </p:cNvSpPr>
          <p:nvPr/>
        </p:nvSpPr>
        <p:spPr bwMode="auto">
          <a:xfrm>
            <a:off x="1727200" y="5622925"/>
            <a:ext cx="5257800" cy="757238"/>
          </a:xfrm>
          <a:prstGeom prst="rect">
            <a:avLst/>
          </a:prstGeom>
          <a:pattFill prst="ltHorz">
            <a:fgClr>
              <a:srgbClr val="F4EBCA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r"/>
            <a:r>
              <a:rPr lang="ru-RU" sz="2800"/>
              <a:t>АА-наблюдаемый</a:t>
            </a:r>
          </a:p>
        </p:txBody>
      </p:sp>
      <p:sp>
        <p:nvSpPr>
          <p:cNvPr id="480351" name="Rectangle 95" descr="Light vertical"/>
          <p:cNvSpPr>
            <a:spLocks noChangeArrowheads="1"/>
          </p:cNvSpPr>
          <p:nvPr/>
        </p:nvSpPr>
        <p:spPr bwMode="auto">
          <a:xfrm>
            <a:off x="287338" y="5408613"/>
            <a:ext cx="3240087" cy="825500"/>
          </a:xfrm>
          <a:prstGeom prst="rect">
            <a:avLst/>
          </a:prstGeom>
          <a:pattFill prst="ltVert">
            <a:fgClr>
              <a:srgbClr val="C9F9C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ru-RU" sz="2800"/>
              <a:t>слабый</a:t>
            </a:r>
          </a:p>
        </p:txBody>
      </p:sp>
      <p:sp>
        <p:nvSpPr>
          <p:cNvPr id="480352" name="Rectangle 96" descr="Small grid"/>
          <p:cNvSpPr>
            <a:spLocks noChangeArrowheads="1"/>
          </p:cNvSpPr>
          <p:nvPr/>
        </p:nvSpPr>
        <p:spPr bwMode="auto">
          <a:xfrm>
            <a:off x="1727200" y="5622925"/>
            <a:ext cx="1800225" cy="611188"/>
          </a:xfrm>
          <a:prstGeom prst="rect">
            <a:avLst/>
          </a:prstGeom>
          <a:pattFill prst="smGrid">
            <a:fgClr>
              <a:srgbClr val="FBCDFB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сильный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48027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480279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48027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480278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48028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480280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48028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480280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8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"/>
                                        <p:tgtEl>
                                          <p:spTgt spid="48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"/>
                                        <p:tgtEl>
                                          <p:spTgt spid="48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"/>
                                        <p:tgtEl>
                                          <p:spTgt spid="48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"/>
                                        <p:tgtEl>
                                          <p:spTgt spid="48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"/>
                                        <p:tgtEl>
                                          <p:spTgt spid="480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"/>
                                        <p:tgtEl>
                                          <p:spTgt spid="480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"/>
                                        <p:tgtEl>
                                          <p:spTgt spid="480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"/>
                                        <p:tgtEl>
                                          <p:spTgt spid="48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80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8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8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8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80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80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8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80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8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8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8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80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8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80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8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80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480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48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8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8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8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8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8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8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8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80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80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480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480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500"/>
                                        <p:tgtEl>
                                          <p:spTgt spid="480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480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99" grpId="0"/>
      <p:bldP spid="480299" grpId="1"/>
      <p:bldP spid="480299" grpId="2"/>
      <p:bldP spid="480304" grpId="0"/>
      <p:bldP spid="480304" grpId="1"/>
      <p:bldP spid="480304" grpId="2"/>
      <p:bldP spid="480305" grpId="0"/>
      <p:bldP spid="480305" grpId="1"/>
      <p:bldP spid="480305" grpId="2"/>
      <p:bldP spid="480293" grpId="0"/>
      <p:bldP spid="480293" grpId="1"/>
      <p:bldP spid="480310" grpId="0" animBg="1"/>
      <p:bldP spid="480311" grpId="0" animBg="1"/>
      <p:bldP spid="480313" grpId="0" animBg="1"/>
      <p:bldP spid="480318" grpId="0" animBg="1"/>
      <p:bldP spid="480319" grpId="0" animBg="1"/>
      <p:bldP spid="480321" grpId="0" animBg="1"/>
      <p:bldP spid="480322" grpId="0" animBg="1"/>
      <p:bldP spid="480323" grpId="0"/>
      <p:bldP spid="480324" grpId="0"/>
      <p:bldP spid="480325" grpId="0" animBg="1"/>
      <p:bldP spid="480326" grpId="0"/>
      <p:bldP spid="480327" grpId="0"/>
      <p:bldP spid="480328" grpId="0" animBg="1"/>
      <p:bldP spid="480329" grpId="0" animBg="1"/>
      <p:bldP spid="480331" grpId="0" animBg="1"/>
      <p:bldP spid="480332" grpId="0" animBg="1"/>
      <p:bldP spid="480333" grpId="0"/>
      <p:bldP spid="480334" grpId="0"/>
      <p:bldP spid="480335" grpId="0" animBg="1"/>
      <p:bldP spid="480336" grpId="0"/>
      <p:bldP spid="480337" grpId="0"/>
      <p:bldP spid="480338" grpId="0" animBg="1"/>
      <p:bldP spid="480339" grpId="0"/>
      <p:bldP spid="480340" grpId="0" animBg="1"/>
      <p:bldP spid="480349" grpId="0" animBg="1"/>
      <p:bldP spid="480350" grpId="0" animBg="1"/>
      <p:bldP spid="480351" grpId="0" animBg="1"/>
      <p:bldP spid="48035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CCF3-6669-49A1-9B07-B2EE96C5CF9C}" type="slidenum">
              <a:rPr lang="ru-RU"/>
              <a:pPr/>
              <a:t>34</a:t>
            </a:fld>
            <a:endParaRPr lang="ru-RU"/>
          </a:p>
        </p:txBody>
      </p:sp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2595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5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5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5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5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2596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323850" y="225425"/>
            <a:ext cx="8496300" cy="9350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синхронное тестирование</a:t>
            </a: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26278" name="Group 326"/>
          <p:cNvGraphicFramePr>
            <a:graphicFrameLocks noGrp="1"/>
          </p:cNvGraphicFramePr>
          <p:nvPr>
            <p:ph/>
          </p:nvPr>
        </p:nvGraphicFramePr>
        <p:xfrm>
          <a:off x="142875" y="1200150"/>
          <a:ext cx="8640763" cy="4461828"/>
        </p:xfrm>
        <a:graphic>
          <a:graphicData uri="http://schemas.openxmlformats.org/drawingml/2006/table">
            <a:tbl>
              <a:tblPr/>
              <a:tblGrid>
                <a:gridCol w="2520950"/>
                <a:gridCol w="2555875"/>
                <a:gridCol w="3024188"/>
                <a:gridCol w="539750"/>
              </a:tblGrid>
              <a:tr h="593725">
                <a:tc gridSpan="4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оператор параллельной композиции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CEFD8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FCEFD8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8550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A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T 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di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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s`t`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синхронно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или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</a:t>
                      </a: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или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A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873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deadlock  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</a:tr>
            </a:tbl>
          </a:graphicData>
        </a:graphic>
      </p:graphicFrame>
      <p:sp>
        <p:nvSpPr>
          <p:cNvPr id="126249" name="AutoShape 297"/>
          <p:cNvSpPr>
            <a:spLocks noChangeArrowheads="1"/>
          </p:cNvSpPr>
          <p:nvPr/>
        </p:nvSpPr>
        <p:spPr bwMode="auto">
          <a:xfrm rot="10800000">
            <a:off x="8604250" y="3176588"/>
            <a:ext cx="468313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6250" name="AutoShape 298"/>
          <p:cNvSpPr>
            <a:spLocks noChangeArrowheads="1"/>
          </p:cNvSpPr>
          <p:nvPr/>
        </p:nvSpPr>
        <p:spPr bwMode="auto">
          <a:xfrm rot="10800000">
            <a:off x="8604250" y="4003675"/>
            <a:ext cx="468313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6251" name="AutoShape 299"/>
          <p:cNvSpPr>
            <a:spLocks noChangeArrowheads="1"/>
          </p:cNvSpPr>
          <p:nvPr/>
        </p:nvSpPr>
        <p:spPr bwMode="auto">
          <a:xfrm rot="10800000">
            <a:off x="8604250" y="4616450"/>
            <a:ext cx="468313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6252" name="AutoShape 300"/>
          <p:cNvSpPr>
            <a:spLocks noChangeArrowheads="1"/>
          </p:cNvSpPr>
          <p:nvPr/>
        </p:nvSpPr>
        <p:spPr bwMode="auto">
          <a:xfrm rot="10800000">
            <a:off x="8604250" y="5264150"/>
            <a:ext cx="468313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6253" name="Text Box 301"/>
          <p:cNvSpPr txBox="1">
            <a:spLocks noChangeArrowheads="1"/>
          </p:cNvSpPr>
          <p:nvPr/>
        </p:nvSpPr>
        <p:spPr bwMode="auto">
          <a:xfrm>
            <a:off x="152400" y="5837238"/>
            <a:ext cx="88376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deadlock</a:t>
            </a:r>
            <a:r>
              <a:rPr lang="en-US" sz="2800"/>
              <a:t> = </a:t>
            </a:r>
            <a:r>
              <a:rPr lang="en-US" sz="2800">
                <a:sym typeface="Symbol" pitchFamily="18" charset="2"/>
              </a:rPr>
              <a:t>z</a:t>
            </a:r>
            <a:r>
              <a:rPr lang="en-US" sz="2800" b="1">
                <a:sym typeface="Symbol" pitchFamily="18" charset="2"/>
              </a:rPr>
              <a:t>A</a:t>
            </a:r>
            <a:r>
              <a:rPr lang="en-US" sz="2800">
                <a:sym typeface="Symbol" pitchFamily="18" charset="2"/>
              </a:rPr>
              <a:t></a:t>
            </a:r>
            <a:r>
              <a:rPr lang="en-US" sz="2800" b="1" u="sng">
                <a:sym typeface="Symbol" pitchFamily="18" charset="2"/>
              </a:rPr>
              <a:t>B</a:t>
            </a:r>
            <a:r>
              <a:rPr lang="en-US" sz="2800">
                <a:sym typeface="Symbol" pitchFamily="18" charset="2"/>
              </a:rPr>
              <a:t> (s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 </a:t>
            </a:r>
            <a:r>
              <a:rPr lang="en-US" sz="2800">
                <a:sym typeface="Symbol" pitchFamily="18" charset="2"/>
              </a:rPr>
              <a:t>t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u="sng">
                <a:ea typeface="新細明體" pitchFamily="18" charset="-120"/>
                <a:sym typeface="Euclid Symbol" pitchFamily="18" charset="2"/>
              </a:rPr>
              <a:t>z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)</a:t>
            </a:r>
            <a:r>
              <a:rPr lang="en-US" sz="2800">
                <a:sym typeface="Symbol" pitchFamily="18" charset="2"/>
              </a:rPr>
              <a:t> &amp; s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 &amp; </a:t>
            </a:r>
            <a:r>
              <a:rPr lang="en-US" sz="2800">
                <a:sym typeface="Symbol" pitchFamily="18" charset="2"/>
              </a:rPr>
              <a:t>t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>
                <a:ea typeface="新細明體" pitchFamily="18" charset="-120"/>
                <a:sym typeface="Euclid Math One" pitchFamily="18" charset="2"/>
              </a:rPr>
              <a:t></a:t>
            </a:r>
            <a:endParaRPr lang="en-US" sz="2800">
              <a:ea typeface="新細明體" pitchFamily="18" charset="-120"/>
              <a:sym typeface="Euclid Math One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26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6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6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6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6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6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26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26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49" grpId="0" animBg="1"/>
      <p:bldP spid="126250" grpId="0" animBg="1"/>
      <p:bldP spid="126251" grpId="0" animBg="1"/>
      <p:bldP spid="126252" grpId="0" animBg="1"/>
      <p:bldP spid="12625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C49E-DA76-45F8-82FC-45D514895870}" type="slidenum">
              <a:rPr lang="ru-RU"/>
              <a:pPr/>
              <a:t>35</a:t>
            </a:fld>
            <a:endParaRPr lang="ru-RU"/>
          </a:p>
        </p:txBody>
      </p:sp>
      <p:sp>
        <p:nvSpPr>
          <p:cNvPr id="127072" name="Text Box 96"/>
          <p:cNvSpPr txBox="1">
            <a:spLocks noChangeArrowheads="1"/>
          </p:cNvSpPr>
          <p:nvPr/>
        </p:nvSpPr>
        <p:spPr bwMode="auto">
          <a:xfrm>
            <a:off x="215900" y="4797425"/>
            <a:ext cx="406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нет возврата из функции =</a:t>
            </a:r>
          </a:p>
        </p:txBody>
      </p:sp>
      <p:grpSp>
        <p:nvGrpSpPr>
          <p:cNvPr id="12697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2697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98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2698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Примеры использования </a:t>
            </a: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-перехода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127036" name="Text Box 60"/>
          <p:cNvSpPr txBox="1">
            <a:spLocks noChangeArrowheads="1"/>
          </p:cNvSpPr>
          <p:nvPr/>
        </p:nvSpPr>
        <p:spPr bwMode="auto">
          <a:xfrm>
            <a:off x="1295400" y="1592263"/>
            <a:ext cx="6191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u="sng">
                <a:latin typeface="Times New Roman" pitchFamily="18" charset="0"/>
              </a:rPr>
              <a:t>Вычисление квадратного корня</a:t>
            </a:r>
          </a:p>
        </p:txBody>
      </p:sp>
      <p:sp>
        <p:nvSpPr>
          <p:cNvPr id="127040" name="Oval 64"/>
          <p:cNvSpPr>
            <a:spLocks noChangeArrowheads="1"/>
          </p:cNvSpPr>
          <p:nvPr/>
        </p:nvSpPr>
        <p:spPr bwMode="auto">
          <a:xfrm>
            <a:off x="2879725" y="40417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7041" name="Oval 65"/>
          <p:cNvSpPr>
            <a:spLocks noChangeArrowheads="1"/>
          </p:cNvSpPr>
          <p:nvPr/>
        </p:nvSpPr>
        <p:spPr bwMode="auto">
          <a:xfrm>
            <a:off x="4429125" y="40417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27042" name="AutoShape 66"/>
          <p:cNvCxnSpPr>
            <a:cxnSpLocks noChangeShapeType="1"/>
            <a:stCxn id="127040" idx="6"/>
            <a:endCxn id="127041" idx="2"/>
          </p:cNvCxnSpPr>
          <p:nvPr/>
        </p:nvCxnSpPr>
        <p:spPr bwMode="auto">
          <a:xfrm>
            <a:off x="3024188" y="4114800"/>
            <a:ext cx="14049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27043" name="Oval 67"/>
          <p:cNvSpPr>
            <a:spLocks noChangeArrowheads="1"/>
          </p:cNvSpPr>
          <p:nvPr/>
        </p:nvSpPr>
        <p:spPr bwMode="auto">
          <a:xfrm>
            <a:off x="3563938" y="3970338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!4</a:t>
            </a:r>
          </a:p>
        </p:txBody>
      </p:sp>
      <p:sp>
        <p:nvSpPr>
          <p:cNvPr id="127044" name="Oval 68"/>
          <p:cNvSpPr>
            <a:spLocks noChangeArrowheads="1"/>
          </p:cNvSpPr>
          <p:nvPr/>
        </p:nvSpPr>
        <p:spPr bwMode="auto">
          <a:xfrm>
            <a:off x="3995738" y="2708275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7047" name="Text Box 71"/>
          <p:cNvSpPr txBox="1">
            <a:spLocks noChangeArrowheads="1"/>
          </p:cNvSpPr>
          <p:nvPr/>
        </p:nvSpPr>
        <p:spPr bwMode="auto">
          <a:xfrm>
            <a:off x="3636963" y="224155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127050" name="Oval 74"/>
          <p:cNvSpPr>
            <a:spLocks noChangeArrowheads="1"/>
          </p:cNvSpPr>
          <p:nvPr/>
        </p:nvSpPr>
        <p:spPr bwMode="auto">
          <a:xfrm>
            <a:off x="5184775" y="27082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7051" name="Text Box 75"/>
          <p:cNvSpPr txBox="1">
            <a:spLocks noChangeArrowheads="1"/>
          </p:cNvSpPr>
          <p:nvPr/>
        </p:nvSpPr>
        <p:spPr bwMode="auto">
          <a:xfrm>
            <a:off x="4895850" y="2276475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cxnSp>
        <p:nvCxnSpPr>
          <p:cNvPr id="127052" name="AutoShape 76"/>
          <p:cNvCxnSpPr>
            <a:cxnSpLocks noChangeShapeType="1"/>
            <a:stCxn id="127041" idx="0"/>
            <a:endCxn id="127044" idx="4"/>
          </p:cNvCxnSpPr>
          <p:nvPr/>
        </p:nvCxnSpPr>
        <p:spPr bwMode="auto">
          <a:xfrm flipH="1" flipV="1">
            <a:off x="4068763" y="2852738"/>
            <a:ext cx="433387" cy="1189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7053" name="AutoShape 77"/>
          <p:cNvCxnSpPr>
            <a:cxnSpLocks noChangeShapeType="1"/>
            <a:stCxn id="127041" idx="7"/>
            <a:endCxn id="127050" idx="3"/>
          </p:cNvCxnSpPr>
          <p:nvPr/>
        </p:nvCxnSpPr>
        <p:spPr bwMode="auto">
          <a:xfrm flipV="1">
            <a:off x="4552950" y="2832100"/>
            <a:ext cx="652463" cy="12303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27048" name="Oval 72"/>
          <p:cNvSpPr>
            <a:spLocks noChangeArrowheads="1"/>
          </p:cNvSpPr>
          <p:nvPr/>
        </p:nvSpPr>
        <p:spPr bwMode="auto">
          <a:xfrm>
            <a:off x="3779838" y="3055938"/>
            <a:ext cx="73342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?+2</a:t>
            </a:r>
            <a:endParaRPr lang="ru-RU" sz="2400"/>
          </a:p>
        </p:txBody>
      </p:sp>
      <p:sp>
        <p:nvSpPr>
          <p:cNvPr id="127055" name="Oval 79"/>
          <p:cNvSpPr>
            <a:spLocks noChangeArrowheads="1"/>
          </p:cNvSpPr>
          <p:nvPr/>
        </p:nvSpPr>
        <p:spPr bwMode="auto">
          <a:xfrm>
            <a:off x="4429125" y="55530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27056" name="AutoShape 80"/>
          <p:cNvCxnSpPr>
            <a:cxnSpLocks noChangeShapeType="1"/>
            <a:stCxn id="127041" idx="4"/>
            <a:endCxn id="127055" idx="0"/>
          </p:cNvCxnSpPr>
          <p:nvPr/>
        </p:nvCxnSpPr>
        <p:spPr bwMode="auto">
          <a:xfrm>
            <a:off x="4502150" y="4186238"/>
            <a:ext cx="0" cy="1366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27057" name="Oval 81"/>
          <p:cNvSpPr>
            <a:spLocks noChangeArrowheads="1"/>
          </p:cNvSpPr>
          <p:nvPr/>
        </p:nvSpPr>
        <p:spPr bwMode="auto">
          <a:xfrm>
            <a:off x="4392613" y="4748213"/>
            <a:ext cx="22542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</a:p>
        </p:txBody>
      </p:sp>
      <p:sp>
        <p:nvSpPr>
          <p:cNvPr id="127058" name="Text Box 82"/>
          <p:cNvSpPr txBox="1">
            <a:spLocks noChangeArrowheads="1"/>
          </p:cNvSpPr>
          <p:nvPr/>
        </p:nvSpPr>
        <p:spPr bwMode="auto">
          <a:xfrm>
            <a:off x="4213225" y="5635625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127059" name="Oval 83"/>
          <p:cNvSpPr>
            <a:spLocks noChangeArrowheads="1"/>
          </p:cNvSpPr>
          <p:nvPr/>
        </p:nvSpPr>
        <p:spPr bwMode="auto">
          <a:xfrm>
            <a:off x="7488238" y="3033713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7060" name="Oval 84"/>
          <p:cNvSpPr>
            <a:spLocks noChangeArrowheads="1"/>
          </p:cNvSpPr>
          <p:nvPr/>
        </p:nvSpPr>
        <p:spPr bwMode="auto">
          <a:xfrm>
            <a:off x="7488238" y="382428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7061" name="Oval 85"/>
          <p:cNvSpPr>
            <a:spLocks noChangeArrowheads="1"/>
          </p:cNvSpPr>
          <p:nvPr/>
        </p:nvSpPr>
        <p:spPr bwMode="auto">
          <a:xfrm>
            <a:off x="7488238" y="457993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27062" name="AutoShape 86"/>
          <p:cNvCxnSpPr>
            <a:cxnSpLocks noChangeShapeType="1"/>
            <a:stCxn id="127041" idx="6"/>
            <a:endCxn id="127059" idx="2"/>
          </p:cNvCxnSpPr>
          <p:nvPr/>
        </p:nvCxnSpPr>
        <p:spPr bwMode="auto">
          <a:xfrm flipV="1">
            <a:off x="4573588" y="3106738"/>
            <a:ext cx="2914650" cy="1008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27049" name="Oval 73"/>
          <p:cNvSpPr>
            <a:spLocks noChangeArrowheads="1"/>
          </p:cNvSpPr>
          <p:nvPr/>
        </p:nvSpPr>
        <p:spPr bwMode="auto">
          <a:xfrm>
            <a:off x="6048375" y="3176588"/>
            <a:ext cx="73342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?+3</a:t>
            </a:r>
            <a:endParaRPr lang="ru-RU" sz="2400"/>
          </a:p>
        </p:txBody>
      </p:sp>
      <p:cxnSp>
        <p:nvCxnSpPr>
          <p:cNvPr id="127063" name="AutoShape 87"/>
          <p:cNvCxnSpPr>
            <a:cxnSpLocks noChangeShapeType="1"/>
            <a:stCxn id="127041" idx="6"/>
            <a:endCxn id="127060" idx="2"/>
          </p:cNvCxnSpPr>
          <p:nvPr/>
        </p:nvCxnSpPr>
        <p:spPr bwMode="auto">
          <a:xfrm flipV="1">
            <a:off x="4573588" y="3897313"/>
            <a:ext cx="2914650" cy="217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7064" name="AutoShape 88"/>
          <p:cNvCxnSpPr>
            <a:cxnSpLocks noChangeShapeType="1"/>
            <a:stCxn id="127041" idx="5"/>
            <a:endCxn id="127061" idx="2"/>
          </p:cNvCxnSpPr>
          <p:nvPr/>
        </p:nvCxnSpPr>
        <p:spPr bwMode="auto">
          <a:xfrm>
            <a:off x="4552950" y="4165600"/>
            <a:ext cx="2935288" cy="487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27065" name="Oval 89"/>
          <p:cNvSpPr>
            <a:spLocks noChangeArrowheads="1"/>
          </p:cNvSpPr>
          <p:nvPr/>
        </p:nvSpPr>
        <p:spPr bwMode="auto">
          <a:xfrm>
            <a:off x="6305550" y="3703638"/>
            <a:ext cx="62547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?-4</a:t>
            </a:r>
            <a:endParaRPr lang="ru-RU" sz="2400"/>
          </a:p>
        </p:txBody>
      </p:sp>
      <p:sp>
        <p:nvSpPr>
          <p:cNvPr id="127066" name="Oval 90"/>
          <p:cNvSpPr>
            <a:spLocks noChangeArrowheads="1"/>
          </p:cNvSpPr>
          <p:nvPr/>
        </p:nvSpPr>
        <p:spPr bwMode="auto">
          <a:xfrm>
            <a:off x="6175375" y="4257675"/>
            <a:ext cx="73342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?+5</a:t>
            </a:r>
            <a:endParaRPr lang="ru-RU" sz="2400"/>
          </a:p>
        </p:txBody>
      </p:sp>
      <p:sp>
        <p:nvSpPr>
          <p:cNvPr id="127067" name="Rectangle 91"/>
          <p:cNvSpPr>
            <a:spLocks noChangeArrowheads="1"/>
          </p:cNvSpPr>
          <p:nvPr/>
        </p:nvSpPr>
        <p:spPr bwMode="auto">
          <a:xfrm>
            <a:off x="7094538" y="4833938"/>
            <a:ext cx="9699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127068" name="Text Box 92"/>
          <p:cNvSpPr txBox="1">
            <a:spLocks noChangeArrowheads="1"/>
          </p:cNvSpPr>
          <p:nvPr/>
        </p:nvSpPr>
        <p:spPr bwMode="auto">
          <a:xfrm>
            <a:off x="7669213" y="2852738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127069" name="Text Box 93"/>
          <p:cNvSpPr txBox="1">
            <a:spLocks noChangeArrowheads="1"/>
          </p:cNvSpPr>
          <p:nvPr/>
        </p:nvSpPr>
        <p:spPr bwMode="auto">
          <a:xfrm>
            <a:off x="7669213" y="3608388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127070" name="Text Box 94"/>
          <p:cNvSpPr txBox="1">
            <a:spLocks noChangeArrowheads="1"/>
          </p:cNvSpPr>
          <p:nvPr/>
        </p:nvSpPr>
        <p:spPr bwMode="auto">
          <a:xfrm>
            <a:off x="7669213" y="440055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127071" name="Text Box 95"/>
          <p:cNvSpPr txBox="1">
            <a:spLocks noChangeArrowheads="1"/>
          </p:cNvSpPr>
          <p:nvPr/>
        </p:nvSpPr>
        <p:spPr bwMode="auto">
          <a:xfrm>
            <a:off x="1692275" y="4797425"/>
            <a:ext cx="255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default </a:t>
            </a:r>
            <a:r>
              <a:rPr lang="ru-RU" sz="2400"/>
              <a:t>в </a:t>
            </a:r>
            <a:r>
              <a:rPr lang="en-US" sz="2400"/>
              <a:t>switch =</a:t>
            </a:r>
            <a:endParaRPr lang="ru-RU" sz="2400"/>
          </a:p>
        </p:txBody>
      </p:sp>
      <p:sp>
        <p:nvSpPr>
          <p:cNvPr id="127073" name="Oval 97"/>
          <p:cNvSpPr>
            <a:spLocks noChangeArrowheads="1"/>
          </p:cNvSpPr>
          <p:nvPr/>
        </p:nvSpPr>
        <p:spPr bwMode="auto">
          <a:xfrm>
            <a:off x="4648200" y="3068638"/>
            <a:ext cx="62547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?-2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7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7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7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2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7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7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7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7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7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72" grpId="0"/>
      <p:bldP spid="126989" grpId="0" animBg="1"/>
      <p:bldP spid="127041" grpId="0" animBg="1"/>
      <p:bldP spid="127043" grpId="0" animBg="1"/>
      <p:bldP spid="127044" grpId="0" animBg="1"/>
      <p:bldP spid="127047" grpId="0"/>
      <p:bldP spid="127050" grpId="0" animBg="1"/>
      <p:bldP spid="127051" grpId="0"/>
      <p:bldP spid="127048" grpId="0" animBg="1"/>
      <p:bldP spid="127055" grpId="0" animBg="1"/>
      <p:bldP spid="127057" grpId="0" animBg="1"/>
      <p:bldP spid="127058" grpId="0"/>
      <p:bldP spid="127059" grpId="0" animBg="1"/>
      <p:bldP spid="127060" grpId="0" animBg="1"/>
      <p:bldP spid="127061" grpId="0" animBg="1"/>
      <p:bldP spid="127049" grpId="0" animBg="1"/>
      <p:bldP spid="127065" grpId="0" animBg="1"/>
      <p:bldP spid="127066" grpId="0" animBg="1"/>
      <p:bldP spid="127067" grpId="0"/>
      <p:bldP spid="127068" grpId="0"/>
      <p:bldP spid="127069" grpId="0"/>
      <p:bldP spid="127070" grpId="0"/>
      <p:bldP spid="127071" grpId="0"/>
      <p:bldP spid="127071" grpId="1"/>
      <p:bldP spid="1270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1FB0-BE7F-489D-AE65-B06AB6484293}" type="slidenum">
              <a:rPr lang="ru-RU"/>
              <a:pPr/>
              <a:t>36</a:t>
            </a:fld>
            <a:endParaRPr lang="ru-RU"/>
          </a:p>
        </p:txBody>
      </p:sp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2268538" y="4797425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нет ответа =</a:t>
            </a:r>
          </a:p>
        </p:txBody>
      </p:sp>
      <p:grpSp>
        <p:nvGrpSpPr>
          <p:cNvPr id="130051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30052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3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4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5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6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7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8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9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60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30061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Примеры использования </a:t>
            </a: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-перехода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130063" name="Text Box 15"/>
          <p:cNvSpPr txBox="1">
            <a:spLocks noChangeArrowheads="1"/>
          </p:cNvSpPr>
          <p:nvPr/>
        </p:nvSpPr>
        <p:spPr bwMode="auto">
          <a:xfrm>
            <a:off x="250825" y="1592263"/>
            <a:ext cx="8677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u="sng">
                <a:latin typeface="Times New Roman" pitchFamily="18" charset="0"/>
              </a:rPr>
              <a:t>Передача пакета с ошибочным заголовком</a:t>
            </a:r>
          </a:p>
        </p:txBody>
      </p:sp>
      <p:sp>
        <p:nvSpPr>
          <p:cNvPr id="130064" name="Oval 16"/>
          <p:cNvSpPr>
            <a:spLocks noChangeArrowheads="1"/>
          </p:cNvSpPr>
          <p:nvPr/>
        </p:nvSpPr>
        <p:spPr bwMode="auto">
          <a:xfrm>
            <a:off x="1116013" y="4041775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0065" name="Oval 17"/>
          <p:cNvSpPr>
            <a:spLocks noChangeArrowheads="1"/>
          </p:cNvSpPr>
          <p:nvPr/>
        </p:nvSpPr>
        <p:spPr bwMode="auto">
          <a:xfrm>
            <a:off x="4429125" y="40417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30066" name="AutoShape 18"/>
          <p:cNvCxnSpPr>
            <a:cxnSpLocks noChangeShapeType="1"/>
            <a:stCxn id="130064" idx="6"/>
            <a:endCxn id="130065" idx="2"/>
          </p:cNvCxnSpPr>
          <p:nvPr/>
        </p:nvCxnSpPr>
        <p:spPr bwMode="auto">
          <a:xfrm>
            <a:off x="1260475" y="4114800"/>
            <a:ext cx="31686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</p:spPr>
      </p:cxnSp>
      <p:sp>
        <p:nvSpPr>
          <p:cNvPr id="130067" name="Oval 19"/>
          <p:cNvSpPr>
            <a:spLocks noChangeArrowheads="1"/>
          </p:cNvSpPr>
          <p:nvPr/>
        </p:nvSpPr>
        <p:spPr bwMode="auto">
          <a:xfrm>
            <a:off x="1655763" y="3860800"/>
            <a:ext cx="2197100" cy="431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!послать пакет</a:t>
            </a:r>
          </a:p>
        </p:txBody>
      </p:sp>
      <p:sp>
        <p:nvSpPr>
          <p:cNvPr id="130075" name="Oval 27"/>
          <p:cNvSpPr>
            <a:spLocks noChangeArrowheads="1"/>
          </p:cNvSpPr>
          <p:nvPr/>
        </p:nvSpPr>
        <p:spPr bwMode="auto">
          <a:xfrm>
            <a:off x="4429125" y="555307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30076" name="AutoShape 28"/>
          <p:cNvCxnSpPr>
            <a:cxnSpLocks noChangeShapeType="1"/>
            <a:stCxn id="130065" idx="4"/>
            <a:endCxn id="130075" idx="0"/>
          </p:cNvCxnSpPr>
          <p:nvPr/>
        </p:nvCxnSpPr>
        <p:spPr bwMode="auto">
          <a:xfrm>
            <a:off x="4502150" y="4186238"/>
            <a:ext cx="0" cy="1366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30077" name="Oval 29"/>
          <p:cNvSpPr>
            <a:spLocks noChangeArrowheads="1"/>
          </p:cNvSpPr>
          <p:nvPr/>
        </p:nvSpPr>
        <p:spPr bwMode="auto">
          <a:xfrm>
            <a:off x="4392613" y="4748213"/>
            <a:ext cx="22542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>
                <a:sym typeface="Symbol" pitchFamily="18" charset="2"/>
              </a:rPr>
              <a:t></a:t>
            </a:r>
          </a:p>
        </p:txBody>
      </p:sp>
      <p:sp>
        <p:nvSpPr>
          <p:cNvPr id="130078" name="Text Box 30"/>
          <p:cNvSpPr txBox="1">
            <a:spLocks noChangeArrowheads="1"/>
          </p:cNvSpPr>
          <p:nvPr/>
        </p:nvSpPr>
        <p:spPr bwMode="auto">
          <a:xfrm>
            <a:off x="4213225" y="5635625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130079" name="Oval 31"/>
          <p:cNvSpPr>
            <a:spLocks noChangeArrowheads="1"/>
          </p:cNvSpPr>
          <p:nvPr/>
        </p:nvSpPr>
        <p:spPr bwMode="auto">
          <a:xfrm>
            <a:off x="4429125" y="260032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0080" name="Oval 32"/>
          <p:cNvSpPr>
            <a:spLocks noChangeArrowheads="1"/>
          </p:cNvSpPr>
          <p:nvPr/>
        </p:nvSpPr>
        <p:spPr bwMode="auto">
          <a:xfrm>
            <a:off x="7488238" y="310515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0081" name="Oval 33"/>
          <p:cNvSpPr>
            <a:spLocks noChangeArrowheads="1"/>
          </p:cNvSpPr>
          <p:nvPr/>
        </p:nvSpPr>
        <p:spPr bwMode="auto">
          <a:xfrm>
            <a:off x="7488238" y="457993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30082" name="AutoShape 34"/>
          <p:cNvCxnSpPr>
            <a:cxnSpLocks noChangeShapeType="1"/>
            <a:stCxn id="130065" idx="0"/>
            <a:endCxn id="130079" idx="4"/>
          </p:cNvCxnSpPr>
          <p:nvPr/>
        </p:nvCxnSpPr>
        <p:spPr bwMode="auto">
          <a:xfrm flipV="1">
            <a:off x="4502150" y="2744788"/>
            <a:ext cx="0" cy="1296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30083" name="Oval 35"/>
          <p:cNvSpPr>
            <a:spLocks noChangeArrowheads="1"/>
          </p:cNvSpPr>
          <p:nvPr/>
        </p:nvSpPr>
        <p:spPr bwMode="auto">
          <a:xfrm>
            <a:off x="3260725" y="2960688"/>
            <a:ext cx="2573338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</a:t>
            </a:r>
            <a:r>
              <a:rPr lang="ru-RU" sz="2400"/>
              <a:t>ответ такой</a:t>
            </a:r>
          </a:p>
        </p:txBody>
      </p:sp>
      <p:cxnSp>
        <p:nvCxnSpPr>
          <p:cNvPr id="130084" name="AutoShape 36"/>
          <p:cNvCxnSpPr>
            <a:cxnSpLocks noChangeShapeType="1"/>
            <a:stCxn id="130065" idx="6"/>
            <a:endCxn id="130080" idx="2"/>
          </p:cNvCxnSpPr>
          <p:nvPr/>
        </p:nvCxnSpPr>
        <p:spPr bwMode="auto">
          <a:xfrm flipV="1">
            <a:off x="4573588" y="3178175"/>
            <a:ext cx="2914650" cy="936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30085" name="AutoShape 37"/>
          <p:cNvCxnSpPr>
            <a:cxnSpLocks noChangeShapeType="1"/>
            <a:stCxn id="130065" idx="5"/>
            <a:endCxn id="130081" idx="2"/>
          </p:cNvCxnSpPr>
          <p:nvPr/>
        </p:nvCxnSpPr>
        <p:spPr bwMode="auto">
          <a:xfrm>
            <a:off x="4552950" y="4165600"/>
            <a:ext cx="2935288" cy="487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30086" name="Oval 38"/>
          <p:cNvSpPr>
            <a:spLocks noChangeArrowheads="1"/>
          </p:cNvSpPr>
          <p:nvPr/>
        </p:nvSpPr>
        <p:spPr bwMode="auto">
          <a:xfrm>
            <a:off x="5111750" y="3357563"/>
            <a:ext cx="265112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2400"/>
              <a:t>?</a:t>
            </a:r>
            <a:r>
              <a:rPr lang="ru-RU" sz="2400"/>
              <a:t>ответ сякой</a:t>
            </a:r>
          </a:p>
        </p:txBody>
      </p:sp>
      <p:sp>
        <p:nvSpPr>
          <p:cNvPr id="130087" name="Oval 39"/>
          <p:cNvSpPr>
            <a:spLocks noChangeArrowheads="1"/>
          </p:cNvSpPr>
          <p:nvPr/>
        </p:nvSpPr>
        <p:spPr bwMode="auto">
          <a:xfrm>
            <a:off x="4787900" y="4184650"/>
            <a:ext cx="2846388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</a:t>
            </a:r>
            <a:r>
              <a:rPr lang="ru-RU" sz="2400"/>
              <a:t>ответ эдакий</a:t>
            </a:r>
          </a:p>
        </p:txBody>
      </p:sp>
      <p:sp>
        <p:nvSpPr>
          <p:cNvPr id="130088" name="Rectangle 40"/>
          <p:cNvSpPr>
            <a:spLocks noChangeArrowheads="1"/>
          </p:cNvSpPr>
          <p:nvPr/>
        </p:nvSpPr>
        <p:spPr bwMode="auto">
          <a:xfrm>
            <a:off x="7094538" y="4833938"/>
            <a:ext cx="9699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130089" name="Text Box 41"/>
          <p:cNvSpPr txBox="1">
            <a:spLocks noChangeArrowheads="1"/>
          </p:cNvSpPr>
          <p:nvPr/>
        </p:nvSpPr>
        <p:spPr bwMode="auto">
          <a:xfrm>
            <a:off x="4213225" y="21336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130090" name="Text Box 42"/>
          <p:cNvSpPr txBox="1">
            <a:spLocks noChangeArrowheads="1"/>
          </p:cNvSpPr>
          <p:nvPr/>
        </p:nvSpPr>
        <p:spPr bwMode="auto">
          <a:xfrm>
            <a:off x="7632700" y="2924175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130091" name="Text Box 43"/>
          <p:cNvSpPr txBox="1">
            <a:spLocks noChangeArrowheads="1"/>
          </p:cNvSpPr>
          <p:nvPr/>
        </p:nvSpPr>
        <p:spPr bwMode="auto">
          <a:xfrm>
            <a:off x="7669213" y="440055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0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0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0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0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0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0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65" grpId="0" animBg="1"/>
      <p:bldP spid="130067" grpId="0" animBg="1"/>
      <p:bldP spid="130075" grpId="0" animBg="1"/>
      <p:bldP spid="130077" grpId="0" animBg="1"/>
      <p:bldP spid="130078" grpId="0"/>
      <p:bldP spid="130079" grpId="0" animBg="1"/>
      <p:bldP spid="130080" grpId="0" animBg="1"/>
      <p:bldP spid="130081" grpId="0" animBg="1"/>
      <p:bldP spid="130083" grpId="0" animBg="1"/>
      <p:bldP spid="130086" grpId="0" animBg="1"/>
      <p:bldP spid="130087" grpId="0" animBg="1"/>
      <p:bldP spid="130088" grpId="0"/>
      <p:bldP spid="130089" grpId="0"/>
      <p:bldP spid="130090" grpId="0"/>
      <p:bldP spid="13009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6B234-DF6C-4570-A828-FFDDB61C75F1}" type="slidenum">
              <a:rPr lang="ru-RU"/>
              <a:pPr/>
              <a:t>37</a:t>
            </a:fld>
            <a:endParaRPr lang="ru-RU"/>
          </a:p>
        </p:txBody>
      </p:sp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1776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6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6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6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6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6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6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7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77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1777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Стационарность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7819" name="Text Box 59"/>
          <p:cNvSpPr txBox="1">
            <a:spLocks noChangeArrowheads="1"/>
          </p:cNvSpPr>
          <p:nvPr/>
        </p:nvSpPr>
        <p:spPr bwMode="auto">
          <a:xfrm>
            <a:off x="576263" y="1628775"/>
            <a:ext cx="8135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Стационарное состояние = не выдающее реакций</a:t>
            </a:r>
          </a:p>
        </p:txBody>
      </p:sp>
      <p:sp>
        <p:nvSpPr>
          <p:cNvPr id="117935" name="Text Box 175"/>
          <p:cNvSpPr txBox="1">
            <a:spLocks noChangeArrowheads="1"/>
          </p:cNvSpPr>
          <p:nvPr/>
        </p:nvSpPr>
        <p:spPr bwMode="auto">
          <a:xfrm>
            <a:off x="684213" y="2312988"/>
            <a:ext cx="7904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Стационарность обозначается символом</a:t>
            </a:r>
            <a:r>
              <a:rPr lang="en-US" sz="2400"/>
              <a:t>   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</a:t>
            </a:r>
            <a:r>
              <a:rPr lang="en-US" sz="2400">
                <a:sym typeface="Symbol" pitchFamily="18" charset="2"/>
              </a:rPr>
              <a:t> = {</a:t>
            </a:r>
            <a:r>
              <a:rPr lang="ru-RU" sz="2400">
                <a:sym typeface="Symbol" pitchFamily="18" charset="2"/>
              </a:rPr>
              <a:t>все !</a:t>
            </a:r>
            <a:r>
              <a:rPr lang="en-US" sz="2400">
                <a:sym typeface="Symbol" pitchFamily="18" charset="2"/>
              </a:rPr>
              <a:t>y}</a:t>
            </a:r>
            <a:endParaRPr lang="ru-RU" sz="2400"/>
          </a:p>
        </p:txBody>
      </p:sp>
      <p:sp>
        <p:nvSpPr>
          <p:cNvPr id="117936" name="Oval 176"/>
          <p:cNvSpPr>
            <a:spLocks noChangeAspect="1" noChangeArrowheads="1"/>
          </p:cNvSpPr>
          <p:nvPr/>
        </p:nvSpPr>
        <p:spPr bwMode="auto">
          <a:xfrm>
            <a:off x="3527425" y="4724400"/>
            <a:ext cx="431800" cy="4333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endParaRPr lang="ru-RU" sz="2400" baseline="-25000"/>
          </a:p>
        </p:txBody>
      </p:sp>
      <p:cxnSp>
        <p:nvCxnSpPr>
          <p:cNvPr id="117937" name="AutoShape 177"/>
          <p:cNvCxnSpPr>
            <a:cxnSpLocks noChangeShapeType="1"/>
            <a:stCxn id="117936" idx="6"/>
            <a:endCxn id="117941" idx="2"/>
          </p:cNvCxnSpPr>
          <p:nvPr/>
        </p:nvCxnSpPr>
        <p:spPr bwMode="auto">
          <a:xfrm flipV="1">
            <a:off x="3978275" y="3933825"/>
            <a:ext cx="1330325" cy="10080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17938" name="Text Box 178"/>
          <p:cNvSpPr txBox="1">
            <a:spLocks noChangeArrowheads="1"/>
          </p:cNvSpPr>
          <p:nvPr/>
        </p:nvSpPr>
        <p:spPr bwMode="auto">
          <a:xfrm>
            <a:off x="4225925" y="4257675"/>
            <a:ext cx="692150" cy="449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?</a:t>
            </a:r>
            <a:r>
              <a:rPr lang="en-US" sz="2800">
                <a:sym typeface="Symbol" pitchFamily="18" charset="2"/>
              </a:rPr>
              <a:t>x</a:t>
            </a:r>
            <a:r>
              <a:rPr lang="ru-RU" sz="2800" baseline="-25000">
                <a:sym typeface="Symbol" pitchFamily="18" charset="2"/>
              </a:rPr>
              <a:t>1</a:t>
            </a:r>
            <a:endParaRPr lang="ru-RU" sz="2800" baseline="-25000"/>
          </a:p>
        </p:txBody>
      </p:sp>
      <p:cxnSp>
        <p:nvCxnSpPr>
          <p:cNvPr id="117939" name="AutoShape 179"/>
          <p:cNvCxnSpPr>
            <a:cxnSpLocks noChangeShapeType="1"/>
            <a:stCxn id="117936" idx="7"/>
            <a:endCxn id="117936" idx="2"/>
          </p:cNvCxnSpPr>
          <p:nvPr/>
        </p:nvCxnSpPr>
        <p:spPr bwMode="auto">
          <a:xfrm rot="16200000" flipH="1" flipV="1">
            <a:off x="3615531" y="4661694"/>
            <a:ext cx="173038" cy="387350"/>
          </a:xfrm>
          <a:prstGeom prst="curvedConnector4">
            <a:avLst>
              <a:gd name="adj1" fmla="val -322940"/>
              <a:gd name="adj2" fmla="val 201639"/>
            </a:avLst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117940" name="Text Box 180"/>
          <p:cNvSpPr txBox="1">
            <a:spLocks noChangeArrowheads="1"/>
          </p:cNvSpPr>
          <p:nvPr/>
        </p:nvSpPr>
        <p:spPr bwMode="auto">
          <a:xfrm>
            <a:off x="3094038" y="3998913"/>
            <a:ext cx="287337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</a:t>
            </a:r>
          </a:p>
        </p:txBody>
      </p:sp>
      <p:sp>
        <p:nvSpPr>
          <p:cNvPr id="117941" name="Oval 181"/>
          <p:cNvSpPr>
            <a:spLocks noChangeAspect="1" noChangeArrowheads="1"/>
          </p:cNvSpPr>
          <p:nvPr/>
        </p:nvSpPr>
        <p:spPr bwMode="auto">
          <a:xfrm>
            <a:off x="5327650" y="3716338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x</a:t>
            </a:r>
            <a:endParaRPr lang="ru-RU" sz="2400" baseline="-25000"/>
          </a:p>
        </p:txBody>
      </p:sp>
      <p:sp>
        <p:nvSpPr>
          <p:cNvPr id="117942" name="Oval 182"/>
          <p:cNvSpPr>
            <a:spLocks noChangeAspect="1" noChangeArrowheads="1"/>
          </p:cNvSpPr>
          <p:nvPr/>
        </p:nvSpPr>
        <p:spPr bwMode="auto">
          <a:xfrm>
            <a:off x="5327650" y="5948363"/>
            <a:ext cx="431800" cy="433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b"/>
          <a:lstStyle/>
          <a:p>
            <a:pPr algn="ctr"/>
            <a:r>
              <a:rPr lang="en-US" sz="2400"/>
              <a:t>s</a:t>
            </a:r>
            <a:r>
              <a:rPr lang="en-US" sz="2400" baseline="-25000"/>
              <a:t>x</a:t>
            </a:r>
            <a:endParaRPr lang="ru-RU" sz="2400" baseline="-25000"/>
          </a:p>
        </p:txBody>
      </p:sp>
      <p:cxnSp>
        <p:nvCxnSpPr>
          <p:cNvPr id="117943" name="AutoShape 183"/>
          <p:cNvCxnSpPr>
            <a:cxnSpLocks noChangeShapeType="1"/>
            <a:stCxn id="117936" idx="6"/>
            <a:endCxn id="117942" idx="2"/>
          </p:cNvCxnSpPr>
          <p:nvPr/>
        </p:nvCxnSpPr>
        <p:spPr bwMode="auto">
          <a:xfrm>
            <a:off x="3978275" y="4941888"/>
            <a:ext cx="1330325" cy="12239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17944" name="Text Box 184"/>
          <p:cNvSpPr txBox="1">
            <a:spLocks noChangeArrowheads="1"/>
          </p:cNvSpPr>
          <p:nvPr/>
        </p:nvSpPr>
        <p:spPr bwMode="auto">
          <a:xfrm>
            <a:off x="4211638" y="5319713"/>
            <a:ext cx="692150" cy="449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0800" rIns="90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ym typeface="Symbol" pitchFamily="18" charset="2"/>
              </a:rPr>
              <a:t>?</a:t>
            </a:r>
            <a:r>
              <a:rPr lang="en-US" sz="2800">
                <a:sym typeface="Symbol" pitchFamily="18" charset="2"/>
              </a:rPr>
              <a:t>x</a:t>
            </a:r>
            <a:r>
              <a:rPr lang="en-US" sz="2800" baseline="-25000">
                <a:sym typeface="Symbol" pitchFamily="18" charset="2"/>
              </a:rPr>
              <a:t>n</a:t>
            </a:r>
            <a:endParaRPr lang="ru-RU" sz="2800" baseline="-25000"/>
          </a:p>
        </p:txBody>
      </p:sp>
      <p:sp>
        <p:nvSpPr>
          <p:cNvPr id="117945" name="Text Box 185"/>
          <p:cNvSpPr txBox="1">
            <a:spLocks noChangeArrowheads="1"/>
          </p:cNvSpPr>
          <p:nvPr/>
        </p:nvSpPr>
        <p:spPr bwMode="auto">
          <a:xfrm rot="5400000">
            <a:off x="5246688" y="4837112"/>
            <a:ext cx="66198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en-US" sz="5400">
                <a:sym typeface="Symbol" pitchFamily="18" charset="2"/>
              </a:rPr>
              <a:t>…</a:t>
            </a:r>
          </a:p>
        </p:txBody>
      </p:sp>
      <p:sp>
        <p:nvSpPr>
          <p:cNvPr id="117946" name="Text Box 186"/>
          <p:cNvSpPr txBox="1">
            <a:spLocks noChangeArrowheads="1"/>
          </p:cNvSpPr>
          <p:nvPr/>
        </p:nvSpPr>
        <p:spPr bwMode="auto">
          <a:xfrm>
            <a:off x="684213" y="2971800"/>
            <a:ext cx="741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Стационарность состояния </a:t>
            </a:r>
            <a:r>
              <a:rPr lang="en-US" sz="2400"/>
              <a:t>s</a:t>
            </a:r>
            <a:r>
              <a:rPr lang="ru-RU" sz="2400"/>
              <a:t> </a:t>
            </a:r>
            <a:r>
              <a:rPr lang="en-US" sz="2400"/>
              <a:t>   </a:t>
            </a:r>
            <a:r>
              <a:rPr lang="ru-RU" sz="2400"/>
              <a:t>=</a:t>
            </a:r>
            <a:r>
              <a:rPr lang="en-US" sz="2400"/>
              <a:t>   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(</a:t>
            </a:r>
            <a:r>
              <a:rPr lang="en-US" sz="2400">
                <a:sym typeface="Symbol" pitchFamily="18" charset="2"/>
              </a:rPr>
              <a:t>s</a:t>
            </a:r>
            <a:r>
              <a:rPr lang="ru-RU" sz="2400">
                <a:sym typeface="Symbol" pitchFamily="18" charset="2"/>
              </a:rPr>
              <a:t>)</a:t>
            </a:r>
            <a:r>
              <a:rPr lang="en-US" sz="2400">
                <a:sym typeface="Symbol" pitchFamily="18" charset="2"/>
              </a:rPr>
              <a:t>   =   ref(s)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17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7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7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11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11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600"/>
                                        <p:tgtEl>
                                          <p:spTgt spid="11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"/>
                                        <p:tgtEl>
                                          <p:spTgt spid="11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600"/>
                                        <p:tgtEl>
                                          <p:spTgt spid="11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600"/>
                                        <p:tgtEl>
                                          <p:spTgt spid="11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600"/>
                                        <p:tgtEl>
                                          <p:spTgt spid="11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600"/>
                                        <p:tgtEl>
                                          <p:spTgt spid="11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79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79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79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17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17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79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11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11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19" grpId="0"/>
      <p:bldP spid="117935" grpId="0"/>
      <p:bldP spid="117936" grpId="0" animBg="1"/>
      <p:bldP spid="117938" grpId="0" animBg="1"/>
      <p:bldP spid="117940" grpId="0" animBg="1"/>
      <p:bldP spid="117941" grpId="0" animBg="1"/>
      <p:bldP spid="117942" grpId="0" animBg="1"/>
      <p:bldP spid="117944" grpId="0" animBg="1"/>
      <p:bldP spid="117945" grpId="0"/>
      <p:bldP spid="1179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9EF1-4686-4B2A-9668-3DCF72A1CE0C}" type="slidenum">
              <a:rPr lang="ru-RU"/>
              <a:pPr/>
              <a:t>38</a:t>
            </a:fld>
            <a:endParaRPr lang="ru-RU"/>
          </a:p>
        </p:txBody>
      </p:sp>
      <p:sp>
        <p:nvSpPr>
          <p:cNvPr id="311298" name="Line 2"/>
          <p:cNvSpPr>
            <a:spLocks noChangeShapeType="1"/>
          </p:cNvSpPr>
          <p:nvPr/>
        </p:nvSpPr>
        <p:spPr bwMode="auto">
          <a:xfrm>
            <a:off x="3635375" y="4984750"/>
            <a:ext cx="2052638" cy="0"/>
          </a:xfrm>
          <a:prstGeom prst="line">
            <a:avLst/>
          </a:prstGeom>
          <a:noFill/>
          <a:ln w="152400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299" name="Line 3"/>
          <p:cNvSpPr>
            <a:spLocks noChangeShapeType="1"/>
          </p:cNvSpPr>
          <p:nvPr/>
        </p:nvSpPr>
        <p:spPr bwMode="auto">
          <a:xfrm>
            <a:off x="3635375" y="4984750"/>
            <a:ext cx="2052638" cy="0"/>
          </a:xfrm>
          <a:prstGeom prst="line">
            <a:avLst/>
          </a:prstGeom>
          <a:noFill/>
          <a:ln w="152400">
            <a:solidFill>
              <a:srgbClr val="FD1B03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00" name="Line 4"/>
          <p:cNvSpPr>
            <a:spLocks noChangeShapeType="1"/>
          </p:cNvSpPr>
          <p:nvPr/>
        </p:nvSpPr>
        <p:spPr bwMode="auto">
          <a:xfrm flipH="1">
            <a:off x="3600450" y="4291013"/>
            <a:ext cx="2087563" cy="0"/>
          </a:xfrm>
          <a:prstGeom prst="line">
            <a:avLst/>
          </a:prstGeom>
          <a:noFill/>
          <a:ln w="152400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649288" y="1592263"/>
            <a:ext cx="8278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solidFill>
                  <a:srgbClr val="940094"/>
                </a:solidFill>
              </a:rPr>
              <a:t>Блокировка</a:t>
            </a:r>
            <a:r>
              <a:rPr lang="ru-RU" sz="2400"/>
              <a:t>:</a:t>
            </a:r>
            <a:r>
              <a:rPr lang="ru-RU" sz="2800">
                <a:latin typeface="Times New Roman" pitchFamily="18" charset="0"/>
              </a:rPr>
              <a:t>	 хочу выдать 	   не желаю принимать</a:t>
            </a:r>
          </a:p>
        </p:txBody>
      </p:sp>
      <p:sp>
        <p:nvSpPr>
          <p:cNvPr id="311302" name="Line 6"/>
          <p:cNvSpPr>
            <a:spLocks noChangeShapeType="1"/>
          </p:cNvSpPr>
          <p:nvPr/>
        </p:nvSpPr>
        <p:spPr bwMode="auto">
          <a:xfrm>
            <a:off x="4572000" y="1916113"/>
            <a:ext cx="971550" cy="0"/>
          </a:xfrm>
          <a:prstGeom prst="line">
            <a:avLst/>
          </a:prstGeom>
          <a:noFill/>
          <a:ln w="152400">
            <a:solidFill>
              <a:srgbClr val="C0C0C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03" name="Text Box 7"/>
          <p:cNvSpPr txBox="1">
            <a:spLocks noChangeArrowheads="1"/>
          </p:cNvSpPr>
          <p:nvPr/>
        </p:nvSpPr>
        <p:spPr bwMode="auto">
          <a:xfrm>
            <a:off x="5688013" y="4659313"/>
            <a:ext cx="32035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 посылаю стимулов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не принимаю</a:t>
            </a:r>
            <a:r>
              <a:rPr lang="ru-RU" sz="2400"/>
              <a:t> </a:t>
            </a:r>
            <a:r>
              <a:rPr lang="en-US" sz="2400"/>
              <a:t>?y</a:t>
            </a:r>
            <a:endParaRPr lang="ru-RU" sz="2400"/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5688013" y="4659313"/>
            <a:ext cx="32035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 посылаю стимулов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solidFill>
                  <a:srgbClr val="FD1B03"/>
                </a:solidFill>
                <a:latin typeface="Times New Roman" pitchFamily="18" charset="0"/>
              </a:rPr>
              <a:t>всё принимаю</a:t>
            </a:r>
          </a:p>
        </p:txBody>
      </p:sp>
      <p:sp>
        <p:nvSpPr>
          <p:cNvPr id="311305" name="Text Box 9"/>
          <p:cNvSpPr txBox="1">
            <a:spLocks noChangeArrowheads="1"/>
          </p:cNvSpPr>
          <p:nvPr/>
        </p:nvSpPr>
        <p:spPr bwMode="auto">
          <a:xfrm>
            <a:off x="1189038" y="4040188"/>
            <a:ext cx="248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3333FF"/>
                </a:solidFill>
                <a:latin typeface="Times New Roman" pitchFamily="18" charset="0"/>
              </a:rPr>
              <a:t>всё принимаю</a:t>
            </a:r>
          </a:p>
        </p:txBody>
      </p:sp>
      <p:grpSp>
        <p:nvGrpSpPr>
          <p:cNvPr id="311306" name="Group 10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11307" name="Rectangle 1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08" name="Rectangle 1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09" name="Rectangle 1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10" name="Rectangle 1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11" name="Rectangle 1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12" name="Rectangle 1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13" name="Rectangle 1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14" name="Rectangle 1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1315" name="Text Box 19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11316" name="Picture 20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1317" name="Text Box 21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Запрет блокирующего </a:t>
            </a:r>
            <a:r>
              <a:rPr lang="en-US" altLang="zh-TW" sz="4000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deadlock`</a:t>
            </a: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4572000" y="1916113"/>
            <a:ext cx="971550" cy="0"/>
          </a:xfrm>
          <a:prstGeom prst="line">
            <a:avLst/>
          </a:prstGeom>
          <a:noFill/>
          <a:ln w="152400">
            <a:solidFill>
              <a:srgbClr val="940094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20" name="Text Box 24"/>
          <p:cNvSpPr txBox="1">
            <a:spLocks noChangeArrowheads="1"/>
          </p:cNvSpPr>
          <p:nvPr/>
        </p:nvSpPr>
        <p:spPr bwMode="auto">
          <a:xfrm>
            <a:off x="647700" y="2457450"/>
            <a:ext cx="827881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Всюду определённый по стимулам (</a:t>
            </a:r>
            <a:r>
              <a:rPr lang="en-US" sz="2400" i="1"/>
              <a:t>input enabled</a:t>
            </a:r>
            <a:r>
              <a:rPr lang="en-US" sz="2400"/>
              <a:t>)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>= </a:t>
            </a:r>
            <a:r>
              <a:rPr lang="ru-RU" sz="2800">
                <a:latin typeface="Times New Roman" pitchFamily="18" charset="0"/>
              </a:rPr>
              <a:t>в каждом состоянии принимаются все стимулы.</a:t>
            </a:r>
          </a:p>
        </p:txBody>
      </p:sp>
      <p:sp>
        <p:nvSpPr>
          <p:cNvPr id="311321" name="Text Box 25"/>
          <p:cNvSpPr txBox="1">
            <a:spLocks noChangeArrowheads="1"/>
          </p:cNvSpPr>
          <p:nvPr/>
        </p:nvSpPr>
        <p:spPr bwMode="auto">
          <a:xfrm>
            <a:off x="5795963" y="4040188"/>
            <a:ext cx="2989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нарочно посылаю</a:t>
            </a:r>
            <a:r>
              <a:rPr lang="ru-RU" sz="2400"/>
              <a:t> </a:t>
            </a:r>
            <a:r>
              <a:rPr lang="en-US" sz="2400"/>
              <a:t>!x</a:t>
            </a:r>
            <a:endParaRPr lang="ru-RU" sz="2400"/>
          </a:p>
        </p:txBody>
      </p:sp>
      <p:sp>
        <p:nvSpPr>
          <p:cNvPr id="311322" name="Text Box 26"/>
          <p:cNvSpPr txBox="1">
            <a:spLocks noChangeArrowheads="1"/>
          </p:cNvSpPr>
          <p:nvPr/>
        </p:nvSpPr>
        <p:spPr bwMode="auto">
          <a:xfrm>
            <a:off x="792163" y="4732338"/>
            <a:ext cx="2989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нарочно посылаю</a:t>
            </a:r>
            <a:r>
              <a:rPr lang="ru-RU" sz="2400"/>
              <a:t> </a:t>
            </a:r>
            <a:r>
              <a:rPr lang="en-US" sz="2400"/>
              <a:t>!y</a:t>
            </a:r>
            <a:endParaRPr lang="ru-RU" sz="2400"/>
          </a:p>
        </p:txBody>
      </p:sp>
      <p:sp>
        <p:nvSpPr>
          <p:cNvPr id="311324" name="Line 28"/>
          <p:cNvSpPr>
            <a:spLocks noChangeShapeType="1"/>
          </p:cNvSpPr>
          <p:nvPr/>
        </p:nvSpPr>
        <p:spPr bwMode="auto">
          <a:xfrm>
            <a:off x="684213" y="231298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25" name="Line 29"/>
          <p:cNvSpPr>
            <a:spLocks noChangeShapeType="1"/>
          </p:cNvSpPr>
          <p:nvPr/>
        </p:nvSpPr>
        <p:spPr bwMode="auto">
          <a:xfrm>
            <a:off x="684213" y="339248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26" name="Text Box 30"/>
          <p:cNvSpPr txBox="1">
            <a:spLocks noChangeArrowheads="1"/>
          </p:cNvSpPr>
          <p:nvPr/>
        </p:nvSpPr>
        <p:spPr bwMode="auto">
          <a:xfrm>
            <a:off x="1331913" y="40401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не принимаю</a:t>
            </a:r>
            <a:r>
              <a:rPr lang="ru-RU" sz="2400"/>
              <a:t> </a:t>
            </a:r>
            <a:r>
              <a:rPr lang="en-US" sz="2400"/>
              <a:t>?x</a:t>
            </a:r>
            <a:endParaRPr lang="ru-RU" sz="2400"/>
          </a:p>
        </p:txBody>
      </p:sp>
      <p:sp>
        <p:nvSpPr>
          <p:cNvPr id="311327" name="Text Box 31"/>
          <p:cNvSpPr txBox="1">
            <a:spLocks noChangeArrowheads="1"/>
          </p:cNvSpPr>
          <p:nvPr/>
        </p:nvSpPr>
        <p:spPr bwMode="auto">
          <a:xfrm>
            <a:off x="647700" y="5638800"/>
            <a:ext cx="22320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70000"/>
              </a:lnSpc>
              <a:spcBef>
                <a:spcPct val="50000"/>
              </a:spcBef>
            </a:pPr>
            <a:r>
              <a:rPr lang="ru-RU" sz="3200"/>
              <a:t>состояния</a:t>
            </a:r>
            <a:br>
              <a:rPr lang="ru-RU" sz="3200"/>
            </a:br>
            <a:r>
              <a:rPr lang="ru-RU" sz="3200"/>
              <a:t>теста</a:t>
            </a:r>
          </a:p>
        </p:txBody>
      </p:sp>
      <p:sp>
        <p:nvSpPr>
          <p:cNvPr id="311328" name="Oval 32"/>
          <p:cNvSpPr>
            <a:spLocks noChangeArrowheads="1"/>
          </p:cNvSpPr>
          <p:nvPr/>
        </p:nvSpPr>
        <p:spPr bwMode="auto">
          <a:xfrm>
            <a:off x="3382963" y="602138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1329" name="Oval 33"/>
          <p:cNvSpPr>
            <a:spLocks noChangeArrowheads="1"/>
          </p:cNvSpPr>
          <p:nvPr/>
        </p:nvSpPr>
        <p:spPr bwMode="auto">
          <a:xfrm>
            <a:off x="4176713" y="6035675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11330" name="AutoShape 34"/>
          <p:cNvCxnSpPr>
            <a:cxnSpLocks noChangeShapeType="1"/>
            <a:stCxn id="311329" idx="6"/>
          </p:cNvCxnSpPr>
          <p:nvPr/>
        </p:nvCxnSpPr>
        <p:spPr bwMode="auto">
          <a:xfrm flipV="1">
            <a:off x="4321175" y="6107113"/>
            <a:ext cx="122237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311331" name="Oval 35"/>
          <p:cNvSpPr>
            <a:spLocks noChangeArrowheads="1"/>
          </p:cNvSpPr>
          <p:nvPr/>
        </p:nvSpPr>
        <p:spPr bwMode="auto">
          <a:xfrm>
            <a:off x="4716463" y="5819775"/>
            <a:ext cx="334962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!x</a:t>
            </a:r>
            <a:endParaRPr lang="ru-RU" sz="2400"/>
          </a:p>
        </p:txBody>
      </p:sp>
      <p:sp>
        <p:nvSpPr>
          <p:cNvPr id="311332" name="Oval 36"/>
          <p:cNvSpPr>
            <a:spLocks noChangeArrowheads="1"/>
          </p:cNvSpPr>
          <p:nvPr/>
        </p:nvSpPr>
        <p:spPr bwMode="auto">
          <a:xfrm>
            <a:off x="6948488" y="6034088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11333" name="AutoShape 37"/>
          <p:cNvCxnSpPr>
            <a:cxnSpLocks noChangeShapeType="1"/>
            <a:stCxn id="311332" idx="1"/>
          </p:cNvCxnSpPr>
          <p:nvPr/>
        </p:nvCxnSpPr>
        <p:spPr bwMode="auto">
          <a:xfrm flipH="1" flipV="1">
            <a:off x="5724525" y="5638800"/>
            <a:ext cx="1244600" cy="415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</p:spPr>
      </p:cxnSp>
      <p:sp>
        <p:nvSpPr>
          <p:cNvPr id="311334" name="Oval 38"/>
          <p:cNvSpPr>
            <a:spLocks noChangeArrowheads="1"/>
          </p:cNvSpPr>
          <p:nvPr/>
        </p:nvSpPr>
        <p:spPr bwMode="auto">
          <a:xfrm>
            <a:off x="6080125" y="5553075"/>
            <a:ext cx="615950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?y</a:t>
            </a:r>
            <a:r>
              <a:rPr lang="en-US" sz="2400" baseline="-25000"/>
              <a:t>1</a:t>
            </a:r>
            <a:endParaRPr lang="ru-RU" sz="2400" baseline="-25000"/>
          </a:p>
        </p:txBody>
      </p:sp>
      <p:sp>
        <p:nvSpPr>
          <p:cNvPr id="311335" name="Line 39"/>
          <p:cNvSpPr>
            <a:spLocks noChangeShapeType="1"/>
          </p:cNvSpPr>
          <p:nvPr/>
        </p:nvSpPr>
        <p:spPr bwMode="auto">
          <a:xfrm>
            <a:off x="684213" y="5445125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11336" name="AutoShape 40"/>
          <p:cNvCxnSpPr>
            <a:cxnSpLocks noChangeShapeType="1"/>
            <a:stCxn id="311332" idx="3"/>
          </p:cNvCxnSpPr>
          <p:nvPr/>
        </p:nvCxnSpPr>
        <p:spPr bwMode="auto">
          <a:xfrm flipH="1">
            <a:off x="5759450" y="6157913"/>
            <a:ext cx="1209675" cy="381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</p:spPr>
      </p:cxnSp>
      <p:sp>
        <p:nvSpPr>
          <p:cNvPr id="311337" name="Oval 41"/>
          <p:cNvSpPr>
            <a:spLocks noChangeArrowheads="1"/>
          </p:cNvSpPr>
          <p:nvPr/>
        </p:nvSpPr>
        <p:spPr bwMode="auto">
          <a:xfrm>
            <a:off x="6119813" y="6057900"/>
            <a:ext cx="615950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?y</a:t>
            </a:r>
            <a:r>
              <a:rPr lang="en-US" sz="2400" baseline="-25000"/>
              <a:t>n</a:t>
            </a:r>
            <a:endParaRPr lang="ru-RU" sz="2400" baseline="-25000"/>
          </a:p>
        </p:txBody>
      </p:sp>
      <p:sp>
        <p:nvSpPr>
          <p:cNvPr id="311338" name="Text Box 42"/>
          <p:cNvSpPr txBox="1">
            <a:spLocks noChangeArrowheads="1"/>
          </p:cNvSpPr>
          <p:nvPr/>
        </p:nvSpPr>
        <p:spPr bwMode="auto">
          <a:xfrm>
            <a:off x="5715000" y="5891213"/>
            <a:ext cx="5492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sym typeface="Symbol" pitchFamily="18" charset="2"/>
              </a:rPr>
              <a:t></a:t>
            </a:r>
          </a:p>
        </p:txBody>
      </p:sp>
      <p:sp>
        <p:nvSpPr>
          <p:cNvPr id="311339" name="AutoShape 43"/>
          <p:cNvSpPr>
            <a:spLocks noChangeArrowheads="1"/>
          </p:cNvSpPr>
          <p:nvPr/>
        </p:nvSpPr>
        <p:spPr bwMode="auto">
          <a:xfrm>
            <a:off x="142875" y="162877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1340" name="Text Box 44"/>
          <p:cNvSpPr txBox="1">
            <a:spLocks noChangeArrowheads="1"/>
          </p:cNvSpPr>
          <p:nvPr/>
        </p:nvSpPr>
        <p:spPr bwMode="auto">
          <a:xfrm>
            <a:off x="865188" y="3500438"/>
            <a:ext cx="28067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800" u="sng"/>
              <a:t>реализация</a:t>
            </a:r>
          </a:p>
        </p:txBody>
      </p:sp>
      <p:sp>
        <p:nvSpPr>
          <p:cNvPr id="311341" name="Text Box 45"/>
          <p:cNvSpPr txBox="1">
            <a:spLocks noChangeArrowheads="1"/>
          </p:cNvSpPr>
          <p:nvPr/>
        </p:nvSpPr>
        <p:spPr bwMode="auto">
          <a:xfrm>
            <a:off x="5832475" y="3500438"/>
            <a:ext cx="28067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800" u="sng"/>
              <a:t>тест</a:t>
            </a:r>
          </a:p>
        </p:txBody>
      </p:sp>
      <p:sp>
        <p:nvSpPr>
          <p:cNvPr id="311342" name="Line 46"/>
          <p:cNvSpPr>
            <a:spLocks noChangeShapeType="1"/>
          </p:cNvSpPr>
          <p:nvPr/>
        </p:nvSpPr>
        <p:spPr bwMode="auto">
          <a:xfrm flipH="1">
            <a:off x="3600450" y="4291013"/>
            <a:ext cx="2087563" cy="0"/>
          </a:xfrm>
          <a:prstGeom prst="line">
            <a:avLst/>
          </a:prstGeom>
          <a:noFill/>
          <a:ln w="152400">
            <a:solidFill>
              <a:srgbClr val="3333FF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3635375" y="3571875"/>
            <a:ext cx="2916238" cy="387350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 lIns="54000" tIns="10800" rIns="54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состояния стабильны</a:t>
            </a: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 rot="7391785">
            <a:off x="8366919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2663825" y="3579813"/>
            <a:ext cx="3600450" cy="1757362"/>
          </a:xfrm>
          <a:prstGeom prst="rect">
            <a:avLst/>
          </a:prstGeom>
          <a:solidFill>
            <a:srgbClr val="F4F1DC"/>
          </a:solidFill>
          <a:ln w="57150" cmpd="thickTh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26000" tIns="118800" rIns="126000" bIns="118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терминальное</a:t>
            </a:r>
            <a:br>
              <a:rPr lang="ru-RU" sz="3200"/>
            </a:br>
            <a:r>
              <a:rPr lang="ru-RU" sz="3200"/>
              <a:t>состояние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(выдача вердикта)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3417888" y="3579813"/>
            <a:ext cx="3494087" cy="1757362"/>
          </a:xfrm>
          <a:prstGeom prst="rect">
            <a:avLst/>
          </a:prstGeom>
          <a:solidFill>
            <a:srgbClr val="F4F1DC"/>
          </a:solidFill>
          <a:ln w="57150" cmpd="thickTh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26000" tIns="118800" rIns="126000" bIns="118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посылающее</a:t>
            </a:r>
            <a:br>
              <a:rPr lang="ru-RU" sz="3200"/>
            </a:br>
            <a:r>
              <a:rPr lang="ru-RU" sz="3200"/>
              <a:t>состояние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(нестационарное)</a:t>
            </a:r>
          </a:p>
        </p:txBody>
      </p:sp>
      <p:sp>
        <p:nvSpPr>
          <p:cNvPr id="311349" name="Text Box 53"/>
          <p:cNvSpPr txBox="1">
            <a:spLocks noChangeArrowheads="1"/>
          </p:cNvSpPr>
          <p:nvPr/>
        </p:nvSpPr>
        <p:spPr bwMode="auto">
          <a:xfrm>
            <a:off x="5794375" y="3579813"/>
            <a:ext cx="3098800" cy="1757362"/>
          </a:xfrm>
          <a:prstGeom prst="rect">
            <a:avLst/>
          </a:prstGeom>
          <a:solidFill>
            <a:srgbClr val="F4F1DC"/>
          </a:solidFill>
          <a:ln w="57150" cmpd="thickTh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26000" tIns="118800" rIns="126000" bIns="118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принимающее</a:t>
            </a:r>
            <a:br>
              <a:rPr lang="ru-RU" sz="3200"/>
            </a:br>
            <a:r>
              <a:rPr lang="ru-RU" sz="3200"/>
              <a:t>состояние</a:t>
            </a:r>
            <a:br>
              <a:rPr lang="ru-RU" sz="3200"/>
            </a:br>
            <a:r>
              <a:rPr lang="ru-RU" sz="3200">
                <a:latin typeface="Times New Roman" pitchFamily="18" charset="0"/>
              </a:rPr>
              <a:t>(стационарное)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4.16667E-6 0.1155 " pathEditMode="relative" rAng="0" ptsTypes="AA">
                                      <p:cBhvr>
                                        <p:cTn id="27" dur="100" fill="hold"/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155 L 4.16667E-6 0.28333 " pathEditMode="relative" rAng="0" ptsTypes="AA">
                                      <p:cBhvr>
                                        <p:cTn id="36" dur="100" fill="hold"/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311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11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3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31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8333 L 4.16667E-6 0.59838 " pathEditMode="relative" rAng="0" ptsTypes="AA">
                                      <p:cBhvr>
                                        <p:cTn id="78" dur="100" fill="hold"/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0" dur="1000" fill="hold"/>
                                        <p:tgtEl>
                                          <p:spTgt spid="311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311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11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15746 0.14074 -0.31458 0.28148 -0.4059 0.42685 C -0.49739 0.57222 -0.52465 0.8 -0.54913 0.87291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" y="43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13 0.87291 L -0.45468 0.87291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468 0.87291 L -0.14756 0.87291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animBg="1"/>
      <p:bldP spid="311299" grpId="1" animBg="1"/>
      <p:bldP spid="311303" grpId="0"/>
      <p:bldP spid="311304" grpId="0"/>
      <p:bldP spid="311305" grpId="0"/>
      <p:bldP spid="311319" grpId="0" animBg="1"/>
      <p:bldP spid="311319" grpId="1" animBg="1"/>
      <p:bldP spid="311326" grpId="0"/>
      <p:bldP spid="311339" grpId="0" animBg="1"/>
      <p:bldP spid="311339" grpId="1" animBg="1"/>
      <p:bldP spid="311339" grpId="2" animBg="1"/>
      <p:bldP spid="311339" grpId="3" animBg="1"/>
      <p:bldP spid="311342" grpId="0" animBg="1"/>
      <p:bldP spid="311342" grpId="1" animBg="1"/>
      <p:bldP spid="311344" grpId="0" animBg="1"/>
      <p:bldP spid="311344" grpId="1" animBg="1"/>
      <p:bldP spid="311344" grpId="2" animBg="1"/>
      <p:bldP spid="311345" grpId="0" animBg="1"/>
      <p:bldP spid="311345" grpId="1" animBg="1"/>
      <p:bldP spid="311348" grpId="0" animBg="1"/>
      <p:bldP spid="311348" grpId="1" animBg="1"/>
      <p:bldP spid="3113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2A78-DDC3-4676-AF35-0F13FE0852BF}" type="slidenum">
              <a:rPr lang="ru-RU"/>
              <a:pPr/>
              <a:t>39</a:t>
            </a:fld>
            <a:endParaRPr lang="ru-RU"/>
          </a:p>
        </p:txBody>
      </p:sp>
      <p:grpSp>
        <p:nvGrpSpPr>
          <p:cNvPr id="442462" name="Group 94"/>
          <p:cNvGrpSpPr>
            <a:grpSpLocks/>
          </p:cNvGrpSpPr>
          <p:nvPr/>
        </p:nvGrpSpPr>
        <p:grpSpPr bwMode="auto">
          <a:xfrm>
            <a:off x="2062163" y="4689475"/>
            <a:ext cx="6902450" cy="1547813"/>
            <a:chOff x="1299" y="2954"/>
            <a:chExt cx="4348" cy="975"/>
          </a:xfrm>
        </p:grpSpPr>
        <p:pic>
          <p:nvPicPr>
            <p:cNvPr id="442399" name="Picture 31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9" y="2954"/>
              <a:ext cx="4348" cy="975"/>
            </a:xfrm>
            <a:prstGeom prst="rect">
              <a:avLst/>
            </a:prstGeom>
            <a:noFill/>
          </p:spPr>
        </p:pic>
        <p:pic>
          <p:nvPicPr>
            <p:cNvPr id="442400" name="Picture 32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52" y="3090"/>
              <a:ext cx="993" cy="773"/>
            </a:xfrm>
            <a:prstGeom prst="rect">
              <a:avLst/>
            </a:prstGeom>
            <a:noFill/>
          </p:spPr>
        </p:pic>
        <p:sp>
          <p:nvSpPr>
            <p:cNvPr id="442412" name="Text Box 44"/>
            <p:cNvSpPr txBox="1">
              <a:spLocks noChangeArrowheads="1"/>
            </p:cNvSpPr>
            <p:nvPr/>
          </p:nvSpPr>
          <p:spPr bwMode="auto">
            <a:xfrm>
              <a:off x="3227" y="3113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  <p:pic>
          <p:nvPicPr>
            <p:cNvPr id="442420" name="Picture 52" descr="stimul_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1" y="3231"/>
              <a:ext cx="474" cy="540"/>
            </a:xfrm>
            <a:prstGeom prst="rect">
              <a:avLst/>
            </a:prstGeom>
            <a:noFill/>
          </p:spPr>
        </p:pic>
      </p:grpSp>
      <p:grpSp>
        <p:nvGrpSpPr>
          <p:cNvPr id="442459" name="Group 91"/>
          <p:cNvGrpSpPr>
            <a:grpSpLocks/>
          </p:cNvGrpSpPr>
          <p:nvPr/>
        </p:nvGrpSpPr>
        <p:grpSpPr bwMode="auto">
          <a:xfrm>
            <a:off x="2062163" y="1376363"/>
            <a:ext cx="6902450" cy="1547812"/>
            <a:chOff x="1299" y="867"/>
            <a:chExt cx="4348" cy="975"/>
          </a:xfrm>
        </p:grpSpPr>
        <p:pic>
          <p:nvPicPr>
            <p:cNvPr id="442429" name="Picture 61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9" y="867"/>
              <a:ext cx="4348" cy="975"/>
            </a:xfrm>
            <a:prstGeom prst="rect">
              <a:avLst/>
            </a:prstGeom>
            <a:noFill/>
          </p:spPr>
        </p:pic>
        <p:pic>
          <p:nvPicPr>
            <p:cNvPr id="442430" name="Picture 62" descr="stimul_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8" y="1144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2431" name="Picture 63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52" y="1003"/>
              <a:ext cx="993" cy="773"/>
            </a:xfrm>
            <a:prstGeom prst="rect">
              <a:avLst/>
            </a:prstGeom>
            <a:noFill/>
          </p:spPr>
        </p:pic>
        <p:sp>
          <p:nvSpPr>
            <p:cNvPr id="442432" name="Text Box 64"/>
            <p:cNvSpPr txBox="1">
              <a:spLocks noChangeArrowheads="1"/>
            </p:cNvSpPr>
            <p:nvPr/>
          </p:nvSpPr>
          <p:spPr bwMode="auto">
            <a:xfrm>
              <a:off x="3227" y="1026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  <p:pic>
          <p:nvPicPr>
            <p:cNvPr id="442433" name="Picture 65" descr="stimul_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1" y="1144"/>
              <a:ext cx="474" cy="540"/>
            </a:xfrm>
            <a:prstGeom prst="rect">
              <a:avLst/>
            </a:prstGeom>
            <a:noFill/>
          </p:spPr>
        </p:pic>
      </p:grpSp>
      <p:pic>
        <p:nvPicPr>
          <p:cNvPr id="442435" name="Picture 67" descr="CKEYUP_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9488" y="1816100"/>
            <a:ext cx="752475" cy="857250"/>
          </a:xfrm>
          <a:prstGeom prst="rect">
            <a:avLst/>
          </a:prstGeom>
          <a:noFill/>
        </p:spPr>
      </p:pic>
      <p:grpSp>
        <p:nvGrpSpPr>
          <p:cNvPr id="442457" name="Group 89"/>
          <p:cNvGrpSpPr>
            <a:grpSpLocks/>
          </p:cNvGrpSpPr>
          <p:nvPr/>
        </p:nvGrpSpPr>
        <p:grpSpPr bwMode="auto">
          <a:xfrm>
            <a:off x="2062163" y="3033713"/>
            <a:ext cx="6902450" cy="1547812"/>
            <a:chOff x="1299" y="1911"/>
            <a:chExt cx="4348" cy="975"/>
          </a:xfrm>
        </p:grpSpPr>
        <p:pic>
          <p:nvPicPr>
            <p:cNvPr id="442438" name="Picture 70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9" y="1911"/>
              <a:ext cx="4348" cy="975"/>
            </a:xfrm>
            <a:prstGeom prst="rect">
              <a:avLst/>
            </a:prstGeom>
            <a:noFill/>
          </p:spPr>
        </p:pic>
        <p:pic>
          <p:nvPicPr>
            <p:cNvPr id="442439" name="Picture 71" descr="stimul_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8" y="2188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2440" name="Picture 72" descr="MONTORempt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52" y="2047"/>
              <a:ext cx="993" cy="773"/>
            </a:xfrm>
            <a:prstGeom prst="rect">
              <a:avLst/>
            </a:prstGeom>
            <a:noFill/>
          </p:spPr>
        </p:pic>
        <p:sp>
          <p:nvSpPr>
            <p:cNvPr id="442441" name="Text Box 73"/>
            <p:cNvSpPr txBox="1">
              <a:spLocks noChangeArrowheads="1"/>
            </p:cNvSpPr>
            <p:nvPr/>
          </p:nvSpPr>
          <p:spPr bwMode="auto">
            <a:xfrm>
              <a:off x="3227" y="2070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  <p:pic>
          <p:nvPicPr>
            <p:cNvPr id="442442" name="Picture 74" descr="stimul_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1" y="2188"/>
              <a:ext cx="474" cy="540"/>
            </a:xfrm>
            <a:prstGeom prst="rect">
              <a:avLst/>
            </a:prstGeom>
            <a:noFill/>
          </p:spPr>
        </p:pic>
      </p:grpSp>
      <p:pic>
        <p:nvPicPr>
          <p:cNvPr id="442443" name="Picture 75" descr="stimul_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4263" y="3473450"/>
            <a:ext cx="752475" cy="857250"/>
          </a:xfrm>
          <a:prstGeom prst="rect">
            <a:avLst/>
          </a:prstGeom>
          <a:noFill/>
        </p:spPr>
      </p:pic>
      <p:pic>
        <p:nvPicPr>
          <p:cNvPr id="442444" name="Picture 76" descr="CKEYUP_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9488" y="3473450"/>
            <a:ext cx="752475" cy="857250"/>
          </a:xfrm>
          <a:prstGeom prst="rect">
            <a:avLst/>
          </a:prstGeom>
          <a:noFill/>
        </p:spPr>
      </p:pic>
      <p:pic>
        <p:nvPicPr>
          <p:cNvPr id="442415" name="Picture 47" descr="stimul_b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362325" y="5129213"/>
            <a:ext cx="752475" cy="857250"/>
          </a:xfrm>
          <a:noFill/>
          <a:ln/>
        </p:spPr>
      </p:pic>
      <p:pic>
        <p:nvPicPr>
          <p:cNvPr id="442417" name="Picture 49" descr="stimul_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4263" y="5129213"/>
            <a:ext cx="752475" cy="857250"/>
          </a:xfrm>
          <a:prstGeom prst="rect">
            <a:avLst/>
          </a:prstGeom>
          <a:noFill/>
        </p:spPr>
      </p:pic>
      <p:pic>
        <p:nvPicPr>
          <p:cNvPr id="442411" name="Picture 43" descr="CKEYUP_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9488" y="5129213"/>
            <a:ext cx="752475" cy="857250"/>
          </a:xfrm>
          <a:prstGeom prst="rect">
            <a:avLst/>
          </a:prstGeom>
          <a:noFill/>
        </p:spPr>
      </p:pic>
      <p:grpSp>
        <p:nvGrpSpPr>
          <p:cNvPr id="442376" name="Group 8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42377" name="Rectangle 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78" name="Rectangle 1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79" name="Rectangle 1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80" name="Rectangle 1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81" name="Rectangle 1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82" name="Rectangle 1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83" name="Rectangle 1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84" name="Rectangle 1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2385" name="Text Box 17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42386" name="Picture 18" descr="IP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2387" name="Text Box 19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3 машины тестирования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2426" name="Text Box 58"/>
          <p:cNvSpPr txBox="1">
            <a:spLocks noChangeArrowheads="1"/>
          </p:cNvSpPr>
          <p:nvPr/>
        </p:nvSpPr>
        <p:spPr bwMode="auto">
          <a:xfrm>
            <a:off x="7572375" y="4906963"/>
            <a:ext cx="6207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600" b="1">
                <a:solidFill>
                  <a:schemeClr val="bg1"/>
                </a:solidFill>
                <a:sym typeface="Symbol" pitchFamily="18" charset="2"/>
              </a:rPr>
              <a:t></a:t>
            </a:r>
          </a:p>
        </p:txBody>
      </p:sp>
      <p:pic>
        <p:nvPicPr>
          <p:cNvPr id="442434" name="Picture 66" descr="stimul_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4263" y="1816100"/>
            <a:ext cx="752475" cy="857250"/>
          </a:xfrm>
          <a:prstGeom prst="rect">
            <a:avLst/>
          </a:prstGeom>
          <a:noFill/>
        </p:spPr>
      </p:pic>
      <p:sp>
        <p:nvSpPr>
          <p:cNvPr id="442445" name="Text Box 77"/>
          <p:cNvSpPr txBox="1">
            <a:spLocks noChangeArrowheads="1"/>
          </p:cNvSpPr>
          <p:nvPr/>
        </p:nvSpPr>
        <p:spPr bwMode="auto">
          <a:xfrm>
            <a:off x="7572375" y="3251200"/>
            <a:ext cx="6207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600" b="1">
                <a:solidFill>
                  <a:schemeClr val="bg1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442446" name="Text Box 78"/>
          <p:cNvSpPr txBox="1">
            <a:spLocks noChangeArrowheads="1"/>
          </p:cNvSpPr>
          <p:nvPr/>
        </p:nvSpPr>
        <p:spPr bwMode="auto">
          <a:xfrm>
            <a:off x="611188" y="1520825"/>
            <a:ext cx="565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tp</a:t>
            </a:r>
            <a:br>
              <a:rPr lang="en-US" sz="3600"/>
            </a:br>
            <a:r>
              <a:rPr lang="en-US" sz="3600"/>
              <a:t>tr</a:t>
            </a:r>
            <a:endParaRPr lang="ru-RU" sz="3600"/>
          </a:p>
        </p:txBody>
      </p:sp>
      <p:sp>
        <p:nvSpPr>
          <p:cNvPr id="442447" name="Text Box 79"/>
          <p:cNvSpPr txBox="1">
            <a:spLocks noChangeArrowheads="1"/>
          </p:cNvSpPr>
          <p:nvPr/>
        </p:nvSpPr>
        <p:spPr bwMode="auto">
          <a:xfrm>
            <a:off x="611188" y="3248025"/>
            <a:ext cx="1403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iot</a:t>
            </a:r>
            <a:br>
              <a:rPr lang="en-US" sz="3600"/>
            </a:br>
            <a:r>
              <a:rPr lang="en-US" sz="3600"/>
              <a:t>ioconf</a:t>
            </a:r>
            <a:endParaRPr lang="ru-RU" sz="3600"/>
          </a:p>
        </p:txBody>
      </p:sp>
      <p:sp>
        <p:nvSpPr>
          <p:cNvPr id="442448" name="Text Box 80"/>
          <p:cNvSpPr txBox="1">
            <a:spLocks noChangeArrowheads="1"/>
          </p:cNvSpPr>
          <p:nvPr/>
        </p:nvSpPr>
        <p:spPr bwMode="auto">
          <a:xfrm>
            <a:off x="611188" y="4859338"/>
            <a:ext cx="1022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ior</a:t>
            </a:r>
            <a:br>
              <a:rPr lang="en-US" sz="3600"/>
            </a:br>
            <a:r>
              <a:rPr lang="en-US" sz="3600"/>
              <a:t>ioco</a:t>
            </a:r>
            <a:endParaRPr lang="ru-RU" sz="3600"/>
          </a:p>
        </p:txBody>
      </p:sp>
      <p:sp>
        <p:nvSpPr>
          <p:cNvPr id="442454" name="Text Box 86"/>
          <p:cNvSpPr txBox="1">
            <a:spLocks noChangeArrowheads="1"/>
          </p:cNvSpPr>
          <p:nvPr/>
        </p:nvSpPr>
        <p:spPr bwMode="auto">
          <a:xfrm>
            <a:off x="7416800" y="5084763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!a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42455" name="Text Box 87"/>
          <p:cNvSpPr txBox="1">
            <a:spLocks noChangeArrowheads="1"/>
          </p:cNvSpPr>
          <p:nvPr/>
        </p:nvSpPr>
        <p:spPr bwMode="auto">
          <a:xfrm>
            <a:off x="7416800" y="3397250"/>
            <a:ext cx="89693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bg1"/>
                </a:solidFill>
                <a:sym typeface="Symbol" pitchFamily="18" charset="2"/>
              </a:rPr>
              <a:t>?y</a:t>
            </a:r>
            <a:endParaRPr lang="ru-RU" sz="48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42458" name="Text Box 90"/>
          <p:cNvSpPr txBox="1">
            <a:spLocks noChangeArrowheads="1"/>
          </p:cNvSpPr>
          <p:nvPr/>
        </p:nvSpPr>
        <p:spPr bwMode="auto">
          <a:xfrm>
            <a:off x="7488238" y="1736725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!a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42460" name="Text Box 92"/>
          <p:cNvSpPr txBox="1">
            <a:spLocks noChangeArrowheads="1"/>
          </p:cNvSpPr>
          <p:nvPr/>
        </p:nvSpPr>
        <p:spPr bwMode="auto">
          <a:xfrm>
            <a:off x="7451725" y="1773238"/>
            <a:ext cx="8969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bg1"/>
                </a:solidFill>
                <a:sym typeface="Symbol" pitchFamily="18" charset="2"/>
              </a:rPr>
              <a:t>?y</a:t>
            </a:r>
            <a:endParaRPr lang="ru-RU" sz="48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42461" name="Text Box 93"/>
          <p:cNvSpPr txBox="1">
            <a:spLocks noChangeArrowheads="1"/>
          </p:cNvSpPr>
          <p:nvPr/>
        </p:nvSpPr>
        <p:spPr bwMode="auto">
          <a:xfrm>
            <a:off x="7488238" y="3429000"/>
            <a:ext cx="793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!a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7416800" y="5084763"/>
            <a:ext cx="831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!b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7380288" y="5049838"/>
            <a:ext cx="89693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bg1"/>
                </a:solidFill>
                <a:sym typeface="Symbol" pitchFamily="18" charset="2"/>
              </a:rPr>
              <a:t>?y</a:t>
            </a:r>
            <a:endParaRPr lang="ru-RU" sz="4800" b="1">
              <a:solidFill>
                <a:schemeClr val="bg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2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2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2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2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42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42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42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42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44243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44244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4424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44243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442443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44241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44243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44244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4424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4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4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442435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fill="hold"/>
                                        <p:tgtEl>
                                          <p:spTgt spid="44244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442411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1000" fill="hold"/>
                                        <p:tgtEl>
                                          <p:spTgt spid="44243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1000" fill="hold"/>
                                        <p:tgtEl>
                                          <p:spTgt spid="44244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4424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442411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1000" fill="hold"/>
                                        <p:tgtEl>
                                          <p:spTgt spid="4424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1000" fill="hold"/>
                                        <p:tgtEl>
                                          <p:spTgt spid="442411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1000" fill="hold"/>
                                        <p:tgtEl>
                                          <p:spTgt spid="4424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4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1000" fill="hold"/>
                                        <p:tgtEl>
                                          <p:spTgt spid="442415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26" grpId="0"/>
      <p:bldP spid="442426" grpId="1"/>
      <p:bldP spid="442426" grpId="2"/>
      <p:bldP spid="442426" grpId="3"/>
      <p:bldP spid="442445" grpId="0"/>
      <p:bldP spid="442446" grpId="0"/>
      <p:bldP spid="442447" grpId="0"/>
      <p:bldP spid="442448" grpId="0"/>
      <p:bldP spid="442454" grpId="0"/>
      <p:bldP spid="442454" grpId="1"/>
      <p:bldP spid="442455" grpId="1"/>
      <p:bldP spid="442458" grpId="0"/>
      <p:bldP spid="442458" grpId="1"/>
      <p:bldP spid="442460" grpId="1"/>
      <p:bldP spid="442461" grpId="0"/>
      <p:bldP spid="442461" grpId="1"/>
      <p:bldP spid="442463" grpId="0"/>
      <p:bldP spid="44246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2008-A2BF-4039-91B9-93E27969A76F}" type="slidenum">
              <a:rPr lang="ru-RU"/>
              <a:pPr/>
              <a:t>4</a:t>
            </a:fld>
            <a:endParaRPr lang="ru-RU"/>
          </a:p>
        </p:txBody>
      </p:sp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365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65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366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3661" name="Text Box 13"/>
          <p:cNvSpPr txBox="1">
            <a:spLocks noChangeArrowheads="1"/>
          </p:cNvSpPr>
          <p:nvPr/>
        </p:nvSpPr>
        <p:spPr bwMode="auto">
          <a:xfrm>
            <a:off x="5105400" y="762000"/>
            <a:ext cx="373380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6000" rIns="126000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3200" b="1" u="sng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3200" b="1" u="sng"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Основные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ru-RU" sz="3000">
                <a:latin typeface="Times New Roman" pitchFamily="18" charset="0"/>
              </a:rPr>
              <a:t>	 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понятия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Формализация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ru-RU" sz="3000">
                <a:latin typeface="Times New Roman" pitchFamily="18" charset="0"/>
              </a:rPr>
              <a:t>   	  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эксперимента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3000">
                <a:latin typeface="Times New Roman" pitchFamily="18" charset="0"/>
              </a:rPr>
              <a:t> 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Математическая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None/>
            </a:pPr>
            <a:r>
              <a:rPr lang="ru-RU" sz="3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>
                <a:latin typeface="Times New Roman" pitchFamily="18" charset="0"/>
              </a:rPr>
              <a:t>    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модель</a:t>
            </a:r>
            <a:endParaRPr lang="en-US" sz="3000"/>
          </a:p>
        </p:txBody>
      </p:sp>
      <p:pic>
        <p:nvPicPr>
          <p:cNvPr id="283662" name="Picture 14" descr="kub2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107950" y="107950"/>
            <a:ext cx="4862513" cy="6637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E9EC-D0FD-4BA7-A457-5F469E5A66CB}" type="slidenum">
              <a:rPr lang="ru-RU"/>
              <a:pPr/>
              <a:t>40</a:t>
            </a:fld>
            <a:endParaRPr lang="ru-RU"/>
          </a:p>
        </p:txBody>
      </p:sp>
      <p:sp>
        <p:nvSpPr>
          <p:cNvPr id="124983" name="Text Box 55"/>
          <p:cNvSpPr txBox="1">
            <a:spLocks noChangeArrowheads="1"/>
          </p:cNvSpPr>
          <p:nvPr/>
        </p:nvSpPr>
        <p:spPr bwMode="auto">
          <a:xfrm>
            <a:off x="468313" y="1847850"/>
            <a:ext cx="8351837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b="1"/>
              <a:t>Ослабление запрета  блокирующего </a:t>
            </a:r>
            <a:r>
              <a:rPr lang="en-US" sz="3200" b="1"/>
              <a:t>deadlock`</a:t>
            </a:r>
            <a:r>
              <a:rPr lang="ru-RU" sz="3200" b="1"/>
              <a:t>а для реализации:</a:t>
            </a:r>
          </a:p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После </a:t>
            </a:r>
            <a:r>
              <a:rPr lang="ru-RU" sz="3200" i="1">
                <a:latin typeface="Times New Roman" pitchFamily="18" charset="0"/>
              </a:rPr>
              <a:t>общей</a:t>
            </a:r>
            <a:r>
              <a:rPr lang="ru-RU" sz="3200">
                <a:latin typeface="Times New Roman" pitchFamily="18" charset="0"/>
              </a:rPr>
              <a:t> трассы реализация не должна блокировать стимулы, которые определены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в спецификации после этой трассы.</a:t>
            </a:r>
            <a:r>
              <a:rPr lang="ru-RU" sz="3200"/>
              <a:t> </a:t>
            </a:r>
          </a:p>
        </p:txBody>
      </p:sp>
      <p:sp>
        <p:nvSpPr>
          <p:cNvPr id="124980" name="Text Box 52"/>
          <p:cNvSpPr txBox="1">
            <a:spLocks noChangeArrowheads="1"/>
          </p:cNvSpPr>
          <p:nvPr/>
        </p:nvSpPr>
        <p:spPr bwMode="auto">
          <a:xfrm>
            <a:off x="539750" y="1557338"/>
            <a:ext cx="81724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6000"/>
              <a:t>Три пары соответствий для асинхронных автоматов</a:t>
            </a:r>
            <a:br>
              <a:rPr lang="ru-RU" sz="6000"/>
            </a:br>
            <a:r>
              <a:rPr lang="ru-RU" sz="6000"/>
              <a:t>-для машин </a:t>
            </a:r>
            <a:r>
              <a:rPr lang="en-US" sz="6000" b="1"/>
              <a:t>A</a:t>
            </a:r>
            <a:r>
              <a:rPr lang="en-US" sz="6000"/>
              <a:t>,</a:t>
            </a:r>
            <a:r>
              <a:rPr lang="en-US" sz="6000" b="1"/>
              <a:t>B</a:t>
            </a:r>
            <a:r>
              <a:rPr lang="en-US" sz="6000"/>
              <a:t>,</a:t>
            </a:r>
            <a:r>
              <a:rPr lang="en-US" sz="6000" b="1"/>
              <a:t>C</a:t>
            </a:r>
            <a:endParaRPr lang="ru-RU" sz="6000" b="1"/>
          </a:p>
        </p:txBody>
      </p:sp>
      <p:sp>
        <p:nvSpPr>
          <p:cNvPr id="124976" name="Text Box 48"/>
          <p:cNvSpPr txBox="1">
            <a:spLocks noChangeArrowheads="1"/>
          </p:cNvSpPr>
          <p:nvPr/>
        </p:nvSpPr>
        <p:spPr bwMode="auto">
          <a:xfrm>
            <a:off x="215900" y="3968750"/>
            <a:ext cx="8748713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Трасса = последовательность внешних действий</a:t>
            </a:r>
          </a:p>
        </p:txBody>
      </p:sp>
      <p:sp>
        <p:nvSpPr>
          <p:cNvPr id="124977" name="Text Box 49"/>
          <p:cNvSpPr txBox="1">
            <a:spLocks noChangeArrowheads="1"/>
          </p:cNvSpPr>
          <p:nvPr/>
        </p:nvSpPr>
        <p:spPr bwMode="auto">
          <a:xfrm>
            <a:off x="215900" y="4614863"/>
            <a:ext cx="8748713" cy="1554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Завершённая трасса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= последовательность внешних действий, заканчивающаяся символом стационарности </a:t>
            </a:r>
            <a:r>
              <a:rPr lang="ru-RU" sz="3200">
                <a:latin typeface="Times New Roman" pitchFamily="18" charset="0"/>
                <a:sym typeface="Symbol" pitchFamily="18" charset="2"/>
              </a:rPr>
              <a:t></a:t>
            </a:r>
          </a:p>
        </p:txBody>
      </p:sp>
      <p:sp>
        <p:nvSpPr>
          <p:cNvPr id="124974" name="Text Box 46"/>
          <p:cNvSpPr txBox="1">
            <a:spLocks noChangeArrowheads="1"/>
          </p:cNvSpPr>
          <p:nvPr/>
        </p:nvSpPr>
        <p:spPr bwMode="auto">
          <a:xfrm>
            <a:off x="647700" y="4776788"/>
            <a:ext cx="8316913" cy="528637"/>
          </a:xfrm>
          <a:prstGeom prst="rect">
            <a:avLst/>
          </a:prstGeom>
          <a:solidFill>
            <a:srgbClr val="F8F2DC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en-US" sz="2800" u="sng"/>
              <a:t>ior</a:t>
            </a:r>
            <a:r>
              <a:rPr lang="ru-RU" sz="2800"/>
              <a:t> </a:t>
            </a:r>
            <a:r>
              <a:rPr lang="en-US" sz="2800">
                <a:latin typeface="Times New Roman" pitchFamily="18" charset="0"/>
              </a:rPr>
              <a:t>: </a:t>
            </a:r>
            <a:r>
              <a:rPr lang="ru-RU" sz="2400">
                <a:sym typeface="Symbol" pitchFamily="18" charset="2"/>
              </a:rPr>
              <a:t>т</a:t>
            </a:r>
            <a:r>
              <a:rPr lang="ru-RU" sz="2400"/>
              <a:t>рассы с задержками </a:t>
            </a:r>
            <a:r>
              <a:rPr lang="en-US" sz="2400"/>
              <a:t>P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 трассы с задержками</a:t>
            </a:r>
            <a:r>
              <a:rPr lang="en-US" sz="2400">
                <a:sym typeface="Symbol" pitchFamily="18" charset="2"/>
              </a:rPr>
              <a:t> C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611188" y="1592263"/>
            <a:ext cx="8064500" cy="1552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3200"/>
              <a:t>Трасса с задержками (</a:t>
            </a:r>
            <a:r>
              <a:rPr lang="en-US" sz="3200"/>
              <a:t>suspension traces)</a:t>
            </a:r>
            <a:endParaRPr lang="ru-RU" sz="3200"/>
          </a:p>
          <a:p>
            <a:pPr algn="dist">
              <a:lnSpc>
                <a:spcPct val="90000"/>
              </a:lnSpc>
              <a:spcBef>
                <a:spcPct val="20000"/>
              </a:spcBef>
            </a:pPr>
            <a:r>
              <a:rPr lang="ru-RU" sz="3200"/>
              <a:t>= последовательность внешних действий и символа стационарности </a:t>
            </a:r>
            <a:r>
              <a:rPr lang="ru-RU" sz="3200">
                <a:sym typeface="Symbol" pitchFamily="18" charset="2"/>
              </a:rPr>
              <a:t></a:t>
            </a:r>
          </a:p>
        </p:txBody>
      </p:sp>
      <p:grpSp>
        <p:nvGrpSpPr>
          <p:cNvPr id="124934" name="Group 6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24935" name="Rectangle 7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36" name="Rectangle 8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37" name="Rectangle 9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38" name="Rectangle 10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39" name="Rectangle 11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40" name="Rectangle 12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41" name="Rectangle 13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42" name="Rectangle 14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943" name="Text Box 15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24944" name="Picture 16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6 соответствий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4946" name="Text Box 18"/>
          <p:cNvSpPr txBox="1">
            <a:spLocks noChangeArrowheads="1"/>
          </p:cNvSpPr>
          <p:nvPr/>
        </p:nvSpPr>
        <p:spPr bwMode="auto">
          <a:xfrm>
            <a:off x="647700" y="1631950"/>
            <a:ext cx="8316913" cy="528638"/>
          </a:xfrm>
          <a:prstGeom prst="rect">
            <a:avLst/>
          </a:prstGeom>
          <a:solidFill>
            <a:srgbClr val="F8F2DC"/>
          </a:solidFill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/>
              <a:t>trace preorder</a:t>
            </a:r>
            <a:r>
              <a:rPr lang="ru-RU" sz="2800" u="sng"/>
              <a:t> (</a:t>
            </a:r>
            <a:r>
              <a:rPr lang="en-US" sz="2800" u="sng"/>
              <a:t>tp)</a:t>
            </a:r>
            <a:r>
              <a:rPr lang="en-US" sz="2400"/>
              <a:t>:</a:t>
            </a:r>
            <a:r>
              <a:rPr lang="ru-RU" sz="2400">
                <a:latin typeface="Times New Roman" pitchFamily="18" charset="0"/>
              </a:rPr>
              <a:t>	  </a:t>
            </a:r>
            <a:r>
              <a:rPr lang="ru-RU" sz="2400"/>
              <a:t>трассы</a:t>
            </a:r>
            <a:r>
              <a:rPr lang="en-US" sz="2400"/>
              <a:t> P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 трассы</a:t>
            </a:r>
            <a:r>
              <a:rPr lang="en-US" sz="2400">
                <a:sym typeface="Symbol" pitchFamily="18" charset="2"/>
              </a:rPr>
              <a:t> C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107950" y="1665288"/>
            <a:ext cx="468313" cy="358775"/>
          </a:xfrm>
          <a:prstGeom prst="rightArrow">
            <a:avLst>
              <a:gd name="adj1" fmla="val 50000"/>
              <a:gd name="adj2" fmla="val 326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4972" name="Text Box 44"/>
          <p:cNvSpPr txBox="1">
            <a:spLocks noChangeArrowheads="1"/>
          </p:cNvSpPr>
          <p:nvPr/>
        </p:nvSpPr>
        <p:spPr bwMode="auto">
          <a:xfrm>
            <a:off x="647700" y="3217863"/>
            <a:ext cx="8316913" cy="528637"/>
          </a:xfrm>
          <a:prstGeom prst="rect">
            <a:avLst/>
          </a:prstGeom>
          <a:solidFill>
            <a:srgbClr val="F8F2DC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en-US" sz="2800" u="sng"/>
              <a:t>iot</a:t>
            </a:r>
            <a:r>
              <a:rPr lang="en-US" sz="2400">
                <a:latin typeface="Times New Roman" pitchFamily="18" charset="0"/>
              </a:rPr>
              <a:t>: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en-US" sz="2400">
                <a:sym typeface="Symbol" pitchFamily="18" charset="2"/>
              </a:rPr>
              <a:t>[</a:t>
            </a:r>
            <a:r>
              <a:rPr lang="ru-RU" sz="2400"/>
              <a:t>завершённые</a:t>
            </a:r>
            <a:r>
              <a:rPr lang="en-US" sz="2400"/>
              <a:t>]</a:t>
            </a:r>
            <a:r>
              <a:rPr lang="ru-RU" sz="2400"/>
              <a:t> трассы</a:t>
            </a:r>
            <a:r>
              <a:rPr lang="en-US" sz="2400"/>
              <a:t> P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 </a:t>
            </a:r>
            <a:r>
              <a:rPr lang="en-US" sz="2400">
                <a:sym typeface="Symbol" pitchFamily="18" charset="2"/>
              </a:rPr>
              <a:t>[</a:t>
            </a:r>
            <a:r>
              <a:rPr lang="ru-RU" sz="2400">
                <a:sym typeface="Symbol" pitchFamily="18" charset="2"/>
              </a:rPr>
              <a:t>завершённые</a:t>
            </a:r>
            <a:r>
              <a:rPr lang="en-US" sz="2400">
                <a:sym typeface="Symbol" pitchFamily="18" charset="2"/>
              </a:rPr>
              <a:t>]</a:t>
            </a:r>
            <a:r>
              <a:rPr lang="ru-RU" sz="2400">
                <a:sym typeface="Symbol" pitchFamily="18" charset="2"/>
              </a:rPr>
              <a:t> трассы</a:t>
            </a:r>
            <a:r>
              <a:rPr lang="en-US" sz="2400">
                <a:sym typeface="Symbol" pitchFamily="18" charset="2"/>
              </a:rPr>
              <a:t> C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124973" name="Text Box 45"/>
          <p:cNvSpPr txBox="1">
            <a:spLocks noChangeArrowheads="1"/>
          </p:cNvSpPr>
          <p:nvPr/>
        </p:nvSpPr>
        <p:spPr bwMode="auto">
          <a:xfrm>
            <a:off x="647700" y="3825875"/>
            <a:ext cx="8316913" cy="893763"/>
          </a:xfrm>
          <a:prstGeom prst="rect">
            <a:avLst/>
          </a:prstGeom>
          <a:solidFill>
            <a:srgbClr val="E9FCE8"/>
          </a:solidFill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/>
              <a:t>ioconf</a:t>
            </a:r>
            <a:r>
              <a:rPr lang="ru-RU" sz="2400"/>
              <a:t> </a:t>
            </a:r>
            <a:r>
              <a:rPr lang="en-US" sz="2400">
                <a:latin typeface="Times New Roman" pitchFamily="18" charset="0"/>
              </a:rPr>
              <a:t>:</a:t>
            </a:r>
            <a:r>
              <a:rPr lang="ru-RU" sz="2400">
                <a:latin typeface="Times New Roman" pitchFamily="18" charset="0"/>
              </a:rPr>
              <a:t>        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/>
              <a:t>реакции и </a:t>
            </a:r>
            <a:r>
              <a:rPr lang="ru-RU" sz="2400">
                <a:sym typeface="Symbol" pitchFamily="18" charset="2"/>
              </a:rPr>
              <a:t> </a:t>
            </a:r>
            <a:r>
              <a:rPr lang="ru-RU" sz="2400">
                <a:latin typeface="Times New Roman" pitchFamily="18" charset="0"/>
              </a:rPr>
              <a:t>в Р </a:t>
            </a:r>
            <a:r>
              <a:rPr lang="ru-RU" sz="2400">
                <a:sym typeface="Symbol" pitchFamily="18" charset="2"/>
              </a:rPr>
              <a:t>после общей т</a:t>
            </a:r>
            <a:r>
              <a:rPr lang="ru-RU" sz="2400"/>
              <a:t>рассы</a:t>
            </a:r>
            <a:br>
              <a:rPr lang="ru-RU" sz="2400"/>
            </a:br>
            <a:r>
              <a:rPr lang="ru-RU" sz="2400"/>
              <a:t>                </a:t>
            </a:r>
            <a:r>
              <a:rPr lang="ru-RU" sz="2400">
                <a:sym typeface="Symbol" pitchFamily="18" charset="2"/>
              </a:rPr>
              <a:t>   реакции и  в С после общей трассы</a:t>
            </a: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647700" y="5373688"/>
            <a:ext cx="8316913" cy="893762"/>
          </a:xfrm>
          <a:prstGeom prst="rect">
            <a:avLst/>
          </a:prstGeom>
          <a:solidFill>
            <a:srgbClr val="E9FCE8"/>
          </a:solidFill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/>
              <a:t>ioco</a:t>
            </a:r>
            <a:r>
              <a:rPr lang="en-US" sz="2400">
                <a:latin typeface="Times New Roman" pitchFamily="18" charset="0"/>
              </a:rPr>
              <a:t>:</a:t>
            </a:r>
            <a:r>
              <a:rPr lang="ru-RU" sz="2400">
                <a:latin typeface="Times New Roman" pitchFamily="18" charset="0"/>
              </a:rPr>
              <a:t>   </a:t>
            </a:r>
            <a:r>
              <a:rPr lang="ru-RU" sz="2400"/>
              <a:t>реакции и </a:t>
            </a:r>
            <a:r>
              <a:rPr lang="ru-RU" sz="2400">
                <a:sym typeface="Symbol" pitchFamily="18" charset="2"/>
              </a:rPr>
              <a:t> в Р после общей т</a:t>
            </a:r>
            <a:r>
              <a:rPr lang="ru-RU" sz="2400"/>
              <a:t>рассы с задержками</a:t>
            </a:r>
            <a:br>
              <a:rPr lang="ru-RU" sz="2400"/>
            </a:br>
            <a:r>
              <a:rPr lang="ru-RU" sz="2400"/>
              <a:t>       </a:t>
            </a:r>
            <a:r>
              <a:rPr lang="ru-RU" sz="2400">
                <a:sym typeface="Symbol" pitchFamily="18" charset="2"/>
              </a:rPr>
              <a:t> реакции и  в С после общей трассы с задержками</a:t>
            </a:r>
          </a:p>
        </p:txBody>
      </p:sp>
      <p:sp>
        <p:nvSpPr>
          <p:cNvPr id="124982" name="Text Box 54"/>
          <p:cNvSpPr txBox="1">
            <a:spLocks noChangeArrowheads="1"/>
          </p:cNvSpPr>
          <p:nvPr/>
        </p:nvSpPr>
        <p:spPr bwMode="auto">
          <a:xfrm>
            <a:off x="647700" y="2251075"/>
            <a:ext cx="8316913" cy="893763"/>
          </a:xfrm>
          <a:prstGeom prst="rect">
            <a:avLst/>
          </a:prstGeom>
          <a:solidFill>
            <a:srgbClr val="E9FCE8"/>
          </a:solidFill>
          <a:ln w="9525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/>
              <a:t>trace reduction (tr)</a:t>
            </a:r>
            <a:r>
              <a:rPr lang="en-US" sz="2400"/>
              <a:t>:   </a:t>
            </a:r>
            <a:r>
              <a:rPr lang="ru-RU" sz="2400"/>
              <a:t>реакции</a:t>
            </a:r>
            <a:r>
              <a:rPr lang="ru-RU" sz="2400">
                <a:sym typeface="Symbol" pitchFamily="18" charset="2"/>
              </a:rPr>
              <a:t> </a:t>
            </a:r>
            <a:r>
              <a:rPr lang="ru-RU" sz="2400"/>
              <a:t>в Р </a:t>
            </a:r>
            <a:r>
              <a:rPr lang="ru-RU" sz="2400">
                <a:sym typeface="Symbol" pitchFamily="18" charset="2"/>
              </a:rPr>
              <a:t>после общей т</a:t>
            </a:r>
            <a:r>
              <a:rPr lang="ru-RU" sz="2400"/>
              <a:t>рассы</a:t>
            </a:r>
            <a:br>
              <a:rPr lang="ru-RU" sz="2400"/>
            </a:br>
            <a:r>
              <a:rPr lang="ru-RU" sz="2400"/>
              <a:t>  	             </a:t>
            </a:r>
            <a:r>
              <a:rPr lang="en-US" sz="2400"/>
              <a:t>      </a:t>
            </a:r>
            <a:r>
              <a:rPr lang="ru-RU" sz="2400"/>
              <a:t> </a:t>
            </a:r>
            <a:r>
              <a:rPr lang="en-US" sz="2400"/>
              <a:t>   </a:t>
            </a:r>
            <a:r>
              <a:rPr lang="ru-RU" sz="2400">
                <a:sym typeface="Symbol" pitchFamily="18" charset="2"/>
              </a:rPr>
              <a:t>  реакции в С после общей трассы</a:t>
            </a:r>
          </a:p>
        </p:txBody>
      </p:sp>
      <p:sp>
        <p:nvSpPr>
          <p:cNvPr id="124984" name="Text Box 56"/>
          <p:cNvSpPr txBox="1">
            <a:spLocks noChangeArrowheads="1"/>
          </p:cNvSpPr>
          <p:nvPr/>
        </p:nvSpPr>
        <p:spPr bwMode="auto">
          <a:xfrm>
            <a:off x="647700" y="1630363"/>
            <a:ext cx="8316913" cy="15509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/>
              <a:t>iot	= 	</a:t>
            </a:r>
            <a:r>
              <a:rPr lang="en-US" sz="2800" b="1">
                <a:solidFill>
                  <a:srgbClr val="3333FF"/>
                </a:solidFill>
              </a:rPr>
              <a:t>I</a:t>
            </a:r>
            <a:r>
              <a:rPr lang="en-US" sz="2800"/>
              <a:t>nput</a:t>
            </a:r>
            <a:r>
              <a:rPr lang="ru-RU" sz="2800"/>
              <a:t>-</a:t>
            </a:r>
            <a:r>
              <a:rPr lang="en-US" sz="2800" b="1">
                <a:solidFill>
                  <a:srgbClr val="3333FF"/>
                </a:solidFill>
              </a:rPr>
              <a:t>O</a:t>
            </a:r>
            <a:r>
              <a:rPr lang="en-US" sz="2800"/>
              <a:t>utput </a:t>
            </a:r>
            <a:r>
              <a:rPr lang="en-US" sz="2800" b="1">
                <a:solidFill>
                  <a:srgbClr val="3333FF"/>
                </a:solidFill>
              </a:rPr>
              <a:t>T</a:t>
            </a:r>
            <a:r>
              <a:rPr lang="en-US" sz="2800"/>
              <a:t>esting relation</a:t>
            </a:r>
            <a:r>
              <a:rPr lang="ru-RU" sz="2800"/>
              <a:t/>
            </a:r>
            <a:br>
              <a:rPr lang="ru-RU" sz="2800"/>
            </a:br>
            <a:r>
              <a:rPr lang="en-US" sz="2800"/>
              <a:t>		</a:t>
            </a:r>
            <a:r>
              <a:rPr lang="ru-RU" sz="2800" i="1">
                <a:latin typeface="Times New Roman" pitchFamily="18" charset="0"/>
              </a:rPr>
              <a:t>или</a:t>
            </a:r>
            <a:r>
              <a:rPr lang="ru-RU" sz="2800"/>
              <a:t> </a:t>
            </a:r>
            <a:r>
              <a:rPr lang="ru-RU" altLang="zh-TW" sz="2800"/>
              <a:t>quiescent trace preorder </a:t>
            </a:r>
            <a:endParaRPr lang="ru-RU" sz="2800"/>
          </a:p>
        </p:txBody>
      </p:sp>
      <p:sp>
        <p:nvSpPr>
          <p:cNvPr id="124985" name="Text Box 57"/>
          <p:cNvSpPr txBox="1">
            <a:spLocks noChangeArrowheads="1"/>
          </p:cNvSpPr>
          <p:nvPr/>
        </p:nvSpPr>
        <p:spPr bwMode="auto">
          <a:xfrm>
            <a:off x="647700" y="2568575"/>
            <a:ext cx="831691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/>
              <a:t>ioconf	=	</a:t>
            </a:r>
            <a:r>
              <a:rPr lang="en-US" sz="2800" b="1">
                <a:solidFill>
                  <a:srgbClr val="3333FF"/>
                </a:solidFill>
              </a:rPr>
              <a:t>I</a:t>
            </a:r>
            <a:r>
              <a:rPr lang="en-US" sz="2800"/>
              <a:t>nput</a:t>
            </a:r>
            <a:r>
              <a:rPr lang="ru-RU" sz="2800"/>
              <a:t>-</a:t>
            </a:r>
            <a:r>
              <a:rPr lang="en-US" sz="2800" b="1">
                <a:solidFill>
                  <a:srgbClr val="3333FF"/>
                </a:solidFill>
              </a:rPr>
              <a:t>O</a:t>
            </a:r>
            <a:r>
              <a:rPr lang="en-US" sz="2800"/>
              <a:t>utput </a:t>
            </a:r>
            <a:r>
              <a:rPr lang="en-US" sz="2800" b="1">
                <a:solidFill>
                  <a:srgbClr val="3333FF"/>
                </a:solidFill>
              </a:rPr>
              <a:t>CONF</a:t>
            </a:r>
            <a:r>
              <a:rPr lang="en-US" sz="2800"/>
              <a:t>ormance</a:t>
            </a:r>
            <a:r>
              <a:rPr lang="ru-RU"/>
              <a:t> </a:t>
            </a:r>
          </a:p>
        </p:txBody>
      </p:sp>
      <p:sp>
        <p:nvSpPr>
          <p:cNvPr id="124986" name="Text Box 58"/>
          <p:cNvSpPr txBox="1">
            <a:spLocks noChangeArrowheads="1"/>
          </p:cNvSpPr>
          <p:nvPr/>
        </p:nvSpPr>
        <p:spPr bwMode="auto">
          <a:xfrm>
            <a:off x="647700" y="3181350"/>
            <a:ext cx="8316913" cy="15478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/>
              <a:t>ior	=	</a:t>
            </a:r>
            <a:r>
              <a:rPr lang="en-US" altLang="zh-TW" sz="2800" b="1">
                <a:solidFill>
                  <a:srgbClr val="3333FF"/>
                </a:solidFill>
                <a:ea typeface="新細明體" pitchFamily="18" charset="-120"/>
              </a:rPr>
              <a:t>I</a:t>
            </a:r>
            <a:r>
              <a:rPr lang="ru-RU" altLang="zh-TW" sz="2800"/>
              <a:t>nput-</a:t>
            </a:r>
            <a:r>
              <a:rPr lang="en-US" altLang="zh-TW" sz="2800" b="1">
                <a:solidFill>
                  <a:srgbClr val="3333FF"/>
                </a:solidFill>
                <a:ea typeface="新細明體" pitchFamily="18" charset="-120"/>
              </a:rPr>
              <a:t>O</a:t>
            </a:r>
            <a:r>
              <a:rPr lang="ru-RU" altLang="zh-TW" sz="2800"/>
              <a:t>utput </a:t>
            </a:r>
            <a:r>
              <a:rPr lang="en-US" altLang="zh-TW" sz="2800" b="1">
                <a:solidFill>
                  <a:srgbClr val="3333FF"/>
                </a:solidFill>
                <a:ea typeface="新細明體" pitchFamily="18" charset="-120"/>
              </a:rPr>
              <a:t>R</a:t>
            </a:r>
            <a:r>
              <a:rPr lang="ru-RU" altLang="zh-TW" sz="2800"/>
              <a:t>efusal relation </a:t>
            </a:r>
            <a:r>
              <a:rPr lang="en-US" altLang="zh-TW" sz="2800">
                <a:ea typeface="新細明體" pitchFamily="18" charset="-120"/>
              </a:rPr>
              <a:t/>
            </a:r>
            <a:br>
              <a:rPr lang="en-US" altLang="zh-TW" sz="2800">
                <a:ea typeface="新細明體" pitchFamily="18" charset="-120"/>
              </a:rPr>
            </a:br>
            <a:r>
              <a:rPr lang="ru-RU" altLang="zh-TW" sz="2800"/>
              <a:t>		</a:t>
            </a:r>
            <a:r>
              <a:rPr lang="ru-RU" altLang="zh-TW" sz="2800" i="1">
                <a:latin typeface="Times New Roman" pitchFamily="18" charset="0"/>
              </a:rPr>
              <a:t>или</a:t>
            </a:r>
            <a:r>
              <a:rPr lang="ru-RU" altLang="zh-TW" sz="2800"/>
              <a:t> </a:t>
            </a:r>
            <a:r>
              <a:rPr lang="en-US" altLang="zh-TW" sz="2800" i="1">
                <a:ea typeface="新細明體" pitchFamily="18" charset="-120"/>
              </a:rPr>
              <a:t>repetitive quiescence relation</a:t>
            </a:r>
            <a:r>
              <a:rPr lang="ru-RU" altLang="zh-TW" sz="2800"/>
              <a:t> </a:t>
            </a:r>
            <a:endParaRPr lang="ru-RU" sz="2800"/>
          </a:p>
        </p:txBody>
      </p:sp>
      <p:sp>
        <p:nvSpPr>
          <p:cNvPr id="124987" name="Text Box 59"/>
          <p:cNvSpPr txBox="1">
            <a:spLocks noChangeArrowheads="1"/>
          </p:cNvSpPr>
          <p:nvPr/>
        </p:nvSpPr>
        <p:spPr bwMode="auto">
          <a:xfrm>
            <a:off x="647700" y="4117975"/>
            <a:ext cx="831691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/>
              <a:t>ioco	=	</a:t>
            </a:r>
            <a:r>
              <a:rPr lang="en-US" sz="2800" b="1">
                <a:solidFill>
                  <a:srgbClr val="3333FF"/>
                </a:solidFill>
              </a:rPr>
              <a:t>I</a:t>
            </a:r>
            <a:r>
              <a:rPr lang="en-US" sz="2800"/>
              <a:t>nput</a:t>
            </a:r>
            <a:r>
              <a:rPr lang="ru-RU" sz="2800"/>
              <a:t>-</a:t>
            </a:r>
            <a:r>
              <a:rPr lang="en-US" sz="2800" b="1">
                <a:solidFill>
                  <a:srgbClr val="3333FF"/>
                </a:solidFill>
              </a:rPr>
              <a:t>O</a:t>
            </a:r>
            <a:r>
              <a:rPr lang="en-US" sz="2800"/>
              <a:t>utput </a:t>
            </a:r>
            <a:r>
              <a:rPr lang="en-US" sz="2800" b="1">
                <a:solidFill>
                  <a:srgbClr val="3333FF"/>
                </a:solidFill>
              </a:rPr>
              <a:t>CO</a:t>
            </a:r>
            <a:r>
              <a:rPr lang="en-US" sz="2800"/>
              <a:t>nformance</a:t>
            </a:r>
            <a:r>
              <a:rPr lang="ru-RU"/>
              <a:t> </a:t>
            </a:r>
          </a:p>
        </p:txBody>
      </p:sp>
      <p:sp>
        <p:nvSpPr>
          <p:cNvPr id="124988" name="Text Box 60"/>
          <p:cNvSpPr txBox="1">
            <a:spLocks noChangeArrowheads="1"/>
          </p:cNvSpPr>
          <p:nvPr/>
        </p:nvSpPr>
        <p:spPr bwMode="auto">
          <a:xfrm>
            <a:off x="173038" y="1943100"/>
            <a:ext cx="33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A</a:t>
            </a:r>
            <a:endParaRPr lang="ru-RU" sz="3600" b="1"/>
          </a:p>
        </p:txBody>
      </p:sp>
      <p:sp>
        <p:nvSpPr>
          <p:cNvPr id="124989" name="Text Box 61"/>
          <p:cNvSpPr txBox="1">
            <a:spLocks noChangeArrowheads="1"/>
          </p:cNvSpPr>
          <p:nvPr/>
        </p:nvSpPr>
        <p:spPr bwMode="auto">
          <a:xfrm>
            <a:off x="171450" y="3563938"/>
            <a:ext cx="33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B</a:t>
            </a:r>
            <a:endParaRPr lang="ru-RU" sz="3600" b="1"/>
          </a:p>
        </p:txBody>
      </p:sp>
      <p:sp>
        <p:nvSpPr>
          <p:cNvPr id="124990" name="Text Box 62"/>
          <p:cNvSpPr txBox="1">
            <a:spLocks noChangeArrowheads="1"/>
          </p:cNvSpPr>
          <p:nvPr/>
        </p:nvSpPr>
        <p:spPr bwMode="auto">
          <a:xfrm>
            <a:off x="171450" y="5075238"/>
            <a:ext cx="33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C</a:t>
            </a:r>
            <a:endParaRPr lang="ru-RU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4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71045E-6 L -2.22222E-6 0.09829 " pathEditMode="relative" rAng="0" ptsTypes="AA">
                                      <p:cBhvr>
                                        <p:cTn id="38" dur="1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9829 L 1.94444E-6 0.24514 " pathEditMode="relative" rAng="0" ptsTypes="AA">
                                      <p:cBhvr>
                                        <p:cTn id="51" dur="1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4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24514 L -2.22222E-6 0.33441 " pathEditMode="relative" rAng="0" ptsTypes="AA">
                                      <p:cBhvr>
                                        <p:cTn id="70" dur="1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33441 L -2.22222E-6 0.47086 " pathEditMode="relative" rAng="0" ptsTypes="AA">
                                      <p:cBhvr>
                                        <p:cTn id="88" dur="1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4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4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4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2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4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4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47086 L -2.22222E-6 0.55481 " pathEditMode="relative" rAng="0" ptsTypes="AA">
                                      <p:cBhvr>
                                        <p:cTn id="119" dur="1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4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4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4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4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4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4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4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4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4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24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24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24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4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4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83" grpId="0"/>
      <p:bldP spid="124980" grpId="0" build="allAtOnce"/>
      <p:bldP spid="124976" grpId="0" animBg="1"/>
      <p:bldP spid="124976" grpId="1" animBg="1"/>
      <p:bldP spid="124977" grpId="0" animBg="1"/>
      <p:bldP spid="124977" grpId="1" animBg="1"/>
      <p:bldP spid="124974" grpId="0" animBg="1"/>
      <p:bldP spid="124981" grpId="0" animBg="1"/>
      <p:bldP spid="124981" grpId="1" animBg="1"/>
      <p:bldP spid="124946" grpId="0" animBg="1"/>
      <p:bldP spid="124946" grpId="1" animBg="1"/>
      <p:bldP spid="124946" grpId="2" animBg="1"/>
      <p:bldP spid="124967" grpId="0" animBg="1"/>
      <p:bldP spid="124967" grpId="1" animBg="1"/>
      <p:bldP spid="124967" grpId="2" animBg="1"/>
      <p:bldP spid="124967" grpId="3" animBg="1"/>
      <p:bldP spid="124967" grpId="4" animBg="1"/>
      <p:bldP spid="124967" grpId="5" animBg="1"/>
      <p:bldP spid="124967" grpId="6" animBg="1"/>
      <p:bldP spid="124972" grpId="0" animBg="1"/>
      <p:bldP spid="124973" grpId="0" animBg="1"/>
      <p:bldP spid="124975" grpId="0" animBg="1"/>
      <p:bldP spid="124982" grpId="0" animBg="1"/>
      <p:bldP spid="124982" grpId="1" animBg="1"/>
      <p:bldP spid="124982" grpId="2" animBg="1"/>
      <p:bldP spid="124984" grpId="0" animBg="1"/>
      <p:bldP spid="124984" grpId="1" animBg="1"/>
      <p:bldP spid="124985" grpId="0" animBg="1"/>
      <p:bldP spid="124985" grpId="1" animBg="1"/>
      <p:bldP spid="124986" grpId="0" animBg="1"/>
      <p:bldP spid="124986" grpId="1" animBg="1"/>
      <p:bldP spid="124987" grpId="0" animBg="1"/>
      <p:bldP spid="124987" grpId="1" animBg="1"/>
      <p:bldP spid="124988" grpId="0"/>
      <p:bldP spid="124988" grpId="1"/>
      <p:bldP spid="124988" grpId="2"/>
      <p:bldP spid="124988" grpId="3"/>
      <p:bldP spid="124989" grpId="0"/>
      <p:bldP spid="124989" grpId="1"/>
      <p:bldP spid="124989" grpId="2"/>
      <p:bldP spid="124989" grpId="3"/>
      <p:bldP spid="124990" grpId="0"/>
      <p:bldP spid="12499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3BEA7-6758-4426-ABA4-27975F7EA03C}" type="slidenum">
              <a:rPr lang="ru-RU"/>
              <a:pPr/>
              <a:t>41</a:t>
            </a:fld>
            <a:endParaRPr lang="ru-RU"/>
          </a:p>
        </p:txBody>
      </p:sp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310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310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Требования к реализации</a:t>
            </a:r>
            <a:endParaRPr lang="ru-RU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1103" name="Text Box 31"/>
          <p:cNvSpPr txBox="1">
            <a:spLocks noChangeArrowheads="1"/>
          </p:cNvSpPr>
          <p:nvPr/>
        </p:nvSpPr>
        <p:spPr bwMode="auto">
          <a:xfrm>
            <a:off x="468313" y="2982913"/>
            <a:ext cx="8340725" cy="1598612"/>
          </a:xfrm>
          <a:prstGeom prst="rect">
            <a:avLst/>
          </a:prstGeom>
          <a:solidFill>
            <a:srgbClr val="F8F2D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rIns="90000"/>
          <a:lstStyle/>
          <a:p>
            <a:pPr marL="342900" indent="-342900">
              <a:spcBef>
                <a:spcPct val="50000"/>
              </a:spcBef>
            </a:pPr>
            <a:r>
              <a:rPr lang="en-US" sz="2800"/>
              <a:t>tp, iot, ior</a:t>
            </a:r>
            <a:r>
              <a:rPr lang="ru-RU" sz="2800"/>
              <a:t>:</a:t>
            </a:r>
          </a:p>
          <a:p>
            <a:pPr marL="342900" indent="-342900">
              <a:lnSpc>
                <a:spcPct val="70000"/>
              </a:lnSpc>
              <a:spcBef>
                <a:spcPct val="30000"/>
              </a:spcBef>
            </a:pPr>
            <a:r>
              <a:rPr lang="en-US" sz="2800" b="1">
                <a:solidFill>
                  <a:srgbClr val="FF0000"/>
                </a:solidFill>
              </a:rPr>
              <a:t>A</a:t>
            </a:r>
            <a:r>
              <a:rPr lang="en-US" sz="2800" b="1"/>
              <a:t>: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 i="1">
                <a:latin typeface="Times New Roman" pitchFamily="18" charset="0"/>
              </a:rPr>
              <a:t>каждое</a:t>
            </a:r>
            <a:r>
              <a:rPr lang="ru-RU" sz="2400">
                <a:latin typeface="Times New Roman" pitchFamily="18" charset="0"/>
              </a:rPr>
              <a:t> состояние конвергентно и в нём ограничено время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перехода по реакции и цепочке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-переходов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/>
              <a:t>: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приём </a:t>
            </a:r>
            <a:r>
              <a:rPr lang="ru-RU" sz="2400" i="1">
                <a:latin typeface="Times New Roman" pitchFamily="18" charset="0"/>
              </a:rPr>
              <a:t>всех</a:t>
            </a:r>
            <a:r>
              <a:rPr lang="ru-RU" sz="2400">
                <a:latin typeface="Times New Roman" pitchFamily="18" charset="0"/>
              </a:rPr>
              <a:t> стимулов в </a:t>
            </a:r>
            <a:r>
              <a:rPr lang="ru-RU" sz="2400" i="1">
                <a:latin typeface="Times New Roman" pitchFamily="18" charset="0"/>
              </a:rPr>
              <a:t>каждом</a:t>
            </a:r>
            <a:r>
              <a:rPr lang="ru-RU" sz="2400">
                <a:latin typeface="Times New Roman" pitchFamily="18" charset="0"/>
              </a:rPr>
              <a:t> стабильном состоянии</a:t>
            </a:r>
          </a:p>
        </p:txBody>
      </p:sp>
      <p:sp>
        <p:nvSpPr>
          <p:cNvPr id="131105" name="Text Box 33"/>
          <p:cNvSpPr txBox="1">
            <a:spLocks noChangeArrowheads="1"/>
          </p:cNvSpPr>
          <p:nvPr/>
        </p:nvSpPr>
        <p:spPr bwMode="auto">
          <a:xfrm>
            <a:off x="503238" y="1268413"/>
            <a:ext cx="8245475" cy="1609725"/>
          </a:xfrm>
          <a:prstGeom prst="rect">
            <a:avLst/>
          </a:prstGeom>
          <a:solidFill>
            <a:srgbClr val="E8F5FC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/>
              <a:t>Должны быть выполнены два условия:</a:t>
            </a:r>
          </a:p>
          <a:p>
            <a:pPr algn="dist">
              <a:lnSpc>
                <a:spcPct val="90000"/>
              </a:lnSpc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</a:rPr>
              <a:t>A</a:t>
            </a:r>
            <a:r>
              <a:rPr lang="en-US" sz="2400" b="1"/>
              <a:t>: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Истечение тайм-аута в принимающем состоянии теста</a:t>
            </a:r>
            <a:r>
              <a:rPr lang="en-US" sz="2400">
                <a:latin typeface="Times New Roman" pitchFamily="18" charset="0"/>
              </a:rPr>
              <a:t/>
            </a:r>
            <a:br>
              <a:rPr lang="en-US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      </a:t>
            </a:r>
            <a:r>
              <a:rPr lang="ru-RU" sz="2400">
                <a:latin typeface="Times New Roman" pitchFamily="18" charset="0"/>
              </a:rPr>
              <a:t>означает стационарность реализации.</a:t>
            </a:r>
          </a:p>
          <a:p>
            <a:pPr algn="dist">
              <a:lnSpc>
                <a:spcPct val="90000"/>
              </a:lnSpc>
              <a:spcBef>
                <a:spcPct val="10000"/>
              </a:spcBef>
            </a:pPr>
            <a:r>
              <a:rPr lang="en-US" sz="2400" b="1">
                <a:solidFill>
                  <a:srgbClr val="FF0000"/>
                </a:solidFill>
              </a:rPr>
              <a:t>B</a:t>
            </a:r>
            <a:r>
              <a:rPr lang="en-US" sz="2400" b="1"/>
              <a:t>:</a:t>
            </a:r>
            <a:r>
              <a:rPr lang="ru-RU" sz="2400">
                <a:latin typeface="Times New Roman" pitchFamily="18" charset="0"/>
              </a:rPr>
              <a:t>Запрет блокирующего </a:t>
            </a:r>
            <a:r>
              <a:rPr lang="en-US" sz="2400">
                <a:latin typeface="Times New Roman" pitchFamily="18" charset="0"/>
              </a:rPr>
              <a:t>deadlock`</a:t>
            </a:r>
            <a:r>
              <a:rPr lang="ru-RU" sz="2400">
                <a:latin typeface="Times New Roman" pitchFamily="18" charset="0"/>
              </a:rPr>
              <a:t>а.</a:t>
            </a:r>
          </a:p>
        </p:txBody>
      </p:sp>
      <p:sp>
        <p:nvSpPr>
          <p:cNvPr id="131106" name="Text Box 34"/>
          <p:cNvSpPr txBox="1">
            <a:spLocks noChangeArrowheads="1"/>
          </p:cNvSpPr>
          <p:nvPr/>
        </p:nvSpPr>
        <p:spPr bwMode="auto">
          <a:xfrm>
            <a:off x="468313" y="4652963"/>
            <a:ext cx="8342312" cy="1598612"/>
          </a:xfrm>
          <a:prstGeom prst="rect">
            <a:avLst/>
          </a:prstGeom>
          <a:solidFill>
            <a:srgbClr val="EDFCE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54000" rIns="54000"/>
          <a:lstStyle/>
          <a:p>
            <a:pPr marL="342900" indent="-342900">
              <a:spcBef>
                <a:spcPct val="50000"/>
              </a:spcBef>
            </a:pPr>
            <a:r>
              <a:rPr lang="en-US" sz="2800"/>
              <a:t>tr, ioconf, ioco</a:t>
            </a:r>
            <a:r>
              <a:rPr lang="ru-RU" sz="2800"/>
              <a:t>: </a:t>
            </a:r>
            <a:r>
              <a:rPr lang="ru-RU" sz="2800" u="sng">
                <a:solidFill>
                  <a:schemeClr val="accent2"/>
                </a:solidFill>
                <a:latin typeface="Times New Roman" pitchFamily="18" charset="0"/>
              </a:rPr>
              <a:t>ослабление требований</a:t>
            </a:r>
          </a:p>
          <a:p>
            <a:pPr marL="342900" indent="-342900">
              <a:lnSpc>
                <a:spcPct val="70000"/>
              </a:lnSpc>
              <a:spcBef>
                <a:spcPct val="30000"/>
              </a:spcBef>
            </a:pPr>
            <a:r>
              <a:rPr lang="en-US" sz="2800" b="1">
                <a:solidFill>
                  <a:srgbClr val="FF0000"/>
                </a:solidFill>
              </a:rPr>
              <a:t>A</a:t>
            </a:r>
            <a:r>
              <a:rPr lang="en-US" sz="2800" b="1"/>
              <a:t>: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только для состояний, достижимых по </a:t>
            </a:r>
            <a:r>
              <a:rPr lang="ru-RU" sz="2400" i="1">
                <a:latin typeface="Times New Roman" pitchFamily="18" charset="0"/>
              </a:rPr>
              <a:t>общей</a:t>
            </a:r>
            <a:r>
              <a:rPr lang="ru-RU" sz="2400">
                <a:latin typeface="Times New Roman" pitchFamily="18" charset="0"/>
              </a:rPr>
              <a:t> трассе</a:t>
            </a:r>
            <a:endParaRPr lang="ru-RU" sz="240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/>
              <a:t>:</a:t>
            </a:r>
            <a:r>
              <a:rPr lang="en-US" sz="2800"/>
              <a:t> </a:t>
            </a:r>
            <a:r>
              <a:rPr lang="ru-RU" sz="2400">
                <a:latin typeface="Times New Roman" pitchFamily="18" charset="0"/>
              </a:rPr>
              <a:t>только для состояний, достижимых по </a:t>
            </a:r>
            <a:r>
              <a:rPr lang="ru-RU" sz="2400" i="1">
                <a:latin typeface="Times New Roman" pitchFamily="18" charset="0"/>
              </a:rPr>
              <a:t>общей</a:t>
            </a:r>
            <a:r>
              <a:rPr lang="ru-RU" sz="2400">
                <a:latin typeface="Times New Roman" pitchFamily="18" charset="0"/>
              </a:rPr>
              <a:t> трассе,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 и стимулов, </a:t>
            </a:r>
            <a:r>
              <a:rPr lang="ru-RU" sz="2400" i="1">
                <a:latin typeface="Times New Roman" pitchFamily="18" charset="0"/>
              </a:rPr>
              <a:t>определённых в спецификации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03" grpId="0" animBg="1"/>
      <p:bldP spid="131105" grpId="0" animBg="1"/>
      <p:bldP spid="13110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6A7F-5E14-4970-9FFE-CF78C91A1EE7}" type="slidenum">
              <a:rPr lang="ru-RU"/>
              <a:pPr/>
              <a:t>42</a:t>
            </a:fld>
            <a:endParaRPr lang="ru-RU"/>
          </a:p>
        </p:txBody>
      </p:sp>
      <p:grpSp>
        <p:nvGrpSpPr>
          <p:cNvPr id="66048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6048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8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8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8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8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8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8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9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049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6049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0493" name="Text Box 13"/>
          <p:cNvSpPr txBox="1">
            <a:spLocks noChangeArrowheads="1"/>
          </p:cNvSpPr>
          <p:nvPr/>
        </p:nvSpPr>
        <p:spPr bwMode="auto">
          <a:xfrm>
            <a:off x="503238" y="188913"/>
            <a:ext cx="8245475" cy="13716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 для </a:t>
            </a:r>
            <a:r>
              <a:rPr lang="en-US" altLang="zh-TW" sz="36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ioco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Вывод тестового примера.</a:t>
            </a:r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686425" y="23129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686425" y="3248025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60496" name="AutoShape 16"/>
          <p:cNvCxnSpPr>
            <a:cxnSpLocks noChangeShapeType="1"/>
            <a:stCxn id="660494" idx="4"/>
            <a:endCxn id="660495" idx="0"/>
          </p:cNvCxnSpPr>
          <p:nvPr/>
        </p:nvCxnSpPr>
        <p:spPr bwMode="auto">
          <a:xfrm>
            <a:off x="5759450" y="2457450"/>
            <a:ext cx="0" cy="790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60497" name="Text Box 17"/>
          <p:cNvSpPr txBox="1">
            <a:spLocks noChangeArrowheads="1"/>
          </p:cNvSpPr>
          <p:nvPr/>
        </p:nvSpPr>
        <p:spPr bwMode="auto">
          <a:xfrm>
            <a:off x="95250" y="1592263"/>
            <a:ext cx="4754563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трасса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с задержками</a:t>
            </a:r>
            <a:r>
              <a:rPr lang="ru-RU" sz="2400"/>
              <a:t> </a:t>
            </a:r>
            <a:r>
              <a:rPr lang="ru-RU" sz="2400">
                <a:sym typeface="Symbol" pitchFamily="18" charset="2"/>
              </a:rPr>
              <a:t></a:t>
            </a:r>
            <a:r>
              <a:rPr lang="en-US" sz="2400">
                <a:sym typeface="Symbol" pitchFamily="18" charset="2"/>
              </a:rPr>
              <a:t> = ?x  ?x !y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5686425" y="418465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60499" name="AutoShape 19"/>
          <p:cNvCxnSpPr>
            <a:cxnSpLocks noChangeShapeType="1"/>
            <a:stCxn id="660495" idx="4"/>
            <a:endCxn id="660498" idx="0"/>
          </p:cNvCxnSpPr>
          <p:nvPr/>
        </p:nvCxnSpPr>
        <p:spPr bwMode="auto">
          <a:xfrm>
            <a:off x="5759450" y="3392488"/>
            <a:ext cx="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60500" name="Oval 20"/>
          <p:cNvSpPr>
            <a:spLocks noChangeArrowheads="1"/>
          </p:cNvSpPr>
          <p:nvPr/>
        </p:nvSpPr>
        <p:spPr bwMode="auto">
          <a:xfrm>
            <a:off x="5686425" y="5186363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660501" name="AutoShape 21"/>
          <p:cNvCxnSpPr>
            <a:cxnSpLocks noChangeShapeType="1"/>
            <a:stCxn id="660498" idx="4"/>
            <a:endCxn id="660500" idx="0"/>
          </p:cNvCxnSpPr>
          <p:nvPr/>
        </p:nvCxnSpPr>
        <p:spPr bwMode="auto">
          <a:xfrm>
            <a:off x="5759450" y="4329113"/>
            <a:ext cx="0" cy="857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60502" name="AutoShape 22"/>
          <p:cNvCxnSpPr>
            <a:cxnSpLocks noChangeShapeType="1"/>
            <a:stCxn id="660500" idx="4"/>
            <a:endCxn id="660503" idx="0"/>
          </p:cNvCxnSpPr>
          <p:nvPr/>
        </p:nvCxnSpPr>
        <p:spPr bwMode="auto">
          <a:xfrm flipH="1">
            <a:off x="5757863" y="5330825"/>
            <a:ext cx="1587" cy="1009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60503" name="Text Box 23"/>
          <p:cNvSpPr txBox="1">
            <a:spLocks noChangeArrowheads="1"/>
          </p:cNvSpPr>
          <p:nvPr/>
        </p:nvSpPr>
        <p:spPr bwMode="auto">
          <a:xfrm>
            <a:off x="5289550" y="6340475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cxnSp>
        <p:nvCxnSpPr>
          <p:cNvPr id="660504" name="AutoShape 24"/>
          <p:cNvCxnSpPr>
            <a:cxnSpLocks noChangeShapeType="1"/>
            <a:stCxn id="660495" idx="2"/>
            <a:endCxn id="660507" idx="3"/>
          </p:cNvCxnSpPr>
          <p:nvPr/>
        </p:nvCxnSpPr>
        <p:spPr bwMode="auto">
          <a:xfrm flipH="1" flipV="1">
            <a:off x="3273425" y="3319463"/>
            <a:ext cx="2413000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60505" name="AutoShape 25"/>
          <p:cNvCxnSpPr>
            <a:cxnSpLocks noChangeShapeType="1"/>
            <a:stCxn id="660495" idx="6"/>
            <a:endCxn id="660506" idx="1"/>
          </p:cNvCxnSpPr>
          <p:nvPr/>
        </p:nvCxnSpPr>
        <p:spPr bwMode="auto">
          <a:xfrm flipV="1">
            <a:off x="5830888" y="3319463"/>
            <a:ext cx="2266950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60506" name="Text Box 26"/>
          <p:cNvSpPr txBox="1">
            <a:spLocks noChangeArrowheads="1"/>
          </p:cNvSpPr>
          <p:nvPr/>
        </p:nvSpPr>
        <p:spPr bwMode="auto">
          <a:xfrm>
            <a:off x="8097838" y="313690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60507" name="Text Box 27"/>
          <p:cNvSpPr txBox="1">
            <a:spLocks noChangeArrowheads="1"/>
          </p:cNvSpPr>
          <p:nvPr/>
        </p:nvSpPr>
        <p:spPr bwMode="auto">
          <a:xfrm>
            <a:off x="2481263" y="313690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660508" name="AutoShape 28"/>
          <p:cNvCxnSpPr>
            <a:cxnSpLocks noChangeShapeType="1"/>
            <a:stCxn id="660500" idx="2"/>
            <a:endCxn id="660511" idx="3"/>
          </p:cNvCxnSpPr>
          <p:nvPr/>
        </p:nvCxnSpPr>
        <p:spPr bwMode="auto">
          <a:xfrm flipH="1">
            <a:off x="3275013" y="5259388"/>
            <a:ext cx="2411412" cy="158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60509" name="AutoShape 29"/>
          <p:cNvCxnSpPr>
            <a:cxnSpLocks noChangeShapeType="1"/>
            <a:stCxn id="660500" idx="6"/>
            <a:endCxn id="660510" idx="1"/>
          </p:cNvCxnSpPr>
          <p:nvPr/>
        </p:nvCxnSpPr>
        <p:spPr bwMode="auto">
          <a:xfrm>
            <a:off x="5830888" y="5259388"/>
            <a:ext cx="2268537" cy="1587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60510" name="Text Box 30"/>
          <p:cNvSpPr txBox="1">
            <a:spLocks noChangeArrowheads="1"/>
          </p:cNvSpPr>
          <p:nvPr/>
        </p:nvSpPr>
        <p:spPr bwMode="auto">
          <a:xfrm>
            <a:off x="8099425" y="5078413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60511" name="Text Box 31"/>
          <p:cNvSpPr txBox="1">
            <a:spLocks noChangeArrowheads="1"/>
          </p:cNvSpPr>
          <p:nvPr/>
        </p:nvSpPr>
        <p:spPr bwMode="auto">
          <a:xfrm>
            <a:off x="2482850" y="5078413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cxnSp>
        <p:nvCxnSpPr>
          <p:cNvPr id="660512" name="AutoShape 32"/>
          <p:cNvCxnSpPr>
            <a:cxnSpLocks noChangeShapeType="1"/>
            <a:stCxn id="660500" idx="3"/>
            <a:endCxn id="660515" idx="3"/>
          </p:cNvCxnSpPr>
          <p:nvPr/>
        </p:nvCxnSpPr>
        <p:spPr bwMode="auto">
          <a:xfrm flipH="1">
            <a:off x="3275013" y="5310188"/>
            <a:ext cx="2432050" cy="8175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</p:cxnSp>
      <p:cxnSp>
        <p:nvCxnSpPr>
          <p:cNvPr id="660513" name="AutoShape 33"/>
          <p:cNvCxnSpPr>
            <a:cxnSpLocks noChangeShapeType="1"/>
            <a:stCxn id="660500" idx="5"/>
            <a:endCxn id="660514" idx="1"/>
          </p:cNvCxnSpPr>
          <p:nvPr/>
        </p:nvCxnSpPr>
        <p:spPr bwMode="auto">
          <a:xfrm>
            <a:off x="5810250" y="5310188"/>
            <a:ext cx="2289175" cy="817562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</p:cxnSp>
      <p:sp>
        <p:nvSpPr>
          <p:cNvPr id="660514" name="Text Box 34"/>
          <p:cNvSpPr txBox="1">
            <a:spLocks noChangeArrowheads="1"/>
          </p:cNvSpPr>
          <p:nvPr/>
        </p:nvSpPr>
        <p:spPr bwMode="auto">
          <a:xfrm>
            <a:off x="8099425" y="59451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</a:rPr>
              <a:t>pass</a:t>
            </a:r>
            <a:endParaRPr lang="ru-RU" sz="2400">
              <a:solidFill>
                <a:srgbClr val="3333FF"/>
              </a:solidFill>
            </a:endParaRPr>
          </a:p>
        </p:txBody>
      </p:sp>
      <p:sp>
        <p:nvSpPr>
          <p:cNvPr id="660515" name="Text Box 35"/>
          <p:cNvSpPr txBox="1">
            <a:spLocks noChangeArrowheads="1"/>
          </p:cNvSpPr>
          <p:nvPr/>
        </p:nvSpPr>
        <p:spPr bwMode="auto">
          <a:xfrm>
            <a:off x="2482850" y="5945188"/>
            <a:ext cx="792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fail</a:t>
            </a:r>
            <a:endParaRPr lang="ru-RU" sz="2400">
              <a:solidFill>
                <a:srgbClr val="FF3300"/>
              </a:solidFill>
            </a:endParaRPr>
          </a:p>
        </p:txBody>
      </p:sp>
      <p:sp>
        <p:nvSpPr>
          <p:cNvPr id="660516" name="Oval 36"/>
          <p:cNvSpPr>
            <a:spLocks noChangeArrowheads="1"/>
          </p:cNvSpPr>
          <p:nvPr/>
        </p:nvSpPr>
        <p:spPr bwMode="auto">
          <a:xfrm>
            <a:off x="5613400" y="26304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!x</a:t>
            </a:r>
            <a:endParaRPr lang="ru-RU" sz="2400"/>
          </a:p>
        </p:txBody>
      </p:sp>
      <p:sp>
        <p:nvSpPr>
          <p:cNvPr id="660517" name="Oval 37"/>
          <p:cNvSpPr>
            <a:spLocks noChangeArrowheads="1"/>
          </p:cNvSpPr>
          <p:nvPr/>
        </p:nvSpPr>
        <p:spPr bwMode="auto">
          <a:xfrm>
            <a:off x="5613400" y="360203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</a:p>
        </p:txBody>
      </p:sp>
      <p:sp>
        <p:nvSpPr>
          <p:cNvPr id="660518" name="Oval 38"/>
          <p:cNvSpPr>
            <a:spLocks noChangeArrowheads="1"/>
          </p:cNvSpPr>
          <p:nvPr/>
        </p:nvSpPr>
        <p:spPr bwMode="auto">
          <a:xfrm>
            <a:off x="5576888" y="5695950"/>
            <a:ext cx="323850" cy="3587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?y</a:t>
            </a:r>
            <a:endParaRPr lang="ru-RU" sz="2400"/>
          </a:p>
        </p:txBody>
      </p:sp>
      <p:sp>
        <p:nvSpPr>
          <p:cNvPr id="660519" name="Oval 39"/>
          <p:cNvSpPr>
            <a:spLocks noChangeArrowheads="1"/>
          </p:cNvSpPr>
          <p:nvPr/>
        </p:nvSpPr>
        <p:spPr bwMode="auto">
          <a:xfrm>
            <a:off x="3563938" y="4862513"/>
            <a:ext cx="1187450" cy="5381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60520" name="Oval 40"/>
          <p:cNvSpPr>
            <a:spLocks noChangeArrowheads="1"/>
          </p:cNvSpPr>
          <p:nvPr/>
        </p:nvSpPr>
        <p:spPr bwMode="auto">
          <a:xfrm>
            <a:off x="3636963" y="5703888"/>
            <a:ext cx="1079500" cy="3603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</a:t>
            </a:r>
            <a:r>
              <a:rPr lang="ru-RU" sz="2400" baseline="-25000">
                <a:sym typeface="Symbol" pitchFamily="18" charset="2"/>
              </a:rPr>
              <a:t>плохо</a:t>
            </a:r>
          </a:p>
        </p:txBody>
      </p:sp>
      <p:sp>
        <p:nvSpPr>
          <p:cNvPr id="660521" name="Oval 41"/>
          <p:cNvSpPr>
            <a:spLocks noChangeArrowheads="1"/>
          </p:cNvSpPr>
          <p:nvPr/>
        </p:nvSpPr>
        <p:spPr bwMode="auto">
          <a:xfrm>
            <a:off x="6624638" y="5624513"/>
            <a:ext cx="1368425" cy="5032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</a:t>
            </a:r>
            <a:r>
              <a:rPr lang="ru-RU" sz="2400" baseline="-25000">
                <a:sym typeface="Symbol" pitchFamily="18" charset="2"/>
              </a:rPr>
              <a:t>хорошо</a:t>
            </a:r>
          </a:p>
        </p:txBody>
      </p:sp>
      <p:sp>
        <p:nvSpPr>
          <p:cNvPr id="660522" name="Oval 42"/>
          <p:cNvSpPr>
            <a:spLocks noChangeArrowheads="1"/>
          </p:cNvSpPr>
          <p:nvPr/>
        </p:nvSpPr>
        <p:spPr bwMode="auto">
          <a:xfrm>
            <a:off x="3562350" y="4860925"/>
            <a:ext cx="1295400" cy="4953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60523" name="Oval 43"/>
          <p:cNvSpPr>
            <a:spLocks noChangeArrowheads="1"/>
          </p:cNvSpPr>
          <p:nvPr/>
        </p:nvSpPr>
        <p:spPr bwMode="auto">
          <a:xfrm>
            <a:off x="3636963" y="5697538"/>
            <a:ext cx="1079500" cy="4254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плохо</a:t>
            </a:r>
          </a:p>
        </p:txBody>
      </p:sp>
      <p:sp>
        <p:nvSpPr>
          <p:cNvPr id="660524" name="Oval 44"/>
          <p:cNvSpPr>
            <a:spLocks noChangeArrowheads="1"/>
          </p:cNvSpPr>
          <p:nvPr/>
        </p:nvSpPr>
        <p:spPr bwMode="auto">
          <a:xfrm>
            <a:off x="6408738" y="4797425"/>
            <a:ext cx="1404937" cy="6762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60525" name="Oval 45"/>
          <p:cNvSpPr>
            <a:spLocks noChangeArrowheads="1"/>
          </p:cNvSpPr>
          <p:nvPr/>
        </p:nvSpPr>
        <p:spPr bwMode="auto">
          <a:xfrm>
            <a:off x="6480175" y="4906963"/>
            <a:ext cx="1331913" cy="4667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60526" name="Oval 46"/>
          <p:cNvSpPr>
            <a:spLocks noChangeArrowheads="1"/>
          </p:cNvSpPr>
          <p:nvPr/>
        </p:nvSpPr>
        <p:spPr bwMode="auto">
          <a:xfrm>
            <a:off x="6408738" y="2924175"/>
            <a:ext cx="1476375" cy="533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60527" name="Oval 47"/>
          <p:cNvSpPr>
            <a:spLocks noChangeArrowheads="1"/>
          </p:cNvSpPr>
          <p:nvPr/>
        </p:nvSpPr>
        <p:spPr bwMode="auto">
          <a:xfrm>
            <a:off x="6553200" y="2997200"/>
            <a:ext cx="1295400" cy="431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хорошо</a:t>
            </a:r>
            <a:endParaRPr lang="ru-RU" sz="2400" baseline="-25000"/>
          </a:p>
        </p:txBody>
      </p:sp>
      <p:sp>
        <p:nvSpPr>
          <p:cNvPr id="660528" name="Oval 48"/>
          <p:cNvSpPr>
            <a:spLocks noChangeArrowheads="1"/>
          </p:cNvSpPr>
          <p:nvPr/>
        </p:nvSpPr>
        <p:spPr bwMode="auto">
          <a:xfrm>
            <a:off x="5576888" y="4575175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660529" name="Oval 49"/>
          <p:cNvSpPr>
            <a:spLocks noChangeArrowheads="1"/>
          </p:cNvSpPr>
          <p:nvPr/>
        </p:nvSpPr>
        <p:spPr bwMode="auto">
          <a:xfrm>
            <a:off x="5576888" y="45735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!x</a:t>
            </a:r>
            <a:endParaRPr lang="ru-RU" sz="2400"/>
          </a:p>
        </p:txBody>
      </p:sp>
      <p:sp>
        <p:nvSpPr>
          <p:cNvPr id="660530" name="Oval 50"/>
          <p:cNvSpPr>
            <a:spLocks noChangeArrowheads="1"/>
          </p:cNvSpPr>
          <p:nvPr/>
        </p:nvSpPr>
        <p:spPr bwMode="auto">
          <a:xfrm>
            <a:off x="5613400" y="3603625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</a:t>
            </a:r>
            <a:endParaRPr lang="ru-RU" sz="2400"/>
          </a:p>
        </p:txBody>
      </p:sp>
      <p:sp>
        <p:nvSpPr>
          <p:cNvPr id="660531" name="Oval 51"/>
          <p:cNvSpPr>
            <a:spLocks noChangeArrowheads="1"/>
          </p:cNvSpPr>
          <p:nvPr/>
        </p:nvSpPr>
        <p:spPr bwMode="auto">
          <a:xfrm>
            <a:off x="5578475" y="5697538"/>
            <a:ext cx="323850" cy="40163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!</a:t>
            </a:r>
            <a:r>
              <a:rPr lang="en-US" sz="2400"/>
              <a:t>y</a:t>
            </a:r>
            <a:endParaRPr lang="ru-RU" sz="2400"/>
          </a:p>
        </p:txBody>
      </p:sp>
      <p:sp>
        <p:nvSpPr>
          <p:cNvPr id="660532" name="Oval 52"/>
          <p:cNvSpPr>
            <a:spLocks noChangeArrowheads="1"/>
          </p:cNvSpPr>
          <p:nvPr/>
        </p:nvSpPr>
        <p:spPr bwMode="auto">
          <a:xfrm>
            <a:off x="5613400" y="2630488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660533" name="Oval 53"/>
          <p:cNvSpPr>
            <a:spLocks noChangeArrowheads="1"/>
          </p:cNvSpPr>
          <p:nvPr/>
        </p:nvSpPr>
        <p:spPr bwMode="auto">
          <a:xfrm>
            <a:off x="3671888" y="2932113"/>
            <a:ext cx="1295400" cy="496887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?y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60534" name="Oval 54"/>
          <p:cNvSpPr>
            <a:spLocks noChangeArrowheads="1"/>
          </p:cNvSpPr>
          <p:nvPr/>
        </p:nvSpPr>
        <p:spPr bwMode="auto">
          <a:xfrm>
            <a:off x="3816350" y="2924175"/>
            <a:ext cx="1079500" cy="5397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>
                <a:sym typeface="Symbol" pitchFamily="18" charset="2"/>
              </a:rPr>
              <a:t>!y</a:t>
            </a:r>
            <a:r>
              <a:rPr lang="ru-RU" sz="2400" baseline="-25000">
                <a:sym typeface="Symbol" pitchFamily="18" charset="2"/>
              </a:rPr>
              <a:t>плохо</a:t>
            </a:r>
            <a:endParaRPr lang="ru-RU" sz="2400" baseline="-25000"/>
          </a:p>
        </p:txBody>
      </p:sp>
      <p:sp>
        <p:nvSpPr>
          <p:cNvPr id="660535" name="Oval 55"/>
          <p:cNvSpPr>
            <a:spLocks noChangeArrowheads="1"/>
          </p:cNvSpPr>
          <p:nvPr/>
        </p:nvSpPr>
        <p:spPr bwMode="auto">
          <a:xfrm>
            <a:off x="6624638" y="5626100"/>
            <a:ext cx="1368425" cy="5032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>
                <a:sym typeface="Symbol" pitchFamily="18" charset="2"/>
              </a:rPr>
              <a:t></a:t>
            </a:r>
            <a:r>
              <a:rPr lang="ru-RU" sz="2400" baseline="-25000">
                <a:sym typeface="Symbol" pitchFamily="18" charset="2"/>
              </a:rPr>
              <a:t>хорошо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0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0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0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0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6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6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6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6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6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6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6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6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6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6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6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6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66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6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6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66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66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66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66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66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000"/>
                                        <p:tgtEl>
                                          <p:spTgt spid="66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66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1000"/>
                                        <p:tgtEl>
                                          <p:spTgt spid="66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66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66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66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66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1000"/>
                                        <p:tgtEl>
                                          <p:spTgt spid="66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6605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9" dur="indefinite"/>
                                        <p:tgtEl>
                                          <p:spTgt spid="66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6605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2" dur="indefinite"/>
                                        <p:tgtEl>
                                          <p:spTgt spid="66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6605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5" dur="indefinite"/>
                                        <p:tgtEl>
                                          <p:spTgt spid="66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66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1000"/>
                                        <p:tgtEl>
                                          <p:spTgt spid="66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0"/>
                                        <p:tgtEl>
                                          <p:spTgt spid="66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60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660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660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60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60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60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60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60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60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6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6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6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6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6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6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6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6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6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60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6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6605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1" dur="indefinite"/>
                                        <p:tgtEl>
                                          <p:spTgt spid="66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94" grpId="0" animBg="1"/>
      <p:bldP spid="660495" grpId="0" animBg="1"/>
      <p:bldP spid="660497" grpId="0" animBg="1"/>
      <p:bldP spid="660498" grpId="0" animBg="1"/>
      <p:bldP spid="660500" grpId="0" animBg="1"/>
      <p:bldP spid="660503" grpId="0"/>
      <p:bldP spid="660506" grpId="0"/>
      <p:bldP spid="660507" grpId="0"/>
      <p:bldP spid="660510" grpId="0"/>
      <p:bldP spid="660511" grpId="0"/>
      <p:bldP spid="660514" grpId="0"/>
      <p:bldP spid="660514" grpId="1"/>
      <p:bldP spid="660515" grpId="0"/>
      <p:bldP spid="660516" grpId="0" animBg="1"/>
      <p:bldP spid="660517" grpId="0" animBg="1"/>
      <p:bldP spid="660518" grpId="0" animBg="1"/>
      <p:bldP spid="660519" grpId="0" animBg="1"/>
      <p:bldP spid="660519" grpId="1" animBg="1"/>
      <p:bldP spid="660520" grpId="0" animBg="1"/>
      <p:bldP spid="660520" grpId="1" animBg="1"/>
      <p:bldP spid="660521" grpId="0" animBg="1"/>
      <p:bldP spid="660521" grpId="1" animBg="1"/>
      <p:bldP spid="660521" grpId="2" animBg="1"/>
      <p:bldP spid="660522" grpId="0" animBg="1"/>
      <p:bldP spid="660523" grpId="0" animBg="1"/>
      <p:bldP spid="660524" grpId="0" animBg="1"/>
      <p:bldP spid="660525" grpId="0" animBg="1"/>
      <p:bldP spid="660525" grpId="1" animBg="1"/>
      <p:bldP spid="660526" grpId="0" animBg="1"/>
      <p:bldP spid="660527" grpId="0" animBg="1"/>
      <p:bldP spid="660527" grpId="1" animBg="1"/>
      <p:bldP spid="660528" grpId="0" animBg="1"/>
      <p:bldP spid="660528" grpId="1" animBg="1"/>
      <p:bldP spid="660529" grpId="0" animBg="1"/>
      <p:bldP spid="660530" grpId="0" animBg="1"/>
      <p:bldP spid="660530" grpId="1" animBg="1"/>
      <p:bldP spid="660531" grpId="0" animBg="1"/>
      <p:bldP spid="660531" grpId="1" animBg="1"/>
      <p:bldP spid="660532" grpId="0" animBg="1"/>
      <p:bldP spid="660532" grpId="1" animBg="1"/>
      <p:bldP spid="660533" grpId="0" animBg="1"/>
      <p:bldP spid="660534" grpId="0" animBg="1"/>
      <p:bldP spid="660534" grpId="1" animBg="1"/>
      <p:bldP spid="660535" grpId="0" animBg="1"/>
      <p:bldP spid="66053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2895-86E3-4FE2-A931-F048781D7209}" type="slidenum">
              <a:rPr lang="ru-RU"/>
              <a:pPr/>
              <a:t>43</a:t>
            </a:fld>
            <a:endParaRPr lang="ru-RU"/>
          </a:p>
        </p:txBody>
      </p:sp>
      <p:sp>
        <p:nvSpPr>
          <p:cNvPr id="655375" name="Text Box 15"/>
          <p:cNvSpPr txBox="1">
            <a:spLocks noChangeArrowheads="1"/>
          </p:cNvSpPr>
          <p:nvPr/>
        </p:nvSpPr>
        <p:spPr bwMode="auto">
          <a:xfrm>
            <a:off x="228600" y="2463800"/>
            <a:ext cx="8686800" cy="419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Перечислимость множества стимулов и реакций,</a:t>
            </a:r>
          </a:p>
          <a:p>
            <a:pPr marL="342900" indent="-342900"/>
            <a:r>
              <a:rPr lang="ru-RU" sz="2800">
                <a:latin typeface="Times New Roman" pitchFamily="18" charset="0"/>
              </a:rPr>
              <a:t>по которым определены переходы в состоянии </a:t>
            </a:r>
            <a:r>
              <a:rPr lang="en-US" sz="2800"/>
              <a:t>s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Итератор</a:t>
            </a:r>
            <a:r>
              <a:rPr lang="en-US" sz="2800"/>
              <a:t> 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SI</a:t>
            </a:r>
            <a:r>
              <a:rPr lang="en-US" sz="2800"/>
              <a:t>(s)</a:t>
            </a:r>
            <a:endParaRPr lang="ru-RU" sz="2800"/>
          </a:p>
          <a:p>
            <a:pPr marL="342900" indent="-342900">
              <a:spcBef>
                <a:spcPct val="40000"/>
              </a:spcBef>
            </a:pPr>
            <a:r>
              <a:rPr lang="ru-RU" sz="2800">
                <a:latin typeface="Times New Roman" pitchFamily="18" charset="0"/>
              </a:rPr>
              <a:t>Конечность числа переходов из состояния </a:t>
            </a:r>
            <a:r>
              <a:rPr lang="en-US" sz="2800"/>
              <a:t>s</a:t>
            </a:r>
            <a:endParaRPr lang="ru-RU" sz="2800"/>
          </a:p>
          <a:p>
            <a:pPr marL="342900" indent="-342900"/>
            <a:r>
              <a:rPr lang="ru-RU" sz="2800">
                <a:latin typeface="Times New Roman" pitchFamily="18" charset="0"/>
              </a:rPr>
              <a:t>по символу </a:t>
            </a:r>
            <a:r>
              <a:rPr lang="en-US" sz="2800"/>
              <a:t>z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(стимулы, реакции и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sz="2800">
                <a:latin typeface="Times New Roman" pitchFamily="18" charset="0"/>
              </a:rPr>
              <a:t>).</a:t>
            </a:r>
          </a:p>
          <a:p>
            <a:pPr marL="342900" indent="-342900">
              <a:spcBef>
                <a:spcPct val="40000"/>
              </a:spcBef>
              <a:buFontTx/>
              <a:buAutoNum type="arabicPeriod" startAt="2"/>
            </a:pPr>
            <a:r>
              <a:rPr lang="ru-RU" sz="2800"/>
              <a:t>Итератор</a:t>
            </a:r>
            <a:r>
              <a:rPr lang="en-US" sz="2800"/>
              <a:t> </a:t>
            </a:r>
            <a:r>
              <a:rPr lang="ru-RU" sz="2800"/>
              <a:t> </a:t>
            </a:r>
            <a:r>
              <a:rPr lang="en-US" sz="2800">
                <a:latin typeface="Arial Black" pitchFamily="34" charset="0"/>
                <a:sym typeface="Euclid Math One" pitchFamily="18" charset="2"/>
              </a:rPr>
              <a:t>TI</a:t>
            </a:r>
            <a:r>
              <a:rPr lang="en-US" sz="2800"/>
              <a:t>(s,z)</a:t>
            </a:r>
            <a:endParaRPr lang="ru-RU" sz="2800"/>
          </a:p>
          <a:p>
            <a:pPr marL="342900" indent="-342900">
              <a:spcBef>
                <a:spcPct val="40000"/>
              </a:spcBef>
              <a:buFontTx/>
              <a:buAutoNum type="arabicPeriod" startAt="2"/>
            </a:pPr>
            <a:r>
              <a:rPr lang="en-US" sz="2800"/>
              <a:t> </a:t>
            </a:r>
            <a:r>
              <a:rPr lang="ru-RU" sz="2800"/>
              <a:t>Алгоритм</a:t>
            </a:r>
            <a:r>
              <a:rPr lang="en-US" sz="2800"/>
              <a:t>  </a:t>
            </a:r>
            <a:r>
              <a:rPr lang="en-US" sz="2800">
                <a:latin typeface="Arial Black" pitchFamily="34" charset="0"/>
              </a:rPr>
              <a:t>P</a:t>
            </a:r>
            <a:r>
              <a:rPr lang="en-US" sz="2800" baseline="-4000">
                <a:latin typeface="Arial Black" pitchFamily="34" charset="0"/>
                <a:sym typeface="Symbol" pitchFamily="18" charset="2"/>
              </a:rPr>
              <a:t></a:t>
            </a:r>
            <a:r>
              <a:rPr lang="en-US" sz="2800"/>
              <a:t>(s)</a:t>
            </a:r>
            <a:r>
              <a:rPr lang="ru-RU" sz="2800"/>
              <a:t> </a:t>
            </a:r>
            <a:r>
              <a:rPr lang="en-US" sz="2800"/>
              <a:t> </a:t>
            </a:r>
            <a:r>
              <a:rPr lang="ru-RU" sz="2800"/>
              <a:t>проверки стационарности</a:t>
            </a:r>
            <a:r>
              <a:rPr lang="en-US" sz="2800"/>
              <a:t> </a:t>
            </a:r>
            <a:r>
              <a:rPr lang="ru-RU" sz="2800"/>
              <a:t>стабильного состояния</a:t>
            </a:r>
            <a:r>
              <a:rPr lang="en-US" sz="2800"/>
              <a:t> s</a:t>
            </a:r>
            <a:r>
              <a:rPr lang="ru-RU" sz="2800">
                <a:latin typeface="Times New Roman" pitchFamily="18" charset="0"/>
              </a:rPr>
              <a:t> 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655377" name="Text Box 17"/>
          <p:cNvSpPr txBox="1">
            <a:spLocks noChangeArrowheads="1"/>
          </p:cNvSpPr>
          <p:nvPr/>
        </p:nvSpPr>
        <p:spPr bwMode="auto">
          <a:xfrm>
            <a:off x="230188" y="2463800"/>
            <a:ext cx="8686800" cy="420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Перечислимость множества стимулов и реакций,</a:t>
            </a:r>
          </a:p>
          <a:p>
            <a:pPr marL="342900" indent="-342900"/>
            <a:r>
              <a:rPr lang="ru-RU" sz="2800">
                <a:latin typeface="Times New Roman" pitchFamily="18" charset="0"/>
              </a:rPr>
              <a:t>которыми продолжается каждая трасса 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sym typeface="Symbol" pitchFamily="18" charset="2"/>
              </a:rPr>
              <a:t>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pPr marL="342900" indent="-342900">
              <a:spcBef>
                <a:spcPct val="40000"/>
              </a:spcBef>
              <a:buFontTx/>
              <a:buAutoNum type="arabicPeriod"/>
            </a:pPr>
            <a:r>
              <a:rPr lang="ru-RU" sz="2800"/>
              <a:t>Итератор</a:t>
            </a:r>
            <a:r>
              <a:rPr lang="en-US" sz="2800"/>
              <a:t> </a:t>
            </a:r>
            <a:r>
              <a:rPr lang="ru-RU" sz="2800"/>
              <a:t> </a:t>
            </a:r>
            <a:r>
              <a:rPr lang="en-US" sz="2800">
                <a:latin typeface="Arial Black" pitchFamily="34" charset="0"/>
              </a:rPr>
              <a:t>SI</a:t>
            </a:r>
            <a:r>
              <a:rPr lang="en-US" sz="2800"/>
              <a:t>(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)</a:t>
            </a:r>
            <a:endParaRPr lang="ru-RU" sz="2800"/>
          </a:p>
          <a:p>
            <a:pPr marL="342900" indent="-342900">
              <a:spcBef>
                <a:spcPct val="40000"/>
              </a:spcBef>
            </a:pPr>
            <a:r>
              <a:rPr lang="ru-RU" sz="2800">
                <a:latin typeface="Times New Roman" pitchFamily="18" charset="0"/>
              </a:rPr>
              <a:t>Разрешимость множества, состоящего из  реакций</a:t>
            </a:r>
          </a:p>
          <a:p>
            <a:pPr marL="342900" indent="-342900"/>
            <a:r>
              <a:rPr lang="ru-RU" sz="2800">
                <a:latin typeface="Times New Roman" pitchFamily="18" charset="0"/>
              </a:rPr>
              <a:t>и символа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, которыми продолжается трасса .</a:t>
            </a:r>
          </a:p>
          <a:p>
            <a:pPr marL="342900" indent="-342900">
              <a:spcBef>
                <a:spcPct val="40000"/>
              </a:spcBef>
              <a:buFontTx/>
              <a:buAutoNum type="arabicPeriod" startAt="2"/>
            </a:pPr>
            <a:r>
              <a:rPr lang="ru-RU" sz="2800"/>
              <a:t>Алгоритм</a:t>
            </a:r>
            <a:r>
              <a:rPr lang="en-US" sz="2800"/>
              <a:t> </a:t>
            </a:r>
            <a:r>
              <a:rPr lang="ru-RU" sz="2800"/>
              <a:t> </a:t>
            </a:r>
            <a:r>
              <a:rPr lang="en-US" sz="2800">
                <a:latin typeface="Arial Black" pitchFamily="34" charset="0"/>
              </a:rPr>
              <a:t>P</a:t>
            </a:r>
            <a:r>
              <a:rPr lang="en-US" sz="2800"/>
              <a:t>(</a:t>
            </a:r>
            <a:r>
              <a:rPr lang="en-US" sz="2800">
                <a:sym typeface="Symbol" pitchFamily="18" charset="2"/>
              </a:rPr>
              <a:t>,y</a:t>
            </a:r>
            <a:r>
              <a:rPr lang="en-US" sz="2800"/>
              <a:t>)</a:t>
            </a:r>
            <a:r>
              <a:rPr lang="ru-RU" sz="2800"/>
              <a:t> </a:t>
            </a:r>
            <a:r>
              <a:rPr lang="en-US" sz="2800"/>
              <a:t> </a:t>
            </a:r>
            <a:r>
              <a:rPr lang="ru-RU" sz="2400"/>
              <a:t>проверки </a:t>
            </a:r>
            <a:r>
              <a:rPr lang="ru-RU" sz="2800"/>
              <a:t>реакции</a:t>
            </a:r>
            <a:r>
              <a:rPr lang="ru-RU" sz="3200"/>
              <a:t> </a:t>
            </a:r>
            <a:r>
              <a:rPr lang="en-US" sz="2800"/>
              <a:t>y</a:t>
            </a:r>
            <a:r>
              <a:rPr lang="ru-RU" sz="2800"/>
              <a:t> </a:t>
            </a:r>
            <a:r>
              <a:rPr lang="ru-RU" sz="2400"/>
              <a:t>после</a:t>
            </a:r>
            <a:r>
              <a:rPr lang="ru-RU" sz="2800"/>
              <a:t> </a:t>
            </a:r>
            <a:r>
              <a:rPr lang="ru-RU" sz="2800">
                <a:sym typeface="Symbol" pitchFamily="18" charset="2"/>
              </a:rPr>
              <a:t></a:t>
            </a:r>
            <a:endParaRPr lang="ru-RU" sz="2800"/>
          </a:p>
          <a:p>
            <a:pPr marL="342900" indent="-342900">
              <a:spcBef>
                <a:spcPct val="40000"/>
              </a:spcBef>
              <a:buFontTx/>
              <a:buAutoNum type="arabicPeriod" startAt="2"/>
            </a:pPr>
            <a:r>
              <a:rPr lang="ru-RU" sz="2800"/>
              <a:t>Алгоритм</a:t>
            </a:r>
            <a:r>
              <a:rPr lang="en-US" sz="2800"/>
              <a:t> </a:t>
            </a:r>
            <a:r>
              <a:rPr lang="ru-RU" sz="2800"/>
              <a:t> </a:t>
            </a:r>
            <a:r>
              <a:rPr lang="en-US" sz="2800">
                <a:latin typeface="Arial Black" pitchFamily="34" charset="0"/>
              </a:rPr>
              <a:t>P</a:t>
            </a:r>
            <a:r>
              <a:rPr lang="en-US" sz="2800" baseline="-4000">
                <a:latin typeface="Arial Black" pitchFamily="34" charset="0"/>
                <a:sym typeface="Symbol" pitchFamily="18" charset="2"/>
              </a:rPr>
              <a:t></a:t>
            </a:r>
            <a:r>
              <a:rPr lang="en-US" sz="2800"/>
              <a:t>(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)</a:t>
            </a:r>
            <a:r>
              <a:rPr lang="ru-RU" sz="2800"/>
              <a:t> </a:t>
            </a:r>
            <a:r>
              <a:rPr lang="en-US" sz="2800"/>
              <a:t> </a:t>
            </a:r>
            <a:r>
              <a:rPr lang="ru-RU" sz="2800"/>
              <a:t>проверки стационарности</a:t>
            </a:r>
            <a:br>
              <a:rPr lang="ru-RU" sz="2800"/>
            </a:br>
            <a:r>
              <a:rPr lang="ru-RU" sz="2800"/>
              <a:t>после </a:t>
            </a:r>
            <a:r>
              <a:rPr lang="ru-RU" sz="2800">
                <a:sym typeface="Symbol" pitchFamily="18" charset="2"/>
              </a:rPr>
              <a:t></a:t>
            </a:r>
            <a:endParaRPr lang="ru-RU" sz="2800"/>
          </a:p>
        </p:txBody>
      </p:sp>
      <p:grpSp>
        <p:nvGrpSpPr>
          <p:cNvPr id="65536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65536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6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6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6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6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6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6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7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537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65537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373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4319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Конечность теста и перечислимость полного тестового набора.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1828800" y="1736725"/>
            <a:ext cx="5486400" cy="557213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10000"/>
              </a:spcBef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Спецификация конвергентна.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655376" name="Text Box 16"/>
          <p:cNvSpPr txBox="1">
            <a:spLocks noChangeArrowheads="1"/>
          </p:cNvSpPr>
          <p:nvPr/>
        </p:nvSpPr>
        <p:spPr bwMode="auto">
          <a:xfrm>
            <a:off x="684213" y="3124200"/>
            <a:ext cx="7732712" cy="1444625"/>
          </a:xfrm>
          <a:prstGeom prst="rect">
            <a:avLst/>
          </a:prstGeom>
          <a:solidFill>
            <a:srgbClr val="F8F2DC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234000" tIns="190800" rIns="234000" bIns="190800">
            <a:spAutoFit/>
          </a:bodyPr>
          <a:lstStyle/>
          <a:p>
            <a:pPr algn="dist">
              <a:lnSpc>
                <a:spcPct val="12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Спецификация </a:t>
            </a:r>
            <a:r>
              <a:rPr lang="ru-RU" sz="2800" u="sng">
                <a:latin typeface="Times New Roman" pitchFamily="18" charset="0"/>
              </a:rPr>
              <a:t>конечно-ветвящаяся</a:t>
            </a:r>
            <a:r>
              <a:rPr lang="ru-RU" sz="2800">
                <a:latin typeface="Times New Roman" pitchFamily="18" charset="0"/>
              </a:rPr>
              <a:t> и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задан итератор</a:t>
            </a:r>
            <a:r>
              <a:rPr lang="ru-RU" sz="2800"/>
              <a:t> </a:t>
            </a:r>
            <a:r>
              <a:rPr lang="en-US" sz="2800">
                <a:latin typeface="Arial Black" pitchFamily="34" charset="0"/>
              </a:rPr>
              <a:t>TI</a:t>
            </a:r>
            <a:r>
              <a:rPr lang="en-US" sz="2800"/>
              <a:t>(s)</a:t>
            </a:r>
            <a:r>
              <a:rPr lang="ru-RU"/>
              <a:t> </a:t>
            </a:r>
            <a:r>
              <a:rPr lang="en-US"/>
              <a:t> </a:t>
            </a:r>
            <a:r>
              <a:rPr lang="ru-RU" sz="2800">
                <a:latin typeface="Times New Roman" pitchFamily="18" charset="0"/>
              </a:rPr>
              <a:t>переходов в состоянии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ru-RU" sz="280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655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5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5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55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5" grpId="0"/>
      <p:bldP spid="655375" grpId="1"/>
      <p:bldP spid="655377" grpId="0"/>
      <p:bldP spid="655377" grpId="1"/>
      <p:bldP spid="655373" grpId="0" animBg="1" autoUpdateAnimBg="0"/>
      <p:bldP spid="655374" grpId="0" animBg="1" autoUpdateAnimBg="0"/>
      <p:bldP spid="65537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257A-0B0F-44EC-930D-468EA29F075C}" type="slidenum">
              <a:rPr lang="ru-RU"/>
              <a:pPr/>
              <a:t>44</a:t>
            </a:fld>
            <a:endParaRPr lang="ru-RU"/>
          </a:p>
        </p:txBody>
      </p:sp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3312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2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2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2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2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2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2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3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3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3313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 для </a:t>
            </a:r>
            <a:r>
              <a:rPr lang="en-US" altLang="zh-TW" sz="3600" b="1" i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ioco</a:t>
            </a:r>
            <a:endParaRPr lang="ru-RU" sz="3600" b="1" i="1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39750" y="1376363"/>
            <a:ext cx="8172450" cy="53340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ОПТИМИЗАЦИЯ</a:t>
            </a:r>
          </a:p>
        </p:txBody>
      </p:sp>
      <p:sp>
        <p:nvSpPr>
          <p:cNvPr id="133138" name="Text Box 18"/>
          <p:cNvSpPr txBox="1">
            <a:spLocks noChangeArrowheads="1"/>
          </p:cNvSpPr>
          <p:nvPr/>
        </p:nvSpPr>
        <p:spPr bwMode="auto">
          <a:xfrm>
            <a:off x="576263" y="2178050"/>
            <a:ext cx="8135937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3333FF"/>
              </a:buClr>
              <a:buFontTx/>
              <a:buAutoNum type="arabicPeriod"/>
            </a:pPr>
            <a:r>
              <a:rPr lang="ru-RU" altLang="zh-TW" sz="3200"/>
              <a:t> Выбрасываем вложенные матрёшки. </a:t>
            </a:r>
          </a:p>
          <a:p>
            <a:pPr marL="342900" indent="-342900">
              <a:spcBef>
                <a:spcPct val="50000"/>
              </a:spcBef>
              <a:buClr>
                <a:srgbClr val="3333FF"/>
              </a:buClr>
              <a:buFontTx/>
              <a:buAutoNum type="arabicPeriod"/>
            </a:pPr>
            <a:r>
              <a:rPr lang="ru-RU" altLang="zh-TW" sz="3200"/>
              <a:t> Дважды не ждём. </a:t>
            </a:r>
          </a:p>
          <a:p>
            <a:pPr marL="342900" indent="-342900">
              <a:spcBef>
                <a:spcPct val="50000"/>
              </a:spcBef>
              <a:buClr>
                <a:srgbClr val="3333FF"/>
              </a:buClr>
              <a:buFontTx/>
              <a:buAutoNum type="arabicPeriod"/>
            </a:pPr>
            <a:r>
              <a:rPr lang="ru-RU" altLang="zh-TW" sz="3200"/>
              <a:t> Нет ошибок – нечего и тестировать. </a:t>
            </a:r>
          </a:p>
          <a:p>
            <a:pPr marL="342900" indent="-342900">
              <a:spcBef>
                <a:spcPct val="50000"/>
              </a:spcBef>
              <a:buClr>
                <a:srgbClr val="3333FF"/>
              </a:buClr>
              <a:buFontTx/>
              <a:buAutoNum type="arabicPeriod"/>
            </a:pPr>
            <a:r>
              <a:rPr lang="ru-RU" altLang="zh-TW" sz="3200"/>
              <a:t> Всё-таки лучше один раз сорок раз. </a:t>
            </a:r>
          </a:p>
          <a:p>
            <a:pPr marL="342900" indent="-342900">
              <a:spcBef>
                <a:spcPct val="50000"/>
              </a:spcBef>
              <a:buClr>
                <a:srgbClr val="3333FF"/>
              </a:buClr>
              <a:buFontTx/>
              <a:buAutoNum type="arabicPeriod"/>
            </a:pPr>
            <a:r>
              <a:rPr lang="ru-RU" altLang="zh-TW" sz="3200"/>
              <a:t> Везде был, во все двери стучался. </a:t>
            </a:r>
          </a:p>
          <a:p>
            <a:pPr marL="342900" indent="-342900">
              <a:spcBef>
                <a:spcPct val="50000"/>
              </a:spcBef>
              <a:buClr>
                <a:srgbClr val="3333FF"/>
              </a:buClr>
              <a:buFontTx/>
              <a:buAutoNum type="arabicPeriod"/>
            </a:pPr>
            <a:r>
              <a:rPr lang="ru-RU" altLang="zh-TW" sz="3200"/>
              <a:t> Не отрывая пера от бумаги. </a:t>
            </a:r>
            <a:endParaRPr lang="ru-RU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4" grpId="0" animBg="1"/>
      <p:bldP spid="1331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795F-6531-469D-BD19-A0485B3B9086}" type="slidenum">
              <a:rPr lang="ru-RU"/>
              <a:pPr/>
              <a:t>45</a:t>
            </a:fld>
            <a:endParaRPr lang="ru-RU"/>
          </a:p>
        </p:txBody>
      </p:sp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3743325" y="5084763"/>
            <a:ext cx="5130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(Queue </a:t>
            </a:r>
            <a:r>
              <a:rPr lang="en-US" altLang="zh-TW" sz="24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Impl) 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/>
              <a:t> (Queue </a:t>
            </a:r>
            <a:r>
              <a:rPr lang="en-US" altLang="zh-TW" sz="24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2400"/>
              <a:t>Spec)</a:t>
            </a:r>
          </a:p>
          <a:p>
            <a:pPr>
              <a:spcBef>
                <a:spcPct val="20000"/>
              </a:spcBef>
            </a:pPr>
            <a:r>
              <a:rPr lang="en-US" sz="2400"/>
              <a:t>	      = Impl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/>
              <a:t>Queue</a:t>
            </a:r>
            <a:r>
              <a:rPr lang="en-US" sz="2400"/>
              <a:t> Spec</a:t>
            </a:r>
          </a:p>
        </p:txBody>
      </p:sp>
      <p:sp>
        <p:nvSpPr>
          <p:cNvPr id="380930" name="Text Box 2"/>
          <p:cNvSpPr txBox="1">
            <a:spLocks noChangeArrowheads="1"/>
          </p:cNvSpPr>
          <p:nvPr/>
        </p:nvSpPr>
        <p:spPr bwMode="auto">
          <a:xfrm>
            <a:off x="3744913" y="5059363"/>
            <a:ext cx="5130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(Media </a:t>
            </a:r>
            <a:r>
              <a:rPr lang="en-US" altLang="zh-TW" sz="24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Impl)   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/>
              <a:t> (Media </a:t>
            </a:r>
            <a:r>
              <a:rPr lang="en-US" altLang="zh-TW" sz="24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2400"/>
              <a:t>Spec)</a:t>
            </a:r>
          </a:p>
          <a:p>
            <a:pPr>
              <a:spcBef>
                <a:spcPct val="20000"/>
              </a:spcBef>
            </a:pPr>
            <a:r>
              <a:rPr lang="en-US" sz="2400"/>
              <a:t>	      = Impl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/>
              <a:t>Media</a:t>
            </a:r>
            <a:r>
              <a:rPr lang="en-US" sz="2400"/>
              <a:t> Spec</a:t>
            </a: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3959225" y="3425825"/>
            <a:ext cx="447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Test </a:t>
            </a:r>
            <a:r>
              <a:rPr lang="en-US" altLang="zh-TW" sz="32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 b="1">
                <a:ea typeface="新細明體" pitchFamily="18" charset="-120"/>
                <a:sym typeface="Euclid Math One" pitchFamily="18" charset="2"/>
              </a:rPr>
              <a:t> (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 Media</a:t>
            </a:r>
            <a:r>
              <a:rPr lang="en-US" sz="3200"/>
              <a:t> </a:t>
            </a:r>
            <a:r>
              <a:rPr lang="en-US" altLang="zh-TW" sz="32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 b="1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/>
              <a:t>Impl </a:t>
            </a:r>
            <a:r>
              <a:rPr lang="en-US" sz="3200" b="1"/>
              <a:t>)</a:t>
            </a:r>
            <a:endParaRPr lang="en-US" sz="3200" b="1">
              <a:sym typeface="Symbol" pitchFamily="18" charset="2"/>
            </a:endParaRPr>
          </a:p>
        </p:txBody>
      </p:sp>
      <p:grpSp>
        <p:nvGrpSpPr>
          <p:cNvPr id="380933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80934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35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36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37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38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39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40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41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0942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80943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0944" name="Text Box 16"/>
          <p:cNvSpPr txBox="1">
            <a:spLocks noChangeArrowheads="1"/>
          </p:cNvSpPr>
          <p:nvPr/>
        </p:nvSpPr>
        <p:spPr bwMode="auto">
          <a:xfrm>
            <a:off x="503238" y="225425"/>
            <a:ext cx="8245475" cy="15557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Математическая модель.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dist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Асинхронное тестирование: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Тестовый контекст.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80945" name="AutoShape 17"/>
          <p:cNvSpPr>
            <a:spLocks noChangeArrowheads="1"/>
          </p:cNvSpPr>
          <p:nvPr/>
        </p:nvSpPr>
        <p:spPr bwMode="auto">
          <a:xfrm>
            <a:off x="360363" y="4689475"/>
            <a:ext cx="3292475" cy="183515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ru-RU" sz="2400"/>
              <a:t>тестовый контекст</a:t>
            </a:r>
          </a:p>
        </p:txBody>
      </p:sp>
      <p:sp>
        <p:nvSpPr>
          <p:cNvPr id="380946" name="AutoShape 18"/>
          <p:cNvSpPr>
            <a:spLocks noChangeArrowheads="1"/>
          </p:cNvSpPr>
          <p:nvPr/>
        </p:nvSpPr>
        <p:spPr bwMode="auto">
          <a:xfrm>
            <a:off x="708025" y="5516563"/>
            <a:ext cx="2592388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cxnSp>
        <p:nvCxnSpPr>
          <p:cNvPr id="380947" name="AutoShape 19"/>
          <p:cNvCxnSpPr>
            <a:cxnSpLocks noChangeShapeType="1"/>
            <a:stCxn id="380962" idx="2"/>
            <a:endCxn id="380945" idx="0"/>
          </p:cNvCxnSpPr>
          <p:nvPr/>
        </p:nvCxnSpPr>
        <p:spPr bwMode="auto">
          <a:xfrm flipH="1">
            <a:off x="2006600" y="2582863"/>
            <a:ext cx="11113" cy="20875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380948" name="AutoShape 20"/>
          <p:cNvCxnSpPr>
            <a:cxnSpLocks noChangeShapeType="1"/>
            <a:stCxn id="380962" idx="2"/>
            <a:endCxn id="380946" idx="0"/>
          </p:cNvCxnSpPr>
          <p:nvPr/>
        </p:nvCxnSpPr>
        <p:spPr bwMode="auto">
          <a:xfrm flipH="1">
            <a:off x="2005013" y="2582863"/>
            <a:ext cx="12700" cy="2914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380949" name="Text Box 21"/>
          <p:cNvSpPr txBox="1">
            <a:spLocks noChangeArrowheads="1"/>
          </p:cNvSpPr>
          <p:nvPr/>
        </p:nvSpPr>
        <p:spPr bwMode="auto">
          <a:xfrm>
            <a:off x="3959225" y="2565400"/>
            <a:ext cx="3743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Context: Impl</a:t>
            </a:r>
            <a:r>
              <a:rPr lang="en-US" sz="3200">
                <a:sym typeface="Symbol" pitchFamily="18" charset="2"/>
              </a:rPr>
              <a:t>Impl</a:t>
            </a:r>
          </a:p>
        </p:txBody>
      </p:sp>
      <p:sp>
        <p:nvSpPr>
          <p:cNvPr id="380950" name="Text Box 22"/>
          <p:cNvSpPr txBox="1">
            <a:spLocks noChangeArrowheads="1"/>
          </p:cNvSpPr>
          <p:nvPr/>
        </p:nvSpPr>
        <p:spPr bwMode="auto">
          <a:xfrm>
            <a:off x="3959225" y="1881188"/>
            <a:ext cx="2305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Test </a:t>
            </a:r>
            <a:r>
              <a:rPr lang="en-US" altLang="zh-TW" sz="32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 b="1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/>
              <a:t>Impl</a:t>
            </a:r>
            <a:endParaRPr lang="en-US" sz="3200" b="1">
              <a:sym typeface="Symbol" pitchFamily="18" charset="2"/>
            </a:endParaRPr>
          </a:p>
        </p:txBody>
      </p:sp>
      <p:sp>
        <p:nvSpPr>
          <p:cNvPr id="380951" name="Text Box 23"/>
          <p:cNvSpPr txBox="1">
            <a:spLocks noChangeArrowheads="1"/>
          </p:cNvSpPr>
          <p:nvPr/>
        </p:nvSpPr>
        <p:spPr bwMode="auto">
          <a:xfrm>
            <a:off x="3959225" y="3425825"/>
            <a:ext cx="3973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Test </a:t>
            </a:r>
            <a:r>
              <a:rPr lang="en-US" altLang="zh-TW" sz="32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 b="1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/>
              <a:t>Context(Impl)</a:t>
            </a:r>
            <a:endParaRPr lang="en-US" sz="3200" b="1">
              <a:sym typeface="Symbol" pitchFamily="18" charset="2"/>
            </a:endParaRPr>
          </a:p>
        </p:txBody>
      </p:sp>
      <p:sp>
        <p:nvSpPr>
          <p:cNvPr id="380952" name="AutoShape 24"/>
          <p:cNvSpPr>
            <a:spLocks noChangeArrowheads="1"/>
          </p:cNvSpPr>
          <p:nvPr/>
        </p:nvSpPr>
        <p:spPr bwMode="auto">
          <a:xfrm>
            <a:off x="949325" y="3573463"/>
            <a:ext cx="2124075" cy="969962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ru-RU" sz="2400"/>
              <a:t>среда</a:t>
            </a:r>
          </a:p>
          <a:p>
            <a:pPr algn="ctr"/>
            <a:r>
              <a:rPr lang="ru-RU" sz="2400"/>
              <a:t>передачи</a:t>
            </a:r>
          </a:p>
        </p:txBody>
      </p:sp>
      <p:cxnSp>
        <p:nvCxnSpPr>
          <p:cNvPr id="380953" name="AutoShape 25"/>
          <p:cNvCxnSpPr>
            <a:cxnSpLocks noChangeShapeType="1"/>
            <a:stCxn id="380962" idx="2"/>
            <a:endCxn id="380952" idx="0"/>
          </p:cNvCxnSpPr>
          <p:nvPr/>
        </p:nvCxnSpPr>
        <p:spPr bwMode="auto">
          <a:xfrm flipH="1">
            <a:off x="2011363" y="2582863"/>
            <a:ext cx="6350" cy="9715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380954" name="AutoShape 26"/>
          <p:cNvSpPr>
            <a:spLocks noChangeArrowheads="1"/>
          </p:cNvSpPr>
          <p:nvPr/>
        </p:nvSpPr>
        <p:spPr bwMode="auto">
          <a:xfrm>
            <a:off x="1368425" y="2565400"/>
            <a:ext cx="539750" cy="2914650"/>
          </a:xfrm>
          <a:prstGeom prst="downArrow">
            <a:avLst>
              <a:gd name="adj1" fmla="val 62037"/>
              <a:gd name="adj2" fmla="val 130025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80955" name="AutoShape 27"/>
          <p:cNvSpPr>
            <a:spLocks noChangeArrowheads="1"/>
          </p:cNvSpPr>
          <p:nvPr/>
        </p:nvSpPr>
        <p:spPr bwMode="auto">
          <a:xfrm flipV="1">
            <a:off x="2197100" y="2565400"/>
            <a:ext cx="539750" cy="2951163"/>
          </a:xfrm>
          <a:prstGeom prst="downArrow">
            <a:avLst>
              <a:gd name="adj1" fmla="val 62037"/>
              <a:gd name="adj2" fmla="val 1316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0956" name="Text Box 28"/>
          <p:cNvSpPr txBox="1">
            <a:spLocks noChangeArrowheads="1"/>
          </p:cNvSpPr>
          <p:nvPr/>
        </p:nvSpPr>
        <p:spPr bwMode="auto">
          <a:xfrm>
            <a:off x="107950" y="3514725"/>
            <a:ext cx="1227138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очередь</a:t>
            </a:r>
          </a:p>
          <a:p>
            <a:pPr algn="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стимулов</a:t>
            </a:r>
          </a:p>
        </p:txBody>
      </p:sp>
      <p:sp>
        <p:nvSpPr>
          <p:cNvPr id="380957" name="Text Box 29"/>
          <p:cNvSpPr txBox="1">
            <a:spLocks noChangeArrowheads="1"/>
          </p:cNvSpPr>
          <p:nvPr/>
        </p:nvSpPr>
        <p:spPr bwMode="auto">
          <a:xfrm>
            <a:off x="2736850" y="3524250"/>
            <a:ext cx="10604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очередь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реакций</a:t>
            </a:r>
          </a:p>
        </p:txBody>
      </p:sp>
      <p:sp>
        <p:nvSpPr>
          <p:cNvPr id="380958" name="Text Box 30"/>
          <p:cNvSpPr txBox="1">
            <a:spLocks noChangeArrowheads="1"/>
          </p:cNvSpPr>
          <p:nvPr/>
        </p:nvSpPr>
        <p:spPr bwMode="auto">
          <a:xfrm>
            <a:off x="5219700" y="2025650"/>
            <a:ext cx="33480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Пример</a:t>
            </a:r>
            <a:r>
              <a:rPr lang="ru-RU" sz="2800"/>
              <a:t>:</a:t>
            </a:r>
            <a:r>
              <a:rPr lang="ru-RU" sz="2800">
                <a:latin typeface="Times New Roman" pitchFamily="18" charset="0"/>
              </a:rPr>
              <a:t> Очереди</a:t>
            </a:r>
          </a:p>
          <a:p>
            <a:pPr>
              <a:spcBef>
                <a:spcPct val="10000"/>
              </a:spcBef>
            </a:pPr>
            <a:r>
              <a:rPr lang="ru-RU" sz="2800">
                <a:latin typeface="Times New Roman" pitchFamily="18" charset="0"/>
              </a:rPr>
              <a:t>стимулов и реакций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(ограниченные или неограниченные).</a:t>
            </a:r>
          </a:p>
        </p:txBody>
      </p:sp>
      <p:sp>
        <p:nvSpPr>
          <p:cNvPr id="380959" name="Text Box 31"/>
          <p:cNvSpPr txBox="1">
            <a:spLocks noChangeArrowheads="1"/>
          </p:cNvSpPr>
          <p:nvPr/>
        </p:nvSpPr>
        <p:spPr bwMode="auto">
          <a:xfrm>
            <a:off x="3741738" y="4987925"/>
            <a:ext cx="531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anchor="ctr"/>
          <a:lstStyle/>
          <a:p>
            <a:pPr>
              <a:spcBef>
                <a:spcPct val="50000"/>
              </a:spcBef>
            </a:pPr>
            <a:r>
              <a:rPr lang="en-US" sz="2400"/>
              <a:t> Context(Impl)    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/>
              <a:t>  Context(Spec)</a:t>
            </a:r>
            <a:endParaRPr lang="en-US" sz="2400" b="1"/>
          </a:p>
        </p:txBody>
      </p:sp>
      <p:sp>
        <p:nvSpPr>
          <p:cNvPr id="380960" name="Text Box 32"/>
          <p:cNvSpPr txBox="1">
            <a:spLocks noChangeArrowheads="1"/>
          </p:cNvSpPr>
          <p:nvPr/>
        </p:nvSpPr>
        <p:spPr bwMode="auto">
          <a:xfrm>
            <a:off x="3741738" y="4411663"/>
            <a:ext cx="531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anchor="ctr"/>
          <a:lstStyle/>
          <a:p>
            <a:pPr>
              <a:spcBef>
                <a:spcPct val="50000"/>
              </a:spcBef>
            </a:pPr>
            <a:r>
              <a:rPr lang="en-US" sz="2400"/>
              <a:t>              Impl      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/>
              <a:t>               Spec</a:t>
            </a:r>
            <a:endParaRPr lang="en-US" sz="2400" b="1"/>
          </a:p>
        </p:txBody>
      </p:sp>
      <p:cxnSp>
        <p:nvCxnSpPr>
          <p:cNvPr id="380961" name="AutoShape 33"/>
          <p:cNvCxnSpPr>
            <a:cxnSpLocks noChangeShapeType="1"/>
            <a:stCxn id="380946" idx="0"/>
            <a:endCxn id="380952" idx="2"/>
          </p:cNvCxnSpPr>
          <p:nvPr/>
        </p:nvCxnSpPr>
        <p:spPr bwMode="auto">
          <a:xfrm flipV="1">
            <a:off x="2005013" y="4562475"/>
            <a:ext cx="6350" cy="9350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380962" name="AutoShape 34"/>
          <p:cNvSpPr>
            <a:spLocks noChangeArrowheads="1"/>
          </p:cNvSpPr>
          <p:nvPr/>
        </p:nvSpPr>
        <p:spPr bwMode="auto">
          <a:xfrm>
            <a:off x="1117600" y="1916113"/>
            <a:ext cx="180022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тест</a:t>
            </a:r>
          </a:p>
        </p:txBody>
      </p:sp>
      <p:sp>
        <p:nvSpPr>
          <p:cNvPr id="380963" name="Text Box 35"/>
          <p:cNvSpPr txBox="1">
            <a:spLocks noChangeArrowheads="1"/>
          </p:cNvSpPr>
          <p:nvPr/>
        </p:nvSpPr>
        <p:spPr bwMode="auto">
          <a:xfrm>
            <a:off x="4500563" y="2708275"/>
            <a:ext cx="2641600" cy="528638"/>
          </a:xfrm>
          <a:prstGeom prst="rect">
            <a:avLst/>
          </a:prstGeom>
          <a:solidFill>
            <a:srgbClr val="F4F1DC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алфавит теста</a:t>
            </a:r>
          </a:p>
        </p:txBody>
      </p:sp>
      <p:sp>
        <p:nvSpPr>
          <p:cNvPr id="380964" name="Text Box 36"/>
          <p:cNvSpPr txBox="1">
            <a:spLocks noChangeArrowheads="1"/>
          </p:cNvSpPr>
          <p:nvPr/>
        </p:nvSpPr>
        <p:spPr bwMode="auto">
          <a:xfrm>
            <a:off x="4500563" y="4833938"/>
            <a:ext cx="3703637" cy="528637"/>
          </a:xfrm>
          <a:prstGeom prst="rect">
            <a:avLst/>
          </a:prstGeom>
          <a:solidFill>
            <a:srgbClr val="F4F1DC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алфавит реализации</a:t>
            </a:r>
          </a:p>
        </p:txBody>
      </p:sp>
      <p:sp>
        <p:nvSpPr>
          <p:cNvPr id="380970" name="Text Box 42"/>
          <p:cNvSpPr txBox="1">
            <a:spLocks noChangeArrowheads="1"/>
          </p:cNvSpPr>
          <p:nvPr/>
        </p:nvSpPr>
        <p:spPr bwMode="auto">
          <a:xfrm>
            <a:off x="4500563" y="3789363"/>
            <a:ext cx="2998787" cy="528637"/>
          </a:xfrm>
          <a:prstGeom prst="rect">
            <a:avLst/>
          </a:prstGeom>
          <a:solidFill>
            <a:srgbClr val="F4F1DC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переименование</a:t>
            </a:r>
          </a:p>
        </p:txBody>
      </p:sp>
      <p:sp>
        <p:nvSpPr>
          <p:cNvPr id="380973" name="Line 45"/>
          <p:cNvSpPr>
            <a:spLocks noChangeShapeType="1"/>
          </p:cNvSpPr>
          <p:nvPr/>
        </p:nvSpPr>
        <p:spPr bwMode="auto">
          <a:xfrm flipH="1">
            <a:off x="3995738" y="4041775"/>
            <a:ext cx="504825" cy="0"/>
          </a:xfrm>
          <a:prstGeom prst="line">
            <a:avLst/>
          </a:prstGeom>
          <a:noFill/>
          <a:ln w="22225">
            <a:solidFill>
              <a:srgbClr val="3333FF"/>
            </a:solidFill>
            <a:prstDash val="sysDot"/>
            <a:round/>
            <a:headEnd/>
            <a:tailEnd type="arrow" w="lg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0974" name="Line 46"/>
          <p:cNvSpPr>
            <a:spLocks noChangeShapeType="1"/>
          </p:cNvSpPr>
          <p:nvPr/>
        </p:nvSpPr>
        <p:spPr bwMode="auto">
          <a:xfrm flipH="1">
            <a:off x="3240088" y="2997200"/>
            <a:ext cx="1260475" cy="0"/>
          </a:xfrm>
          <a:prstGeom prst="line">
            <a:avLst/>
          </a:prstGeom>
          <a:noFill/>
          <a:ln w="22225">
            <a:solidFill>
              <a:srgbClr val="3333FF"/>
            </a:solidFill>
            <a:prstDash val="sysDot"/>
            <a:round/>
            <a:headEnd/>
            <a:tailEnd type="arrow" w="lg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0975" name="Line 47"/>
          <p:cNvSpPr>
            <a:spLocks noChangeShapeType="1"/>
          </p:cNvSpPr>
          <p:nvPr/>
        </p:nvSpPr>
        <p:spPr bwMode="auto">
          <a:xfrm flipH="1">
            <a:off x="3240088" y="5121275"/>
            <a:ext cx="1260475" cy="0"/>
          </a:xfrm>
          <a:prstGeom prst="line">
            <a:avLst/>
          </a:prstGeom>
          <a:noFill/>
          <a:ln w="22225">
            <a:solidFill>
              <a:srgbClr val="3333FF"/>
            </a:solidFill>
            <a:prstDash val="sysDot"/>
            <a:round/>
            <a:headEnd/>
            <a:tailEnd type="arrow" w="lg" len="lg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0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0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0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0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0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0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80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80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80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8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80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380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380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380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380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380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380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380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85" decel="100000"/>
                                        <p:tgtEl>
                                          <p:spTgt spid="3809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85" decel="100000"/>
                                        <p:tgtEl>
                                          <p:spTgt spid="3809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09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4" dur="385" fill="hold"/>
                                        <p:tgtEl>
                                          <p:spTgt spid="380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0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385" fill="hold"/>
                                        <p:tgtEl>
                                          <p:spTgt spid="380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0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38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38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00"/>
                                        <p:tgtEl>
                                          <p:spTgt spid="38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38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380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380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80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380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380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380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8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38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38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38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38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38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38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380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380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380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38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38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38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38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500"/>
                                        <p:tgtEl>
                                          <p:spTgt spid="38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500"/>
                                        <p:tgtEl>
                                          <p:spTgt spid="38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1" grpId="0"/>
      <p:bldP spid="380931" grpId="1"/>
      <p:bldP spid="380930" grpId="0"/>
      <p:bldP spid="380930" grpId="1"/>
      <p:bldP spid="380930" grpId="2"/>
      <p:bldP spid="380930" grpId="4"/>
      <p:bldP spid="380932" grpId="0"/>
      <p:bldP spid="380932" grpId="1"/>
      <p:bldP spid="380945" grpId="0" animBg="1"/>
      <p:bldP spid="380945" grpId="1" animBg="1"/>
      <p:bldP spid="380946" grpId="0" animBg="1"/>
      <p:bldP spid="380949" grpId="0"/>
      <p:bldP spid="380949" grpId="1"/>
      <p:bldP spid="380950" grpId="0" autoUpdateAnimBg="0"/>
      <p:bldP spid="380950" grpId="1"/>
      <p:bldP spid="380951" grpId="0" autoUpdateAnimBg="0"/>
      <p:bldP spid="380951" grpId="1"/>
      <p:bldP spid="380952" grpId="0" animBg="1"/>
      <p:bldP spid="380952" grpId="1" animBg="1"/>
      <p:bldP spid="380952" grpId="2" animBg="1"/>
      <p:bldP spid="380952" grpId="3" animBg="1"/>
      <p:bldP spid="380954" grpId="0" animBg="1"/>
      <p:bldP spid="380954" grpId="1" animBg="1"/>
      <p:bldP spid="380954" grpId="2" animBg="1"/>
      <p:bldP spid="380955" grpId="0" animBg="1"/>
      <p:bldP spid="380955" grpId="1" animBg="1"/>
      <p:bldP spid="380955" grpId="2" animBg="1"/>
      <p:bldP spid="380956" grpId="0"/>
      <p:bldP spid="380956" grpId="1"/>
      <p:bldP spid="380956" grpId="2"/>
      <p:bldP spid="380957" grpId="0"/>
      <p:bldP spid="380957" grpId="1"/>
      <p:bldP spid="380957" grpId="2"/>
      <p:bldP spid="380958" grpId="0"/>
      <p:bldP spid="380958" grpId="1"/>
      <p:bldP spid="380959" grpId="0"/>
      <p:bldP spid="380959" grpId="1"/>
      <p:bldP spid="380960" grpId="0"/>
      <p:bldP spid="380960" grpId="1"/>
      <p:bldP spid="380962" grpId="0" animBg="1"/>
      <p:bldP spid="380963" grpId="0" animBg="1"/>
      <p:bldP spid="380964" grpId="0" animBg="1"/>
      <p:bldP spid="380970" grpId="0" animBg="1"/>
      <p:bldP spid="380973" grpId="0" animBg="1"/>
      <p:bldP spid="380974" grpId="0" animBg="1"/>
      <p:bldP spid="38097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C98B1-E726-4183-B2A9-134AEE752FFB}" type="slidenum">
              <a:rPr lang="ru-RU"/>
              <a:pPr/>
              <a:t>46</a:t>
            </a:fld>
            <a:endParaRPr lang="ru-RU"/>
          </a:p>
        </p:txBody>
      </p:sp>
      <p:sp>
        <p:nvSpPr>
          <p:cNvPr id="336963" name="Text Box 67"/>
          <p:cNvSpPr txBox="1">
            <a:spLocks noChangeArrowheads="1"/>
          </p:cNvSpPr>
          <p:nvPr/>
        </p:nvSpPr>
        <p:spPr bwMode="auto">
          <a:xfrm>
            <a:off x="503238" y="4637088"/>
            <a:ext cx="8151812" cy="163671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98000" tIns="82800" rIns="198000" bIns="82800">
            <a:spAutoFit/>
          </a:bodyPr>
          <a:lstStyle/>
          <a:p>
            <a:pPr algn="dist"/>
            <a:r>
              <a:rPr lang="ru-RU" sz="3200"/>
              <a:t>Среда передачи</a:t>
            </a:r>
            <a:r>
              <a:rPr lang="en-US" sz="3200"/>
              <a:t> </a:t>
            </a:r>
            <a:r>
              <a:rPr lang="en-US" sz="3200" b="1"/>
              <a:t>Queue</a:t>
            </a:r>
            <a:r>
              <a:rPr lang="ru-RU" sz="3200"/>
              <a:t> = </a:t>
            </a:r>
            <a:br>
              <a:rPr lang="ru-RU" sz="3200"/>
            </a:br>
            <a:r>
              <a:rPr lang="ru-RU" sz="3200"/>
              <a:t>одна неограниченная очередь стимулов</a:t>
            </a:r>
            <a:br>
              <a:rPr lang="ru-RU" sz="3200"/>
            </a:br>
            <a:r>
              <a:rPr lang="ru-RU" sz="3200"/>
              <a:t>и одна неограниченная очередь реакций</a:t>
            </a:r>
          </a:p>
        </p:txBody>
      </p:sp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3311525" y="6129338"/>
            <a:ext cx="46942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Non preservation of conformance</a:t>
            </a:r>
            <a:endParaRPr lang="ru-RU" sz="2800"/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250825" y="6134100"/>
            <a:ext cx="29622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>
                <a:latin typeface="Times New Roman" pitchFamily="18" charset="0"/>
              </a:rPr>
              <a:t>Ничего не поделаешь...</a:t>
            </a:r>
            <a:endParaRPr lang="ru-RU" sz="2200" b="1">
              <a:latin typeface="Times New Roman" pitchFamily="18" charset="0"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250825" y="6129338"/>
            <a:ext cx="241935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Permissiveness</a:t>
            </a:r>
            <a:r>
              <a:rPr lang="ru-RU" sz="2800"/>
              <a:t> </a:t>
            </a:r>
          </a:p>
        </p:txBody>
      </p:sp>
      <p:grpSp>
        <p:nvGrpSpPr>
          <p:cNvPr id="336901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36902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3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4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5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6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7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8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09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6910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36911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6912" name="Text Box 16"/>
          <p:cNvSpPr txBox="1">
            <a:spLocks noChangeArrowheads="1"/>
          </p:cNvSpPr>
          <p:nvPr/>
        </p:nvSpPr>
        <p:spPr bwMode="auto">
          <a:xfrm>
            <a:off x="3995738" y="188913"/>
            <a:ext cx="4860925" cy="7747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126000"/>
          <a:lstStyle/>
          <a:p>
            <a:pPr algn="dist">
              <a:lnSpc>
                <a:spcPct val="70000"/>
              </a:lnSpc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 асинхронного  </a:t>
            </a:r>
            <a:b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  тестирования  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36913" name="Oval 17"/>
          <p:cNvSpPr>
            <a:spLocks noChangeArrowheads="1"/>
          </p:cNvSpPr>
          <p:nvPr/>
        </p:nvSpPr>
        <p:spPr bwMode="auto">
          <a:xfrm>
            <a:off x="6611938" y="16002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0</a:t>
            </a:r>
          </a:p>
        </p:txBody>
      </p:sp>
      <p:sp>
        <p:nvSpPr>
          <p:cNvPr id="336914" name="Oval 18"/>
          <p:cNvSpPr>
            <a:spLocks noChangeArrowheads="1"/>
          </p:cNvSpPr>
          <p:nvPr/>
        </p:nvSpPr>
        <p:spPr bwMode="auto">
          <a:xfrm>
            <a:off x="6611938" y="2906713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2</a:t>
            </a:r>
          </a:p>
        </p:txBody>
      </p:sp>
      <p:sp>
        <p:nvSpPr>
          <p:cNvPr id="336915" name="Oval 19"/>
          <p:cNvSpPr>
            <a:spLocks noChangeArrowheads="1"/>
          </p:cNvSpPr>
          <p:nvPr/>
        </p:nvSpPr>
        <p:spPr bwMode="auto">
          <a:xfrm>
            <a:off x="8050213" y="41211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4</a:t>
            </a:r>
          </a:p>
        </p:txBody>
      </p:sp>
      <p:sp>
        <p:nvSpPr>
          <p:cNvPr id="336916" name="Oval 20"/>
          <p:cNvSpPr>
            <a:spLocks noChangeArrowheads="1"/>
          </p:cNvSpPr>
          <p:nvPr/>
        </p:nvSpPr>
        <p:spPr bwMode="auto">
          <a:xfrm>
            <a:off x="8051800" y="16002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1</a:t>
            </a:r>
          </a:p>
        </p:txBody>
      </p:sp>
      <p:cxnSp>
        <p:nvCxnSpPr>
          <p:cNvPr id="336917" name="AutoShape 21"/>
          <p:cNvCxnSpPr>
            <a:cxnSpLocks noChangeShapeType="1"/>
            <a:stCxn id="336913" idx="6"/>
            <a:endCxn id="336916" idx="2"/>
          </p:cNvCxnSpPr>
          <p:nvPr/>
        </p:nvCxnSpPr>
        <p:spPr bwMode="auto">
          <a:xfrm>
            <a:off x="7008813" y="1798638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cxnSp>
        <p:nvCxnSpPr>
          <p:cNvPr id="336918" name="AutoShape 22"/>
          <p:cNvCxnSpPr>
            <a:cxnSpLocks noChangeShapeType="1"/>
            <a:stCxn id="336913" idx="4"/>
            <a:endCxn id="336914" idx="0"/>
          </p:cNvCxnSpPr>
          <p:nvPr/>
        </p:nvCxnSpPr>
        <p:spPr bwMode="auto">
          <a:xfrm>
            <a:off x="6810375" y="1997075"/>
            <a:ext cx="0" cy="90963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  <a:effectLst/>
        </p:spPr>
      </p:cxnSp>
      <p:cxnSp>
        <p:nvCxnSpPr>
          <p:cNvPr id="336919" name="AutoShape 23"/>
          <p:cNvCxnSpPr>
            <a:cxnSpLocks noChangeShapeType="1"/>
            <a:stCxn id="336923" idx="4"/>
            <a:endCxn id="336915" idx="0"/>
          </p:cNvCxnSpPr>
          <p:nvPr/>
        </p:nvCxnSpPr>
        <p:spPr bwMode="auto">
          <a:xfrm flipH="1">
            <a:off x="8248650" y="3305175"/>
            <a:ext cx="1588" cy="815975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  <a:effectLst/>
        </p:spPr>
      </p:cxnSp>
      <p:sp>
        <p:nvSpPr>
          <p:cNvPr id="336920" name="Oval 24"/>
          <p:cNvSpPr>
            <a:spLocks noChangeArrowheads="1"/>
          </p:cNvSpPr>
          <p:nvPr/>
        </p:nvSpPr>
        <p:spPr bwMode="auto">
          <a:xfrm>
            <a:off x="6611938" y="218598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336921" name="Oval 25"/>
          <p:cNvSpPr>
            <a:spLocks noChangeArrowheads="1"/>
          </p:cNvSpPr>
          <p:nvPr/>
        </p:nvSpPr>
        <p:spPr bwMode="auto">
          <a:xfrm>
            <a:off x="7259638" y="16097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!a</a:t>
            </a:r>
            <a:endParaRPr lang="ru-RU" sz="2400"/>
          </a:p>
        </p:txBody>
      </p:sp>
      <p:sp>
        <p:nvSpPr>
          <p:cNvPr id="336922" name="Oval 26"/>
          <p:cNvSpPr>
            <a:spLocks noChangeArrowheads="1"/>
          </p:cNvSpPr>
          <p:nvPr/>
        </p:nvSpPr>
        <p:spPr bwMode="auto">
          <a:xfrm>
            <a:off x="8053388" y="347345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?z</a:t>
            </a:r>
            <a:endParaRPr lang="ru-RU" sz="2400"/>
          </a:p>
        </p:txBody>
      </p:sp>
      <p:sp>
        <p:nvSpPr>
          <p:cNvPr id="336923" name="Oval 27"/>
          <p:cNvSpPr>
            <a:spLocks noChangeArrowheads="1"/>
          </p:cNvSpPr>
          <p:nvPr/>
        </p:nvSpPr>
        <p:spPr bwMode="auto">
          <a:xfrm>
            <a:off x="8051800" y="29083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i3</a:t>
            </a:r>
            <a:endParaRPr lang="ru-RU" sz="2400"/>
          </a:p>
        </p:txBody>
      </p:sp>
      <p:cxnSp>
        <p:nvCxnSpPr>
          <p:cNvPr id="336924" name="AutoShape 28"/>
          <p:cNvCxnSpPr>
            <a:cxnSpLocks noChangeShapeType="1"/>
            <a:stCxn id="336914" idx="6"/>
            <a:endCxn id="336923" idx="2"/>
          </p:cNvCxnSpPr>
          <p:nvPr/>
        </p:nvCxnSpPr>
        <p:spPr bwMode="auto">
          <a:xfrm>
            <a:off x="7008813" y="3105150"/>
            <a:ext cx="1042987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sp>
        <p:nvSpPr>
          <p:cNvPr id="336925" name="Oval 29"/>
          <p:cNvSpPr>
            <a:spLocks noChangeArrowheads="1"/>
          </p:cNvSpPr>
          <p:nvPr/>
        </p:nvSpPr>
        <p:spPr bwMode="auto">
          <a:xfrm>
            <a:off x="7259638" y="29178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!b</a:t>
            </a:r>
            <a:endParaRPr lang="ru-RU" sz="2400"/>
          </a:p>
        </p:txBody>
      </p:sp>
      <p:sp>
        <p:nvSpPr>
          <p:cNvPr id="336926" name="Oval 30"/>
          <p:cNvSpPr>
            <a:spLocks noChangeArrowheads="1"/>
          </p:cNvSpPr>
          <p:nvPr/>
        </p:nvSpPr>
        <p:spPr bwMode="auto">
          <a:xfrm>
            <a:off x="6613525" y="4122738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5</a:t>
            </a:r>
          </a:p>
        </p:txBody>
      </p:sp>
      <p:cxnSp>
        <p:nvCxnSpPr>
          <p:cNvPr id="336927" name="AutoShape 31"/>
          <p:cNvCxnSpPr>
            <a:cxnSpLocks noChangeShapeType="1"/>
            <a:stCxn id="336926" idx="6"/>
          </p:cNvCxnSpPr>
          <p:nvPr/>
        </p:nvCxnSpPr>
        <p:spPr bwMode="auto">
          <a:xfrm>
            <a:off x="7010400" y="4321175"/>
            <a:ext cx="1042988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sp>
        <p:nvSpPr>
          <p:cNvPr id="336928" name="Oval 32"/>
          <p:cNvSpPr>
            <a:spLocks noChangeArrowheads="1"/>
          </p:cNvSpPr>
          <p:nvPr/>
        </p:nvSpPr>
        <p:spPr bwMode="auto">
          <a:xfrm>
            <a:off x="7261225" y="413385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!c</a:t>
            </a:r>
            <a:endParaRPr lang="ru-RU" sz="2400"/>
          </a:p>
        </p:txBody>
      </p:sp>
      <p:cxnSp>
        <p:nvCxnSpPr>
          <p:cNvPr id="336929" name="AutoShape 33"/>
          <p:cNvCxnSpPr>
            <a:cxnSpLocks noChangeShapeType="1"/>
            <a:stCxn id="336914" idx="4"/>
            <a:endCxn id="336926" idx="0"/>
          </p:cNvCxnSpPr>
          <p:nvPr/>
        </p:nvCxnSpPr>
        <p:spPr bwMode="auto">
          <a:xfrm>
            <a:off x="6810375" y="3303588"/>
            <a:ext cx="1588" cy="819150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  <a:effectLst/>
        </p:spPr>
      </p:cxnSp>
      <p:sp>
        <p:nvSpPr>
          <p:cNvPr id="336930" name="Oval 34"/>
          <p:cNvSpPr>
            <a:spLocks noChangeArrowheads="1"/>
          </p:cNvSpPr>
          <p:nvPr/>
        </p:nvSpPr>
        <p:spPr bwMode="auto">
          <a:xfrm>
            <a:off x="6613525" y="347345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?z</a:t>
            </a:r>
            <a:endParaRPr lang="ru-RU" sz="2400"/>
          </a:p>
        </p:txBody>
      </p:sp>
      <p:sp>
        <p:nvSpPr>
          <p:cNvPr id="336931" name="Text Box 35"/>
          <p:cNvSpPr txBox="1">
            <a:spLocks noChangeArrowheads="1"/>
          </p:cNvSpPr>
          <p:nvPr/>
        </p:nvSpPr>
        <p:spPr bwMode="auto">
          <a:xfrm>
            <a:off x="6565900" y="1016000"/>
            <a:ext cx="199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Реализация </a:t>
            </a:r>
            <a:r>
              <a:rPr lang="en-US" sz="2400" b="1" u="sng"/>
              <a:t>I</a:t>
            </a:r>
            <a:r>
              <a:rPr lang="ru-RU" sz="2400" b="1" u="sng"/>
              <a:t>2</a:t>
            </a:r>
          </a:p>
        </p:txBody>
      </p:sp>
      <p:sp>
        <p:nvSpPr>
          <p:cNvPr id="336932" name="Text Box 36"/>
          <p:cNvSpPr txBox="1">
            <a:spLocks noChangeArrowheads="1"/>
          </p:cNvSpPr>
          <p:nvPr/>
        </p:nvSpPr>
        <p:spPr bwMode="auto">
          <a:xfrm>
            <a:off x="6110288" y="4684713"/>
            <a:ext cx="26257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    </a:t>
            </a:r>
            <a:r>
              <a:rPr lang="ru-RU" sz="2400" b="1"/>
              <a:t> </a:t>
            </a:r>
            <a:r>
              <a:rPr lang="en-US" sz="2400" b="1"/>
              <a:t> I</a:t>
            </a:r>
            <a:r>
              <a:rPr lang="ru-RU" sz="2400" b="1"/>
              <a:t>2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="1"/>
              <a:t> S</a:t>
            </a:r>
            <a:r>
              <a:rPr lang="ru-RU" sz="2400" b="1"/>
              <a:t/>
            </a:r>
            <a:br>
              <a:rPr lang="ru-RU" sz="2400" b="1"/>
            </a:br>
            <a:r>
              <a:rPr lang="ru-RU" sz="2400" b="1"/>
              <a:t> </a:t>
            </a:r>
            <a:r>
              <a:rPr lang="ru-RU" sz="2400">
                <a:sym typeface="Symbol" pitchFamily="18" charset="2"/>
              </a:rPr>
              <a:t></a:t>
            </a:r>
            <a:r>
              <a:rPr lang="ru-RU" sz="2400"/>
              <a:t>(</a:t>
            </a:r>
            <a:r>
              <a:rPr lang="en-US" sz="2400"/>
              <a:t> </a:t>
            </a:r>
            <a:r>
              <a:rPr lang="en-US" sz="2400" b="1"/>
              <a:t>I</a:t>
            </a:r>
            <a:r>
              <a:rPr lang="ru-RU" sz="2400" b="1"/>
              <a:t>2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/>
              <a:t>Queue</a:t>
            </a:r>
            <a:r>
              <a:rPr lang="en-US" sz="2400" b="1"/>
              <a:t> S</a:t>
            </a:r>
            <a:r>
              <a:rPr lang="en-US" sz="2400"/>
              <a:t> )</a:t>
            </a:r>
            <a:endParaRPr lang="ru-RU" sz="2400"/>
          </a:p>
        </p:txBody>
      </p:sp>
      <p:sp>
        <p:nvSpPr>
          <p:cNvPr id="336933" name="Text Box 37"/>
          <p:cNvSpPr txBox="1">
            <a:spLocks noChangeArrowheads="1"/>
          </p:cNvSpPr>
          <p:nvPr/>
        </p:nvSpPr>
        <p:spPr bwMode="auto">
          <a:xfrm>
            <a:off x="4706938" y="5697538"/>
            <a:ext cx="4221162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Несохранение соответствия</a:t>
            </a:r>
            <a:endParaRPr lang="ru-RU" sz="2400" b="1"/>
          </a:p>
        </p:txBody>
      </p:sp>
      <p:sp>
        <p:nvSpPr>
          <p:cNvPr id="336934" name="Oval 38"/>
          <p:cNvSpPr>
            <a:spLocks noChangeArrowheads="1"/>
          </p:cNvSpPr>
          <p:nvPr/>
        </p:nvSpPr>
        <p:spPr bwMode="auto">
          <a:xfrm>
            <a:off x="862013" y="16002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0</a:t>
            </a:r>
          </a:p>
        </p:txBody>
      </p:sp>
      <p:sp>
        <p:nvSpPr>
          <p:cNvPr id="336935" name="Oval 39"/>
          <p:cNvSpPr>
            <a:spLocks noChangeArrowheads="1"/>
          </p:cNvSpPr>
          <p:nvPr/>
        </p:nvSpPr>
        <p:spPr bwMode="auto">
          <a:xfrm>
            <a:off x="862013" y="2906713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2</a:t>
            </a:r>
          </a:p>
        </p:txBody>
      </p:sp>
      <p:sp>
        <p:nvSpPr>
          <p:cNvPr id="336936" name="Oval 40"/>
          <p:cNvSpPr>
            <a:spLocks noChangeArrowheads="1"/>
          </p:cNvSpPr>
          <p:nvPr/>
        </p:nvSpPr>
        <p:spPr bwMode="auto">
          <a:xfrm>
            <a:off x="2301875" y="16002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</a:t>
            </a:r>
            <a:r>
              <a:rPr lang="ru-RU" sz="2400"/>
              <a:t>1</a:t>
            </a:r>
          </a:p>
        </p:txBody>
      </p:sp>
      <p:cxnSp>
        <p:nvCxnSpPr>
          <p:cNvPr id="336937" name="AutoShape 41"/>
          <p:cNvCxnSpPr>
            <a:cxnSpLocks noChangeShapeType="1"/>
            <a:stCxn id="336934" idx="6"/>
            <a:endCxn id="336936" idx="2"/>
          </p:cNvCxnSpPr>
          <p:nvPr/>
        </p:nvCxnSpPr>
        <p:spPr bwMode="auto">
          <a:xfrm>
            <a:off x="1258888" y="1798638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cxnSp>
        <p:nvCxnSpPr>
          <p:cNvPr id="336938" name="AutoShape 42"/>
          <p:cNvCxnSpPr>
            <a:cxnSpLocks noChangeShapeType="1"/>
            <a:stCxn id="336934" idx="4"/>
            <a:endCxn id="336935" idx="0"/>
          </p:cNvCxnSpPr>
          <p:nvPr/>
        </p:nvCxnSpPr>
        <p:spPr bwMode="auto">
          <a:xfrm>
            <a:off x="1060450" y="1997075"/>
            <a:ext cx="0" cy="90963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  <a:effectLst/>
        </p:spPr>
      </p:cxnSp>
      <p:sp>
        <p:nvSpPr>
          <p:cNvPr id="336939" name="Oval 43"/>
          <p:cNvSpPr>
            <a:spLocks noChangeArrowheads="1"/>
          </p:cNvSpPr>
          <p:nvPr/>
        </p:nvSpPr>
        <p:spPr bwMode="auto">
          <a:xfrm>
            <a:off x="862013" y="218598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336940" name="Oval 44"/>
          <p:cNvSpPr>
            <a:spLocks noChangeArrowheads="1"/>
          </p:cNvSpPr>
          <p:nvPr/>
        </p:nvSpPr>
        <p:spPr bwMode="auto">
          <a:xfrm>
            <a:off x="1509713" y="16097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!a</a:t>
            </a:r>
            <a:endParaRPr lang="ru-RU" sz="2400"/>
          </a:p>
        </p:txBody>
      </p:sp>
      <p:sp>
        <p:nvSpPr>
          <p:cNvPr id="336941" name="Oval 45"/>
          <p:cNvSpPr>
            <a:spLocks noChangeArrowheads="1"/>
          </p:cNvSpPr>
          <p:nvPr/>
        </p:nvSpPr>
        <p:spPr bwMode="auto">
          <a:xfrm>
            <a:off x="2301875" y="29083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i3</a:t>
            </a:r>
            <a:endParaRPr lang="ru-RU" sz="2400"/>
          </a:p>
        </p:txBody>
      </p:sp>
      <p:cxnSp>
        <p:nvCxnSpPr>
          <p:cNvPr id="336942" name="AutoShape 46"/>
          <p:cNvCxnSpPr>
            <a:cxnSpLocks noChangeShapeType="1"/>
            <a:stCxn id="336935" idx="6"/>
            <a:endCxn id="336941" idx="2"/>
          </p:cNvCxnSpPr>
          <p:nvPr/>
        </p:nvCxnSpPr>
        <p:spPr bwMode="auto">
          <a:xfrm>
            <a:off x="1258888" y="3105150"/>
            <a:ext cx="1042987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sp>
        <p:nvSpPr>
          <p:cNvPr id="336943" name="Oval 47"/>
          <p:cNvSpPr>
            <a:spLocks noChangeArrowheads="1"/>
          </p:cNvSpPr>
          <p:nvPr/>
        </p:nvSpPr>
        <p:spPr bwMode="auto">
          <a:xfrm>
            <a:off x="1509713" y="29178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!a</a:t>
            </a:r>
            <a:endParaRPr lang="ru-RU" sz="2400"/>
          </a:p>
        </p:txBody>
      </p:sp>
      <p:sp>
        <p:nvSpPr>
          <p:cNvPr id="336944" name="Text Box 48"/>
          <p:cNvSpPr txBox="1">
            <a:spLocks noChangeArrowheads="1"/>
          </p:cNvSpPr>
          <p:nvPr/>
        </p:nvSpPr>
        <p:spPr bwMode="auto">
          <a:xfrm>
            <a:off x="777875" y="1016000"/>
            <a:ext cx="199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Реализация </a:t>
            </a:r>
            <a:r>
              <a:rPr lang="en-US" sz="2400" b="1" u="sng"/>
              <a:t>I</a:t>
            </a:r>
            <a:r>
              <a:rPr lang="ru-RU" sz="2400" b="1" u="sng"/>
              <a:t>1</a:t>
            </a:r>
          </a:p>
        </p:txBody>
      </p:sp>
      <p:sp>
        <p:nvSpPr>
          <p:cNvPr id="336945" name="Text Box 49"/>
          <p:cNvSpPr txBox="1">
            <a:spLocks noChangeArrowheads="1"/>
          </p:cNvSpPr>
          <p:nvPr/>
        </p:nvSpPr>
        <p:spPr bwMode="auto">
          <a:xfrm>
            <a:off x="250825" y="5697538"/>
            <a:ext cx="2843213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Вседозволенность</a:t>
            </a:r>
            <a:endParaRPr lang="ru-RU" sz="2400" b="1"/>
          </a:p>
        </p:txBody>
      </p:sp>
      <p:sp>
        <p:nvSpPr>
          <p:cNvPr id="336946" name="Text Box 50"/>
          <p:cNvSpPr txBox="1">
            <a:spLocks noChangeArrowheads="1"/>
          </p:cNvSpPr>
          <p:nvPr/>
        </p:nvSpPr>
        <p:spPr bwMode="auto">
          <a:xfrm>
            <a:off x="557213" y="4684713"/>
            <a:ext cx="237331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</a:t>
            </a:r>
            <a:r>
              <a:rPr lang="ru-RU" sz="2400"/>
              <a:t>(</a:t>
            </a:r>
            <a:r>
              <a:rPr lang="en-US" sz="2400"/>
              <a:t> </a:t>
            </a:r>
            <a:r>
              <a:rPr lang="en-US" sz="2400" b="1"/>
              <a:t>I</a:t>
            </a:r>
            <a:r>
              <a:rPr lang="ru-RU" sz="2400" b="1"/>
              <a:t>1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="1"/>
              <a:t> S</a:t>
            </a:r>
            <a:r>
              <a:rPr lang="en-US" sz="2400"/>
              <a:t> )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>     </a:t>
            </a:r>
            <a:r>
              <a:rPr lang="en-US" sz="2400" b="1"/>
              <a:t>I</a:t>
            </a:r>
            <a:r>
              <a:rPr lang="ru-RU" sz="2400" b="1"/>
              <a:t>1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/>
              <a:t>Queue</a:t>
            </a:r>
            <a:r>
              <a:rPr lang="en-US" sz="2400" b="1"/>
              <a:t> S</a:t>
            </a:r>
            <a:endParaRPr lang="ru-RU" sz="2400" b="1"/>
          </a:p>
        </p:txBody>
      </p:sp>
      <p:sp>
        <p:nvSpPr>
          <p:cNvPr id="336947" name="Oval 51"/>
          <p:cNvSpPr>
            <a:spLocks noChangeArrowheads="1"/>
          </p:cNvSpPr>
          <p:nvPr/>
        </p:nvSpPr>
        <p:spPr bwMode="auto">
          <a:xfrm>
            <a:off x="3681413" y="1592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0</a:t>
            </a:r>
          </a:p>
        </p:txBody>
      </p:sp>
      <p:sp>
        <p:nvSpPr>
          <p:cNvPr id="336948" name="Oval 52"/>
          <p:cNvSpPr>
            <a:spLocks noChangeArrowheads="1"/>
          </p:cNvSpPr>
          <p:nvPr/>
        </p:nvSpPr>
        <p:spPr bwMode="auto">
          <a:xfrm>
            <a:off x="3681413" y="289877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2</a:t>
            </a:r>
          </a:p>
        </p:txBody>
      </p:sp>
      <p:sp>
        <p:nvSpPr>
          <p:cNvPr id="336949" name="Oval 53"/>
          <p:cNvSpPr>
            <a:spLocks noChangeArrowheads="1"/>
          </p:cNvSpPr>
          <p:nvPr/>
        </p:nvSpPr>
        <p:spPr bwMode="auto">
          <a:xfrm>
            <a:off x="5121275" y="289877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3</a:t>
            </a:r>
          </a:p>
        </p:txBody>
      </p:sp>
      <p:sp>
        <p:nvSpPr>
          <p:cNvPr id="336950" name="Oval 54"/>
          <p:cNvSpPr>
            <a:spLocks noChangeArrowheads="1"/>
          </p:cNvSpPr>
          <p:nvPr/>
        </p:nvSpPr>
        <p:spPr bwMode="auto">
          <a:xfrm>
            <a:off x="5121275" y="1592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1</a:t>
            </a:r>
          </a:p>
        </p:txBody>
      </p:sp>
      <p:cxnSp>
        <p:nvCxnSpPr>
          <p:cNvPr id="336951" name="AutoShape 55"/>
          <p:cNvCxnSpPr>
            <a:cxnSpLocks noChangeShapeType="1"/>
            <a:stCxn id="336947" idx="6"/>
            <a:endCxn id="336950" idx="2"/>
          </p:cNvCxnSpPr>
          <p:nvPr/>
        </p:nvCxnSpPr>
        <p:spPr bwMode="auto">
          <a:xfrm>
            <a:off x="4078288" y="1790700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cxnSp>
        <p:nvCxnSpPr>
          <p:cNvPr id="336952" name="AutoShape 56"/>
          <p:cNvCxnSpPr>
            <a:cxnSpLocks noChangeShapeType="1"/>
            <a:stCxn id="336947" idx="4"/>
            <a:endCxn id="336948" idx="0"/>
          </p:cNvCxnSpPr>
          <p:nvPr/>
        </p:nvCxnSpPr>
        <p:spPr bwMode="auto">
          <a:xfrm>
            <a:off x="3879850" y="1989138"/>
            <a:ext cx="0" cy="909637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  <a:effectLst/>
        </p:spPr>
      </p:cxnSp>
      <p:cxnSp>
        <p:nvCxnSpPr>
          <p:cNvPr id="336953" name="AutoShape 57"/>
          <p:cNvCxnSpPr>
            <a:cxnSpLocks noChangeShapeType="1"/>
            <a:stCxn id="336948" idx="6"/>
            <a:endCxn id="336949" idx="2"/>
          </p:cNvCxnSpPr>
          <p:nvPr/>
        </p:nvCxnSpPr>
        <p:spPr bwMode="auto">
          <a:xfrm>
            <a:off x="4078288" y="3097213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</p:cxnSp>
      <p:sp>
        <p:nvSpPr>
          <p:cNvPr id="336954" name="Oval 58"/>
          <p:cNvSpPr>
            <a:spLocks noChangeArrowheads="1"/>
          </p:cNvSpPr>
          <p:nvPr/>
        </p:nvSpPr>
        <p:spPr bwMode="auto">
          <a:xfrm>
            <a:off x="3681413" y="217805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?x</a:t>
            </a:r>
            <a:endParaRPr lang="ru-RU" sz="2400"/>
          </a:p>
        </p:txBody>
      </p:sp>
      <p:sp>
        <p:nvSpPr>
          <p:cNvPr id="336955" name="Oval 59"/>
          <p:cNvSpPr>
            <a:spLocks noChangeArrowheads="1"/>
          </p:cNvSpPr>
          <p:nvPr/>
        </p:nvSpPr>
        <p:spPr bwMode="auto">
          <a:xfrm>
            <a:off x="4400550" y="1592263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!a</a:t>
            </a:r>
            <a:endParaRPr lang="ru-RU" sz="2400"/>
          </a:p>
        </p:txBody>
      </p:sp>
      <p:sp>
        <p:nvSpPr>
          <p:cNvPr id="336956" name="Oval 60"/>
          <p:cNvSpPr>
            <a:spLocks noChangeArrowheads="1"/>
          </p:cNvSpPr>
          <p:nvPr/>
        </p:nvSpPr>
        <p:spPr bwMode="auto">
          <a:xfrm>
            <a:off x="4400550" y="28987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!b</a:t>
            </a:r>
            <a:endParaRPr lang="ru-RU" sz="2400"/>
          </a:p>
        </p:txBody>
      </p:sp>
      <p:sp>
        <p:nvSpPr>
          <p:cNvPr id="336957" name="Oval 61"/>
          <p:cNvSpPr>
            <a:spLocks noChangeArrowheads="1"/>
          </p:cNvSpPr>
          <p:nvPr/>
        </p:nvSpPr>
        <p:spPr bwMode="auto">
          <a:xfrm>
            <a:off x="5121275" y="41211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s4</a:t>
            </a:r>
            <a:endParaRPr lang="ru-RU" sz="2400"/>
          </a:p>
        </p:txBody>
      </p:sp>
      <p:cxnSp>
        <p:nvCxnSpPr>
          <p:cNvPr id="336958" name="AutoShape 62"/>
          <p:cNvCxnSpPr>
            <a:cxnSpLocks noChangeShapeType="1"/>
            <a:stCxn id="336949" idx="4"/>
            <a:endCxn id="336957" idx="0"/>
          </p:cNvCxnSpPr>
          <p:nvPr/>
        </p:nvCxnSpPr>
        <p:spPr bwMode="auto">
          <a:xfrm>
            <a:off x="5319713" y="3295650"/>
            <a:ext cx="0" cy="825500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  <a:effectLst/>
        </p:spPr>
      </p:cxnSp>
      <p:sp>
        <p:nvSpPr>
          <p:cNvPr id="336959" name="Oval 63"/>
          <p:cNvSpPr>
            <a:spLocks noChangeArrowheads="1"/>
          </p:cNvSpPr>
          <p:nvPr/>
        </p:nvSpPr>
        <p:spPr bwMode="auto">
          <a:xfrm>
            <a:off x="5121275" y="347503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?z</a:t>
            </a:r>
            <a:endParaRPr lang="ru-RU" sz="2400"/>
          </a:p>
        </p:txBody>
      </p:sp>
      <p:sp>
        <p:nvSpPr>
          <p:cNvPr id="336960" name="Text Box 64"/>
          <p:cNvSpPr txBox="1">
            <a:spLocks noChangeArrowheads="1"/>
          </p:cNvSpPr>
          <p:nvPr/>
        </p:nvSpPr>
        <p:spPr bwMode="auto">
          <a:xfrm>
            <a:off x="3465513" y="1025525"/>
            <a:ext cx="240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Спецификация </a:t>
            </a:r>
            <a:r>
              <a:rPr lang="en-US" sz="2400" b="1" u="sng"/>
              <a:t>S</a:t>
            </a:r>
            <a:endParaRPr lang="ru-RU" sz="2400" b="1" u="sng"/>
          </a:p>
        </p:txBody>
      </p:sp>
      <p:sp>
        <p:nvSpPr>
          <p:cNvPr id="336961" name="Text Box 65"/>
          <p:cNvSpPr txBox="1">
            <a:spLocks noChangeArrowheads="1"/>
          </p:cNvSpPr>
          <p:nvPr/>
        </p:nvSpPr>
        <p:spPr bwMode="auto">
          <a:xfrm>
            <a:off x="611188" y="188913"/>
            <a:ext cx="3384550" cy="773112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sp>
        <p:nvSpPr>
          <p:cNvPr id="336962" name="Text Box 66"/>
          <p:cNvSpPr txBox="1">
            <a:spLocks noChangeArrowheads="1"/>
          </p:cNvSpPr>
          <p:nvPr/>
        </p:nvSpPr>
        <p:spPr bwMode="auto">
          <a:xfrm>
            <a:off x="4706938" y="6129338"/>
            <a:ext cx="1981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>
                <a:latin typeface="Times New Roman" pitchFamily="18" charset="0"/>
              </a:rPr>
              <a:t>Это нехорошо!</a:t>
            </a:r>
            <a:endParaRPr lang="ru-RU" sz="22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6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6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6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6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6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6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6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36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3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3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3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33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3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3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3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3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3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3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3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3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500"/>
                            </p:stCondLst>
                            <p:childTnLst>
                              <p:par>
                                <p:cTn id="2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2000" fill="hold"/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2" dur="2000" fill="hold"/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2000" fill="hold"/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36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36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63" grpId="0" animBg="1"/>
      <p:bldP spid="336963" grpId="1" animBg="1"/>
      <p:bldP spid="336898" grpId="0" animBg="1"/>
      <p:bldP spid="336898" grpId="1" animBg="1"/>
      <p:bldP spid="336899" grpId="0"/>
      <p:bldP spid="336900" grpId="0" animBg="1"/>
      <p:bldP spid="336900" grpId="1" animBg="1"/>
      <p:bldP spid="336913" grpId="0" animBg="1"/>
      <p:bldP spid="336914" grpId="0" animBg="1"/>
      <p:bldP spid="336915" grpId="0" animBg="1"/>
      <p:bldP spid="336916" grpId="0" animBg="1"/>
      <p:bldP spid="336920" grpId="0" animBg="1"/>
      <p:bldP spid="336921" grpId="0" animBg="1"/>
      <p:bldP spid="336922" grpId="0" animBg="1"/>
      <p:bldP spid="336923" grpId="0" animBg="1"/>
      <p:bldP spid="336925" grpId="0" animBg="1"/>
      <p:bldP spid="336926" grpId="0" animBg="1"/>
      <p:bldP spid="336928" grpId="0" animBg="1"/>
      <p:bldP spid="336930" grpId="0" animBg="1"/>
      <p:bldP spid="336931" grpId="0"/>
      <p:bldP spid="336933" grpId="0" animBg="1"/>
      <p:bldP spid="336934" grpId="0" animBg="1"/>
      <p:bldP spid="336935" grpId="0" animBg="1"/>
      <p:bldP spid="336936" grpId="0" animBg="1"/>
      <p:bldP spid="336939" grpId="0" animBg="1"/>
      <p:bldP spid="336940" grpId="0" animBg="1"/>
      <p:bldP spid="336941" grpId="0" animBg="1"/>
      <p:bldP spid="336943" grpId="0" animBg="1"/>
      <p:bldP spid="336943" grpId="1" animBg="1"/>
      <p:bldP spid="336944" grpId="0"/>
      <p:bldP spid="336945" grpId="0" animBg="1"/>
      <p:bldP spid="336946" grpId="0" animBg="1"/>
      <p:bldP spid="336947" grpId="0" animBg="1"/>
      <p:bldP spid="336948" grpId="0" animBg="1"/>
      <p:bldP spid="336949" grpId="0" animBg="1"/>
      <p:bldP spid="336950" grpId="0" animBg="1"/>
      <p:bldP spid="336954" grpId="0" animBg="1"/>
      <p:bldP spid="336955" grpId="0" animBg="1"/>
      <p:bldP spid="336956" grpId="0" animBg="1"/>
      <p:bldP spid="336956" grpId="1" animBg="1"/>
      <p:bldP spid="336957" grpId="0" animBg="1"/>
      <p:bldP spid="336959" grpId="0" animBg="1"/>
      <p:bldP spid="336960" grpId="0"/>
      <p:bldP spid="33696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36ED-CF58-436F-8A4C-468FC56186BF}" type="slidenum">
              <a:rPr lang="ru-RU"/>
              <a:pPr/>
              <a:t>47</a:t>
            </a:fld>
            <a:endParaRPr lang="ru-RU"/>
          </a:p>
        </p:txBody>
      </p:sp>
      <p:grpSp>
        <p:nvGrpSpPr>
          <p:cNvPr id="28774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774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4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4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5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5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5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5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5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75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775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7757" name="Text Box 13"/>
          <p:cNvSpPr txBox="1">
            <a:spLocks noChangeArrowheads="1"/>
          </p:cNvSpPr>
          <p:nvPr/>
        </p:nvSpPr>
        <p:spPr bwMode="auto">
          <a:xfrm>
            <a:off x="4824413" y="152400"/>
            <a:ext cx="4167187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Aft>
                <a:spcPct val="45000"/>
              </a:spcAft>
            </a:pPr>
            <a:r>
              <a:rPr lang="ru-RU" altLang="zh-TW" sz="3200" b="1" u="sng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200" b="1" u="sng">
                <a:latin typeface="Times New Roman" pitchFamily="18" charset="0"/>
              </a:rPr>
              <a:t>втомат Мили</a:t>
            </a:r>
            <a:endParaRPr lang="en-US" altLang="zh-TW" sz="32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Введение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Структура тестовой системы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Тестирование с открытым состоянием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Медиаторы</a:t>
            </a: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Факторизация </a:t>
            </a:r>
            <a:endParaRPr lang="en-US" altLang="zh-TW" sz="28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Слабый детерминизм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</a:rPr>
              <a:t> </a:t>
            </a:r>
            <a:endParaRPr lang="ru-RU" altLang="zh-TW" sz="28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 typeface="Wingdings" pitchFamily="2" charset="2"/>
              <a:buChar char="§"/>
            </a:pPr>
            <a:r>
              <a:rPr lang="ru-RU" altLang="zh-TW" sz="2800">
                <a:latin typeface="Times New Roman" pitchFamily="18" charset="0"/>
              </a:rPr>
              <a:t>Недетерминизм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58" name="Picture 14" descr="tri_kruga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107950" y="107950"/>
            <a:ext cx="4638675" cy="663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0C0B-C40B-49F1-8F2C-D7651FF98D3E}" type="slidenum">
              <a:rPr lang="ru-RU"/>
              <a:pPr/>
              <a:t>48</a:t>
            </a:fld>
            <a:endParaRPr lang="ru-RU"/>
          </a:p>
        </p:txBody>
      </p:sp>
      <p:grpSp>
        <p:nvGrpSpPr>
          <p:cNvPr id="2887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87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87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87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8781" name="Text Box 13"/>
          <p:cNvSpPr txBox="1">
            <a:spLocks noChangeArrowheads="1"/>
          </p:cNvSpPr>
          <p:nvPr/>
        </p:nvSpPr>
        <p:spPr bwMode="auto">
          <a:xfrm>
            <a:off x="4392613" y="503238"/>
            <a:ext cx="459898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Мили:</a:t>
            </a: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ea typeface="新細明體" pitchFamily="18" charset="-120"/>
              </a:rPr>
              <a:t>В</a:t>
            </a:r>
            <a:r>
              <a:rPr lang="ru-RU" altLang="zh-TW" sz="3000" b="1" u="sng">
                <a:latin typeface="Times New Roman" pitchFamily="18" charset="0"/>
              </a:rPr>
              <a:t>ведение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3000">
                <a:latin typeface="Times New Roman" pitchFamily="18" charset="0"/>
              </a:rPr>
              <a:t>Определение. Соответствие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3000">
                <a:latin typeface="Times New Roman" pitchFamily="18" charset="0"/>
              </a:rPr>
              <a:t>Три вида детерминизма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3000">
                <a:latin typeface="Times New Roman" pitchFamily="18" charset="0"/>
              </a:rPr>
              <a:t>Спецификация в пред- и постусловиях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3000">
                <a:latin typeface="Times New Roman" pitchFamily="18" charset="0"/>
              </a:rPr>
              <a:t>Спецификационный подавтомат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8782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288783" name="Picture 15" descr="derevo1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107950" y="107950"/>
            <a:ext cx="4059238" cy="663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B7D83-1F88-4B29-A02F-8D1F6DCF1DAD}" type="slidenum">
              <a:rPr lang="ru-RU"/>
              <a:pPr/>
              <a:t>49</a:t>
            </a:fld>
            <a:endParaRPr lang="ru-RU"/>
          </a:p>
        </p:txBody>
      </p:sp>
      <p:grpSp>
        <p:nvGrpSpPr>
          <p:cNvPr id="254014" name="Group 62"/>
          <p:cNvGrpSpPr>
            <a:grpSpLocks/>
          </p:cNvGrpSpPr>
          <p:nvPr/>
        </p:nvGrpSpPr>
        <p:grpSpPr bwMode="auto">
          <a:xfrm>
            <a:off x="790575" y="4905375"/>
            <a:ext cx="6902450" cy="1547813"/>
            <a:chOff x="498" y="3090"/>
            <a:chExt cx="4348" cy="975"/>
          </a:xfrm>
        </p:grpSpPr>
        <p:pic>
          <p:nvPicPr>
            <p:cNvPr id="253982" name="Picture 30" descr="COMPU07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" y="3090"/>
              <a:ext cx="4348" cy="975"/>
            </a:xfrm>
            <a:prstGeom prst="rect">
              <a:avLst/>
            </a:prstGeom>
            <a:noFill/>
          </p:spPr>
        </p:pic>
        <p:sp>
          <p:nvSpPr>
            <p:cNvPr id="253984" name="Text Box 32"/>
            <p:cNvSpPr txBox="1">
              <a:spLocks noChangeArrowheads="1"/>
            </p:cNvSpPr>
            <p:nvPr/>
          </p:nvSpPr>
          <p:spPr bwMode="auto">
            <a:xfrm>
              <a:off x="2426" y="3249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</p:grpSp>
      <p:pic>
        <p:nvPicPr>
          <p:cNvPr id="253985" name="Picture 33" descr="stimul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25" y="5345113"/>
            <a:ext cx="752475" cy="857250"/>
          </a:xfrm>
          <a:prstGeom prst="rect">
            <a:avLst/>
          </a:prstGeom>
          <a:noFill/>
        </p:spPr>
      </p:pic>
      <p:pic>
        <p:nvPicPr>
          <p:cNvPr id="253983" name="Picture 31" descr="MONTORemp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5229225"/>
            <a:ext cx="2368550" cy="1119188"/>
          </a:xfrm>
          <a:prstGeom prst="rect">
            <a:avLst/>
          </a:prstGeom>
          <a:noFill/>
        </p:spPr>
      </p:pic>
      <p:sp>
        <p:nvSpPr>
          <p:cNvPr id="253988" name="Text Box 36"/>
          <p:cNvSpPr txBox="1">
            <a:spLocks noChangeArrowheads="1"/>
          </p:cNvSpPr>
          <p:nvPr/>
        </p:nvSpPr>
        <p:spPr bwMode="auto">
          <a:xfrm>
            <a:off x="5353050" y="5251450"/>
            <a:ext cx="159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(a,y)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25395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395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5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5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5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5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6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6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6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96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3964" name="Picture 12" descr="IP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6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Введение.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Определение. Соответствие.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3979" name="Text Box 27"/>
          <p:cNvSpPr txBox="1">
            <a:spLocks noChangeArrowheads="1"/>
          </p:cNvSpPr>
          <p:nvPr/>
        </p:nvSpPr>
        <p:spPr bwMode="auto">
          <a:xfrm>
            <a:off x="250825" y="1412875"/>
            <a:ext cx="3249613" cy="179070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   </a:t>
            </a:r>
            <a:r>
              <a:rPr lang="en-US" sz="2800">
                <a:latin typeface="Times New Roman" pitchFamily="18" charset="0"/>
              </a:rPr>
              <a:t>- </a:t>
            </a:r>
            <a:r>
              <a:rPr lang="ru-RU" sz="2800">
                <a:latin typeface="Times New Roman" pitchFamily="18" charset="0"/>
              </a:rPr>
              <a:t>пресостояние</a:t>
            </a:r>
            <a:br>
              <a:rPr lang="ru-RU" sz="2800">
                <a:latin typeface="Times New Roman" pitchFamily="18" charset="0"/>
              </a:rPr>
            </a:br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   </a:t>
            </a:r>
            <a:r>
              <a:rPr lang="ru-RU" sz="2800">
                <a:latin typeface="Times New Roman" pitchFamily="18" charset="0"/>
              </a:rPr>
              <a:t>- стимул</a:t>
            </a:r>
            <a:br>
              <a:rPr lang="ru-RU" sz="2800">
                <a:latin typeface="Times New Roman" pitchFamily="18" charset="0"/>
              </a:rPr>
            </a:b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ru-RU" sz="2800"/>
              <a:t>   </a:t>
            </a:r>
            <a:r>
              <a:rPr lang="ru-RU" sz="2800">
                <a:latin typeface="Times New Roman" pitchFamily="18" charset="0"/>
              </a:rPr>
              <a:t>- реакция</a:t>
            </a:r>
            <a:br>
              <a:rPr lang="ru-RU" sz="2800">
                <a:latin typeface="Times New Roman" pitchFamily="18" charset="0"/>
              </a:rPr>
            </a:br>
            <a:r>
              <a:rPr lang="en-US" sz="2800"/>
              <a:t>s`</a:t>
            </a:r>
            <a:r>
              <a:rPr lang="ru-RU" sz="2800"/>
              <a:t>  </a:t>
            </a:r>
            <a:r>
              <a:rPr lang="ru-RU" sz="2800">
                <a:latin typeface="Times New Roman" pitchFamily="18" charset="0"/>
              </a:rPr>
              <a:t>- постсостояние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 </a:t>
            </a:r>
          </a:p>
        </p:txBody>
      </p:sp>
      <p:sp>
        <p:nvSpPr>
          <p:cNvPr id="253980" name="Text Box 28"/>
          <p:cNvSpPr txBox="1">
            <a:spLocks noChangeArrowheads="1"/>
          </p:cNvSpPr>
          <p:nvPr/>
        </p:nvSpPr>
        <p:spPr bwMode="auto">
          <a:xfrm>
            <a:off x="3124200" y="3662363"/>
            <a:ext cx="2819400" cy="6667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000" b="1">
                <a:effectLst>
                  <a:outerShdw blurRad="38100" dist="38100" dir="2700000" algn="tl">
                    <a:srgbClr val="FFFFFF"/>
                  </a:outerShdw>
                </a:effectLst>
                <a:ea typeface="新細明體" pitchFamily="18" charset="-120"/>
              </a:rPr>
              <a:t>ioco = tr</a:t>
            </a:r>
            <a:endParaRPr lang="ru-RU" sz="4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53989" name="Picture 37" descr="stimul_b"/>
          <p:cNvPicPr>
            <a:picLocks noGrp="1" noChangeAspect="1" noChangeArrowheads="1"/>
          </p:cNvPicPr>
          <p:nvPr>
            <p:ph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090738" y="5345113"/>
            <a:ext cx="752475" cy="857250"/>
          </a:xfrm>
          <a:noFill/>
          <a:ln/>
        </p:spPr>
      </p:pic>
      <p:pic>
        <p:nvPicPr>
          <p:cNvPr id="253990" name="Picture 38" descr="stimul_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2675" y="5345113"/>
            <a:ext cx="752475" cy="857250"/>
          </a:xfrm>
          <a:prstGeom prst="rect">
            <a:avLst/>
          </a:prstGeom>
          <a:noFill/>
        </p:spPr>
      </p:pic>
      <p:sp>
        <p:nvSpPr>
          <p:cNvPr id="253994" name="Oval 42"/>
          <p:cNvSpPr>
            <a:spLocks noChangeAspect="1" noChangeArrowheads="1"/>
          </p:cNvSpPr>
          <p:nvPr/>
        </p:nvSpPr>
        <p:spPr bwMode="auto">
          <a:xfrm>
            <a:off x="4933950" y="14224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</a:t>
            </a:r>
            <a:endParaRPr lang="ru-RU" sz="2800"/>
          </a:p>
        </p:txBody>
      </p:sp>
      <p:sp>
        <p:nvSpPr>
          <p:cNvPr id="253995" name="Oval 43"/>
          <p:cNvSpPr>
            <a:spLocks noChangeAspect="1" noChangeArrowheads="1"/>
          </p:cNvSpPr>
          <p:nvPr/>
        </p:nvSpPr>
        <p:spPr bwMode="auto">
          <a:xfrm>
            <a:off x="8316913" y="14224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s`</a:t>
            </a:r>
            <a:endParaRPr lang="ru-RU" sz="2800"/>
          </a:p>
        </p:txBody>
      </p:sp>
      <p:cxnSp>
        <p:nvCxnSpPr>
          <p:cNvPr id="253996" name="AutoShape 44"/>
          <p:cNvCxnSpPr>
            <a:cxnSpLocks noChangeShapeType="1"/>
            <a:stCxn id="253994" idx="6"/>
            <a:endCxn id="253995" idx="2"/>
          </p:cNvCxnSpPr>
          <p:nvPr/>
        </p:nvCxnSpPr>
        <p:spPr bwMode="auto">
          <a:xfrm>
            <a:off x="5378450" y="1638300"/>
            <a:ext cx="29257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3997" name="Text Box 45"/>
          <p:cNvSpPr txBox="1">
            <a:spLocks noChangeArrowheads="1"/>
          </p:cNvSpPr>
          <p:nvPr/>
        </p:nvSpPr>
        <p:spPr bwMode="auto">
          <a:xfrm>
            <a:off x="6445250" y="1376363"/>
            <a:ext cx="692150" cy="42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(</a:t>
            </a:r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en-US" sz="2800"/>
              <a:t>,</a:t>
            </a: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en-US" sz="2800"/>
              <a:t>)</a:t>
            </a:r>
            <a:endParaRPr lang="ru-RU" sz="2800"/>
          </a:p>
        </p:txBody>
      </p:sp>
      <p:sp>
        <p:nvSpPr>
          <p:cNvPr id="253998" name="Oval 46"/>
          <p:cNvSpPr>
            <a:spLocks noChangeAspect="1" noChangeArrowheads="1"/>
          </p:cNvSpPr>
          <p:nvPr/>
        </p:nvSpPr>
        <p:spPr bwMode="auto">
          <a:xfrm>
            <a:off x="4933950" y="21463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</a:t>
            </a:r>
            <a:endParaRPr lang="ru-RU" sz="2800"/>
          </a:p>
        </p:txBody>
      </p:sp>
      <p:sp>
        <p:nvSpPr>
          <p:cNvPr id="253999" name="Oval 47"/>
          <p:cNvSpPr>
            <a:spLocks noChangeAspect="1" noChangeArrowheads="1"/>
          </p:cNvSpPr>
          <p:nvPr/>
        </p:nvSpPr>
        <p:spPr bwMode="auto">
          <a:xfrm>
            <a:off x="8316913" y="21463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s`</a:t>
            </a:r>
            <a:endParaRPr lang="ru-RU" sz="2800"/>
          </a:p>
        </p:txBody>
      </p:sp>
      <p:cxnSp>
        <p:nvCxnSpPr>
          <p:cNvPr id="254000" name="AutoShape 48"/>
          <p:cNvCxnSpPr>
            <a:cxnSpLocks noChangeShapeType="1"/>
            <a:stCxn id="253998" idx="6"/>
            <a:endCxn id="254002" idx="2"/>
          </p:cNvCxnSpPr>
          <p:nvPr/>
        </p:nvCxnSpPr>
        <p:spPr bwMode="auto">
          <a:xfrm>
            <a:off x="5378450" y="2362200"/>
            <a:ext cx="1390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4001" name="Text Box 49"/>
          <p:cNvSpPr txBox="1">
            <a:spLocks noChangeArrowheads="1"/>
          </p:cNvSpPr>
          <p:nvPr/>
        </p:nvSpPr>
        <p:spPr bwMode="auto">
          <a:xfrm>
            <a:off x="5940425" y="2098675"/>
            <a:ext cx="177800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254002" name="Oval 50"/>
          <p:cNvSpPr>
            <a:spLocks noChangeAspect="1" noChangeArrowheads="1"/>
          </p:cNvSpPr>
          <p:nvPr/>
        </p:nvSpPr>
        <p:spPr bwMode="auto">
          <a:xfrm>
            <a:off x="6769100" y="2271713"/>
            <a:ext cx="179388" cy="17938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54003" name="AutoShape 51"/>
          <p:cNvCxnSpPr>
            <a:cxnSpLocks noChangeShapeType="1"/>
            <a:stCxn id="254002" idx="6"/>
            <a:endCxn id="253999" idx="2"/>
          </p:cNvCxnSpPr>
          <p:nvPr/>
        </p:nvCxnSpPr>
        <p:spPr bwMode="auto">
          <a:xfrm>
            <a:off x="6948488" y="2362200"/>
            <a:ext cx="13557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4004" name="Text Box 52"/>
          <p:cNvSpPr txBox="1">
            <a:spLocks noChangeArrowheads="1"/>
          </p:cNvSpPr>
          <p:nvPr/>
        </p:nvSpPr>
        <p:spPr bwMode="auto">
          <a:xfrm>
            <a:off x="7489825" y="2098675"/>
            <a:ext cx="177800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y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254007" name="Text Box 55"/>
          <p:cNvSpPr txBox="1">
            <a:spLocks noChangeArrowheads="1"/>
          </p:cNvSpPr>
          <p:nvPr/>
        </p:nvSpPr>
        <p:spPr bwMode="auto">
          <a:xfrm>
            <a:off x="3635375" y="1376363"/>
            <a:ext cx="1476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LTS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254008" name="Text Box 56"/>
          <p:cNvSpPr txBox="1">
            <a:spLocks noChangeArrowheads="1"/>
          </p:cNvSpPr>
          <p:nvPr/>
        </p:nvSpPr>
        <p:spPr bwMode="auto">
          <a:xfrm>
            <a:off x="3635375" y="2097088"/>
            <a:ext cx="1476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latin typeface="Times New Roman" pitchFamily="18" charset="0"/>
              </a:rPr>
              <a:t>АА</a:t>
            </a:r>
          </a:p>
        </p:txBody>
      </p:sp>
      <p:sp>
        <p:nvSpPr>
          <p:cNvPr id="254009" name="Oval 57"/>
          <p:cNvSpPr>
            <a:spLocks noChangeAspect="1" noChangeArrowheads="1"/>
          </p:cNvSpPr>
          <p:nvPr/>
        </p:nvSpPr>
        <p:spPr bwMode="auto">
          <a:xfrm>
            <a:off x="8280400" y="3249613"/>
            <a:ext cx="611188" cy="50323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s`</a:t>
            </a:r>
            <a:r>
              <a:rPr lang="en-US" sz="2800" baseline="-10000"/>
              <a:t>n</a:t>
            </a:r>
            <a:endParaRPr lang="ru-RU" sz="2800" baseline="-10000"/>
          </a:p>
        </p:txBody>
      </p:sp>
      <p:cxnSp>
        <p:nvCxnSpPr>
          <p:cNvPr id="254010" name="AutoShape 58"/>
          <p:cNvCxnSpPr>
            <a:cxnSpLocks noChangeShapeType="1"/>
            <a:stCxn id="254002" idx="6"/>
            <a:endCxn id="254009" idx="2"/>
          </p:cNvCxnSpPr>
          <p:nvPr/>
        </p:nvCxnSpPr>
        <p:spPr bwMode="auto">
          <a:xfrm>
            <a:off x="6948488" y="2362200"/>
            <a:ext cx="1319212" cy="11398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4011" name="Text Box 59"/>
          <p:cNvSpPr txBox="1">
            <a:spLocks noChangeArrowheads="1"/>
          </p:cNvSpPr>
          <p:nvPr/>
        </p:nvSpPr>
        <p:spPr bwMode="auto">
          <a:xfrm>
            <a:off x="7488238" y="2673350"/>
            <a:ext cx="312737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en-US" sz="2800" baseline="-10000"/>
              <a:t>n</a:t>
            </a:r>
            <a:endParaRPr lang="ru-RU" sz="2800" baseline="-10000"/>
          </a:p>
        </p:txBody>
      </p:sp>
      <p:sp>
        <p:nvSpPr>
          <p:cNvPr id="254012" name="Text Box 60"/>
          <p:cNvSpPr txBox="1">
            <a:spLocks noChangeArrowheads="1"/>
          </p:cNvSpPr>
          <p:nvPr/>
        </p:nvSpPr>
        <p:spPr bwMode="auto">
          <a:xfrm>
            <a:off x="8378825" y="2719388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…</a:t>
            </a:r>
            <a:endParaRPr lang="ru-RU" sz="3600" b="1"/>
          </a:p>
        </p:txBody>
      </p:sp>
      <p:sp>
        <p:nvSpPr>
          <p:cNvPr id="253992" name="Text Box 40"/>
          <p:cNvSpPr txBox="1">
            <a:spLocks noChangeArrowheads="1"/>
          </p:cNvSpPr>
          <p:nvPr/>
        </p:nvSpPr>
        <p:spPr bwMode="auto">
          <a:xfrm>
            <a:off x="5400675" y="5251450"/>
            <a:ext cx="159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sym typeface="Symbol" pitchFamily="18" charset="2"/>
              </a:rPr>
              <a:t>(b,z)</a:t>
            </a:r>
            <a:endParaRPr lang="ru-RU" sz="5400" b="1">
              <a:solidFill>
                <a:schemeClr val="bg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25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3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3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4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4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25399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253990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25398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5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000" fill="hold"/>
                                        <p:tgtEl>
                                          <p:spTgt spid="253989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53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25398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88" grpId="1"/>
      <p:bldP spid="253980" grpId="0" animBg="1"/>
      <p:bldP spid="253994" grpId="0" animBg="1"/>
      <p:bldP spid="253995" grpId="0" animBg="1"/>
      <p:bldP spid="253997" grpId="0" animBg="1"/>
      <p:bldP spid="253998" grpId="0" animBg="1"/>
      <p:bldP spid="253999" grpId="0" animBg="1"/>
      <p:bldP spid="254001" grpId="0" animBg="1"/>
      <p:bldP spid="254002" grpId="0" animBg="1"/>
      <p:bldP spid="254004" grpId="0" animBg="1"/>
      <p:bldP spid="254007" grpId="0"/>
      <p:bldP spid="254008" grpId="0"/>
      <p:bldP spid="254009" grpId="0" animBg="1"/>
      <p:bldP spid="254011" grpId="0" animBg="1"/>
      <p:bldP spid="254012" grpId="0"/>
      <p:bldP spid="253992" grpId="0"/>
      <p:bldP spid="2539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E77D-717B-46E9-9465-5FECC38CFBF0}" type="slidenum">
              <a:rPr lang="ru-RU"/>
              <a:pPr/>
              <a:t>5</a:t>
            </a:fld>
            <a:endParaRPr lang="ru-RU"/>
          </a:p>
        </p:txBody>
      </p:sp>
      <p:grpSp>
        <p:nvGrpSpPr>
          <p:cNvPr id="2846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46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6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46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4685" name="Text Box 13"/>
          <p:cNvSpPr txBox="1">
            <a:spLocks noChangeArrowheads="1"/>
          </p:cNvSpPr>
          <p:nvPr/>
        </p:nvSpPr>
        <p:spPr bwMode="auto">
          <a:xfrm>
            <a:off x="4419600" y="381000"/>
            <a:ext cx="47244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sz="300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>
                <a:latin typeface="Times New Roman" pitchFamily="18" charset="0"/>
              </a:rPr>
              <a:t>ведение</a:t>
            </a:r>
            <a:r>
              <a:rPr lang="ru-RU" sz="300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sz="3000" b="1" u="sng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000" b="1" u="sng">
                <a:latin typeface="Times New Roman" pitchFamily="18" charset="0"/>
              </a:rPr>
              <a:t>сновные понятия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Что такое тестирование соответствия?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Что такое правильность?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Что такое функциональность?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Формальные спецификации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Математическая модель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Проблема извлечения модели</a:t>
            </a:r>
            <a:endParaRPr lang="ru-RU" sz="2600">
              <a:latin typeface="Times New Roman" pitchFamily="18" charset="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sz="2600">
                <a:latin typeface="Times New Roman" pitchFamily="18" charset="0"/>
                <a:cs typeface="Times New Roman" pitchFamily="18" charset="0"/>
              </a:rPr>
              <a:t>Цикл разработки и тестирования</a:t>
            </a:r>
            <a:r>
              <a:rPr lang="en-US" sz="2600">
                <a:latin typeface="Times New Roman" pitchFamily="18" charset="0"/>
              </a:rPr>
              <a:t> </a:t>
            </a:r>
          </a:p>
        </p:txBody>
      </p:sp>
      <p:pic>
        <p:nvPicPr>
          <p:cNvPr id="284686" name="Picture 14" descr="kub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07950"/>
            <a:ext cx="685800" cy="722313"/>
          </a:xfrm>
          <a:prstGeom prst="rect">
            <a:avLst/>
          </a:prstGeom>
          <a:noFill/>
        </p:spPr>
      </p:pic>
      <p:pic>
        <p:nvPicPr>
          <p:cNvPr id="284687" name="Picture 15" descr="tg8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107950" y="107950"/>
            <a:ext cx="4181475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5A96-AD79-4EF1-9507-C4124F31CF45}" type="slidenum">
              <a:rPr lang="ru-RU"/>
              <a:pPr/>
              <a:t>50</a:t>
            </a:fld>
            <a:endParaRPr lang="ru-RU"/>
          </a:p>
        </p:txBody>
      </p:sp>
      <p:sp>
        <p:nvSpPr>
          <p:cNvPr id="144426" name="Rectangle 42"/>
          <p:cNvSpPr>
            <a:spLocks noChangeArrowheads="1"/>
          </p:cNvSpPr>
          <p:nvPr/>
        </p:nvSpPr>
        <p:spPr bwMode="auto">
          <a:xfrm>
            <a:off x="1619250" y="5735638"/>
            <a:ext cx="6192838" cy="8255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144425" name="Rectangle 41"/>
          <p:cNvSpPr>
            <a:spLocks noChangeArrowheads="1"/>
          </p:cNvSpPr>
          <p:nvPr/>
        </p:nvSpPr>
        <p:spPr bwMode="auto">
          <a:xfrm>
            <a:off x="3419475" y="5048250"/>
            <a:ext cx="4392613" cy="9334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сильный недетерминизм</a:t>
            </a:r>
          </a:p>
        </p:txBody>
      </p:sp>
      <p:sp>
        <p:nvSpPr>
          <p:cNvPr id="144424" name="Rectangle 40" descr="Light horizontal"/>
          <p:cNvSpPr>
            <a:spLocks noChangeArrowheads="1"/>
          </p:cNvSpPr>
          <p:nvPr/>
        </p:nvSpPr>
        <p:spPr bwMode="auto">
          <a:xfrm>
            <a:off x="1619250" y="5622925"/>
            <a:ext cx="4537075" cy="757238"/>
          </a:xfrm>
          <a:prstGeom prst="rect">
            <a:avLst/>
          </a:prstGeom>
          <a:pattFill prst="ltHorz">
            <a:fgClr>
              <a:srgbClr val="F4EBCA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r"/>
            <a:r>
              <a:rPr lang="ru-RU" sz="2800"/>
              <a:t>наблюдаемый</a:t>
            </a:r>
          </a:p>
        </p:txBody>
      </p:sp>
      <p:grpSp>
        <p:nvGrpSpPr>
          <p:cNvPr id="1443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443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3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443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439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Введение.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Три вида детерминизма.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4398" name="Oval 14"/>
          <p:cNvSpPr>
            <a:spLocks noChangeAspect="1" noChangeArrowheads="1"/>
          </p:cNvSpPr>
          <p:nvPr/>
        </p:nvSpPr>
        <p:spPr bwMode="auto">
          <a:xfrm>
            <a:off x="4933950" y="14224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</a:t>
            </a:r>
            <a:endParaRPr lang="ru-RU" sz="2800"/>
          </a:p>
        </p:txBody>
      </p:sp>
      <p:sp>
        <p:nvSpPr>
          <p:cNvPr id="144399" name="Oval 15"/>
          <p:cNvSpPr>
            <a:spLocks noChangeAspect="1" noChangeArrowheads="1"/>
          </p:cNvSpPr>
          <p:nvPr/>
        </p:nvSpPr>
        <p:spPr bwMode="auto">
          <a:xfrm>
            <a:off x="8316913" y="14224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s`</a:t>
            </a:r>
            <a:endParaRPr lang="ru-RU" sz="2800"/>
          </a:p>
        </p:txBody>
      </p:sp>
      <p:cxnSp>
        <p:nvCxnSpPr>
          <p:cNvPr id="144400" name="AutoShape 16"/>
          <p:cNvCxnSpPr>
            <a:cxnSpLocks noChangeShapeType="1"/>
            <a:stCxn id="144398" idx="6"/>
            <a:endCxn id="144399" idx="2"/>
          </p:cNvCxnSpPr>
          <p:nvPr/>
        </p:nvCxnSpPr>
        <p:spPr bwMode="auto">
          <a:xfrm>
            <a:off x="5378450" y="1638300"/>
            <a:ext cx="29257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6445250" y="1376363"/>
            <a:ext cx="692150" cy="42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(</a:t>
            </a:r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en-US" sz="2800"/>
              <a:t>,</a:t>
            </a: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en-US" sz="2800"/>
              <a:t>)</a:t>
            </a:r>
            <a:endParaRPr lang="ru-RU" sz="2800"/>
          </a:p>
        </p:txBody>
      </p:sp>
      <p:sp>
        <p:nvSpPr>
          <p:cNvPr id="144402" name="Oval 18"/>
          <p:cNvSpPr>
            <a:spLocks noChangeAspect="1" noChangeArrowheads="1"/>
          </p:cNvSpPr>
          <p:nvPr/>
        </p:nvSpPr>
        <p:spPr bwMode="auto">
          <a:xfrm>
            <a:off x="4933950" y="21463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</a:t>
            </a:r>
            <a:endParaRPr lang="ru-RU" sz="2800"/>
          </a:p>
        </p:txBody>
      </p:sp>
      <p:sp>
        <p:nvSpPr>
          <p:cNvPr id="144403" name="Oval 19"/>
          <p:cNvSpPr>
            <a:spLocks noChangeAspect="1" noChangeArrowheads="1"/>
          </p:cNvSpPr>
          <p:nvPr/>
        </p:nvSpPr>
        <p:spPr bwMode="auto">
          <a:xfrm>
            <a:off x="8316913" y="2146300"/>
            <a:ext cx="43180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800"/>
              <a:t>s`</a:t>
            </a:r>
            <a:endParaRPr lang="ru-RU" sz="2800"/>
          </a:p>
        </p:txBody>
      </p:sp>
      <p:cxnSp>
        <p:nvCxnSpPr>
          <p:cNvPr id="144404" name="AutoShape 20"/>
          <p:cNvCxnSpPr>
            <a:cxnSpLocks noChangeShapeType="1"/>
            <a:stCxn id="144402" idx="6"/>
            <a:endCxn id="144406" idx="2"/>
          </p:cNvCxnSpPr>
          <p:nvPr/>
        </p:nvCxnSpPr>
        <p:spPr bwMode="auto">
          <a:xfrm>
            <a:off x="5378450" y="2362200"/>
            <a:ext cx="1390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4405" name="Text Box 21"/>
          <p:cNvSpPr txBox="1">
            <a:spLocks noChangeArrowheads="1"/>
          </p:cNvSpPr>
          <p:nvPr/>
        </p:nvSpPr>
        <p:spPr bwMode="auto">
          <a:xfrm>
            <a:off x="5940425" y="2098675"/>
            <a:ext cx="177800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144406" name="Oval 22"/>
          <p:cNvSpPr>
            <a:spLocks noChangeAspect="1" noChangeArrowheads="1"/>
          </p:cNvSpPr>
          <p:nvPr/>
        </p:nvSpPr>
        <p:spPr bwMode="auto">
          <a:xfrm>
            <a:off x="6769100" y="2271713"/>
            <a:ext cx="179388" cy="17938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44407" name="AutoShape 23"/>
          <p:cNvCxnSpPr>
            <a:cxnSpLocks noChangeShapeType="1"/>
            <a:stCxn id="144406" idx="6"/>
            <a:endCxn id="144403" idx="2"/>
          </p:cNvCxnSpPr>
          <p:nvPr/>
        </p:nvCxnSpPr>
        <p:spPr bwMode="auto">
          <a:xfrm>
            <a:off x="6948488" y="2362200"/>
            <a:ext cx="13557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4408" name="Text Box 24"/>
          <p:cNvSpPr txBox="1">
            <a:spLocks noChangeArrowheads="1"/>
          </p:cNvSpPr>
          <p:nvPr/>
        </p:nvSpPr>
        <p:spPr bwMode="auto">
          <a:xfrm>
            <a:off x="7489825" y="2098675"/>
            <a:ext cx="177800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y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144409" name="Text Box 25"/>
          <p:cNvSpPr txBox="1">
            <a:spLocks noChangeArrowheads="1"/>
          </p:cNvSpPr>
          <p:nvPr/>
        </p:nvSpPr>
        <p:spPr bwMode="auto">
          <a:xfrm>
            <a:off x="6484938" y="3368675"/>
            <a:ext cx="4540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s,</a:t>
            </a:r>
            <a:r>
              <a:rPr lang="en-US" sz="2800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3333FF"/>
              </a:solidFill>
            </a:endParaRPr>
          </a:p>
        </p:txBody>
      </p:sp>
      <p:sp>
        <p:nvSpPr>
          <p:cNvPr id="144410" name="Text Box 26"/>
          <p:cNvSpPr txBox="1">
            <a:spLocks noChangeArrowheads="1"/>
          </p:cNvSpPr>
          <p:nvPr/>
        </p:nvSpPr>
        <p:spPr bwMode="auto">
          <a:xfrm>
            <a:off x="7981950" y="3368675"/>
            <a:ext cx="5730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en-US" sz="2800"/>
              <a:t>,s`</a:t>
            </a:r>
            <a:endParaRPr lang="ru-RU" sz="2800"/>
          </a:p>
        </p:txBody>
      </p:sp>
      <p:sp>
        <p:nvSpPr>
          <p:cNvPr id="144411" name="AutoShape 27"/>
          <p:cNvSpPr>
            <a:spLocks noChangeArrowheads="1"/>
          </p:cNvSpPr>
          <p:nvPr/>
        </p:nvSpPr>
        <p:spPr bwMode="auto">
          <a:xfrm>
            <a:off x="7086600" y="3443288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FBC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412" name="Text Box 28"/>
          <p:cNvSpPr txBox="1">
            <a:spLocks noChangeArrowheads="1"/>
          </p:cNvSpPr>
          <p:nvPr/>
        </p:nvSpPr>
        <p:spPr bwMode="auto">
          <a:xfrm>
            <a:off x="6475413" y="4287838"/>
            <a:ext cx="7302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s,</a:t>
            </a:r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en-US" sz="2800"/>
              <a:t>,</a:t>
            </a:r>
            <a:r>
              <a:rPr lang="en-US" sz="2800">
                <a:solidFill>
                  <a:srgbClr val="FF0000"/>
                </a:solidFill>
              </a:rPr>
              <a:t>y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144413" name="Text Box 29"/>
          <p:cNvSpPr txBox="1">
            <a:spLocks noChangeArrowheads="1"/>
          </p:cNvSpPr>
          <p:nvPr/>
        </p:nvSpPr>
        <p:spPr bwMode="auto">
          <a:xfrm>
            <a:off x="8261350" y="4287838"/>
            <a:ext cx="33813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s`</a:t>
            </a:r>
            <a:endParaRPr lang="ru-RU" sz="3200"/>
          </a:p>
        </p:txBody>
      </p:sp>
      <p:sp>
        <p:nvSpPr>
          <p:cNvPr id="144414" name="AutoShape 30"/>
          <p:cNvSpPr>
            <a:spLocks noChangeArrowheads="1"/>
          </p:cNvSpPr>
          <p:nvPr/>
        </p:nvSpPr>
        <p:spPr bwMode="auto">
          <a:xfrm>
            <a:off x="7366000" y="4378325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4415" name="Text Box 31"/>
          <p:cNvSpPr txBox="1">
            <a:spLocks noChangeArrowheads="1"/>
          </p:cNvSpPr>
          <p:nvPr/>
        </p:nvSpPr>
        <p:spPr bwMode="auto">
          <a:xfrm>
            <a:off x="3635375" y="1376363"/>
            <a:ext cx="1476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LTS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144416" name="Text Box 32"/>
          <p:cNvSpPr txBox="1">
            <a:spLocks noChangeArrowheads="1"/>
          </p:cNvSpPr>
          <p:nvPr/>
        </p:nvSpPr>
        <p:spPr bwMode="auto">
          <a:xfrm>
            <a:off x="3635375" y="2097088"/>
            <a:ext cx="1476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latin typeface="Times New Roman" pitchFamily="18" charset="0"/>
              </a:rPr>
              <a:t>АА</a:t>
            </a:r>
          </a:p>
        </p:txBody>
      </p:sp>
      <p:sp>
        <p:nvSpPr>
          <p:cNvPr id="144422" name="Rectangle 38" descr="Light vertical"/>
          <p:cNvSpPr>
            <a:spLocks noChangeArrowheads="1"/>
          </p:cNvSpPr>
          <p:nvPr/>
        </p:nvSpPr>
        <p:spPr bwMode="auto">
          <a:xfrm>
            <a:off x="179388" y="5408613"/>
            <a:ext cx="3240087" cy="825500"/>
          </a:xfrm>
          <a:prstGeom prst="rect">
            <a:avLst/>
          </a:prstGeom>
          <a:pattFill prst="ltVert">
            <a:fgClr>
              <a:srgbClr val="C9F9C9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ru-RU" sz="2800"/>
              <a:t>слабый</a:t>
            </a:r>
          </a:p>
        </p:txBody>
      </p:sp>
      <p:sp>
        <p:nvSpPr>
          <p:cNvPr id="144423" name="Rectangle 39" descr="Small grid"/>
          <p:cNvSpPr>
            <a:spLocks noChangeArrowheads="1"/>
          </p:cNvSpPr>
          <p:nvPr/>
        </p:nvSpPr>
        <p:spPr bwMode="auto">
          <a:xfrm>
            <a:off x="1619250" y="5622925"/>
            <a:ext cx="1800225" cy="611188"/>
          </a:xfrm>
          <a:prstGeom prst="rect">
            <a:avLst/>
          </a:prstGeom>
          <a:pattFill prst="smGrid">
            <a:fgClr>
              <a:srgbClr val="FBCDFB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сильный</a:t>
            </a:r>
          </a:p>
        </p:txBody>
      </p:sp>
      <p:sp>
        <p:nvSpPr>
          <p:cNvPr id="144427" name="Text Box 43"/>
          <p:cNvSpPr txBox="1">
            <a:spLocks noChangeArrowheads="1"/>
          </p:cNvSpPr>
          <p:nvPr/>
        </p:nvSpPr>
        <p:spPr bwMode="auto">
          <a:xfrm>
            <a:off x="3937000" y="4360863"/>
            <a:ext cx="2232025" cy="436562"/>
          </a:xfrm>
          <a:prstGeom prst="rect">
            <a:avLst/>
          </a:prstGeom>
          <a:solidFill>
            <a:srgbClr val="FDE7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сильный (АА)</a:t>
            </a:r>
          </a:p>
        </p:txBody>
      </p:sp>
      <p:sp>
        <p:nvSpPr>
          <p:cNvPr id="144428" name="Text Box 44"/>
          <p:cNvSpPr txBox="1">
            <a:spLocks noChangeArrowheads="1"/>
          </p:cNvSpPr>
          <p:nvPr/>
        </p:nvSpPr>
        <p:spPr bwMode="auto">
          <a:xfrm>
            <a:off x="3959225" y="3357563"/>
            <a:ext cx="2146300" cy="436562"/>
          </a:xfrm>
          <a:prstGeom prst="rect">
            <a:avLst/>
          </a:prstGeom>
          <a:solidFill>
            <a:srgbClr val="E9FC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слабый (</a:t>
            </a:r>
            <a:r>
              <a:rPr lang="en-US" sz="2800">
                <a:latin typeface="Times New Roman" pitchFamily="18" charset="0"/>
              </a:rPr>
              <a:t>LTS)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144429" name="Text Box 45"/>
          <p:cNvSpPr txBox="1">
            <a:spLocks noChangeArrowheads="1"/>
          </p:cNvSpPr>
          <p:nvPr/>
        </p:nvSpPr>
        <p:spPr bwMode="auto">
          <a:xfrm>
            <a:off x="2217738" y="3856038"/>
            <a:ext cx="2359025" cy="436562"/>
          </a:xfrm>
          <a:prstGeom prst="rect">
            <a:avLst/>
          </a:prstGeom>
          <a:solidFill>
            <a:srgbClr val="F4F1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6000" tIns="0" rIns="36000" bIns="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детерминизм</a:t>
            </a:r>
          </a:p>
        </p:txBody>
      </p:sp>
      <p:cxnSp>
        <p:nvCxnSpPr>
          <p:cNvPr id="144430" name="AutoShape 46"/>
          <p:cNvCxnSpPr>
            <a:cxnSpLocks noChangeShapeType="1"/>
            <a:stCxn id="144429" idx="0"/>
            <a:endCxn id="144428" idx="1"/>
          </p:cNvCxnSpPr>
          <p:nvPr/>
        </p:nvCxnSpPr>
        <p:spPr bwMode="auto">
          <a:xfrm rot="16200000">
            <a:off x="3538538" y="3435350"/>
            <a:ext cx="279400" cy="561975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cxnSp>
        <p:nvCxnSpPr>
          <p:cNvPr id="144431" name="AutoShape 47"/>
          <p:cNvCxnSpPr>
            <a:cxnSpLocks noChangeShapeType="1"/>
            <a:stCxn id="144429" idx="2"/>
            <a:endCxn id="144427" idx="1"/>
          </p:cNvCxnSpPr>
          <p:nvPr/>
        </p:nvCxnSpPr>
        <p:spPr bwMode="auto">
          <a:xfrm rot="16200000" flipH="1">
            <a:off x="3523456" y="4166394"/>
            <a:ext cx="287338" cy="53975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sp>
        <p:nvSpPr>
          <p:cNvPr id="144437" name="Text Box 53"/>
          <p:cNvSpPr txBox="1">
            <a:spLocks noChangeArrowheads="1"/>
          </p:cNvSpPr>
          <p:nvPr/>
        </p:nvSpPr>
        <p:spPr bwMode="auto">
          <a:xfrm>
            <a:off x="250825" y="1412875"/>
            <a:ext cx="3249613" cy="179070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2000" tIns="36000" rIns="72000" bIns="3600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   </a:t>
            </a:r>
            <a:r>
              <a:rPr lang="en-US" sz="2800">
                <a:latin typeface="Times New Roman" pitchFamily="18" charset="0"/>
              </a:rPr>
              <a:t>- </a:t>
            </a:r>
            <a:r>
              <a:rPr lang="ru-RU" sz="2800">
                <a:latin typeface="Times New Roman" pitchFamily="18" charset="0"/>
              </a:rPr>
              <a:t>пресостояние</a:t>
            </a:r>
            <a:br>
              <a:rPr lang="ru-RU" sz="2800">
                <a:latin typeface="Times New Roman" pitchFamily="18" charset="0"/>
              </a:rPr>
            </a:br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   </a:t>
            </a:r>
            <a:r>
              <a:rPr lang="ru-RU" sz="2800">
                <a:latin typeface="Times New Roman" pitchFamily="18" charset="0"/>
              </a:rPr>
              <a:t>- стимул</a:t>
            </a:r>
            <a:br>
              <a:rPr lang="ru-RU" sz="2800">
                <a:latin typeface="Times New Roman" pitchFamily="18" charset="0"/>
              </a:rPr>
            </a:br>
            <a:r>
              <a:rPr lang="en-US" sz="2800">
                <a:solidFill>
                  <a:srgbClr val="FF0000"/>
                </a:solidFill>
              </a:rPr>
              <a:t>y</a:t>
            </a:r>
            <a:r>
              <a:rPr lang="ru-RU" sz="2800"/>
              <a:t>   </a:t>
            </a:r>
            <a:r>
              <a:rPr lang="ru-RU" sz="2800">
                <a:latin typeface="Times New Roman" pitchFamily="18" charset="0"/>
              </a:rPr>
              <a:t>- реакция</a:t>
            </a:r>
            <a:br>
              <a:rPr lang="ru-RU" sz="2800">
                <a:latin typeface="Times New Roman" pitchFamily="18" charset="0"/>
              </a:rPr>
            </a:br>
            <a:r>
              <a:rPr lang="en-US" sz="2800"/>
              <a:t>s`</a:t>
            </a:r>
            <a:r>
              <a:rPr lang="ru-RU" sz="2800"/>
              <a:t>  </a:t>
            </a:r>
            <a:r>
              <a:rPr lang="ru-RU" sz="2800">
                <a:latin typeface="Times New Roman" pitchFamily="18" charset="0"/>
              </a:rPr>
              <a:t>- постсостояние</a:t>
            </a:r>
            <a:r>
              <a:rPr lang="ru-RU" sz="2800"/>
              <a:t> </a:t>
            </a:r>
            <a:r>
              <a:rPr lang="ru-RU" sz="28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4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4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4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4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25" grpId="0" animBg="1"/>
      <p:bldP spid="144424" grpId="0" animBg="1"/>
      <p:bldP spid="144409" grpId="0"/>
      <p:bldP spid="144410" grpId="0"/>
      <p:bldP spid="144411" grpId="0" animBg="1"/>
      <p:bldP spid="144412" grpId="0"/>
      <p:bldP spid="144413" grpId="0"/>
      <p:bldP spid="144414" grpId="0" animBg="1"/>
      <p:bldP spid="144422" grpId="0" animBg="1"/>
      <p:bldP spid="144423" grpId="0" animBg="1"/>
      <p:bldP spid="144427" grpId="0" animBg="1"/>
      <p:bldP spid="144428" grpId="0" animBg="1"/>
      <p:bldP spid="1444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FFE2-F90C-44CF-BBD4-368FB8755270}" type="slidenum">
              <a:rPr lang="ru-RU"/>
              <a:pPr/>
              <a:t>51</a:t>
            </a:fld>
            <a:endParaRPr lang="ru-RU"/>
          </a:p>
        </p:txBody>
      </p:sp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3517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517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3518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Введение.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Спецификация в пред- и постусловиях.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5182" name="Oval 14"/>
          <p:cNvSpPr>
            <a:spLocks noChangeAspect="1" noChangeArrowheads="1"/>
          </p:cNvSpPr>
          <p:nvPr/>
        </p:nvSpPr>
        <p:spPr bwMode="auto">
          <a:xfrm>
            <a:off x="2628900" y="202565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135183" name="Oval 15"/>
          <p:cNvSpPr>
            <a:spLocks noChangeArrowheads="1"/>
          </p:cNvSpPr>
          <p:nvPr/>
        </p:nvSpPr>
        <p:spPr bwMode="auto">
          <a:xfrm>
            <a:off x="6011863" y="2025650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135184" name="AutoShape 16"/>
          <p:cNvCxnSpPr>
            <a:cxnSpLocks noChangeShapeType="1"/>
            <a:stCxn id="135182" idx="6"/>
            <a:endCxn id="135183" idx="2"/>
          </p:cNvCxnSpPr>
          <p:nvPr/>
        </p:nvCxnSpPr>
        <p:spPr bwMode="auto">
          <a:xfrm>
            <a:off x="3181350" y="2295525"/>
            <a:ext cx="2817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35185" name="Text Box 17"/>
          <p:cNvSpPr txBox="1">
            <a:spLocks noChangeArrowheads="1"/>
          </p:cNvSpPr>
          <p:nvPr/>
        </p:nvSpPr>
        <p:spPr bwMode="auto">
          <a:xfrm>
            <a:off x="4140200" y="2014538"/>
            <a:ext cx="788988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(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)</a:t>
            </a:r>
            <a:endParaRPr lang="ru-RU" sz="3200"/>
          </a:p>
        </p:txBody>
      </p:sp>
      <p:sp>
        <p:nvSpPr>
          <p:cNvPr id="135201" name="Text Box 33"/>
          <p:cNvSpPr txBox="1">
            <a:spLocks noChangeArrowheads="1"/>
          </p:cNvSpPr>
          <p:nvPr/>
        </p:nvSpPr>
        <p:spPr bwMode="auto">
          <a:xfrm>
            <a:off x="647700" y="3273425"/>
            <a:ext cx="27876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PRE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) = true</a:t>
            </a:r>
            <a:endParaRPr lang="ru-RU" sz="3200"/>
          </a:p>
        </p:txBody>
      </p:sp>
      <p:sp>
        <p:nvSpPr>
          <p:cNvPr id="135205" name="Text Box 37"/>
          <p:cNvSpPr txBox="1">
            <a:spLocks noChangeArrowheads="1"/>
          </p:cNvSpPr>
          <p:nvPr/>
        </p:nvSpPr>
        <p:spPr bwMode="auto">
          <a:xfrm>
            <a:off x="4643438" y="3278188"/>
            <a:ext cx="382428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POST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,s`) = true</a:t>
            </a:r>
            <a:endParaRPr lang="ru-RU" sz="3200"/>
          </a:p>
        </p:txBody>
      </p:sp>
      <p:sp>
        <p:nvSpPr>
          <p:cNvPr id="135206" name="Text Box 38"/>
          <p:cNvSpPr txBox="1">
            <a:spLocks noChangeArrowheads="1"/>
          </p:cNvSpPr>
          <p:nvPr/>
        </p:nvSpPr>
        <p:spPr bwMode="auto">
          <a:xfrm>
            <a:off x="358775" y="4846638"/>
            <a:ext cx="8497888" cy="742950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lIns="126000" tIns="82800" rIns="126000" bIns="82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en-US" sz="3600"/>
              <a:t>POST: </a:t>
            </a:r>
            <a:r>
              <a:rPr lang="en-US" sz="3600">
                <a:sym typeface="Symbol" pitchFamily="18" charset="2"/>
              </a:rPr>
              <a:t>a,b,c</a:t>
            </a:r>
            <a:r>
              <a:rPr lang="ru-RU" sz="3600">
                <a:latin typeface="Times New Roman" pitchFamily="18" charset="0"/>
                <a:sym typeface="Symbol" pitchFamily="18" charset="2"/>
              </a:rPr>
              <a:t>Натуральные</a:t>
            </a:r>
            <a:r>
              <a:rPr lang="en-US" sz="36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3600">
                <a:sym typeface="Symbol" pitchFamily="18" charset="2"/>
              </a:rPr>
              <a:t> a</a:t>
            </a:r>
            <a:r>
              <a:rPr lang="en-US" sz="3600" baseline="30000">
                <a:sym typeface="Symbol" pitchFamily="18" charset="2"/>
              </a:rPr>
              <a:t>s`</a:t>
            </a:r>
            <a:r>
              <a:rPr lang="en-US" sz="3600">
                <a:sym typeface="Symbol" pitchFamily="18" charset="2"/>
              </a:rPr>
              <a:t>+b</a:t>
            </a:r>
            <a:r>
              <a:rPr lang="en-US" sz="3600" baseline="30000">
                <a:sym typeface="Symbol" pitchFamily="18" charset="2"/>
              </a:rPr>
              <a:t>s`</a:t>
            </a:r>
            <a:r>
              <a:rPr lang="en-US" sz="3600">
                <a:sym typeface="Symbol" pitchFamily="18" charset="2"/>
              </a:rPr>
              <a:t>=c</a:t>
            </a:r>
            <a:r>
              <a:rPr lang="en-US" sz="3600" baseline="30000">
                <a:sym typeface="Symbol" pitchFamily="18" charset="2"/>
              </a:rPr>
              <a:t>s`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2" grpId="0" animBg="1"/>
      <p:bldP spid="135183" grpId="0" animBg="1"/>
      <p:bldP spid="135201" grpId="0"/>
      <p:bldP spid="135205" grpId="0"/>
      <p:bldP spid="13520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9220B-85C6-4924-91D2-1D184EDBFE43}" type="slidenum">
              <a:rPr lang="ru-RU"/>
              <a:pPr/>
              <a:t>52</a:t>
            </a:fld>
            <a:endParaRPr lang="ru-RU"/>
          </a:p>
        </p:txBody>
      </p:sp>
      <p:grpSp>
        <p:nvGrpSpPr>
          <p:cNvPr id="13721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3721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3722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37434" name="Group 218"/>
          <p:cNvGraphicFramePr>
            <a:graphicFrameLocks noGrp="1"/>
          </p:cNvGraphicFramePr>
          <p:nvPr>
            <p:ph/>
          </p:nvPr>
        </p:nvGraphicFramePr>
        <p:xfrm>
          <a:off x="287338" y="1557338"/>
          <a:ext cx="8605837" cy="4539915"/>
        </p:xfrm>
        <a:graphic>
          <a:graphicData uri="http://schemas.openxmlformats.org/drawingml/2006/table">
            <a:tbl>
              <a:tblPr/>
              <a:tblGrid>
                <a:gridCol w="4464050"/>
                <a:gridCol w="4141787"/>
              </a:tblGrid>
              <a:tr h="10255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Спецификация сумматора на множестве чисел</a:t>
                      </a:r>
                      <a:b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{ 0,1,2 }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с двумя недетерминированными</a:t>
                      </a:r>
                      <a:b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операциями: увеличение (+) и уменьшение (-).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= +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= -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s&lt;2 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s&gt;0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3F4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(s=0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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y=+1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y=+2)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&amp; (s=1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 y=+1)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&amp;  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`=s+y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(s=1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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y=-1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&amp; (s=2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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y=-1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 y=-2)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&amp;  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`=s+y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CE7"/>
                    </a:solidFill>
                  </a:tcPr>
                </a:tc>
              </a:tr>
            </a:tbl>
          </a:graphicData>
        </a:graphic>
      </p:graphicFrame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Введение.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 спецификации.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7352" name="Oval 136"/>
          <p:cNvSpPr>
            <a:spLocks noChangeAspect="1" noChangeArrowheads="1"/>
          </p:cNvSpPr>
          <p:nvPr/>
        </p:nvSpPr>
        <p:spPr bwMode="auto">
          <a:xfrm>
            <a:off x="2628900" y="3044825"/>
            <a:ext cx="539750" cy="539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137353" name="Oval 137"/>
          <p:cNvSpPr>
            <a:spLocks noChangeArrowheads="1"/>
          </p:cNvSpPr>
          <p:nvPr/>
        </p:nvSpPr>
        <p:spPr bwMode="auto">
          <a:xfrm>
            <a:off x="6011863" y="3044825"/>
            <a:ext cx="539750" cy="5397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137354" name="AutoShape 138"/>
          <p:cNvCxnSpPr>
            <a:cxnSpLocks noChangeShapeType="1"/>
            <a:stCxn id="137352" idx="6"/>
            <a:endCxn id="137353" idx="2"/>
          </p:cNvCxnSpPr>
          <p:nvPr/>
        </p:nvCxnSpPr>
        <p:spPr bwMode="auto">
          <a:xfrm>
            <a:off x="3181350" y="3314700"/>
            <a:ext cx="2817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37355" name="Text Box 139"/>
          <p:cNvSpPr txBox="1">
            <a:spLocks noChangeArrowheads="1"/>
          </p:cNvSpPr>
          <p:nvPr/>
        </p:nvSpPr>
        <p:spPr bwMode="auto">
          <a:xfrm>
            <a:off x="4140200" y="3033713"/>
            <a:ext cx="788988" cy="487362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(x,y)</a:t>
            </a:r>
            <a:endParaRPr lang="ru-RU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352" grpId="0" animBg="1" autoUpdateAnimBg="0"/>
      <p:bldP spid="137353" grpId="0" animBg="1" autoUpdateAnimBg="0"/>
      <p:bldP spid="137355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1FA3-FAAB-4ECD-921F-0911A3A18FEF}" type="slidenum">
              <a:rPr lang="ru-RU"/>
              <a:pPr/>
              <a:t>53</a:t>
            </a:fld>
            <a:endParaRPr lang="ru-RU"/>
          </a:p>
        </p:txBody>
      </p:sp>
      <p:sp>
        <p:nvSpPr>
          <p:cNvPr id="146593" name="Text Box 161"/>
          <p:cNvSpPr txBox="1">
            <a:spLocks noChangeArrowheads="1"/>
          </p:cNvSpPr>
          <p:nvPr/>
        </p:nvSpPr>
        <p:spPr bwMode="auto">
          <a:xfrm>
            <a:off x="250825" y="4149725"/>
            <a:ext cx="4572000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Спецификационный подавтомат.</a:t>
            </a:r>
          </a:p>
        </p:txBody>
      </p:sp>
      <p:sp>
        <p:nvSpPr>
          <p:cNvPr id="146599" name="Text Box 167"/>
          <p:cNvSpPr txBox="1">
            <a:spLocks noChangeArrowheads="1"/>
          </p:cNvSpPr>
          <p:nvPr/>
        </p:nvSpPr>
        <p:spPr bwMode="auto">
          <a:xfrm>
            <a:off x="250825" y="4149725"/>
            <a:ext cx="4572000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Подавтомат общих трасс.</a:t>
            </a:r>
          </a:p>
        </p:txBody>
      </p:sp>
      <p:sp>
        <p:nvSpPr>
          <p:cNvPr id="146524" name="Text Box 92"/>
          <p:cNvSpPr txBox="1">
            <a:spLocks noChangeArrowheads="1"/>
          </p:cNvSpPr>
          <p:nvPr/>
        </p:nvSpPr>
        <p:spPr bwMode="auto">
          <a:xfrm>
            <a:off x="5003800" y="4545013"/>
            <a:ext cx="41402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3333FF"/>
                </a:solidFill>
              </a:rPr>
              <a:t>стимулы</a:t>
            </a:r>
            <a:r>
              <a:rPr lang="en-US" sz="2800" b="1">
                <a:solidFill>
                  <a:srgbClr val="3333FF"/>
                </a:solidFill>
              </a:rPr>
              <a:t> </a:t>
            </a:r>
            <a:r>
              <a:rPr lang="ru-RU" sz="2800"/>
              <a:t>   </a:t>
            </a:r>
            <a:r>
              <a:rPr lang="en-US" sz="2800"/>
              <a:t>=</a:t>
            </a:r>
            <a:r>
              <a:rPr lang="ru-RU" sz="2800"/>
              <a:t> </a:t>
            </a:r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en-US" sz="2800"/>
              <a:t>,</a:t>
            </a:r>
            <a:r>
              <a:rPr lang="en-US" sz="2800" b="1">
                <a:solidFill>
                  <a:srgbClr val="3333FF"/>
                </a:solidFill>
              </a:rPr>
              <a:t>-</a:t>
            </a:r>
            <a:endParaRPr lang="ru-RU" sz="2800">
              <a:solidFill>
                <a:srgbClr val="3333FF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sz="2800">
                <a:solidFill>
                  <a:srgbClr val="FF3300"/>
                </a:solidFill>
              </a:rPr>
              <a:t>реакции</a:t>
            </a:r>
            <a:r>
              <a:rPr lang="en-US" sz="2800">
                <a:solidFill>
                  <a:srgbClr val="FF3300"/>
                </a:solidFill>
              </a:rPr>
              <a:t> </a:t>
            </a:r>
            <a:r>
              <a:rPr lang="ru-RU" sz="2800">
                <a:solidFill>
                  <a:srgbClr val="FF3300"/>
                </a:solidFill>
              </a:rPr>
              <a:t>    </a:t>
            </a:r>
            <a:r>
              <a:rPr lang="ru-RU" sz="2800"/>
              <a:t>= </a:t>
            </a:r>
            <a:r>
              <a:rPr lang="en-US" sz="2800">
                <a:solidFill>
                  <a:srgbClr val="FF3300"/>
                </a:solidFill>
              </a:rPr>
              <a:t>+1</a:t>
            </a:r>
            <a:r>
              <a:rPr lang="en-US" sz="2800"/>
              <a:t>,</a:t>
            </a:r>
            <a:r>
              <a:rPr lang="en-US" sz="2800">
                <a:solidFill>
                  <a:srgbClr val="FF3300"/>
                </a:solidFill>
              </a:rPr>
              <a:t>+2</a:t>
            </a:r>
            <a:r>
              <a:rPr lang="en-US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r>
              <a:rPr lang="en-US" sz="2800"/>
              <a:t>,</a:t>
            </a:r>
            <a:r>
              <a:rPr lang="en-US" sz="2800">
                <a:solidFill>
                  <a:srgbClr val="FF3300"/>
                </a:solidFill>
              </a:rPr>
              <a:t>-2</a:t>
            </a:r>
            <a:endParaRPr lang="ru-RU" sz="2800">
              <a:solidFill>
                <a:srgbClr val="FF3300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sz="2800"/>
              <a:t>состояния  = 0</a:t>
            </a:r>
            <a:r>
              <a:rPr lang="en-US" sz="2800"/>
              <a:t>,1,2</a:t>
            </a:r>
            <a:endParaRPr lang="ru-RU" sz="2800"/>
          </a:p>
        </p:txBody>
      </p:sp>
      <p:grpSp>
        <p:nvGrpSpPr>
          <p:cNvPr id="14643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4643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3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3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3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3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4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4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4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644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4644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6463" name="Text Box 31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Введение.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Спецификационный подавтомат.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46600" name="Group 168"/>
          <p:cNvGrpSpPr>
            <a:grpSpLocks/>
          </p:cNvGrpSpPr>
          <p:nvPr/>
        </p:nvGrpSpPr>
        <p:grpSpPr bwMode="auto">
          <a:xfrm>
            <a:off x="862013" y="1952625"/>
            <a:ext cx="3276600" cy="1982788"/>
            <a:chOff x="543" y="1230"/>
            <a:chExt cx="2064" cy="1249"/>
          </a:xfrm>
        </p:grpSpPr>
        <p:sp>
          <p:nvSpPr>
            <p:cNvPr id="146474" name="Oval 42"/>
            <p:cNvSpPr>
              <a:spLocks noChangeArrowheads="1"/>
            </p:cNvSpPr>
            <p:nvPr/>
          </p:nvSpPr>
          <p:spPr bwMode="auto">
            <a:xfrm>
              <a:off x="543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46475" name="Oval 43"/>
            <p:cNvSpPr>
              <a:spLocks noChangeArrowheads="1"/>
            </p:cNvSpPr>
            <p:nvPr/>
          </p:nvSpPr>
          <p:spPr bwMode="auto">
            <a:xfrm>
              <a:off x="1450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146476" name="Oval 44"/>
            <p:cNvSpPr>
              <a:spLocks noChangeArrowheads="1"/>
            </p:cNvSpPr>
            <p:nvPr/>
          </p:nvSpPr>
          <p:spPr bwMode="auto">
            <a:xfrm>
              <a:off x="2357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46477" name="AutoShape 45"/>
            <p:cNvCxnSpPr>
              <a:cxnSpLocks noChangeShapeType="1"/>
              <a:stCxn id="146474" idx="5"/>
              <a:endCxn id="146475" idx="3"/>
            </p:cNvCxnSpPr>
            <p:nvPr/>
          </p:nvCxnSpPr>
          <p:spPr bwMode="auto">
            <a:xfrm rot="16200000" flipH="1">
              <a:off x="1121" y="1555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478" name="Oval 46"/>
            <p:cNvSpPr>
              <a:spLocks noChangeArrowheads="1"/>
            </p:cNvSpPr>
            <p:nvPr/>
          </p:nvSpPr>
          <p:spPr bwMode="auto">
            <a:xfrm>
              <a:off x="928" y="1956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1</a:t>
              </a:r>
            </a:p>
          </p:txBody>
        </p:sp>
        <p:cxnSp>
          <p:nvCxnSpPr>
            <p:cNvPr id="146479" name="AutoShape 47"/>
            <p:cNvCxnSpPr>
              <a:cxnSpLocks noChangeShapeType="1"/>
              <a:stCxn id="146475" idx="5"/>
              <a:endCxn id="146476" idx="3"/>
            </p:cNvCxnSpPr>
            <p:nvPr/>
          </p:nvCxnSpPr>
          <p:spPr bwMode="auto">
            <a:xfrm rot="16200000" flipH="1">
              <a:off x="2028" y="1555"/>
              <a:ext cx="1" cy="731"/>
            </a:xfrm>
            <a:prstGeom prst="curvedConnector3">
              <a:avLst>
                <a:gd name="adj1" fmla="val 11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480" name="Oval 48"/>
            <p:cNvSpPr>
              <a:spLocks noChangeArrowheads="1"/>
            </p:cNvSpPr>
            <p:nvPr/>
          </p:nvSpPr>
          <p:spPr bwMode="auto">
            <a:xfrm>
              <a:off x="1836" y="1956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2</a:t>
              </a:r>
            </a:p>
          </p:txBody>
        </p:sp>
        <p:cxnSp>
          <p:nvCxnSpPr>
            <p:cNvPr id="146481" name="AutoShape 49"/>
            <p:cNvCxnSpPr>
              <a:cxnSpLocks noChangeShapeType="1"/>
              <a:stCxn id="146476" idx="1"/>
              <a:endCxn id="146475" idx="7"/>
            </p:cNvCxnSpPr>
            <p:nvPr/>
          </p:nvCxnSpPr>
          <p:spPr bwMode="auto">
            <a:xfrm rot="16200000" flipH="1" flipV="1">
              <a:off x="2028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482" name="Oval 50"/>
            <p:cNvSpPr>
              <a:spLocks noChangeArrowheads="1"/>
            </p:cNvSpPr>
            <p:nvPr/>
          </p:nvSpPr>
          <p:spPr bwMode="auto">
            <a:xfrm>
              <a:off x="1927" y="1435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1</a:t>
              </a:r>
            </a:p>
          </p:txBody>
        </p:sp>
        <p:cxnSp>
          <p:nvCxnSpPr>
            <p:cNvPr id="146483" name="AutoShape 51"/>
            <p:cNvCxnSpPr>
              <a:cxnSpLocks noChangeShapeType="1"/>
              <a:stCxn id="146475" idx="1"/>
              <a:endCxn id="146474" idx="7"/>
            </p:cNvCxnSpPr>
            <p:nvPr/>
          </p:nvCxnSpPr>
          <p:spPr bwMode="auto">
            <a:xfrm rot="16200000" flipH="1" flipV="1">
              <a:off x="1121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484" name="Oval 52"/>
            <p:cNvSpPr>
              <a:spLocks noChangeArrowheads="1"/>
            </p:cNvSpPr>
            <p:nvPr/>
          </p:nvSpPr>
          <p:spPr bwMode="auto">
            <a:xfrm>
              <a:off x="929" y="1412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0</a:t>
              </a:r>
            </a:p>
          </p:txBody>
        </p:sp>
        <p:sp>
          <p:nvSpPr>
            <p:cNvPr id="146505" name="Oval 73"/>
            <p:cNvSpPr>
              <a:spLocks noChangeArrowheads="1"/>
            </p:cNvSpPr>
            <p:nvPr/>
          </p:nvSpPr>
          <p:spPr bwMode="auto">
            <a:xfrm>
              <a:off x="543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46506" name="Oval 74"/>
            <p:cNvSpPr>
              <a:spLocks noChangeArrowheads="1"/>
            </p:cNvSpPr>
            <p:nvPr/>
          </p:nvSpPr>
          <p:spPr bwMode="auto">
            <a:xfrm>
              <a:off x="1450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146507" name="Oval 75"/>
            <p:cNvSpPr>
              <a:spLocks noChangeArrowheads="1"/>
            </p:cNvSpPr>
            <p:nvPr/>
          </p:nvSpPr>
          <p:spPr bwMode="auto">
            <a:xfrm>
              <a:off x="2357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46508" name="AutoShape 76"/>
            <p:cNvCxnSpPr>
              <a:cxnSpLocks noChangeShapeType="1"/>
              <a:stCxn id="146505" idx="5"/>
              <a:endCxn id="146506" idx="3"/>
            </p:cNvCxnSpPr>
            <p:nvPr/>
          </p:nvCxnSpPr>
          <p:spPr bwMode="auto">
            <a:xfrm rot="16200000" flipH="1">
              <a:off x="1121" y="1555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09" name="Oval 77"/>
            <p:cNvSpPr>
              <a:spLocks noChangeArrowheads="1"/>
            </p:cNvSpPr>
            <p:nvPr/>
          </p:nvSpPr>
          <p:spPr bwMode="auto">
            <a:xfrm>
              <a:off x="928" y="1956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10" name="AutoShape 78"/>
            <p:cNvCxnSpPr>
              <a:cxnSpLocks noChangeShapeType="1"/>
              <a:stCxn id="146506" idx="5"/>
              <a:endCxn id="146507" idx="3"/>
            </p:cNvCxnSpPr>
            <p:nvPr/>
          </p:nvCxnSpPr>
          <p:spPr bwMode="auto">
            <a:xfrm rot="16200000" flipH="1">
              <a:off x="2028" y="1555"/>
              <a:ext cx="1" cy="731"/>
            </a:xfrm>
            <a:prstGeom prst="curvedConnector3">
              <a:avLst>
                <a:gd name="adj1" fmla="val 11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11" name="Oval 79"/>
            <p:cNvSpPr>
              <a:spLocks noChangeArrowheads="1"/>
            </p:cNvSpPr>
            <p:nvPr/>
          </p:nvSpPr>
          <p:spPr bwMode="auto">
            <a:xfrm>
              <a:off x="1836" y="1956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12" name="AutoShape 80"/>
            <p:cNvCxnSpPr>
              <a:cxnSpLocks noChangeShapeType="1"/>
              <a:stCxn id="146507" idx="1"/>
              <a:endCxn id="146506" idx="7"/>
            </p:cNvCxnSpPr>
            <p:nvPr/>
          </p:nvCxnSpPr>
          <p:spPr bwMode="auto">
            <a:xfrm rot="16200000" flipH="1" flipV="1">
              <a:off x="2028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13" name="Oval 81"/>
            <p:cNvSpPr>
              <a:spLocks noChangeArrowheads="1"/>
            </p:cNvSpPr>
            <p:nvPr/>
          </p:nvSpPr>
          <p:spPr bwMode="auto">
            <a:xfrm>
              <a:off x="1904" y="1435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14" name="AutoShape 82"/>
            <p:cNvCxnSpPr>
              <a:cxnSpLocks noChangeShapeType="1"/>
              <a:stCxn id="146506" idx="1"/>
              <a:endCxn id="146505" idx="7"/>
            </p:cNvCxnSpPr>
            <p:nvPr/>
          </p:nvCxnSpPr>
          <p:spPr bwMode="auto">
            <a:xfrm rot="16200000" flipH="1" flipV="1">
              <a:off x="1121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15" name="Oval 83"/>
            <p:cNvSpPr>
              <a:spLocks noChangeArrowheads="1"/>
            </p:cNvSpPr>
            <p:nvPr/>
          </p:nvSpPr>
          <p:spPr bwMode="auto">
            <a:xfrm>
              <a:off x="929" y="1412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16" name="AutoShape 84"/>
            <p:cNvCxnSpPr>
              <a:cxnSpLocks noChangeShapeType="1"/>
              <a:stCxn id="146505" idx="4"/>
              <a:endCxn id="146507" idx="4"/>
            </p:cNvCxnSpPr>
            <p:nvPr/>
          </p:nvCxnSpPr>
          <p:spPr bwMode="auto">
            <a:xfrm rot="16200000" flipH="1">
              <a:off x="1574" y="1051"/>
              <a:ext cx="1" cy="1814"/>
            </a:xfrm>
            <a:prstGeom prst="curvedConnector3">
              <a:avLst>
                <a:gd name="adj1" fmla="val 392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17" name="Oval 85"/>
            <p:cNvSpPr>
              <a:spLocks noChangeArrowheads="1"/>
            </p:cNvSpPr>
            <p:nvPr/>
          </p:nvSpPr>
          <p:spPr bwMode="auto">
            <a:xfrm>
              <a:off x="1359" y="2228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2</a:t>
              </a:r>
            </a:p>
          </p:txBody>
        </p:sp>
        <p:cxnSp>
          <p:nvCxnSpPr>
            <p:cNvPr id="146518" name="AutoShape 86"/>
            <p:cNvCxnSpPr>
              <a:cxnSpLocks noChangeShapeType="1"/>
              <a:stCxn id="146507" idx="0"/>
              <a:endCxn id="146505" idx="0"/>
            </p:cNvCxnSpPr>
            <p:nvPr/>
          </p:nvCxnSpPr>
          <p:spPr bwMode="auto">
            <a:xfrm rot="16200000" flipH="1" flipV="1">
              <a:off x="1574" y="801"/>
              <a:ext cx="1" cy="1814"/>
            </a:xfrm>
            <a:prstGeom prst="curvedConnector3">
              <a:avLst>
                <a:gd name="adj1" fmla="val -365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19" name="Oval 87"/>
            <p:cNvSpPr>
              <a:spLocks noChangeArrowheads="1"/>
            </p:cNvSpPr>
            <p:nvPr/>
          </p:nvSpPr>
          <p:spPr bwMode="auto">
            <a:xfrm>
              <a:off x="1382" y="1230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0</a:t>
              </a:r>
            </a:p>
          </p:txBody>
        </p:sp>
        <p:cxnSp>
          <p:nvCxnSpPr>
            <p:cNvPr id="146520" name="AutoShape 88"/>
            <p:cNvCxnSpPr>
              <a:cxnSpLocks noChangeShapeType="1"/>
              <a:stCxn id="146505" idx="4"/>
              <a:endCxn id="146507" idx="4"/>
            </p:cNvCxnSpPr>
            <p:nvPr/>
          </p:nvCxnSpPr>
          <p:spPr bwMode="auto">
            <a:xfrm rot="16200000" flipH="1">
              <a:off x="1574" y="1051"/>
              <a:ext cx="1" cy="1814"/>
            </a:xfrm>
            <a:prstGeom prst="curvedConnector3">
              <a:avLst>
                <a:gd name="adj1" fmla="val 396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21" name="Oval 89"/>
            <p:cNvSpPr>
              <a:spLocks noChangeArrowheads="1"/>
            </p:cNvSpPr>
            <p:nvPr/>
          </p:nvSpPr>
          <p:spPr bwMode="auto">
            <a:xfrm>
              <a:off x="1360" y="2229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+2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22" name="AutoShape 90"/>
            <p:cNvCxnSpPr>
              <a:cxnSpLocks noChangeShapeType="1"/>
              <a:stCxn id="146507" idx="0"/>
              <a:endCxn id="146505" idx="0"/>
            </p:cNvCxnSpPr>
            <p:nvPr/>
          </p:nvCxnSpPr>
          <p:spPr bwMode="auto">
            <a:xfrm rot="16200000" flipH="1" flipV="1">
              <a:off x="1574" y="801"/>
              <a:ext cx="1" cy="1814"/>
            </a:xfrm>
            <a:prstGeom prst="curvedConnector3">
              <a:avLst>
                <a:gd name="adj1" fmla="val -366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23" name="Oval 91"/>
            <p:cNvSpPr>
              <a:spLocks noChangeArrowheads="1"/>
            </p:cNvSpPr>
            <p:nvPr/>
          </p:nvSpPr>
          <p:spPr bwMode="auto">
            <a:xfrm>
              <a:off x="1383" y="1231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-2</a:t>
              </a:r>
              <a:endParaRPr lang="ru-RU" sz="2800">
                <a:solidFill>
                  <a:srgbClr val="FF3300"/>
                </a:solidFill>
              </a:endParaRPr>
            </a:p>
          </p:txBody>
        </p:sp>
      </p:grpSp>
      <p:sp>
        <p:nvSpPr>
          <p:cNvPr id="146525" name="Text Box 93"/>
          <p:cNvSpPr txBox="1">
            <a:spLocks noChangeArrowheads="1"/>
          </p:cNvSpPr>
          <p:nvPr/>
        </p:nvSpPr>
        <p:spPr bwMode="auto">
          <a:xfrm>
            <a:off x="358775" y="1520825"/>
            <a:ext cx="3995738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Спецификационный автомат.</a:t>
            </a:r>
          </a:p>
        </p:txBody>
      </p:sp>
      <p:grpSp>
        <p:nvGrpSpPr>
          <p:cNvPr id="146601" name="Group 169"/>
          <p:cNvGrpSpPr>
            <a:grpSpLocks/>
          </p:cNvGrpSpPr>
          <p:nvPr/>
        </p:nvGrpSpPr>
        <p:grpSpPr bwMode="auto">
          <a:xfrm>
            <a:off x="5219700" y="2278063"/>
            <a:ext cx="3276600" cy="1260475"/>
            <a:chOff x="3288" y="1435"/>
            <a:chExt cx="2064" cy="794"/>
          </a:xfrm>
        </p:grpSpPr>
        <p:sp>
          <p:nvSpPr>
            <p:cNvPr id="146532" name="Oval 100"/>
            <p:cNvSpPr>
              <a:spLocks noChangeArrowheads="1"/>
            </p:cNvSpPr>
            <p:nvPr/>
          </p:nvSpPr>
          <p:spPr bwMode="auto">
            <a:xfrm>
              <a:off x="3288" y="17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46533" name="Oval 101"/>
            <p:cNvSpPr>
              <a:spLocks noChangeArrowheads="1"/>
            </p:cNvSpPr>
            <p:nvPr/>
          </p:nvSpPr>
          <p:spPr bwMode="auto">
            <a:xfrm>
              <a:off x="4195" y="17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146534" name="Oval 102"/>
            <p:cNvSpPr>
              <a:spLocks noChangeArrowheads="1"/>
            </p:cNvSpPr>
            <p:nvPr/>
          </p:nvSpPr>
          <p:spPr bwMode="auto">
            <a:xfrm>
              <a:off x="5102" y="17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46535" name="AutoShape 103"/>
            <p:cNvCxnSpPr>
              <a:cxnSpLocks noChangeShapeType="1"/>
              <a:stCxn id="146532" idx="5"/>
              <a:endCxn id="146533" idx="3"/>
            </p:cNvCxnSpPr>
            <p:nvPr/>
          </p:nvCxnSpPr>
          <p:spPr bwMode="auto">
            <a:xfrm rot="16200000" flipH="1">
              <a:off x="3866" y="1578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36" name="Oval 104"/>
            <p:cNvSpPr>
              <a:spLocks noChangeArrowheads="1"/>
            </p:cNvSpPr>
            <p:nvPr/>
          </p:nvSpPr>
          <p:spPr bwMode="auto">
            <a:xfrm>
              <a:off x="3673" y="1979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1</a:t>
              </a:r>
            </a:p>
          </p:txBody>
        </p:sp>
        <p:cxnSp>
          <p:nvCxnSpPr>
            <p:cNvPr id="146537" name="AutoShape 105"/>
            <p:cNvCxnSpPr>
              <a:cxnSpLocks noChangeShapeType="1"/>
              <a:stCxn id="146533" idx="5"/>
              <a:endCxn id="146534" idx="3"/>
            </p:cNvCxnSpPr>
            <p:nvPr/>
          </p:nvCxnSpPr>
          <p:spPr bwMode="auto">
            <a:xfrm rot="16200000" flipH="1">
              <a:off x="4773" y="1578"/>
              <a:ext cx="1" cy="731"/>
            </a:xfrm>
            <a:prstGeom prst="curvedConnector3">
              <a:avLst>
                <a:gd name="adj1" fmla="val 11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38" name="Oval 106"/>
            <p:cNvSpPr>
              <a:spLocks noChangeArrowheads="1"/>
            </p:cNvSpPr>
            <p:nvPr/>
          </p:nvSpPr>
          <p:spPr bwMode="auto">
            <a:xfrm>
              <a:off x="4581" y="1979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2</a:t>
              </a:r>
            </a:p>
          </p:txBody>
        </p:sp>
        <p:cxnSp>
          <p:nvCxnSpPr>
            <p:cNvPr id="146539" name="AutoShape 107"/>
            <p:cNvCxnSpPr>
              <a:cxnSpLocks noChangeShapeType="1"/>
              <a:stCxn id="146534" idx="1"/>
              <a:endCxn id="146533" idx="7"/>
            </p:cNvCxnSpPr>
            <p:nvPr/>
          </p:nvCxnSpPr>
          <p:spPr bwMode="auto">
            <a:xfrm rot="16200000" flipH="1" flipV="1">
              <a:off x="4773" y="1402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40" name="Oval 108"/>
            <p:cNvSpPr>
              <a:spLocks noChangeArrowheads="1"/>
            </p:cNvSpPr>
            <p:nvPr/>
          </p:nvSpPr>
          <p:spPr bwMode="auto">
            <a:xfrm>
              <a:off x="4672" y="1458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1</a:t>
              </a:r>
            </a:p>
          </p:txBody>
        </p:sp>
        <p:cxnSp>
          <p:nvCxnSpPr>
            <p:cNvPr id="146541" name="AutoShape 109"/>
            <p:cNvCxnSpPr>
              <a:cxnSpLocks noChangeShapeType="1"/>
              <a:stCxn id="146533" idx="1"/>
              <a:endCxn id="146532" idx="7"/>
            </p:cNvCxnSpPr>
            <p:nvPr/>
          </p:nvCxnSpPr>
          <p:spPr bwMode="auto">
            <a:xfrm rot="16200000" flipH="1" flipV="1">
              <a:off x="3866" y="1402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42" name="Oval 110"/>
            <p:cNvSpPr>
              <a:spLocks noChangeArrowheads="1"/>
            </p:cNvSpPr>
            <p:nvPr/>
          </p:nvSpPr>
          <p:spPr bwMode="auto">
            <a:xfrm>
              <a:off x="3674" y="1435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0</a:t>
              </a:r>
            </a:p>
          </p:txBody>
        </p:sp>
        <p:sp>
          <p:nvSpPr>
            <p:cNvPr id="146543" name="Oval 111"/>
            <p:cNvSpPr>
              <a:spLocks noChangeArrowheads="1"/>
            </p:cNvSpPr>
            <p:nvPr/>
          </p:nvSpPr>
          <p:spPr bwMode="auto">
            <a:xfrm>
              <a:off x="3288" y="17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46544" name="Oval 112"/>
            <p:cNvSpPr>
              <a:spLocks noChangeArrowheads="1"/>
            </p:cNvSpPr>
            <p:nvPr/>
          </p:nvSpPr>
          <p:spPr bwMode="auto">
            <a:xfrm>
              <a:off x="4195" y="17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146545" name="Oval 113"/>
            <p:cNvSpPr>
              <a:spLocks noChangeArrowheads="1"/>
            </p:cNvSpPr>
            <p:nvPr/>
          </p:nvSpPr>
          <p:spPr bwMode="auto">
            <a:xfrm>
              <a:off x="5102" y="17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46546" name="AutoShape 114"/>
            <p:cNvCxnSpPr>
              <a:cxnSpLocks noChangeShapeType="1"/>
              <a:stCxn id="146543" idx="5"/>
              <a:endCxn id="146544" idx="3"/>
            </p:cNvCxnSpPr>
            <p:nvPr/>
          </p:nvCxnSpPr>
          <p:spPr bwMode="auto">
            <a:xfrm rot="16200000" flipH="1">
              <a:off x="3866" y="1578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47" name="Oval 115"/>
            <p:cNvSpPr>
              <a:spLocks noChangeArrowheads="1"/>
            </p:cNvSpPr>
            <p:nvPr/>
          </p:nvSpPr>
          <p:spPr bwMode="auto">
            <a:xfrm>
              <a:off x="3673" y="1979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48" name="AutoShape 116"/>
            <p:cNvCxnSpPr>
              <a:cxnSpLocks noChangeShapeType="1"/>
              <a:stCxn id="146544" idx="5"/>
              <a:endCxn id="146545" idx="3"/>
            </p:cNvCxnSpPr>
            <p:nvPr/>
          </p:nvCxnSpPr>
          <p:spPr bwMode="auto">
            <a:xfrm rot="16200000" flipH="1">
              <a:off x="4773" y="1578"/>
              <a:ext cx="1" cy="731"/>
            </a:xfrm>
            <a:prstGeom prst="curvedConnector3">
              <a:avLst>
                <a:gd name="adj1" fmla="val 11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49" name="Oval 117"/>
            <p:cNvSpPr>
              <a:spLocks noChangeArrowheads="1"/>
            </p:cNvSpPr>
            <p:nvPr/>
          </p:nvSpPr>
          <p:spPr bwMode="auto">
            <a:xfrm>
              <a:off x="4581" y="1979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50" name="AutoShape 118"/>
            <p:cNvCxnSpPr>
              <a:cxnSpLocks noChangeShapeType="1"/>
              <a:stCxn id="146545" idx="1"/>
              <a:endCxn id="146544" idx="7"/>
            </p:cNvCxnSpPr>
            <p:nvPr/>
          </p:nvCxnSpPr>
          <p:spPr bwMode="auto">
            <a:xfrm rot="16200000" flipH="1" flipV="1">
              <a:off x="4773" y="1402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51" name="Oval 119"/>
            <p:cNvSpPr>
              <a:spLocks noChangeArrowheads="1"/>
            </p:cNvSpPr>
            <p:nvPr/>
          </p:nvSpPr>
          <p:spPr bwMode="auto">
            <a:xfrm>
              <a:off x="4649" y="1458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552" name="AutoShape 120"/>
            <p:cNvCxnSpPr>
              <a:cxnSpLocks noChangeShapeType="1"/>
              <a:stCxn id="146544" idx="1"/>
              <a:endCxn id="146543" idx="7"/>
            </p:cNvCxnSpPr>
            <p:nvPr/>
          </p:nvCxnSpPr>
          <p:spPr bwMode="auto">
            <a:xfrm rot="16200000" flipH="1" flipV="1">
              <a:off x="3866" y="1402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553" name="Oval 121"/>
            <p:cNvSpPr>
              <a:spLocks noChangeArrowheads="1"/>
            </p:cNvSpPr>
            <p:nvPr/>
          </p:nvSpPr>
          <p:spPr bwMode="auto">
            <a:xfrm>
              <a:off x="3674" y="1435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-1</a:t>
              </a:r>
            </a:p>
          </p:txBody>
        </p:sp>
      </p:grpSp>
      <p:sp>
        <p:nvSpPr>
          <p:cNvPr id="146562" name="Text Box 130"/>
          <p:cNvSpPr txBox="1">
            <a:spLocks noChangeArrowheads="1"/>
          </p:cNvSpPr>
          <p:nvPr/>
        </p:nvSpPr>
        <p:spPr bwMode="auto">
          <a:xfrm>
            <a:off x="4787900" y="1520825"/>
            <a:ext cx="4068763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Реализационный автомат.</a:t>
            </a:r>
          </a:p>
        </p:txBody>
      </p:sp>
      <p:sp>
        <p:nvSpPr>
          <p:cNvPr id="146563" name="Oval 131"/>
          <p:cNvSpPr>
            <a:spLocks noChangeArrowheads="1"/>
          </p:cNvSpPr>
          <p:nvPr/>
        </p:nvSpPr>
        <p:spPr bwMode="auto">
          <a:xfrm>
            <a:off x="863600" y="54467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0</a:t>
            </a:r>
          </a:p>
        </p:txBody>
      </p:sp>
      <p:sp>
        <p:nvSpPr>
          <p:cNvPr id="146564" name="Oval 132"/>
          <p:cNvSpPr>
            <a:spLocks noChangeArrowheads="1"/>
          </p:cNvSpPr>
          <p:nvPr/>
        </p:nvSpPr>
        <p:spPr bwMode="auto">
          <a:xfrm>
            <a:off x="2303463" y="54467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</a:p>
        </p:txBody>
      </p:sp>
      <p:sp>
        <p:nvSpPr>
          <p:cNvPr id="146565" name="Oval 133"/>
          <p:cNvSpPr>
            <a:spLocks noChangeArrowheads="1"/>
          </p:cNvSpPr>
          <p:nvPr/>
        </p:nvSpPr>
        <p:spPr bwMode="auto">
          <a:xfrm>
            <a:off x="3743325" y="54467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2</a:t>
            </a:r>
          </a:p>
        </p:txBody>
      </p:sp>
      <p:cxnSp>
        <p:nvCxnSpPr>
          <p:cNvPr id="146566" name="AutoShape 134"/>
          <p:cNvCxnSpPr>
            <a:cxnSpLocks noChangeShapeType="1"/>
            <a:stCxn id="146563" idx="5"/>
            <a:endCxn id="146564" idx="3"/>
          </p:cNvCxnSpPr>
          <p:nvPr/>
        </p:nvCxnSpPr>
        <p:spPr bwMode="auto">
          <a:xfrm rot="16200000" flipH="1">
            <a:off x="1781175" y="5205413"/>
            <a:ext cx="1588" cy="1160462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67" name="Oval 135"/>
          <p:cNvSpPr>
            <a:spLocks noChangeArrowheads="1"/>
          </p:cNvSpPr>
          <p:nvPr/>
        </p:nvSpPr>
        <p:spPr bwMode="auto">
          <a:xfrm>
            <a:off x="1474788" y="5842000"/>
            <a:ext cx="576262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cxnSp>
        <p:nvCxnSpPr>
          <p:cNvPr id="146568" name="AutoShape 136"/>
          <p:cNvCxnSpPr>
            <a:cxnSpLocks noChangeShapeType="1"/>
            <a:stCxn id="146564" idx="5"/>
            <a:endCxn id="146565" idx="3"/>
          </p:cNvCxnSpPr>
          <p:nvPr/>
        </p:nvCxnSpPr>
        <p:spPr bwMode="auto">
          <a:xfrm rot="16200000" flipH="1">
            <a:off x="3221038" y="5205412"/>
            <a:ext cx="1588" cy="1160463"/>
          </a:xfrm>
          <a:prstGeom prst="curvedConnector3">
            <a:avLst>
              <a:gd name="adj1" fmla="val 11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46570" name="AutoShape 138"/>
          <p:cNvCxnSpPr>
            <a:cxnSpLocks noChangeShapeType="1"/>
            <a:stCxn id="146565" idx="1"/>
            <a:endCxn id="146564" idx="7"/>
          </p:cNvCxnSpPr>
          <p:nvPr/>
        </p:nvCxnSpPr>
        <p:spPr bwMode="auto">
          <a:xfrm rot="16200000" flipH="1" flipV="1">
            <a:off x="3221038" y="4926012"/>
            <a:ext cx="1588" cy="1160463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71" name="Oval 139"/>
          <p:cNvSpPr>
            <a:spLocks noChangeArrowheads="1"/>
          </p:cNvSpPr>
          <p:nvPr/>
        </p:nvSpPr>
        <p:spPr bwMode="auto">
          <a:xfrm>
            <a:off x="3060700" y="5014913"/>
            <a:ext cx="5397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cxnSp>
        <p:nvCxnSpPr>
          <p:cNvPr id="146572" name="AutoShape 140"/>
          <p:cNvCxnSpPr>
            <a:cxnSpLocks noChangeShapeType="1"/>
            <a:stCxn id="146564" idx="1"/>
            <a:endCxn id="146563" idx="7"/>
          </p:cNvCxnSpPr>
          <p:nvPr/>
        </p:nvCxnSpPr>
        <p:spPr bwMode="auto">
          <a:xfrm rot="16200000" flipH="1" flipV="1">
            <a:off x="1781175" y="4926013"/>
            <a:ext cx="1588" cy="116046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73" name="Oval 141"/>
          <p:cNvSpPr>
            <a:spLocks noChangeArrowheads="1"/>
          </p:cNvSpPr>
          <p:nvPr/>
        </p:nvSpPr>
        <p:spPr bwMode="auto">
          <a:xfrm>
            <a:off x="1476375" y="4978400"/>
            <a:ext cx="576263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cxnSp>
        <p:nvCxnSpPr>
          <p:cNvPr id="146585" name="AutoShape 153"/>
          <p:cNvCxnSpPr>
            <a:cxnSpLocks noChangeShapeType="1"/>
          </p:cNvCxnSpPr>
          <p:nvPr/>
        </p:nvCxnSpPr>
        <p:spPr bwMode="auto">
          <a:xfrm rot="16200000" flipH="1">
            <a:off x="2501107" y="4404519"/>
            <a:ext cx="1587" cy="2879725"/>
          </a:xfrm>
          <a:prstGeom prst="curvedConnector3">
            <a:avLst>
              <a:gd name="adj1" fmla="val 392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86" name="Oval 154"/>
          <p:cNvSpPr>
            <a:spLocks noChangeArrowheads="1"/>
          </p:cNvSpPr>
          <p:nvPr/>
        </p:nvSpPr>
        <p:spPr bwMode="auto">
          <a:xfrm>
            <a:off x="2159000" y="6273800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+2</a:t>
            </a:r>
          </a:p>
        </p:txBody>
      </p:sp>
      <p:cxnSp>
        <p:nvCxnSpPr>
          <p:cNvPr id="146587" name="AutoShape 155"/>
          <p:cNvCxnSpPr>
            <a:cxnSpLocks noChangeShapeType="1"/>
          </p:cNvCxnSpPr>
          <p:nvPr/>
        </p:nvCxnSpPr>
        <p:spPr bwMode="auto">
          <a:xfrm rot="16200000" flipH="1" flipV="1">
            <a:off x="2501107" y="4007644"/>
            <a:ext cx="1587" cy="2879725"/>
          </a:xfrm>
          <a:prstGeom prst="curvedConnector3">
            <a:avLst>
              <a:gd name="adj1" fmla="val -365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88" name="Oval 156"/>
          <p:cNvSpPr>
            <a:spLocks noChangeArrowheads="1"/>
          </p:cNvSpPr>
          <p:nvPr/>
        </p:nvSpPr>
        <p:spPr bwMode="auto">
          <a:xfrm>
            <a:off x="2195513" y="4689475"/>
            <a:ext cx="5397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-2</a:t>
            </a:r>
          </a:p>
        </p:txBody>
      </p:sp>
      <p:cxnSp>
        <p:nvCxnSpPr>
          <p:cNvPr id="146594" name="AutoShape 162"/>
          <p:cNvCxnSpPr>
            <a:cxnSpLocks noChangeShapeType="1"/>
          </p:cNvCxnSpPr>
          <p:nvPr/>
        </p:nvCxnSpPr>
        <p:spPr bwMode="auto">
          <a:xfrm rot="5400000">
            <a:off x="243682" y="5850731"/>
            <a:ext cx="825500" cy="81121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95" name="Oval 163"/>
          <p:cNvSpPr>
            <a:spLocks noChangeArrowheads="1"/>
          </p:cNvSpPr>
          <p:nvPr/>
        </p:nvSpPr>
        <p:spPr bwMode="auto">
          <a:xfrm>
            <a:off x="395288" y="6092825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+2</a:t>
            </a:r>
          </a:p>
        </p:txBody>
      </p:sp>
      <p:cxnSp>
        <p:nvCxnSpPr>
          <p:cNvPr id="146596" name="AutoShape 164"/>
          <p:cNvCxnSpPr>
            <a:cxnSpLocks noChangeShapeType="1"/>
          </p:cNvCxnSpPr>
          <p:nvPr/>
        </p:nvCxnSpPr>
        <p:spPr bwMode="auto">
          <a:xfrm rot="5400000" flipV="1">
            <a:off x="3771900" y="5616576"/>
            <a:ext cx="1114425" cy="774700"/>
          </a:xfrm>
          <a:prstGeom prst="curvedConnector3">
            <a:avLst>
              <a:gd name="adj1" fmla="val -2051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6597" name="Oval 165"/>
          <p:cNvSpPr>
            <a:spLocks noChangeArrowheads="1"/>
          </p:cNvSpPr>
          <p:nvPr/>
        </p:nvSpPr>
        <p:spPr bwMode="auto">
          <a:xfrm>
            <a:off x="4319588" y="5337175"/>
            <a:ext cx="5397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-2</a:t>
            </a:r>
          </a:p>
        </p:txBody>
      </p:sp>
      <p:grpSp>
        <p:nvGrpSpPr>
          <p:cNvPr id="146636" name="Group 204"/>
          <p:cNvGrpSpPr>
            <a:grpSpLocks/>
          </p:cNvGrpSpPr>
          <p:nvPr/>
        </p:nvGrpSpPr>
        <p:grpSpPr bwMode="auto">
          <a:xfrm>
            <a:off x="5572125" y="2276475"/>
            <a:ext cx="2600325" cy="1189038"/>
            <a:chOff x="3501" y="1434"/>
            <a:chExt cx="1638" cy="749"/>
          </a:xfrm>
        </p:grpSpPr>
        <p:sp>
          <p:nvSpPr>
            <p:cNvPr id="146637" name="Oval 205"/>
            <p:cNvSpPr>
              <a:spLocks noChangeArrowheads="1"/>
            </p:cNvSpPr>
            <p:nvPr/>
          </p:nvSpPr>
          <p:spPr bwMode="auto">
            <a:xfrm>
              <a:off x="4195" y="1729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cxnSp>
          <p:nvCxnSpPr>
            <p:cNvPr id="146638" name="AutoShape 206"/>
            <p:cNvCxnSpPr>
              <a:cxnSpLocks noChangeShapeType="1"/>
              <a:stCxn id="146637" idx="5"/>
              <a:endCxn id="146644" idx="3"/>
            </p:cNvCxnSpPr>
            <p:nvPr/>
          </p:nvCxnSpPr>
          <p:spPr bwMode="auto">
            <a:xfrm rot="16200000" flipH="1">
              <a:off x="4773" y="1577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639" name="Oval 207"/>
            <p:cNvSpPr>
              <a:spLocks noChangeArrowheads="1"/>
            </p:cNvSpPr>
            <p:nvPr/>
          </p:nvSpPr>
          <p:spPr bwMode="auto">
            <a:xfrm>
              <a:off x="4581" y="1933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640" name="AutoShape 208"/>
            <p:cNvCxnSpPr>
              <a:cxnSpLocks noChangeShapeType="1"/>
              <a:stCxn id="146637" idx="1"/>
              <a:endCxn id="146643" idx="7"/>
            </p:cNvCxnSpPr>
            <p:nvPr/>
          </p:nvCxnSpPr>
          <p:spPr bwMode="auto">
            <a:xfrm rot="16200000" flipH="1" flipV="1">
              <a:off x="3866" y="1401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641" name="Oval 209"/>
            <p:cNvSpPr>
              <a:spLocks noChangeArrowheads="1"/>
            </p:cNvSpPr>
            <p:nvPr/>
          </p:nvSpPr>
          <p:spPr bwMode="auto">
            <a:xfrm>
              <a:off x="3674" y="1434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</p:grpSp>
      <p:grpSp>
        <p:nvGrpSpPr>
          <p:cNvPr id="146642" name="Group 210"/>
          <p:cNvGrpSpPr>
            <a:grpSpLocks/>
          </p:cNvGrpSpPr>
          <p:nvPr/>
        </p:nvGrpSpPr>
        <p:grpSpPr bwMode="auto">
          <a:xfrm>
            <a:off x="5219700" y="1989138"/>
            <a:ext cx="3276600" cy="1981200"/>
            <a:chOff x="3288" y="1253"/>
            <a:chExt cx="2064" cy="1248"/>
          </a:xfrm>
        </p:grpSpPr>
        <p:sp>
          <p:nvSpPr>
            <p:cNvPr id="146643" name="Oval 211"/>
            <p:cNvSpPr>
              <a:spLocks noChangeArrowheads="1"/>
            </p:cNvSpPr>
            <p:nvPr/>
          </p:nvSpPr>
          <p:spPr bwMode="auto">
            <a:xfrm>
              <a:off x="3288" y="1729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46644" name="Oval 212"/>
            <p:cNvSpPr>
              <a:spLocks noChangeArrowheads="1"/>
            </p:cNvSpPr>
            <p:nvPr/>
          </p:nvSpPr>
          <p:spPr bwMode="auto">
            <a:xfrm>
              <a:off x="5102" y="1729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46645" name="AutoShape 213"/>
            <p:cNvCxnSpPr>
              <a:cxnSpLocks noChangeShapeType="1"/>
              <a:stCxn id="146643" idx="4"/>
              <a:endCxn id="146644" idx="4"/>
            </p:cNvCxnSpPr>
            <p:nvPr/>
          </p:nvCxnSpPr>
          <p:spPr bwMode="auto">
            <a:xfrm rot="16200000" flipH="1">
              <a:off x="4319" y="1073"/>
              <a:ext cx="1" cy="1814"/>
            </a:xfrm>
            <a:prstGeom prst="curvedConnector3">
              <a:avLst>
                <a:gd name="adj1" fmla="val 40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646" name="Oval 214"/>
            <p:cNvSpPr>
              <a:spLocks noChangeArrowheads="1"/>
            </p:cNvSpPr>
            <p:nvPr/>
          </p:nvSpPr>
          <p:spPr bwMode="auto">
            <a:xfrm>
              <a:off x="4105" y="2251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+2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46647" name="AutoShape 215"/>
            <p:cNvCxnSpPr>
              <a:cxnSpLocks noChangeShapeType="1"/>
              <a:stCxn id="146644" idx="0"/>
              <a:endCxn id="146643" idx="0"/>
            </p:cNvCxnSpPr>
            <p:nvPr/>
          </p:nvCxnSpPr>
          <p:spPr bwMode="auto">
            <a:xfrm rot="16200000" flipH="1" flipV="1">
              <a:off x="4319" y="823"/>
              <a:ext cx="1" cy="1814"/>
            </a:xfrm>
            <a:prstGeom prst="curvedConnector3">
              <a:avLst>
                <a:gd name="adj1" fmla="val -330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46648" name="Oval 216"/>
            <p:cNvSpPr>
              <a:spLocks noChangeArrowheads="1"/>
            </p:cNvSpPr>
            <p:nvPr/>
          </p:nvSpPr>
          <p:spPr bwMode="auto">
            <a:xfrm>
              <a:off x="4128" y="1253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-2</a:t>
              </a:r>
              <a:endParaRPr lang="ru-RU" sz="2800">
                <a:solidFill>
                  <a:srgbClr val="FF3300"/>
                </a:solidFill>
              </a:endParaRPr>
            </a:p>
          </p:txBody>
        </p:sp>
      </p:grpSp>
      <p:sp>
        <p:nvSpPr>
          <p:cNvPr id="146569" name="Oval 137"/>
          <p:cNvSpPr>
            <a:spLocks noChangeArrowheads="1"/>
          </p:cNvSpPr>
          <p:nvPr/>
        </p:nvSpPr>
        <p:spPr bwMode="auto">
          <a:xfrm>
            <a:off x="2916238" y="5768975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sp>
        <p:nvSpPr>
          <p:cNvPr id="146649" name="Oval 217"/>
          <p:cNvSpPr>
            <a:spLocks noChangeArrowheads="1"/>
          </p:cNvSpPr>
          <p:nvPr/>
        </p:nvSpPr>
        <p:spPr bwMode="auto">
          <a:xfrm>
            <a:off x="4319588" y="5408613"/>
            <a:ext cx="5397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146650" name="Oval 218"/>
          <p:cNvSpPr>
            <a:spLocks noChangeArrowheads="1"/>
          </p:cNvSpPr>
          <p:nvPr/>
        </p:nvSpPr>
        <p:spPr bwMode="auto">
          <a:xfrm>
            <a:off x="358775" y="6057900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000"/>
                                        <p:tgtEl>
                                          <p:spTgt spid="146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000"/>
                                        <p:tgtEl>
                                          <p:spTgt spid="146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000"/>
                                        <p:tgtEl>
                                          <p:spTgt spid="146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000"/>
                                        <p:tgtEl>
                                          <p:spTgt spid="146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1000"/>
                                        <p:tgtEl>
                                          <p:spTgt spid="14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4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0"/>
                                        <p:tgtEl>
                                          <p:spTgt spid="14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0"/>
                                        <p:tgtEl>
                                          <p:spTgt spid="14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0"/>
                                        <p:tgtEl>
                                          <p:spTgt spid="14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0"/>
                                        <p:tgtEl>
                                          <p:spTgt spid="14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" fill="hold"/>
                                        <p:tgtEl>
                                          <p:spTgt spid="1465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2000"/>
                                        <p:tgtEl>
                                          <p:spTgt spid="14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14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4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4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4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4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46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6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46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46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46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4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46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14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14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2000"/>
                                        <p:tgtEl>
                                          <p:spTgt spid="14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2000"/>
                                        <p:tgtEl>
                                          <p:spTgt spid="14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2000"/>
                                        <p:tgtEl>
                                          <p:spTgt spid="14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2000"/>
                                        <p:tgtEl>
                                          <p:spTgt spid="14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93" grpId="0" animBg="1"/>
      <p:bldP spid="146593" grpId="1" animBg="1"/>
      <p:bldP spid="146593" grpId="2" animBg="1"/>
      <p:bldP spid="146599" grpId="0" animBg="1"/>
      <p:bldP spid="146599" grpId="1" animBg="1"/>
      <p:bldP spid="146599" grpId="2" animBg="1"/>
      <p:bldP spid="146599" grpId="3" animBg="1"/>
      <p:bldP spid="146524" grpId="0"/>
      <p:bldP spid="146525" grpId="0" animBg="1"/>
      <p:bldP spid="146562" grpId="0" animBg="1"/>
      <p:bldP spid="146562" grpId="1" animBg="1"/>
      <p:bldP spid="146563" grpId="0" animBg="1"/>
      <p:bldP spid="146564" grpId="0" animBg="1"/>
      <p:bldP spid="146564" grpId="1" animBg="1"/>
      <p:bldP spid="146565" grpId="0" animBg="1"/>
      <p:bldP spid="146567" grpId="0" animBg="1"/>
      <p:bldP spid="146567" grpId="1" animBg="1"/>
      <p:bldP spid="146571" grpId="0" animBg="1"/>
      <p:bldP spid="146571" grpId="1" animBg="1"/>
      <p:bldP spid="146573" grpId="0" animBg="1"/>
      <p:bldP spid="146573" grpId="1" animBg="1"/>
      <p:bldP spid="146586" grpId="0" animBg="1"/>
      <p:bldP spid="146586" grpId="1" animBg="1"/>
      <p:bldP spid="146586" grpId="2" animBg="1"/>
      <p:bldP spid="146588" grpId="0" animBg="1"/>
      <p:bldP spid="146588" grpId="1" animBg="1"/>
      <p:bldP spid="146588" grpId="2" animBg="1"/>
      <p:bldP spid="146595" grpId="0" animBg="1"/>
      <p:bldP spid="146595" grpId="1" animBg="1"/>
      <p:bldP spid="146597" grpId="0" animBg="1"/>
      <p:bldP spid="146597" grpId="1" animBg="1"/>
      <p:bldP spid="146569" grpId="0" animBg="1"/>
      <p:bldP spid="146569" grpId="1" animBg="1"/>
      <p:bldP spid="146649" grpId="0" animBg="1"/>
      <p:bldP spid="1466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D7E0-206C-412F-9EEA-1E92DD144A8C}" type="slidenum">
              <a:rPr lang="ru-RU"/>
              <a:pPr/>
              <a:t>54</a:t>
            </a:fld>
            <a:endParaRPr lang="ru-RU"/>
          </a:p>
        </p:txBody>
      </p:sp>
      <p:grpSp>
        <p:nvGrpSpPr>
          <p:cNvPr id="28979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8979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79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79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79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79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80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80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80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980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8980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9805" name="Text Box 13"/>
          <p:cNvSpPr txBox="1">
            <a:spLocks noChangeArrowheads="1"/>
          </p:cNvSpPr>
          <p:nvPr/>
        </p:nvSpPr>
        <p:spPr bwMode="auto">
          <a:xfrm>
            <a:off x="3810000" y="785813"/>
            <a:ext cx="5105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ea typeface="新細明體" pitchFamily="18" charset="-120"/>
              </a:rPr>
              <a:t>С</a:t>
            </a:r>
            <a:r>
              <a:rPr lang="ru-RU" altLang="zh-TW" sz="3000" b="1" u="sng">
                <a:latin typeface="Times New Roman" pitchFamily="18" charset="0"/>
              </a:rPr>
              <a:t>труктура</a:t>
            </a:r>
            <a:r>
              <a:rPr lang="ru-RU" altLang="zh-TW" sz="3000" b="1" u="sng">
                <a:latin typeface="Times New Roman" pitchFamily="18" charset="0"/>
                <a:ea typeface="新細明體" pitchFamily="18" charset="-120"/>
              </a:rPr>
              <a:t> </a:t>
            </a:r>
            <a:r>
              <a:rPr lang="ru-RU" altLang="zh-TW" sz="3000" b="1" u="sng">
                <a:latin typeface="Times New Roman" pitchFamily="18" charset="0"/>
              </a:rPr>
              <a:t>тестовой системы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Четыре компонента тестовой системы</a:t>
            </a:r>
          </a:p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Три проблемы перечисления</a:t>
            </a:r>
          </a:p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Пятый компонент: обходчик конечного автомата</a:t>
            </a:r>
          </a:p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Обход автомата</a:t>
            </a:r>
          </a:p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Полнота тестирования</a:t>
            </a:r>
            <a:endParaRPr lang="en-US" sz="28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289806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289807" name="Picture 15" descr="derevo2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107950" y="107950"/>
            <a:ext cx="3548063" cy="663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4BF1-E909-4AE5-8194-5793BC6246C5}" type="slidenum">
              <a:rPr lang="ru-RU"/>
              <a:pPr/>
              <a:t>55</a:t>
            </a:fld>
            <a:endParaRPr lang="ru-RU"/>
          </a:p>
        </p:txBody>
      </p:sp>
      <p:sp>
        <p:nvSpPr>
          <p:cNvPr id="256002" name="Text Box 2"/>
          <p:cNvSpPr txBox="1">
            <a:spLocks noChangeArrowheads="1"/>
          </p:cNvSpPr>
          <p:nvPr/>
        </p:nvSpPr>
        <p:spPr bwMode="auto">
          <a:xfrm>
            <a:off x="611188" y="3968750"/>
            <a:ext cx="82089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Реакцию получаем от реализации в ответ на стимул.</a:t>
            </a:r>
          </a:p>
        </p:txBody>
      </p:sp>
      <p:grpSp>
        <p:nvGrpSpPr>
          <p:cNvPr id="25600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600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0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0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0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0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0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1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1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1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601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14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Четыре компонента тестовой системы.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6015" name="Oval 15"/>
          <p:cNvSpPr>
            <a:spLocks noChangeAspect="1" noChangeArrowheads="1"/>
          </p:cNvSpPr>
          <p:nvPr/>
        </p:nvSpPr>
        <p:spPr bwMode="auto">
          <a:xfrm>
            <a:off x="2628900" y="1557338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</a:t>
            </a:r>
            <a:endParaRPr lang="ru-RU" sz="3200"/>
          </a:p>
        </p:txBody>
      </p:sp>
      <p:sp>
        <p:nvSpPr>
          <p:cNvPr id="256016" name="Oval 16"/>
          <p:cNvSpPr>
            <a:spLocks noChangeArrowheads="1"/>
          </p:cNvSpPr>
          <p:nvPr/>
        </p:nvSpPr>
        <p:spPr bwMode="auto">
          <a:xfrm>
            <a:off x="6011863" y="1557338"/>
            <a:ext cx="539750" cy="5397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200"/>
              <a:t>s`</a:t>
            </a:r>
            <a:endParaRPr lang="ru-RU" sz="3200"/>
          </a:p>
        </p:txBody>
      </p:sp>
      <p:cxnSp>
        <p:nvCxnSpPr>
          <p:cNvPr id="256017" name="AutoShape 17"/>
          <p:cNvCxnSpPr>
            <a:cxnSpLocks noChangeShapeType="1"/>
            <a:stCxn id="256015" idx="6"/>
            <a:endCxn id="256016" idx="2"/>
          </p:cNvCxnSpPr>
          <p:nvPr/>
        </p:nvCxnSpPr>
        <p:spPr bwMode="auto">
          <a:xfrm>
            <a:off x="3181350" y="1827213"/>
            <a:ext cx="2817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6018" name="Text Box 18"/>
          <p:cNvSpPr txBox="1">
            <a:spLocks noChangeArrowheads="1"/>
          </p:cNvSpPr>
          <p:nvPr/>
        </p:nvSpPr>
        <p:spPr bwMode="auto">
          <a:xfrm>
            <a:off x="4140200" y="1546225"/>
            <a:ext cx="788988" cy="487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(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)</a:t>
            </a:r>
            <a:endParaRPr lang="ru-RU" sz="3200"/>
          </a:p>
        </p:txBody>
      </p:sp>
      <p:sp>
        <p:nvSpPr>
          <p:cNvPr id="256019" name="Text Box 19"/>
          <p:cNvSpPr txBox="1">
            <a:spLocks noChangeArrowheads="1"/>
          </p:cNvSpPr>
          <p:nvPr/>
        </p:nvSpPr>
        <p:spPr bwMode="auto">
          <a:xfrm>
            <a:off x="611188" y="5697538"/>
            <a:ext cx="8208962" cy="579437"/>
          </a:xfrm>
          <a:prstGeom prst="rect">
            <a:avLst/>
          </a:prstGeom>
          <a:solidFill>
            <a:srgbClr val="EEFDE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33FF"/>
                </a:solidFill>
                <a:latin typeface="Times New Roman" pitchFamily="18" charset="0"/>
              </a:rPr>
              <a:t>4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ru-RU" sz="2800" u="sng">
                <a:latin typeface="Times New Roman" pitchFamily="18" charset="0"/>
              </a:rPr>
              <a:t>Тестовый оракул</a:t>
            </a:r>
            <a:r>
              <a:rPr lang="ru-RU" sz="2800">
                <a:latin typeface="Times New Roman" pitchFamily="18" charset="0"/>
              </a:rPr>
              <a:t>: </a:t>
            </a:r>
            <a:r>
              <a:rPr lang="en-US" sz="3200" b="1"/>
              <a:t>POST </a:t>
            </a:r>
            <a:r>
              <a:rPr lang="ru-RU" sz="3200"/>
              <a:t>(</a:t>
            </a:r>
            <a:r>
              <a:rPr lang="en-US" sz="3200"/>
              <a:t>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,s`)</a:t>
            </a:r>
            <a:r>
              <a:rPr lang="ru-RU" sz="3200"/>
              <a:t> =</a:t>
            </a:r>
            <a:r>
              <a:rPr lang="en-US" sz="3200"/>
              <a:t> true</a:t>
            </a:r>
            <a:r>
              <a:rPr lang="ru-RU"/>
              <a:t> </a:t>
            </a:r>
          </a:p>
        </p:txBody>
      </p:sp>
      <p:sp>
        <p:nvSpPr>
          <p:cNvPr id="256020" name="Text Box 20"/>
          <p:cNvSpPr txBox="1">
            <a:spLocks noChangeArrowheads="1"/>
          </p:cNvSpPr>
          <p:nvPr/>
        </p:nvSpPr>
        <p:spPr bwMode="auto">
          <a:xfrm>
            <a:off x="611188" y="2168525"/>
            <a:ext cx="8208962" cy="641350"/>
          </a:xfrm>
          <a:prstGeom prst="rect">
            <a:avLst/>
          </a:prstGeom>
          <a:solidFill>
            <a:srgbClr val="E8F5F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33FF"/>
                </a:solidFill>
              </a:rPr>
              <a:t>1</a:t>
            </a:r>
            <a:r>
              <a:rPr lang="en-US" sz="2800"/>
              <a:t> </a:t>
            </a:r>
            <a:r>
              <a:rPr lang="ru-RU" sz="2800" u="sng">
                <a:latin typeface="Times New Roman" pitchFamily="18" charset="0"/>
              </a:rPr>
              <a:t>Предусловие</a:t>
            </a:r>
            <a:r>
              <a:rPr lang="ru-RU" sz="2800">
                <a:latin typeface="Times New Roman" pitchFamily="18" charset="0"/>
              </a:rPr>
              <a:t>:</a:t>
            </a:r>
            <a:r>
              <a:rPr lang="en-US" sz="2800"/>
              <a:t>	 </a:t>
            </a:r>
            <a:r>
              <a:rPr lang="en-US" sz="3200" b="1"/>
              <a:t>PRE</a:t>
            </a:r>
            <a:r>
              <a:rPr lang="en-US" sz="3200"/>
              <a:t>(s,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) = true</a:t>
            </a:r>
            <a:endParaRPr lang="ru-RU" sz="3200"/>
          </a:p>
        </p:txBody>
      </p:sp>
      <p:grpSp>
        <p:nvGrpSpPr>
          <p:cNvPr id="256021" name="Group 21"/>
          <p:cNvGrpSpPr>
            <a:grpSpLocks/>
          </p:cNvGrpSpPr>
          <p:nvPr/>
        </p:nvGrpSpPr>
        <p:grpSpPr bwMode="auto">
          <a:xfrm>
            <a:off x="611188" y="2889250"/>
            <a:ext cx="8208962" cy="1006475"/>
            <a:chOff x="385" y="1842"/>
            <a:chExt cx="5171" cy="634"/>
          </a:xfrm>
        </p:grpSpPr>
        <p:sp>
          <p:nvSpPr>
            <p:cNvPr id="256022" name="Text Box 22"/>
            <p:cNvSpPr txBox="1">
              <a:spLocks noChangeArrowheads="1"/>
            </p:cNvSpPr>
            <p:nvPr/>
          </p:nvSpPr>
          <p:spPr bwMode="auto">
            <a:xfrm>
              <a:off x="385" y="1842"/>
              <a:ext cx="5171" cy="634"/>
            </a:xfrm>
            <a:prstGeom prst="rect">
              <a:avLst/>
            </a:prstGeom>
            <a:solidFill>
              <a:srgbClr val="EEFDE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3333FF"/>
                  </a:solidFill>
                </a:rPr>
                <a:t>2 </a:t>
              </a:r>
              <a:r>
                <a:rPr lang="ru-RU" sz="2800" u="sng">
                  <a:latin typeface="Times New Roman" pitchFamily="18" charset="0"/>
                </a:rPr>
                <a:t>Итератор стимулов</a:t>
              </a:r>
              <a:r>
                <a:rPr lang="ru-RU" sz="2800">
                  <a:latin typeface="Times New Roman" pitchFamily="18" charset="0"/>
                </a:rPr>
                <a:t>:</a:t>
              </a:r>
              <a:r>
                <a:rPr lang="en-US" sz="2800">
                  <a:latin typeface="Times New Roman" pitchFamily="18" charset="0"/>
                </a:rPr>
                <a:t> </a:t>
              </a:r>
              <a:r>
                <a:rPr lang="ru-RU" sz="2800">
                  <a:latin typeface="Times New Roman" pitchFamily="18" charset="0"/>
                </a:rPr>
                <a:t>перебор</a:t>
              </a:r>
              <a:r>
                <a:rPr lang="en-US" sz="2800">
                  <a:latin typeface="Times New Roman" pitchFamily="18" charset="0"/>
                </a:rPr>
                <a:t/>
              </a:r>
              <a:br>
                <a:rPr lang="en-US" sz="2800">
                  <a:latin typeface="Times New Roman" pitchFamily="18" charset="0"/>
                </a:rPr>
              </a:br>
              <a:r>
                <a:rPr lang="ru-RU" sz="2800">
                  <a:latin typeface="Times New Roman" pitchFamily="18" charset="0"/>
                </a:rPr>
                <a:t>всех стимулов</a:t>
              </a:r>
              <a:r>
                <a:rPr lang="en-US" sz="2800">
                  <a:latin typeface="Times New Roman" pitchFamily="18" charset="0"/>
                </a:rPr>
                <a:t> </a:t>
              </a:r>
              <a:r>
                <a:rPr lang="ru-RU" sz="2800">
                  <a:latin typeface="Times New Roman" pitchFamily="18" charset="0"/>
                </a:rPr>
                <a:t>с проверкой предусловия. </a:t>
              </a:r>
              <a:r>
                <a:rPr lang="en-US" sz="2800">
                  <a:latin typeface="Times New Roman" pitchFamily="18" charset="0"/>
                </a:rPr>
                <a:t>			</a:t>
              </a:r>
              <a:endParaRPr lang="ru-RU" sz="3200" b="1"/>
            </a:p>
          </p:txBody>
        </p:sp>
        <p:sp>
          <p:nvSpPr>
            <p:cNvPr id="256023" name="Text Box 23"/>
            <p:cNvSpPr txBox="1">
              <a:spLocks noChangeArrowheads="1"/>
            </p:cNvSpPr>
            <p:nvPr/>
          </p:nvSpPr>
          <p:spPr bwMode="auto">
            <a:xfrm>
              <a:off x="4672" y="2092"/>
              <a:ext cx="861" cy="371"/>
            </a:xfrm>
            <a:prstGeom prst="rect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3333FF"/>
                  </a:solidFill>
                </a:rPr>
                <a:t>x</a:t>
              </a:r>
              <a:r>
                <a:rPr lang="en-US" sz="3200"/>
                <a:t> = </a:t>
              </a:r>
              <a:r>
                <a:rPr lang="ru-RU" sz="3200" b="1"/>
                <a:t>-</a:t>
              </a:r>
              <a:r>
                <a:rPr lang="en-US" sz="3200"/>
                <a:t>,</a:t>
              </a:r>
              <a:r>
                <a:rPr lang="en-US" sz="3200" b="1"/>
                <a:t>+</a:t>
              </a:r>
              <a:endParaRPr lang="ru-RU" sz="3200" b="1"/>
            </a:p>
          </p:txBody>
        </p:sp>
      </p:grpSp>
      <p:grpSp>
        <p:nvGrpSpPr>
          <p:cNvPr id="256024" name="Group 24"/>
          <p:cNvGrpSpPr>
            <a:grpSpLocks/>
          </p:cNvGrpSpPr>
          <p:nvPr/>
        </p:nvGrpSpPr>
        <p:grpSpPr bwMode="auto">
          <a:xfrm>
            <a:off x="611188" y="4581525"/>
            <a:ext cx="8208962" cy="1066800"/>
            <a:chOff x="385" y="2886"/>
            <a:chExt cx="5171" cy="672"/>
          </a:xfrm>
        </p:grpSpPr>
        <p:sp>
          <p:nvSpPr>
            <p:cNvPr id="256025" name="Text Box 25"/>
            <p:cNvSpPr txBox="1">
              <a:spLocks noChangeArrowheads="1"/>
            </p:cNvSpPr>
            <p:nvPr/>
          </p:nvSpPr>
          <p:spPr bwMode="auto">
            <a:xfrm>
              <a:off x="385" y="2886"/>
              <a:ext cx="5171" cy="672"/>
            </a:xfrm>
            <a:prstGeom prst="rect">
              <a:avLst/>
            </a:prstGeom>
            <a:solidFill>
              <a:srgbClr val="E8F5F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3333FF"/>
                  </a:solidFill>
                  <a:latin typeface="Times New Roman" pitchFamily="18" charset="0"/>
                </a:rPr>
                <a:t>3</a:t>
              </a:r>
              <a:r>
                <a:rPr lang="en-US" sz="2800">
                  <a:latin typeface="Times New Roman" pitchFamily="18" charset="0"/>
                </a:rPr>
                <a:t> </a:t>
              </a:r>
              <a:r>
                <a:rPr lang="ru-RU" sz="2800" u="sng">
                  <a:latin typeface="Times New Roman" pitchFamily="18" charset="0"/>
                </a:rPr>
                <a:t>Генератор постсостояния</a:t>
              </a:r>
              <a:r>
                <a:rPr lang="ru-RU" sz="2800">
                  <a:latin typeface="Times New Roman" pitchFamily="18" charset="0"/>
                </a:rPr>
                <a:t>:</a:t>
              </a:r>
              <a:r>
                <a:rPr lang="en-US" sz="2800">
                  <a:latin typeface="Times New Roman" pitchFamily="18" charset="0"/>
                </a:rPr>
                <a:t/>
              </a:r>
              <a:br>
                <a:rPr lang="en-US" sz="2800">
                  <a:latin typeface="Times New Roman" pitchFamily="18" charset="0"/>
                </a:rPr>
              </a:br>
              <a:r>
                <a:rPr lang="ru-RU" sz="2800">
                  <a:latin typeface="Times New Roman" pitchFamily="18" charset="0"/>
                </a:rPr>
                <a:t> </a:t>
              </a:r>
              <a:r>
                <a:rPr lang="en-US" sz="2800">
                  <a:latin typeface="Times New Roman" pitchFamily="18" charset="0"/>
                </a:rPr>
                <a:t>   </a:t>
              </a:r>
              <a:r>
                <a:rPr lang="en-US" sz="3200"/>
                <a:t>s`</a:t>
              </a:r>
              <a:r>
                <a:rPr lang="ru-RU" sz="3200"/>
                <a:t> = функция_от(</a:t>
              </a:r>
              <a:r>
                <a:rPr lang="en-US" sz="3200"/>
                <a:t>s,x,y)</a:t>
              </a:r>
              <a:r>
                <a:rPr lang="ru-RU">
                  <a:latin typeface="Times New Roman" pitchFamily="18" charset="0"/>
                </a:rPr>
                <a:t> </a:t>
              </a:r>
              <a:r>
                <a:rPr lang="en-US">
                  <a:latin typeface="Times New Roman" pitchFamily="18" charset="0"/>
                </a:rPr>
                <a:t/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							</a:t>
              </a:r>
              <a:endParaRPr lang="ru-RU" sz="3200">
                <a:solidFill>
                  <a:srgbClr val="FF0000"/>
                </a:solidFill>
              </a:endParaRPr>
            </a:p>
          </p:txBody>
        </p:sp>
        <p:sp>
          <p:nvSpPr>
            <p:cNvPr id="256026" name="Text Box 26"/>
            <p:cNvSpPr txBox="1">
              <a:spLocks noChangeArrowheads="1"/>
            </p:cNvSpPr>
            <p:nvPr/>
          </p:nvSpPr>
          <p:spPr bwMode="auto">
            <a:xfrm>
              <a:off x="4490" y="3158"/>
              <a:ext cx="1043" cy="371"/>
            </a:xfrm>
            <a:prstGeom prst="rect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/>
                <a:t>s` = s+</a:t>
              </a:r>
              <a:r>
                <a:rPr lang="en-US" sz="3200">
                  <a:solidFill>
                    <a:srgbClr val="FF0000"/>
                  </a:solidFill>
                </a:rPr>
                <a:t>y</a:t>
              </a:r>
              <a:endParaRPr lang="ru-RU" sz="3200">
                <a:solidFill>
                  <a:srgbClr val="FF0000"/>
                </a:solidFill>
              </a:endParaRPr>
            </a:p>
          </p:txBody>
        </p:sp>
      </p:grpSp>
      <p:sp>
        <p:nvSpPr>
          <p:cNvPr id="256027" name="AutoShape 27"/>
          <p:cNvSpPr>
            <a:spLocks noChangeArrowheads="1"/>
          </p:cNvSpPr>
          <p:nvPr/>
        </p:nvSpPr>
        <p:spPr bwMode="auto">
          <a:xfrm>
            <a:off x="142875" y="2241550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256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25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25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25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1314E-6 L 4.16667E-6 0.10893 " pathEditMode="relative" rAng="0" ptsTypes="AA">
                                      <p:cBhvr>
                                        <p:cTn id="37" dur="100" fill="hold"/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0893 L 4.16667E-6 0.2611 " pathEditMode="relative" rAng="0" ptsTypes="AA">
                                      <p:cBhvr>
                                        <p:cTn id="45" dur="100" fill="hold"/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611 L 4.16667E-6 0.35546 " pathEditMode="relative" rAng="0" ptsTypes="AA">
                                      <p:cBhvr>
                                        <p:cTn id="53" dur="100" fill="hold"/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35546 L 4.16667E-6 0.5155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5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  <p:bldP spid="256015" grpId="0" animBg="1"/>
      <p:bldP spid="256016" grpId="0" animBg="1"/>
      <p:bldP spid="256019" grpId="0" animBg="1"/>
      <p:bldP spid="256020" grpId="0" animBg="1"/>
      <p:bldP spid="256027" grpId="0" animBg="1"/>
      <p:bldP spid="256027" grpId="1" animBg="1"/>
      <p:bldP spid="256027" grpId="2" animBg="1"/>
      <p:bldP spid="256027" grpId="3" animBg="1"/>
      <p:bldP spid="256027" grpId="4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7070-F845-484C-A87D-D5868ED4E838}" type="slidenum">
              <a:rPr lang="ru-RU"/>
              <a:pPr/>
              <a:t>56</a:t>
            </a:fld>
            <a:endParaRPr lang="ru-RU"/>
          </a:p>
        </p:txBody>
      </p:sp>
      <p:sp>
        <p:nvSpPr>
          <p:cNvPr id="440350" name="Text Box 30"/>
          <p:cNvSpPr txBox="1">
            <a:spLocks noChangeArrowheads="1"/>
          </p:cNvSpPr>
          <p:nvPr/>
        </p:nvSpPr>
        <p:spPr bwMode="auto">
          <a:xfrm>
            <a:off x="719138" y="2097088"/>
            <a:ext cx="7848600" cy="3563937"/>
          </a:xfrm>
          <a:prstGeom prst="rect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44032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4032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2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2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2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2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2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3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3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033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4033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334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15557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  </a:t>
            </a:r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Три проблемы 					перечисления.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0348" name="Text Box 28"/>
          <p:cNvSpPr txBox="1">
            <a:spLocks noChangeArrowheads="1"/>
          </p:cNvSpPr>
          <p:nvPr/>
        </p:nvSpPr>
        <p:spPr bwMode="auto">
          <a:xfrm>
            <a:off x="1150938" y="2484438"/>
            <a:ext cx="6948487" cy="267970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234000" tIns="226800" rIns="234000" bIns="226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600"/>
              <a:t>Перечисление стимулов</a:t>
            </a:r>
          </a:p>
          <a:p>
            <a:pPr algn="dist">
              <a:spcBef>
                <a:spcPct val="50000"/>
              </a:spcBef>
            </a:pPr>
            <a:r>
              <a:rPr lang="ru-RU" sz="3600"/>
              <a:t>Перечисление постсостояний</a:t>
            </a:r>
          </a:p>
          <a:p>
            <a:pPr algn="dist">
              <a:spcBef>
                <a:spcPct val="50000"/>
              </a:spcBef>
            </a:pPr>
            <a:r>
              <a:rPr lang="ru-RU" sz="3600"/>
              <a:t>Перечисление реакций</a:t>
            </a:r>
          </a:p>
        </p:txBody>
      </p:sp>
      <p:sp>
        <p:nvSpPr>
          <p:cNvPr id="440349" name="Text Box 29"/>
          <p:cNvSpPr txBox="1">
            <a:spLocks noChangeArrowheads="1"/>
          </p:cNvSpPr>
          <p:nvPr/>
        </p:nvSpPr>
        <p:spPr bwMode="auto">
          <a:xfrm>
            <a:off x="611188" y="836613"/>
            <a:ext cx="3384550" cy="773112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0" grpId="0" animBg="1"/>
      <p:bldP spid="44034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B751-8883-434F-92AC-676FC8830FED}" type="slidenum">
              <a:rPr lang="ru-RU"/>
              <a:pPr/>
              <a:t>57</a:t>
            </a:fld>
            <a:endParaRPr lang="ru-RU"/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6948488" y="2100263"/>
            <a:ext cx="19081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правильная</a:t>
            </a:r>
          </a:p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реакция</a:t>
            </a:r>
          </a:p>
        </p:txBody>
      </p:sp>
      <p:sp>
        <p:nvSpPr>
          <p:cNvPr id="147567" name="Text Box 111"/>
          <p:cNvSpPr txBox="1">
            <a:spLocks noChangeArrowheads="1"/>
          </p:cNvSpPr>
          <p:nvPr/>
        </p:nvSpPr>
        <p:spPr bwMode="auto">
          <a:xfrm>
            <a:off x="179388" y="2636838"/>
            <a:ext cx="8713787" cy="906462"/>
          </a:xfrm>
          <a:prstGeom prst="rect">
            <a:avLst/>
          </a:prstGeom>
          <a:solidFill>
            <a:srgbClr val="EEFD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Проблема недетерминизма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>
              <a:lnSpc>
                <a:spcPct val="4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ru-RU" sz="2400">
                <a:latin typeface="Times New Roman" pitchFamily="18" charset="0"/>
              </a:rPr>
              <a:t>переход из </a:t>
            </a:r>
            <a:r>
              <a:rPr lang="en-US" sz="3200"/>
              <a:t>s</a:t>
            </a:r>
            <a:r>
              <a:rPr lang="ru-RU" sz="2400">
                <a:latin typeface="Times New Roman" pitchFamily="18" charset="0"/>
              </a:rPr>
              <a:t> определяется 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2400">
                <a:latin typeface="Times New Roman" pitchFamily="18" charset="0"/>
              </a:rPr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и </a:t>
            </a:r>
            <a:r>
              <a:rPr lang="en-US" sz="3200"/>
              <a:t>s`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147617" name="Text Box 161"/>
          <p:cNvSpPr txBox="1">
            <a:spLocks noChangeArrowheads="1"/>
          </p:cNvSpPr>
          <p:nvPr/>
        </p:nvSpPr>
        <p:spPr bwMode="auto">
          <a:xfrm>
            <a:off x="358775" y="2684463"/>
            <a:ext cx="12588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трассы</a:t>
            </a:r>
          </a:p>
        </p:txBody>
      </p:sp>
      <p:sp>
        <p:nvSpPr>
          <p:cNvPr id="147613" name="Text Box 157"/>
          <p:cNvSpPr txBox="1">
            <a:spLocks noChangeArrowheads="1"/>
          </p:cNvSpPr>
          <p:nvPr/>
        </p:nvSpPr>
        <p:spPr bwMode="auto">
          <a:xfrm>
            <a:off x="358775" y="2047875"/>
            <a:ext cx="12588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/>
              <a:t>общие</a:t>
            </a:r>
          </a:p>
        </p:txBody>
      </p:sp>
      <p:sp>
        <p:nvSpPr>
          <p:cNvPr id="147561" name="Oval 105"/>
          <p:cNvSpPr>
            <a:spLocks noChangeArrowheads="1"/>
          </p:cNvSpPr>
          <p:nvPr/>
        </p:nvSpPr>
        <p:spPr bwMode="auto">
          <a:xfrm>
            <a:off x="4356100" y="2673350"/>
            <a:ext cx="53975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000"/>
              <a:t>s</a:t>
            </a:r>
            <a:endParaRPr lang="ru-RU" sz="3000"/>
          </a:p>
        </p:txBody>
      </p:sp>
      <p:sp>
        <p:nvSpPr>
          <p:cNvPr id="147562" name="Oval 106"/>
          <p:cNvSpPr>
            <a:spLocks noChangeArrowheads="1"/>
          </p:cNvSpPr>
          <p:nvPr/>
        </p:nvSpPr>
        <p:spPr bwMode="auto">
          <a:xfrm>
            <a:off x="7739063" y="2673350"/>
            <a:ext cx="53975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000"/>
              <a:t>s`</a:t>
            </a:r>
            <a:endParaRPr lang="ru-RU" sz="3000"/>
          </a:p>
        </p:txBody>
      </p:sp>
      <p:cxnSp>
        <p:nvCxnSpPr>
          <p:cNvPr id="147563" name="AutoShape 107"/>
          <p:cNvCxnSpPr>
            <a:cxnSpLocks noChangeShapeType="1"/>
            <a:stCxn id="147561" idx="6"/>
            <a:endCxn id="147562" idx="2"/>
          </p:cNvCxnSpPr>
          <p:nvPr/>
        </p:nvCxnSpPr>
        <p:spPr bwMode="auto">
          <a:xfrm>
            <a:off x="4908550" y="2889250"/>
            <a:ext cx="28178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7564" name="Text Box 108"/>
          <p:cNvSpPr txBox="1">
            <a:spLocks noChangeArrowheads="1"/>
          </p:cNvSpPr>
          <p:nvPr/>
        </p:nvSpPr>
        <p:spPr bwMode="auto">
          <a:xfrm>
            <a:off x="5867400" y="2678113"/>
            <a:ext cx="741363" cy="457200"/>
          </a:xfrm>
          <a:prstGeom prst="rect">
            <a:avLst/>
          </a:prstGeom>
          <a:solidFill>
            <a:srgbClr val="EEFDE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/>
              <a:t>(</a:t>
            </a:r>
            <a:r>
              <a:rPr lang="en-US" sz="3000">
                <a:solidFill>
                  <a:srgbClr val="3333FF"/>
                </a:solidFill>
              </a:rPr>
              <a:t>x</a:t>
            </a:r>
            <a:r>
              <a:rPr lang="en-US" sz="3000"/>
              <a:t>,</a:t>
            </a:r>
            <a:r>
              <a:rPr lang="en-US" sz="3000">
                <a:solidFill>
                  <a:srgbClr val="FF0000"/>
                </a:solidFill>
              </a:rPr>
              <a:t>y</a:t>
            </a:r>
            <a:r>
              <a:rPr lang="en-US" sz="3000"/>
              <a:t>)</a:t>
            </a:r>
            <a:endParaRPr lang="ru-RU" sz="3000"/>
          </a:p>
        </p:txBody>
      </p:sp>
      <p:sp>
        <p:nvSpPr>
          <p:cNvPr id="147602" name="Text Box 146"/>
          <p:cNvSpPr txBox="1">
            <a:spLocks noChangeArrowheads="1"/>
          </p:cNvSpPr>
          <p:nvPr/>
        </p:nvSpPr>
        <p:spPr bwMode="auto">
          <a:xfrm>
            <a:off x="5148263" y="2997200"/>
            <a:ext cx="3494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Тест управляет только 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147560" name="Text Box 104"/>
          <p:cNvSpPr txBox="1">
            <a:spLocks noChangeArrowheads="1"/>
          </p:cNvSpPr>
          <p:nvPr/>
        </p:nvSpPr>
        <p:spPr bwMode="auto">
          <a:xfrm>
            <a:off x="503238" y="3752850"/>
            <a:ext cx="8245475" cy="22320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altLang="zh-TW" sz="4000" u="sng"/>
              <a:t>спецификационный подавтомат: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altLang="zh-TW" sz="4000">
                <a:latin typeface="Times New Roman" pitchFamily="18" charset="0"/>
              </a:rPr>
              <a:t>сильно детерминирован,</a:t>
            </a:r>
          </a:p>
          <a:p>
            <a:pPr algn="dist">
              <a:lnSpc>
                <a:spcPct val="40000"/>
              </a:lnSpc>
              <a:spcBef>
                <a:spcPct val="50000"/>
              </a:spcBef>
            </a:pPr>
            <a:r>
              <a:rPr lang="ru-RU" altLang="zh-TW" sz="4000">
                <a:latin typeface="Times New Roman" pitchFamily="18" charset="0"/>
              </a:rPr>
              <a:t>конечен и сильно связен.</a:t>
            </a:r>
            <a:r>
              <a:rPr lang="ru-RU" altLang="zh-TW" sz="2800">
                <a:latin typeface="Times New Roman" pitchFamily="18" charset="0"/>
              </a:rPr>
              <a:t> </a:t>
            </a:r>
            <a:endParaRPr lang="ru-RU" sz="2800">
              <a:latin typeface="Times New Roman" pitchFamily="18" charset="0"/>
            </a:endParaRPr>
          </a:p>
        </p:txBody>
      </p:sp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4745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4746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7487" name="Text Box 31"/>
          <p:cNvSpPr txBox="1">
            <a:spLocks noChangeArrowheads="1"/>
          </p:cNvSpPr>
          <p:nvPr/>
        </p:nvSpPr>
        <p:spPr bwMode="auto">
          <a:xfrm>
            <a:off x="503238" y="225425"/>
            <a:ext cx="8245475" cy="11874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dist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Пятый компонент тестовой системы: обходчик конечного автомата. Условия обхода</a:t>
            </a:r>
            <a:r>
              <a:rPr lang="ru-RU" altLang="zh-TW" sz="2400"/>
              <a:t>.</a:t>
            </a:r>
            <a:endParaRPr lang="ru-RU" sz="2400"/>
          </a:p>
        </p:txBody>
      </p:sp>
      <p:sp>
        <p:nvSpPr>
          <p:cNvPr id="147565" name="Text Box 109"/>
          <p:cNvSpPr txBox="1">
            <a:spLocks noChangeArrowheads="1"/>
          </p:cNvSpPr>
          <p:nvPr/>
        </p:nvSpPr>
        <p:spPr bwMode="auto">
          <a:xfrm>
            <a:off x="179388" y="1751013"/>
            <a:ext cx="4572000" cy="75882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dist">
              <a:lnSpc>
                <a:spcPct val="70000"/>
              </a:lnSpc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Для обхода автомата достаточно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 algn="dist">
              <a:lnSpc>
                <a:spcPct val="6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конечность + сильно связность.</a:t>
            </a:r>
          </a:p>
        </p:txBody>
      </p:sp>
      <p:sp>
        <p:nvSpPr>
          <p:cNvPr id="147568" name="Text Box 112"/>
          <p:cNvSpPr txBox="1">
            <a:spLocks noChangeArrowheads="1"/>
          </p:cNvSpPr>
          <p:nvPr/>
        </p:nvSpPr>
        <p:spPr bwMode="auto">
          <a:xfrm>
            <a:off x="358775" y="3681413"/>
            <a:ext cx="8277225" cy="11874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Два условия</a:t>
            </a:r>
            <a:r>
              <a:rPr lang="ru-RU" sz="2400">
                <a:latin typeface="Times New Roman" pitchFamily="18" charset="0"/>
              </a:rPr>
              <a:t>:	1) реакция одна,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		2) одно постсостояние для одной реакции.</a:t>
            </a:r>
          </a:p>
        </p:txBody>
      </p:sp>
      <p:sp>
        <p:nvSpPr>
          <p:cNvPr id="147570" name="Text Box 114"/>
          <p:cNvSpPr txBox="1">
            <a:spLocks noChangeArrowheads="1"/>
          </p:cNvSpPr>
          <p:nvPr/>
        </p:nvSpPr>
        <p:spPr bwMode="auto">
          <a:xfrm>
            <a:off x="215900" y="5003800"/>
            <a:ext cx="8748713" cy="1196975"/>
          </a:xfrm>
          <a:prstGeom prst="rect">
            <a:avLst/>
          </a:prstGeom>
          <a:solidFill>
            <a:srgbClr val="EEFD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Спецификационный детерминизм</a:t>
            </a:r>
            <a:r>
              <a:rPr lang="ru-RU" sz="2400">
                <a:latin typeface="Times New Roman" pitchFamily="18" charset="0"/>
              </a:rPr>
              <a:t>: состояния реализации, соответствующие одному состоянию спецификации, дают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одну правильную реакцию на один стимул.</a:t>
            </a:r>
          </a:p>
        </p:txBody>
      </p:sp>
      <p:sp>
        <p:nvSpPr>
          <p:cNvPr id="147573" name="Text Box 117"/>
          <p:cNvSpPr txBox="1">
            <a:spLocks noChangeArrowheads="1"/>
          </p:cNvSpPr>
          <p:nvPr/>
        </p:nvSpPr>
        <p:spPr bwMode="auto">
          <a:xfrm>
            <a:off x="5111750" y="1752600"/>
            <a:ext cx="3778250" cy="75882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dist">
              <a:lnSpc>
                <a:spcPct val="7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И </a:t>
            </a:r>
            <a:r>
              <a:rPr lang="ru-RU" sz="2400" u="sng">
                <a:latin typeface="Times New Roman" pitchFamily="18" charset="0"/>
              </a:rPr>
              <a:t>необходимо</a:t>
            </a:r>
            <a:r>
              <a:rPr lang="ru-RU" sz="2400">
                <a:latin typeface="Times New Roman" pitchFamily="18" charset="0"/>
              </a:rPr>
              <a:t> для обхода</a:t>
            </a:r>
            <a:endParaRPr lang="ru-RU" sz="2400" i="1">
              <a:latin typeface="Times New Roman" pitchFamily="18" charset="0"/>
            </a:endParaRPr>
          </a:p>
          <a:p>
            <a:pPr algn="dist">
              <a:lnSpc>
                <a:spcPct val="60000"/>
              </a:lnSpc>
              <a:spcBef>
                <a:spcPct val="50000"/>
              </a:spcBef>
            </a:pPr>
            <a:r>
              <a:rPr lang="ru-RU" sz="2400" i="1">
                <a:latin typeface="Times New Roman" pitchFamily="18" charset="0"/>
              </a:rPr>
              <a:t>неизвестного</a:t>
            </a:r>
            <a:r>
              <a:rPr lang="ru-RU" sz="2400">
                <a:latin typeface="Times New Roman" pitchFamily="18" charset="0"/>
              </a:rPr>
              <a:t> автомата</a:t>
            </a:r>
            <a:endParaRPr lang="ru-RU" sz="2400" u="sng">
              <a:latin typeface="Times New Roman" pitchFamily="18" charset="0"/>
            </a:endParaRPr>
          </a:p>
        </p:txBody>
      </p:sp>
      <p:sp>
        <p:nvSpPr>
          <p:cNvPr id="147574" name="Text Box 118"/>
          <p:cNvSpPr txBox="1">
            <a:spLocks noChangeArrowheads="1"/>
          </p:cNvSpPr>
          <p:nvPr/>
        </p:nvSpPr>
        <p:spPr bwMode="auto">
          <a:xfrm>
            <a:off x="358775" y="4437063"/>
            <a:ext cx="827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		=  спецификация слабо детерминирована.</a:t>
            </a:r>
          </a:p>
        </p:txBody>
      </p:sp>
      <p:sp>
        <p:nvSpPr>
          <p:cNvPr id="147604" name="Oval 148"/>
          <p:cNvSpPr>
            <a:spLocks noChangeArrowheads="1"/>
          </p:cNvSpPr>
          <p:nvPr/>
        </p:nvSpPr>
        <p:spPr bwMode="auto">
          <a:xfrm>
            <a:off x="4141788" y="1736725"/>
            <a:ext cx="53975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000"/>
              <a:t>i1</a:t>
            </a:r>
            <a:endParaRPr lang="ru-RU" sz="3000"/>
          </a:p>
        </p:txBody>
      </p:sp>
      <p:cxnSp>
        <p:nvCxnSpPr>
          <p:cNvPr id="147605" name="AutoShape 149"/>
          <p:cNvCxnSpPr>
            <a:cxnSpLocks noChangeShapeType="1"/>
            <a:stCxn id="147604" idx="6"/>
          </p:cNvCxnSpPr>
          <p:nvPr/>
        </p:nvCxnSpPr>
        <p:spPr bwMode="auto">
          <a:xfrm>
            <a:off x="4694238" y="1952625"/>
            <a:ext cx="281781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7606" name="Text Box 150"/>
          <p:cNvSpPr txBox="1">
            <a:spLocks noChangeArrowheads="1"/>
          </p:cNvSpPr>
          <p:nvPr/>
        </p:nvSpPr>
        <p:spPr bwMode="auto">
          <a:xfrm>
            <a:off x="5653088" y="1665288"/>
            <a:ext cx="7413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/>
              <a:t>(</a:t>
            </a:r>
            <a:r>
              <a:rPr lang="en-US" sz="3000">
                <a:solidFill>
                  <a:srgbClr val="3333FF"/>
                </a:solidFill>
              </a:rPr>
              <a:t>x</a:t>
            </a:r>
            <a:r>
              <a:rPr lang="en-US" sz="3000"/>
              <a:t>,</a:t>
            </a:r>
            <a:r>
              <a:rPr lang="en-US" sz="3000">
                <a:solidFill>
                  <a:schemeClr val="bg1"/>
                </a:solidFill>
              </a:rPr>
              <a:t>y</a:t>
            </a:r>
            <a:r>
              <a:rPr lang="en-US" sz="3000"/>
              <a:t>)</a:t>
            </a:r>
            <a:endParaRPr lang="ru-RU" sz="3000"/>
          </a:p>
        </p:txBody>
      </p:sp>
      <p:sp>
        <p:nvSpPr>
          <p:cNvPr id="147607" name="Oval 151"/>
          <p:cNvSpPr>
            <a:spLocks noChangeArrowheads="1"/>
          </p:cNvSpPr>
          <p:nvPr/>
        </p:nvSpPr>
        <p:spPr bwMode="auto">
          <a:xfrm>
            <a:off x="4141788" y="2409825"/>
            <a:ext cx="53975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000"/>
              <a:t>s</a:t>
            </a:r>
            <a:endParaRPr lang="ru-RU" sz="3000"/>
          </a:p>
        </p:txBody>
      </p:sp>
      <p:cxnSp>
        <p:nvCxnSpPr>
          <p:cNvPr id="147608" name="AutoShape 152"/>
          <p:cNvCxnSpPr>
            <a:cxnSpLocks noChangeShapeType="1"/>
            <a:stCxn id="147607" idx="6"/>
          </p:cNvCxnSpPr>
          <p:nvPr/>
        </p:nvCxnSpPr>
        <p:spPr bwMode="auto">
          <a:xfrm>
            <a:off x="4694238" y="2625725"/>
            <a:ext cx="281781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7609" name="Text Box 153"/>
          <p:cNvSpPr txBox="1">
            <a:spLocks noChangeArrowheads="1"/>
          </p:cNvSpPr>
          <p:nvPr/>
        </p:nvSpPr>
        <p:spPr bwMode="auto">
          <a:xfrm>
            <a:off x="5653088" y="2338388"/>
            <a:ext cx="7413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/>
              <a:t>(</a:t>
            </a:r>
            <a:r>
              <a:rPr lang="en-US" sz="3000">
                <a:solidFill>
                  <a:srgbClr val="3333FF"/>
                </a:solidFill>
              </a:rPr>
              <a:t>x</a:t>
            </a:r>
            <a:r>
              <a:rPr lang="en-US" sz="3000"/>
              <a:t>,</a:t>
            </a:r>
            <a:r>
              <a:rPr lang="en-US" sz="3000">
                <a:solidFill>
                  <a:schemeClr val="bg1"/>
                </a:solidFill>
              </a:rPr>
              <a:t>y</a:t>
            </a:r>
            <a:r>
              <a:rPr lang="en-US" sz="3000"/>
              <a:t>)</a:t>
            </a:r>
            <a:endParaRPr lang="ru-RU" sz="3000"/>
          </a:p>
        </p:txBody>
      </p:sp>
      <p:sp>
        <p:nvSpPr>
          <p:cNvPr id="147610" name="Oval 154"/>
          <p:cNvSpPr>
            <a:spLocks noChangeArrowheads="1"/>
          </p:cNvSpPr>
          <p:nvPr/>
        </p:nvSpPr>
        <p:spPr bwMode="auto">
          <a:xfrm>
            <a:off x="4141788" y="3068638"/>
            <a:ext cx="539750" cy="431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3000"/>
              <a:t>i2</a:t>
            </a:r>
            <a:endParaRPr lang="ru-RU" sz="3000"/>
          </a:p>
        </p:txBody>
      </p:sp>
      <p:cxnSp>
        <p:nvCxnSpPr>
          <p:cNvPr id="147611" name="AutoShape 155"/>
          <p:cNvCxnSpPr>
            <a:cxnSpLocks noChangeShapeType="1"/>
            <a:stCxn id="147610" idx="6"/>
          </p:cNvCxnSpPr>
          <p:nvPr/>
        </p:nvCxnSpPr>
        <p:spPr bwMode="auto">
          <a:xfrm>
            <a:off x="4694238" y="3284538"/>
            <a:ext cx="281781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47612" name="Text Box 156"/>
          <p:cNvSpPr txBox="1">
            <a:spLocks noChangeArrowheads="1"/>
          </p:cNvSpPr>
          <p:nvPr/>
        </p:nvSpPr>
        <p:spPr bwMode="auto">
          <a:xfrm>
            <a:off x="5653088" y="2997200"/>
            <a:ext cx="7413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/>
              <a:t>(</a:t>
            </a:r>
            <a:r>
              <a:rPr lang="en-US" sz="3000">
                <a:solidFill>
                  <a:srgbClr val="3333FF"/>
                </a:solidFill>
              </a:rPr>
              <a:t>x</a:t>
            </a:r>
            <a:r>
              <a:rPr lang="en-US" sz="3000"/>
              <a:t>,</a:t>
            </a:r>
            <a:r>
              <a:rPr lang="en-US" sz="3000">
                <a:solidFill>
                  <a:schemeClr val="bg1"/>
                </a:solidFill>
              </a:rPr>
              <a:t>y</a:t>
            </a:r>
            <a:r>
              <a:rPr lang="en-US" sz="3000"/>
              <a:t>)</a:t>
            </a:r>
            <a:endParaRPr lang="ru-RU" sz="3000"/>
          </a:p>
        </p:txBody>
      </p:sp>
      <p:cxnSp>
        <p:nvCxnSpPr>
          <p:cNvPr id="147614" name="AutoShape 158"/>
          <p:cNvCxnSpPr>
            <a:cxnSpLocks noChangeShapeType="1"/>
            <a:stCxn id="147613" idx="3"/>
            <a:endCxn id="147604" idx="2"/>
          </p:cNvCxnSpPr>
          <p:nvPr/>
        </p:nvCxnSpPr>
        <p:spPr bwMode="auto">
          <a:xfrm flipV="1">
            <a:off x="1617663" y="1952625"/>
            <a:ext cx="2511425" cy="306388"/>
          </a:xfrm>
          <a:prstGeom prst="curvedConnector3">
            <a:avLst>
              <a:gd name="adj1" fmla="val 50255"/>
            </a:avLst>
          </a:prstGeom>
          <a:noFill/>
          <a:ln w="508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147615" name="AutoShape 159"/>
          <p:cNvCxnSpPr>
            <a:cxnSpLocks noChangeShapeType="1"/>
            <a:stCxn id="147617" idx="3"/>
            <a:endCxn id="147610" idx="2"/>
          </p:cNvCxnSpPr>
          <p:nvPr/>
        </p:nvCxnSpPr>
        <p:spPr bwMode="auto">
          <a:xfrm>
            <a:off x="1617663" y="2895600"/>
            <a:ext cx="2511425" cy="388938"/>
          </a:xfrm>
          <a:prstGeom prst="curvedConnector3">
            <a:avLst>
              <a:gd name="adj1" fmla="val 50255"/>
            </a:avLst>
          </a:prstGeom>
          <a:noFill/>
          <a:ln w="508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147616" name="AutoShape 160"/>
          <p:cNvCxnSpPr>
            <a:cxnSpLocks noChangeShapeType="1"/>
            <a:stCxn id="147617" idx="3"/>
            <a:endCxn id="147607" idx="2"/>
          </p:cNvCxnSpPr>
          <p:nvPr/>
        </p:nvCxnSpPr>
        <p:spPr bwMode="auto">
          <a:xfrm flipV="1">
            <a:off x="1617663" y="2625725"/>
            <a:ext cx="2511425" cy="269875"/>
          </a:xfrm>
          <a:prstGeom prst="curvedConnector3">
            <a:avLst>
              <a:gd name="adj1" fmla="val 50255"/>
            </a:avLst>
          </a:prstGeom>
          <a:noFill/>
          <a:ln w="508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147618" name="Text Box 162"/>
          <p:cNvSpPr txBox="1">
            <a:spLocks noChangeArrowheads="1"/>
          </p:cNvSpPr>
          <p:nvPr/>
        </p:nvSpPr>
        <p:spPr bwMode="auto">
          <a:xfrm>
            <a:off x="6073775" y="2347913"/>
            <a:ext cx="19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</a:rPr>
              <a:t>y</a:t>
            </a:r>
            <a:endParaRPr lang="ru-RU" sz="3000"/>
          </a:p>
        </p:txBody>
      </p:sp>
      <p:sp>
        <p:nvSpPr>
          <p:cNvPr id="147619" name="Text Box 163"/>
          <p:cNvSpPr txBox="1">
            <a:spLocks noChangeArrowheads="1"/>
          </p:cNvSpPr>
          <p:nvPr/>
        </p:nvSpPr>
        <p:spPr bwMode="auto">
          <a:xfrm>
            <a:off x="6073775" y="2338388"/>
            <a:ext cx="19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</a:rPr>
              <a:t>y</a:t>
            </a:r>
            <a:endParaRPr lang="ru-RU" sz="3000"/>
          </a:p>
        </p:txBody>
      </p:sp>
      <p:sp>
        <p:nvSpPr>
          <p:cNvPr id="147620" name="Text Box 164"/>
          <p:cNvSpPr txBox="1">
            <a:spLocks noChangeArrowheads="1"/>
          </p:cNvSpPr>
          <p:nvPr/>
        </p:nvSpPr>
        <p:spPr bwMode="auto">
          <a:xfrm>
            <a:off x="6073775" y="2312988"/>
            <a:ext cx="19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</a:rPr>
              <a:t>y</a:t>
            </a:r>
            <a:endParaRPr lang="ru-RU" sz="3000"/>
          </a:p>
        </p:txBody>
      </p: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6948488" y="3259138"/>
            <a:ext cx="190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такая же</a:t>
            </a:r>
          </a:p>
        </p:txBody>
      </p:sp>
      <p:cxnSp>
        <p:nvCxnSpPr>
          <p:cNvPr id="147623" name="AutoShape 167"/>
          <p:cNvCxnSpPr>
            <a:cxnSpLocks noChangeShapeType="1"/>
            <a:stCxn id="147613" idx="3"/>
            <a:endCxn id="147607" idx="2"/>
          </p:cNvCxnSpPr>
          <p:nvPr/>
        </p:nvCxnSpPr>
        <p:spPr bwMode="auto">
          <a:xfrm>
            <a:off x="1617663" y="2259013"/>
            <a:ext cx="2511425" cy="366712"/>
          </a:xfrm>
          <a:prstGeom prst="curvedConnector3">
            <a:avLst>
              <a:gd name="adj1" fmla="val 50255"/>
            </a:avLst>
          </a:prstGeom>
          <a:noFill/>
          <a:ln w="508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147624" name="AutoShape 168"/>
          <p:cNvSpPr>
            <a:spLocks noChangeArrowheads="1"/>
          </p:cNvSpPr>
          <p:nvPr/>
        </p:nvSpPr>
        <p:spPr bwMode="auto">
          <a:xfrm rot="18357495">
            <a:off x="8366919" y="-451644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5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5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7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7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7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26961 0.05787 -0.53906 0.11666 -0.65329 0.25254 C -0.76753 0.38842 -0.76041 0.7287 -0.68541 0.81643 C -0.61041 0.90439 -0.25243 0.81435 -0.20329 0.77824 C -0.15416 0.74189 -0.27222 0.67083 -0.39027 0.59976 " pathEditMode="relative" rAng="0" ptsTypes="aaaaA">
                                      <p:cBhvr>
                                        <p:cTn id="54" dur="10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" y="4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3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39027 0.59976 L -0.04114 0.5997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7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7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7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7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75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7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7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7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7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7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7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7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4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4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4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4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4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4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4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4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4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4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4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4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7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7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9704E-6 L -2.77778E-6 -0.09459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47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20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3164E-6 L -2.77778E-6 0.09251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147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20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47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47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47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47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47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67" grpId="0" uiExpand="1" build="allAtOnce" animBg="1"/>
      <p:bldP spid="147567" grpId="1" build="allAtOnce" animBg="1"/>
      <p:bldP spid="147561" grpId="1" animBg="1"/>
      <p:bldP spid="147561" grpId="2" animBg="1"/>
      <p:bldP spid="147562" grpId="1" animBg="1"/>
      <p:bldP spid="147562" grpId="2" animBg="1"/>
      <p:bldP spid="147564" grpId="1" animBg="1"/>
      <p:bldP spid="147564" grpId="2" animBg="1"/>
      <p:bldP spid="147602" grpId="0"/>
      <p:bldP spid="147602" grpId="1"/>
      <p:bldP spid="147560" grpId="0" animBg="1"/>
      <p:bldP spid="147565" grpId="0" animBg="1"/>
      <p:bldP spid="147568" grpId="0" animBg="1"/>
      <p:bldP spid="147568" grpId="1" animBg="1"/>
      <p:bldP spid="147570" grpId="0" animBg="1"/>
      <p:bldP spid="147570" grpId="1" animBg="1"/>
      <p:bldP spid="147573" grpId="0" animBg="1"/>
      <p:bldP spid="147574" grpId="0"/>
      <p:bldP spid="147574" grpId="1"/>
      <p:bldP spid="147624" grpId="0" animBg="1"/>
      <p:bldP spid="147624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5560-AC8A-4753-930A-08D3A26215D5}" type="slidenum">
              <a:rPr lang="ru-RU"/>
              <a:pPr/>
              <a:t>58</a:t>
            </a:fld>
            <a:endParaRPr lang="ru-RU"/>
          </a:p>
        </p:txBody>
      </p:sp>
      <p:grpSp>
        <p:nvGrpSpPr>
          <p:cNvPr id="156689" name="Group 17"/>
          <p:cNvGrpSpPr>
            <a:grpSpLocks/>
          </p:cNvGrpSpPr>
          <p:nvPr/>
        </p:nvGrpSpPr>
        <p:grpSpPr bwMode="auto">
          <a:xfrm>
            <a:off x="611188" y="2311400"/>
            <a:ext cx="3276600" cy="1982788"/>
            <a:chOff x="543" y="1230"/>
            <a:chExt cx="2064" cy="1249"/>
          </a:xfrm>
        </p:grpSpPr>
        <p:sp>
          <p:nvSpPr>
            <p:cNvPr id="156690" name="Oval 18"/>
            <p:cNvSpPr>
              <a:spLocks noChangeArrowheads="1"/>
            </p:cNvSpPr>
            <p:nvPr/>
          </p:nvSpPr>
          <p:spPr bwMode="auto">
            <a:xfrm>
              <a:off x="543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56691" name="Oval 19"/>
            <p:cNvSpPr>
              <a:spLocks noChangeArrowheads="1"/>
            </p:cNvSpPr>
            <p:nvPr/>
          </p:nvSpPr>
          <p:spPr bwMode="auto">
            <a:xfrm>
              <a:off x="1450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156692" name="Oval 20"/>
            <p:cNvSpPr>
              <a:spLocks noChangeArrowheads="1"/>
            </p:cNvSpPr>
            <p:nvPr/>
          </p:nvSpPr>
          <p:spPr bwMode="auto">
            <a:xfrm>
              <a:off x="2357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56693" name="AutoShape 21"/>
            <p:cNvCxnSpPr>
              <a:cxnSpLocks noChangeShapeType="1"/>
              <a:stCxn id="156690" idx="5"/>
              <a:endCxn id="156691" idx="3"/>
            </p:cNvCxnSpPr>
            <p:nvPr/>
          </p:nvCxnSpPr>
          <p:spPr bwMode="auto">
            <a:xfrm rot="16200000" flipH="1">
              <a:off x="1121" y="1555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694" name="Oval 22"/>
            <p:cNvSpPr>
              <a:spLocks noChangeArrowheads="1"/>
            </p:cNvSpPr>
            <p:nvPr/>
          </p:nvSpPr>
          <p:spPr bwMode="auto">
            <a:xfrm>
              <a:off x="928" y="1956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1</a:t>
              </a:r>
            </a:p>
          </p:txBody>
        </p:sp>
        <p:cxnSp>
          <p:nvCxnSpPr>
            <p:cNvPr id="156695" name="AutoShape 23"/>
            <p:cNvCxnSpPr>
              <a:cxnSpLocks noChangeShapeType="1"/>
              <a:stCxn id="156691" idx="5"/>
              <a:endCxn id="156692" idx="3"/>
            </p:cNvCxnSpPr>
            <p:nvPr/>
          </p:nvCxnSpPr>
          <p:spPr bwMode="auto">
            <a:xfrm rot="16200000" flipH="1">
              <a:off x="2028" y="1555"/>
              <a:ext cx="1" cy="731"/>
            </a:xfrm>
            <a:prstGeom prst="curvedConnector3">
              <a:avLst>
                <a:gd name="adj1" fmla="val 11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696" name="Oval 24"/>
            <p:cNvSpPr>
              <a:spLocks noChangeArrowheads="1"/>
            </p:cNvSpPr>
            <p:nvPr/>
          </p:nvSpPr>
          <p:spPr bwMode="auto">
            <a:xfrm>
              <a:off x="1836" y="1956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2</a:t>
              </a:r>
            </a:p>
          </p:txBody>
        </p:sp>
        <p:cxnSp>
          <p:nvCxnSpPr>
            <p:cNvPr id="156697" name="AutoShape 25"/>
            <p:cNvCxnSpPr>
              <a:cxnSpLocks noChangeShapeType="1"/>
              <a:stCxn id="156692" idx="1"/>
              <a:endCxn id="156691" idx="7"/>
            </p:cNvCxnSpPr>
            <p:nvPr/>
          </p:nvCxnSpPr>
          <p:spPr bwMode="auto">
            <a:xfrm rot="16200000" flipH="1" flipV="1">
              <a:off x="2028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698" name="Oval 26"/>
            <p:cNvSpPr>
              <a:spLocks noChangeArrowheads="1"/>
            </p:cNvSpPr>
            <p:nvPr/>
          </p:nvSpPr>
          <p:spPr bwMode="auto">
            <a:xfrm>
              <a:off x="1927" y="1435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1</a:t>
              </a:r>
            </a:p>
          </p:txBody>
        </p:sp>
        <p:cxnSp>
          <p:nvCxnSpPr>
            <p:cNvPr id="156699" name="AutoShape 27"/>
            <p:cNvCxnSpPr>
              <a:cxnSpLocks noChangeShapeType="1"/>
              <a:stCxn id="156691" idx="1"/>
              <a:endCxn id="156690" idx="7"/>
            </p:cNvCxnSpPr>
            <p:nvPr/>
          </p:nvCxnSpPr>
          <p:spPr bwMode="auto">
            <a:xfrm rot="16200000" flipH="1" flipV="1">
              <a:off x="1121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00" name="Oval 28"/>
            <p:cNvSpPr>
              <a:spLocks noChangeArrowheads="1"/>
            </p:cNvSpPr>
            <p:nvPr/>
          </p:nvSpPr>
          <p:spPr bwMode="auto">
            <a:xfrm>
              <a:off x="929" y="1412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0</a:t>
              </a:r>
            </a:p>
          </p:txBody>
        </p:sp>
        <p:sp>
          <p:nvSpPr>
            <p:cNvPr id="156701" name="Oval 29"/>
            <p:cNvSpPr>
              <a:spLocks noChangeArrowheads="1"/>
            </p:cNvSpPr>
            <p:nvPr/>
          </p:nvSpPr>
          <p:spPr bwMode="auto">
            <a:xfrm>
              <a:off x="543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56702" name="Oval 30"/>
            <p:cNvSpPr>
              <a:spLocks noChangeArrowheads="1"/>
            </p:cNvSpPr>
            <p:nvPr/>
          </p:nvSpPr>
          <p:spPr bwMode="auto">
            <a:xfrm>
              <a:off x="1450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156703" name="Oval 31"/>
            <p:cNvSpPr>
              <a:spLocks noChangeArrowheads="1"/>
            </p:cNvSpPr>
            <p:nvPr/>
          </p:nvSpPr>
          <p:spPr bwMode="auto">
            <a:xfrm>
              <a:off x="2357" y="1707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2</a:t>
              </a:r>
            </a:p>
          </p:txBody>
        </p:sp>
        <p:cxnSp>
          <p:nvCxnSpPr>
            <p:cNvPr id="156704" name="AutoShape 32"/>
            <p:cNvCxnSpPr>
              <a:cxnSpLocks noChangeShapeType="1"/>
              <a:stCxn id="156701" idx="5"/>
              <a:endCxn id="156702" idx="3"/>
            </p:cNvCxnSpPr>
            <p:nvPr/>
          </p:nvCxnSpPr>
          <p:spPr bwMode="auto">
            <a:xfrm rot="16200000" flipH="1">
              <a:off x="1121" y="1555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05" name="Oval 33"/>
            <p:cNvSpPr>
              <a:spLocks noChangeArrowheads="1"/>
            </p:cNvSpPr>
            <p:nvPr/>
          </p:nvSpPr>
          <p:spPr bwMode="auto">
            <a:xfrm>
              <a:off x="928" y="1956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56706" name="AutoShape 34"/>
            <p:cNvCxnSpPr>
              <a:cxnSpLocks noChangeShapeType="1"/>
              <a:stCxn id="156702" idx="5"/>
              <a:endCxn id="156703" idx="3"/>
            </p:cNvCxnSpPr>
            <p:nvPr/>
          </p:nvCxnSpPr>
          <p:spPr bwMode="auto">
            <a:xfrm rot="16200000" flipH="1">
              <a:off x="2028" y="1555"/>
              <a:ext cx="1" cy="731"/>
            </a:xfrm>
            <a:prstGeom prst="curvedConnector3">
              <a:avLst>
                <a:gd name="adj1" fmla="val 11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07" name="Oval 35"/>
            <p:cNvSpPr>
              <a:spLocks noChangeArrowheads="1"/>
            </p:cNvSpPr>
            <p:nvPr/>
          </p:nvSpPr>
          <p:spPr bwMode="auto">
            <a:xfrm>
              <a:off x="1836" y="1956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56708" name="AutoShape 36"/>
            <p:cNvCxnSpPr>
              <a:cxnSpLocks noChangeShapeType="1"/>
              <a:stCxn id="156703" idx="1"/>
              <a:endCxn id="156702" idx="7"/>
            </p:cNvCxnSpPr>
            <p:nvPr/>
          </p:nvCxnSpPr>
          <p:spPr bwMode="auto">
            <a:xfrm rot="16200000" flipH="1" flipV="1">
              <a:off x="2028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09" name="Oval 37"/>
            <p:cNvSpPr>
              <a:spLocks noChangeArrowheads="1"/>
            </p:cNvSpPr>
            <p:nvPr/>
          </p:nvSpPr>
          <p:spPr bwMode="auto">
            <a:xfrm>
              <a:off x="1904" y="1435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56710" name="AutoShape 38"/>
            <p:cNvCxnSpPr>
              <a:cxnSpLocks noChangeShapeType="1"/>
              <a:stCxn id="156702" idx="1"/>
              <a:endCxn id="156701" idx="7"/>
            </p:cNvCxnSpPr>
            <p:nvPr/>
          </p:nvCxnSpPr>
          <p:spPr bwMode="auto">
            <a:xfrm rot="16200000" flipH="1" flipV="1">
              <a:off x="1121" y="1379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11" name="Oval 39"/>
            <p:cNvSpPr>
              <a:spLocks noChangeArrowheads="1"/>
            </p:cNvSpPr>
            <p:nvPr/>
          </p:nvSpPr>
          <p:spPr bwMode="auto">
            <a:xfrm>
              <a:off x="929" y="1412"/>
              <a:ext cx="363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56712" name="AutoShape 40"/>
            <p:cNvCxnSpPr>
              <a:cxnSpLocks noChangeShapeType="1"/>
              <a:stCxn id="156701" idx="4"/>
              <a:endCxn id="156703" idx="4"/>
            </p:cNvCxnSpPr>
            <p:nvPr/>
          </p:nvCxnSpPr>
          <p:spPr bwMode="auto">
            <a:xfrm rot="16200000" flipH="1">
              <a:off x="1574" y="1051"/>
              <a:ext cx="1" cy="1814"/>
            </a:xfrm>
            <a:prstGeom prst="curvedConnector3">
              <a:avLst>
                <a:gd name="adj1" fmla="val 392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13" name="Oval 41"/>
            <p:cNvSpPr>
              <a:spLocks noChangeArrowheads="1"/>
            </p:cNvSpPr>
            <p:nvPr/>
          </p:nvSpPr>
          <p:spPr bwMode="auto">
            <a:xfrm>
              <a:off x="1359" y="2228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2</a:t>
              </a:r>
            </a:p>
          </p:txBody>
        </p:sp>
        <p:cxnSp>
          <p:nvCxnSpPr>
            <p:cNvPr id="156714" name="AutoShape 42"/>
            <p:cNvCxnSpPr>
              <a:cxnSpLocks noChangeShapeType="1"/>
              <a:stCxn id="156703" idx="0"/>
              <a:endCxn id="156701" idx="0"/>
            </p:cNvCxnSpPr>
            <p:nvPr/>
          </p:nvCxnSpPr>
          <p:spPr bwMode="auto">
            <a:xfrm rot="16200000" flipH="1" flipV="1">
              <a:off x="1574" y="801"/>
              <a:ext cx="1" cy="1814"/>
            </a:xfrm>
            <a:prstGeom prst="curvedConnector3">
              <a:avLst>
                <a:gd name="adj1" fmla="val -365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15" name="Oval 43"/>
            <p:cNvSpPr>
              <a:spLocks noChangeArrowheads="1"/>
            </p:cNvSpPr>
            <p:nvPr/>
          </p:nvSpPr>
          <p:spPr bwMode="auto">
            <a:xfrm>
              <a:off x="1382" y="1230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0</a:t>
              </a:r>
            </a:p>
          </p:txBody>
        </p:sp>
        <p:cxnSp>
          <p:nvCxnSpPr>
            <p:cNvPr id="156716" name="AutoShape 44"/>
            <p:cNvCxnSpPr>
              <a:cxnSpLocks noChangeShapeType="1"/>
              <a:stCxn id="156701" idx="4"/>
              <a:endCxn id="156703" idx="4"/>
            </p:cNvCxnSpPr>
            <p:nvPr/>
          </p:nvCxnSpPr>
          <p:spPr bwMode="auto">
            <a:xfrm rot="16200000" flipH="1">
              <a:off x="1574" y="1051"/>
              <a:ext cx="1" cy="1814"/>
            </a:xfrm>
            <a:prstGeom prst="curvedConnector3">
              <a:avLst>
                <a:gd name="adj1" fmla="val 396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17" name="Oval 45"/>
            <p:cNvSpPr>
              <a:spLocks noChangeArrowheads="1"/>
            </p:cNvSpPr>
            <p:nvPr/>
          </p:nvSpPr>
          <p:spPr bwMode="auto">
            <a:xfrm>
              <a:off x="1360" y="2229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+2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cxnSp>
          <p:nvCxnSpPr>
            <p:cNvPr id="156718" name="AutoShape 46"/>
            <p:cNvCxnSpPr>
              <a:cxnSpLocks noChangeShapeType="1"/>
              <a:stCxn id="156703" idx="0"/>
              <a:endCxn id="156701" idx="0"/>
            </p:cNvCxnSpPr>
            <p:nvPr/>
          </p:nvCxnSpPr>
          <p:spPr bwMode="auto">
            <a:xfrm rot="16200000" flipH="1" flipV="1">
              <a:off x="1574" y="801"/>
              <a:ext cx="1" cy="1814"/>
            </a:xfrm>
            <a:prstGeom prst="curvedConnector3">
              <a:avLst>
                <a:gd name="adj1" fmla="val -366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719" name="Oval 47"/>
            <p:cNvSpPr>
              <a:spLocks noChangeArrowheads="1"/>
            </p:cNvSpPr>
            <p:nvPr/>
          </p:nvSpPr>
          <p:spPr bwMode="auto">
            <a:xfrm>
              <a:off x="1383" y="1231"/>
              <a:ext cx="34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-2</a:t>
              </a:r>
              <a:endParaRPr lang="ru-RU" sz="2800">
                <a:solidFill>
                  <a:srgbClr val="FF3300"/>
                </a:solidFill>
              </a:endParaRPr>
            </a:p>
          </p:txBody>
        </p:sp>
      </p:grpSp>
      <p:grpSp>
        <p:nvGrpSpPr>
          <p:cNvPr id="156875" name="Group 203"/>
          <p:cNvGrpSpPr>
            <a:grpSpLocks/>
          </p:cNvGrpSpPr>
          <p:nvPr/>
        </p:nvGrpSpPr>
        <p:grpSpPr bwMode="auto">
          <a:xfrm>
            <a:off x="2052638" y="4924425"/>
            <a:ext cx="3276600" cy="1187450"/>
            <a:chOff x="1293" y="3158"/>
            <a:chExt cx="2064" cy="748"/>
          </a:xfrm>
        </p:grpSpPr>
        <p:cxnSp>
          <p:nvCxnSpPr>
            <p:cNvPr id="156857" name="AutoShape 185"/>
            <p:cNvCxnSpPr>
              <a:cxnSpLocks noChangeShapeType="1"/>
              <a:stCxn id="156866" idx="1"/>
              <a:endCxn id="156867" idx="7"/>
            </p:cNvCxnSpPr>
            <p:nvPr/>
          </p:nvCxnSpPr>
          <p:spPr bwMode="auto">
            <a:xfrm rot="16200000" flipH="1" flipV="1">
              <a:off x="2778" y="3102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858" name="Oval 186"/>
            <p:cNvSpPr>
              <a:spLocks noChangeArrowheads="1"/>
            </p:cNvSpPr>
            <p:nvPr/>
          </p:nvSpPr>
          <p:spPr bwMode="auto">
            <a:xfrm>
              <a:off x="2581" y="3158"/>
              <a:ext cx="409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en-US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-1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sp>
          <p:nvSpPr>
            <p:cNvPr id="156865" name="Oval 193"/>
            <p:cNvSpPr>
              <a:spLocks noChangeArrowheads="1"/>
            </p:cNvSpPr>
            <p:nvPr/>
          </p:nvSpPr>
          <p:spPr bwMode="auto">
            <a:xfrm>
              <a:off x="1293" y="34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0</a:t>
              </a:r>
            </a:p>
          </p:txBody>
        </p:sp>
        <p:sp>
          <p:nvSpPr>
            <p:cNvPr id="156866" name="Oval 194"/>
            <p:cNvSpPr>
              <a:spLocks noChangeArrowheads="1"/>
            </p:cNvSpPr>
            <p:nvPr/>
          </p:nvSpPr>
          <p:spPr bwMode="auto">
            <a:xfrm>
              <a:off x="3107" y="34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2</a:t>
              </a:r>
              <a:endParaRPr lang="ru-RU" sz="2400"/>
            </a:p>
          </p:txBody>
        </p:sp>
        <p:sp>
          <p:nvSpPr>
            <p:cNvPr id="156867" name="Oval 195"/>
            <p:cNvSpPr>
              <a:spLocks noChangeArrowheads="1"/>
            </p:cNvSpPr>
            <p:nvPr/>
          </p:nvSpPr>
          <p:spPr bwMode="auto">
            <a:xfrm>
              <a:off x="2200" y="3430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ru-RU" sz="2400"/>
                <a:t>1</a:t>
              </a:r>
            </a:p>
          </p:txBody>
        </p:sp>
        <p:cxnSp>
          <p:nvCxnSpPr>
            <p:cNvPr id="156870" name="AutoShape 198"/>
            <p:cNvCxnSpPr>
              <a:cxnSpLocks noChangeShapeType="1"/>
              <a:stCxn id="156867" idx="1"/>
              <a:endCxn id="156865" idx="7"/>
            </p:cNvCxnSpPr>
            <p:nvPr/>
          </p:nvCxnSpPr>
          <p:spPr bwMode="auto">
            <a:xfrm rot="16200000" flipH="1" flipV="1">
              <a:off x="1871" y="3102"/>
              <a:ext cx="1" cy="731"/>
            </a:xfrm>
            <a:prstGeom prst="curvedConnector3">
              <a:avLst>
                <a:gd name="adj1" fmla="val -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156871" name="AutoShape 199"/>
            <p:cNvCxnSpPr>
              <a:cxnSpLocks noChangeShapeType="1"/>
            </p:cNvCxnSpPr>
            <p:nvPr/>
          </p:nvCxnSpPr>
          <p:spPr bwMode="auto">
            <a:xfrm rot="16200000" flipH="1">
              <a:off x="2787" y="3277"/>
              <a:ext cx="1" cy="731"/>
            </a:xfrm>
            <a:prstGeom prst="curvedConnector3">
              <a:avLst>
                <a:gd name="adj1" fmla="val 1810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156872" name="Oval 200"/>
            <p:cNvSpPr>
              <a:spLocks noChangeArrowheads="1"/>
            </p:cNvSpPr>
            <p:nvPr/>
          </p:nvSpPr>
          <p:spPr bwMode="auto">
            <a:xfrm>
              <a:off x="2540" y="3656"/>
              <a:ext cx="477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en-US" sz="2800" b="1">
                  <a:solidFill>
                    <a:srgbClr val="3333FF"/>
                  </a:solidFill>
                </a:rPr>
                <a:t>+</a:t>
              </a:r>
              <a:r>
                <a:rPr lang="ru-RU" sz="2800"/>
                <a:t>,</a:t>
              </a:r>
              <a:r>
                <a:rPr lang="en-US" sz="2800">
                  <a:solidFill>
                    <a:srgbClr val="FF3300"/>
                  </a:solidFill>
                </a:rPr>
                <a:t>+1</a:t>
              </a:r>
              <a:endParaRPr lang="ru-RU" sz="2800">
                <a:solidFill>
                  <a:srgbClr val="FF3300"/>
                </a:solidFill>
              </a:endParaRPr>
            </a:p>
          </p:txBody>
        </p:sp>
        <p:sp>
          <p:nvSpPr>
            <p:cNvPr id="156873" name="Oval 201"/>
            <p:cNvSpPr>
              <a:spLocks noChangeArrowheads="1"/>
            </p:cNvSpPr>
            <p:nvPr/>
          </p:nvSpPr>
          <p:spPr bwMode="auto">
            <a:xfrm>
              <a:off x="1701" y="3158"/>
              <a:ext cx="43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36000" rIns="0" bIns="36000" anchor="ctr" anchorCtr="1"/>
            <a:lstStyle/>
            <a:p>
              <a:pPr algn="ctr"/>
              <a:r>
                <a:rPr lang="ru-RU" sz="2800" b="1">
                  <a:solidFill>
                    <a:srgbClr val="3333FF"/>
                  </a:solidFill>
                </a:rPr>
                <a:t>-</a:t>
              </a:r>
              <a:r>
                <a:rPr lang="ru-RU" sz="2800"/>
                <a:t>,</a:t>
              </a:r>
              <a:r>
                <a:rPr lang="ru-RU" sz="2800">
                  <a:solidFill>
                    <a:srgbClr val="FF3300"/>
                  </a:solidFill>
                </a:rPr>
                <a:t>-1</a:t>
              </a:r>
            </a:p>
          </p:txBody>
        </p:sp>
      </p:grpSp>
      <p:sp>
        <p:nvSpPr>
          <p:cNvPr id="156855" name="Oval 183"/>
          <p:cNvSpPr>
            <a:spLocks noChangeArrowheads="1"/>
          </p:cNvSpPr>
          <p:nvPr/>
        </p:nvSpPr>
        <p:spPr bwMode="auto">
          <a:xfrm>
            <a:off x="6372225" y="5356225"/>
            <a:ext cx="396875" cy="396875"/>
          </a:xfrm>
          <a:prstGeom prst="ellipse">
            <a:avLst/>
          </a:prstGeom>
          <a:solidFill>
            <a:srgbClr val="CBF9F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  <a:r>
              <a:rPr lang="en-US" sz="2400"/>
              <a:t>`</a:t>
            </a:r>
            <a:endParaRPr lang="ru-RU" sz="2400"/>
          </a:p>
        </p:txBody>
      </p:sp>
      <p:sp>
        <p:nvSpPr>
          <p:cNvPr id="156856" name="Oval 184"/>
          <p:cNvSpPr>
            <a:spLocks noChangeArrowheads="1"/>
          </p:cNvSpPr>
          <p:nvPr/>
        </p:nvSpPr>
        <p:spPr bwMode="auto">
          <a:xfrm>
            <a:off x="7812088" y="5356225"/>
            <a:ext cx="396875" cy="396875"/>
          </a:xfrm>
          <a:prstGeom prst="ellipse">
            <a:avLst/>
          </a:prstGeom>
          <a:solidFill>
            <a:srgbClr val="CBF9F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0`</a:t>
            </a:r>
            <a:endParaRPr lang="ru-RU" sz="2400"/>
          </a:p>
        </p:txBody>
      </p:sp>
      <p:cxnSp>
        <p:nvCxnSpPr>
          <p:cNvPr id="156859" name="AutoShape 187"/>
          <p:cNvCxnSpPr>
            <a:cxnSpLocks noChangeShapeType="1"/>
            <a:stCxn id="156856" idx="1"/>
            <a:endCxn id="156855" idx="7"/>
          </p:cNvCxnSpPr>
          <p:nvPr/>
        </p:nvCxnSpPr>
        <p:spPr bwMode="auto">
          <a:xfrm rot="16200000" flipH="1" flipV="1">
            <a:off x="7289800" y="4835526"/>
            <a:ext cx="1587" cy="116046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60" name="Oval 188"/>
          <p:cNvSpPr>
            <a:spLocks noChangeArrowheads="1"/>
          </p:cNvSpPr>
          <p:nvPr/>
        </p:nvSpPr>
        <p:spPr bwMode="auto">
          <a:xfrm>
            <a:off x="6905625" y="4924425"/>
            <a:ext cx="792163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6861" name="AutoShape 189"/>
          <p:cNvCxnSpPr>
            <a:cxnSpLocks noChangeShapeType="1"/>
            <a:stCxn id="156855" idx="1"/>
            <a:endCxn id="156866" idx="7"/>
          </p:cNvCxnSpPr>
          <p:nvPr/>
        </p:nvCxnSpPr>
        <p:spPr bwMode="auto">
          <a:xfrm rot="16200000" flipH="1" flipV="1">
            <a:off x="5849938" y="4835525"/>
            <a:ext cx="1587" cy="1160463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6862" name="AutoShape 190"/>
          <p:cNvCxnSpPr>
            <a:cxnSpLocks noChangeShapeType="1"/>
          </p:cNvCxnSpPr>
          <p:nvPr/>
        </p:nvCxnSpPr>
        <p:spPr bwMode="auto">
          <a:xfrm rot="16200000" flipH="1">
            <a:off x="7304088" y="5113337"/>
            <a:ext cx="1588" cy="1160463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63" name="Oval 191"/>
          <p:cNvSpPr>
            <a:spLocks noChangeArrowheads="1"/>
          </p:cNvSpPr>
          <p:nvPr/>
        </p:nvSpPr>
        <p:spPr bwMode="auto">
          <a:xfrm>
            <a:off x="6911975" y="5715000"/>
            <a:ext cx="757238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56864" name="Oval 192"/>
          <p:cNvSpPr>
            <a:spLocks noChangeArrowheads="1"/>
          </p:cNvSpPr>
          <p:nvPr/>
        </p:nvSpPr>
        <p:spPr bwMode="auto">
          <a:xfrm>
            <a:off x="5545138" y="4994275"/>
            <a:ext cx="7556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</a:t>
            </a:r>
            <a:r>
              <a:rPr lang="ru-RU" sz="2800">
                <a:solidFill>
                  <a:srgbClr val="FF3300"/>
                </a:solidFill>
              </a:rPr>
              <a:t>1</a:t>
            </a:r>
          </a:p>
        </p:txBody>
      </p:sp>
      <p:cxnSp>
        <p:nvCxnSpPr>
          <p:cNvPr id="156868" name="AutoShape 196"/>
          <p:cNvCxnSpPr>
            <a:cxnSpLocks noChangeShapeType="1"/>
            <a:stCxn id="156865" idx="5"/>
            <a:endCxn id="156855" idx="4"/>
          </p:cNvCxnSpPr>
          <p:nvPr/>
        </p:nvCxnSpPr>
        <p:spPr bwMode="auto">
          <a:xfrm rot="16200000" flipH="1">
            <a:off x="4451350" y="3633788"/>
            <a:ext cx="58737" cy="4179888"/>
          </a:xfrm>
          <a:prstGeom prst="curvedConnector3">
            <a:avLst>
              <a:gd name="adj1" fmla="val 128107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69" name="Oval 197"/>
          <p:cNvSpPr>
            <a:spLocks noChangeArrowheads="1"/>
          </p:cNvSpPr>
          <p:nvPr/>
        </p:nvSpPr>
        <p:spPr bwMode="auto">
          <a:xfrm>
            <a:off x="4097338" y="6219825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sp>
        <p:nvSpPr>
          <p:cNvPr id="156846" name="Text Box 174"/>
          <p:cNvSpPr txBox="1">
            <a:spLocks noChangeArrowheads="1"/>
          </p:cNvSpPr>
          <p:nvPr/>
        </p:nvSpPr>
        <p:spPr bwMode="auto">
          <a:xfrm>
            <a:off x="4284663" y="3816350"/>
            <a:ext cx="4643437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Спецификационный подавтомат.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4787900" y="1774825"/>
            <a:ext cx="41402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3333FF"/>
                </a:solidFill>
              </a:rPr>
              <a:t>стимулы</a:t>
            </a:r>
            <a:r>
              <a:rPr lang="en-US" sz="2800" b="1">
                <a:solidFill>
                  <a:srgbClr val="3333FF"/>
                </a:solidFill>
              </a:rPr>
              <a:t> </a:t>
            </a:r>
            <a:r>
              <a:rPr lang="ru-RU" sz="2800"/>
              <a:t>   </a:t>
            </a:r>
            <a:r>
              <a:rPr lang="en-US" sz="2800"/>
              <a:t>=</a:t>
            </a:r>
            <a:r>
              <a:rPr lang="ru-RU" sz="2800"/>
              <a:t> </a:t>
            </a:r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en-US" sz="2800"/>
              <a:t>,</a:t>
            </a:r>
            <a:r>
              <a:rPr lang="en-US" sz="2800" b="1">
                <a:solidFill>
                  <a:srgbClr val="3333FF"/>
                </a:solidFill>
              </a:rPr>
              <a:t>-</a:t>
            </a:r>
            <a:endParaRPr lang="ru-RU" sz="2800">
              <a:solidFill>
                <a:srgbClr val="3333FF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sz="2800">
                <a:solidFill>
                  <a:srgbClr val="FF3300"/>
                </a:solidFill>
              </a:rPr>
              <a:t>реакции</a:t>
            </a:r>
            <a:r>
              <a:rPr lang="en-US" sz="2800">
                <a:solidFill>
                  <a:srgbClr val="FF3300"/>
                </a:solidFill>
              </a:rPr>
              <a:t> </a:t>
            </a:r>
            <a:r>
              <a:rPr lang="ru-RU" sz="2800">
                <a:solidFill>
                  <a:srgbClr val="FF3300"/>
                </a:solidFill>
              </a:rPr>
              <a:t>    </a:t>
            </a:r>
            <a:r>
              <a:rPr lang="ru-RU" sz="2800"/>
              <a:t>= </a:t>
            </a:r>
            <a:r>
              <a:rPr lang="en-US" sz="2800">
                <a:solidFill>
                  <a:srgbClr val="FF3300"/>
                </a:solidFill>
              </a:rPr>
              <a:t>+1</a:t>
            </a:r>
            <a:r>
              <a:rPr lang="en-US" sz="2800"/>
              <a:t>,</a:t>
            </a:r>
            <a:r>
              <a:rPr lang="en-US" sz="2800">
                <a:solidFill>
                  <a:srgbClr val="FF3300"/>
                </a:solidFill>
              </a:rPr>
              <a:t>+2</a:t>
            </a:r>
            <a:r>
              <a:rPr lang="en-US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r>
              <a:rPr lang="en-US" sz="2800"/>
              <a:t>,</a:t>
            </a:r>
            <a:r>
              <a:rPr lang="en-US" sz="2800">
                <a:solidFill>
                  <a:srgbClr val="FF3300"/>
                </a:solidFill>
              </a:rPr>
              <a:t>-2</a:t>
            </a:r>
            <a:endParaRPr lang="ru-RU" sz="2800">
              <a:solidFill>
                <a:srgbClr val="FF3300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sz="2800"/>
              <a:t>состояния  = 0</a:t>
            </a:r>
            <a:r>
              <a:rPr lang="en-US" sz="2800"/>
              <a:t>,1,2</a:t>
            </a:r>
            <a:endParaRPr lang="ru-RU" sz="2800"/>
          </a:p>
        </p:txBody>
      </p:sp>
      <p:grpSp>
        <p:nvGrpSpPr>
          <p:cNvPr id="156677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56678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79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0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1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2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3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4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5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686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56687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6688" name="Text Box 16"/>
          <p:cNvSpPr txBox="1">
            <a:spLocks noChangeArrowheads="1"/>
          </p:cNvSpPr>
          <p:nvPr/>
        </p:nvSpPr>
        <p:spPr bwMode="auto">
          <a:xfrm>
            <a:off x="503238" y="225425"/>
            <a:ext cx="8245475" cy="11874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dist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 сильно детерминированной, но спецификационно недетерминированной реализации.</a:t>
            </a:r>
            <a:endParaRPr lang="ru-RU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6720" name="Text Box 48"/>
          <p:cNvSpPr txBox="1">
            <a:spLocks noChangeArrowheads="1"/>
          </p:cNvSpPr>
          <p:nvPr/>
        </p:nvSpPr>
        <p:spPr bwMode="auto">
          <a:xfrm>
            <a:off x="358775" y="1800225"/>
            <a:ext cx="3995738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Спецификационный автомат.</a:t>
            </a:r>
          </a:p>
        </p:txBody>
      </p:sp>
      <p:sp>
        <p:nvSpPr>
          <p:cNvPr id="156744" name="Text Box 72"/>
          <p:cNvSpPr txBox="1">
            <a:spLocks noChangeArrowheads="1"/>
          </p:cNvSpPr>
          <p:nvPr/>
        </p:nvSpPr>
        <p:spPr bwMode="auto">
          <a:xfrm>
            <a:off x="4500563" y="3790950"/>
            <a:ext cx="4068762" cy="4413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940094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Реализационный автомат.</a:t>
            </a:r>
          </a:p>
        </p:txBody>
      </p:sp>
      <p:sp>
        <p:nvSpPr>
          <p:cNvPr id="156852" name="Text Box 180"/>
          <p:cNvSpPr txBox="1">
            <a:spLocks noChangeArrowheads="1"/>
          </p:cNvSpPr>
          <p:nvPr/>
        </p:nvSpPr>
        <p:spPr bwMode="auto">
          <a:xfrm>
            <a:off x="287338" y="5157788"/>
            <a:ext cx="1368425" cy="8048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две</a:t>
            </a:r>
          </a:p>
          <a:p>
            <a:pPr algn="dist">
              <a:lnSpc>
                <a:spcPct val="40000"/>
              </a:lnSpc>
              <a:spcBef>
                <a:spcPct val="50000"/>
              </a:spcBef>
            </a:pPr>
            <a:r>
              <a:rPr lang="ru-RU" sz="2400"/>
              <a:t>реакции</a:t>
            </a:r>
          </a:p>
        </p:txBody>
      </p:sp>
      <p:cxnSp>
        <p:nvCxnSpPr>
          <p:cNvPr id="156853" name="AutoShape 181"/>
          <p:cNvCxnSpPr>
            <a:cxnSpLocks noChangeShapeType="1"/>
            <a:stCxn id="156852" idx="0"/>
            <a:endCxn id="156883" idx="0"/>
          </p:cNvCxnSpPr>
          <p:nvPr/>
        </p:nvCxnSpPr>
        <p:spPr bwMode="auto">
          <a:xfrm rot="16200000">
            <a:off x="2025650" y="3402013"/>
            <a:ext cx="682625" cy="2790825"/>
          </a:xfrm>
          <a:prstGeom prst="curvedConnector3">
            <a:avLst>
              <a:gd name="adj1" fmla="val 115347"/>
            </a:avLst>
          </a:prstGeom>
          <a:noFill/>
          <a:ln w="50800">
            <a:solidFill>
              <a:srgbClr val="993300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156854" name="AutoShape 182"/>
          <p:cNvCxnSpPr>
            <a:cxnSpLocks noChangeShapeType="1"/>
            <a:stCxn id="156852" idx="2"/>
            <a:endCxn id="156877" idx="4"/>
          </p:cNvCxnSpPr>
          <p:nvPr/>
        </p:nvCxnSpPr>
        <p:spPr bwMode="auto">
          <a:xfrm rot="16200000" flipH="1">
            <a:off x="1887537" y="5065713"/>
            <a:ext cx="168275" cy="2000250"/>
          </a:xfrm>
          <a:prstGeom prst="curvedConnector3">
            <a:avLst>
              <a:gd name="adj1" fmla="val 235847"/>
            </a:avLst>
          </a:prstGeom>
          <a:noFill/>
          <a:ln w="50800">
            <a:solidFill>
              <a:srgbClr val="993300"/>
            </a:solidFill>
            <a:prstDash val="sysDot"/>
            <a:round/>
            <a:headEnd/>
            <a:tailEnd type="triangle" w="med" len="lg"/>
          </a:ln>
          <a:effectLst/>
        </p:spPr>
      </p:cxnSp>
      <p:cxnSp>
        <p:nvCxnSpPr>
          <p:cNvPr id="156876" name="AutoShape 204"/>
          <p:cNvCxnSpPr>
            <a:cxnSpLocks noChangeShapeType="1"/>
            <a:stCxn id="156865" idx="5"/>
            <a:endCxn id="156867" idx="3"/>
          </p:cNvCxnSpPr>
          <p:nvPr/>
        </p:nvCxnSpPr>
        <p:spPr bwMode="auto">
          <a:xfrm rot="16200000" flipH="1">
            <a:off x="2970213" y="5114925"/>
            <a:ext cx="1587" cy="1160463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77" name="Oval 205"/>
          <p:cNvSpPr>
            <a:spLocks noChangeArrowheads="1"/>
          </p:cNvSpPr>
          <p:nvPr/>
        </p:nvSpPr>
        <p:spPr bwMode="auto">
          <a:xfrm>
            <a:off x="2592388" y="5753100"/>
            <a:ext cx="757237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</a:t>
            </a:r>
            <a:r>
              <a:rPr lang="en-US" sz="2800">
                <a:solidFill>
                  <a:srgbClr val="FF3300"/>
                </a:solidFill>
              </a:rPr>
              <a:t>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6880" name="AutoShape 208"/>
          <p:cNvCxnSpPr>
            <a:cxnSpLocks noChangeShapeType="1"/>
            <a:stCxn id="156856" idx="0"/>
            <a:endCxn id="156866" idx="0"/>
          </p:cNvCxnSpPr>
          <p:nvPr/>
        </p:nvCxnSpPr>
        <p:spPr bwMode="auto">
          <a:xfrm rot="16200000" flipH="1" flipV="1">
            <a:off x="6569869" y="3917156"/>
            <a:ext cx="1588" cy="2879725"/>
          </a:xfrm>
          <a:prstGeom prst="curvedConnector3">
            <a:avLst>
              <a:gd name="adj1" fmla="val -479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81" name="Oval 209"/>
          <p:cNvSpPr>
            <a:spLocks noChangeArrowheads="1"/>
          </p:cNvSpPr>
          <p:nvPr/>
        </p:nvSpPr>
        <p:spPr bwMode="auto">
          <a:xfrm>
            <a:off x="6227763" y="4384675"/>
            <a:ext cx="792162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</a:t>
            </a:r>
            <a:r>
              <a:rPr lang="ru-RU" sz="28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156882" name="AutoShape 210"/>
          <p:cNvCxnSpPr>
            <a:cxnSpLocks noChangeShapeType="1"/>
            <a:stCxn id="156865" idx="0"/>
            <a:endCxn id="156866" idx="0"/>
          </p:cNvCxnSpPr>
          <p:nvPr/>
        </p:nvCxnSpPr>
        <p:spPr bwMode="auto">
          <a:xfrm rot="5400000" flipV="1">
            <a:off x="3690144" y="3917156"/>
            <a:ext cx="1588" cy="2879725"/>
          </a:xfrm>
          <a:prstGeom prst="curvedConnector3">
            <a:avLst>
              <a:gd name="adj1" fmla="val -4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83" name="Oval 211"/>
          <p:cNvSpPr>
            <a:spLocks noChangeArrowheads="1"/>
          </p:cNvSpPr>
          <p:nvPr/>
        </p:nvSpPr>
        <p:spPr bwMode="auto">
          <a:xfrm>
            <a:off x="3311525" y="4456113"/>
            <a:ext cx="900113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+2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6884" name="AutoShape 212"/>
          <p:cNvCxnSpPr>
            <a:cxnSpLocks noChangeShapeType="1"/>
            <a:stCxn id="156866" idx="6"/>
          </p:cNvCxnSpPr>
          <p:nvPr/>
        </p:nvCxnSpPr>
        <p:spPr bwMode="auto">
          <a:xfrm>
            <a:off x="5329238" y="5554663"/>
            <a:ext cx="790575" cy="111442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6885" name="Oval 213"/>
          <p:cNvSpPr>
            <a:spLocks noChangeArrowheads="1"/>
          </p:cNvSpPr>
          <p:nvPr/>
        </p:nvSpPr>
        <p:spPr bwMode="auto">
          <a:xfrm>
            <a:off x="5545138" y="5842000"/>
            <a:ext cx="7556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</a:t>
            </a:r>
            <a:r>
              <a:rPr lang="en-US" sz="2800">
                <a:solidFill>
                  <a:srgbClr val="FF3300"/>
                </a:solidFill>
              </a:rPr>
              <a:t>2</a:t>
            </a:r>
            <a:endParaRPr lang="ru-RU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6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2000"/>
                                        <p:tgtEl>
                                          <p:spTgt spid="156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2000"/>
                                        <p:tgtEl>
                                          <p:spTgt spid="156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5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5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5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5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2000"/>
                                        <p:tgtEl>
                                          <p:spTgt spid="156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2000"/>
                                        <p:tgtEl>
                                          <p:spTgt spid="156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2000"/>
                                        <p:tgtEl>
                                          <p:spTgt spid="15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2000"/>
                                        <p:tgtEl>
                                          <p:spTgt spid="15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56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5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56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56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56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56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56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56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56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6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56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56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5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5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5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15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15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15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000"/>
                                        <p:tgtEl>
                                          <p:spTgt spid="15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15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15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15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55" grpId="0" animBg="1"/>
      <p:bldP spid="156855" grpId="1" animBg="1"/>
      <p:bldP spid="156856" grpId="0" animBg="1"/>
      <p:bldP spid="156856" grpId="1" animBg="1"/>
      <p:bldP spid="156860" grpId="0" animBg="1"/>
      <p:bldP spid="156860" grpId="1" animBg="1"/>
      <p:bldP spid="156860" grpId="2" animBg="1"/>
      <p:bldP spid="156863" grpId="0" animBg="1"/>
      <p:bldP spid="156863" grpId="1" animBg="1"/>
      <p:bldP spid="156864" grpId="0" animBg="1"/>
      <p:bldP spid="156864" grpId="1" animBg="1"/>
      <p:bldP spid="156869" grpId="0" animBg="1"/>
      <p:bldP spid="156869" grpId="1" animBg="1"/>
      <p:bldP spid="156846" grpId="0" animBg="1"/>
      <p:bldP spid="156676" grpId="0"/>
      <p:bldP spid="156720" grpId="0" animBg="1"/>
      <p:bldP spid="156744" grpId="0" animBg="1"/>
      <p:bldP spid="156744" grpId="1" animBg="1"/>
      <p:bldP spid="156852" grpId="0" animBg="1"/>
      <p:bldP spid="156877" grpId="0" animBg="1" autoUpdateAnimBg="0"/>
      <p:bldP spid="156877" grpId="1" animBg="1"/>
      <p:bldP spid="156877" grpId="2" animBg="1"/>
      <p:bldP spid="156881" grpId="0" animBg="1"/>
      <p:bldP spid="156881" grpId="1" animBg="1"/>
      <p:bldP spid="156883" grpId="0" animBg="1"/>
      <p:bldP spid="15688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FCAA-C878-4E00-90C2-3799131A8EB9}" type="slidenum">
              <a:rPr lang="ru-RU"/>
              <a:pPr/>
              <a:t>59</a:t>
            </a:fld>
            <a:endParaRPr lang="ru-RU"/>
          </a:p>
        </p:txBody>
      </p:sp>
      <p:sp>
        <p:nvSpPr>
          <p:cNvPr id="153660" name="Text Box 60"/>
          <p:cNvSpPr txBox="1">
            <a:spLocks noChangeArrowheads="1"/>
          </p:cNvSpPr>
          <p:nvPr/>
        </p:nvSpPr>
        <p:spPr bwMode="auto">
          <a:xfrm>
            <a:off x="3492500" y="4184650"/>
            <a:ext cx="3095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начальное состояние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спецификации</a:t>
            </a:r>
          </a:p>
        </p:txBody>
      </p:sp>
      <p:sp>
        <p:nvSpPr>
          <p:cNvPr id="153663" name="Text Box 63"/>
          <p:cNvSpPr txBox="1">
            <a:spLocks noChangeArrowheads="1"/>
          </p:cNvSpPr>
          <p:nvPr/>
        </p:nvSpPr>
        <p:spPr bwMode="auto">
          <a:xfrm>
            <a:off x="2447925" y="3617913"/>
            <a:ext cx="4140200" cy="1971675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altLang="zh-TW" sz="2800" u="sng">
                <a:latin typeface="Times New Roman" pitchFamily="18" charset="0"/>
              </a:rPr>
              <a:t>спецификационный подавтомат: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altLang="zh-TW" sz="2800">
                <a:latin typeface="Times New Roman" pitchFamily="18" charset="0"/>
              </a:rPr>
              <a:t>сильно детерминирован,</a:t>
            </a:r>
          </a:p>
          <a:p>
            <a:pPr algn="dist">
              <a:lnSpc>
                <a:spcPct val="70000"/>
              </a:lnSpc>
              <a:spcBef>
                <a:spcPct val="50000"/>
              </a:spcBef>
            </a:pPr>
            <a:r>
              <a:rPr lang="ru-RU" altLang="zh-TW" sz="2800">
                <a:latin typeface="Times New Roman" pitchFamily="18" charset="0"/>
              </a:rPr>
              <a:t>конечен и сильно связен. 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2087563" y="2678113"/>
            <a:ext cx="1728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дай новый стимул</a:t>
            </a:r>
          </a:p>
        </p:txBody>
      </p:sp>
      <p:grpSp>
        <p:nvGrpSpPr>
          <p:cNvPr id="15360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5360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0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0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0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0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0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1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1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61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5361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14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4000"/>
              <a:t>Обход автомата.</a:t>
            </a:r>
            <a:endParaRPr lang="ru-RU" sz="4000"/>
          </a:p>
        </p:txBody>
      </p:sp>
      <p:sp>
        <p:nvSpPr>
          <p:cNvPr id="153615" name="AutoShape 15"/>
          <p:cNvSpPr>
            <a:spLocks noChangeArrowheads="1"/>
          </p:cNvSpPr>
          <p:nvPr/>
        </p:nvSpPr>
        <p:spPr bwMode="auto">
          <a:xfrm>
            <a:off x="3743325" y="2708275"/>
            <a:ext cx="1547813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обходчик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автомата</a:t>
            </a:r>
          </a:p>
        </p:txBody>
      </p:sp>
      <p:sp>
        <p:nvSpPr>
          <p:cNvPr id="153616" name="AutoShape 16"/>
          <p:cNvSpPr>
            <a:spLocks noChangeArrowheads="1"/>
          </p:cNvSpPr>
          <p:nvPr/>
        </p:nvSpPr>
        <p:spPr bwMode="auto">
          <a:xfrm>
            <a:off x="3276600" y="5768975"/>
            <a:ext cx="2592388" cy="792163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153617" name="AutoShape 17"/>
          <p:cNvSpPr>
            <a:spLocks noChangeArrowheads="1"/>
          </p:cNvSpPr>
          <p:nvPr/>
        </p:nvSpPr>
        <p:spPr bwMode="auto">
          <a:xfrm>
            <a:off x="6624638" y="4687888"/>
            <a:ext cx="2232025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генератор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постсостояния</a:t>
            </a:r>
          </a:p>
        </p:txBody>
      </p:sp>
      <p:sp>
        <p:nvSpPr>
          <p:cNvPr id="153618" name="AutoShape 18"/>
          <p:cNvSpPr>
            <a:spLocks noChangeArrowheads="1"/>
          </p:cNvSpPr>
          <p:nvPr/>
        </p:nvSpPr>
        <p:spPr bwMode="auto">
          <a:xfrm>
            <a:off x="6926263" y="2708275"/>
            <a:ext cx="1619250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/>
              <a:t>тестовый</a:t>
            </a:r>
            <a:br>
              <a:rPr lang="ru-RU" sz="2400"/>
            </a:br>
            <a:r>
              <a:rPr lang="ru-RU" sz="2400"/>
              <a:t>оракул</a:t>
            </a:r>
          </a:p>
        </p:txBody>
      </p:sp>
      <p:cxnSp>
        <p:nvCxnSpPr>
          <p:cNvPr id="153619" name="AutoShape 19"/>
          <p:cNvCxnSpPr>
            <a:cxnSpLocks noChangeShapeType="1"/>
            <a:stCxn id="153615" idx="1"/>
            <a:endCxn id="153620" idx="3"/>
          </p:cNvCxnSpPr>
          <p:nvPr/>
        </p:nvCxnSpPr>
        <p:spPr bwMode="auto">
          <a:xfrm rot="10800000">
            <a:off x="2052638" y="3122613"/>
            <a:ext cx="16716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20" name="AutoShape 20"/>
          <p:cNvSpPr>
            <a:spLocks noChangeArrowheads="1"/>
          </p:cNvSpPr>
          <p:nvPr/>
        </p:nvSpPr>
        <p:spPr bwMode="auto">
          <a:xfrm>
            <a:off x="520700" y="2708275"/>
            <a:ext cx="1512888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итератор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стимулов</a:t>
            </a:r>
          </a:p>
        </p:txBody>
      </p:sp>
      <p:sp>
        <p:nvSpPr>
          <p:cNvPr id="153621" name="AutoShape 21"/>
          <p:cNvSpPr>
            <a:spLocks noChangeArrowheads="1"/>
          </p:cNvSpPr>
          <p:nvPr/>
        </p:nvSpPr>
        <p:spPr bwMode="auto">
          <a:xfrm>
            <a:off x="287338" y="4689475"/>
            <a:ext cx="1981200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предусловие</a:t>
            </a:r>
          </a:p>
        </p:txBody>
      </p:sp>
      <p:cxnSp>
        <p:nvCxnSpPr>
          <p:cNvPr id="153622" name="AutoShape 22"/>
          <p:cNvCxnSpPr>
            <a:cxnSpLocks noChangeShapeType="1"/>
            <a:stCxn id="153620" idx="2"/>
            <a:endCxn id="153621" idx="0"/>
          </p:cNvCxnSpPr>
          <p:nvPr/>
        </p:nvCxnSpPr>
        <p:spPr bwMode="auto">
          <a:xfrm rot="5400000">
            <a:off x="719932" y="4112419"/>
            <a:ext cx="1116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3623" name="AutoShape 23"/>
          <p:cNvCxnSpPr>
            <a:cxnSpLocks noChangeShapeType="1"/>
            <a:stCxn id="153621" idx="2"/>
            <a:endCxn id="153616" idx="1"/>
          </p:cNvCxnSpPr>
          <p:nvPr/>
        </p:nvCxnSpPr>
        <p:spPr bwMode="auto">
          <a:xfrm rot="16200000" flipH="1">
            <a:off x="1952625" y="4860926"/>
            <a:ext cx="630237" cy="197961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24" name="Oval 24"/>
          <p:cNvSpPr>
            <a:spLocks noChangeArrowheads="1"/>
          </p:cNvSpPr>
          <p:nvPr/>
        </p:nvSpPr>
        <p:spPr bwMode="auto">
          <a:xfrm>
            <a:off x="1908175" y="58039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endParaRPr lang="ru-RU" sz="2800" b="1">
              <a:solidFill>
                <a:srgbClr val="3333FF"/>
              </a:solidFill>
            </a:endParaRPr>
          </a:p>
        </p:txBody>
      </p:sp>
      <p:sp>
        <p:nvSpPr>
          <p:cNvPr id="153625" name="Oval 25"/>
          <p:cNvSpPr>
            <a:spLocks noChangeArrowheads="1"/>
          </p:cNvSpPr>
          <p:nvPr/>
        </p:nvSpPr>
        <p:spPr bwMode="auto">
          <a:xfrm>
            <a:off x="2951163" y="4400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0</a:t>
            </a:r>
          </a:p>
        </p:txBody>
      </p:sp>
      <p:sp>
        <p:nvSpPr>
          <p:cNvPr id="153626" name="Oval 26"/>
          <p:cNvSpPr>
            <a:spLocks noChangeArrowheads="1"/>
          </p:cNvSpPr>
          <p:nvPr/>
        </p:nvSpPr>
        <p:spPr bwMode="auto">
          <a:xfrm>
            <a:off x="4391025" y="4400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</a:p>
        </p:txBody>
      </p:sp>
      <p:sp>
        <p:nvSpPr>
          <p:cNvPr id="153627" name="Oval 27"/>
          <p:cNvSpPr>
            <a:spLocks noChangeArrowheads="1"/>
          </p:cNvSpPr>
          <p:nvPr/>
        </p:nvSpPr>
        <p:spPr bwMode="auto">
          <a:xfrm>
            <a:off x="5830888" y="4400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2</a:t>
            </a:r>
          </a:p>
        </p:txBody>
      </p:sp>
      <p:cxnSp>
        <p:nvCxnSpPr>
          <p:cNvPr id="153628" name="AutoShape 28"/>
          <p:cNvCxnSpPr>
            <a:cxnSpLocks noChangeShapeType="1"/>
            <a:stCxn id="153625" idx="5"/>
            <a:endCxn id="153626" idx="3"/>
          </p:cNvCxnSpPr>
          <p:nvPr/>
        </p:nvCxnSpPr>
        <p:spPr bwMode="auto">
          <a:xfrm rot="16200000" flipH="1">
            <a:off x="3868738" y="4159250"/>
            <a:ext cx="1587" cy="1160463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29" name="Oval 29"/>
          <p:cNvSpPr>
            <a:spLocks noChangeArrowheads="1"/>
          </p:cNvSpPr>
          <p:nvPr/>
        </p:nvSpPr>
        <p:spPr bwMode="auto">
          <a:xfrm>
            <a:off x="3527425" y="4795838"/>
            <a:ext cx="6127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3630" name="AutoShape 30"/>
          <p:cNvCxnSpPr>
            <a:cxnSpLocks noChangeShapeType="1"/>
            <a:stCxn id="153626" idx="5"/>
            <a:endCxn id="153627" idx="3"/>
          </p:cNvCxnSpPr>
          <p:nvPr/>
        </p:nvCxnSpPr>
        <p:spPr bwMode="auto">
          <a:xfrm rot="16200000" flipH="1">
            <a:off x="5308600" y="4159251"/>
            <a:ext cx="1587" cy="1160462"/>
          </a:xfrm>
          <a:prstGeom prst="curvedConnector3">
            <a:avLst>
              <a:gd name="adj1" fmla="val 11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31" name="Oval 31"/>
          <p:cNvSpPr>
            <a:spLocks noChangeArrowheads="1"/>
          </p:cNvSpPr>
          <p:nvPr/>
        </p:nvSpPr>
        <p:spPr bwMode="auto">
          <a:xfrm>
            <a:off x="4967288" y="4724400"/>
            <a:ext cx="7207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3632" name="AutoShape 32"/>
          <p:cNvCxnSpPr>
            <a:cxnSpLocks noChangeShapeType="1"/>
            <a:stCxn id="153627" idx="1"/>
            <a:endCxn id="153626" idx="7"/>
          </p:cNvCxnSpPr>
          <p:nvPr/>
        </p:nvCxnSpPr>
        <p:spPr bwMode="auto">
          <a:xfrm rot="16200000" flipH="1" flipV="1">
            <a:off x="5308600" y="3879851"/>
            <a:ext cx="1587" cy="116046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33" name="Oval 33"/>
          <p:cNvSpPr>
            <a:spLocks noChangeArrowheads="1"/>
          </p:cNvSpPr>
          <p:nvPr/>
        </p:nvSpPr>
        <p:spPr bwMode="auto">
          <a:xfrm>
            <a:off x="5076825" y="4003675"/>
            <a:ext cx="611188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3634" name="AutoShape 34"/>
          <p:cNvCxnSpPr>
            <a:cxnSpLocks noChangeShapeType="1"/>
            <a:stCxn id="153626" idx="1"/>
            <a:endCxn id="153625" idx="7"/>
          </p:cNvCxnSpPr>
          <p:nvPr/>
        </p:nvCxnSpPr>
        <p:spPr bwMode="auto">
          <a:xfrm rot="16200000" flipH="1" flipV="1">
            <a:off x="3868738" y="3879850"/>
            <a:ext cx="1587" cy="1160463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35" name="Oval 35"/>
          <p:cNvSpPr>
            <a:spLocks noChangeArrowheads="1"/>
          </p:cNvSpPr>
          <p:nvPr/>
        </p:nvSpPr>
        <p:spPr bwMode="auto">
          <a:xfrm>
            <a:off x="3563938" y="3968750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3636" name="AutoShape 36"/>
          <p:cNvCxnSpPr>
            <a:cxnSpLocks noChangeShapeType="1"/>
            <a:stCxn id="153616" idx="3"/>
            <a:endCxn id="153617" idx="2"/>
          </p:cNvCxnSpPr>
          <p:nvPr/>
        </p:nvCxnSpPr>
        <p:spPr bwMode="auto">
          <a:xfrm flipV="1">
            <a:off x="5888038" y="5534025"/>
            <a:ext cx="1852612" cy="63182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37" name="Oval 37"/>
          <p:cNvSpPr>
            <a:spLocks noChangeArrowheads="1"/>
          </p:cNvSpPr>
          <p:nvPr/>
        </p:nvSpPr>
        <p:spPr bwMode="auto">
          <a:xfrm>
            <a:off x="6804025" y="5734050"/>
            <a:ext cx="468313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FF3300"/>
                </a:solidFill>
              </a:rPr>
              <a:t>+</a:t>
            </a:r>
            <a:r>
              <a:rPr lang="ru-RU" sz="2800" b="1">
                <a:solidFill>
                  <a:srgbClr val="FF3300"/>
                </a:solidFill>
              </a:rPr>
              <a:t>1</a:t>
            </a:r>
          </a:p>
        </p:txBody>
      </p:sp>
      <p:cxnSp>
        <p:nvCxnSpPr>
          <p:cNvPr id="153638" name="AutoShape 38"/>
          <p:cNvCxnSpPr>
            <a:cxnSpLocks noChangeShapeType="1"/>
            <a:stCxn id="153617" idx="0"/>
            <a:endCxn id="153618" idx="2"/>
          </p:cNvCxnSpPr>
          <p:nvPr/>
        </p:nvCxnSpPr>
        <p:spPr bwMode="auto">
          <a:xfrm rot="5400000" flipH="1">
            <a:off x="7181056" y="4109245"/>
            <a:ext cx="1114425" cy="476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3639" name="AutoShape 39"/>
          <p:cNvCxnSpPr>
            <a:cxnSpLocks noChangeShapeType="1"/>
            <a:stCxn id="153618" idx="1"/>
            <a:endCxn id="153615" idx="3"/>
          </p:cNvCxnSpPr>
          <p:nvPr/>
        </p:nvCxnSpPr>
        <p:spPr bwMode="auto">
          <a:xfrm rot="10800000">
            <a:off x="5310188" y="3122613"/>
            <a:ext cx="15970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3640" name="AutoShape 40"/>
          <p:cNvCxnSpPr>
            <a:cxnSpLocks noChangeShapeType="1"/>
            <a:stCxn id="153615" idx="0"/>
            <a:endCxn id="153641" idx="2"/>
          </p:cNvCxnSpPr>
          <p:nvPr/>
        </p:nvCxnSpPr>
        <p:spPr bwMode="auto">
          <a:xfrm rot="5400000" flipH="1">
            <a:off x="4233863" y="2405063"/>
            <a:ext cx="566737" cy="1587"/>
          </a:xfrm>
          <a:prstGeom prst="curvedConnector3">
            <a:avLst>
              <a:gd name="adj1" fmla="val 4818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41" name="Text Box 41"/>
          <p:cNvSpPr txBox="1">
            <a:spLocks noChangeArrowheads="1"/>
          </p:cNvSpPr>
          <p:nvPr/>
        </p:nvSpPr>
        <p:spPr bwMode="auto">
          <a:xfrm>
            <a:off x="4011613" y="1665288"/>
            <a:ext cx="100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153642" name="AutoShape 42"/>
          <p:cNvCxnSpPr>
            <a:cxnSpLocks noChangeShapeType="1"/>
            <a:stCxn id="153618" idx="0"/>
            <a:endCxn id="153643" idx="2"/>
          </p:cNvCxnSpPr>
          <p:nvPr/>
        </p:nvCxnSpPr>
        <p:spPr bwMode="auto">
          <a:xfrm rot="16200000">
            <a:off x="7453313" y="2405063"/>
            <a:ext cx="566737" cy="1587"/>
          </a:xfrm>
          <a:prstGeom prst="curvedConnector3">
            <a:avLst>
              <a:gd name="adj1" fmla="val 4818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43" name="Text Box 43"/>
          <p:cNvSpPr txBox="1">
            <a:spLocks noChangeArrowheads="1"/>
          </p:cNvSpPr>
          <p:nvPr/>
        </p:nvSpPr>
        <p:spPr bwMode="auto">
          <a:xfrm>
            <a:off x="7232650" y="166528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153644" name="Oval 44"/>
          <p:cNvSpPr>
            <a:spLocks noChangeArrowheads="1"/>
          </p:cNvSpPr>
          <p:nvPr/>
        </p:nvSpPr>
        <p:spPr bwMode="auto">
          <a:xfrm>
            <a:off x="1079500" y="37973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endParaRPr lang="ru-RU" sz="2800"/>
          </a:p>
        </p:txBody>
      </p:sp>
      <p:sp>
        <p:nvSpPr>
          <p:cNvPr id="153645" name="Oval 45"/>
          <p:cNvSpPr>
            <a:spLocks noChangeArrowheads="1"/>
          </p:cNvSpPr>
          <p:nvPr/>
        </p:nvSpPr>
        <p:spPr bwMode="auto">
          <a:xfrm>
            <a:off x="1079500" y="39338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-</a:t>
            </a:r>
            <a:endParaRPr lang="ru-RU" sz="2800"/>
          </a:p>
        </p:txBody>
      </p:sp>
      <p:sp>
        <p:nvSpPr>
          <p:cNvPr id="153646" name="Oval 46"/>
          <p:cNvSpPr>
            <a:spLocks noChangeArrowheads="1"/>
          </p:cNvSpPr>
          <p:nvPr/>
        </p:nvSpPr>
        <p:spPr bwMode="auto">
          <a:xfrm>
            <a:off x="2087563" y="58769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-</a:t>
            </a:r>
            <a:endParaRPr lang="ru-RU" sz="2800" b="1">
              <a:solidFill>
                <a:srgbClr val="3333FF"/>
              </a:solidFill>
            </a:endParaRPr>
          </a:p>
        </p:txBody>
      </p:sp>
      <p:sp>
        <p:nvSpPr>
          <p:cNvPr id="153647" name="Oval 47"/>
          <p:cNvSpPr>
            <a:spLocks noChangeArrowheads="1"/>
          </p:cNvSpPr>
          <p:nvPr/>
        </p:nvSpPr>
        <p:spPr bwMode="auto">
          <a:xfrm>
            <a:off x="6588125" y="5842000"/>
            <a:ext cx="4318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FF3300"/>
                </a:solidFill>
              </a:rPr>
              <a:t>-1</a:t>
            </a:r>
            <a:endParaRPr lang="ru-RU" sz="2800" b="1">
              <a:solidFill>
                <a:srgbClr val="FF3300"/>
              </a:solidFill>
            </a:endParaRPr>
          </a:p>
        </p:txBody>
      </p:sp>
      <p:cxnSp>
        <p:nvCxnSpPr>
          <p:cNvPr id="153648" name="AutoShape 48"/>
          <p:cNvCxnSpPr>
            <a:cxnSpLocks noChangeShapeType="1"/>
            <a:stCxn id="153615" idx="1"/>
            <a:endCxn id="153616" idx="1"/>
          </p:cNvCxnSpPr>
          <p:nvPr/>
        </p:nvCxnSpPr>
        <p:spPr bwMode="auto">
          <a:xfrm rot="10800000" flipV="1">
            <a:off x="3257550" y="3122613"/>
            <a:ext cx="466725" cy="3043237"/>
          </a:xfrm>
          <a:prstGeom prst="curvedConnector3">
            <a:avLst>
              <a:gd name="adj1" fmla="val 22958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49" name="Oval 49"/>
          <p:cNvSpPr>
            <a:spLocks noChangeArrowheads="1"/>
          </p:cNvSpPr>
          <p:nvPr/>
        </p:nvSpPr>
        <p:spPr bwMode="auto">
          <a:xfrm>
            <a:off x="2447925" y="4329113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endParaRPr lang="ru-RU" sz="2800" b="1">
              <a:solidFill>
                <a:srgbClr val="3333FF"/>
              </a:solidFill>
            </a:endParaRPr>
          </a:p>
        </p:txBody>
      </p:sp>
      <p:sp>
        <p:nvSpPr>
          <p:cNvPr id="153651" name="Oval 51"/>
          <p:cNvSpPr>
            <a:spLocks noChangeArrowheads="1"/>
          </p:cNvSpPr>
          <p:nvPr/>
        </p:nvSpPr>
        <p:spPr bwMode="auto">
          <a:xfrm>
            <a:off x="2484438" y="457993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-</a:t>
            </a:r>
            <a:endParaRPr lang="ru-RU" sz="2800" b="1">
              <a:solidFill>
                <a:srgbClr val="3333FF"/>
              </a:solidFill>
            </a:endParaRPr>
          </a:p>
        </p:txBody>
      </p:sp>
      <p:cxnSp>
        <p:nvCxnSpPr>
          <p:cNvPr id="153652" name="AutoShape 52"/>
          <p:cNvCxnSpPr>
            <a:cxnSpLocks noChangeShapeType="1"/>
            <a:stCxn id="153625" idx="4"/>
            <a:endCxn id="153627" idx="4"/>
          </p:cNvCxnSpPr>
          <p:nvPr/>
        </p:nvCxnSpPr>
        <p:spPr bwMode="auto">
          <a:xfrm rot="16200000" flipH="1">
            <a:off x="4588669" y="3358356"/>
            <a:ext cx="1588" cy="2879725"/>
          </a:xfrm>
          <a:prstGeom prst="curvedConnector3">
            <a:avLst>
              <a:gd name="adj1" fmla="val 436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53" name="Oval 53"/>
          <p:cNvSpPr>
            <a:spLocks noChangeArrowheads="1"/>
          </p:cNvSpPr>
          <p:nvPr/>
        </p:nvSpPr>
        <p:spPr bwMode="auto">
          <a:xfrm>
            <a:off x="4176713" y="5265738"/>
            <a:ext cx="7556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+2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3654" name="AutoShape 54"/>
          <p:cNvCxnSpPr>
            <a:cxnSpLocks noChangeShapeType="1"/>
            <a:stCxn id="153627" idx="0"/>
            <a:endCxn id="153625" idx="0"/>
          </p:cNvCxnSpPr>
          <p:nvPr/>
        </p:nvCxnSpPr>
        <p:spPr bwMode="auto">
          <a:xfrm rot="16200000" flipH="1" flipV="1">
            <a:off x="4588669" y="2961481"/>
            <a:ext cx="1588" cy="2879725"/>
          </a:xfrm>
          <a:prstGeom prst="curvedConnector3">
            <a:avLst>
              <a:gd name="adj1" fmla="val -40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3655" name="Oval 55"/>
          <p:cNvSpPr>
            <a:spLocks noChangeArrowheads="1"/>
          </p:cNvSpPr>
          <p:nvPr/>
        </p:nvSpPr>
        <p:spPr bwMode="auto">
          <a:xfrm>
            <a:off x="4284663" y="3573463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-2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53657" name="Oval 57"/>
          <p:cNvSpPr>
            <a:spLocks noChangeArrowheads="1"/>
          </p:cNvSpPr>
          <p:nvPr/>
        </p:nvSpPr>
        <p:spPr bwMode="auto">
          <a:xfrm>
            <a:off x="7559675" y="3860800"/>
            <a:ext cx="396875" cy="4238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/>
              <a:t>2</a:t>
            </a:r>
            <a:endParaRPr lang="ru-RU" sz="2800"/>
          </a:p>
        </p:txBody>
      </p:sp>
      <p:sp>
        <p:nvSpPr>
          <p:cNvPr id="153658" name="Oval 58"/>
          <p:cNvSpPr>
            <a:spLocks noChangeArrowheads="1"/>
          </p:cNvSpPr>
          <p:nvPr/>
        </p:nvSpPr>
        <p:spPr bwMode="auto">
          <a:xfrm>
            <a:off x="7524750" y="3976688"/>
            <a:ext cx="396875" cy="4238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800"/>
              <a:t>1</a:t>
            </a:r>
          </a:p>
        </p:txBody>
      </p:sp>
      <p:sp>
        <p:nvSpPr>
          <p:cNvPr id="153659" name="Text Box 59"/>
          <p:cNvSpPr txBox="1">
            <a:spLocks noChangeArrowheads="1"/>
          </p:cNvSpPr>
          <p:nvPr/>
        </p:nvSpPr>
        <p:spPr bwMode="auto">
          <a:xfrm>
            <a:off x="1368425" y="3608388"/>
            <a:ext cx="1728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стимул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отвергается</a:t>
            </a:r>
          </a:p>
        </p:txBody>
      </p:sp>
      <p:sp>
        <p:nvSpPr>
          <p:cNvPr id="153661" name="Text Box 61"/>
          <p:cNvSpPr txBox="1">
            <a:spLocks noChangeArrowheads="1"/>
          </p:cNvSpPr>
          <p:nvPr/>
        </p:nvSpPr>
        <p:spPr bwMode="auto">
          <a:xfrm>
            <a:off x="1404938" y="3608388"/>
            <a:ext cx="1150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старый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стимул</a:t>
            </a:r>
          </a:p>
        </p:txBody>
      </p:sp>
      <p:sp>
        <p:nvSpPr>
          <p:cNvPr id="153662" name="Text Box 62"/>
          <p:cNvSpPr txBox="1">
            <a:spLocks noChangeArrowheads="1"/>
          </p:cNvSpPr>
          <p:nvPr/>
        </p:nvSpPr>
        <p:spPr bwMode="auto">
          <a:xfrm>
            <a:off x="6154738" y="3644900"/>
            <a:ext cx="13335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пост-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состояние</a:t>
            </a:r>
          </a:p>
        </p:txBody>
      </p:sp>
      <p:sp>
        <p:nvSpPr>
          <p:cNvPr id="153656" name="Oval 56"/>
          <p:cNvSpPr>
            <a:spLocks noChangeArrowheads="1"/>
          </p:cNvSpPr>
          <p:nvPr/>
        </p:nvSpPr>
        <p:spPr bwMode="auto">
          <a:xfrm>
            <a:off x="7559675" y="4041775"/>
            <a:ext cx="396875" cy="4238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800"/>
              <a:t>0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3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5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5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FDED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5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53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3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00"/>
                            </p:stCondLst>
                            <p:childTnLst>
                              <p:par>
                                <p:cTn id="1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000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5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00"/>
                            </p:stCondLst>
                            <p:childTnLst>
                              <p:par>
                                <p:cTn id="2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ADE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"/>
                            </p:stCondLst>
                            <p:childTnLst>
                              <p:par>
                                <p:cTn id="2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0" dur="5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15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CDFB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3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500"/>
                                        <p:tgtEl>
                                          <p:spTgt spid="15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1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000"/>
                            </p:stCondLst>
                            <p:childTnLst>
                              <p:par>
                                <p:cTn id="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15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500"/>
                            </p:stCondLst>
                            <p:childTnLst>
                              <p:par>
                                <p:cTn id="2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4000"/>
                            </p:stCondLst>
                            <p:childTnLst>
                              <p:par>
                                <p:cTn id="2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5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500"/>
                            </p:stCondLst>
                            <p:childTnLst>
                              <p:par>
                                <p:cTn id="2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5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0"/>
                            </p:stCondLst>
                            <p:childTnLst>
                              <p:par>
                                <p:cTn id="29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ADE"/>
                                      </p:to>
                                    </p:animClr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500"/>
                            </p:stCondLst>
                            <p:childTnLst>
                              <p:par>
                                <p:cTn id="3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500"/>
                                        <p:tgtEl>
                                          <p:spTgt spid="15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6000"/>
                            </p:stCondLst>
                            <p:childTnLst>
                              <p:par>
                                <p:cTn id="30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CDFB"/>
                                      </p:to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53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53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53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00"/>
                            </p:stCondLst>
                            <p:childTnLst>
                              <p:par>
                                <p:cTn id="3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5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000"/>
                            </p:stCondLst>
                            <p:childTnLst>
                              <p:par>
                                <p:cTn id="3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9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2" dur="500"/>
                                        <p:tgtEl>
                                          <p:spTgt spid="15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3500"/>
                            </p:stCondLst>
                            <p:childTnLst>
                              <p:par>
                                <p:cTn id="3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9" dur="5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000"/>
                            </p:stCondLst>
                            <p:childTnLst>
                              <p:par>
                                <p:cTn id="3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3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6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1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500"/>
                                        <p:tgtEl>
                                          <p:spTgt spid="15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7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15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000"/>
                            </p:stCondLst>
                            <p:childTnLst>
                              <p:par>
                                <p:cTn id="3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5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9" dur="500"/>
                                        <p:tgtEl>
                                          <p:spTgt spid="153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5" dur="500"/>
                                        <p:tgtEl>
                                          <p:spTgt spid="153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00"/>
                            </p:stCondLst>
                            <p:childTnLst>
                              <p:par>
                                <p:cTn id="39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9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53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500"/>
                            </p:stCondLst>
                            <p:childTnLst>
                              <p:par>
                                <p:cTn id="40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6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22" presetClass="entr" presetSubtype="8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7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3500"/>
                            </p:stCondLst>
                            <p:childTnLst>
                              <p:par>
                                <p:cTn id="4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5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4000"/>
                            </p:stCondLst>
                            <p:childTnLst>
                              <p:par>
                                <p:cTn id="4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ADE"/>
                                      </p:to>
                                    </p:animClr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000"/>
                            </p:stCondLst>
                            <p:childTnLst>
                              <p:par>
                                <p:cTn id="4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0" dur="500"/>
                                        <p:tgtEl>
                                          <p:spTgt spid="15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3" dur="500"/>
                                        <p:tgtEl>
                                          <p:spTgt spid="15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5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00"/>
                            </p:stCondLst>
                            <p:childTnLst>
                              <p:par>
                                <p:cTn id="4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153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153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000"/>
                            </p:stCondLst>
                            <p:childTnLst>
                              <p:par>
                                <p:cTn id="484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6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0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3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3500"/>
                            </p:stCondLst>
                            <p:childTnLst>
                              <p:par>
                                <p:cTn id="4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7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0" dur="5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4000"/>
                            </p:stCondLst>
                            <p:childTnLst>
                              <p:par>
                                <p:cTn id="5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22" presetClass="entr" presetSubtype="8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7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4500"/>
                            </p:stCondLst>
                            <p:childTnLst>
                              <p:par>
                                <p:cTn id="5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5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000"/>
                            </p:stCondLst>
                            <p:childTnLst>
                              <p:par>
                                <p:cTn id="5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5500"/>
                            </p:stCondLst>
                            <p:childTnLst>
                              <p:par>
                                <p:cTn id="5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500" fill="hold"/>
                                        <p:tgtEl>
                                          <p:spTgt spid="153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ADE"/>
                                      </p:to>
                                    </p:animClr>
                                    <p:set>
                                      <p:cBhvr>
                                        <p:cTn id="525" dur="500" fill="hold"/>
                                        <p:tgtEl>
                                          <p:spTgt spid="153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1536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6000"/>
                            </p:stCondLst>
                            <p:childTnLst>
                              <p:par>
                                <p:cTn id="5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0" dur="500"/>
                                        <p:tgtEl>
                                          <p:spTgt spid="15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3" dur="500"/>
                                        <p:tgtEl>
                                          <p:spTgt spid="15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6500"/>
                            </p:stCondLst>
                            <p:childTnLst>
                              <p:par>
                                <p:cTn id="5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CDFB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00"/>
                            </p:stCondLst>
                            <p:childTnLst>
                              <p:par>
                                <p:cTn id="5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153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53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2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00"/>
                            </p:stCondLst>
                            <p:childTnLst>
                              <p:par>
                                <p:cTn id="57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7" dur="500"/>
                                        <p:tgtEl>
                                          <p:spTgt spid="15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3000"/>
                            </p:stCondLst>
                            <p:childTnLst>
                              <p:par>
                                <p:cTn id="5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1" dur="500"/>
                                        <p:tgtEl>
                                          <p:spTgt spid="15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3500"/>
                            </p:stCondLst>
                            <p:childTnLst>
                              <p:par>
                                <p:cTn id="5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8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4000"/>
                            </p:stCondLst>
                            <p:childTnLst>
                              <p:par>
                                <p:cTn id="5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15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1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2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5000"/>
                            </p:stCondLst>
                            <p:childTnLst>
                              <p:par>
                                <p:cTn id="60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5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FADE"/>
                                      </p:to>
                                    </p:animClr>
                                    <p:set>
                                      <p:cBhvr>
                                        <p:cTn id="606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7" dur="500" fill="hold"/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5500"/>
                            </p:stCondLst>
                            <p:childTnLst>
                              <p:par>
                                <p:cTn id="6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1" dur="5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4" dur="500"/>
                                        <p:tgtEl>
                                          <p:spTgt spid="15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6000"/>
                            </p:stCondLst>
                            <p:childTnLst>
                              <p:par>
                                <p:cTn id="6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7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CDFB"/>
                                      </p:to>
                                    </p:animClr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500" fill="hold"/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00"/>
                            </p:stCondLst>
                            <p:childTnLst>
                              <p:par>
                                <p:cTn id="6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153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2" dur="500"/>
                                        <p:tgtEl>
                                          <p:spTgt spid="153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15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8" dur="500"/>
                                        <p:tgtEl>
                                          <p:spTgt spid="153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53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1000"/>
                            </p:stCondLst>
                            <p:childTnLst>
                              <p:par>
                                <p:cTn id="64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15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3000"/>
                            </p:stCondLst>
                            <p:childTnLst>
                              <p:par>
                                <p:cTn id="6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500"/>
                                        <p:tgtEl>
                                          <p:spTgt spid="15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4" fill="hold">
                      <p:stCondLst>
                        <p:cond delay="indefinite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8" dur="1000"/>
                                        <p:tgtEl>
                                          <p:spTgt spid="15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1000"/>
                                        <p:tgtEl>
                                          <p:spTgt spid="15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5" dur="1000"/>
                                        <p:tgtEl>
                                          <p:spTgt spid="15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6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8" dur="1000"/>
                                        <p:tgtEl>
                                          <p:spTgt spid="15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3000"/>
                                        <p:tgtEl>
                                          <p:spTgt spid="153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3000"/>
                                        <p:tgtEl>
                                          <p:spTgt spid="153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3000"/>
                                        <p:tgtEl>
                                          <p:spTgt spid="153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3000"/>
                                        <p:tgtEl>
                                          <p:spTgt spid="153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0" grpId="0"/>
      <p:bldP spid="153660" grpId="1"/>
      <p:bldP spid="153663" grpId="0" animBg="1"/>
      <p:bldP spid="153663" grpId="1" animBg="1"/>
      <p:bldP spid="153602" grpId="0"/>
      <p:bldP spid="153602" grpId="1"/>
      <p:bldP spid="153615" grpId="0" animBg="1"/>
      <p:bldP spid="153616" grpId="0" animBg="1"/>
      <p:bldP spid="153617" grpId="0" animBg="1"/>
      <p:bldP spid="153618" grpId="0" animBg="1"/>
      <p:bldP spid="153620" grpId="0" animBg="1"/>
      <p:bldP spid="153621" grpId="0" animBg="1"/>
      <p:bldP spid="153624" grpId="0" animBg="1"/>
      <p:bldP spid="153624" grpId="1" animBg="1"/>
      <p:bldP spid="153624" grpId="2" animBg="1"/>
      <p:bldP spid="153624" grpId="3" animBg="1"/>
      <p:bldP spid="153625" grpId="0" animBg="1"/>
      <p:bldP spid="153626" grpId="0" animBg="1"/>
      <p:bldP spid="153627" grpId="0" animBg="1"/>
      <p:bldP spid="153629" grpId="0" animBg="1"/>
      <p:bldP spid="153629" grpId="1" animBg="1"/>
      <p:bldP spid="153631" grpId="0" animBg="1"/>
      <p:bldP spid="153633" grpId="0" animBg="1"/>
      <p:bldP spid="153635" grpId="0" animBg="1"/>
      <p:bldP spid="153635" grpId="1" animBg="1"/>
      <p:bldP spid="153637" grpId="0" animBg="1"/>
      <p:bldP spid="153637" grpId="1" animBg="1"/>
      <p:bldP spid="153637" grpId="2" animBg="1"/>
      <p:bldP spid="153637" grpId="3" animBg="1"/>
      <p:bldP spid="153637" grpId="8" animBg="1"/>
      <p:bldP spid="153637" grpId="9" animBg="1"/>
      <p:bldP spid="153641" grpId="0"/>
      <p:bldP spid="153643" grpId="0"/>
      <p:bldP spid="153643" grpId="1"/>
      <p:bldP spid="153644" grpId="0" animBg="1"/>
      <p:bldP spid="153644" grpId="1" animBg="1"/>
      <p:bldP spid="153644" grpId="2" animBg="1"/>
      <p:bldP spid="153644" grpId="3" animBg="1"/>
      <p:bldP spid="153645" grpId="0" animBg="1"/>
      <p:bldP spid="153645" grpId="1" animBg="1"/>
      <p:bldP spid="153645" grpId="2" animBg="1"/>
      <p:bldP spid="153645" grpId="3" animBg="1"/>
      <p:bldP spid="153645" grpId="4" animBg="1"/>
      <p:bldP spid="153645" grpId="5" animBg="1"/>
      <p:bldP spid="153646" grpId="0" animBg="1"/>
      <p:bldP spid="153646" grpId="1" animBg="1"/>
      <p:bldP spid="153646" grpId="2" animBg="1"/>
      <p:bldP spid="153646" grpId="3" animBg="1"/>
      <p:bldP spid="153647" grpId="0" animBg="1"/>
      <p:bldP spid="153647" grpId="1" animBg="1"/>
      <p:bldP spid="153647" grpId="2" animBg="1"/>
      <p:bldP spid="153647" grpId="3" animBg="1"/>
      <p:bldP spid="153647" grpId="4" animBg="1"/>
      <p:bldP spid="153647" grpId="5" animBg="1"/>
      <p:bldP spid="153647" grpId="6" animBg="1"/>
      <p:bldP spid="153647" grpId="7" animBg="1"/>
      <p:bldP spid="153649" grpId="0" animBg="1"/>
      <p:bldP spid="153649" grpId="1" animBg="1"/>
      <p:bldP spid="153651" grpId="0" animBg="1"/>
      <p:bldP spid="153651" grpId="1" animBg="1"/>
      <p:bldP spid="153653" grpId="0" animBg="1"/>
      <p:bldP spid="153653" grpId="1" animBg="1"/>
      <p:bldP spid="153655" grpId="0" animBg="1"/>
      <p:bldP spid="153655" grpId="1" animBg="1"/>
      <p:bldP spid="153657" grpId="0" animBg="1"/>
      <p:bldP spid="153657" grpId="1" animBg="1"/>
      <p:bldP spid="153658" grpId="0" animBg="1"/>
      <p:bldP spid="153658" grpId="1" animBg="1"/>
      <p:bldP spid="153658" grpId="2" animBg="1"/>
      <p:bldP spid="153658" grpId="3" animBg="1"/>
      <p:bldP spid="153658" grpId="4" animBg="1"/>
      <p:bldP spid="153658" grpId="5" animBg="1"/>
      <p:bldP spid="153659" grpId="0"/>
      <p:bldP spid="153659" grpId="1"/>
      <p:bldP spid="153661" grpId="0"/>
      <p:bldP spid="153661" grpId="1"/>
      <p:bldP spid="153662" grpId="0"/>
      <p:bldP spid="153662" grpId="1"/>
      <p:bldP spid="153662" grpId="2"/>
      <p:bldP spid="153662" grpId="3"/>
      <p:bldP spid="153662" grpId="4"/>
      <p:bldP spid="153662" grpId="5"/>
      <p:bldP spid="153662" grpId="6"/>
      <p:bldP spid="153662" grpId="7"/>
      <p:bldP spid="153662" grpId="8"/>
      <p:bldP spid="153662" grpId="9"/>
      <p:bldP spid="153662" grpId="10"/>
      <p:bldP spid="153662" grpId="11"/>
      <p:bldP spid="153662" grpId="12"/>
      <p:bldP spid="153662" grpId="13"/>
      <p:bldP spid="153656" grpId="0" animBg="1"/>
      <p:bldP spid="153656" grpId="1" animBg="1"/>
      <p:bldP spid="153656" grpId="2" animBg="1"/>
      <p:bldP spid="153656" grpId="3" animBg="1"/>
      <p:bldP spid="153656" grpId="4" animBg="1"/>
      <p:bldP spid="153656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0609-22B4-47FF-B611-F5071765A71E}" type="slidenum">
              <a:rPr lang="ru-RU"/>
              <a:pPr/>
              <a:t>6</a:t>
            </a:fld>
            <a:endParaRPr lang="ru-RU"/>
          </a:p>
        </p:txBody>
      </p:sp>
      <p:graphicFrame>
        <p:nvGraphicFramePr>
          <p:cNvPr id="248888" name="Group 56"/>
          <p:cNvGraphicFramePr>
            <a:graphicFrameLocks noGrp="1"/>
          </p:cNvGraphicFramePr>
          <p:nvPr>
            <p:ph idx="1"/>
          </p:nvPr>
        </p:nvGraphicFramePr>
        <p:xfrm>
          <a:off x="576263" y="1204913"/>
          <a:ext cx="8101012" cy="5038336"/>
        </p:xfrm>
        <a:graphic>
          <a:graphicData uri="http://schemas.openxmlformats.org/drawingml/2006/table">
            <a:tbl>
              <a:tblPr/>
              <a:tblGrid>
                <a:gridCol w="3167062"/>
                <a:gridCol w="1117600"/>
                <a:gridCol w="3816350"/>
              </a:tblGrid>
              <a:tr h="920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тестирование соответствия</a:t>
                      </a:r>
                    </a:p>
                  </a:txBody>
                  <a:tcPr marL="90000" marR="90000" marT="36000" marB="360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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тестирование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0" marR="0" lvl="0" indent="0" algn="l" defTabSz="9445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2065338" algn="l"/>
                          <a:tab pos="3584575" algn="l"/>
                        </a:tabLst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тестирование</a:t>
                      </a:r>
                    </a:p>
                  </a:txBody>
                  <a:tcPr marL="90000" marR="90000" marT="36000" marB="36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445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2065338" algn="l"/>
                          <a:tab pos="3584575" algn="l"/>
                        </a:tabLst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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45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2065338" algn="l"/>
                          <a:tab pos="3584575" algn="l"/>
                        </a:tabLst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верификация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1413">
                <a:tc>
                  <a:txBody>
                    <a:bodyPr/>
                    <a:lstStyle/>
                    <a:p>
                      <a:pPr marL="0" marR="0" lvl="0" indent="0" algn="l" defTabSz="760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3584575" algn="l"/>
                        </a:tabLst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верификация</a:t>
                      </a:r>
                    </a:p>
                  </a:txBody>
                  <a:tcPr marL="90000" marR="90000" marT="36000" marB="36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0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3584575" algn="l"/>
                        </a:tabLst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04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3584575" algn="l"/>
                        </a:tabLst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проверка правильности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l" defTabSz="211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900113" algn="l"/>
                          <a:tab pos="1254125" algn="l"/>
                          <a:tab pos="1698625" algn="l"/>
                          <a:tab pos="2508250" algn="l"/>
                          <a:tab pos="2690813" algn="l"/>
                        </a:tabLst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</a:t>
                      </a:r>
                    </a:p>
                  </a:txBody>
                  <a:tcPr marL="90000" marR="90000" marT="36000" marB="36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1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900113" algn="l"/>
                          <a:tab pos="1254125" algn="l"/>
                          <a:tab pos="1698625" algn="l"/>
                          <a:tab pos="2508250" algn="l"/>
                          <a:tab pos="2690813" algn="l"/>
                        </a:tabLst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1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900113" algn="l"/>
                          <a:tab pos="1254125" algn="l"/>
                          <a:tab pos="1698625" algn="l"/>
                          <a:tab pos="2508250" algn="l"/>
                          <a:tab pos="2690813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то, правильность чего проверяется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9175">
                <a:tc>
                  <a:txBody>
                    <a:bodyPr/>
                    <a:lstStyle/>
                    <a:p>
                      <a:pPr marL="0" marR="0" lvl="0" indent="0" algn="l" defTabSz="211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900113" algn="l"/>
                          <a:tab pos="1254125" algn="l"/>
                          <a:tab pos="1698625" algn="l"/>
                          <a:tab pos="2508250" algn="l"/>
                          <a:tab pos="2690813" algn="l"/>
                        </a:tabLst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тестирование</a:t>
                      </a:r>
                    </a:p>
                  </a:txBody>
                  <a:tcPr marL="90000" marR="90000" marT="36000" marB="360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1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900113" algn="l"/>
                          <a:tab pos="1254125" algn="l"/>
                          <a:tab pos="1698625" algn="l"/>
                          <a:tab pos="2508250" algn="l"/>
                          <a:tab pos="2690813" algn="l"/>
                        </a:tabLst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1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11213" algn="l"/>
                          <a:tab pos="900113" algn="l"/>
                          <a:tab pos="1254125" algn="l"/>
                          <a:tab pos="1698625" algn="l"/>
                          <a:tab pos="2508250" algn="l"/>
                          <a:tab pos="2690813" algn="l"/>
                        </a:tabLst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проверка в процесе </a:t>
                      </a:r>
                      <a:r>
                        <a:rPr kumimoji="0" lang="ru-RU" sz="24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эксперимента</a:t>
                      </a:r>
                    </a:p>
                  </a:txBody>
                  <a:tcPr marL="90000" marR="90000" marT="36000" marB="36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DC"/>
                    </a:solidFill>
                  </a:tcPr>
                </a:tc>
              </a:tr>
            </a:tbl>
          </a:graphicData>
        </a:graphic>
      </p:graphicFrame>
      <p:grpSp>
        <p:nvGrpSpPr>
          <p:cNvPr id="248870" name="Group 38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48871" name="Rectangle 3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2" name="Rectangle 4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3" name="Rectangle 4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4" name="Rectangle 4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5" name="Rectangle 4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6" name="Rectangle 4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7" name="Rectangle 4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8" name="Rectangle 4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879" name="Text Box 47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48880" name="Picture 4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8881" name="Text Box 49"/>
          <p:cNvSpPr txBox="1">
            <a:spLocks noChangeArrowheads="1"/>
          </p:cNvSpPr>
          <p:nvPr/>
        </p:nvSpPr>
        <p:spPr bwMode="auto">
          <a:xfrm>
            <a:off x="576263" y="4221163"/>
            <a:ext cx="8064500" cy="969962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800" i="1">
                <a:latin typeface="Times New Roman" pitchFamily="18" charset="0"/>
              </a:rPr>
              <a:t>в отличие от</a:t>
            </a:r>
            <a:r>
              <a:rPr lang="ru-RU" sz="3600"/>
              <a:t> </a:t>
            </a:r>
            <a:r>
              <a:rPr lang="ru-RU" sz="2800"/>
              <a:t>аналитических методов</a:t>
            </a:r>
            <a:br>
              <a:rPr lang="ru-RU" sz="2800"/>
            </a:br>
            <a:r>
              <a:rPr lang="ru-RU" sz="2800" i="1" u="sng"/>
              <a:t>доказательства</a:t>
            </a:r>
            <a:r>
              <a:rPr lang="ru-RU" sz="2800"/>
              <a:t> правильности</a:t>
            </a:r>
          </a:p>
        </p:txBody>
      </p:sp>
      <p:sp>
        <p:nvSpPr>
          <p:cNvPr id="248882" name="Text Box 50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Основные понятия.</a:t>
            </a:r>
          </a:p>
          <a:p>
            <a:pPr algn="dist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Что такое тестирование соответствия?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8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56DB5-DC4E-4EFD-884C-8D3C6603FCA8}" type="slidenum">
              <a:rPr lang="ru-RU"/>
              <a:pPr/>
              <a:t>60</a:t>
            </a:fld>
            <a:endParaRPr lang="ru-RU"/>
          </a:p>
        </p:txBody>
      </p:sp>
      <p:sp>
        <p:nvSpPr>
          <p:cNvPr id="159818" name="Text Box 74"/>
          <p:cNvSpPr txBox="1">
            <a:spLocks noChangeArrowheads="1"/>
          </p:cNvSpPr>
          <p:nvPr/>
        </p:nvSpPr>
        <p:spPr bwMode="auto">
          <a:xfrm>
            <a:off x="954088" y="4022725"/>
            <a:ext cx="6477000" cy="100330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Тестирование на основе явной заданной спецификационной модели</a:t>
            </a:r>
            <a:endParaRPr lang="en-US" sz="2800"/>
          </a:p>
        </p:txBody>
      </p:sp>
      <p:sp>
        <p:nvSpPr>
          <p:cNvPr id="159870" name="Text Box 126"/>
          <p:cNvSpPr txBox="1">
            <a:spLocks noChangeArrowheads="1"/>
          </p:cNvSpPr>
          <p:nvPr/>
        </p:nvSpPr>
        <p:spPr bwMode="auto">
          <a:xfrm>
            <a:off x="939800" y="4041775"/>
            <a:ext cx="6477000" cy="100330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800"/>
              <a:t>«Спрямленный» тест</a:t>
            </a:r>
            <a:br>
              <a:rPr lang="ru-RU" sz="2800"/>
            </a:br>
            <a:r>
              <a:rPr lang="ru-RU" sz="2800"/>
              <a:t>для построения контрпримера</a:t>
            </a:r>
            <a:endParaRPr lang="en-US" sz="2800"/>
          </a:p>
        </p:txBody>
      </p:sp>
      <p:sp>
        <p:nvSpPr>
          <p:cNvPr id="159825" name="Text Box 81"/>
          <p:cNvSpPr txBox="1">
            <a:spLocks noChangeArrowheads="1"/>
          </p:cNvSpPr>
          <p:nvPr/>
        </p:nvSpPr>
        <p:spPr bwMode="auto">
          <a:xfrm>
            <a:off x="3048000" y="3108325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обход   завершён</a:t>
            </a:r>
          </a:p>
        </p:txBody>
      </p:sp>
      <p:grpSp>
        <p:nvGrpSpPr>
          <p:cNvPr id="15974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5974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4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4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5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5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5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5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5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975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5975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Обход автомата и полнота тестирования.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59797" name="AutoShape 53"/>
          <p:cNvCxnSpPr>
            <a:cxnSpLocks noChangeShapeType="1"/>
            <a:stCxn id="159800" idx="1"/>
            <a:endCxn id="159801" idx="7"/>
          </p:cNvCxnSpPr>
          <p:nvPr/>
        </p:nvCxnSpPr>
        <p:spPr bwMode="auto">
          <a:xfrm rot="16200000" flipH="1" flipV="1">
            <a:off x="3913188" y="2482850"/>
            <a:ext cx="1587" cy="1160463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9798" name="Oval 54"/>
          <p:cNvSpPr>
            <a:spLocks noChangeArrowheads="1"/>
          </p:cNvSpPr>
          <p:nvPr/>
        </p:nvSpPr>
        <p:spPr bwMode="auto">
          <a:xfrm>
            <a:off x="3600450" y="2571750"/>
            <a:ext cx="649288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59799" name="Oval 55"/>
          <p:cNvSpPr>
            <a:spLocks noChangeArrowheads="1"/>
          </p:cNvSpPr>
          <p:nvPr/>
        </p:nvSpPr>
        <p:spPr bwMode="auto">
          <a:xfrm>
            <a:off x="1555750" y="3003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0</a:t>
            </a:r>
          </a:p>
        </p:txBody>
      </p:sp>
      <p:sp>
        <p:nvSpPr>
          <p:cNvPr id="159800" name="Oval 56"/>
          <p:cNvSpPr>
            <a:spLocks noChangeArrowheads="1"/>
          </p:cNvSpPr>
          <p:nvPr/>
        </p:nvSpPr>
        <p:spPr bwMode="auto">
          <a:xfrm>
            <a:off x="4435475" y="3003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2</a:t>
            </a:r>
            <a:endParaRPr lang="ru-RU" sz="2400"/>
          </a:p>
        </p:txBody>
      </p:sp>
      <p:sp>
        <p:nvSpPr>
          <p:cNvPr id="159801" name="Oval 57"/>
          <p:cNvSpPr>
            <a:spLocks noChangeArrowheads="1"/>
          </p:cNvSpPr>
          <p:nvPr/>
        </p:nvSpPr>
        <p:spPr bwMode="auto">
          <a:xfrm>
            <a:off x="2995613" y="30035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</a:p>
        </p:txBody>
      </p:sp>
      <p:cxnSp>
        <p:nvCxnSpPr>
          <p:cNvPr id="159802" name="AutoShape 58"/>
          <p:cNvCxnSpPr>
            <a:cxnSpLocks noChangeShapeType="1"/>
            <a:stCxn id="159801" idx="1"/>
            <a:endCxn id="159799" idx="7"/>
          </p:cNvCxnSpPr>
          <p:nvPr/>
        </p:nvCxnSpPr>
        <p:spPr bwMode="auto">
          <a:xfrm rot="16200000" flipH="1" flipV="1">
            <a:off x="2473325" y="2482851"/>
            <a:ext cx="1587" cy="116046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9803" name="AutoShape 59"/>
          <p:cNvCxnSpPr>
            <a:cxnSpLocks noChangeShapeType="1"/>
            <a:stCxn id="159801" idx="5"/>
            <a:endCxn id="159800" idx="3"/>
          </p:cNvCxnSpPr>
          <p:nvPr/>
        </p:nvCxnSpPr>
        <p:spPr bwMode="auto">
          <a:xfrm rot="16200000" flipH="1">
            <a:off x="3913188" y="2762250"/>
            <a:ext cx="1587" cy="1160463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159804" name="Oval 60"/>
          <p:cNvSpPr>
            <a:spLocks noChangeArrowheads="1"/>
          </p:cNvSpPr>
          <p:nvPr/>
        </p:nvSpPr>
        <p:spPr bwMode="auto">
          <a:xfrm>
            <a:off x="3535363" y="3362325"/>
            <a:ext cx="757237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59805" name="Oval 61"/>
          <p:cNvSpPr>
            <a:spLocks noChangeArrowheads="1"/>
          </p:cNvSpPr>
          <p:nvPr/>
        </p:nvSpPr>
        <p:spPr bwMode="auto">
          <a:xfrm>
            <a:off x="2203450" y="2571750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159806" name="Oval 62"/>
          <p:cNvSpPr>
            <a:spLocks noChangeArrowheads="1"/>
          </p:cNvSpPr>
          <p:nvPr/>
        </p:nvSpPr>
        <p:spPr bwMode="auto">
          <a:xfrm>
            <a:off x="5875338" y="3003550"/>
            <a:ext cx="396875" cy="396875"/>
          </a:xfrm>
          <a:prstGeom prst="ellipse">
            <a:avLst/>
          </a:prstGeom>
          <a:solidFill>
            <a:srgbClr val="CBF9F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  <a:r>
              <a:rPr lang="en-US" sz="2400"/>
              <a:t>`</a:t>
            </a:r>
            <a:endParaRPr lang="ru-RU" sz="2400"/>
          </a:p>
        </p:txBody>
      </p:sp>
      <p:sp>
        <p:nvSpPr>
          <p:cNvPr id="159807" name="Oval 63"/>
          <p:cNvSpPr>
            <a:spLocks noChangeArrowheads="1"/>
          </p:cNvSpPr>
          <p:nvPr/>
        </p:nvSpPr>
        <p:spPr bwMode="auto">
          <a:xfrm>
            <a:off x="7315200" y="3003550"/>
            <a:ext cx="396875" cy="396875"/>
          </a:xfrm>
          <a:prstGeom prst="ellipse">
            <a:avLst/>
          </a:prstGeom>
          <a:solidFill>
            <a:srgbClr val="CBF9F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0`</a:t>
            </a:r>
            <a:endParaRPr lang="ru-RU" sz="2400"/>
          </a:p>
        </p:txBody>
      </p:sp>
      <p:cxnSp>
        <p:nvCxnSpPr>
          <p:cNvPr id="159808" name="AutoShape 64"/>
          <p:cNvCxnSpPr>
            <a:cxnSpLocks noChangeShapeType="1"/>
            <a:stCxn id="159807" idx="1"/>
            <a:endCxn id="159806" idx="7"/>
          </p:cNvCxnSpPr>
          <p:nvPr/>
        </p:nvCxnSpPr>
        <p:spPr bwMode="auto">
          <a:xfrm rot="16200000" flipH="1" flipV="1">
            <a:off x="6792913" y="2482850"/>
            <a:ext cx="1587" cy="1160463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9809" name="Oval 65"/>
          <p:cNvSpPr>
            <a:spLocks noChangeArrowheads="1"/>
          </p:cNvSpPr>
          <p:nvPr/>
        </p:nvSpPr>
        <p:spPr bwMode="auto">
          <a:xfrm>
            <a:off x="6408738" y="2571750"/>
            <a:ext cx="792162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59810" name="AutoShape 66"/>
          <p:cNvCxnSpPr>
            <a:cxnSpLocks noChangeShapeType="1"/>
            <a:stCxn id="159806" idx="1"/>
            <a:endCxn id="159800" idx="7"/>
          </p:cNvCxnSpPr>
          <p:nvPr/>
        </p:nvCxnSpPr>
        <p:spPr bwMode="auto">
          <a:xfrm rot="16200000" flipH="1" flipV="1">
            <a:off x="5353050" y="2482851"/>
            <a:ext cx="1587" cy="1160462"/>
          </a:xfrm>
          <a:prstGeom prst="curvedConnector3">
            <a:avLst>
              <a:gd name="adj1" fmla="val -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9811" name="AutoShape 67"/>
          <p:cNvCxnSpPr>
            <a:cxnSpLocks noChangeShapeType="1"/>
          </p:cNvCxnSpPr>
          <p:nvPr/>
        </p:nvCxnSpPr>
        <p:spPr bwMode="auto">
          <a:xfrm rot="16200000" flipH="1">
            <a:off x="6807200" y="2760663"/>
            <a:ext cx="1588" cy="1160462"/>
          </a:xfrm>
          <a:prstGeom prst="curvedConnector3">
            <a:avLst>
              <a:gd name="adj1" fmla="val 181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9812" name="Oval 68"/>
          <p:cNvSpPr>
            <a:spLocks noChangeArrowheads="1"/>
          </p:cNvSpPr>
          <p:nvPr/>
        </p:nvSpPr>
        <p:spPr bwMode="auto">
          <a:xfrm>
            <a:off x="6415088" y="3362325"/>
            <a:ext cx="757237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-1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59813" name="Oval 69"/>
          <p:cNvSpPr>
            <a:spLocks noChangeArrowheads="1"/>
          </p:cNvSpPr>
          <p:nvPr/>
        </p:nvSpPr>
        <p:spPr bwMode="auto">
          <a:xfrm>
            <a:off x="5048250" y="2641600"/>
            <a:ext cx="75565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</a:t>
            </a:r>
            <a:r>
              <a:rPr lang="ru-RU" sz="2800">
                <a:solidFill>
                  <a:srgbClr val="FF3300"/>
                </a:solidFill>
              </a:rPr>
              <a:t>1</a:t>
            </a:r>
          </a:p>
        </p:txBody>
      </p:sp>
      <p:cxnSp>
        <p:nvCxnSpPr>
          <p:cNvPr id="159814" name="AutoShape 70"/>
          <p:cNvCxnSpPr>
            <a:cxnSpLocks noChangeShapeType="1"/>
            <a:stCxn id="159799" idx="5"/>
            <a:endCxn id="159806" idx="4"/>
          </p:cNvCxnSpPr>
          <p:nvPr/>
        </p:nvCxnSpPr>
        <p:spPr bwMode="auto">
          <a:xfrm rot="16200000" flipH="1">
            <a:off x="3954463" y="1281113"/>
            <a:ext cx="58737" cy="4179887"/>
          </a:xfrm>
          <a:prstGeom prst="curvedConnector3">
            <a:avLst>
              <a:gd name="adj1" fmla="val 128107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9815" name="Oval 71"/>
          <p:cNvSpPr>
            <a:spLocks noChangeArrowheads="1"/>
          </p:cNvSpPr>
          <p:nvPr/>
        </p:nvSpPr>
        <p:spPr bwMode="auto">
          <a:xfrm>
            <a:off x="3600450" y="3867150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sp>
        <p:nvSpPr>
          <p:cNvPr id="159817" name="Text Box 73"/>
          <p:cNvSpPr txBox="1">
            <a:spLocks noChangeArrowheads="1"/>
          </p:cNvSpPr>
          <p:nvPr/>
        </p:nvSpPr>
        <p:spPr bwMode="auto">
          <a:xfrm>
            <a:off x="1600200" y="1736725"/>
            <a:ext cx="5181600" cy="100330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Обход автомата: извлечение модели из спецификации</a:t>
            </a:r>
            <a:endParaRPr lang="en-US" sz="2800"/>
          </a:p>
        </p:txBody>
      </p:sp>
      <p:sp>
        <p:nvSpPr>
          <p:cNvPr id="159819" name="Text Box 75"/>
          <p:cNvSpPr txBox="1">
            <a:spLocks noChangeArrowheads="1"/>
          </p:cNvSpPr>
          <p:nvPr/>
        </p:nvSpPr>
        <p:spPr bwMode="auto">
          <a:xfrm>
            <a:off x="8229600" y="2058988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159820" name="AutoShape 76"/>
          <p:cNvCxnSpPr>
            <a:cxnSpLocks noChangeShapeType="1"/>
            <a:stCxn id="159817" idx="3"/>
            <a:endCxn id="159819" idx="1"/>
          </p:cNvCxnSpPr>
          <p:nvPr/>
        </p:nvCxnSpPr>
        <p:spPr bwMode="auto">
          <a:xfrm>
            <a:off x="6810375" y="2238375"/>
            <a:ext cx="1419225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9821" name="AutoShape 77"/>
          <p:cNvCxnSpPr>
            <a:cxnSpLocks noChangeShapeType="1"/>
            <a:stCxn id="159818" idx="3"/>
            <a:endCxn id="159826" idx="1"/>
          </p:cNvCxnSpPr>
          <p:nvPr/>
        </p:nvCxnSpPr>
        <p:spPr bwMode="auto">
          <a:xfrm>
            <a:off x="7459663" y="4524375"/>
            <a:ext cx="752475" cy="1588"/>
          </a:xfrm>
          <a:prstGeom prst="curvedConnector3">
            <a:avLst>
              <a:gd name="adj1" fmla="val 4810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9822" name="Text Box 78"/>
          <p:cNvSpPr txBox="1">
            <a:spLocks noChangeArrowheads="1"/>
          </p:cNvSpPr>
          <p:nvPr/>
        </p:nvSpPr>
        <p:spPr bwMode="auto">
          <a:xfrm>
            <a:off x="3687763" y="5780088"/>
            <a:ext cx="10080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080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159823" name="AutoShape 79"/>
          <p:cNvCxnSpPr>
            <a:cxnSpLocks noChangeShapeType="1"/>
            <a:stCxn id="159818" idx="2"/>
            <a:endCxn id="159822" idx="0"/>
          </p:cNvCxnSpPr>
          <p:nvPr/>
        </p:nvCxnSpPr>
        <p:spPr bwMode="auto">
          <a:xfrm>
            <a:off x="4192588" y="5054600"/>
            <a:ext cx="0" cy="7254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59824" name="AutoShape 80"/>
          <p:cNvCxnSpPr>
            <a:cxnSpLocks noChangeShapeType="1"/>
            <a:stCxn id="159817" idx="2"/>
            <a:endCxn id="159818" idx="0"/>
          </p:cNvCxnSpPr>
          <p:nvPr/>
        </p:nvCxnSpPr>
        <p:spPr bwMode="auto">
          <a:xfrm>
            <a:off x="4191000" y="2768600"/>
            <a:ext cx="1588" cy="12255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59826" name="Text Box 82"/>
          <p:cNvSpPr txBox="1">
            <a:spLocks noChangeArrowheads="1"/>
          </p:cNvSpPr>
          <p:nvPr/>
        </p:nvSpPr>
        <p:spPr bwMode="auto">
          <a:xfrm>
            <a:off x="8212138" y="434340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159869" name="Text Box 125"/>
          <p:cNvSpPr txBox="1">
            <a:spLocks noChangeArrowheads="1"/>
          </p:cNvSpPr>
          <p:nvPr/>
        </p:nvSpPr>
        <p:spPr bwMode="auto">
          <a:xfrm>
            <a:off x="2627313" y="4508500"/>
            <a:ext cx="3492500" cy="528638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Пять состояний.</a:t>
            </a:r>
          </a:p>
        </p:txBody>
      </p:sp>
      <p:sp>
        <p:nvSpPr>
          <p:cNvPr id="159871" name="Oval 127"/>
          <p:cNvSpPr>
            <a:spLocks noChangeArrowheads="1"/>
          </p:cNvSpPr>
          <p:nvPr/>
        </p:nvSpPr>
        <p:spPr bwMode="auto">
          <a:xfrm>
            <a:off x="3533775" y="3360738"/>
            <a:ext cx="757238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</a:t>
            </a:r>
            <a:r>
              <a:rPr lang="en-US" sz="2800">
                <a:solidFill>
                  <a:srgbClr val="FF3300"/>
                </a:solidFill>
              </a:rPr>
              <a:t>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59872" name="Text Box 128"/>
          <p:cNvSpPr txBox="1">
            <a:spLocks noChangeArrowheads="1"/>
          </p:cNvSpPr>
          <p:nvPr/>
        </p:nvSpPr>
        <p:spPr bwMode="auto">
          <a:xfrm>
            <a:off x="3779838" y="1268413"/>
            <a:ext cx="326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Переход не проверен</a:t>
            </a:r>
          </a:p>
        </p:txBody>
      </p:sp>
      <p:cxnSp>
        <p:nvCxnSpPr>
          <p:cNvPr id="159873" name="AutoShape 129"/>
          <p:cNvCxnSpPr>
            <a:cxnSpLocks noChangeShapeType="1"/>
            <a:stCxn id="159872" idx="2"/>
            <a:endCxn id="159871" idx="0"/>
          </p:cNvCxnSpPr>
          <p:nvPr/>
        </p:nvCxnSpPr>
        <p:spPr bwMode="auto">
          <a:xfrm flipH="1">
            <a:off x="3913188" y="1725613"/>
            <a:ext cx="1498600" cy="1635125"/>
          </a:xfrm>
          <a:prstGeom prst="straightConnector1">
            <a:avLst/>
          </a:prstGeom>
          <a:noFill/>
          <a:ln w="38100">
            <a:solidFill>
              <a:srgbClr val="339966"/>
            </a:solidFill>
            <a:prstDash val="sysDot"/>
            <a:round/>
            <a:headEnd/>
            <a:tailEnd type="stealth" w="lg" len="lg"/>
          </a:ln>
          <a:effectLst/>
        </p:spPr>
      </p:cxnSp>
      <p:sp>
        <p:nvSpPr>
          <p:cNvPr id="159874" name="Text Box 130"/>
          <p:cNvSpPr txBox="1">
            <a:spLocks noChangeArrowheads="1"/>
          </p:cNvSpPr>
          <p:nvPr/>
        </p:nvSpPr>
        <p:spPr bwMode="auto">
          <a:xfrm>
            <a:off x="3995738" y="1268413"/>
            <a:ext cx="276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Возможна ошибка</a:t>
            </a:r>
          </a:p>
        </p:txBody>
      </p:sp>
      <p:sp>
        <p:nvSpPr>
          <p:cNvPr id="159875" name="Text Box 131"/>
          <p:cNvSpPr txBox="1">
            <a:spLocks noChangeArrowheads="1"/>
          </p:cNvSpPr>
          <p:nvPr/>
        </p:nvSpPr>
        <p:spPr bwMode="auto">
          <a:xfrm>
            <a:off x="2627313" y="5137150"/>
            <a:ext cx="3492500" cy="95567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Обход - неполное тестирование</a:t>
            </a:r>
          </a:p>
        </p:txBody>
      </p:sp>
      <p:sp>
        <p:nvSpPr>
          <p:cNvPr id="159876" name="Text Box 132"/>
          <p:cNvSpPr txBox="1">
            <a:spLocks noChangeArrowheads="1"/>
          </p:cNvSpPr>
          <p:nvPr/>
        </p:nvSpPr>
        <p:spPr bwMode="auto">
          <a:xfrm>
            <a:off x="1835150" y="6176963"/>
            <a:ext cx="4718050" cy="528637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Продолжаем тестирование</a:t>
            </a:r>
          </a:p>
        </p:txBody>
      </p:sp>
      <p:sp>
        <p:nvSpPr>
          <p:cNvPr id="159877" name="Text Box 133"/>
          <p:cNvSpPr txBox="1">
            <a:spLocks noChangeArrowheads="1"/>
          </p:cNvSpPr>
          <p:nvPr/>
        </p:nvSpPr>
        <p:spPr bwMode="auto">
          <a:xfrm>
            <a:off x="4211638" y="126841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Ошибка найдена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5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15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15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15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15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15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15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"/>
                                        <p:tgtEl>
                                          <p:spTgt spid="15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"/>
                                        <p:tgtEl>
                                          <p:spTgt spid="15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"/>
                                        <p:tgtEl>
                                          <p:spTgt spid="15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"/>
                                        <p:tgtEl>
                                          <p:spTgt spid="15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"/>
                                        <p:tgtEl>
                                          <p:spTgt spid="15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"/>
                                        <p:tgtEl>
                                          <p:spTgt spid="15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00"/>
                                        <p:tgtEl>
                                          <p:spTgt spid="15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"/>
                                        <p:tgtEl>
                                          <p:spTgt spid="15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00"/>
                                        <p:tgtEl>
                                          <p:spTgt spid="15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"/>
                                        <p:tgtEl>
                                          <p:spTgt spid="15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9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9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15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5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5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1000"/>
                                        <p:tgtEl>
                                          <p:spTgt spid="159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0"/>
                                        <p:tgtEl>
                                          <p:spTgt spid="15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2000"/>
                                        <p:tgtEl>
                                          <p:spTgt spid="159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2000"/>
                                        <p:tgtEl>
                                          <p:spTgt spid="15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1" dur="500"/>
                                        <p:tgtEl>
                                          <p:spTgt spid="159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159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159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3" dur="500"/>
                                        <p:tgtEl>
                                          <p:spTgt spid="159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5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5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15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5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159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5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9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59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59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59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9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9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59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59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9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59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59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9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59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5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59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59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59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59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59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59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59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5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5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5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59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59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15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15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00"/>
                            </p:stCondLst>
                            <p:childTnLst>
                              <p:par>
                                <p:cTn id="2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15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15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59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59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1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15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500"/>
                                        <p:tgtEl>
                                          <p:spTgt spid="15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15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000"/>
                                        <p:tgtEl>
                                          <p:spTgt spid="15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5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18" grpId="0" animBg="1"/>
      <p:bldP spid="159870" grpId="0" animBg="1"/>
      <p:bldP spid="159825" grpId="0"/>
      <p:bldP spid="159798" grpId="0" animBg="1"/>
      <p:bldP spid="159798" grpId="1" animBg="1"/>
      <p:bldP spid="159799" grpId="0" animBg="1"/>
      <p:bldP spid="159799" grpId="1" animBg="1"/>
      <p:bldP spid="159800" grpId="0" animBg="1"/>
      <p:bldP spid="159800" grpId="1" animBg="1"/>
      <p:bldP spid="159801" grpId="0" animBg="1"/>
      <p:bldP spid="159801" grpId="1" animBg="1"/>
      <p:bldP spid="159804" grpId="0" animBg="1"/>
      <p:bldP spid="159804" grpId="2" animBg="1"/>
      <p:bldP spid="159805" grpId="0" animBg="1"/>
      <p:bldP spid="159805" grpId="1" animBg="1"/>
      <p:bldP spid="159806" grpId="0" animBg="1"/>
      <p:bldP spid="159806" grpId="1" animBg="1"/>
      <p:bldP spid="159807" grpId="0" animBg="1"/>
      <p:bldP spid="159807" grpId="1" animBg="1"/>
      <p:bldP spid="159809" grpId="0" animBg="1"/>
      <p:bldP spid="159809" grpId="1" animBg="1"/>
      <p:bldP spid="159812" grpId="0" animBg="1"/>
      <p:bldP spid="159812" grpId="1" animBg="1"/>
      <p:bldP spid="159813" grpId="0" animBg="1"/>
      <p:bldP spid="159813" grpId="1" animBg="1"/>
      <p:bldP spid="159815" grpId="0" animBg="1"/>
      <p:bldP spid="159815" grpId="1" animBg="1"/>
      <p:bldP spid="159817" grpId="0" animBg="1"/>
      <p:bldP spid="159819" grpId="0"/>
      <p:bldP spid="159822" grpId="0"/>
      <p:bldP spid="159826" grpId="0"/>
      <p:bldP spid="159869" grpId="0" animBg="1"/>
      <p:bldP spid="159869" grpId="1" animBg="1"/>
      <p:bldP spid="159871" grpId="0" animBg="1"/>
      <p:bldP spid="159871" grpId="1" animBg="1"/>
      <p:bldP spid="159872" grpId="0"/>
      <p:bldP spid="159872" grpId="1"/>
      <p:bldP spid="159874" grpId="2"/>
      <p:bldP spid="159874" grpId="3"/>
      <p:bldP spid="159875" grpId="0" animBg="1"/>
      <p:bldP spid="159875" grpId="1" animBg="1"/>
      <p:bldP spid="159876" grpId="0" animBg="1"/>
      <p:bldP spid="159876" grpId="1" animBg="1"/>
      <p:bldP spid="159877" grpId="0"/>
      <p:bldP spid="159877" grpId="1"/>
      <p:bldP spid="159877" grpId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065BF-D09A-4313-84A0-4F99785C74DA}" type="slidenum">
              <a:rPr lang="ru-RU"/>
              <a:pPr/>
              <a:t>61</a:t>
            </a:fld>
            <a:endParaRPr lang="ru-RU"/>
          </a:p>
        </p:txBody>
      </p:sp>
      <p:grpSp>
        <p:nvGrpSpPr>
          <p:cNvPr id="163843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63844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45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46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47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48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49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50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51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52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63853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13112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Структура тестовой системы.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Полное тестирование</a:t>
            </a:r>
          </a:p>
          <a:p>
            <a:pPr algn="dist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явно заданного конечного автомата.</a:t>
            </a: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876" name="Text Box 36"/>
          <p:cNvSpPr txBox="1">
            <a:spLocks noChangeArrowheads="1"/>
          </p:cNvSpPr>
          <p:nvPr/>
        </p:nvSpPr>
        <p:spPr bwMode="auto">
          <a:xfrm>
            <a:off x="503238" y="2205038"/>
            <a:ext cx="8245475" cy="2236787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Реализация и спецификация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сильно детерминированы.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Спецификация сильно связна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 и минимальна (нет эквивалентных состояний).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ru-RU" sz="2800">
                <a:latin typeface="Times New Roman" pitchFamily="18" charset="0"/>
              </a:rPr>
              <a:t>В реализации не больше состояний.</a:t>
            </a:r>
          </a:p>
        </p:txBody>
      </p:sp>
      <p:sp>
        <p:nvSpPr>
          <p:cNvPr id="163878" name="Text Box 38"/>
          <p:cNvSpPr txBox="1">
            <a:spLocks noChangeArrowheads="1"/>
          </p:cNvSpPr>
          <p:nvPr/>
        </p:nvSpPr>
        <p:spPr bwMode="auto">
          <a:xfrm>
            <a:off x="792163" y="4797425"/>
            <a:ext cx="7632700" cy="1382713"/>
          </a:xfrm>
          <a:prstGeom prst="rect">
            <a:avLst/>
          </a:prstGeom>
          <a:solidFill>
            <a:srgbClr val="EEFD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Василевский, 1973г.:</a:t>
            </a:r>
            <a:r>
              <a:rPr lang="ru-RU" sz="2800">
                <a:latin typeface="Times New Roman" pitchFamily="18" charset="0"/>
              </a:rPr>
              <a:t> каждое дополнительное состояние реализации увеличивает время тестирования во столько раз, сколько стимулов.</a:t>
            </a:r>
          </a:p>
        </p:txBody>
      </p:sp>
      <p:sp>
        <p:nvSpPr>
          <p:cNvPr id="163901" name="Text Box 61"/>
          <p:cNvSpPr txBox="1">
            <a:spLocks noChangeArrowheads="1"/>
          </p:cNvSpPr>
          <p:nvPr/>
        </p:nvSpPr>
        <p:spPr bwMode="auto">
          <a:xfrm>
            <a:off x="5256213" y="4516438"/>
            <a:ext cx="3492500" cy="159702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Три состояния.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Обход - неполное тестирование</a:t>
            </a:r>
          </a:p>
        </p:txBody>
      </p:sp>
      <p:sp>
        <p:nvSpPr>
          <p:cNvPr id="163902" name="Oval 62"/>
          <p:cNvSpPr>
            <a:spLocks noChangeArrowheads="1"/>
          </p:cNvSpPr>
          <p:nvPr/>
        </p:nvSpPr>
        <p:spPr bwMode="auto">
          <a:xfrm>
            <a:off x="4114800" y="2792413"/>
            <a:ext cx="396875" cy="395287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2</a:t>
            </a:r>
          </a:p>
        </p:txBody>
      </p:sp>
      <p:sp>
        <p:nvSpPr>
          <p:cNvPr id="163903" name="Oval 63"/>
          <p:cNvSpPr>
            <a:spLocks noChangeArrowheads="1"/>
          </p:cNvSpPr>
          <p:nvPr/>
        </p:nvSpPr>
        <p:spPr bwMode="auto">
          <a:xfrm>
            <a:off x="8137525" y="2792413"/>
            <a:ext cx="396875" cy="395287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</a:p>
        </p:txBody>
      </p:sp>
      <p:sp>
        <p:nvSpPr>
          <p:cNvPr id="163904" name="Oval 64"/>
          <p:cNvSpPr>
            <a:spLocks noChangeArrowheads="1"/>
          </p:cNvSpPr>
          <p:nvPr/>
        </p:nvSpPr>
        <p:spPr bwMode="auto">
          <a:xfrm>
            <a:off x="6103938" y="2792413"/>
            <a:ext cx="396875" cy="395287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0</a:t>
            </a:r>
          </a:p>
        </p:txBody>
      </p:sp>
      <p:cxnSp>
        <p:nvCxnSpPr>
          <p:cNvPr id="163905" name="AutoShape 65"/>
          <p:cNvCxnSpPr>
            <a:cxnSpLocks noChangeShapeType="1"/>
            <a:stCxn id="163902" idx="4"/>
            <a:endCxn id="163904" idx="4"/>
          </p:cNvCxnSpPr>
          <p:nvPr/>
        </p:nvCxnSpPr>
        <p:spPr bwMode="auto">
          <a:xfrm rot="16200000" flipH="1">
            <a:off x="5307013" y="2193925"/>
            <a:ext cx="1588" cy="1989137"/>
          </a:xfrm>
          <a:prstGeom prst="curvedConnector3">
            <a:avLst>
              <a:gd name="adj1" fmla="val 3549999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63906" name="AutoShape 66"/>
          <p:cNvCxnSpPr>
            <a:cxnSpLocks noChangeShapeType="1"/>
            <a:stCxn id="163904" idx="0"/>
            <a:endCxn id="163902" idx="0"/>
          </p:cNvCxnSpPr>
          <p:nvPr/>
        </p:nvCxnSpPr>
        <p:spPr bwMode="auto">
          <a:xfrm rot="16200000" flipH="1" flipV="1">
            <a:off x="5307013" y="1798638"/>
            <a:ext cx="1587" cy="1989137"/>
          </a:xfrm>
          <a:prstGeom prst="curvedConnector3">
            <a:avLst>
              <a:gd name="adj1" fmla="val -3310000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63907" name="AutoShape 67"/>
          <p:cNvCxnSpPr>
            <a:cxnSpLocks noChangeShapeType="1"/>
            <a:stCxn id="163904" idx="4"/>
            <a:endCxn id="163903" idx="4"/>
          </p:cNvCxnSpPr>
          <p:nvPr/>
        </p:nvCxnSpPr>
        <p:spPr bwMode="auto">
          <a:xfrm rot="16200000" flipH="1">
            <a:off x="7318375" y="2171700"/>
            <a:ext cx="1588" cy="2033588"/>
          </a:xfrm>
          <a:prstGeom prst="curvedConnector3">
            <a:avLst>
              <a:gd name="adj1" fmla="val 4369999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63908" name="Oval 68"/>
          <p:cNvSpPr>
            <a:spLocks noChangeArrowheads="1"/>
          </p:cNvSpPr>
          <p:nvPr/>
        </p:nvSpPr>
        <p:spPr bwMode="auto">
          <a:xfrm>
            <a:off x="6938963" y="3584575"/>
            <a:ext cx="757237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+1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63909" name="Oval 69"/>
          <p:cNvSpPr>
            <a:spLocks noChangeArrowheads="1"/>
          </p:cNvSpPr>
          <p:nvPr/>
        </p:nvSpPr>
        <p:spPr bwMode="auto">
          <a:xfrm>
            <a:off x="4876800" y="3508375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cxnSp>
        <p:nvCxnSpPr>
          <p:cNvPr id="163910" name="AutoShape 70"/>
          <p:cNvCxnSpPr>
            <a:cxnSpLocks noChangeShapeType="1"/>
            <a:stCxn id="163911" idx="2"/>
            <a:endCxn id="163911" idx="6"/>
          </p:cNvCxnSpPr>
          <p:nvPr/>
        </p:nvCxnSpPr>
        <p:spPr bwMode="auto">
          <a:xfrm rot="10800000" flipH="1" flipV="1">
            <a:off x="1417638" y="2944813"/>
            <a:ext cx="396875" cy="1587"/>
          </a:xfrm>
          <a:prstGeom prst="curvedConnector5">
            <a:avLst>
              <a:gd name="adj1" fmla="val -57602"/>
              <a:gd name="adj2" fmla="val 45999995"/>
              <a:gd name="adj3" fmla="val 15760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63911" name="Oval 71"/>
          <p:cNvSpPr>
            <a:spLocks noChangeArrowheads="1"/>
          </p:cNvSpPr>
          <p:nvPr/>
        </p:nvSpPr>
        <p:spPr bwMode="auto">
          <a:xfrm>
            <a:off x="1417638" y="274637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0</a:t>
            </a:r>
          </a:p>
        </p:txBody>
      </p:sp>
      <p:sp>
        <p:nvSpPr>
          <p:cNvPr id="163912" name="Oval 72"/>
          <p:cNvSpPr>
            <a:spLocks noChangeArrowheads="1"/>
          </p:cNvSpPr>
          <p:nvPr/>
        </p:nvSpPr>
        <p:spPr bwMode="auto">
          <a:xfrm>
            <a:off x="1333500" y="3432175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cxnSp>
        <p:nvCxnSpPr>
          <p:cNvPr id="163913" name="AutoShape 73"/>
          <p:cNvCxnSpPr>
            <a:cxnSpLocks noChangeShapeType="1"/>
            <a:stCxn id="163911" idx="6"/>
            <a:endCxn id="163911" idx="2"/>
          </p:cNvCxnSpPr>
          <p:nvPr/>
        </p:nvCxnSpPr>
        <p:spPr bwMode="auto">
          <a:xfrm flipH="1">
            <a:off x="1417638" y="2944813"/>
            <a:ext cx="396875" cy="1587"/>
          </a:xfrm>
          <a:prstGeom prst="curvedConnector5">
            <a:avLst>
              <a:gd name="adj1" fmla="val -57602"/>
              <a:gd name="adj2" fmla="val -42200000"/>
              <a:gd name="adj3" fmla="val 15760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63914" name="Oval 74"/>
          <p:cNvSpPr>
            <a:spLocks noChangeArrowheads="1"/>
          </p:cNvSpPr>
          <p:nvPr/>
        </p:nvSpPr>
        <p:spPr bwMode="auto">
          <a:xfrm>
            <a:off x="1257300" y="2060575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163915" name="Oval 75"/>
          <p:cNvSpPr>
            <a:spLocks noChangeArrowheads="1"/>
          </p:cNvSpPr>
          <p:nvPr/>
        </p:nvSpPr>
        <p:spPr bwMode="auto">
          <a:xfrm>
            <a:off x="4953000" y="2060575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cxnSp>
        <p:nvCxnSpPr>
          <p:cNvPr id="163916" name="AutoShape 76"/>
          <p:cNvCxnSpPr>
            <a:cxnSpLocks noChangeShapeType="1"/>
            <a:stCxn id="163903" idx="0"/>
            <a:endCxn id="163904" idx="0"/>
          </p:cNvCxnSpPr>
          <p:nvPr/>
        </p:nvCxnSpPr>
        <p:spPr bwMode="auto">
          <a:xfrm rot="16200000" flipH="1" flipV="1">
            <a:off x="7318375" y="1776413"/>
            <a:ext cx="1587" cy="2033588"/>
          </a:xfrm>
          <a:prstGeom prst="curvedConnector3">
            <a:avLst>
              <a:gd name="adj1" fmla="val -3900000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63917" name="Oval 77"/>
          <p:cNvSpPr>
            <a:spLocks noChangeArrowheads="1"/>
          </p:cNvSpPr>
          <p:nvPr/>
        </p:nvSpPr>
        <p:spPr bwMode="auto">
          <a:xfrm>
            <a:off x="6934200" y="2060575"/>
            <a:ext cx="838200" cy="3810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cxnSp>
        <p:nvCxnSpPr>
          <p:cNvPr id="163918" name="AutoShape 78"/>
          <p:cNvCxnSpPr>
            <a:cxnSpLocks noChangeShapeType="1"/>
            <a:stCxn id="163903" idx="2"/>
            <a:endCxn id="163904" idx="6"/>
          </p:cNvCxnSpPr>
          <p:nvPr/>
        </p:nvCxnSpPr>
        <p:spPr bwMode="auto">
          <a:xfrm flipH="1">
            <a:off x="6500813" y="2990850"/>
            <a:ext cx="16367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63919" name="AutoShape 79"/>
          <p:cNvCxnSpPr>
            <a:cxnSpLocks noChangeShapeType="1"/>
            <a:stCxn id="163902" idx="6"/>
            <a:endCxn id="163904" idx="2"/>
          </p:cNvCxnSpPr>
          <p:nvPr/>
        </p:nvCxnSpPr>
        <p:spPr bwMode="auto">
          <a:xfrm>
            <a:off x="4511675" y="2990850"/>
            <a:ext cx="159226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sp>
        <p:nvSpPr>
          <p:cNvPr id="163920" name="Oval 80"/>
          <p:cNvSpPr>
            <a:spLocks noChangeArrowheads="1"/>
          </p:cNvSpPr>
          <p:nvPr/>
        </p:nvSpPr>
        <p:spPr bwMode="auto">
          <a:xfrm>
            <a:off x="7048500" y="2746375"/>
            <a:ext cx="647700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-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163921" name="Oval 81"/>
          <p:cNvSpPr>
            <a:spLocks noChangeArrowheads="1"/>
          </p:cNvSpPr>
          <p:nvPr/>
        </p:nvSpPr>
        <p:spPr bwMode="auto">
          <a:xfrm>
            <a:off x="4800600" y="2822575"/>
            <a:ext cx="838200" cy="3810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ru-RU" sz="2800" b="1">
                <a:solidFill>
                  <a:srgbClr val="3333FF"/>
                </a:solidFill>
              </a:rPr>
              <a:t>+</a:t>
            </a:r>
            <a:r>
              <a:rPr lang="ru-RU" sz="2800"/>
              <a:t>,</a:t>
            </a:r>
            <a:r>
              <a:rPr lang="ru-RU" sz="2800">
                <a:solidFill>
                  <a:srgbClr val="FF3300"/>
                </a:solidFill>
              </a:rPr>
              <a:t>+1</a:t>
            </a:r>
          </a:p>
        </p:txBody>
      </p:sp>
      <p:sp>
        <p:nvSpPr>
          <p:cNvPr id="163922" name="Text Box 82"/>
          <p:cNvSpPr txBox="1">
            <a:spLocks noChangeArrowheads="1"/>
          </p:cNvSpPr>
          <p:nvPr/>
        </p:nvSpPr>
        <p:spPr bwMode="auto">
          <a:xfrm>
            <a:off x="287338" y="4516438"/>
            <a:ext cx="3492500" cy="159702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Одно состояние.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Обход - полное тестирование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3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3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6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6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6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6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163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16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16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"/>
                                        <p:tgtEl>
                                          <p:spTgt spid="16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300"/>
                                        <p:tgtEl>
                                          <p:spTgt spid="16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300"/>
                                        <p:tgtEl>
                                          <p:spTgt spid="163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300"/>
                                        <p:tgtEl>
                                          <p:spTgt spid="16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16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300"/>
                                        <p:tgtEl>
                                          <p:spTgt spid="16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300"/>
                                        <p:tgtEl>
                                          <p:spTgt spid="16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300"/>
                                        <p:tgtEl>
                                          <p:spTgt spid="16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300"/>
                                        <p:tgtEl>
                                          <p:spTgt spid="16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1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300"/>
                                        <p:tgtEl>
                                          <p:spTgt spid="16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"/>
                                        <p:tgtEl>
                                          <p:spTgt spid="16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300"/>
                                        <p:tgtEl>
                                          <p:spTgt spid="16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7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16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16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7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6" grpId="0" animBg="1"/>
      <p:bldP spid="163876" grpId="1" animBg="1"/>
      <p:bldP spid="163878" grpId="0" animBg="1"/>
      <p:bldP spid="163878" grpId="1" animBg="1"/>
      <p:bldP spid="163901" grpId="0" animBg="1"/>
      <p:bldP spid="163902" grpId="0" animBg="1"/>
      <p:bldP spid="163903" grpId="0" animBg="1"/>
      <p:bldP spid="163908" grpId="0" animBg="1"/>
      <p:bldP spid="163908" grpId="1" animBg="1"/>
      <p:bldP spid="163909" grpId="0" animBg="1"/>
      <p:bldP spid="163911" grpId="0" animBg="1" autoUpdateAnimBg="0"/>
      <p:bldP spid="163912" grpId="0" animBg="1"/>
      <p:bldP spid="163912" grpId="1" animBg="1"/>
      <p:bldP spid="163912" grpId="2" animBg="1"/>
      <p:bldP spid="163914" grpId="0" animBg="1"/>
      <p:bldP spid="163914" grpId="1" animBg="1"/>
      <p:bldP spid="163914" grpId="2" animBg="1"/>
      <p:bldP spid="163915" grpId="0" animBg="1"/>
      <p:bldP spid="163917" grpId="0" animBg="1"/>
      <p:bldP spid="163920" grpId="0" animBg="1"/>
      <p:bldP spid="163921" grpId="0" animBg="1"/>
      <p:bldP spid="1639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D084E-5393-4583-97D6-129703B78122}" type="slidenum">
              <a:rPr lang="ru-RU"/>
              <a:pPr/>
              <a:t>62</a:t>
            </a:fld>
            <a:endParaRPr lang="ru-RU"/>
          </a:p>
        </p:txBody>
      </p:sp>
      <p:grpSp>
        <p:nvGrpSpPr>
          <p:cNvPr id="29286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286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6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6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7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7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7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7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7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287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287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2877" name="Text Box 13"/>
          <p:cNvSpPr txBox="1">
            <a:spLocks noChangeArrowheads="1"/>
          </p:cNvSpPr>
          <p:nvPr/>
        </p:nvSpPr>
        <p:spPr bwMode="auto">
          <a:xfrm>
            <a:off x="4343400" y="590550"/>
            <a:ext cx="4572000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/>
            <a:r>
              <a:rPr lang="ru-RU" altLang="zh-TW" sz="3000" b="1" u="sng">
                <a:latin typeface="Times New Roman" pitchFamily="18" charset="0"/>
                <a:ea typeface="新細明體" pitchFamily="18" charset="-120"/>
              </a:rPr>
              <a:t>Т</a:t>
            </a:r>
            <a:r>
              <a:rPr lang="ru-RU" altLang="zh-TW" sz="3000" b="1" u="sng">
                <a:latin typeface="Times New Roman" pitchFamily="18" charset="0"/>
              </a:rPr>
              <a:t>естирование</a:t>
            </a: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</a:rPr>
              <a:t>с открытым состоянием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Смешанный подавтомат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Реализационный подавтомат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Проблема взрыва состояний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800">
                <a:latin typeface="Times New Roman" pitchFamily="18" charset="0"/>
              </a:rPr>
              <a:t>Отображение открытых состояний</a:t>
            </a:r>
          </a:p>
        </p:txBody>
      </p:sp>
      <p:pic>
        <p:nvPicPr>
          <p:cNvPr id="292878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6000" contrast="-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292879" name="Picture 15" descr="derevo3"/>
          <p:cNvPicPr>
            <a:picLocks noChangeAspect="1" noChangeArrowheads="1"/>
          </p:cNvPicPr>
          <p:nvPr/>
        </p:nvPicPr>
        <p:blipFill>
          <a:blip r:embed="rId4" cstate="print">
            <a:lum bright="12000" contrast="-18000"/>
          </a:blip>
          <a:srcRect/>
          <a:stretch>
            <a:fillRect/>
          </a:stretch>
        </p:blipFill>
        <p:spPr bwMode="auto">
          <a:xfrm>
            <a:off x="107950" y="107950"/>
            <a:ext cx="4084638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C4AB-E1DD-47A2-A390-A3BF5CCE2326}" type="slidenum">
              <a:rPr lang="ru-RU"/>
              <a:pPr/>
              <a:t>63</a:t>
            </a:fld>
            <a:endParaRPr lang="ru-RU"/>
          </a:p>
        </p:txBody>
      </p:sp>
      <p:sp>
        <p:nvSpPr>
          <p:cNvPr id="257026" name="Oval 2"/>
          <p:cNvSpPr>
            <a:spLocks noChangeArrowheads="1"/>
          </p:cNvSpPr>
          <p:nvPr/>
        </p:nvSpPr>
        <p:spPr bwMode="auto">
          <a:xfrm>
            <a:off x="3352800" y="4848225"/>
            <a:ext cx="381000" cy="381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grpSp>
        <p:nvGrpSpPr>
          <p:cNvPr id="257027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7028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29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0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1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2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3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4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5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036" name="Text Box 1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7037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7038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Тестирование с открытым состоянием.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Смешанный подавтомат.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7039" name="Oval 15"/>
          <p:cNvSpPr>
            <a:spLocks noChangeArrowheads="1"/>
          </p:cNvSpPr>
          <p:nvPr/>
        </p:nvSpPr>
        <p:spPr bwMode="auto">
          <a:xfrm>
            <a:off x="4419600" y="2435225"/>
            <a:ext cx="396875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endParaRPr lang="ru-RU" sz="2400" b="1"/>
          </a:p>
        </p:txBody>
      </p:sp>
      <p:sp>
        <p:nvSpPr>
          <p:cNvPr id="257040" name="Oval 16"/>
          <p:cNvSpPr>
            <a:spLocks noChangeArrowheads="1"/>
          </p:cNvSpPr>
          <p:nvPr/>
        </p:nvSpPr>
        <p:spPr bwMode="auto">
          <a:xfrm>
            <a:off x="7299325" y="2435225"/>
            <a:ext cx="396875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s`</a:t>
            </a:r>
            <a:endParaRPr lang="ru-RU" sz="2400" b="1"/>
          </a:p>
        </p:txBody>
      </p:sp>
      <p:sp>
        <p:nvSpPr>
          <p:cNvPr id="257041" name="Oval 17"/>
          <p:cNvSpPr>
            <a:spLocks noChangeArrowheads="1"/>
          </p:cNvSpPr>
          <p:nvPr/>
        </p:nvSpPr>
        <p:spPr bwMode="auto">
          <a:xfrm>
            <a:off x="1722438" y="243363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endParaRPr lang="ru-RU" sz="2400" b="1"/>
          </a:p>
        </p:txBody>
      </p:sp>
      <p:cxnSp>
        <p:nvCxnSpPr>
          <p:cNvPr id="257042" name="AutoShape 18"/>
          <p:cNvCxnSpPr>
            <a:cxnSpLocks noChangeShapeType="1"/>
            <a:stCxn id="257041" idx="6"/>
            <a:endCxn id="257041" idx="2"/>
          </p:cNvCxnSpPr>
          <p:nvPr/>
        </p:nvCxnSpPr>
        <p:spPr bwMode="auto">
          <a:xfrm flipH="1">
            <a:off x="1722438" y="2632075"/>
            <a:ext cx="396875" cy="1588"/>
          </a:xfrm>
          <a:prstGeom prst="curvedConnector5">
            <a:avLst>
              <a:gd name="adj1" fmla="val -57602"/>
              <a:gd name="adj2" fmla="val -42200000"/>
              <a:gd name="adj3" fmla="val 15760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7043" name="Oval 19"/>
          <p:cNvSpPr>
            <a:spLocks noChangeArrowheads="1"/>
          </p:cNvSpPr>
          <p:nvPr/>
        </p:nvSpPr>
        <p:spPr bwMode="auto">
          <a:xfrm>
            <a:off x="1562100" y="1747838"/>
            <a:ext cx="68262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?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s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257044" name="AutoShape 20"/>
          <p:cNvCxnSpPr>
            <a:cxnSpLocks noChangeShapeType="1"/>
            <a:stCxn id="257039" idx="6"/>
            <a:endCxn id="257040" idx="2"/>
          </p:cNvCxnSpPr>
          <p:nvPr/>
        </p:nvCxnSpPr>
        <p:spPr bwMode="auto">
          <a:xfrm>
            <a:off x="4816475" y="2633663"/>
            <a:ext cx="24828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7045" name="Oval 21"/>
          <p:cNvSpPr>
            <a:spLocks noChangeArrowheads="1"/>
          </p:cNvSpPr>
          <p:nvPr/>
        </p:nvSpPr>
        <p:spPr bwMode="auto">
          <a:xfrm>
            <a:off x="5410200" y="2436813"/>
            <a:ext cx="1143000" cy="3492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>
                <a:solidFill>
                  <a:srgbClr val="FF3300"/>
                </a:solidFill>
              </a:rPr>
              <a:t>y,s`)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257046" name="Oval 22"/>
          <p:cNvSpPr>
            <a:spLocks noChangeArrowheads="1"/>
          </p:cNvSpPr>
          <p:nvPr/>
        </p:nvSpPr>
        <p:spPr bwMode="auto">
          <a:xfrm>
            <a:off x="4479925" y="4352925"/>
            <a:ext cx="395288" cy="39528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s`</a:t>
            </a:r>
            <a:endParaRPr lang="ru-RU" sz="2400" b="1"/>
          </a:p>
        </p:txBody>
      </p:sp>
      <p:cxnSp>
        <p:nvCxnSpPr>
          <p:cNvPr id="257047" name="AutoShape 23"/>
          <p:cNvCxnSpPr>
            <a:cxnSpLocks noChangeShapeType="1"/>
            <a:stCxn id="257059" idx="3"/>
            <a:endCxn id="257060" idx="1"/>
          </p:cNvCxnSpPr>
          <p:nvPr/>
        </p:nvCxnSpPr>
        <p:spPr bwMode="auto">
          <a:xfrm>
            <a:off x="1812925" y="4818063"/>
            <a:ext cx="28432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7048" name="Oval 24"/>
          <p:cNvSpPr>
            <a:spLocks noChangeArrowheads="1"/>
          </p:cNvSpPr>
          <p:nvPr/>
        </p:nvSpPr>
        <p:spPr bwMode="auto">
          <a:xfrm>
            <a:off x="2895600" y="4429125"/>
            <a:ext cx="304800" cy="304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257049" name="Text Box 25"/>
          <p:cNvSpPr txBox="1">
            <a:spLocks noChangeArrowheads="1"/>
          </p:cNvSpPr>
          <p:nvPr/>
        </p:nvSpPr>
        <p:spPr bwMode="auto">
          <a:xfrm>
            <a:off x="6324600" y="3911600"/>
            <a:ext cx="2286000" cy="822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вычисляем по</a:t>
            </a:r>
            <a:br>
              <a:rPr lang="ru-RU" sz="2400"/>
            </a:br>
            <a:r>
              <a:rPr lang="ru-RU" sz="2400"/>
              <a:t>спецификации</a:t>
            </a:r>
            <a:endParaRPr lang="en-US" sz="2400"/>
          </a:p>
        </p:txBody>
      </p:sp>
      <p:cxnSp>
        <p:nvCxnSpPr>
          <p:cNvPr id="257050" name="AutoShape 26"/>
          <p:cNvCxnSpPr>
            <a:cxnSpLocks noChangeShapeType="1"/>
            <a:stCxn id="257049" idx="1"/>
            <a:endCxn id="257046" idx="6"/>
          </p:cNvCxnSpPr>
          <p:nvPr/>
        </p:nvCxnSpPr>
        <p:spPr bwMode="auto">
          <a:xfrm flipH="1">
            <a:off x="4875213" y="4322763"/>
            <a:ext cx="1449387" cy="228600"/>
          </a:xfrm>
          <a:prstGeom prst="straightConnector1">
            <a:avLst/>
          </a:prstGeom>
          <a:noFill/>
          <a:ln w="38100">
            <a:solidFill>
              <a:srgbClr val="3333FF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257051" name="Oval 27"/>
          <p:cNvSpPr>
            <a:spLocks noChangeArrowheads="1"/>
          </p:cNvSpPr>
          <p:nvPr/>
        </p:nvSpPr>
        <p:spPr bwMode="auto">
          <a:xfrm>
            <a:off x="4479925" y="4886325"/>
            <a:ext cx="395288" cy="395288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i`</a:t>
            </a:r>
            <a:endParaRPr lang="ru-RU" sz="2400" b="1"/>
          </a:p>
        </p:txBody>
      </p:sp>
      <p:sp>
        <p:nvSpPr>
          <p:cNvPr id="257052" name="Text Box 28"/>
          <p:cNvSpPr txBox="1">
            <a:spLocks noChangeArrowheads="1"/>
          </p:cNvSpPr>
          <p:nvPr/>
        </p:nvSpPr>
        <p:spPr bwMode="auto">
          <a:xfrm>
            <a:off x="6248400" y="5054600"/>
            <a:ext cx="2362200" cy="822325"/>
          </a:xfrm>
          <a:prstGeom prst="rect">
            <a:avLst/>
          </a:prstGeom>
          <a:solidFill>
            <a:srgbClr val="FCE8E8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читаем из</a:t>
            </a:r>
            <a:br>
              <a:rPr lang="ru-RU" sz="2400"/>
            </a:br>
            <a:r>
              <a:rPr lang="ru-RU" sz="2400"/>
              <a:t>реализации</a:t>
            </a:r>
            <a:endParaRPr lang="en-US" sz="2400"/>
          </a:p>
        </p:txBody>
      </p:sp>
      <p:cxnSp>
        <p:nvCxnSpPr>
          <p:cNvPr id="257053" name="AutoShape 29"/>
          <p:cNvCxnSpPr>
            <a:cxnSpLocks noChangeShapeType="1"/>
            <a:stCxn id="257052" idx="1"/>
            <a:endCxn id="257051" idx="6"/>
          </p:cNvCxnSpPr>
          <p:nvPr/>
        </p:nvCxnSpPr>
        <p:spPr bwMode="auto">
          <a:xfrm flipH="1" flipV="1">
            <a:off x="4875213" y="5084763"/>
            <a:ext cx="1373187" cy="381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257054" name="Oval 30"/>
          <p:cNvSpPr>
            <a:spLocks noChangeArrowheads="1"/>
          </p:cNvSpPr>
          <p:nvPr/>
        </p:nvSpPr>
        <p:spPr bwMode="auto">
          <a:xfrm>
            <a:off x="3348038" y="4848225"/>
            <a:ext cx="381000" cy="381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257055" name="Oval 31"/>
          <p:cNvSpPr>
            <a:spLocks noChangeArrowheads="1"/>
          </p:cNvSpPr>
          <p:nvPr/>
        </p:nvSpPr>
        <p:spPr bwMode="auto">
          <a:xfrm>
            <a:off x="2898775" y="4421188"/>
            <a:ext cx="304800" cy="304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FF3300"/>
              </a:solidFill>
            </a:endParaRPr>
          </a:p>
        </p:txBody>
      </p:sp>
      <p:grpSp>
        <p:nvGrpSpPr>
          <p:cNvPr id="257056" name="Group 32"/>
          <p:cNvGrpSpPr>
            <a:grpSpLocks/>
          </p:cNvGrpSpPr>
          <p:nvPr/>
        </p:nvGrpSpPr>
        <p:grpSpPr bwMode="auto">
          <a:xfrm>
            <a:off x="1600200" y="4352925"/>
            <a:ext cx="395288" cy="928688"/>
            <a:chOff x="1008" y="2878"/>
            <a:chExt cx="249" cy="585"/>
          </a:xfrm>
        </p:grpSpPr>
        <p:sp>
          <p:nvSpPr>
            <p:cNvPr id="257057" name="Oval 33"/>
            <p:cNvSpPr>
              <a:spLocks noChangeArrowheads="1"/>
            </p:cNvSpPr>
            <p:nvPr/>
          </p:nvSpPr>
          <p:spPr bwMode="auto">
            <a:xfrm>
              <a:off x="1008" y="2878"/>
              <a:ext cx="249" cy="24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 b="1"/>
                <a:t>s</a:t>
              </a:r>
              <a:endParaRPr lang="ru-RU" sz="2400" b="1"/>
            </a:p>
          </p:txBody>
        </p:sp>
        <p:sp>
          <p:nvSpPr>
            <p:cNvPr id="257058" name="Oval 34"/>
            <p:cNvSpPr>
              <a:spLocks noChangeArrowheads="1"/>
            </p:cNvSpPr>
            <p:nvPr/>
          </p:nvSpPr>
          <p:spPr bwMode="auto">
            <a:xfrm>
              <a:off x="1008" y="3214"/>
              <a:ext cx="249" cy="249"/>
            </a:xfrm>
            <a:prstGeom prst="ellipse">
              <a:avLst/>
            </a:prstGeom>
            <a:solidFill>
              <a:srgbClr val="FCE8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 b="1"/>
                <a:t>i</a:t>
              </a:r>
              <a:endParaRPr lang="ru-RU" sz="2400" b="1"/>
            </a:p>
          </p:txBody>
        </p:sp>
        <p:sp>
          <p:nvSpPr>
            <p:cNvPr id="257059" name="Rectangle 35"/>
            <p:cNvSpPr>
              <a:spLocks noChangeArrowheads="1"/>
            </p:cNvSpPr>
            <p:nvPr/>
          </p:nvSpPr>
          <p:spPr bwMode="auto">
            <a:xfrm>
              <a:off x="1117" y="3128"/>
              <a:ext cx="25" cy="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57060" name="Rectangle 36"/>
          <p:cNvSpPr>
            <a:spLocks noChangeArrowheads="1"/>
          </p:cNvSpPr>
          <p:nvPr/>
        </p:nvSpPr>
        <p:spPr bwMode="auto">
          <a:xfrm>
            <a:off x="4656138" y="4749800"/>
            <a:ext cx="39687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7061" name="Text Box 37"/>
          <p:cNvSpPr txBox="1">
            <a:spLocks noChangeArrowheads="1"/>
          </p:cNvSpPr>
          <p:nvPr/>
        </p:nvSpPr>
        <p:spPr bwMode="auto">
          <a:xfrm>
            <a:off x="2743200" y="1592263"/>
            <a:ext cx="2895600" cy="519112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status message</a:t>
            </a:r>
          </a:p>
        </p:txBody>
      </p:sp>
      <p:sp>
        <p:nvSpPr>
          <p:cNvPr id="257062" name="Text Box 38"/>
          <p:cNvSpPr txBox="1">
            <a:spLocks noChangeArrowheads="1"/>
          </p:cNvSpPr>
          <p:nvPr/>
        </p:nvSpPr>
        <p:spPr bwMode="auto">
          <a:xfrm>
            <a:off x="1042988" y="3536950"/>
            <a:ext cx="4321175" cy="519113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смешанный подавтомат</a:t>
            </a:r>
            <a:endParaRPr lang="en-US" sz="2800"/>
          </a:p>
        </p:txBody>
      </p:sp>
      <p:sp>
        <p:nvSpPr>
          <p:cNvPr id="257063" name="Text Box 39"/>
          <p:cNvSpPr txBox="1">
            <a:spLocks noChangeArrowheads="1"/>
          </p:cNvSpPr>
          <p:nvPr/>
        </p:nvSpPr>
        <p:spPr bwMode="auto">
          <a:xfrm>
            <a:off x="614363" y="5311775"/>
            <a:ext cx="4462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запрет блокирующего </a:t>
            </a:r>
            <a:r>
              <a:rPr lang="en-US" sz="2400">
                <a:latin typeface="Times New Roman" pitchFamily="18" charset="0"/>
              </a:rPr>
              <a:t>deadlock`</a:t>
            </a:r>
            <a:r>
              <a:rPr lang="ru-RU" sz="2400">
                <a:latin typeface="Times New Roman" pitchFamily="18" charset="0"/>
              </a:rPr>
              <a:t>а</a:t>
            </a:r>
          </a:p>
        </p:txBody>
      </p:sp>
      <p:sp>
        <p:nvSpPr>
          <p:cNvPr id="257064" name="Text Box 40"/>
          <p:cNvSpPr txBox="1">
            <a:spLocks noChangeArrowheads="1"/>
          </p:cNvSpPr>
          <p:nvPr/>
        </p:nvSpPr>
        <p:spPr bwMode="auto">
          <a:xfrm>
            <a:off x="179388" y="5635625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сильно детерминированная реализация</a:t>
            </a:r>
          </a:p>
        </p:txBody>
      </p:sp>
      <p:sp>
        <p:nvSpPr>
          <p:cNvPr id="257065" name="Text Box 41"/>
          <p:cNvSpPr txBox="1">
            <a:spLocks noChangeArrowheads="1"/>
          </p:cNvSpPr>
          <p:nvPr/>
        </p:nvSpPr>
        <p:spPr bwMode="auto">
          <a:xfrm>
            <a:off x="358775" y="5959475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слабо детерминированная спецификация</a:t>
            </a:r>
          </a:p>
        </p:txBody>
      </p:sp>
      <p:sp>
        <p:nvSpPr>
          <p:cNvPr id="257066" name="Text Box 42"/>
          <p:cNvSpPr txBox="1">
            <a:spLocks noChangeArrowheads="1"/>
          </p:cNvSpPr>
          <p:nvPr/>
        </p:nvSpPr>
        <p:spPr bwMode="auto">
          <a:xfrm>
            <a:off x="755650" y="2168525"/>
            <a:ext cx="7381875" cy="208915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234000" rIns="234000" anchor="ctr"/>
          <a:lstStyle/>
          <a:p>
            <a:pPr algn="dist">
              <a:spcBef>
                <a:spcPct val="50000"/>
              </a:spcBef>
            </a:pPr>
            <a:r>
              <a:rPr lang="ru-RU" sz="3200"/>
              <a:t>Обход автомата при тестировании с открытым состоянием является полным тестированием.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7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7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7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7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7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7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58002E-6 L -5.55556E-7 0.0693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57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5319E-6 L 8.33333E-7 -0.066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257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5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7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7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7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57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7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5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57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57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7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7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7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57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57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57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57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7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57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7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57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7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57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57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57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57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7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6" grpId="0"/>
      <p:bldP spid="257026" grpId="1"/>
      <p:bldP spid="257039" grpId="0" animBg="1"/>
      <p:bldP spid="257039" grpId="1" animBg="1"/>
      <p:bldP spid="257040" grpId="0" animBg="1"/>
      <p:bldP spid="257040" grpId="1" animBg="1"/>
      <p:bldP spid="257041" grpId="0" animBg="1"/>
      <p:bldP spid="257041" grpId="1" animBg="1"/>
      <p:bldP spid="257043" grpId="0" animBg="1"/>
      <p:bldP spid="257043" grpId="1" animBg="1"/>
      <p:bldP spid="257045" grpId="0" animBg="1"/>
      <p:bldP spid="257045" grpId="1" animBg="1"/>
      <p:bldP spid="257046" grpId="0" animBg="1"/>
      <p:bldP spid="257046" grpId="1" animBg="1"/>
      <p:bldP spid="257048" grpId="0"/>
      <p:bldP spid="257048" grpId="1"/>
      <p:bldP spid="257049" grpId="0" animBg="1"/>
      <p:bldP spid="257049" grpId="1" animBg="1"/>
      <p:bldP spid="257051" grpId="0" animBg="1"/>
      <p:bldP spid="257051" grpId="1" animBg="1"/>
      <p:bldP spid="257052" grpId="0" animBg="1"/>
      <p:bldP spid="257052" grpId="1" animBg="1"/>
      <p:bldP spid="257054" grpId="0"/>
      <p:bldP spid="257054" grpId="1"/>
      <p:bldP spid="257054" grpId="2"/>
      <p:bldP spid="257055" grpId="0"/>
      <p:bldP spid="257055" grpId="1"/>
      <p:bldP spid="257055" grpId="2"/>
      <p:bldP spid="257060" grpId="0" animBg="1"/>
      <p:bldP spid="257060" grpId="1" animBg="1"/>
      <p:bldP spid="257061" grpId="0" animBg="1"/>
      <p:bldP spid="257061" grpId="1" animBg="1"/>
      <p:bldP spid="257062" grpId="0" animBg="1"/>
      <p:bldP spid="257062" grpId="1" animBg="1"/>
      <p:bldP spid="257063" grpId="0"/>
      <p:bldP spid="257063" grpId="1"/>
      <p:bldP spid="257064" grpId="0"/>
      <p:bldP spid="257064" grpId="1"/>
      <p:bldP spid="257065" grpId="0"/>
      <p:bldP spid="257065" grpId="1"/>
      <p:bldP spid="25706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1A89-DD1C-40F4-9381-484424120FC7}" type="slidenum">
              <a:rPr lang="ru-RU"/>
              <a:pPr/>
              <a:t>64</a:t>
            </a:fld>
            <a:endParaRPr lang="ru-RU"/>
          </a:p>
        </p:txBody>
      </p:sp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658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8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659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Тестирование с открытым состоянием.</a:t>
            </a:r>
          </a:p>
          <a:p>
            <a:pPr algn="dist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Оптимизация: состояние реализационное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5902" name="AutoShape 14"/>
          <p:cNvSpPr>
            <a:spLocks noChangeArrowheads="1"/>
          </p:cNvSpPr>
          <p:nvPr/>
        </p:nvSpPr>
        <p:spPr bwMode="auto">
          <a:xfrm>
            <a:off x="608013" y="1884363"/>
            <a:ext cx="4362450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итератор стимулов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5562600" y="1884363"/>
            <a:ext cx="1728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дай новый стимул</a:t>
            </a:r>
          </a:p>
        </p:txBody>
      </p:sp>
      <p:cxnSp>
        <p:nvCxnSpPr>
          <p:cNvPr id="165904" name="AutoShape 16"/>
          <p:cNvCxnSpPr>
            <a:cxnSpLocks noChangeShapeType="1"/>
            <a:stCxn id="165903" idx="3"/>
            <a:endCxn id="165902" idx="3"/>
          </p:cNvCxnSpPr>
          <p:nvPr/>
        </p:nvCxnSpPr>
        <p:spPr bwMode="auto">
          <a:xfrm flipH="1">
            <a:off x="4989513" y="2295525"/>
            <a:ext cx="2301875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65905" name="AutoShape 17"/>
          <p:cNvSpPr>
            <a:spLocks noChangeArrowheads="1"/>
          </p:cNvSpPr>
          <p:nvPr/>
        </p:nvSpPr>
        <p:spPr bwMode="auto">
          <a:xfrm>
            <a:off x="608013" y="3255963"/>
            <a:ext cx="4362450" cy="873125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фильтрация по предусловию</a:t>
            </a:r>
          </a:p>
        </p:txBody>
      </p:sp>
      <p:sp>
        <p:nvSpPr>
          <p:cNvPr id="165906" name="AutoShape 18"/>
          <p:cNvSpPr>
            <a:spLocks noChangeArrowheads="1"/>
          </p:cNvSpPr>
          <p:nvPr/>
        </p:nvSpPr>
        <p:spPr bwMode="auto">
          <a:xfrm>
            <a:off x="608013" y="4703763"/>
            <a:ext cx="4362450" cy="873125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фильтрация по множеству</a:t>
            </a:r>
            <a:br>
              <a:rPr lang="ru-RU" sz="2400"/>
            </a:br>
            <a:r>
              <a:rPr lang="ru-RU" sz="2400"/>
              <a:t>уже проверенных стимулов</a:t>
            </a:r>
          </a:p>
        </p:txBody>
      </p:sp>
      <p:cxnSp>
        <p:nvCxnSpPr>
          <p:cNvPr id="165907" name="AutoShape 19"/>
          <p:cNvCxnSpPr>
            <a:cxnSpLocks noChangeShapeType="1"/>
            <a:stCxn id="165906" idx="3"/>
            <a:endCxn id="165908" idx="3"/>
          </p:cNvCxnSpPr>
          <p:nvPr/>
        </p:nvCxnSpPr>
        <p:spPr bwMode="auto">
          <a:xfrm>
            <a:off x="4989513" y="5140325"/>
            <a:ext cx="2401887" cy="63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5105400" y="4735513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выбранный стимул</a:t>
            </a:r>
          </a:p>
        </p:txBody>
      </p:sp>
      <p:cxnSp>
        <p:nvCxnSpPr>
          <p:cNvPr id="165909" name="AutoShape 21"/>
          <p:cNvCxnSpPr>
            <a:cxnSpLocks noChangeShapeType="1"/>
            <a:stCxn id="165902" idx="2"/>
            <a:endCxn id="165905" idx="0"/>
          </p:cNvCxnSpPr>
          <p:nvPr/>
        </p:nvCxnSpPr>
        <p:spPr bwMode="auto">
          <a:xfrm rot="5400000">
            <a:off x="2536031" y="2983707"/>
            <a:ext cx="5064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</p:spPr>
      </p:cxnSp>
      <p:cxnSp>
        <p:nvCxnSpPr>
          <p:cNvPr id="165910" name="AutoShape 22"/>
          <p:cNvCxnSpPr>
            <a:cxnSpLocks noChangeShapeType="1"/>
            <a:stCxn id="165905" idx="2"/>
            <a:endCxn id="165906" idx="0"/>
          </p:cNvCxnSpPr>
          <p:nvPr/>
        </p:nvCxnSpPr>
        <p:spPr bwMode="auto">
          <a:xfrm rot="5400000">
            <a:off x="2520950" y="4416426"/>
            <a:ext cx="5365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</p:spPr>
      </p:cxnSp>
      <p:sp>
        <p:nvSpPr>
          <p:cNvPr id="165911" name="AutoShape 23"/>
          <p:cNvSpPr>
            <a:spLocks noChangeArrowheads="1"/>
          </p:cNvSpPr>
          <p:nvPr/>
        </p:nvSpPr>
        <p:spPr bwMode="auto">
          <a:xfrm>
            <a:off x="265113" y="3103563"/>
            <a:ext cx="8534400" cy="6858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итератор стимулов для спецификационного состояния </a:t>
            </a:r>
            <a:r>
              <a:rPr lang="en-US" sz="2400" b="1"/>
              <a:t>s1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65912" name="Oval 24"/>
          <p:cNvSpPr>
            <a:spLocks noChangeArrowheads="1"/>
          </p:cNvSpPr>
          <p:nvPr/>
        </p:nvSpPr>
        <p:spPr bwMode="auto">
          <a:xfrm>
            <a:off x="2362200" y="1808163"/>
            <a:ext cx="4343400" cy="838200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 b="1"/>
              <a:t>состояние реализации</a:t>
            </a:r>
          </a:p>
        </p:txBody>
      </p:sp>
      <p:sp>
        <p:nvSpPr>
          <p:cNvPr id="165913" name="AutoShape 25"/>
          <p:cNvSpPr>
            <a:spLocks noChangeArrowheads="1"/>
          </p:cNvSpPr>
          <p:nvPr/>
        </p:nvSpPr>
        <p:spPr bwMode="auto">
          <a:xfrm>
            <a:off x="265113" y="4017963"/>
            <a:ext cx="8534400" cy="6858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итератор стимулов для спецификационного состояния </a:t>
            </a:r>
            <a:r>
              <a:rPr lang="en-US" sz="2400" b="1"/>
              <a:t>s</a:t>
            </a:r>
            <a:r>
              <a:rPr lang="ru-RU" sz="2400" b="1"/>
              <a:t>2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65914" name="AutoShape 26"/>
          <p:cNvSpPr>
            <a:spLocks noChangeArrowheads="1"/>
          </p:cNvSpPr>
          <p:nvPr/>
        </p:nvSpPr>
        <p:spPr bwMode="auto">
          <a:xfrm>
            <a:off x="265113" y="4932363"/>
            <a:ext cx="8534400" cy="6858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итератор стимулов для спецификационного состояния </a:t>
            </a:r>
            <a:r>
              <a:rPr lang="en-US" sz="2400" b="1"/>
              <a:t>s</a:t>
            </a:r>
            <a:r>
              <a:rPr lang="ru-RU" sz="2400" b="1"/>
              <a:t>3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65915" name="Text Box 27"/>
          <p:cNvSpPr txBox="1">
            <a:spLocks noChangeArrowheads="1"/>
          </p:cNvSpPr>
          <p:nvPr/>
        </p:nvSpPr>
        <p:spPr bwMode="auto">
          <a:xfrm>
            <a:off x="3276600" y="5694363"/>
            <a:ext cx="2514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5400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ym typeface="Symbol" pitchFamily="18" charset="2"/>
              </a:rPr>
              <a:t>           </a:t>
            </a:r>
            <a:endParaRPr lang="en-US" sz="3200">
              <a:sym typeface="Symbol" pitchFamily="18" charset="2"/>
            </a:endParaRPr>
          </a:p>
        </p:txBody>
      </p:sp>
      <p:cxnSp>
        <p:nvCxnSpPr>
          <p:cNvPr id="165916" name="AutoShape 28"/>
          <p:cNvCxnSpPr>
            <a:cxnSpLocks noChangeShapeType="1"/>
            <a:stCxn id="165912" idx="4"/>
            <a:endCxn id="165911" idx="0"/>
          </p:cNvCxnSpPr>
          <p:nvPr/>
        </p:nvCxnSpPr>
        <p:spPr bwMode="auto">
          <a:xfrm flipH="1">
            <a:off x="4532313" y="2646363"/>
            <a:ext cx="1587" cy="438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65917" name="AutoShape 29"/>
          <p:cNvCxnSpPr>
            <a:cxnSpLocks noChangeShapeType="1"/>
            <a:stCxn id="165911" idx="2"/>
            <a:endCxn id="165913" idx="0"/>
          </p:cNvCxnSpPr>
          <p:nvPr/>
        </p:nvCxnSpPr>
        <p:spPr bwMode="auto">
          <a:xfrm>
            <a:off x="4532313" y="3808413"/>
            <a:ext cx="0" cy="190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65918" name="AutoShape 30"/>
          <p:cNvCxnSpPr>
            <a:cxnSpLocks noChangeShapeType="1"/>
            <a:stCxn id="165913" idx="2"/>
            <a:endCxn id="165914" idx="0"/>
          </p:cNvCxnSpPr>
          <p:nvPr/>
        </p:nvCxnSpPr>
        <p:spPr bwMode="auto">
          <a:xfrm>
            <a:off x="4532313" y="4722813"/>
            <a:ext cx="0" cy="190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65919" name="AutoShape 31"/>
          <p:cNvCxnSpPr>
            <a:cxnSpLocks noChangeShapeType="1"/>
            <a:stCxn id="165914" idx="2"/>
            <a:endCxn id="165915" idx="2"/>
          </p:cNvCxnSpPr>
          <p:nvPr/>
        </p:nvCxnSpPr>
        <p:spPr bwMode="auto">
          <a:xfrm>
            <a:off x="4532313" y="5637213"/>
            <a:ext cx="1587" cy="5445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65920" name="Text Box 32"/>
          <p:cNvSpPr txBox="1">
            <a:spLocks noChangeArrowheads="1"/>
          </p:cNvSpPr>
          <p:nvPr/>
        </p:nvSpPr>
        <p:spPr bwMode="auto">
          <a:xfrm>
            <a:off x="576263" y="2895600"/>
            <a:ext cx="813593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4400"/>
              <a:t>Объектно-ориентированная тестовая система</a:t>
            </a:r>
          </a:p>
        </p:txBody>
      </p:sp>
      <p:sp>
        <p:nvSpPr>
          <p:cNvPr id="165921" name="AutoShape 33"/>
          <p:cNvSpPr>
            <a:spLocks noChangeArrowheads="1"/>
          </p:cNvSpPr>
          <p:nvPr/>
        </p:nvSpPr>
        <p:spPr bwMode="auto">
          <a:xfrm>
            <a:off x="608013" y="2379663"/>
            <a:ext cx="7635875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Вычисляем спецификационное состояние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65922" name="AutoShape 34"/>
          <p:cNvSpPr>
            <a:spLocks noChangeArrowheads="1"/>
          </p:cNvSpPr>
          <p:nvPr/>
        </p:nvSpPr>
        <p:spPr bwMode="auto">
          <a:xfrm>
            <a:off x="608013" y="4219575"/>
            <a:ext cx="7637462" cy="1801813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dist"/>
            <a:r>
              <a:rPr lang="ru-RU" sz="2400"/>
              <a:t>Итератор стимулов спецификационного состояния</a:t>
            </a:r>
            <a:br>
              <a:rPr lang="ru-RU" sz="2400"/>
            </a:br>
            <a:r>
              <a:rPr lang="ru-RU" sz="2400"/>
              <a:t>начинает работать с самого начала,</a:t>
            </a:r>
          </a:p>
          <a:p>
            <a:pPr algn="dist"/>
            <a:r>
              <a:rPr lang="ru-RU" sz="2400"/>
              <a:t>отфильтровывая стимулы, уже опробованные</a:t>
            </a:r>
          </a:p>
          <a:p>
            <a:pPr algn="dist"/>
            <a:r>
              <a:rPr lang="ru-RU" sz="2400"/>
              <a:t>для реализационного состояния</a:t>
            </a:r>
          </a:p>
        </p:txBody>
      </p:sp>
      <p:cxnSp>
        <p:nvCxnSpPr>
          <p:cNvPr id="165923" name="AutoShape 35"/>
          <p:cNvCxnSpPr>
            <a:cxnSpLocks noChangeShapeType="1"/>
            <a:stCxn id="165921" idx="2"/>
            <a:endCxn id="165922" idx="0"/>
          </p:cNvCxnSpPr>
          <p:nvPr/>
        </p:nvCxnSpPr>
        <p:spPr bwMode="auto">
          <a:xfrm rot="16200000" flipH="1">
            <a:off x="3939381" y="3712369"/>
            <a:ext cx="974725" cy="15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none" w="lg" len="lg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8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5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5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5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5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5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5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5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5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6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5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5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5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5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6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6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6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65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65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6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65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65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2" grpId="0" animBg="1"/>
      <p:bldP spid="165902" grpId="1" animBg="1"/>
      <p:bldP spid="165903" grpId="0"/>
      <p:bldP spid="165903" grpId="1"/>
      <p:bldP spid="165905" grpId="0" animBg="1"/>
      <p:bldP spid="165905" grpId="1" animBg="1"/>
      <p:bldP spid="165906" grpId="0" animBg="1"/>
      <p:bldP spid="165906" grpId="1" animBg="1"/>
      <p:bldP spid="165908" grpId="0"/>
      <p:bldP spid="165908" grpId="1"/>
      <p:bldP spid="165911" grpId="0" animBg="1"/>
      <p:bldP spid="165912" grpId="0" animBg="1"/>
      <p:bldP spid="165913" grpId="0" animBg="1"/>
      <p:bldP spid="165914" grpId="0" animBg="1"/>
      <p:bldP spid="165915" grpId="0"/>
      <p:bldP spid="165920" grpId="0"/>
      <p:bldP spid="165920" grpId="1"/>
      <p:bldP spid="165921" grpId="0" animBg="1"/>
      <p:bldP spid="165921" grpId="1" animBg="1"/>
      <p:bldP spid="165922" grpId="0" animBg="1"/>
      <p:bldP spid="165922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9AC19-05FA-4DBB-9A1C-E334B6EF9D46}" type="slidenum">
              <a:rPr lang="ru-RU"/>
              <a:pPr/>
              <a:t>65</a:t>
            </a:fld>
            <a:endParaRPr lang="ru-RU"/>
          </a:p>
        </p:txBody>
      </p:sp>
      <p:grpSp>
        <p:nvGrpSpPr>
          <p:cNvPr id="16793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6793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794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6794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7950" name="Text Box 14"/>
          <p:cNvSpPr txBox="1">
            <a:spLocks noChangeArrowheads="1"/>
          </p:cNvSpPr>
          <p:nvPr/>
        </p:nvSpPr>
        <p:spPr bwMode="auto">
          <a:xfrm>
            <a:off x="323850" y="225425"/>
            <a:ext cx="8461375" cy="1295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Тестирование с открытым состоянием.</a:t>
            </a:r>
          </a:p>
          <a:p>
            <a:pPr>
              <a:spcBef>
                <a:spcPct val="30000"/>
              </a:spcBef>
            </a:pP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	</a:t>
            </a: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Взрыв состояний</a:t>
            </a:r>
          </a:p>
        </p:txBody>
      </p:sp>
      <p:sp>
        <p:nvSpPr>
          <p:cNvPr id="167951" name="Oval 15"/>
          <p:cNvSpPr>
            <a:spLocks noChangeArrowheads="1"/>
          </p:cNvSpPr>
          <p:nvPr/>
        </p:nvSpPr>
        <p:spPr bwMode="auto">
          <a:xfrm>
            <a:off x="2514600" y="2438400"/>
            <a:ext cx="395288" cy="39528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endParaRPr lang="ru-RU" sz="2400" b="1"/>
          </a:p>
        </p:txBody>
      </p:sp>
      <p:sp>
        <p:nvSpPr>
          <p:cNvPr id="167952" name="Oval 16"/>
          <p:cNvSpPr>
            <a:spLocks noChangeArrowheads="1"/>
          </p:cNvSpPr>
          <p:nvPr/>
        </p:nvSpPr>
        <p:spPr bwMode="auto">
          <a:xfrm>
            <a:off x="2514600" y="38719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53" name="AutoShape 17"/>
          <p:cNvCxnSpPr>
            <a:cxnSpLocks noChangeShapeType="1"/>
            <a:stCxn id="167951" idx="4"/>
            <a:endCxn id="167952" idx="0"/>
          </p:cNvCxnSpPr>
          <p:nvPr/>
        </p:nvCxnSpPr>
        <p:spPr bwMode="auto">
          <a:xfrm>
            <a:off x="2713038" y="2833688"/>
            <a:ext cx="0" cy="1038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54" name="Oval 18"/>
          <p:cNvSpPr>
            <a:spLocks noChangeArrowheads="1"/>
          </p:cNvSpPr>
          <p:nvPr/>
        </p:nvSpPr>
        <p:spPr bwMode="auto">
          <a:xfrm>
            <a:off x="2667000" y="40243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55" name="AutoShape 19"/>
          <p:cNvCxnSpPr>
            <a:cxnSpLocks noChangeShapeType="1"/>
            <a:stCxn id="167951" idx="4"/>
            <a:endCxn id="167954" idx="0"/>
          </p:cNvCxnSpPr>
          <p:nvPr/>
        </p:nvCxnSpPr>
        <p:spPr bwMode="auto">
          <a:xfrm>
            <a:off x="2713038" y="2833688"/>
            <a:ext cx="152400" cy="11906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56" name="Oval 20"/>
          <p:cNvSpPr>
            <a:spLocks noChangeArrowheads="1"/>
          </p:cNvSpPr>
          <p:nvPr/>
        </p:nvSpPr>
        <p:spPr bwMode="auto">
          <a:xfrm>
            <a:off x="2819400" y="41767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57" name="AutoShape 21"/>
          <p:cNvCxnSpPr>
            <a:cxnSpLocks noChangeShapeType="1"/>
            <a:stCxn id="167951" idx="4"/>
            <a:endCxn id="167956" idx="0"/>
          </p:cNvCxnSpPr>
          <p:nvPr/>
        </p:nvCxnSpPr>
        <p:spPr bwMode="auto">
          <a:xfrm>
            <a:off x="2713038" y="2833688"/>
            <a:ext cx="304800" cy="1343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58" name="Oval 22"/>
          <p:cNvSpPr>
            <a:spLocks noChangeArrowheads="1"/>
          </p:cNvSpPr>
          <p:nvPr/>
        </p:nvSpPr>
        <p:spPr bwMode="auto">
          <a:xfrm>
            <a:off x="2971800" y="43291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59" name="AutoShape 23"/>
          <p:cNvCxnSpPr>
            <a:cxnSpLocks noChangeShapeType="1"/>
            <a:stCxn id="167951" idx="4"/>
            <a:endCxn id="167958" idx="0"/>
          </p:cNvCxnSpPr>
          <p:nvPr/>
        </p:nvCxnSpPr>
        <p:spPr bwMode="auto">
          <a:xfrm>
            <a:off x="2713038" y="2833688"/>
            <a:ext cx="457200" cy="1495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60" name="Oval 24"/>
          <p:cNvSpPr>
            <a:spLocks noChangeArrowheads="1"/>
          </p:cNvSpPr>
          <p:nvPr/>
        </p:nvSpPr>
        <p:spPr bwMode="auto">
          <a:xfrm>
            <a:off x="3124200" y="44815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61" name="AutoShape 25"/>
          <p:cNvCxnSpPr>
            <a:cxnSpLocks noChangeShapeType="1"/>
            <a:stCxn id="167951" idx="4"/>
            <a:endCxn id="167960" idx="0"/>
          </p:cNvCxnSpPr>
          <p:nvPr/>
        </p:nvCxnSpPr>
        <p:spPr bwMode="auto">
          <a:xfrm>
            <a:off x="2713038" y="2833688"/>
            <a:ext cx="609600" cy="1647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62" name="Oval 26"/>
          <p:cNvSpPr>
            <a:spLocks noChangeArrowheads="1"/>
          </p:cNvSpPr>
          <p:nvPr/>
        </p:nvSpPr>
        <p:spPr bwMode="auto">
          <a:xfrm>
            <a:off x="3276600" y="46339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63" name="AutoShape 27"/>
          <p:cNvCxnSpPr>
            <a:cxnSpLocks noChangeShapeType="1"/>
            <a:stCxn id="167951" idx="4"/>
            <a:endCxn id="167962" idx="0"/>
          </p:cNvCxnSpPr>
          <p:nvPr/>
        </p:nvCxnSpPr>
        <p:spPr bwMode="auto">
          <a:xfrm>
            <a:off x="2713038" y="2833688"/>
            <a:ext cx="762000" cy="1800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64" name="Oval 28"/>
          <p:cNvSpPr>
            <a:spLocks noChangeArrowheads="1"/>
          </p:cNvSpPr>
          <p:nvPr/>
        </p:nvSpPr>
        <p:spPr bwMode="auto">
          <a:xfrm>
            <a:off x="3429000" y="47863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65" name="AutoShape 29"/>
          <p:cNvCxnSpPr>
            <a:cxnSpLocks noChangeShapeType="1"/>
            <a:stCxn id="167951" idx="4"/>
            <a:endCxn id="167964" idx="0"/>
          </p:cNvCxnSpPr>
          <p:nvPr/>
        </p:nvCxnSpPr>
        <p:spPr bwMode="auto">
          <a:xfrm>
            <a:off x="2713038" y="2833688"/>
            <a:ext cx="914400" cy="19526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66" name="Oval 30"/>
          <p:cNvSpPr>
            <a:spLocks noChangeArrowheads="1"/>
          </p:cNvSpPr>
          <p:nvPr/>
        </p:nvSpPr>
        <p:spPr bwMode="auto">
          <a:xfrm>
            <a:off x="3581400" y="49387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67" name="AutoShape 31"/>
          <p:cNvCxnSpPr>
            <a:cxnSpLocks noChangeShapeType="1"/>
            <a:stCxn id="167951" idx="4"/>
            <a:endCxn id="167966" idx="0"/>
          </p:cNvCxnSpPr>
          <p:nvPr/>
        </p:nvCxnSpPr>
        <p:spPr bwMode="auto">
          <a:xfrm>
            <a:off x="2713038" y="2833688"/>
            <a:ext cx="1066800" cy="2105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68" name="Oval 32"/>
          <p:cNvSpPr>
            <a:spLocks noChangeArrowheads="1"/>
          </p:cNvSpPr>
          <p:nvPr/>
        </p:nvSpPr>
        <p:spPr bwMode="auto">
          <a:xfrm>
            <a:off x="3733800" y="50911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69" name="AutoShape 33"/>
          <p:cNvCxnSpPr>
            <a:cxnSpLocks noChangeShapeType="1"/>
            <a:stCxn id="167951" idx="4"/>
            <a:endCxn id="167968" idx="0"/>
          </p:cNvCxnSpPr>
          <p:nvPr/>
        </p:nvCxnSpPr>
        <p:spPr bwMode="auto">
          <a:xfrm>
            <a:off x="2713038" y="2833688"/>
            <a:ext cx="1219200" cy="2257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70" name="Oval 34"/>
          <p:cNvSpPr>
            <a:spLocks noChangeArrowheads="1"/>
          </p:cNvSpPr>
          <p:nvPr/>
        </p:nvSpPr>
        <p:spPr bwMode="auto">
          <a:xfrm>
            <a:off x="3886200" y="52435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71" name="AutoShape 35"/>
          <p:cNvCxnSpPr>
            <a:cxnSpLocks noChangeShapeType="1"/>
            <a:stCxn id="167951" idx="4"/>
            <a:endCxn id="167970" idx="0"/>
          </p:cNvCxnSpPr>
          <p:nvPr/>
        </p:nvCxnSpPr>
        <p:spPr bwMode="auto">
          <a:xfrm>
            <a:off x="2713038" y="2833688"/>
            <a:ext cx="1371600" cy="2409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72" name="Oval 36"/>
          <p:cNvSpPr>
            <a:spLocks noChangeArrowheads="1"/>
          </p:cNvSpPr>
          <p:nvPr/>
        </p:nvSpPr>
        <p:spPr bwMode="auto">
          <a:xfrm>
            <a:off x="4038600" y="53959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73" name="AutoShape 37"/>
          <p:cNvCxnSpPr>
            <a:cxnSpLocks noChangeShapeType="1"/>
            <a:stCxn id="167951" idx="4"/>
            <a:endCxn id="167972" idx="0"/>
          </p:cNvCxnSpPr>
          <p:nvPr/>
        </p:nvCxnSpPr>
        <p:spPr bwMode="auto">
          <a:xfrm>
            <a:off x="2713038" y="2833688"/>
            <a:ext cx="1524000" cy="2562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74" name="Oval 38"/>
          <p:cNvSpPr>
            <a:spLocks noChangeArrowheads="1"/>
          </p:cNvSpPr>
          <p:nvPr/>
        </p:nvSpPr>
        <p:spPr bwMode="auto">
          <a:xfrm>
            <a:off x="4191000" y="55483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75" name="AutoShape 39"/>
          <p:cNvCxnSpPr>
            <a:cxnSpLocks noChangeShapeType="1"/>
            <a:stCxn id="167951" idx="4"/>
            <a:endCxn id="167974" idx="0"/>
          </p:cNvCxnSpPr>
          <p:nvPr/>
        </p:nvCxnSpPr>
        <p:spPr bwMode="auto">
          <a:xfrm>
            <a:off x="2713038" y="2833688"/>
            <a:ext cx="1676400" cy="27146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76" name="Oval 40"/>
          <p:cNvSpPr>
            <a:spLocks noChangeArrowheads="1"/>
          </p:cNvSpPr>
          <p:nvPr/>
        </p:nvSpPr>
        <p:spPr bwMode="auto">
          <a:xfrm>
            <a:off x="4343400" y="57007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77" name="AutoShape 41"/>
          <p:cNvCxnSpPr>
            <a:cxnSpLocks noChangeShapeType="1"/>
            <a:stCxn id="167951" idx="4"/>
            <a:endCxn id="167976" idx="0"/>
          </p:cNvCxnSpPr>
          <p:nvPr/>
        </p:nvCxnSpPr>
        <p:spPr bwMode="auto">
          <a:xfrm>
            <a:off x="2713038" y="2833688"/>
            <a:ext cx="1828800" cy="2867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78" name="Oval 42"/>
          <p:cNvSpPr>
            <a:spLocks noChangeArrowheads="1"/>
          </p:cNvSpPr>
          <p:nvPr/>
        </p:nvSpPr>
        <p:spPr bwMode="auto">
          <a:xfrm>
            <a:off x="4495800" y="58531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79" name="AutoShape 43"/>
          <p:cNvCxnSpPr>
            <a:cxnSpLocks noChangeShapeType="1"/>
            <a:stCxn id="167951" idx="4"/>
            <a:endCxn id="167978" idx="0"/>
          </p:cNvCxnSpPr>
          <p:nvPr/>
        </p:nvCxnSpPr>
        <p:spPr bwMode="auto">
          <a:xfrm>
            <a:off x="2713038" y="2833688"/>
            <a:ext cx="1981200" cy="301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80" name="Oval 44"/>
          <p:cNvSpPr>
            <a:spLocks noChangeArrowheads="1"/>
          </p:cNvSpPr>
          <p:nvPr/>
        </p:nvSpPr>
        <p:spPr bwMode="auto">
          <a:xfrm>
            <a:off x="4648200" y="60055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81" name="AutoShape 45"/>
          <p:cNvCxnSpPr>
            <a:cxnSpLocks noChangeShapeType="1"/>
            <a:stCxn id="167951" idx="4"/>
            <a:endCxn id="167980" idx="0"/>
          </p:cNvCxnSpPr>
          <p:nvPr/>
        </p:nvCxnSpPr>
        <p:spPr bwMode="auto">
          <a:xfrm>
            <a:off x="2713038" y="2833688"/>
            <a:ext cx="2133600" cy="3171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82" name="Oval 46"/>
          <p:cNvSpPr>
            <a:spLocks noChangeArrowheads="1"/>
          </p:cNvSpPr>
          <p:nvPr/>
        </p:nvSpPr>
        <p:spPr bwMode="auto">
          <a:xfrm>
            <a:off x="4800600" y="6157913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cxnSp>
        <p:nvCxnSpPr>
          <p:cNvPr id="167983" name="AutoShape 47"/>
          <p:cNvCxnSpPr>
            <a:cxnSpLocks noChangeShapeType="1"/>
            <a:stCxn id="167951" idx="4"/>
            <a:endCxn id="167982" idx="0"/>
          </p:cNvCxnSpPr>
          <p:nvPr/>
        </p:nvCxnSpPr>
        <p:spPr bwMode="auto">
          <a:xfrm>
            <a:off x="2713038" y="2833688"/>
            <a:ext cx="2286000" cy="3324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7984" name="AutoShape 48"/>
          <p:cNvSpPr>
            <a:spLocks noChangeArrowheads="1"/>
          </p:cNvSpPr>
          <p:nvPr/>
        </p:nvSpPr>
        <p:spPr bwMode="auto">
          <a:xfrm>
            <a:off x="2051050" y="1592263"/>
            <a:ext cx="4878388" cy="5059362"/>
          </a:xfrm>
          <a:prstGeom prst="irregularSeal2">
            <a:avLst/>
          </a:prstGeom>
          <a:gradFill rotWithShape="0">
            <a:gsLst>
              <a:gs pos="0">
                <a:srgbClr val="4D0808"/>
              </a:gs>
              <a:gs pos="30000">
                <a:srgbClr val="FF0300"/>
              </a:gs>
              <a:gs pos="55000">
                <a:srgbClr val="FF7A00"/>
              </a:gs>
              <a:gs pos="100000">
                <a:srgbClr val="FFF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8019" name="Text Box 83"/>
          <p:cNvSpPr txBox="1">
            <a:spLocks noChangeArrowheads="1"/>
          </p:cNvSpPr>
          <p:nvPr/>
        </p:nvSpPr>
        <p:spPr bwMode="auto">
          <a:xfrm>
            <a:off x="323850" y="800100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"/>
                                        <p:tgtEl>
                                          <p:spTgt spid="16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"/>
                                        <p:tgtEl>
                                          <p:spTgt spid="16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"/>
                                        <p:tgtEl>
                                          <p:spTgt spid="16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16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"/>
                                        <p:tgtEl>
                                          <p:spTgt spid="16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"/>
                                        <p:tgtEl>
                                          <p:spTgt spid="167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"/>
                                        <p:tgtEl>
                                          <p:spTgt spid="16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"/>
                                        <p:tgtEl>
                                          <p:spTgt spid="16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"/>
                                        <p:tgtEl>
                                          <p:spTgt spid="16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"/>
                                        <p:tgtEl>
                                          <p:spTgt spid="1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"/>
                                        <p:tgtEl>
                                          <p:spTgt spid="16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"/>
                                        <p:tgtEl>
                                          <p:spTgt spid="167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"/>
                                        <p:tgtEl>
                                          <p:spTgt spid="16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"/>
                                        <p:tgtEl>
                                          <p:spTgt spid="167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"/>
                                        <p:tgtEl>
                                          <p:spTgt spid="16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1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"/>
                                        <p:tgtEl>
                                          <p:spTgt spid="16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"/>
                                        <p:tgtEl>
                                          <p:spTgt spid="167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"/>
                                        <p:tgtEl>
                                          <p:spTgt spid="167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"/>
                                        <p:tgtEl>
                                          <p:spTgt spid="167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"/>
                                        <p:tgtEl>
                                          <p:spTgt spid="16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"/>
                                        <p:tgtEl>
                                          <p:spTgt spid="1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7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5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"/>
                            </p:stCondLst>
                            <p:childTnLst>
                              <p:par>
                                <p:cTn id="16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"/>
                            </p:stCondLst>
                            <p:childTnLst>
                              <p:par>
                                <p:cTn id="163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7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 animBg="1" autoUpdateAnimBg="0"/>
      <p:bldP spid="167952" grpId="0" animBg="1"/>
      <p:bldP spid="167954" grpId="0" animBg="1"/>
      <p:bldP spid="167956" grpId="0" animBg="1"/>
      <p:bldP spid="167958" grpId="0" animBg="1"/>
      <p:bldP spid="167960" grpId="0" animBg="1"/>
      <p:bldP spid="167962" grpId="0" animBg="1"/>
      <p:bldP spid="167964" grpId="0" animBg="1"/>
      <p:bldP spid="167966" grpId="0" animBg="1"/>
      <p:bldP spid="167968" grpId="0" animBg="1"/>
      <p:bldP spid="167970" grpId="0" animBg="1"/>
      <p:bldP spid="167972" grpId="0" animBg="1"/>
      <p:bldP spid="167974" grpId="0" animBg="1"/>
      <p:bldP spid="167976" grpId="0" animBg="1"/>
      <p:bldP spid="167978" grpId="0" animBg="1"/>
      <p:bldP spid="167980" grpId="0" animBg="1"/>
      <p:bldP spid="167982" grpId="0" animBg="1"/>
      <p:bldP spid="167984" grpId="0" animBg="1"/>
      <p:bldP spid="167984" grpId="1" animBg="1"/>
      <p:bldP spid="167984" grpId="2" animBg="1"/>
      <p:bldP spid="167984" grpId="3" animBg="1"/>
      <p:bldP spid="167984" grpId="4" animBg="1"/>
      <p:bldP spid="168019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1AAD-67E2-4F4D-8128-CEC4B12BF9AC}" type="slidenum">
              <a:rPr lang="ru-RU"/>
              <a:pPr/>
              <a:t>66</a:t>
            </a:fld>
            <a:endParaRPr lang="ru-RU"/>
          </a:p>
        </p:txBody>
      </p:sp>
      <p:grpSp>
        <p:nvGrpSpPr>
          <p:cNvPr id="168966" name="Group 6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68" name="Rectangle 8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69" name="Rectangle 9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71" name="Rectangle 11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74" name="Rectangle 14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68976" name="Picture 16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979" name="Oval 19"/>
          <p:cNvSpPr>
            <a:spLocks noChangeArrowheads="1"/>
          </p:cNvSpPr>
          <p:nvPr/>
        </p:nvSpPr>
        <p:spPr bwMode="auto">
          <a:xfrm>
            <a:off x="1600200" y="2438400"/>
            <a:ext cx="395288" cy="39528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endParaRPr lang="ru-RU" sz="2400" b="1"/>
          </a:p>
        </p:txBody>
      </p:sp>
      <p:cxnSp>
        <p:nvCxnSpPr>
          <p:cNvPr id="168980" name="AutoShape 20"/>
          <p:cNvCxnSpPr>
            <a:cxnSpLocks noChangeShapeType="1"/>
            <a:stCxn id="168979" idx="4"/>
            <a:endCxn id="168964" idx="0"/>
          </p:cNvCxnSpPr>
          <p:nvPr/>
        </p:nvCxnSpPr>
        <p:spPr bwMode="auto">
          <a:xfrm>
            <a:off x="1798638" y="2833688"/>
            <a:ext cx="487362" cy="14335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cxnSp>
        <p:nvCxnSpPr>
          <p:cNvPr id="168981" name="AutoShape 21"/>
          <p:cNvCxnSpPr>
            <a:cxnSpLocks noChangeShapeType="1"/>
            <a:stCxn id="168979" idx="4"/>
            <a:endCxn id="168965" idx="0"/>
          </p:cNvCxnSpPr>
          <p:nvPr/>
        </p:nvCxnSpPr>
        <p:spPr bwMode="auto">
          <a:xfrm flipH="1">
            <a:off x="990600" y="2833688"/>
            <a:ext cx="808038" cy="8239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grpSp>
        <p:nvGrpSpPr>
          <p:cNvPr id="169005" name="Group 45"/>
          <p:cNvGrpSpPr>
            <a:grpSpLocks/>
          </p:cNvGrpSpPr>
          <p:nvPr/>
        </p:nvGrpSpPr>
        <p:grpSpPr bwMode="auto">
          <a:xfrm>
            <a:off x="381000" y="3657600"/>
            <a:ext cx="1219200" cy="1219200"/>
            <a:chOff x="240" y="2304"/>
            <a:chExt cx="768" cy="768"/>
          </a:xfrm>
        </p:grpSpPr>
        <p:sp>
          <p:nvSpPr>
            <p:cNvPr id="168965" name="Oval 5"/>
            <p:cNvSpPr>
              <a:spLocks noChangeArrowheads="1"/>
            </p:cNvSpPr>
            <p:nvPr/>
          </p:nvSpPr>
          <p:spPr bwMode="auto">
            <a:xfrm>
              <a:off x="240" y="2304"/>
              <a:ext cx="768" cy="768"/>
            </a:xfrm>
            <a:prstGeom prst="ellipse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8982" name="Group 22"/>
            <p:cNvGrpSpPr>
              <a:grpSpLocks/>
            </p:cNvGrpSpPr>
            <p:nvPr/>
          </p:nvGrpSpPr>
          <p:grpSpPr bwMode="auto">
            <a:xfrm>
              <a:off x="336" y="2439"/>
              <a:ext cx="537" cy="537"/>
              <a:chOff x="1584" y="2439"/>
              <a:chExt cx="537" cy="537"/>
            </a:xfrm>
          </p:grpSpPr>
          <p:sp>
            <p:nvSpPr>
              <p:cNvPr id="168983" name="Oval 23"/>
              <p:cNvSpPr>
                <a:spLocks noChangeArrowheads="1"/>
              </p:cNvSpPr>
              <p:nvPr/>
            </p:nvSpPr>
            <p:spPr bwMode="auto">
              <a:xfrm>
                <a:off x="1584" y="2439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8984" name="Oval 24"/>
              <p:cNvSpPr>
                <a:spLocks noChangeArrowheads="1"/>
              </p:cNvSpPr>
              <p:nvPr/>
            </p:nvSpPr>
            <p:spPr bwMode="auto">
              <a:xfrm>
                <a:off x="1680" y="2535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8985" name="Oval 25"/>
              <p:cNvSpPr>
                <a:spLocks noChangeArrowheads="1"/>
              </p:cNvSpPr>
              <p:nvPr/>
            </p:nvSpPr>
            <p:spPr bwMode="auto">
              <a:xfrm>
                <a:off x="1776" y="2631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8986" name="Oval 26"/>
              <p:cNvSpPr>
                <a:spLocks noChangeArrowheads="1"/>
              </p:cNvSpPr>
              <p:nvPr/>
            </p:nvSpPr>
            <p:spPr bwMode="auto">
              <a:xfrm>
                <a:off x="1872" y="2727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</p:grpSp>
      </p:grpSp>
      <p:cxnSp>
        <p:nvCxnSpPr>
          <p:cNvPr id="168987" name="AutoShape 27"/>
          <p:cNvCxnSpPr>
            <a:cxnSpLocks noChangeShapeType="1"/>
            <a:stCxn id="168979" idx="4"/>
            <a:endCxn id="168963" idx="0"/>
          </p:cNvCxnSpPr>
          <p:nvPr/>
        </p:nvCxnSpPr>
        <p:spPr bwMode="auto">
          <a:xfrm>
            <a:off x="1798638" y="2833688"/>
            <a:ext cx="1782762" cy="2043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grpSp>
        <p:nvGrpSpPr>
          <p:cNvPr id="169006" name="Group 46"/>
          <p:cNvGrpSpPr>
            <a:grpSpLocks/>
          </p:cNvGrpSpPr>
          <p:nvPr/>
        </p:nvGrpSpPr>
        <p:grpSpPr bwMode="auto">
          <a:xfrm>
            <a:off x="1676400" y="4267200"/>
            <a:ext cx="1219200" cy="1219200"/>
            <a:chOff x="1056" y="2688"/>
            <a:chExt cx="768" cy="768"/>
          </a:xfrm>
        </p:grpSpPr>
        <p:sp>
          <p:nvSpPr>
            <p:cNvPr id="168964" name="Oval 4"/>
            <p:cNvSpPr>
              <a:spLocks noChangeArrowheads="1"/>
            </p:cNvSpPr>
            <p:nvPr/>
          </p:nvSpPr>
          <p:spPr bwMode="auto">
            <a:xfrm>
              <a:off x="1056" y="2688"/>
              <a:ext cx="768" cy="768"/>
            </a:xfrm>
            <a:prstGeom prst="ellipse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8988" name="Group 28"/>
            <p:cNvGrpSpPr>
              <a:grpSpLocks/>
            </p:cNvGrpSpPr>
            <p:nvPr/>
          </p:nvGrpSpPr>
          <p:grpSpPr bwMode="auto">
            <a:xfrm>
              <a:off x="1152" y="2823"/>
              <a:ext cx="537" cy="537"/>
              <a:chOff x="1968" y="2823"/>
              <a:chExt cx="537" cy="537"/>
            </a:xfrm>
          </p:grpSpPr>
          <p:sp>
            <p:nvSpPr>
              <p:cNvPr id="168989" name="Oval 29"/>
              <p:cNvSpPr>
                <a:spLocks noChangeArrowheads="1"/>
              </p:cNvSpPr>
              <p:nvPr/>
            </p:nvSpPr>
            <p:spPr bwMode="auto">
              <a:xfrm>
                <a:off x="1968" y="2823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8990" name="Oval 30"/>
              <p:cNvSpPr>
                <a:spLocks noChangeArrowheads="1"/>
              </p:cNvSpPr>
              <p:nvPr/>
            </p:nvSpPr>
            <p:spPr bwMode="auto">
              <a:xfrm>
                <a:off x="2064" y="2919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8991" name="Oval 31"/>
              <p:cNvSpPr>
                <a:spLocks noChangeArrowheads="1"/>
              </p:cNvSpPr>
              <p:nvPr/>
            </p:nvSpPr>
            <p:spPr bwMode="auto">
              <a:xfrm>
                <a:off x="2160" y="3015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8992" name="Oval 32"/>
              <p:cNvSpPr>
                <a:spLocks noChangeArrowheads="1"/>
              </p:cNvSpPr>
              <p:nvPr/>
            </p:nvSpPr>
            <p:spPr bwMode="auto">
              <a:xfrm>
                <a:off x="2256" y="3111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</p:grpSp>
      </p:grpSp>
      <p:cxnSp>
        <p:nvCxnSpPr>
          <p:cNvPr id="168993" name="AutoShape 33"/>
          <p:cNvCxnSpPr>
            <a:cxnSpLocks noChangeShapeType="1"/>
            <a:stCxn id="168979" idx="4"/>
            <a:endCxn id="168962" idx="0"/>
          </p:cNvCxnSpPr>
          <p:nvPr/>
        </p:nvCxnSpPr>
        <p:spPr bwMode="auto">
          <a:xfrm>
            <a:off x="1798638" y="2833688"/>
            <a:ext cx="3078162" cy="2652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</p:cxnSp>
      <p:sp>
        <p:nvSpPr>
          <p:cNvPr id="168963" name="Oval 3"/>
          <p:cNvSpPr>
            <a:spLocks noChangeArrowheads="1"/>
          </p:cNvSpPr>
          <p:nvPr/>
        </p:nvSpPr>
        <p:spPr bwMode="auto">
          <a:xfrm>
            <a:off x="2971800" y="4876800"/>
            <a:ext cx="1219200" cy="1219200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8995" name="Oval 35"/>
          <p:cNvSpPr>
            <a:spLocks noChangeArrowheads="1"/>
          </p:cNvSpPr>
          <p:nvPr/>
        </p:nvSpPr>
        <p:spPr bwMode="auto">
          <a:xfrm>
            <a:off x="3109913" y="5091113"/>
            <a:ext cx="395287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sp>
        <p:nvSpPr>
          <p:cNvPr id="168996" name="Oval 36"/>
          <p:cNvSpPr>
            <a:spLocks noChangeArrowheads="1"/>
          </p:cNvSpPr>
          <p:nvPr/>
        </p:nvSpPr>
        <p:spPr bwMode="auto">
          <a:xfrm>
            <a:off x="3262313" y="5243513"/>
            <a:ext cx="395287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sp>
        <p:nvSpPr>
          <p:cNvPr id="168997" name="Oval 37"/>
          <p:cNvSpPr>
            <a:spLocks noChangeArrowheads="1"/>
          </p:cNvSpPr>
          <p:nvPr/>
        </p:nvSpPr>
        <p:spPr bwMode="auto">
          <a:xfrm>
            <a:off x="3414713" y="5395913"/>
            <a:ext cx="395287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sp>
        <p:nvSpPr>
          <p:cNvPr id="168998" name="Oval 38"/>
          <p:cNvSpPr>
            <a:spLocks noChangeArrowheads="1"/>
          </p:cNvSpPr>
          <p:nvPr/>
        </p:nvSpPr>
        <p:spPr bwMode="auto">
          <a:xfrm>
            <a:off x="3567113" y="5548313"/>
            <a:ext cx="395287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endParaRPr lang="ru-RU" sz="2400" b="1"/>
          </a:p>
        </p:txBody>
      </p:sp>
      <p:grpSp>
        <p:nvGrpSpPr>
          <p:cNvPr id="169008" name="Group 48"/>
          <p:cNvGrpSpPr>
            <a:grpSpLocks/>
          </p:cNvGrpSpPr>
          <p:nvPr/>
        </p:nvGrpSpPr>
        <p:grpSpPr bwMode="auto">
          <a:xfrm>
            <a:off x="4267200" y="5486400"/>
            <a:ext cx="1219200" cy="1219200"/>
            <a:chOff x="2688" y="3456"/>
            <a:chExt cx="768" cy="768"/>
          </a:xfrm>
        </p:grpSpPr>
        <p:sp>
          <p:nvSpPr>
            <p:cNvPr id="168962" name="Oval 2"/>
            <p:cNvSpPr>
              <a:spLocks noChangeArrowheads="1"/>
            </p:cNvSpPr>
            <p:nvPr/>
          </p:nvSpPr>
          <p:spPr bwMode="auto">
            <a:xfrm>
              <a:off x="2688" y="3456"/>
              <a:ext cx="768" cy="768"/>
            </a:xfrm>
            <a:prstGeom prst="ellipse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8999" name="Group 39"/>
            <p:cNvGrpSpPr>
              <a:grpSpLocks/>
            </p:cNvGrpSpPr>
            <p:nvPr/>
          </p:nvGrpSpPr>
          <p:grpSpPr bwMode="auto">
            <a:xfrm>
              <a:off x="2775" y="3591"/>
              <a:ext cx="537" cy="537"/>
              <a:chOff x="2736" y="3591"/>
              <a:chExt cx="537" cy="537"/>
            </a:xfrm>
          </p:grpSpPr>
          <p:sp>
            <p:nvSpPr>
              <p:cNvPr id="169000" name="Oval 40"/>
              <p:cNvSpPr>
                <a:spLocks noChangeArrowheads="1"/>
              </p:cNvSpPr>
              <p:nvPr/>
            </p:nvSpPr>
            <p:spPr bwMode="auto">
              <a:xfrm>
                <a:off x="2736" y="3591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9001" name="Oval 41"/>
              <p:cNvSpPr>
                <a:spLocks noChangeArrowheads="1"/>
              </p:cNvSpPr>
              <p:nvPr/>
            </p:nvSpPr>
            <p:spPr bwMode="auto">
              <a:xfrm>
                <a:off x="2832" y="3687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9002" name="Oval 42"/>
              <p:cNvSpPr>
                <a:spLocks noChangeArrowheads="1"/>
              </p:cNvSpPr>
              <p:nvPr/>
            </p:nvSpPr>
            <p:spPr bwMode="auto">
              <a:xfrm>
                <a:off x="2928" y="3783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69003" name="Oval 43"/>
              <p:cNvSpPr>
                <a:spLocks noChangeArrowheads="1"/>
              </p:cNvSpPr>
              <p:nvPr/>
            </p:nvSpPr>
            <p:spPr bwMode="auto">
              <a:xfrm>
                <a:off x="3024" y="3879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</p:grpSp>
      </p:grpSp>
      <p:sp>
        <p:nvSpPr>
          <p:cNvPr id="169004" name="Text Box 44"/>
          <p:cNvSpPr txBox="1">
            <a:spLocks noChangeArrowheads="1"/>
          </p:cNvSpPr>
          <p:nvPr/>
        </p:nvSpPr>
        <p:spPr bwMode="auto">
          <a:xfrm>
            <a:off x="3859213" y="1968500"/>
            <a:ext cx="5105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u="sng"/>
              <a:t>Эквивалентность реализационных состояний</a:t>
            </a:r>
            <a:endParaRPr lang="ru-RU" sz="3000"/>
          </a:p>
          <a:p>
            <a:pPr>
              <a:spcBef>
                <a:spcPct val="50000"/>
              </a:spcBef>
            </a:pPr>
            <a:r>
              <a:rPr lang="ru-RU" sz="3000">
                <a:latin typeface="Times New Roman" pitchFamily="18" charset="0"/>
              </a:rPr>
              <a:t>Тестируем 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3000">
                <a:latin typeface="Times New Roman" pitchFamily="18" charset="0"/>
              </a:rPr>
              <a:t> стимул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не в 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3000">
                <a:latin typeface="Times New Roman" pitchFamily="18" charset="0"/>
              </a:rPr>
              <a:t> состоянии,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а в 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3000">
                <a:latin typeface="Times New Roman" pitchFamily="18" charset="0"/>
              </a:rPr>
              <a:t> классе эквивалентности.</a:t>
            </a:r>
            <a:endParaRPr lang="en-US" sz="3000"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323850" y="225425"/>
            <a:ext cx="8461375" cy="15827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Тестирование с открытым состоянием.</a:t>
            </a:r>
          </a:p>
          <a:p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	</a:t>
            </a: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Взрыв состояний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		</a:t>
            </a: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Решение</a:t>
            </a:r>
          </a:p>
        </p:txBody>
      </p:sp>
      <p:sp>
        <p:nvSpPr>
          <p:cNvPr id="169011" name="Text Box 51"/>
          <p:cNvSpPr txBox="1">
            <a:spLocks noChangeArrowheads="1"/>
          </p:cNvSpPr>
          <p:nvPr/>
        </p:nvSpPr>
        <p:spPr bwMode="auto">
          <a:xfrm>
            <a:off x="3792538" y="1993900"/>
            <a:ext cx="510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u="sng"/>
              <a:t>Модель ошибок:</a:t>
            </a:r>
            <a:endParaRPr lang="ru-RU" sz="3000"/>
          </a:p>
          <a:p>
            <a:pPr>
              <a:spcBef>
                <a:spcPct val="50000"/>
              </a:spcBef>
            </a:pPr>
            <a:r>
              <a:rPr lang="ru-RU" sz="3000">
                <a:latin typeface="Times New Roman" pitchFamily="18" charset="0"/>
              </a:rPr>
              <a:t>Если ошибка есть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	в одном состоянии,</a:t>
            </a:r>
            <a:endParaRPr lang="en-US" sz="3000">
              <a:latin typeface="Times New Roman" pitchFamily="18" charset="0"/>
            </a:endParaRPr>
          </a:p>
        </p:txBody>
      </p:sp>
      <p:sp>
        <p:nvSpPr>
          <p:cNvPr id="169012" name="Text Box 52"/>
          <p:cNvSpPr txBox="1">
            <a:spLocks noChangeArrowheads="1"/>
          </p:cNvSpPr>
          <p:nvPr/>
        </p:nvSpPr>
        <p:spPr bwMode="auto">
          <a:xfrm>
            <a:off x="323850" y="855663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sp>
        <p:nvSpPr>
          <p:cNvPr id="169013" name="Text Box 53"/>
          <p:cNvSpPr txBox="1">
            <a:spLocks noChangeArrowheads="1"/>
          </p:cNvSpPr>
          <p:nvPr/>
        </p:nvSpPr>
        <p:spPr bwMode="auto">
          <a:xfrm>
            <a:off x="3787775" y="35941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000">
                <a:latin typeface="Times New Roman" pitchFamily="18" charset="0"/>
              </a:rPr>
              <a:t>то она есть</a:t>
            </a:r>
            <a:br>
              <a:rPr lang="ru-RU" sz="3000">
                <a:latin typeface="Times New Roman" pitchFamily="18" charset="0"/>
              </a:rPr>
            </a:br>
            <a:r>
              <a:rPr lang="ru-RU" sz="3000">
                <a:latin typeface="Times New Roman" pitchFamily="18" charset="0"/>
              </a:rPr>
              <a:t>	в 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3000">
                <a:latin typeface="Times New Roman" pitchFamily="18" charset="0"/>
              </a:rPr>
              <a:t> состоянии класса.</a:t>
            </a:r>
            <a:endParaRPr lang="en-US" sz="3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9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9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169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169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"/>
                                        <p:tgtEl>
                                          <p:spTgt spid="16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69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6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6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9" grpId="0" animBg="1"/>
      <p:bldP spid="168963" grpId="0" animBg="1"/>
      <p:bldP spid="168995" grpId="0" animBg="1"/>
      <p:bldP spid="168996" grpId="0" animBg="1"/>
      <p:bldP spid="168997" grpId="0" animBg="1"/>
      <p:bldP spid="168998" grpId="0" animBg="1"/>
      <p:bldP spid="169004" grpId="0"/>
      <p:bldP spid="169004" grpId="1"/>
      <p:bldP spid="169011" grpId="0"/>
      <p:bldP spid="169012" grpId="0" animBg="1" autoUpdateAnimBg="0"/>
      <p:bldP spid="1690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0342-7851-4004-86E9-AC5A980FB820}" type="slidenum">
              <a:rPr lang="ru-RU"/>
              <a:pPr/>
              <a:t>67</a:t>
            </a:fld>
            <a:endParaRPr lang="ru-RU"/>
          </a:p>
        </p:txBody>
      </p:sp>
      <p:grpSp>
        <p:nvGrpSpPr>
          <p:cNvPr id="17101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101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101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7102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1058" name="Text Box 50"/>
          <p:cNvSpPr txBox="1">
            <a:spLocks noChangeArrowheads="1"/>
          </p:cNvSpPr>
          <p:nvPr/>
        </p:nvSpPr>
        <p:spPr bwMode="auto">
          <a:xfrm>
            <a:off x="2895600" y="32924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  отображаем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71059" name="Text Box 51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Тестирование с открытым состоянием.</a:t>
            </a:r>
          </a:p>
          <a:p>
            <a:pPr algn="dist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Отображение открытых состояний.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1060" name="Oval 52"/>
          <p:cNvSpPr>
            <a:spLocks noChangeArrowheads="1"/>
          </p:cNvSpPr>
          <p:nvPr/>
        </p:nvSpPr>
        <p:spPr bwMode="auto">
          <a:xfrm>
            <a:off x="762000" y="3063875"/>
            <a:ext cx="2133600" cy="1371600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 b="1"/>
              <a:t>состояние</a:t>
            </a:r>
            <a:br>
              <a:rPr lang="ru-RU" sz="2400" b="1"/>
            </a:br>
            <a:r>
              <a:rPr lang="ru-RU" sz="2400" b="1"/>
              <a:t>реализации</a:t>
            </a:r>
          </a:p>
        </p:txBody>
      </p:sp>
      <p:sp>
        <p:nvSpPr>
          <p:cNvPr id="171061" name="Oval 53"/>
          <p:cNvSpPr>
            <a:spLocks noChangeArrowheads="1"/>
          </p:cNvSpPr>
          <p:nvPr/>
        </p:nvSpPr>
        <p:spPr bwMode="auto">
          <a:xfrm>
            <a:off x="5181600" y="3014663"/>
            <a:ext cx="2438400" cy="1447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 algn="ctr"/>
            <a:r>
              <a:rPr lang="ru-RU" sz="2400" b="1"/>
              <a:t>состояние</a:t>
            </a:r>
            <a:br>
              <a:rPr lang="ru-RU" sz="2400" b="1"/>
            </a:br>
            <a:r>
              <a:rPr lang="ru-RU" sz="2400" b="1"/>
              <a:t>спецификации</a:t>
            </a:r>
          </a:p>
        </p:txBody>
      </p:sp>
      <p:cxnSp>
        <p:nvCxnSpPr>
          <p:cNvPr id="171062" name="AutoShape 54"/>
          <p:cNvCxnSpPr>
            <a:cxnSpLocks noChangeShapeType="1"/>
            <a:endCxn id="171060" idx="0"/>
          </p:cNvCxnSpPr>
          <p:nvPr/>
        </p:nvCxnSpPr>
        <p:spPr bwMode="auto">
          <a:xfrm>
            <a:off x="1828800" y="1844675"/>
            <a:ext cx="0" cy="1219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71063" name="AutoShape 55"/>
          <p:cNvCxnSpPr>
            <a:cxnSpLocks noChangeShapeType="1"/>
            <a:stCxn id="171060" idx="6"/>
            <a:endCxn id="171061" idx="2"/>
          </p:cNvCxnSpPr>
          <p:nvPr/>
        </p:nvCxnSpPr>
        <p:spPr bwMode="auto">
          <a:xfrm flipV="1">
            <a:off x="2895600" y="3738563"/>
            <a:ext cx="2286000" cy="111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71064" name="AutoShape 56"/>
          <p:cNvSpPr>
            <a:spLocks noChangeArrowheads="1"/>
          </p:cNvSpPr>
          <p:nvPr/>
        </p:nvSpPr>
        <p:spPr bwMode="auto">
          <a:xfrm>
            <a:off x="5410200" y="5273675"/>
            <a:ext cx="1981200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постусловие</a:t>
            </a:r>
          </a:p>
        </p:txBody>
      </p:sp>
      <p:cxnSp>
        <p:nvCxnSpPr>
          <p:cNvPr id="171065" name="AutoShape 57"/>
          <p:cNvCxnSpPr>
            <a:cxnSpLocks noChangeShapeType="1"/>
            <a:stCxn id="171061" idx="4"/>
            <a:endCxn id="171064" idx="0"/>
          </p:cNvCxnSpPr>
          <p:nvPr/>
        </p:nvCxnSpPr>
        <p:spPr bwMode="auto">
          <a:xfrm>
            <a:off x="6400800" y="4462463"/>
            <a:ext cx="0" cy="7921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71066" name="Text Box 58"/>
          <p:cNvSpPr txBox="1">
            <a:spLocks noChangeArrowheads="1"/>
          </p:cNvSpPr>
          <p:nvPr/>
        </p:nvSpPr>
        <p:spPr bwMode="auto">
          <a:xfrm>
            <a:off x="6324600" y="4511675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 проверяем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71067" name="Text Box 59"/>
          <p:cNvSpPr txBox="1">
            <a:spLocks noChangeArrowheads="1"/>
          </p:cNvSpPr>
          <p:nvPr/>
        </p:nvSpPr>
        <p:spPr bwMode="auto">
          <a:xfrm>
            <a:off x="381000" y="4892675"/>
            <a:ext cx="449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Достоверность отображения?</a:t>
            </a:r>
            <a:endParaRPr lang="en-US" sz="3200"/>
          </a:p>
        </p:txBody>
      </p:sp>
      <p:sp>
        <p:nvSpPr>
          <p:cNvPr id="171068" name="Text Box 60"/>
          <p:cNvSpPr txBox="1">
            <a:spLocks noChangeArrowheads="1"/>
          </p:cNvSpPr>
          <p:nvPr/>
        </p:nvSpPr>
        <p:spPr bwMode="auto">
          <a:xfrm>
            <a:off x="152400" y="1844675"/>
            <a:ext cx="335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   читаем из  реализации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7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7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7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7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58" grpId="0"/>
      <p:bldP spid="171060" grpId="0" animBg="1"/>
      <p:bldP spid="171061" grpId="0" animBg="1"/>
      <p:bldP spid="171064" grpId="0" animBg="1"/>
      <p:bldP spid="171066" grpId="0"/>
      <p:bldP spid="171067" grpId="0"/>
      <p:bldP spid="17106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CD9F-2A9B-4EF7-8AE7-5447E1F0243B}" type="slidenum">
              <a:rPr lang="ru-RU"/>
              <a:pPr/>
              <a:t>68</a:t>
            </a:fld>
            <a:endParaRPr lang="ru-RU"/>
          </a:p>
        </p:txBody>
      </p:sp>
      <p:sp>
        <p:nvSpPr>
          <p:cNvPr id="172063" name="Text Box 31"/>
          <p:cNvSpPr txBox="1">
            <a:spLocks noChangeArrowheads="1"/>
          </p:cNvSpPr>
          <p:nvPr/>
        </p:nvSpPr>
        <p:spPr bwMode="auto">
          <a:xfrm>
            <a:off x="503238" y="3681413"/>
            <a:ext cx="82089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2800">
                <a:latin typeface="Times New Roman" pitchFamily="18" charset="0"/>
              </a:rPr>
              <a:t>Для сильно детерминированной реализации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с </a:t>
            </a:r>
            <a:r>
              <a:rPr lang="ru-RU" altLang="zh-TW" sz="2800" i="1" u="sng">
                <a:latin typeface="Times New Roman" pitchFamily="18" charset="0"/>
              </a:rPr>
              <a:t>инъективным</a:t>
            </a:r>
            <a:r>
              <a:rPr lang="ru-RU" altLang="zh-TW" sz="2800">
                <a:latin typeface="Times New Roman" pitchFamily="18" charset="0"/>
              </a:rPr>
              <a:t> отображением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открытых состояний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для полноты тестирования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</a:rPr>
              <a:t> </a:t>
            </a:r>
            <a:r>
              <a:rPr lang="ru-RU" altLang="zh-TW" sz="2800">
                <a:latin typeface="Times New Roman" pitchFamily="18" charset="0"/>
              </a:rPr>
              <a:t>достаточно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обхода спецификационного подавтомата.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172088" name="Text Box 56"/>
          <p:cNvSpPr txBox="1">
            <a:spLocks noChangeArrowheads="1"/>
          </p:cNvSpPr>
          <p:nvPr/>
        </p:nvSpPr>
        <p:spPr bwMode="auto">
          <a:xfrm>
            <a:off x="503238" y="3681413"/>
            <a:ext cx="820896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2800">
                <a:latin typeface="Times New Roman" pitchFamily="18" charset="0"/>
              </a:rPr>
              <a:t>Для сильно детерминированной реализации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с </a:t>
            </a:r>
            <a:r>
              <a:rPr lang="ru-RU" altLang="zh-TW" sz="2800" i="1" u="sng">
                <a:solidFill>
                  <a:srgbClr val="FF0000"/>
                </a:solidFill>
                <a:latin typeface="Times New Roman" pitchFamily="18" charset="0"/>
              </a:rPr>
              <a:t>не</a:t>
            </a:r>
            <a:r>
              <a:rPr lang="ru-RU" altLang="zh-TW" sz="2800" i="1" u="sng">
                <a:latin typeface="Times New Roman" pitchFamily="18" charset="0"/>
              </a:rPr>
              <a:t>инъективным</a:t>
            </a:r>
            <a:r>
              <a:rPr lang="ru-RU" altLang="zh-TW" sz="2800">
                <a:latin typeface="Times New Roman" pitchFamily="18" charset="0"/>
              </a:rPr>
              <a:t> отображением</a:t>
            </a:r>
            <a:br>
              <a:rPr lang="ru-RU" altLang="zh-TW" sz="2800">
                <a:latin typeface="Times New Roman" pitchFamily="18" charset="0"/>
              </a:rPr>
            </a:br>
            <a:r>
              <a:rPr lang="en-US" altLang="zh-TW" sz="2800">
                <a:latin typeface="Times New Roman" pitchFamily="18" charset="0"/>
                <a:ea typeface="新細明體" pitchFamily="18" charset="-120"/>
              </a:rPr>
              <a:t>[</a:t>
            </a:r>
            <a:r>
              <a:rPr lang="ru-RU" altLang="zh-TW" sz="2800">
                <a:latin typeface="Times New Roman" pitchFamily="18" charset="0"/>
              </a:rPr>
              <a:t>реализационных классов эквивалентности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</a:rPr>
              <a:t>]</a:t>
            </a:r>
            <a:r>
              <a:rPr lang="ru-RU" altLang="zh-TW" sz="2800">
                <a:latin typeface="Times New Roman" pitchFamily="18" charset="0"/>
              </a:rPr>
              <a:t/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открытых состояний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для полноты тестирования</a:t>
            </a:r>
            <a:r>
              <a:rPr lang="en-US" altLang="zh-TW" sz="2800">
                <a:latin typeface="Times New Roman" pitchFamily="18" charset="0"/>
                <a:ea typeface="新細明體" pitchFamily="18" charset="-120"/>
              </a:rPr>
              <a:t> </a:t>
            </a:r>
            <a:r>
              <a:rPr lang="ru-RU" altLang="zh-TW" sz="2800">
                <a:latin typeface="Times New Roman" pitchFamily="18" charset="0"/>
              </a:rPr>
              <a:t>требуется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solidFill>
                  <a:srgbClr val="FF0000"/>
                </a:solidFill>
                <a:latin typeface="Times New Roman" pitchFamily="18" charset="0"/>
              </a:rPr>
              <a:t>дополнительное тестирование </a:t>
            </a:r>
            <a:r>
              <a:rPr lang="ru-RU" altLang="zh-TW" sz="2800">
                <a:latin typeface="Times New Roman" pitchFamily="18" charset="0"/>
              </a:rPr>
              <a:t>после обхода.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172082" name="Text Box 50"/>
          <p:cNvSpPr txBox="1">
            <a:spLocks noChangeArrowheads="1"/>
          </p:cNvSpPr>
          <p:nvPr/>
        </p:nvSpPr>
        <p:spPr bwMode="auto">
          <a:xfrm>
            <a:off x="503238" y="3681413"/>
            <a:ext cx="82089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2800">
                <a:latin typeface="Times New Roman" pitchFamily="18" charset="0"/>
              </a:rPr>
              <a:t>Для сильно детерминированной реализации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с </a:t>
            </a:r>
            <a:r>
              <a:rPr lang="ru-RU" altLang="zh-TW" sz="2800" i="1" u="sng">
                <a:latin typeface="Times New Roman" pitchFamily="18" charset="0"/>
              </a:rPr>
              <a:t>инъективным</a:t>
            </a:r>
            <a:r>
              <a:rPr lang="ru-RU" altLang="zh-TW" sz="2800">
                <a:latin typeface="Times New Roman" pitchFamily="18" charset="0"/>
              </a:rPr>
              <a:t> отображением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 i="1" u="sng">
                <a:latin typeface="Times New Roman" pitchFamily="18" charset="0"/>
              </a:rPr>
              <a:t>классов реализационной эквивалентности</a:t>
            </a:r>
            <a:br>
              <a:rPr lang="ru-RU" altLang="zh-TW" sz="2800" i="1" u="sng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состояний для полноты тестирования достаточно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обхода спецификационного подавтомата.</a:t>
            </a:r>
            <a:endParaRPr lang="ru-RU" sz="2800">
              <a:latin typeface="Times New Roman" pitchFamily="18" charset="0"/>
            </a:endParaRPr>
          </a:p>
        </p:txBody>
      </p:sp>
      <p:grpSp>
        <p:nvGrpSpPr>
          <p:cNvPr id="17203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203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3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3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3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4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4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4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204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7204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2046" name="Text Box 14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Тестирование с открытым состоянием.</a:t>
            </a:r>
          </a:p>
          <a:p>
            <a:pPr algn="dist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Отображение открытых состояний.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2056" name="Oval 24"/>
          <p:cNvSpPr>
            <a:spLocks noChangeArrowheads="1"/>
          </p:cNvSpPr>
          <p:nvPr/>
        </p:nvSpPr>
        <p:spPr bwMode="auto">
          <a:xfrm>
            <a:off x="5548313" y="2001838"/>
            <a:ext cx="395287" cy="39528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r>
              <a:rPr lang="ru-RU" sz="2400" b="1"/>
              <a:t>1</a:t>
            </a:r>
          </a:p>
        </p:txBody>
      </p:sp>
      <p:sp>
        <p:nvSpPr>
          <p:cNvPr id="172057" name="Oval 25"/>
          <p:cNvSpPr>
            <a:spLocks noChangeArrowheads="1"/>
          </p:cNvSpPr>
          <p:nvPr/>
        </p:nvSpPr>
        <p:spPr bwMode="auto">
          <a:xfrm>
            <a:off x="3124200" y="2001838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r>
              <a:rPr lang="ru-RU" sz="2400" b="1"/>
              <a:t>1</a:t>
            </a:r>
          </a:p>
        </p:txBody>
      </p:sp>
      <p:cxnSp>
        <p:nvCxnSpPr>
          <p:cNvPr id="172058" name="AutoShape 26"/>
          <p:cNvCxnSpPr>
            <a:cxnSpLocks noChangeShapeType="1"/>
            <a:stCxn id="172057" idx="6"/>
            <a:endCxn id="172056" idx="2"/>
          </p:cNvCxnSpPr>
          <p:nvPr/>
        </p:nvCxnSpPr>
        <p:spPr bwMode="auto">
          <a:xfrm>
            <a:off x="3519488" y="2200275"/>
            <a:ext cx="20288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2059" name="Oval 27"/>
          <p:cNvSpPr>
            <a:spLocks noChangeArrowheads="1"/>
          </p:cNvSpPr>
          <p:nvPr/>
        </p:nvSpPr>
        <p:spPr bwMode="auto">
          <a:xfrm>
            <a:off x="3124200" y="2840038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r>
              <a:rPr lang="ru-RU" sz="2400" b="1"/>
              <a:t>2</a:t>
            </a:r>
          </a:p>
        </p:txBody>
      </p:sp>
      <p:cxnSp>
        <p:nvCxnSpPr>
          <p:cNvPr id="172060" name="AutoShape 28"/>
          <p:cNvCxnSpPr>
            <a:cxnSpLocks noChangeShapeType="1"/>
            <a:stCxn id="172059" idx="6"/>
            <a:endCxn id="172061" idx="2"/>
          </p:cNvCxnSpPr>
          <p:nvPr/>
        </p:nvCxnSpPr>
        <p:spPr bwMode="auto">
          <a:xfrm>
            <a:off x="3519488" y="3038475"/>
            <a:ext cx="20288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2061" name="Oval 29"/>
          <p:cNvSpPr>
            <a:spLocks noChangeArrowheads="1"/>
          </p:cNvSpPr>
          <p:nvPr/>
        </p:nvSpPr>
        <p:spPr bwMode="auto">
          <a:xfrm>
            <a:off x="5548313" y="2840038"/>
            <a:ext cx="395287" cy="39528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r>
              <a:rPr lang="ru-RU" sz="2400" b="1"/>
              <a:t>2</a:t>
            </a:r>
          </a:p>
        </p:txBody>
      </p:sp>
      <p:sp>
        <p:nvSpPr>
          <p:cNvPr id="172064" name="Oval 32"/>
          <p:cNvSpPr>
            <a:spLocks noChangeArrowheads="1"/>
          </p:cNvSpPr>
          <p:nvPr/>
        </p:nvSpPr>
        <p:spPr bwMode="auto">
          <a:xfrm>
            <a:off x="5548313" y="2000250"/>
            <a:ext cx="395287" cy="39528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r>
              <a:rPr lang="ru-RU" sz="2400" b="1"/>
              <a:t>1</a:t>
            </a:r>
          </a:p>
        </p:txBody>
      </p:sp>
      <p:cxnSp>
        <p:nvCxnSpPr>
          <p:cNvPr id="172065" name="AutoShape 33"/>
          <p:cNvCxnSpPr>
            <a:cxnSpLocks noChangeShapeType="1"/>
            <a:stCxn id="172069" idx="6"/>
            <a:endCxn id="172064" idx="2"/>
          </p:cNvCxnSpPr>
          <p:nvPr/>
        </p:nvCxnSpPr>
        <p:spPr bwMode="auto">
          <a:xfrm flipV="1">
            <a:off x="2133600" y="2198688"/>
            <a:ext cx="3414713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cxnSp>
        <p:nvCxnSpPr>
          <p:cNvPr id="172066" name="AutoShape 34"/>
          <p:cNvCxnSpPr>
            <a:cxnSpLocks noChangeShapeType="1"/>
            <a:stCxn id="172068" idx="6"/>
            <a:endCxn id="172067" idx="2"/>
          </p:cNvCxnSpPr>
          <p:nvPr/>
        </p:nvCxnSpPr>
        <p:spPr bwMode="auto">
          <a:xfrm>
            <a:off x="3429000" y="3040063"/>
            <a:ext cx="21193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2067" name="Oval 35"/>
          <p:cNvSpPr>
            <a:spLocks noChangeArrowheads="1"/>
          </p:cNvSpPr>
          <p:nvPr/>
        </p:nvSpPr>
        <p:spPr bwMode="auto">
          <a:xfrm>
            <a:off x="5548313" y="2841625"/>
            <a:ext cx="395287" cy="395288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r>
              <a:rPr lang="ru-RU" sz="2400" b="1"/>
              <a:t>2</a:t>
            </a:r>
          </a:p>
        </p:txBody>
      </p:sp>
      <p:grpSp>
        <p:nvGrpSpPr>
          <p:cNvPr id="172080" name="Group 48"/>
          <p:cNvGrpSpPr>
            <a:grpSpLocks/>
          </p:cNvGrpSpPr>
          <p:nvPr/>
        </p:nvGrpSpPr>
        <p:grpSpPr bwMode="auto">
          <a:xfrm>
            <a:off x="914400" y="1592263"/>
            <a:ext cx="1219200" cy="1219200"/>
            <a:chOff x="576" y="1230"/>
            <a:chExt cx="768" cy="768"/>
          </a:xfrm>
        </p:grpSpPr>
        <p:sp>
          <p:nvSpPr>
            <p:cNvPr id="172069" name="Oval 37"/>
            <p:cNvSpPr>
              <a:spLocks noChangeArrowheads="1"/>
            </p:cNvSpPr>
            <p:nvPr/>
          </p:nvSpPr>
          <p:spPr bwMode="auto">
            <a:xfrm>
              <a:off x="576" y="1230"/>
              <a:ext cx="768" cy="768"/>
            </a:xfrm>
            <a:prstGeom prst="ellipse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72070" name="Group 38"/>
            <p:cNvGrpSpPr>
              <a:grpSpLocks/>
            </p:cNvGrpSpPr>
            <p:nvPr/>
          </p:nvGrpSpPr>
          <p:grpSpPr bwMode="auto">
            <a:xfrm>
              <a:off x="672" y="1365"/>
              <a:ext cx="537" cy="537"/>
              <a:chOff x="1584" y="2439"/>
              <a:chExt cx="537" cy="537"/>
            </a:xfrm>
          </p:grpSpPr>
          <p:sp>
            <p:nvSpPr>
              <p:cNvPr id="172071" name="Oval 39"/>
              <p:cNvSpPr>
                <a:spLocks noChangeArrowheads="1"/>
              </p:cNvSpPr>
              <p:nvPr/>
            </p:nvSpPr>
            <p:spPr bwMode="auto">
              <a:xfrm>
                <a:off x="1584" y="2439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72072" name="Oval 40"/>
              <p:cNvSpPr>
                <a:spLocks noChangeArrowheads="1"/>
              </p:cNvSpPr>
              <p:nvPr/>
            </p:nvSpPr>
            <p:spPr bwMode="auto">
              <a:xfrm>
                <a:off x="1680" y="2535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72073" name="Oval 41"/>
              <p:cNvSpPr>
                <a:spLocks noChangeArrowheads="1"/>
              </p:cNvSpPr>
              <p:nvPr/>
            </p:nvSpPr>
            <p:spPr bwMode="auto">
              <a:xfrm>
                <a:off x="1776" y="2631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72074" name="Oval 42"/>
              <p:cNvSpPr>
                <a:spLocks noChangeArrowheads="1"/>
              </p:cNvSpPr>
              <p:nvPr/>
            </p:nvSpPr>
            <p:spPr bwMode="auto">
              <a:xfrm>
                <a:off x="1872" y="2727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</p:grpSp>
      </p:grpSp>
      <p:grpSp>
        <p:nvGrpSpPr>
          <p:cNvPr id="172081" name="Group 49"/>
          <p:cNvGrpSpPr>
            <a:grpSpLocks/>
          </p:cNvGrpSpPr>
          <p:nvPr/>
        </p:nvGrpSpPr>
        <p:grpSpPr bwMode="auto">
          <a:xfrm>
            <a:off x="2209800" y="2430463"/>
            <a:ext cx="1219200" cy="1219200"/>
            <a:chOff x="1392" y="1758"/>
            <a:chExt cx="768" cy="768"/>
          </a:xfrm>
        </p:grpSpPr>
        <p:sp>
          <p:nvSpPr>
            <p:cNvPr id="172068" name="Oval 36"/>
            <p:cNvSpPr>
              <a:spLocks noChangeArrowheads="1"/>
            </p:cNvSpPr>
            <p:nvPr/>
          </p:nvSpPr>
          <p:spPr bwMode="auto">
            <a:xfrm>
              <a:off x="1392" y="1758"/>
              <a:ext cx="768" cy="768"/>
            </a:xfrm>
            <a:prstGeom prst="ellipse">
              <a:avLst/>
            </a:prstGeom>
            <a:solidFill>
              <a:srgbClr val="F8F2D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72075" name="Group 43"/>
            <p:cNvGrpSpPr>
              <a:grpSpLocks/>
            </p:cNvGrpSpPr>
            <p:nvPr/>
          </p:nvGrpSpPr>
          <p:grpSpPr bwMode="auto">
            <a:xfrm>
              <a:off x="1488" y="1893"/>
              <a:ext cx="537" cy="537"/>
              <a:chOff x="1968" y="2823"/>
              <a:chExt cx="537" cy="537"/>
            </a:xfrm>
          </p:grpSpPr>
          <p:sp>
            <p:nvSpPr>
              <p:cNvPr id="172076" name="Oval 44"/>
              <p:cNvSpPr>
                <a:spLocks noChangeArrowheads="1"/>
              </p:cNvSpPr>
              <p:nvPr/>
            </p:nvSpPr>
            <p:spPr bwMode="auto">
              <a:xfrm>
                <a:off x="1968" y="2823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72077" name="Oval 45"/>
              <p:cNvSpPr>
                <a:spLocks noChangeArrowheads="1"/>
              </p:cNvSpPr>
              <p:nvPr/>
            </p:nvSpPr>
            <p:spPr bwMode="auto">
              <a:xfrm>
                <a:off x="2064" y="2919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72078" name="Oval 46"/>
              <p:cNvSpPr>
                <a:spLocks noChangeArrowheads="1"/>
              </p:cNvSpPr>
              <p:nvPr/>
            </p:nvSpPr>
            <p:spPr bwMode="auto">
              <a:xfrm>
                <a:off x="2160" y="3015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  <p:sp>
            <p:nvSpPr>
              <p:cNvPr id="172079" name="Oval 47"/>
              <p:cNvSpPr>
                <a:spLocks noChangeArrowheads="1"/>
              </p:cNvSpPr>
              <p:nvPr/>
            </p:nvSpPr>
            <p:spPr bwMode="auto">
              <a:xfrm>
                <a:off x="2256" y="3111"/>
                <a:ext cx="249" cy="249"/>
              </a:xfrm>
              <a:prstGeom prst="ellipse">
                <a:avLst/>
              </a:prstGeom>
              <a:solidFill>
                <a:srgbClr val="FCE8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 anchorCtr="1"/>
              <a:lstStyle/>
              <a:p>
                <a:pPr algn="ctr"/>
                <a:r>
                  <a:rPr lang="en-US" sz="2400" b="1"/>
                  <a:t>i</a:t>
                </a:r>
                <a:endParaRPr lang="ru-RU" sz="2400" b="1"/>
              </a:p>
            </p:txBody>
          </p:sp>
        </p:grpSp>
      </p:grpSp>
      <p:sp>
        <p:nvSpPr>
          <p:cNvPr id="172083" name="Oval 51"/>
          <p:cNvSpPr>
            <a:spLocks noChangeArrowheads="1"/>
          </p:cNvSpPr>
          <p:nvPr/>
        </p:nvSpPr>
        <p:spPr bwMode="auto">
          <a:xfrm>
            <a:off x="5548313" y="2001838"/>
            <a:ext cx="395287" cy="39528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s</a:t>
            </a:r>
            <a:r>
              <a:rPr lang="ru-RU" sz="2400" b="1"/>
              <a:t>1</a:t>
            </a:r>
          </a:p>
        </p:txBody>
      </p:sp>
      <p:sp>
        <p:nvSpPr>
          <p:cNvPr id="172084" name="Oval 52"/>
          <p:cNvSpPr>
            <a:spLocks noChangeArrowheads="1"/>
          </p:cNvSpPr>
          <p:nvPr/>
        </p:nvSpPr>
        <p:spPr bwMode="auto">
          <a:xfrm>
            <a:off x="3124200" y="2001838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r>
              <a:rPr lang="ru-RU" sz="2400" b="1"/>
              <a:t>1</a:t>
            </a:r>
          </a:p>
        </p:txBody>
      </p:sp>
      <p:cxnSp>
        <p:nvCxnSpPr>
          <p:cNvPr id="172085" name="AutoShape 53"/>
          <p:cNvCxnSpPr>
            <a:cxnSpLocks noChangeShapeType="1"/>
            <a:stCxn id="172084" idx="6"/>
            <a:endCxn id="172083" idx="2"/>
          </p:cNvCxnSpPr>
          <p:nvPr/>
        </p:nvCxnSpPr>
        <p:spPr bwMode="auto">
          <a:xfrm>
            <a:off x="3519488" y="2200275"/>
            <a:ext cx="20288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2086" name="Oval 54"/>
          <p:cNvSpPr>
            <a:spLocks noChangeArrowheads="1"/>
          </p:cNvSpPr>
          <p:nvPr/>
        </p:nvSpPr>
        <p:spPr bwMode="auto">
          <a:xfrm>
            <a:off x="3124200" y="2840038"/>
            <a:ext cx="395288" cy="395287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/>
              <a:t>i</a:t>
            </a:r>
            <a:r>
              <a:rPr lang="ru-RU" sz="2400" b="1"/>
              <a:t>2</a:t>
            </a:r>
          </a:p>
        </p:txBody>
      </p:sp>
      <p:cxnSp>
        <p:nvCxnSpPr>
          <p:cNvPr id="172087" name="AutoShape 55"/>
          <p:cNvCxnSpPr>
            <a:cxnSpLocks noChangeShapeType="1"/>
            <a:stCxn id="172086" idx="6"/>
            <a:endCxn id="172083" idx="2"/>
          </p:cNvCxnSpPr>
          <p:nvPr/>
        </p:nvCxnSpPr>
        <p:spPr bwMode="auto">
          <a:xfrm flipV="1">
            <a:off x="3519488" y="2200275"/>
            <a:ext cx="2028825" cy="838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7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7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7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63" grpId="0"/>
      <p:bldP spid="172063" grpId="1"/>
      <p:bldP spid="172088" grpId="0"/>
      <p:bldP spid="172082" grpId="0"/>
      <p:bldP spid="172082" grpId="1"/>
      <p:bldP spid="172056" grpId="0" animBg="1"/>
      <p:bldP spid="172056" grpId="1" animBg="1"/>
      <p:bldP spid="172057" grpId="0" animBg="1"/>
      <p:bldP spid="172057" grpId="1" animBg="1"/>
      <p:bldP spid="172059" grpId="0" animBg="1"/>
      <p:bldP spid="172059" grpId="1" animBg="1"/>
      <p:bldP spid="172061" grpId="0" animBg="1"/>
      <p:bldP spid="172061" grpId="1" animBg="1"/>
      <p:bldP spid="172064" grpId="0" animBg="1"/>
      <p:bldP spid="172064" grpId="1" animBg="1"/>
      <p:bldP spid="172067" grpId="0" animBg="1"/>
      <p:bldP spid="172067" grpId="1" animBg="1"/>
      <p:bldP spid="172083" grpId="0" animBg="1"/>
      <p:bldP spid="172084" grpId="0" animBg="1"/>
      <p:bldP spid="17208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5C9A2-3EDD-4AA7-AAFF-157E7AD174A9}" type="slidenum">
              <a:rPr lang="ru-RU"/>
              <a:pPr/>
              <a:t>69</a:t>
            </a:fld>
            <a:endParaRPr lang="ru-RU"/>
          </a:p>
        </p:txBody>
      </p:sp>
      <p:grpSp>
        <p:nvGrpSpPr>
          <p:cNvPr id="2938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38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38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39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3962400" y="381000"/>
            <a:ext cx="50292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ea typeface="新細明體" pitchFamily="18" charset="-120"/>
              </a:rPr>
              <a:t>М</a:t>
            </a:r>
            <a:r>
              <a:rPr lang="ru-RU" altLang="zh-TW" sz="3000" b="1" u="sng">
                <a:latin typeface="Times New Roman" pitchFamily="18" charset="0"/>
              </a:rPr>
              <a:t>едиаторы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Шестой компонент тестовой системы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Интерфейс теста и медиатора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Многоуровневые спецификации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Преобразование стимулов и реакций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Медиатор стимулов как «погода»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Преобразование состояний</a:t>
            </a:r>
            <a:endParaRPr lang="en-US" altLang="zh-TW" sz="260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293902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293903" name="Picture 15" descr="derevo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107950" y="107950"/>
            <a:ext cx="3703638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4CB7-3858-4C09-83AC-434D6D51117A}" type="slidenum">
              <a:rPr lang="ru-RU"/>
              <a:pPr/>
              <a:t>7</a:t>
            </a:fld>
            <a:endParaRPr lang="ru-RU"/>
          </a:p>
        </p:txBody>
      </p:sp>
      <p:sp>
        <p:nvSpPr>
          <p:cNvPr id="45207" name="Text Box 151"/>
          <p:cNvSpPr txBox="1">
            <a:spLocks noChangeArrowheads="1"/>
          </p:cNvSpPr>
          <p:nvPr/>
        </p:nvSpPr>
        <p:spPr bwMode="auto">
          <a:xfrm>
            <a:off x="431800" y="1820863"/>
            <a:ext cx="8388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3600">
                <a:latin typeface="Times New Roman" pitchFamily="18" charset="0"/>
                <a:sym typeface="Symbol" pitchFamily="18" charset="2"/>
              </a:rPr>
              <a:t>правильность реализации определяется в сравнении с эталоном (спецификацией)</a:t>
            </a:r>
            <a:endParaRPr lang="ru-RU" sz="36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5208" name="Text Box 152"/>
          <p:cNvSpPr txBox="1">
            <a:spLocks noChangeArrowheads="1"/>
          </p:cNvSpPr>
          <p:nvPr/>
        </p:nvSpPr>
        <p:spPr bwMode="auto">
          <a:xfrm>
            <a:off x="395288" y="3336925"/>
            <a:ext cx="8461375" cy="10636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 lIns="18000" rIns="18000">
            <a:spAutoFit/>
          </a:bodyPr>
          <a:lstStyle/>
          <a:p>
            <a:pPr algn="ctr"/>
            <a:r>
              <a:rPr lang="ru-RU" altLang="zh-TW" sz="2400" u="sng"/>
              <a:t>более строго</a:t>
            </a:r>
            <a:r>
              <a:rPr lang="ru-RU" altLang="zh-TW" sz="2400"/>
              <a:t>:</a:t>
            </a:r>
          </a:p>
          <a:p>
            <a:pPr algn="ctr"/>
            <a:r>
              <a:rPr lang="ru-RU" altLang="zh-TW" sz="3600">
                <a:latin typeface="Times New Roman" pitchFamily="18" charset="0"/>
              </a:rPr>
              <a:t>правильность = соответствие требованиям</a:t>
            </a:r>
            <a:endParaRPr lang="ru-RU" sz="3600">
              <a:latin typeface="Times New Roman" pitchFamily="18" charset="0"/>
            </a:endParaRPr>
          </a:p>
        </p:txBody>
      </p:sp>
      <p:sp>
        <p:nvSpPr>
          <p:cNvPr id="45209" name="Text Box 153"/>
          <p:cNvSpPr txBox="1">
            <a:spLocks noChangeArrowheads="1"/>
          </p:cNvSpPr>
          <p:nvPr/>
        </p:nvSpPr>
        <p:spPr bwMode="auto">
          <a:xfrm>
            <a:off x="358775" y="4541838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4000">
                <a:latin typeface="Times New Roman" pitchFamily="18" charset="0"/>
              </a:rPr>
              <a:t>спецификация = описание требований</a:t>
            </a:r>
            <a:endParaRPr lang="ru-RU" sz="4000">
              <a:latin typeface="Times New Roman" pitchFamily="18" charset="0"/>
            </a:endParaRPr>
          </a:p>
        </p:txBody>
      </p:sp>
      <p:sp>
        <p:nvSpPr>
          <p:cNvPr id="45210" name="Text Box 154"/>
          <p:cNvSpPr txBox="1">
            <a:spLocks noChangeArrowheads="1"/>
          </p:cNvSpPr>
          <p:nvPr/>
        </p:nvSpPr>
        <p:spPr bwMode="auto">
          <a:xfrm>
            <a:off x="576263" y="5467350"/>
            <a:ext cx="8099425" cy="69850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600"/>
              <a:t>требования функциональные</a:t>
            </a:r>
            <a:endParaRPr lang="ru-RU" sz="3600"/>
          </a:p>
        </p:txBody>
      </p:sp>
      <p:sp>
        <p:nvSpPr>
          <p:cNvPr id="45205" name="Text Box 149"/>
          <p:cNvSpPr txBox="1">
            <a:spLocks noChangeArrowheads="1"/>
          </p:cNvSpPr>
          <p:nvPr/>
        </p:nvSpPr>
        <p:spPr bwMode="auto">
          <a:xfrm>
            <a:off x="935038" y="1339850"/>
            <a:ext cx="7416800" cy="519113"/>
          </a:xfrm>
          <a:prstGeom prst="rect">
            <a:avLst/>
          </a:prstGeom>
          <a:solidFill>
            <a:srgbClr val="DAFAF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800" u="sng">
                <a:sym typeface="Symbol" pitchFamily="18" charset="2"/>
              </a:rPr>
              <a:t>основная идея тестирования соответствия</a:t>
            </a:r>
            <a:r>
              <a:rPr lang="ru-RU" altLang="zh-TW" sz="2800">
                <a:sym typeface="Symbol" pitchFamily="18" charset="2"/>
              </a:rPr>
              <a:t>:</a:t>
            </a:r>
            <a:endParaRPr lang="ru-RU" sz="2800">
              <a:sym typeface="Symbol" pitchFamily="18" charset="2"/>
            </a:endParaRPr>
          </a:p>
        </p:txBody>
      </p:sp>
      <p:grpSp>
        <p:nvGrpSpPr>
          <p:cNvPr id="45219" name="Group 16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45220" name="Rectangle 16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1" name="Rectangle 16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2" name="Rectangle 16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3" name="Rectangle 16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4" name="Rectangle 16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5" name="Rectangle 16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6" name="Rectangle 17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7" name="Rectangle 17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228" name="Text Box 17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45229" name="Picture 17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231" name="Text Box 175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Основные понятия.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Что такое правильность?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45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452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2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45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45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07" grpId="0"/>
      <p:bldP spid="45208" grpId="0" animBg="1"/>
      <p:bldP spid="45209" grpId="0"/>
      <p:bldP spid="45210" grpId="0" animBg="1"/>
      <p:bldP spid="4520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CF04-44D5-422C-85E6-261202F245B2}" type="slidenum">
              <a:rPr lang="ru-RU"/>
              <a:pPr/>
              <a:t>70</a:t>
            </a:fld>
            <a:endParaRPr lang="ru-RU"/>
          </a:p>
        </p:txBody>
      </p:sp>
      <p:sp>
        <p:nvSpPr>
          <p:cNvPr id="258050" name="Rectangle 2"/>
          <p:cNvSpPr>
            <a:spLocks noChangeArrowheads="1"/>
          </p:cNvSpPr>
          <p:nvPr/>
        </p:nvSpPr>
        <p:spPr bwMode="auto">
          <a:xfrm>
            <a:off x="2808288" y="3176588"/>
            <a:ext cx="3311525" cy="3492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8051" name="AutoShape 3"/>
          <p:cNvSpPr>
            <a:spLocks noChangeArrowheads="1"/>
          </p:cNvSpPr>
          <p:nvPr/>
        </p:nvSpPr>
        <p:spPr bwMode="auto">
          <a:xfrm>
            <a:off x="3373438" y="3440113"/>
            <a:ext cx="2155825" cy="114300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/>
              <a:t>   медиатор</a:t>
            </a:r>
          </a:p>
        </p:txBody>
      </p:sp>
      <p:grpSp>
        <p:nvGrpSpPr>
          <p:cNvPr id="258052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8053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54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55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56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57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58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59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60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061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8062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8063" name="Text Box 15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Медиаторы.</a:t>
            </a:r>
          </a:p>
          <a:p>
            <a:pPr algn="dist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Шестой компонент тестовой системы: медиатор</a:t>
            </a:r>
          </a:p>
        </p:txBody>
      </p:sp>
      <p:sp>
        <p:nvSpPr>
          <p:cNvPr id="258064" name="AutoShape 16"/>
          <p:cNvSpPr>
            <a:spLocks noChangeArrowheads="1"/>
          </p:cNvSpPr>
          <p:nvPr/>
        </p:nvSpPr>
        <p:spPr bwMode="auto">
          <a:xfrm>
            <a:off x="3633788" y="1535113"/>
            <a:ext cx="1547812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обходчик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автомата</a:t>
            </a:r>
          </a:p>
        </p:txBody>
      </p:sp>
      <p:sp>
        <p:nvSpPr>
          <p:cNvPr id="258065" name="AutoShape 17"/>
          <p:cNvSpPr>
            <a:spLocks noChangeArrowheads="1"/>
          </p:cNvSpPr>
          <p:nvPr/>
        </p:nvSpPr>
        <p:spPr bwMode="auto">
          <a:xfrm>
            <a:off x="3167063" y="5768975"/>
            <a:ext cx="2592387" cy="792163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258066" name="AutoShape 18"/>
          <p:cNvSpPr>
            <a:spLocks noChangeArrowheads="1"/>
          </p:cNvSpPr>
          <p:nvPr/>
        </p:nvSpPr>
        <p:spPr bwMode="auto">
          <a:xfrm>
            <a:off x="6400800" y="3590925"/>
            <a:ext cx="2232025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генератор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постсостояния</a:t>
            </a:r>
          </a:p>
        </p:txBody>
      </p:sp>
      <p:sp>
        <p:nvSpPr>
          <p:cNvPr id="258067" name="AutoShape 19"/>
          <p:cNvSpPr>
            <a:spLocks noChangeArrowheads="1"/>
          </p:cNvSpPr>
          <p:nvPr/>
        </p:nvSpPr>
        <p:spPr bwMode="auto">
          <a:xfrm>
            <a:off x="6702425" y="1535113"/>
            <a:ext cx="1619250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2400"/>
              <a:t>тестовый</a:t>
            </a:r>
            <a:br>
              <a:rPr lang="ru-RU" sz="2400"/>
            </a:br>
            <a:r>
              <a:rPr lang="ru-RU" sz="2400"/>
              <a:t>оракул</a:t>
            </a:r>
          </a:p>
        </p:txBody>
      </p:sp>
      <p:cxnSp>
        <p:nvCxnSpPr>
          <p:cNvPr id="258068" name="AutoShape 20"/>
          <p:cNvCxnSpPr>
            <a:cxnSpLocks noChangeShapeType="1"/>
            <a:stCxn id="258064" idx="1"/>
            <a:endCxn id="258069" idx="3"/>
          </p:cNvCxnSpPr>
          <p:nvPr/>
        </p:nvCxnSpPr>
        <p:spPr bwMode="auto">
          <a:xfrm rot="10800000">
            <a:off x="2222500" y="1949450"/>
            <a:ext cx="13922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8069" name="AutoShape 21"/>
          <p:cNvSpPr>
            <a:spLocks noChangeArrowheads="1"/>
          </p:cNvSpPr>
          <p:nvPr/>
        </p:nvSpPr>
        <p:spPr bwMode="auto">
          <a:xfrm>
            <a:off x="690563" y="1535113"/>
            <a:ext cx="1512887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итератор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стимулов</a:t>
            </a:r>
          </a:p>
        </p:txBody>
      </p:sp>
      <p:sp>
        <p:nvSpPr>
          <p:cNvPr id="258070" name="AutoShape 22"/>
          <p:cNvSpPr>
            <a:spLocks noChangeArrowheads="1"/>
          </p:cNvSpPr>
          <p:nvPr/>
        </p:nvSpPr>
        <p:spPr bwMode="auto">
          <a:xfrm>
            <a:off x="457200" y="3592513"/>
            <a:ext cx="1981200" cy="827087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предусловие</a:t>
            </a:r>
          </a:p>
        </p:txBody>
      </p:sp>
      <p:cxnSp>
        <p:nvCxnSpPr>
          <p:cNvPr id="258071" name="AutoShape 23"/>
          <p:cNvCxnSpPr>
            <a:cxnSpLocks noChangeShapeType="1"/>
            <a:stCxn id="258069" idx="2"/>
            <a:endCxn id="258070" idx="0"/>
          </p:cNvCxnSpPr>
          <p:nvPr/>
        </p:nvCxnSpPr>
        <p:spPr bwMode="auto">
          <a:xfrm rot="5400000">
            <a:off x="851693" y="2977357"/>
            <a:ext cx="11922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58072" name="AutoShape 24"/>
          <p:cNvCxnSpPr>
            <a:cxnSpLocks noChangeShapeType="1"/>
            <a:stCxn id="258070" idx="3"/>
            <a:endCxn id="258051" idx="1"/>
          </p:cNvCxnSpPr>
          <p:nvPr/>
        </p:nvCxnSpPr>
        <p:spPr bwMode="auto">
          <a:xfrm>
            <a:off x="2457450" y="4006850"/>
            <a:ext cx="896938" cy="4763"/>
          </a:xfrm>
          <a:prstGeom prst="curvedConnector3">
            <a:avLst>
              <a:gd name="adj1" fmla="val 4991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58073" name="AutoShape 25"/>
          <p:cNvCxnSpPr>
            <a:cxnSpLocks noChangeShapeType="1"/>
            <a:stCxn id="258082" idx="3"/>
            <a:endCxn id="258066" idx="1"/>
          </p:cNvCxnSpPr>
          <p:nvPr/>
        </p:nvCxnSpPr>
        <p:spPr bwMode="auto">
          <a:xfrm flipV="1">
            <a:off x="5529263" y="4005263"/>
            <a:ext cx="852487" cy="9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58074" name="AutoShape 26"/>
          <p:cNvCxnSpPr>
            <a:cxnSpLocks noChangeShapeType="1"/>
            <a:stCxn id="258066" idx="0"/>
            <a:endCxn id="258067" idx="2"/>
          </p:cNvCxnSpPr>
          <p:nvPr/>
        </p:nvCxnSpPr>
        <p:spPr bwMode="auto">
          <a:xfrm rot="5400000" flipH="1">
            <a:off x="6919119" y="2974181"/>
            <a:ext cx="1190625" cy="47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58075" name="AutoShape 27"/>
          <p:cNvCxnSpPr>
            <a:cxnSpLocks noChangeShapeType="1"/>
            <a:stCxn id="258067" idx="1"/>
            <a:endCxn id="258064" idx="3"/>
          </p:cNvCxnSpPr>
          <p:nvPr/>
        </p:nvCxnSpPr>
        <p:spPr bwMode="auto">
          <a:xfrm rot="10800000">
            <a:off x="5200650" y="1949450"/>
            <a:ext cx="14827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58076" name="AutoShape 28"/>
          <p:cNvCxnSpPr>
            <a:cxnSpLocks noChangeShapeType="1"/>
            <a:stCxn id="258078" idx="2"/>
            <a:endCxn id="258065" idx="1"/>
          </p:cNvCxnSpPr>
          <p:nvPr/>
        </p:nvCxnSpPr>
        <p:spPr bwMode="auto">
          <a:xfrm rot="5400000">
            <a:off x="2684463" y="5035550"/>
            <a:ext cx="1593850" cy="666750"/>
          </a:xfrm>
          <a:prstGeom prst="curvedConnector4">
            <a:avLst>
              <a:gd name="adj1" fmla="val 37551"/>
              <a:gd name="adj2" fmla="val 13143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58077" name="AutoShape 29"/>
          <p:cNvCxnSpPr>
            <a:cxnSpLocks noChangeShapeType="1"/>
            <a:stCxn id="258065" idx="3"/>
            <a:endCxn id="258079" idx="2"/>
          </p:cNvCxnSpPr>
          <p:nvPr/>
        </p:nvCxnSpPr>
        <p:spPr bwMode="auto">
          <a:xfrm flipH="1" flipV="1">
            <a:off x="5110163" y="4572000"/>
            <a:ext cx="668337" cy="1593850"/>
          </a:xfrm>
          <a:prstGeom prst="curvedConnector4">
            <a:avLst>
              <a:gd name="adj1" fmla="val -31352"/>
              <a:gd name="adj2" fmla="val 6244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58078" name="Rectangle 30"/>
          <p:cNvSpPr>
            <a:spLocks noChangeArrowheads="1"/>
          </p:cNvSpPr>
          <p:nvPr/>
        </p:nvSpPr>
        <p:spPr bwMode="auto">
          <a:xfrm>
            <a:off x="3700463" y="4343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8079" name="Rectangle 31"/>
          <p:cNvSpPr>
            <a:spLocks noChangeArrowheads="1"/>
          </p:cNvSpPr>
          <p:nvPr/>
        </p:nvSpPr>
        <p:spPr bwMode="auto">
          <a:xfrm>
            <a:off x="4995863" y="4343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8080" name="Text Box 32"/>
          <p:cNvSpPr txBox="1">
            <a:spLocks noChangeArrowheads="1"/>
          </p:cNvSpPr>
          <p:nvPr/>
        </p:nvSpPr>
        <p:spPr bwMode="auto">
          <a:xfrm>
            <a:off x="1295400" y="5272088"/>
            <a:ext cx="152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стимулы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58081" name="Text Box 33"/>
          <p:cNvSpPr txBox="1">
            <a:spLocks noChangeArrowheads="1"/>
          </p:cNvSpPr>
          <p:nvPr/>
        </p:nvSpPr>
        <p:spPr bwMode="auto">
          <a:xfrm>
            <a:off x="6324600" y="52578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реакции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58082" name="Rectangle 34"/>
          <p:cNvSpPr>
            <a:spLocks noChangeArrowheads="1"/>
          </p:cNvSpPr>
          <p:nvPr/>
        </p:nvSpPr>
        <p:spPr bwMode="auto">
          <a:xfrm>
            <a:off x="5300663" y="39004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8083" name="Text Box 35"/>
          <p:cNvSpPr txBox="1">
            <a:spLocks noChangeArrowheads="1"/>
          </p:cNvSpPr>
          <p:nvPr/>
        </p:nvSpPr>
        <p:spPr bwMode="auto">
          <a:xfrm>
            <a:off x="4248150" y="4797425"/>
            <a:ext cx="217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400" b="1">
                <a:ea typeface="新細明體" pitchFamily="18" charset="-120"/>
                <a:sym typeface="Euclid Math One" pitchFamily="18" charset="2"/>
              </a:rPr>
              <a:t></a:t>
            </a:r>
            <a:endParaRPr lang="ru-RU" sz="5400" b="1">
              <a:sym typeface="Euclid Math One" pitchFamily="18" charset="2"/>
            </a:endParaRPr>
          </a:p>
        </p:txBody>
      </p:sp>
      <p:sp>
        <p:nvSpPr>
          <p:cNvPr id="258084" name="Text Box 36"/>
          <p:cNvSpPr txBox="1">
            <a:spLocks noChangeArrowheads="1"/>
          </p:cNvSpPr>
          <p:nvPr/>
        </p:nvSpPr>
        <p:spPr bwMode="auto">
          <a:xfrm>
            <a:off x="4394200" y="4797425"/>
            <a:ext cx="215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TW" sz="5400" b="1">
                <a:ea typeface="新細明體" pitchFamily="18" charset="-120"/>
                <a:sym typeface="Euclid Math One" pitchFamily="18" charset="2"/>
              </a:rPr>
              <a:t></a:t>
            </a:r>
            <a:endParaRPr lang="ru-RU" sz="5400" b="1">
              <a:sym typeface="Euclid Math One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8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8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8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5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25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25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nimBg="1"/>
      <p:bldP spid="258051" grpId="0" animBg="1"/>
      <p:bldP spid="258064" grpId="0" animBg="1"/>
      <p:bldP spid="258065" grpId="0" animBg="1"/>
      <p:bldP spid="258066" grpId="0" animBg="1"/>
      <p:bldP spid="258067" grpId="0" animBg="1"/>
      <p:bldP spid="258069" grpId="0" animBg="1"/>
      <p:bldP spid="258070" grpId="0" animBg="1"/>
      <p:bldP spid="258080" grpId="0"/>
      <p:bldP spid="258081" grpId="0"/>
      <p:bldP spid="258083" grpId="0"/>
      <p:bldP spid="25808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D480-6590-4D92-8D4A-93C94E86D9B4}" type="slidenum">
              <a:rPr lang="ru-RU"/>
              <a:pPr/>
              <a:t>71</a:t>
            </a:fld>
            <a:endParaRPr lang="ru-RU"/>
          </a:p>
        </p:txBody>
      </p:sp>
      <p:grpSp>
        <p:nvGrpSpPr>
          <p:cNvPr id="229380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29381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2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3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4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5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6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7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8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9389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29390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9391" name="Text Box 15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Медиаторы.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Интерфейс теста и медиатора</a:t>
            </a:r>
          </a:p>
        </p:txBody>
      </p:sp>
      <p:sp>
        <p:nvSpPr>
          <p:cNvPr id="229413" name="Text Box 37"/>
          <p:cNvSpPr txBox="1">
            <a:spLocks noChangeArrowheads="1"/>
          </p:cNvSpPr>
          <p:nvPr/>
        </p:nvSpPr>
        <p:spPr bwMode="auto">
          <a:xfrm>
            <a:off x="503238" y="1412875"/>
            <a:ext cx="3313112" cy="433388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3200"/>
              <a:t>тест</a:t>
            </a:r>
          </a:p>
        </p:txBody>
      </p:sp>
      <p:sp>
        <p:nvSpPr>
          <p:cNvPr id="229415" name="Oval 39"/>
          <p:cNvSpPr>
            <a:spLocks noChangeArrowheads="1"/>
          </p:cNvSpPr>
          <p:nvPr/>
        </p:nvSpPr>
        <p:spPr bwMode="auto">
          <a:xfrm>
            <a:off x="503238" y="213360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16" name="AutoShape 40"/>
          <p:cNvCxnSpPr>
            <a:cxnSpLocks noChangeShapeType="1"/>
            <a:stCxn id="229415" idx="6"/>
            <a:endCxn id="229425" idx="2"/>
          </p:cNvCxnSpPr>
          <p:nvPr/>
        </p:nvCxnSpPr>
        <p:spPr bwMode="auto">
          <a:xfrm>
            <a:off x="647700" y="2206625"/>
            <a:ext cx="11160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17" name="Oval 41"/>
          <p:cNvSpPr>
            <a:spLocks noChangeArrowheads="1"/>
          </p:cNvSpPr>
          <p:nvPr/>
        </p:nvSpPr>
        <p:spPr bwMode="auto">
          <a:xfrm>
            <a:off x="815975" y="1917700"/>
            <a:ext cx="623888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!Sx</a:t>
            </a:r>
            <a:endParaRPr lang="ru-RU" sz="2400" baseline="-25000"/>
          </a:p>
        </p:txBody>
      </p:sp>
      <p:sp>
        <p:nvSpPr>
          <p:cNvPr id="229421" name="Line 45"/>
          <p:cNvSpPr>
            <a:spLocks noChangeShapeType="1"/>
          </p:cNvSpPr>
          <p:nvPr/>
        </p:nvSpPr>
        <p:spPr bwMode="auto">
          <a:xfrm rot="-5400000">
            <a:off x="1204912" y="4059238"/>
            <a:ext cx="52927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9425" name="Oval 49"/>
          <p:cNvSpPr>
            <a:spLocks noChangeArrowheads="1"/>
          </p:cNvSpPr>
          <p:nvPr/>
        </p:nvSpPr>
        <p:spPr bwMode="auto">
          <a:xfrm>
            <a:off x="1763713" y="2133600"/>
            <a:ext cx="144462" cy="144463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9426" name="Oval 50"/>
          <p:cNvSpPr>
            <a:spLocks noChangeArrowheads="1"/>
          </p:cNvSpPr>
          <p:nvPr/>
        </p:nvSpPr>
        <p:spPr bwMode="auto">
          <a:xfrm>
            <a:off x="3490913" y="3536950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28" name="AutoShape 52"/>
          <p:cNvCxnSpPr>
            <a:cxnSpLocks noChangeShapeType="1"/>
            <a:stCxn id="229425" idx="4"/>
            <a:endCxn id="229426" idx="2"/>
          </p:cNvCxnSpPr>
          <p:nvPr/>
        </p:nvCxnSpPr>
        <p:spPr bwMode="auto">
          <a:xfrm rot="16200000" flipH="1">
            <a:off x="1997870" y="2116931"/>
            <a:ext cx="1331912" cy="1654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42" name="Text Box 66"/>
          <p:cNvSpPr txBox="1">
            <a:spLocks noChangeArrowheads="1"/>
          </p:cNvSpPr>
          <p:nvPr/>
        </p:nvSpPr>
        <p:spPr bwMode="auto">
          <a:xfrm>
            <a:off x="1655763" y="2889250"/>
            <a:ext cx="1182687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?принят</a:t>
            </a:r>
          </a:p>
        </p:txBody>
      </p:sp>
      <p:sp>
        <p:nvSpPr>
          <p:cNvPr id="229444" name="Oval 68"/>
          <p:cNvSpPr>
            <a:spLocks noChangeArrowheads="1"/>
          </p:cNvSpPr>
          <p:nvPr/>
        </p:nvSpPr>
        <p:spPr bwMode="auto">
          <a:xfrm>
            <a:off x="503238" y="2924175"/>
            <a:ext cx="144462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45" name="AutoShape 69"/>
          <p:cNvCxnSpPr>
            <a:cxnSpLocks noChangeShapeType="1"/>
            <a:stCxn id="229444" idx="4"/>
            <a:endCxn id="229447" idx="0"/>
          </p:cNvCxnSpPr>
          <p:nvPr/>
        </p:nvCxnSpPr>
        <p:spPr bwMode="auto">
          <a:xfrm>
            <a:off x="576263" y="3068638"/>
            <a:ext cx="0" cy="18351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47" name="Oval 71"/>
          <p:cNvSpPr>
            <a:spLocks noChangeArrowheads="1"/>
          </p:cNvSpPr>
          <p:nvPr/>
        </p:nvSpPr>
        <p:spPr bwMode="auto">
          <a:xfrm>
            <a:off x="503238" y="4903788"/>
            <a:ext cx="144462" cy="144462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9449" name="Oval 73"/>
          <p:cNvSpPr>
            <a:spLocks noChangeArrowheads="1"/>
          </p:cNvSpPr>
          <p:nvPr/>
        </p:nvSpPr>
        <p:spPr bwMode="auto">
          <a:xfrm>
            <a:off x="3527425" y="49037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51" name="AutoShape 75"/>
          <p:cNvCxnSpPr>
            <a:cxnSpLocks noChangeShapeType="1"/>
            <a:stCxn id="229447" idx="6"/>
            <a:endCxn id="229449" idx="2"/>
          </p:cNvCxnSpPr>
          <p:nvPr/>
        </p:nvCxnSpPr>
        <p:spPr bwMode="auto">
          <a:xfrm>
            <a:off x="647700" y="4976813"/>
            <a:ext cx="28797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54" name="Text Box 78"/>
          <p:cNvSpPr txBox="1">
            <a:spLocks noChangeArrowheads="1"/>
          </p:cNvSpPr>
          <p:nvPr/>
        </p:nvSpPr>
        <p:spPr bwMode="auto">
          <a:xfrm>
            <a:off x="107950" y="3608388"/>
            <a:ext cx="1192213" cy="7524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!жду</a:t>
            </a:r>
            <a:br>
              <a:rPr lang="ru-RU" sz="2400"/>
            </a:br>
            <a:r>
              <a:rPr lang="ru-RU" sz="2400"/>
              <a:t>реакций</a:t>
            </a:r>
          </a:p>
        </p:txBody>
      </p:sp>
      <p:sp>
        <p:nvSpPr>
          <p:cNvPr id="229455" name="Text Box 79"/>
          <p:cNvSpPr txBox="1">
            <a:spLocks noChangeArrowheads="1"/>
          </p:cNvSpPr>
          <p:nvPr/>
        </p:nvSpPr>
        <p:spPr bwMode="auto">
          <a:xfrm>
            <a:off x="1908175" y="4768850"/>
            <a:ext cx="560388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en-US" sz="2400"/>
              <a:t>Sy</a:t>
            </a:r>
            <a:endParaRPr lang="ru-RU" sz="2400" baseline="-25000"/>
          </a:p>
        </p:txBody>
      </p:sp>
      <p:sp>
        <p:nvSpPr>
          <p:cNvPr id="229461" name="Oval 85"/>
          <p:cNvSpPr>
            <a:spLocks noChangeArrowheads="1"/>
          </p:cNvSpPr>
          <p:nvPr/>
        </p:nvSpPr>
        <p:spPr bwMode="auto">
          <a:xfrm>
            <a:off x="3527425" y="605790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62" name="AutoShape 86"/>
          <p:cNvCxnSpPr>
            <a:cxnSpLocks noChangeShapeType="1"/>
            <a:stCxn id="229447" idx="4"/>
            <a:endCxn id="229461" idx="2"/>
          </p:cNvCxnSpPr>
          <p:nvPr/>
        </p:nvCxnSpPr>
        <p:spPr bwMode="auto">
          <a:xfrm rot="16200000" flipH="1">
            <a:off x="1510506" y="4114007"/>
            <a:ext cx="1082675" cy="295116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63" name="Text Box 87"/>
          <p:cNvSpPr txBox="1">
            <a:spLocks noChangeArrowheads="1"/>
          </p:cNvSpPr>
          <p:nvPr/>
        </p:nvSpPr>
        <p:spPr bwMode="auto">
          <a:xfrm>
            <a:off x="1727200" y="5697538"/>
            <a:ext cx="35560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ru-RU" sz="2400">
                <a:sym typeface="Symbol" pitchFamily="18" charset="2"/>
              </a:rPr>
              <a:t>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229464" name="Text Box 88"/>
          <p:cNvSpPr txBox="1">
            <a:spLocks noChangeArrowheads="1"/>
          </p:cNvSpPr>
          <p:nvPr/>
        </p:nvSpPr>
        <p:spPr bwMode="auto">
          <a:xfrm>
            <a:off x="4032250" y="1412875"/>
            <a:ext cx="4716463" cy="433388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sz="3200"/>
              <a:t>медиатор</a:t>
            </a:r>
          </a:p>
        </p:txBody>
      </p:sp>
      <p:cxnSp>
        <p:nvCxnSpPr>
          <p:cNvPr id="229466" name="AutoShape 90"/>
          <p:cNvCxnSpPr>
            <a:cxnSpLocks noChangeShapeType="1"/>
            <a:stCxn id="229482" idx="6"/>
            <a:endCxn id="229486" idx="2"/>
          </p:cNvCxnSpPr>
          <p:nvPr/>
        </p:nvCxnSpPr>
        <p:spPr bwMode="auto">
          <a:xfrm>
            <a:off x="4465638" y="2170113"/>
            <a:ext cx="1193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67" name="Oval 91"/>
          <p:cNvSpPr>
            <a:spLocks noChangeArrowheads="1"/>
          </p:cNvSpPr>
          <p:nvPr/>
        </p:nvSpPr>
        <p:spPr bwMode="auto">
          <a:xfrm>
            <a:off x="4660900" y="1881188"/>
            <a:ext cx="744538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?Sx</a:t>
            </a:r>
            <a:endParaRPr lang="ru-RU" sz="2400" baseline="-25000"/>
          </a:p>
        </p:txBody>
      </p:sp>
      <p:sp>
        <p:nvSpPr>
          <p:cNvPr id="229468" name="Oval 92"/>
          <p:cNvSpPr>
            <a:spLocks noChangeArrowheads="1"/>
          </p:cNvSpPr>
          <p:nvPr/>
        </p:nvSpPr>
        <p:spPr bwMode="auto">
          <a:xfrm>
            <a:off x="5653088" y="3509963"/>
            <a:ext cx="144462" cy="144462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9469" name="Oval 93"/>
          <p:cNvSpPr>
            <a:spLocks noChangeArrowheads="1"/>
          </p:cNvSpPr>
          <p:nvPr/>
        </p:nvSpPr>
        <p:spPr bwMode="auto">
          <a:xfrm>
            <a:off x="8567738" y="3509963"/>
            <a:ext cx="144462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71" name="AutoShape 95"/>
          <p:cNvCxnSpPr>
            <a:cxnSpLocks noChangeShapeType="1"/>
            <a:stCxn id="229468" idx="6"/>
            <a:endCxn id="229469" idx="2"/>
          </p:cNvCxnSpPr>
          <p:nvPr/>
        </p:nvCxnSpPr>
        <p:spPr bwMode="auto">
          <a:xfrm>
            <a:off x="5797550" y="3582988"/>
            <a:ext cx="27701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73" name="Text Box 97"/>
          <p:cNvSpPr txBox="1">
            <a:spLocks noChangeArrowheads="1"/>
          </p:cNvSpPr>
          <p:nvPr/>
        </p:nvSpPr>
        <p:spPr bwMode="auto">
          <a:xfrm>
            <a:off x="6535738" y="3365500"/>
            <a:ext cx="1096962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</a:t>
            </a:r>
            <a:r>
              <a:rPr lang="ru-RU" sz="2400"/>
              <a:t>принят</a:t>
            </a:r>
          </a:p>
        </p:txBody>
      </p:sp>
      <p:sp>
        <p:nvSpPr>
          <p:cNvPr id="229482" name="Oval 106"/>
          <p:cNvSpPr>
            <a:spLocks noChangeArrowheads="1"/>
          </p:cNvSpPr>
          <p:nvPr/>
        </p:nvSpPr>
        <p:spPr bwMode="auto">
          <a:xfrm>
            <a:off x="4321175" y="20970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9486" name="Oval 110"/>
          <p:cNvSpPr>
            <a:spLocks noChangeArrowheads="1"/>
          </p:cNvSpPr>
          <p:nvPr/>
        </p:nvSpPr>
        <p:spPr bwMode="auto">
          <a:xfrm>
            <a:off x="5659438" y="2097088"/>
            <a:ext cx="144462" cy="144462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87" name="AutoShape 111"/>
          <p:cNvCxnSpPr>
            <a:cxnSpLocks noChangeShapeType="1"/>
            <a:stCxn id="229486" idx="4"/>
            <a:endCxn id="229468" idx="0"/>
          </p:cNvCxnSpPr>
          <p:nvPr/>
        </p:nvCxnSpPr>
        <p:spPr bwMode="auto">
          <a:xfrm flipH="1">
            <a:off x="5726113" y="2241550"/>
            <a:ext cx="6350" cy="12684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91" name="Oval 115"/>
          <p:cNvSpPr>
            <a:spLocks noChangeArrowheads="1"/>
          </p:cNvSpPr>
          <p:nvPr/>
        </p:nvSpPr>
        <p:spPr bwMode="auto">
          <a:xfrm>
            <a:off x="4819650" y="2587625"/>
            <a:ext cx="2524125" cy="51752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/>
              <a:t>!Rx=</a:t>
            </a:r>
            <a:r>
              <a:rPr lang="en-US" sz="2400" b="1">
                <a:sym typeface="Euclid Math One" pitchFamily="18" charset="2"/>
              </a:rPr>
              <a:t></a:t>
            </a:r>
            <a:r>
              <a:rPr lang="en-US" sz="2400"/>
              <a:t>(?Sx)</a:t>
            </a:r>
            <a:endParaRPr lang="ru-RU" sz="2400"/>
          </a:p>
        </p:txBody>
      </p:sp>
      <p:sp>
        <p:nvSpPr>
          <p:cNvPr id="229492" name="Oval 116"/>
          <p:cNvSpPr>
            <a:spLocks noChangeArrowheads="1"/>
          </p:cNvSpPr>
          <p:nvPr/>
        </p:nvSpPr>
        <p:spPr bwMode="auto">
          <a:xfrm>
            <a:off x="4321175" y="4903788"/>
            <a:ext cx="144463" cy="144462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9494" name="Oval 118"/>
          <p:cNvSpPr>
            <a:spLocks noChangeArrowheads="1"/>
          </p:cNvSpPr>
          <p:nvPr/>
        </p:nvSpPr>
        <p:spPr bwMode="auto">
          <a:xfrm>
            <a:off x="5759450" y="4903788"/>
            <a:ext cx="144463" cy="144462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496" name="AutoShape 120"/>
          <p:cNvCxnSpPr>
            <a:cxnSpLocks noChangeShapeType="1"/>
            <a:stCxn id="229492" idx="6"/>
            <a:endCxn id="229494" idx="2"/>
          </p:cNvCxnSpPr>
          <p:nvPr/>
        </p:nvCxnSpPr>
        <p:spPr bwMode="auto">
          <a:xfrm>
            <a:off x="4465638" y="4976813"/>
            <a:ext cx="12938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498" name="Text Box 122"/>
          <p:cNvSpPr txBox="1">
            <a:spLocks noChangeArrowheads="1"/>
          </p:cNvSpPr>
          <p:nvPr/>
        </p:nvSpPr>
        <p:spPr bwMode="auto">
          <a:xfrm>
            <a:off x="4822825" y="4768850"/>
            <a:ext cx="577850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?</a:t>
            </a:r>
            <a:r>
              <a:rPr lang="en-US" sz="2400"/>
              <a:t>Ry</a:t>
            </a:r>
            <a:endParaRPr lang="ru-RU" sz="2400" baseline="-25000"/>
          </a:p>
        </p:txBody>
      </p:sp>
      <p:sp>
        <p:nvSpPr>
          <p:cNvPr id="229500" name="Oval 124"/>
          <p:cNvSpPr>
            <a:spLocks noChangeArrowheads="1"/>
          </p:cNvSpPr>
          <p:nvPr/>
        </p:nvSpPr>
        <p:spPr bwMode="auto">
          <a:xfrm>
            <a:off x="4321175" y="6057900"/>
            <a:ext cx="144463" cy="144463"/>
          </a:xfrm>
          <a:prstGeom prst="ellipse">
            <a:avLst/>
          </a:prstGeom>
          <a:solidFill>
            <a:srgbClr val="EAEAEA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501" name="AutoShape 125"/>
          <p:cNvCxnSpPr>
            <a:cxnSpLocks noChangeShapeType="1"/>
            <a:stCxn id="229492" idx="4"/>
            <a:endCxn id="229500" idx="0"/>
          </p:cNvCxnSpPr>
          <p:nvPr/>
        </p:nvCxnSpPr>
        <p:spPr bwMode="auto">
          <a:xfrm>
            <a:off x="4394200" y="5048250"/>
            <a:ext cx="0" cy="1009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502" name="Text Box 126"/>
          <p:cNvSpPr txBox="1">
            <a:spLocks noChangeArrowheads="1"/>
          </p:cNvSpPr>
          <p:nvPr/>
        </p:nvSpPr>
        <p:spPr bwMode="auto">
          <a:xfrm>
            <a:off x="4306888" y="5273675"/>
            <a:ext cx="1936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ym typeface="Symbol" pitchFamily="18" charset="2"/>
              </a:rPr>
              <a:t>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229503" name="Oval 127"/>
          <p:cNvSpPr>
            <a:spLocks noChangeArrowheads="1"/>
          </p:cNvSpPr>
          <p:nvPr/>
        </p:nvSpPr>
        <p:spPr bwMode="auto">
          <a:xfrm>
            <a:off x="5759450" y="6057900"/>
            <a:ext cx="144463" cy="1444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504" name="AutoShape 128"/>
          <p:cNvCxnSpPr>
            <a:cxnSpLocks noChangeShapeType="1"/>
            <a:stCxn id="229500" idx="6"/>
            <a:endCxn id="229503" idx="2"/>
          </p:cNvCxnSpPr>
          <p:nvPr/>
        </p:nvCxnSpPr>
        <p:spPr bwMode="auto">
          <a:xfrm>
            <a:off x="4465638" y="6130925"/>
            <a:ext cx="12938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505" name="Text Box 129"/>
          <p:cNvSpPr txBox="1">
            <a:spLocks noChangeArrowheads="1"/>
          </p:cNvSpPr>
          <p:nvPr/>
        </p:nvSpPr>
        <p:spPr bwMode="auto">
          <a:xfrm>
            <a:off x="4949825" y="5913438"/>
            <a:ext cx="2698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</a:t>
            </a:r>
            <a:r>
              <a:rPr lang="ru-RU" sz="2400">
                <a:sym typeface="Symbol" pitchFamily="18" charset="2"/>
              </a:rPr>
              <a:t></a:t>
            </a:r>
            <a:endParaRPr lang="ru-RU" sz="2400" baseline="-25000">
              <a:sym typeface="Symbol" pitchFamily="18" charset="2"/>
            </a:endParaRPr>
          </a:p>
        </p:txBody>
      </p:sp>
      <p:sp>
        <p:nvSpPr>
          <p:cNvPr id="229506" name="Oval 130"/>
          <p:cNvSpPr>
            <a:spLocks noChangeArrowheads="1"/>
          </p:cNvSpPr>
          <p:nvPr/>
        </p:nvSpPr>
        <p:spPr bwMode="auto">
          <a:xfrm>
            <a:off x="8531225" y="4903788"/>
            <a:ext cx="144463" cy="1444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29507" name="AutoShape 131"/>
          <p:cNvCxnSpPr>
            <a:cxnSpLocks noChangeShapeType="1"/>
            <a:stCxn id="229494" idx="6"/>
            <a:endCxn id="229506" idx="2"/>
          </p:cNvCxnSpPr>
          <p:nvPr/>
        </p:nvCxnSpPr>
        <p:spPr bwMode="auto">
          <a:xfrm>
            <a:off x="5903913" y="4976813"/>
            <a:ext cx="26273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508" name="Text Box 132"/>
          <p:cNvSpPr txBox="1">
            <a:spLocks noChangeArrowheads="1"/>
          </p:cNvSpPr>
          <p:nvPr/>
        </p:nvSpPr>
        <p:spPr bwMode="auto">
          <a:xfrm>
            <a:off x="6181725" y="4805363"/>
            <a:ext cx="1819275" cy="387350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!Sy=</a:t>
            </a:r>
            <a:r>
              <a:rPr lang="en-US" sz="2400" b="1">
                <a:sym typeface="Euclid Math One" pitchFamily="18" charset="2"/>
              </a:rPr>
              <a:t></a:t>
            </a:r>
            <a:r>
              <a:rPr lang="en-US" sz="2400"/>
              <a:t>(?Ry)</a:t>
            </a:r>
            <a:endParaRPr lang="ru-RU" sz="2400" baseline="-25000"/>
          </a:p>
        </p:txBody>
      </p:sp>
      <p:sp>
        <p:nvSpPr>
          <p:cNvPr id="229509" name="Text Box 133"/>
          <p:cNvSpPr txBox="1">
            <a:spLocks noChangeArrowheads="1"/>
          </p:cNvSpPr>
          <p:nvPr/>
        </p:nvSpPr>
        <p:spPr bwMode="auto">
          <a:xfrm rot="5400000">
            <a:off x="3464719" y="5112544"/>
            <a:ext cx="4206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. . .</a:t>
            </a:r>
            <a:endParaRPr lang="ru-RU" sz="2400" b="1"/>
          </a:p>
        </p:txBody>
      </p:sp>
      <p:cxnSp>
        <p:nvCxnSpPr>
          <p:cNvPr id="229510" name="AutoShape 134"/>
          <p:cNvCxnSpPr>
            <a:cxnSpLocks noChangeShapeType="1"/>
            <a:stCxn id="229482" idx="4"/>
            <a:endCxn id="229492" idx="0"/>
          </p:cNvCxnSpPr>
          <p:nvPr/>
        </p:nvCxnSpPr>
        <p:spPr bwMode="auto">
          <a:xfrm>
            <a:off x="4394200" y="2241550"/>
            <a:ext cx="0" cy="26622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9511" name="Text Box 135"/>
          <p:cNvSpPr txBox="1">
            <a:spLocks noChangeArrowheads="1"/>
          </p:cNvSpPr>
          <p:nvPr/>
        </p:nvSpPr>
        <p:spPr bwMode="auto">
          <a:xfrm>
            <a:off x="3887788" y="3465513"/>
            <a:ext cx="1192212" cy="7524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?</a:t>
            </a:r>
            <a:r>
              <a:rPr lang="ru-RU" sz="2400"/>
              <a:t>жду</a:t>
            </a:r>
            <a:br>
              <a:rPr lang="ru-RU" sz="2400"/>
            </a:br>
            <a:r>
              <a:rPr lang="ru-RU" sz="2400"/>
              <a:t>реакций</a:t>
            </a:r>
          </a:p>
        </p:txBody>
      </p:sp>
      <p:sp>
        <p:nvSpPr>
          <p:cNvPr id="229512" name="Text Box 136"/>
          <p:cNvSpPr txBox="1">
            <a:spLocks noChangeArrowheads="1"/>
          </p:cNvSpPr>
          <p:nvPr/>
        </p:nvSpPr>
        <p:spPr bwMode="auto">
          <a:xfrm rot="5400000">
            <a:off x="5696744" y="5123656"/>
            <a:ext cx="420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. . .</a:t>
            </a:r>
            <a:endParaRPr lang="ru-RU" sz="2400" b="1"/>
          </a:p>
        </p:txBody>
      </p:sp>
      <p:sp>
        <p:nvSpPr>
          <p:cNvPr id="229513" name="Text Box 137"/>
          <p:cNvSpPr txBox="1">
            <a:spLocks noChangeArrowheads="1"/>
          </p:cNvSpPr>
          <p:nvPr/>
        </p:nvSpPr>
        <p:spPr bwMode="auto">
          <a:xfrm rot="5400000">
            <a:off x="4723607" y="2412206"/>
            <a:ext cx="420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. . .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9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2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2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2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2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2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2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2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2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2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2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2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2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2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2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2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2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2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2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2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2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22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22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22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2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29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2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2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2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2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3" grpId="0" animBg="1"/>
      <p:bldP spid="229415" grpId="0" animBg="1"/>
      <p:bldP spid="229421" grpId="0" animBg="1"/>
      <p:bldP spid="229425" grpId="0" animBg="1"/>
      <p:bldP spid="229426" grpId="0" animBg="1"/>
      <p:bldP spid="229442" grpId="0" animBg="1"/>
      <p:bldP spid="229444" grpId="0" animBg="1"/>
      <p:bldP spid="229447" grpId="0" animBg="1"/>
      <p:bldP spid="229449" grpId="0" animBg="1"/>
      <p:bldP spid="229454" grpId="0" animBg="1"/>
      <p:bldP spid="229455" grpId="0" animBg="1"/>
      <p:bldP spid="229461" grpId="0" animBg="1"/>
      <p:bldP spid="229463" grpId="0" animBg="1"/>
      <p:bldP spid="229464" grpId="0" animBg="1"/>
      <p:bldP spid="229468" grpId="0" animBg="1"/>
      <p:bldP spid="229469" grpId="0" animBg="1"/>
      <p:bldP spid="229473" grpId="0" animBg="1"/>
      <p:bldP spid="229482" grpId="0" animBg="1"/>
      <p:bldP spid="229482" grpId="1" animBg="1"/>
      <p:bldP spid="229486" grpId="0" animBg="1"/>
      <p:bldP spid="229491" grpId="0" animBg="1"/>
      <p:bldP spid="229492" grpId="0" animBg="1"/>
      <p:bldP spid="229494" grpId="0" animBg="1"/>
      <p:bldP spid="229498" grpId="0" animBg="1"/>
      <p:bldP spid="229500" grpId="0" animBg="1"/>
      <p:bldP spid="229502" grpId="0" animBg="1"/>
      <p:bldP spid="229503" grpId="0" animBg="1"/>
      <p:bldP spid="229505" grpId="0" animBg="1"/>
      <p:bldP spid="229506" grpId="0" animBg="1"/>
      <p:bldP spid="229508" grpId="0" animBg="1"/>
      <p:bldP spid="229509" grpId="0"/>
      <p:bldP spid="229511" grpId="0" animBg="1"/>
      <p:bldP spid="229512" grpId="0"/>
      <p:bldP spid="2295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0A74-F4D3-4B59-9E23-C3D526F71B94}" type="slidenum">
              <a:rPr lang="ru-RU"/>
              <a:pPr/>
              <a:t>72</a:t>
            </a:fld>
            <a:endParaRPr lang="ru-RU"/>
          </a:p>
        </p:txBody>
      </p:sp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4192588" y="125571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ym typeface="Symbol" pitchFamily="18" charset="2"/>
              </a:rPr>
              <a:t>    </a:t>
            </a:r>
            <a:endParaRPr lang="en-US">
              <a:sym typeface="Symbol" pitchFamily="18" charset="2"/>
            </a:endParaRPr>
          </a:p>
        </p:txBody>
      </p:sp>
      <p:sp>
        <p:nvSpPr>
          <p:cNvPr id="174083" name="AutoShape 3"/>
          <p:cNvSpPr>
            <a:spLocks noChangeArrowheads="1"/>
          </p:cNvSpPr>
          <p:nvPr/>
        </p:nvSpPr>
        <p:spPr bwMode="auto">
          <a:xfrm>
            <a:off x="2928938" y="4837113"/>
            <a:ext cx="3292475" cy="53340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первичный медиатор</a:t>
            </a:r>
          </a:p>
        </p:txBody>
      </p:sp>
      <p:grpSp>
        <p:nvGrpSpPr>
          <p:cNvPr id="174084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4085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86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87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88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89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90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91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92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093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74094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095" name="Text Box 15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Медиаторы.</a:t>
            </a: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Многоуровневые спецификации</a:t>
            </a:r>
            <a:r>
              <a:rPr lang="ru-RU" altLang="zh-TW" sz="3600"/>
              <a:t>.</a:t>
            </a:r>
          </a:p>
        </p:txBody>
      </p:sp>
      <p:sp>
        <p:nvSpPr>
          <p:cNvPr id="174096" name="AutoShape 16"/>
          <p:cNvSpPr>
            <a:spLocks noChangeArrowheads="1"/>
          </p:cNvSpPr>
          <p:nvPr/>
        </p:nvSpPr>
        <p:spPr bwMode="auto">
          <a:xfrm>
            <a:off x="3276600" y="5805488"/>
            <a:ext cx="2592388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4692650" y="39370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099" name="AutoShape 19"/>
          <p:cNvSpPr>
            <a:spLocks noChangeArrowheads="1"/>
          </p:cNvSpPr>
          <p:nvPr/>
        </p:nvSpPr>
        <p:spPr bwMode="auto">
          <a:xfrm>
            <a:off x="2928938" y="2932113"/>
            <a:ext cx="3292475" cy="45720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медиатор уровня 1</a:t>
            </a:r>
          </a:p>
        </p:txBody>
      </p:sp>
      <p:cxnSp>
        <p:nvCxnSpPr>
          <p:cNvPr id="174100" name="AutoShape 20"/>
          <p:cNvCxnSpPr>
            <a:cxnSpLocks noChangeShapeType="1"/>
            <a:stCxn id="174083" idx="0"/>
            <a:endCxn id="174101" idx="2"/>
          </p:cNvCxnSpPr>
          <p:nvPr/>
        </p:nvCxnSpPr>
        <p:spPr bwMode="auto">
          <a:xfrm rot="16200000">
            <a:off x="4365625" y="4608513"/>
            <a:ext cx="4191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</p:cxnSp>
      <p:sp>
        <p:nvSpPr>
          <p:cNvPr id="174101" name="AutoShape 21"/>
          <p:cNvSpPr>
            <a:spLocks noChangeArrowheads="1"/>
          </p:cNvSpPr>
          <p:nvPr/>
        </p:nvSpPr>
        <p:spPr bwMode="auto">
          <a:xfrm>
            <a:off x="2698750" y="3846513"/>
            <a:ext cx="3751263" cy="5334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спецификация уровня 1</a:t>
            </a:r>
          </a:p>
        </p:txBody>
      </p:sp>
      <p:sp>
        <p:nvSpPr>
          <p:cNvPr id="174103" name="AutoShape 23"/>
          <p:cNvSpPr>
            <a:spLocks noChangeArrowheads="1"/>
          </p:cNvSpPr>
          <p:nvPr/>
        </p:nvSpPr>
        <p:spPr bwMode="auto">
          <a:xfrm>
            <a:off x="2698750" y="1941513"/>
            <a:ext cx="3751263" cy="5334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спецификация уровня 2</a:t>
            </a:r>
          </a:p>
        </p:txBody>
      </p:sp>
      <p:cxnSp>
        <p:nvCxnSpPr>
          <p:cNvPr id="174104" name="AutoShape 24"/>
          <p:cNvCxnSpPr>
            <a:cxnSpLocks noChangeShapeType="1"/>
            <a:stCxn id="174099" idx="0"/>
            <a:endCxn id="174103" idx="2"/>
          </p:cNvCxnSpPr>
          <p:nvPr/>
        </p:nvCxnSpPr>
        <p:spPr bwMode="auto">
          <a:xfrm rot="16200000">
            <a:off x="4365625" y="2703513"/>
            <a:ext cx="4191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</p:cxnSp>
      <p:cxnSp>
        <p:nvCxnSpPr>
          <p:cNvPr id="174116" name="AutoShape 36"/>
          <p:cNvCxnSpPr>
            <a:cxnSpLocks noChangeShapeType="1"/>
            <a:stCxn id="174083" idx="2"/>
            <a:endCxn id="174096" idx="0"/>
          </p:cNvCxnSpPr>
          <p:nvPr/>
        </p:nvCxnSpPr>
        <p:spPr bwMode="auto">
          <a:xfrm flipH="1">
            <a:off x="4573588" y="5389563"/>
            <a:ext cx="1587" cy="3968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174117" name="AutoShape 37"/>
          <p:cNvCxnSpPr>
            <a:cxnSpLocks noChangeShapeType="1"/>
            <a:stCxn id="174099" idx="2"/>
            <a:endCxn id="174101" idx="0"/>
          </p:cNvCxnSpPr>
          <p:nvPr/>
        </p:nvCxnSpPr>
        <p:spPr bwMode="auto">
          <a:xfrm>
            <a:off x="4575175" y="3408363"/>
            <a:ext cx="0" cy="419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174118" name="AutoShape 38"/>
          <p:cNvCxnSpPr>
            <a:cxnSpLocks noChangeShapeType="1"/>
            <a:stCxn id="174103" idx="0"/>
            <a:endCxn id="174082" idx="2"/>
          </p:cNvCxnSpPr>
          <p:nvPr/>
        </p:nvCxnSpPr>
        <p:spPr bwMode="auto">
          <a:xfrm flipH="1" flipV="1">
            <a:off x="4573588" y="1530350"/>
            <a:ext cx="1587" cy="3921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  <p:bldP spid="174083" grpId="0" animBg="1"/>
      <p:bldP spid="174096" grpId="0" animBg="1"/>
      <p:bldP spid="174101" grpId="0" animBg="1"/>
      <p:bldP spid="17410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6E43C-1BA3-4CDE-9EBF-58DA38F04D54}" type="slidenum">
              <a:rPr lang="ru-RU"/>
              <a:pPr/>
              <a:t>73</a:t>
            </a:fld>
            <a:endParaRPr lang="ru-RU"/>
          </a:p>
        </p:txBody>
      </p:sp>
      <p:grpSp>
        <p:nvGrpSpPr>
          <p:cNvPr id="17510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510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0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0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7511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511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Медиаторы.</a:t>
            </a:r>
          </a:p>
          <a:p>
            <a:pPr algn="dist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Преобразование стимулов и реакций</a:t>
            </a:r>
            <a:r>
              <a:rPr lang="ru-RU" altLang="zh-TW" sz="3600"/>
              <a:t>.</a:t>
            </a:r>
          </a:p>
        </p:txBody>
      </p:sp>
      <p:sp>
        <p:nvSpPr>
          <p:cNvPr id="175118" name="Oval 14"/>
          <p:cNvSpPr>
            <a:spLocks noChangeAspect="1" noChangeArrowheads="1"/>
          </p:cNvSpPr>
          <p:nvPr/>
        </p:nvSpPr>
        <p:spPr bwMode="auto">
          <a:xfrm>
            <a:off x="3186113" y="2279650"/>
            <a:ext cx="539750" cy="53975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y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175119" name="Oval 15"/>
          <p:cNvSpPr>
            <a:spLocks noChangeAspect="1" noChangeArrowheads="1"/>
          </p:cNvSpPr>
          <p:nvPr/>
        </p:nvSpPr>
        <p:spPr bwMode="auto">
          <a:xfrm>
            <a:off x="762000" y="1905000"/>
            <a:ext cx="539750" cy="539750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ru-RU" sz="2400" b="1"/>
              <a:t>1</a:t>
            </a:r>
          </a:p>
        </p:txBody>
      </p:sp>
      <p:cxnSp>
        <p:nvCxnSpPr>
          <p:cNvPr id="175120" name="AutoShape 16"/>
          <p:cNvCxnSpPr>
            <a:cxnSpLocks noChangeShapeType="1"/>
            <a:stCxn id="175119" idx="6"/>
            <a:endCxn id="175118" idx="2"/>
          </p:cNvCxnSpPr>
          <p:nvPr/>
        </p:nvCxnSpPr>
        <p:spPr bwMode="auto">
          <a:xfrm>
            <a:off x="1301750" y="2174875"/>
            <a:ext cx="1884363" cy="374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5121" name="Oval 17"/>
          <p:cNvSpPr>
            <a:spLocks noChangeAspect="1" noChangeArrowheads="1"/>
          </p:cNvSpPr>
          <p:nvPr/>
        </p:nvSpPr>
        <p:spPr bwMode="auto">
          <a:xfrm>
            <a:off x="762000" y="2743200"/>
            <a:ext cx="539750" cy="539750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y</a:t>
            </a:r>
            <a:r>
              <a:rPr lang="ru-RU" sz="2400" b="1"/>
              <a:t>2</a:t>
            </a:r>
          </a:p>
        </p:txBody>
      </p:sp>
      <p:cxnSp>
        <p:nvCxnSpPr>
          <p:cNvPr id="175122" name="AutoShape 18"/>
          <p:cNvCxnSpPr>
            <a:cxnSpLocks noChangeShapeType="1"/>
            <a:stCxn id="175121" idx="6"/>
            <a:endCxn id="175118" idx="2"/>
          </p:cNvCxnSpPr>
          <p:nvPr/>
        </p:nvCxnSpPr>
        <p:spPr bwMode="auto">
          <a:xfrm flipV="1">
            <a:off x="1301750" y="2549525"/>
            <a:ext cx="1884363" cy="4635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5123" name="Oval 19"/>
          <p:cNvSpPr>
            <a:spLocks noChangeAspect="1" noChangeArrowheads="1"/>
          </p:cNvSpPr>
          <p:nvPr/>
        </p:nvSpPr>
        <p:spPr bwMode="auto">
          <a:xfrm>
            <a:off x="3186113" y="4800600"/>
            <a:ext cx="539750" cy="53975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endParaRPr lang="ru-RU" sz="2400" b="1">
              <a:solidFill>
                <a:srgbClr val="3333FF"/>
              </a:solidFill>
            </a:endParaRPr>
          </a:p>
        </p:txBody>
      </p:sp>
      <p:sp>
        <p:nvSpPr>
          <p:cNvPr id="175124" name="Oval 20"/>
          <p:cNvSpPr>
            <a:spLocks noChangeAspect="1" noChangeArrowheads="1"/>
          </p:cNvSpPr>
          <p:nvPr/>
        </p:nvSpPr>
        <p:spPr bwMode="auto">
          <a:xfrm>
            <a:off x="762000" y="4413250"/>
            <a:ext cx="539750" cy="539750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ru-RU" sz="2400" b="1"/>
              <a:t>1</a:t>
            </a:r>
          </a:p>
        </p:txBody>
      </p:sp>
      <p:cxnSp>
        <p:nvCxnSpPr>
          <p:cNvPr id="175125" name="AutoShape 21"/>
          <p:cNvCxnSpPr>
            <a:cxnSpLocks noChangeShapeType="1"/>
            <a:stCxn id="175123" idx="2"/>
            <a:endCxn id="175124" idx="6"/>
          </p:cNvCxnSpPr>
          <p:nvPr/>
        </p:nvCxnSpPr>
        <p:spPr bwMode="auto">
          <a:xfrm flipH="1" flipV="1">
            <a:off x="1301750" y="4683125"/>
            <a:ext cx="1884363" cy="3873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5126" name="Oval 22"/>
          <p:cNvSpPr>
            <a:spLocks noChangeAspect="1" noChangeArrowheads="1"/>
          </p:cNvSpPr>
          <p:nvPr/>
        </p:nvSpPr>
        <p:spPr bwMode="auto">
          <a:xfrm>
            <a:off x="762000" y="5251450"/>
            <a:ext cx="539750" cy="539750"/>
          </a:xfrm>
          <a:prstGeom prst="ellipse">
            <a:avLst/>
          </a:prstGeom>
          <a:solidFill>
            <a:srgbClr val="FCE8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ru-RU" sz="2400" b="1"/>
              <a:t>2</a:t>
            </a:r>
          </a:p>
        </p:txBody>
      </p:sp>
      <p:cxnSp>
        <p:nvCxnSpPr>
          <p:cNvPr id="175127" name="AutoShape 23"/>
          <p:cNvCxnSpPr>
            <a:cxnSpLocks noChangeShapeType="1"/>
            <a:stCxn id="175123" idx="2"/>
            <a:endCxn id="175126" idx="6"/>
          </p:cNvCxnSpPr>
          <p:nvPr/>
        </p:nvCxnSpPr>
        <p:spPr bwMode="auto">
          <a:xfrm flipH="1">
            <a:off x="1301750" y="5070475"/>
            <a:ext cx="1884363" cy="4508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  <a:effectLst/>
        </p:spPr>
      </p:cxnSp>
      <p:sp>
        <p:nvSpPr>
          <p:cNvPr id="175128" name="Text Box 24"/>
          <p:cNvSpPr txBox="1">
            <a:spLocks noChangeArrowheads="1"/>
          </p:cNvSpPr>
          <p:nvPr/>
        </p:nvSpPr>
        <p:spPr bwMode="auto">
          <a:xfrm>
            <a:off x="4038600" y="1827213"/>
            <a:ext cx="2971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неинъективное</a:t>
            </a:r>
            <a:br>
              <a:rPr lang="ru-RU" sz="2800"/>
            </a:br>
            <a:r>
              <a:rPr lang="ru-RU" sz="2800"/>
              <a:t>преобразование</a:t>
            </a:r>
            <a:br>
              <a:rPr lang="ru-RU" sz="2800"/>
            </a:br>
            <a:r>
              <a:rPr lang="ru-RU" sz="2800"/>
              <a:t>реакций</a:t>
            </a:r>
            <a:endParaRPr lang="en-US" sz="2800"/>
          </a:p>
        </p:txBody>
      </p:sp>
      <p:sp>
        <p:nvSpPr>
          <p:cNvPr id="175129" name="Text Box 25"/>
          <p:cNvSpPr txBox="1">
            <a:spLocks noChangeArrowheads="1"/>
          </p:cNvSpPr>
          <p:nvPr/>
        </p:nvSpPr>
        <p:spPr bwMode="auto">
          <a:xfrm>
            <a:off x="4038600" y="4343400"/>
            <a:ext cx="3048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неоднозначное</a:t>
            </a:r>
            <a:br>
              <a:rPr lang="ru-RU" sz="2800"/>
            </a:br>
            <a:r>
              <a:rPr lang="ru-RU" sz="2800"/>
              <a:t>преобразование</a:t>
            </a:r>
            <a:br>
              <a:rPr lang="ru-RU" sz="2800"/>
            </a:br>
            <a:r>
              <a:rPr lang="ru-RU" sz="2800"/>
              <a:t>стимулов</a:t>
            </a:r>
            <a:endParaRPr lang="en-US" sz="2800"/>
          </a:p>
        </p:txBody>
      </p:sp>
      <p:sp>
        <p:nvSpPr>
          <p:cNvPr id="175130" name="Text Box 26"/>
          <p:cNvSpPr txBox="1">
            <a:spLocks noChangeArrowheads="1"/>
          </p:cNvSpPr>
          <p:nvPr/>
        </p:nvSpPr>
        <p:spPr bwMode="auto">
          <a:xfrm>
            <a:off x="7467600" y="4038600"/>
            <a:ext cx="10668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1700" b="1">
                <a:solidFill>
                  <a:srgbClr val="FF0000"/>
                </a:solidFill>
              </a:rPr>
              <a:t>?</a:t>
            </a:r>
            <a:endParaRPr lang="en-US" sz="117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7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8" grpId="0" animBg="1"/>
      <p:bldP spid="175119" grpId="0" animBg="1"/>
      <p:bldP spid="175121" grpId="0" animBg="1"/>
      <p:bldP spid="175123" grpId="0" animBg="1"/>
      <p:bldP spid="175124" grpId="0" animBg="1"/>
      <p:bldP spid="175126" grpId="0" animBg="1"/>
      <p:bldP spid="175128" grpId="0"/>
      <p:bldP spid="175129" grpId="0"/>
      <p:bldP spid="17513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7BDA-DB52-44D1-B985-6DB142CEFD60}" type="slidenum">
              <a:rPr lang="ru-RU"/>
              <a:pPr/>
              <a:t>74</a:t>
            </a:fld>
            <a:endParaRPr lang="ru-RU"/>
          </a:p>
        </p:txBody>
      </p:sp>
      <p:grpSp>
        <p:nvGrpSpPr>
          <p:cNvPr id="176132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6133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34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35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36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37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38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39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40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141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76142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6150" name="Group 22"/>
          <p:cNvGrpSpPr>
            <a:grpSpLocks/>
          </p:cNvGrpSpPr>
          <p:nvPr/>
        </p:nvGrpSpPr>
        <p:grpSpPr bwMode="auto">
          <a:xfrm>
            <a:off x="827088" y="4868863"/>
            <a:ext cx="6902450" cy="1655762"/>
            <a:chOff x="521" y="3067"/>
            <a:chExt cx="4348" cy="1043"/>
          </a:xfrm>
        </p:grpSpPr>
        <p:pic>
          <p:nvPicPr>
            <p:cNvPr id="176130" name="Picture 2" descr="COMPU07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" y="3067"/>
              <a:ext cx="4348" cy="1043"/>
            </a:xfrm>
            <a:prstGeom prst="rect">
              <a:avLst/>
            </a:prstGeom>
            <a:noFill/>
          </p:spPr>
        </p:pic>
        <p:sp>
          <p:nvSpPr>
            <p:cNvPr id="176131" name="Text Box 3"/>
            <p:cNvSpPr txBox="1">
              <a:spLocks noChangeArrowheads="1"/>
            </p:cNvSpPr>
            <p:nvPr/>
          </p:nvSpPr>
          <p:spPr bwMode="auto">
            <a:xfrm>
              <a:off x="3129" y="3321"/>
              <a:ext cx="45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4800" b="1">
                  <a:solidFill>
                    <a:srgbClr val="F5F3E3"/>
                  </a:solidFill>
                </a:rPr>
                <a:t>...</a:t>
              </a:r>
            </a:p>
          </p:txBody>
        </p:sp>
        <p:pic>
          <p:nvPicPr>
            <p:cNvPr id="176143" name="Picture 15" descr="MONTOR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96" y="3302"/>
              <a:ext cx="946" cy="737"/>
            </a:xfrm>
            <a:prstGeom prst="rect">
              <a:avLst/>
            </a:prstGeom>
            <a:noFill/>
          </p:spPr>
        </p:pic>
        <p:pic>
          <p:nvPicPr>
            <p:cNvPr id="176144" name="Picture 16" descr="CKEYUP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97" y="3411"/>
              <a:ext cx="474" cy="540"/>
            </a:xfrm>
            <a:prstGeom prst="rect">
              <a:avLst/>
            </a:prstGeom>
            <a:noFill/>
          </p:spPr>
        </p:pic>
        <p:pic>
          <p:nvPicPr>
            <p:cNvPr id="176145" name="Picture 17" descr="CKEYUP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3411"/>
              <a:ext cx="474" cy="540"/>
            </a:xfrm>
            <a:prstGeom prst="rect">
              <a:avLst/>
            </a:prstGeom>
            <a:noFill/>
          </p:spPr>
        </p:pic>
        <p:pic>
          <p:nvPicPr>
            <p:cNvPr id="176146" name="Picture 18" descr="CKEYUP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31" y="3411"/>
              <a:ext cx="474" cy="540"/>
            </a:xfrm>
            <a:prstGeom prst="rect">
              <a:avLst/>
            </a:prstGeom>
            <a:noFill/>
          </p:spPr>
        </p:pic>
      </p:grpSp>
      <p:sp>
        <p:nvSpPr>
          <p:cNvPr id="176147" name="Text Box 19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Медиаторы.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Медиатор стимулов как «погода»</a:t>
            </a:r>
            <a:r>
              <a:rPr lang="ru-RU" altLang="zh-TW" sz="4000"/>
              <a:t>.</a:t>
            </a:r>
          </a:p>
        </p:txBody>
      </p:sp>
      <p:sp>
        <p:nvSpPr>
          <p:cNvPr id="176148" name="Text Box 20"/>
          <p:cNvSpPr txBox="1">
            <a:spLocks noChangeArrowheads="1"/>
          </p:cNvSpPr>
          <p:nvPr/>
        </p:nvSpPr>
        <p:spPr bwMode="auto">
          <a:xfrm>
            <a:off x="381000" y="1589088"/>
            <a:ext cx="8456613" cy="1382712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Нет плохой погоды</a:t>
            </a:r>
            <a:r>
              <a:rPr lang="ru-RU" sz="2800">
                <a:latin typeface="Times New Roman" pitchFamily="18" charset="0"/>
              </a:rPr>
              <a:t>: Реализационная гипотеза</a:t>
            </a:r>
            <a:br>
              <a:rPr lang="ru-RU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об эквивалентности стимулов</a:t>
            </a:r>
            <a:r>
              <a:rPr lang="ru-RU" altLang="zh-TW" sz="2800">
                <a:latin typeface="Times New Roman" pitchFamily="18" charset="0"/>
              </a:rPr>
              <a:t> реализации</a:t>
            </a: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altLang="zh-TW" sz="2800">
                <a:latin typeface="Times New Roman" pitchFamily="18" charset="0"/>
                <a:cs typeface="Times New Roman" pitchFamily="18" charset="0"/>
              </a:rPr>
            </a:b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соответствующих одному стимулу</a:t>
            </a:r>
            <a:r>
              <a:rPr lang="ru-RU" altLang="zh-TW" sz="2800">
                <a:latin typeface="Times New Roman" pitchFamily="18" charset="0"/>
              </a:rPr>
              <a:t> спецификации.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76149" name="Text Box 21"/>
          <p:cNvSpPr txBox="1">
            <a:spLocks noChangeArrowheads="1"/>
          </p:cNvSpPr>
          <p:nvPr/>
        </p:nvSpPr>
        <p:spPr bwMode="auto">
          <a:xfrm>
            <a:off x="381000" y="3200400"/>
            <a:ext cx="8458200" cy="1382713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Управление погодой</a:t>
            </a:r>
            <a:r>
              <a:rPr lang="ru-RU" altLang="zh-TW" sz="2800">
                <a:latin typeface="Times New Roman" pitchFamily="18" charset="0"/>
              </a:rPr>
              <a:t>: Медиатор перебирает стимулы</a:t>
            </a:r>
            <a:br>
              <a:rPr lang="ru-RU" altLang="zh-TW" sz="2800">
                <a:latin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реализации</a:t>
            </a: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, соответствующи</a:t>
            </a:r>
            <a:r>
              <a:rPr lang="ru-RU" altLang="zh-TW" sz="2800">
                <a:latin typeface="Times New Roman" pitchFamily="18" charset="0"/>
              </a:rPr>
              <a:t>е</a:t>
            </a:r>
            <a:r>
              <a:rPr lang="ru-RU" altLang="zh-TW" sz="2800">
                <a:latin typeface="Times New Roman" pitchFamily="18" charset="0"/>
                <a:cs typeface="Times New Roman" pitchFamily="18" charset="0"/>
              </a:rPr>
              <a:t> одному стимулу</a:t>
            </a:r>
            <a:br>
              <a:rPr lang="ru-RU" altLang="zh-TW" sz="2800">
                <a:latin typeface="Times New Roman" pitchFamily="18" charset="0"/>
                <a:cs typeface="Times New Roman" pitchFamily="18" charset="0"/>
              </a:rPr>
            </a:br>
            <a:r>
              <a:rPr lang="ru-RU" altLang="zh-TW" sz="2800">
                <a:latin typeface="Times New Roman" pitchFamily="18" charset="0"/>
              </a:rPr>
              <a:t>спецификации, как часть итерации стимулов.</a:t>
            </a:r>
            <a:endParaRPr lang="en-US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8" grpId="0" animBg="1"/>
      <p:bldP spid="17614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D35E-374F-48D3-9E4D-9DFA7F1C7DB6}" type="slidenum">
              <a:rPr lang="ru-RU"/>
              <a:pPr/>
              <a:t>75</a:t>
            </a:fld>
            <a:endParaRPr lang="ru-RU"/>
          </a:p>
        </p:txBody>
      </p:sp>
      <p:grpSp>
        <p:nvGrpSpPr>
          <p:cNvPr id="716802" name="Group 2"/>
          <p:cNvGrpSpPr>
            <a:grpSpLocks/>
          </p:cNvGrpSpPr>
          <p:nvPr/>
        </p:nvGrpSpPr>
        <p:grpSpPr bwMode="auto">
          <a:xfrm>
            <a:off x="457200" y="1535113"/>
            <a:ext cx="8305800" cy="5026025"/>
            <a:chOff x="288" y="967"/>
            <a:chExt cx="5232" cy="3166"/>
          </a:xfrm>
        </p:grpSpPr>
        <p:sp>
          <p:nvSpPr>
            <p:cNvPr id="716803" name="AutoShape 3"/>
            <p:cNvSpPr>
              <a:spLocks noChangeArrowheads="1"/>
            </p:cNvSpPr>
            <p:nvPr/>
          </p:nvSpPr>
          <p:spPr bwMode="auto">
            <a:xfrm>
              <a:off x="2194" y="2167"/>
              <a:ext cx="3326" cy="720"/>
            </a:xfrm>
            <a:prstGeom prst="roundRect">
              <a:avLst>
                <a:gd name="adj" fmla="val 16667"/>
              </a:avLst>
            </a:prstGeom>
            <a:solidFill>
              <a:srgbClr val="EEFDE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2400"/>
                <a:t>   медиатор</a:t>
              </a:r>
            </a:p>
          </p:txBody>
        </p:sp>
        <p:sp>
          <p:nvSpPr>
            <p:cNvPr id="716804" name="AutoShape 4"/>
            <p:cNvSpPr>
              <a:spLocks noChangeArrowheads="1"/>
            </p:cNvSpPr>
            <p:nvPr/>
          </p:nvSpPr>
          <p:spPr bwMode="auto">
            <a:xfrm>
              <a:off x="2358" y="967"/>
              <a:ext cx="975" cy="521"/>
            </a:xfrm>
            <a:prstGeom prst="roundRect">
              <a:avLst>
                <a:gd name="adj" fmla="val 16667"/>
              </a:avLst>
            </a:prstGeom>
            <a:solidFill>
              <a:srgbClr val="F7F3E9"/>
            </a:solid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777777"/>
                  </a:solidFill>
                </a:rPr>
                <a:t>обходчик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>
                  <a:solidFill>
                    <a:srgbClr val="777777"/>
                  </a:solidFill>
                </a:rPr>
                <a:t>автомата</a:t>
              </a:r>
            </a:p>
          </p:txBody>
        </p:sp>
        <p:sp>
          <p:nvSpPr>
            <p:cNvPr id="716805" name="AutoShape 5"/>
            <p:cNvSpPr>
              <a:spLocks noChangeArrowheads="1"/>
            </p:cNvSpPr>
            <p:nvPr/>
          </p:nvSpPr>
          <p:spPr bwMode="auto">
            <a:xfrm>
              <a:off x="2064" y="3634"/>
              <a:ext cx="1633" cy="499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800" b="1">
                  <a:solidFill>
                    <a:srgbClr val="F8F2DC"/>
                  </a:solidFill>
                </a:rPr>
                <a:t>реализация</a:t>
              </a:r>
            </a:p>
          </p:txBody>
        </p:sp>
        <p:sp>
          <p:nvSpPr>
            <p:cNvPr id="716806" name="AutoShape 6"/>
            <p:cNvSpPr>
              <a:spLocks noChangeArrowheads="1"/>
            </p:cNvSpPr>
            <p:nvPr/>
          </p:nvSpPr>
          <p:spPr bwMode="auto">
            <a:xfrm>
              <a:off x="4222" y="967"/>
              <a:ext cx="1020" cy="521"/>
            </a:xfrm>
            <a:prstGeom prst="roundRect">
              <a:avLst>
                <a:gd name="adj" fmla="val 16667"/>
              </a:avLst>
            </a:prstGeom>
            <a:solidFill>
              <a:srgbClr val="F7F3E9"/>
            </a:solid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ru-RU" sz="2400">
                  <a:solidFill>
                    <a:srgbClr val="777777"/>
                  </a:solidFill>
                </a:rPr>
                <a:t>тестовый</a:t>
              </a:r>
              <a:br>
                <a:rPr lang="ru-RU" sz="2400">
                  <a:solidFill>
                    <a:srgbClr val="777777"/>
                  </a:solidFill>
                </a:rPr>
              </a:br>
              <a:r>
                <a:rPr lang="ru-RU" sz="2400">
                  <a:solidFill>
                    <a:srgbClr val="777777"/>
                  </a:solidFill>
                </a:rPr>
                <a:t>оракул</a:t>
              </a:r>
            </a:p>
          </p:txBody>
        </p:sp>
        <p:cxnSp>
          <p:nvCxnSpPr>
            <p:cNvPr id="716807" name="AutoShape 7"/>
            <p:cNvCxnSpPr>
              <a:cxnSpLocks noChangeShapeType="1"/>
              <a:stCxn id="716804" idx="1"/>
              <a:endCxn id="716808" idx="3"/>
            </p:cNvCxnSpPr>
            <p:nvPr/>
          </p:nvCxnSpPr>
          <p:spPr bwMode="auto">
            <a:xfrm rot="10800000">
              <a:off x="1400" y="1228"/>
              <a:ext cx="946" cy="0"/>
            </a:xfrm>
            <a:prstGeom prst="straightConnector1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716808" name="AutoShape 8"/>
            <p:cNvSpPr>
              <a:spLocks noChangeArrowheads="1"/>
            </p:cNvSpPr>
            <p:nvPr/>
          </p:nvSpPr>
          <p:spPr bwMode="auto">
            <a:xfrm>
              <a:off x="435" y="967"/>
              <a:ext cx="953" cy="521"/>
            </a:xfrm>
            <a:prstGeom prst="roundRect">
              <a:avLst>
                <a:gd name="adj" fmla="val 16667"/>
              </a:avLst>
            </a:prstGeom>
            <a:solidFill>
              <a:srgbClr val="F7F3E9"/>
            </a:solid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777777"/>
                  </a:solidFill>
                </a:rPr>
                <a:t>итератор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>
                  <a:solidFill>
                    <a:srgbClr val="777777"/>
                  </a:solidFill>
                </a:rPr>
                <a:t>стимулов</a:t>
              </a:r>
            </a:p>
          </p:txBody>
        </p:sp>
        <p:sp>
          <p:nvSpPr>
            <p:cNvPr id="716809" name="AutoShape 9"/>
            <p:cNvSpPr>
              <a:spLocks noChangeArrowheads="1"/>
            </p:cNvSpPr>
            <p:nvPr/>
          </p:nvSpPr>
          <p:spPr bwMode="auto">
            <a:xfrm>
              <a:off x="288" y="2263"/>
              <a:ext cx="1248" cy="521"/>
            </a:xfrm>
            <a:prstGeom prst="roundRect">
              <a:avLst>
                <a:gd name="adj" fmla="val 16667"/>
              </a:avLst>
            </a:prstGeom>
            <a:solidFill>
              <a:srgbClr val="F7F3E9"/>
            </a:solid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rgbClr val="777777"/>
                  </a:solidFill>
                </a:rPr>
                <a:t>предусловие</a:t>
              </a:r>
            </a:p>
          </p:txBody>
        </p:sp>
        <p:cxnSp>
          <p:nvCxnSpPr>
            <p:cNvPr id="716810" name="AutoShape 10"/>
            <p:cNvCxnSpPr>
              <a:cxnSpLocks noChangeShapeType="1"/>
              <a:stCxn id="716808" idx="2"/>
              <a:endCxn id="716809" idx="0"/>
            </p:cNvCxnSpPr>
            <p:nvPr/>
          </p:nvCxnSpPr>
          <p:spPr bwMode="auto">
            <a:xfrm rot="5400000">
              <a:off x="536" y="1876"/>
              <a:ext cx="751" cy="0"/>
            </a:xfrm>
            <a:prstGeom prst="straightConnector1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716811" name="AutoShape 11"/>
            <p:cNvCxnSpPr>
              <a:cxnSpLocks noChangeShapeType="1"/>
              <a:stCxn id="716809" idx="3"/>
              <a:endCxn id="716803" idx="1"/>
            </p:cNvCxnSpPr>
            <p:nvPr/>
          </p:nvCxnSpPr>
          <p:spPr bwMode="auto">
            <a:xfrm>
              <a:off x="1548" y="2524"/>
              <a:ext cx="634" cy="3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969696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716812" name="AutoShape 12"/>
            <p:cNvCxnSpPr>
              <a:cxnSpLocks noChangeShapeType="1"/>
              <a:stCxn id="716806" idx="1"/>
              <a:endCxn id="716804" idx="3"/>
            </p:cNvCxnSpPr>
            <p:nvPr/>
          </p:nvCxnSpPr>
          <p:spPr bwMode="auto">
            <a:xfrm rot="10800000">
              <a:off x="3345" y="1228"/>
              <a:ext cx="865" cy="0"/>
            </a:xfrm>
            <a:prstGeom prst="straightConnector1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716813" name="Rectangle 13"/>
            <p:cNvSpPr>
              <a:spLocks noChangeArrowheads="1"/>
            </p:cNvSpPr>
            <p:nvPr/>
          </p:nvSpPr>
          <p:spPr bwMode="auto">
            <a:xfrm>
              <a:off x="2400" y="273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14" name="Rectangle 14"/>
            <p:cNvSpPr>
              <a:spLocks noChangeArrowheads="1"/>
            </p:cNvSpPr>
            <p:nvPr/>
          </p:nvSpPr>
          <p:spPr bwMode="auto">
            <a:xfrm>
              <a:off x="3216" y="273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15" name="Rectangle 15"/>
            <p:cNvSpPr>
              <a:spLocks noChangeArrowheads="1"/>
            </p:cNvSpPr>
            <p:nvPr/>
          </p:nvSpPr>
          <p:spPr bwMode="auto">
            <a:xfrm>
              <a:off x="3408" y="2457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16816" name="Group 16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716817" name="Rectangle 17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18" name="Rectangle 18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19" name="Rectangle 19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20" name="Rectangle 20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21" name="Rectangle 21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22" name="Rectangle 22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23" name="Rectangle 23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24" name="Rectangle 24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6825" name="Text Box 25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716826" name="Picture 26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6827" name="Text Box 27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Медиаторы.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Преобразование состояний</a:t>
            </a:r>
            <a:r>
              <a:rPr lang="ru-RU" altLang="zh-TW" sz="4000"/>
              <a:t>.</a:t>
            </a:r>
          </a:p>
        </p:txBody>
      </p:sp>
      <p:sp>
        <p:nvSpPr>
          <p:cNvPr id="716828" name="AutoShape 28"/>
          <p:cNvSpPr>
            <a:spLocks noChangeArrowheads="1"/>
          </p:cNvSpPr>
          <p:nvPr/>
        </p:nvSpPr>
        <p:spPr bwMode="auto">
          <a:xfrm>
            <a:off x="6400800" y="3590925"/>
            <a:ext cx="2232025" cy="827088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генератор</a:t>
            </a:r>
          </a:p>
          <a:p>
            <a:pPr algn="ctr">
              <a:lnSpc>
                <a:spcPct val="90000"/>
              </a:lnSpc>
            </a:pPr>
            <a:r>
              <a:rPr lang="ru-RU" sz="2400"/>
              <a:t>постсостояния</a:t>
            </a:r>
          </a:p>
        </p:txBody>
      </p:sp>
      <p:cxnSp>
        <p:nvCxnSpPr>
          <p:cNvPr id="716829" name="AutoShape 29"/>
          <p:cNvCxnSpPr>
            <a:cxnSpLocks noChangeShapeType="1"/>
            <a:stCxn id="716815" idx="1"/>
            <a:endCxn id="716828" idx="1"/>
          </p:cNvCxnSpPr>
          <p:nvPr/>
        </p:nvCxnSpPr>
        <p:spPr bwMode="auto">
          <a:xfrm flipV="1">
            <a:off x="5410200" y="4005263"/>
            <a:ext cx="971550" cy="9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16830" name="AutoShape 30"/>
          <p:cNvCxnSpPr>
            <a:cxnSpLocks noChangeShapeType="1"/>
            <a:stCxn id="716828" idx="0"/>
            <a:endCxn id="716806" idx="2"/>
          </p:cNvCxnSpPr>
          <p:nvPr/>
        </p:nvCxnSpPr>
        <p:spPr bwMode="auto">
          <a:xfrm rot="5400000" flipH="1">
            <a:off x="6919119" y="2974181"/>
            <a:ext cx="1190625" cy="47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16831" name="AutoShape 31"/>
          <p:cNvCxnSpPr>
            <a:cxnSpLocks noChangeShapeType="1"/>
            <a:stCxn id="716813" idx="2"/>
            <a:endCxn id="716805" idx="1"/>
          </p:cNvCxnSpPr>
          <p:nvPr/>
        </p:nvCxnSpPr>
        <p:spPr bwMode="auto">
          <a:xfrm rot="5400000">
            <a:off x="2794000" y="5035550"/>
            <a:ext cx="1593850" cy="666750"/>
          </a:xfrm>
          <a:prstGeom prst="curvedConnector4">
            <a:avLst>
              <a:gd name="adj1" fmla="val 37551"/>
              <a:gd name="adj2" fmla="val 13143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716832" name="AutoShape 32"/>
          <p:cNvCxnSpPr>
            <a:cxnSpLocks noChangeShapeType="1"/>
            <a:stCxn id="716805" idx="3"/>
            <a:endCxn id="716814" idx="2"/>
          </p:cNvCxnSpPr>
          <p:nvPr/>
        </p:nvCxnSpPr>
        <p:spPr bwMode="auto">
          <a:xfrm flipH="1" flipV="1">
            <a:off x="5219700" y="4572000"/>
            <a:ext cx="668338" cy="1593850"/>
          </a:xfrm>
          <a:prstGeom prst="curvedConnector4">
            <a:avLst>
              <a:gd name="adj1" fmla="val -31352"/>
              <a:gd name="adj2" fmla="val 6244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1524000" y="5272088"/>
            <a:ext cx="152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solidFill>
                  <a:srgbClr val="3333FF"/>
                </a:solidFill>
                <a:latin typeface="Times New Roman" pitchFamily="18" charset="0"/>
              </a:rPr>
              <a:t>стимулы</a:t>
            </a:r>
            <a:endParaRPr lang="en-US" sz="2800" u="sng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716834" name="Text Box 34"/>
          <p:cNvSpPr txBox="1">
            <a:spLocks noChangeArrowheads="1"/>
          </p:cNvSpPr>
          <p:nvPr/>
        </p:nvSpPr>
        <p:spPr bwMode="auto">
          <a:xfrm>
            <a:off x="6096000" y="5257800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solidFill>
                  <a:srgbClr val="FF0000"/>
                </a:solidFill>
                <a:latin typeface="Times New Roman" pitchFamily="18" charset="0"/>
              </a:rPr>
              <a:t>реакции</a:t>
            </a:r>
            <a:endParaRPr lang="en-US" sz="2800" u="sng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5791200" y="26812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состояния</a:t>
            </a:r>
            <a:endParaRPr lang="en-US" sz="2800" u="sng">
              <a:latin typeface="Times New Roman" pitchFamily="18" charset="0"/>
            </a:endParaRP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>
            <a:off x="4248150" y="4797425"/>
            <a:ext cx="217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400" b="1">
                <a:ea typeface="新細明體" pitchFamily="18" charset="-120"/>
                <a:sym typeface="Euclid Math One" pitchFamily="18" charset="2"/>
              </a:rPr>
              <a:t></a:t>
            </a:r>
            <a:endParaRPr lang="ru-RU" sz="5400" b="1">
              <a:sym typeface="Euclid Math One" pitchFamily="18" charset="2"/>
            </a:endParaRPr>
          </a:p>
        </p:txBody>
      </p:sp>
      <p:sp>
        <p:nvSpPr>
          <p:cNvPr id="716837" name="Text Box 37"/>
          <p:cNvSpPr txBox="1">
            <a:spLocks noChangeArrowheads="1"/>
          </p:cNvSpPr>
          <p:nvPr/>
        </p:nvSpPr>
        <p:spPr bwMode="auto">
          <a:xfrm>
            <a:off x="4394200" y="4797425"/>
            <a:ext cx="215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TW" sz="5400" b="1">
                <a:ea typeface="新細明體" pitchFamily="18" charset="-120"/>
                <a:sym typeface="Euclid Math One" pitchFamily="18" charset="2"/>
              </a:rPr>
              <a:t></a:t>
            </a:r>
            <a:endParaRPr lang="ru-RU" sz="5400" b="1">
              <a:sym typeface="Euclid Math One" pitchFamily="18" charset="2"/>
            </a:endParaRPr>
          </a:p>
        </p:txBody>
      </p:sp>
      <p:sp>
        <p:nvSpPr>
          <p:cNvPr id="716838" name="AutoShape 38"/>
          <p:cNvSpPr>
            <a:spLocks noChangeArrowheads="1"/>
          </p:cNvSpPr>
          <p:nvPr/>
        </p:nvSpPr>
        <p:spPr bwMode="auto">
          <a:xfrm>
            <a:off x="708025" y="5445125"/>
            <a:ext cx="2592388" cy="792163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716839" name="AutoShape 39"/>
          <p:cNvSpPr>
            <a:spLocks noChangeArrowheads="1"/>
          </p:cNvSpPr>
          <p:nvPr/>
        </p:nvSpPr>
        <p:spPr bwMode="auto">
          <a:xfrm>
            <a:off x="1117600" y="1557338"/>
            <a:ext cx="180022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тест</a:t>
            </a:r>
          </a:p>
        </p:txBody>
      </p:sp>
      <p:sp>
        <p:nvSpPr>
          <p:cNvPr id="716840" name="AutoShape 40"/>
          <p:cNvSpPr>
            <a:spLocks noChangeArrowheads="1"/>
          </p:cNvSpPr>
          <p:nvPr/>
        </p:nvSpPr>
        <p:spPr bwMode="auto">
          <a:xfrm>
            <a:off x="949325" y="3898900"/>
            <a:ext cx="2124075" cy="969963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ru-RU" sz="2400"/>
              <a:t>среда</a:t>
            </a:r>
          </a:p>
          <a:p>
            <a:pPr algn="ctr"/>
            <a:r>
              <a:rPr lang="ru-RU" sz="2400"/>
              <a:t>передачи</a:t>
            </a:r>
          </a:p>
        </p:txBody>
      </p:sp>
      <p:sp>
        <p:nvSpPr>
          <p:cNvPr id="716841" name="AutoShape 41"/>
          <p:cNvSpPr>
            <a:spLocks noChangeArrowheads="1"/>
          </p:cNvSpPr>
          <p:nvPr/>
        </p:nvSpPr>
        <p:spPr bwMode="auto">
          <a:xfrm>
            <a:off x="1116013" y="2816225"/>
            <a:ext cx="1800225" cy="504825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медиатор</a:t>
            </a:r>
          </a:p>
        </p:txBody>
      </p:sp>
      <p:cxnSp>
        <p:nvCxnSpPr>
          <p:cNvPr id="716842" name="AutoShape 42"/>
          <p:cNvCxnSpPr>
            <a:cxnSpLocks noChangeShapeType="1"/>
            <a:stCxn id="716839" idx="2"/>
            <a:endCxn id="716841" idx="0"/>
          </p:cNvCxnSpPr>
          <p:nvPr/>
        </p:nvCxnSpPr>
        <p:spPr bwMode="auto">
          <a:xfrm flipH="1">
            <a:off x="2016125" y="2224088"/>
            <a:ext cx="1588" cy="5730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716843" name="AutoShape 43"/>
          <p:cNvCxnSpPr>
            <a:cxnSpLocks noChangeShapeType="1"/>
            <a:stCxn id="716838" idx="0"/>
            <a:endCxn id="716840" idx="2"/>
          </p:cNvCxnSpPr>
          <p:nvPr/>
        </p:nvCxnSpPr>
        <p:spPr bwMode="auto">
          <a:xfrm flipV="1">
            <a:off x="2005013" y="4887913"/>
            <a:ext cx="6350" cy="5381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716844" name="AutoShape 44"/>
          <p:cNvCxnSpPr>
            <a:cxnSpLocks noChangeShapeType="1"/>
            <a:stCxn id="716840" idx="0"/>
            <a:endCxn id="716841" idx="2"/>
          </p:cNvCxnSpPr>
          <p:nvPr/>
        </p:nvCxnSpPr>
        <p:spPr bwMode="auto">
          <a:xfrm flipV="1">
            <a:off x="2011363" y="3340100"/>
            <a:ext cx="4762" cy="5397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716852" name="AutoShape 52"/>
          <p:cNvCxnSpPr>
            <a:cxnSpLocks noChangeShapeType="1"/>
            <a:stCxn id="716838" idx="0"/>
            <a:endCxn id="716841" idx="2"/>
          </p:cNvCxnSpPr>
          <p:nvPr/>
        </p:nvCxnSpPr>
        <p:spPr bwMode="auto">
          <a:xfrm flipV="1">
            <a:off x="2005013" y="3340100"/>
            <a:ext cx="11112" cy="20859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716853" name="Text Box 53"/>
          <p:cNvSpPr txBox="1">
            <a:spLocks noChangeArrowheads="1"/>
          </p:cNvSpPr>
          <p:nvPr/>
        </p:nvSpPr>
        <p:spPr bwMode="auto">
          <a:xfrm>
            <a:off x="4248150" y="2565400"/>
            <a:ext cx="3108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600"/>
              <a:t>Синхронное</a:t>
            </a:r>
            <a:br>
              <a:rPr lang="ru-RU" sz="3600"/>
            </a:br>
            <a:r>
              <a:rPr lang="ru-RU" sz="3600"/>
              <a:t>тестирование</a:t>
            </a:r>
          </a:p>
        </p:txBody>
      </p:sp>
      <p:sp>
        <p:nvSpPr>
          <p:cNvPr id="716854" name="Text Box 54"/>
          <p:cNvSpPr txBox="1">
            <a:spLocks noChangeArrowheads="1"/>
          </p:cNvSpPr>
          <p:nvPr/>
        </p:nvSpPr>
        <p:spPr bwMode="auto">
          <a:xfrm>
            <a:off x="4248150" y="2565400"/>
            <a:ext cx="3108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600"/>
              <a:t>Асинхронное</a:t>
            </a:r>
            <a:br>
              <a:rPr lang="ru-RU" sz="3600"/>
            </a:br>
            <a:r>
              <a:rPr lang="ru-RU" sz="3600"/>
              <a:t>тестирование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16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6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1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6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1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16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71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16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716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16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16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16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716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16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716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16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16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71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1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1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1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000"/>
                                        <p:tgtEl>
                                          <p:spTgt spid="716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2000"/>
                                        <p:tgtEl>
                                          <p:spTgt spid="716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2000"/>
                                        <p:tgtEl>
                                          <p:spTgt spid="71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2000"/>
                                        <p:tgtEl>
                                          <p:spTgt spid="716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2000"/>
                                        <p:tgtEl>
                                          <p:spTgt spid="71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2000"/>
                                        <p:tgtEl>
                                          <p:spTgt spid="71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8" grpId="0" animBg="1"/>
      <p:bldP spid="716828" grpId="1" animBg="1"/>
      <p:bldP spid="716833" grpId="0"/>
      <p:bldP spid="716833" grpId="1"/>
      <p:bldP spid="716834" grpId="0"/>
      <p:bldP spid="716834" grpId="1"/>
      <p:bldP spid="716835" grpId="0"/>
      <p:bldP spid="716835" grpId="1"/>
      <p:bldP spid="716836" grpId="0"/>
      <p:bldP spid="716836" grpId="1"/>
      <p:bldP spid="716837" grpId="0"/>
      <p:bldP spid="716837" grpId="1"/>
      <p:bldP spid="716838" grpId="0" animBg="1"/>
      <p:bldP spid="716839" grpId="0" animBg="1"/>
      <p:bldP spid="716840" grpId="0" animBg="1"/>
      <p:bldP spid="716841" grpId="0" animBg="1"/>
      <p:bldP spid="716853" grpId="0"/>
      <p:bldP spid="716853" grpId="1"/>
      <p:bldP spid="71685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3754-9F58-462A-BA98-2F62F3115494}" type="slidenum">
              <a:rPr lang="ru-RU"/>
              <a:pPr/>
              <a:t>76</a:t>
            </a:fld>
            <a:endParaRPr lang="ru-RU"/>
          </a:p>
        </p:txBody>
      </p:sp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491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1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1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1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1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2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2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2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492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492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4925" name="Text Box 13"/>
          <p:cNvSpPr txBox="1">
            <a:spLocks noChangeArrowheads="1"/>
          </p:cNvSpPr>
          <p:nvPr/>
        </p:nvSpPr>
        <p:spPr bwMode="auto">
          <a:xfrm>
            <a:off x="4572000" y="503238"/>
            <a:ext cx="4495800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zh-TW" sz="3000" b="1" u="sng">
                <a:latin typeface="Times New Roman" pitchFamily="18" charset="0"/>
              </a:rPr>
              <a:t>акторизация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Цели и проблемы 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Тестовая модель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Эквивалентность реакций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Эквивалентность стимулов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Эквивалентность состояний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Общий случай 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Проблема блокирующего </a:t>
            </a:r>
            <a:r>
              <a:rPr lang="en-US" altLang="zh-TW" sz="2600">
                <a:latin typeface="Times New Roman" pitchFamily="18" charset="0"/>
                <a:ea typeface="新細明體" pitchFamily="18" charset="-120"/>
              </a:rPr>
              <a:t>deadlock</a:t>
            </a:r>
            <a:r>
              <a:rPr lang="ru-RU" altLang="zh-TW" sz="2600">
                <a:latin typeface="Times New Roman" pitchFamily="18" charset="0"/>
              </a:rPr>
              <a:t>`а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294926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6000" contrast="-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294927" name="Picture 15" descr="derevo7"/>
          <p:cNvPicPr>
            <a:picLocks noChangeAspect="1" noChangeArrowheads="1"/>
          </p:cNvPicPr>
          <p:nvPr/>
        </p:nvPicPr>
        <p:blipFill>
          <a:blip r:embed="rId4" cstate="print">
            <a:lum bright="12000" contrast="-6000"/>
          </a:blip>
          <a:srcRect/>
          <a:stretch>
            <a:fillRect/>
          </a:stretch>
        </p:blipFill>
        <p:spPr bwMode="auto">
          <a:xfrm>
            <a:off x="107950" y="106363"/>
            <a:ext cx="4322763" cy="663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0BE0-84C7-42B7-B671-5CDEB358B3EE}" type="slidenum">
              <a:rPr lang="ru-RU"/>
              <a:pPr/>
              <a:t>77</a:t>
            </a:fld>
            <a:endParaRPr lang="ru-RU"/>
          </a:p>
        </p:txBody>
      </p:sp>
      <p:grpSp>
        <p:nvGrpSpPr>
          <p:cNvPr id="2590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590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90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590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908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Цели и проблемы факторизации</a:t>
            </a:r>
            <a:r>
              <a:rPr lang="ru-RU" altLang="zh-TW" sz="4000"/>
              <a:t>.</a:t>
            </a:r>
          </a:p>
        </p:txBody>
      </p:sp>
      <p:sp>
        <p:nvSpPr>
          <p:cNvPr id="259086" name="Text Box 14"/>
          <p:cNvSpPr txBox="1">
            <a:spLocks noChangeArrowheads="1"/>
          </p:cNvSpPr>
          <p:nvPr/>
        </p:nvSpPr>
        <p:spPr bwMode="auto">
          <a:xfrm>
            <a:off x="611188" y="3311525"/>
            <a:ext cx="8208962" cy="946150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Для автомата Мили</a:t>
            </a:r>
            <a:r>
              <a:rPr lang="ru-RU" sz="2800"/>
              <a:t>: </a:t>
            </a:r>
            <a:r>
              <a:rPr lang="ru-RU" sz="2800">
                <a:latin typeface="Times New Roman" pitchFamily="18" charset="0"/>
              </a:rPr>
              <a:t>Три вида эквивалентности:</a:t>
            </a:r>
          </a:p>
          <a:p>
            <a:pPr algn="dist"/>
            <a:r>
              <a:rPr lang="ru-RU" sz="2800">
                <a:latin typeface="Times New Roman" pitchFamily="18" charset="0"/>
              </a:rPr>
              <a:t>состояний, стимулов, реакций.</a:t>
            </a:r>
          </a:p>
        </p:txBody>
      </p:sp>
      <p:sp>
        <p:nvSpPr>
          <p:cNvPr id="259087" name="Text Box 15"/>
          <p:cNvSpPr txBox="1">
            <a:spLocks noChangeArrowheads="1"/>
          </p:cNvSpPr>
          <p:nvPr/>
        </p:nvSpPr>
        <p:spPr bwMode="auto">
          <a:xfrm>
            <a:off x="611188" y="1341438"/>
            <a:ext cx="8208962" cy="946150"/>
          </a:xfrm>
          <a:prstGeom prst="rect">
            <a:avLst/>
          </a:prstGeom>
          <a:solidFill>
            <a:srgbClr val="E8F5F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Основная цель</a:t>
            </a:r>
            <a:r>
              <a:rPr lang="ru-RU" sz="2800"/>
              <a:t>:</a:t>
            </a:r>
          </a:p>
          <a:p>
            <a:pPr algn="dist"/>
            <a:r>
              <a:rPr lang="ru-RU" sz="2800">
                <a:latin typeface="Times New Roman" pitchFamily="18" charset="0"/>
              </a:rPr>
              <a:t>уменьшение размера спецификационного автомата.</a:t>
            </a:r>
          </a:p>
        </p:txBody>
      </p:sp>
      <p:sp>
        <p:nvSpPr>
          <p:cNvPr id="259088" name="Text Box 16"/>
          <p:cNvSpPr txBox="1">
            <a:spLocks noChangeArrowheads="1"/>
          </p:cNvSpPr>
          <p:nvPr/>
        </p:nvSpPr>
        <p:spPr bwMode="auto">
          <a:xfrm>
            <a:off x="611188" y="2390775"/>
            <a:ext cx="8208962" cy="822325"/>
          </a:xfrm>
          <a:prstGeom prst="rect">
            <a:avLst/>
          </a:prstGeom>
          <a:solidFill>
            <a:srgbClr val="EEFD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/>
              <a:t>Спецификация как множество трасс наблюдений.</a:t>
            </a:r>
          </a:p>
          <a:p>
            <a:pPr algn="dist"/>
            <a:r>
              <a:rPr lang="ru-RU" sz="2400"/>
              <a:t>Эквивалентность трасс и фактор-спецификация.</a:t>
            </a:r>
            <a:endParaRPr lang="ru-RU" sz="2400" b="1"/>
          </a:p>
        </p:txBody>
      </p:sp>
      <p:sp>
        <p:nvSpPr>
          <p:cNvPr id="259089" name="AutoShape 17"/>
          <p:cNvSpPr>
            <a:spLocks noChangeArrowheads="1"/>
          </p:cNvSpPr>
          <p:nvPr/>
        </p:nvSpPr>
        <p:spPr bwMode="auto">
          <a:xfrm>
            <a:off x="142875" y="1358900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9090" name="Text Box 18"/>
          <p:cNvSpPr txBox="1">
            <a:spLocks noChangeArrowheads="1"/>
          </p:cNvSpPr>
          <p:nvPr/>
        </p:nvSpPr>
        <p:spPr bwMode="auto">
          <a:xfrm>
            <a:off x="611188" y="4349750"/>
            <a:ext cx="8208962" cy="915988"/>
          </a:xfrm>
          <a:prstGeom prst="rect">
            <a:avLst/>
          </a:prstGeom>
          <a:solidFill>
            <a:srgbClr val="FFE9E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Две проблемы</a:t>
            </a:r>
            <a:r>
              <a:rPr lang="ru-RU" sz="2800"/>
              <a:t>:</a:t>
            </a:r>
            <a:endParaRPr lang="ru-RU" sz="2800">
              <a:latin typeface="Times New Roman" pitchFamily="18" charset="0"/>
            </a:endParaRPr>
          </a:p>
          <a:p>
            <a:pPr algn="dist"/>
            <a:r>
              <a:rPr lang="ru-RU" sz="2600">
                <a:latin typeface="Times New Roman" pitchFamily="18" charset="0"/>
              </a:rPr>
              <a:t>1) недетерминизм, 2) запрет блокирующего </a:t>
            </a:r>
            <a:r>
              <a:rPr lang="en-US" sz="2600">
                <a:latin typeface="Times New Roman" pitchFamily="18" charset="0"/>
              </a:rPr>
              <a:t>deadlock`</a:t>
            </a:r>
            <a:r>
              <a:rPr lang="ru-RU" sz="2600">
                <a:latin typeface="Times New Roman" pitchFamily="18" charset="0"/>
              </a:rPr>
              <a:t>а.</a:t>
            </a: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11188" y="5362575"/>
            <a:ext cx="8208962" cy="946150"/>
          </a:xfrm>
          <a:prstGeom prst="rect">
            <a:avLst/>
          </a:prstGeom>
          <a:solidFill>
            <a:srgbClr val="E8F5F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sng"/>
              <a:t>Дополнительная цель</a:t>
            </a:r>
            <a:r>
              <a:rPr lang="ru-RU" sz="2800"/>
              <a:t>:</a:t>
            </a:r>
          </a:p>
          <a:p>
            <a:pPr algn="dist"/>
            <a:r>
              <a:rPr lang="ru-RU" sz="2800">
                <a:latin typeface="Times New Roman" pitchFamily="18" charset="0"/>
              </a:rPr>
              <a:t>уменьшение недетерминизма.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9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9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4.16667E-6 0.15348 " pathEditMode="relative" rAng="0" ptsTypes="AA">
                                      <p:cBhvr>
                                        <p:cTn id="21" dur="100" fill="hold"/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9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5348 L 4.16667E-6 0.2875 " pathEditMode="relative" rAng="0" ptsTypes="AA">
                                      <p:cBhvr>
                                        <p:cTn id="29" dur="100" fill="hold"/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9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875 L 4.16667E-6 0.43959 " pathEditMode="relative" rAng="0" ptsTypes="AA">
                                      <p:cBhvr>
                                        <p:cTn id="37" dur="100" fill="hold"/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43959 L 4.16667E-6 0.5919 " pathEditMode="relative" rAng="0" ptsTypes="AA">
                                      <p:cBhvr>
                                        <p:cTn id="45" dur="100" fill="hold"/>
                                        <p:tgtEl>
                                          <p:spTgt spid="259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6" grpId="0" animBg="1"/>
      <p:bldP spid="259087" grpId="0" animBg="1"/>
      <p:bldP spid="259088" grpId="0" animBg="1"/>
      <p:bldP spid="259089" grpId="0" animBg="1"/>
      <p:bldP spid="259089" grpId="1" animBg="1"/>
      <p:bldP spid="259089" grpId="2" animBg="1"/>
      <p:bldP spid="259089" grpId="3" animBg="1"/>
      <p:bldP spid="259089" grpId="4" animBg="1"/>
      <p:bldP spid="259090" grpId="0" animBg="1"/>
      <p:bldP spid="25909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2FAA2-D16C-457B-8BA9-D02AE613D46C}" type="slidenum">
              <a:rPr lang="ru-RU"/>
              <a:pPr/>
              <a:t>78</a:t>
            </a:fld>
            <a:endParaRPr lang="ru-RU"/>
          </a:p>
        </p:txBody>
      </p:sp>
      <p:sp>
        <p:nvSpPr>
          <p:cNvPr id="178179" name="AutoShape 3"/>
          <p:cNvSpPr>
            <a:spLocks noChangeArrowheads="1"/>
          </p:cNvSpPr>
          <p:nvPr/>
        </p:nvSpPr>
        <p:spPr bwMode="auto">
          <a:xfrm>
            <a:off x="1778000" y="4616450"/>
            <a:ext cx="3292475" cy="53340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первичный медиатор</a:t>
            </a:r>
          </a:p>
        </p:txBody>
      </p:sp>
      <p:grpSp>
        <p:nvGrpSpPr>
          <p:cNvPr id="178180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78181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2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3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4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5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6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7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8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8189" name="Text Box 13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78190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8191" name="Text Box 15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Тестовая модель</a:t>
            </a:r>
            <a:r>
              <a:rPr lang="ru-RU" altLang="zh-TW" sz="4000"/>
              <a:t>.</a:t>
            </a:r>
          </a:p>
        </p:txBody>
      </p:sp>
      <p:sp>
        <p:nvSpPr>
          <p:cNvPr id="178192" name="AutoShape 16"/>
          <p:cNvSpPr>
            <a:spLocks noChangeArrowheads="1"/>
          </p:cNvSpPr>
          <p:nvPr/>
        </p:nvSpPr>
        <p:spPr bwMode="auto">
          <a:xfrm>
            <a:off x="2125663" y="5624513"/>
            <a:ext cx="2592387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178194" name="Rectangle 18"/>
          <p:cNvSpPr>
            <a:spLocks noChangeArrowheads="1"/>
          </p:cNvSpPr>
          <p:nvPr/>
        </p:nvSpPr>
        <p:spPr bwMode="auto">
          <a:xfrm>
            <a:off x="4259263" y="375602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8195" name="AutoShape 19"/>
          <p:cNvSpPr>
            <a:spLocks noChangeArrowheads="1"/>
          </p:cNvSpPr>
          <p:nvPr/>
        </p:nvSpPr>
        <p:spPr bwMode="auto">
          <a:xfrm>
            <a:off x="1568450" y="2673350"/>
            <a:ext cx="3708400" cy="51435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медиатор-факторизатор</a:t>
            </a:r>
          </a:p>
        </p:txBody>
      </p:sp>
      <p:cxnSp>
        <p:nvCxnSpPr>
          <p:cNvPr id="178196" name="AutoShape 20"/>
          <p:cNvCxnSpPr>
            <a:cxnSpLocks noChangeShapeType="1"/>
            <a:stCxn id="178179" idx="0"/>
            <a:endCxn id="178197" idx="2"/>
          </p:cNvCxnSpPr>
          <p:nvPr/>
        </p:nvCxnSpPr>
        <p:spPr bwMode="auto">
          <a:xfrm rot="16200000">
            <a:off x="3234532" y="4407694"/>
            <a:ext cx="3794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</p:cxnSp>
      <p:sp>
        <p:nvSpPr>
          <p:cNvPr id="178197" name="AutoShape 21"/>
          <p:cNvSpPr>
            <a:spLocks noChangeArrowheads="1"/>
          </p:cNvSpPr>
          <p:nvPr/>
        </p:nvSpPr>
        <p:spPr bwMode="auto">
          <a:xfrm>
            <a:off x="1547813" y="3665538"/>
            <a:ext cx="3751262" cy="5334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спецификация</a:t>
            </a:r>
          </a:p>
        </p:txBody>
      </p:sp>
      <p:sp>
        <p:nvSpPr>
          <p:cNvPr id="178199" name="AutoShape 23"/>
          <p:cNvSpPr>
            <a:spLocks noChangeArrowheads="1"/>
          </p:cNvSpPr>
          <p:nvPr/>
        </p:nvSpPr>
        <p:spPr bwMode="auto">
          <a:xfrm>
            <a:off x="1547813" y="1760538"/>
            <a:ext cx="3751262" cy="5334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тестовая модель</a:t>
            </a:r>
          </a:p>
        </p:txBody>
      </p:sp>
      <p:cxnSp>
        <p:nvCxnSpPr>
          <p:cNvPr id="178200" name="AutoShape 24"/>
          <p:cNvCxnSpPr>
            <a:cxnSpLocks noChangeShapeType="1"/>
            <a:stCxn id="178195" idx="0"/>
            <a:endCxn id="178199" idx="2"/>
          </p:cNvCxnSpPr>
          <p:nvPr/>
        </p:nvCxnSpPr>
        <p:spPr bwMode="auto">
          <a:xfrm rot="16200000">
            <a:off x="3252788" y="2482850"/>
            <a:ext cx="341312" cy="1588"/>
          </a:xfrm>
          <a:prstGeom prst="curvedConnector3">
            <a:avLst>
              <a:gd name="adj1" fmla="val 49769"/>
            </a:avLst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</p:cxnSp>
      <p:sp>
        <p:nvSpPr>
          <p:cNvPr id="178202" name="Rectangle 26"/>
          <p:cNvSpPr>
            <a:spLocks noChangeArrowheads="1"/>
          </p:cNvSpPr>
          <p:nvPr/>
        </p:nvSpPr>
        <p:spPr bwMode="auto">
          <a:xfrm>
            <a:off x="3541713" y="37528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8209" name="AutoShape 33"/>
          <p:cNvSpPr>
            <a:spLocks noChangeArrowheads="1"/>
          </p:cNvSpPr>
          <p:nvPr/>
        </p:nvSpPr>
        <p:spPr bwMode="auto">
          <a:xfrm>
            <a:off x="6689725" y="1743075"/>
            <a:ext cx="1482725" cy="5334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тесты</a:t>
            </a:r>
          </a:p>
        </p:txBody>
      </p:sp>
      <p:sp>
        <p:nvSpPr>
          <p:cNvPr id="178210" name="AutoShape 34"/>
          <p:cNvSpPr>
            <a:spLocks noChangeArrowheads="1"/>
          </p:cNvSpPr>
          <p:nvPr/>
        </p:nvSpPr>
        <p:spPr bwMode="auto">
          <a:xfrm>
            <a:off x="6726238" y="3536950"/>
            <a:ext cx="1482725" cy="8636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тестовые</a:t>
            </a:r>
            <a:br>
              <a:rPr lang="ru-RU" sz="2400"/>
            </a:br>
            <a:r>
              <a:rPr lang="ru-RU" sz="2400"/>
              <a:t>оракулы</a:t>
            </a:r>
          </a:p>
        </p:txBody>
      </p:sp>
      <p:sp>
        <p:nvSpPr>
          <p:cNvPr id="178211" name="AutoShape 35"/>
          <p:cNvSpPr>
            <a:spLocks noChangeArrowheads="1"/>
          </p:cNvSpPr>
          <p:nvPr/>
        </p:nvSpPr>
        <p:spPr bwMode="auto">
          <a:xfrm>
            <a:off x="5400675" y="1665288"/>
            <a:ext cx="1187450" cy="684212"/>
          </a:xfrm>
          <a:prstGeom prst="rightArrow">
            <a:avLst>
              <a:gd name="adj1" fmla="val 50000"/>
              <a:gd name="adj2" fmla="val 43388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8212" name="AutoShape 36"/>
          <p:cNvSpPr>
            <a:spLocks noChangeArrowheads="1"/>
          </p:cNvSpPr>
          <p:nvPr/>
        </p:nvSpPr>
        <p:spPr bwMode="auto">
          <a:xfrm>
            <a:off x="5400675" y="3608388"/>
            <a:ext cx="1187450" cy="684212"/>
          </a:xfrm>
          <a:prstGeom prst="rightArrow">
            <a:avLst>
              <a:gd name="adj1" fmla="val 50000"/>
              <a:gd name="adj2" fmla="val 43388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78213" name="AutoShape 37"/>
          <p:cNvCxnSpPr>
            <a:cxnSpLocks noChangeShapeType="1"/>
            <a:stCxn id="178179" idx="2"/>
            <a:endCxn id="178192" idx="0"/>
          </p:cNvCxnSpPr>
          <p:nvPr/>
        </p:nvCxnSpPr>
        <p:spPr bwMode="auto">
          <a:xfrm flipH="1">
            <a:off x="3422650" y="5168900"/>
            <a:ext cx="1588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cxnSp>
        <p:nvCxnSpPr>
          <p:cNvPr id="178214" name="AutoShape 38"/>
          <p:cNvCxnSpPr>
            <a:cxnSpLocks noChangeShapeType="1"/>
            <a:stCxn id="178195" idx="2"/>
            <a:endCxn id="178197" idx="0"/>
          </p:cNvCxnSpPr>
          <p:nvPr/>
        </p:nvCxnSpPr>
        <p:spPr bwMode="auto">
          <a:xfrm>
            <a:off x="3422650" y="3206750"/>
            <a:ext cx="1588" cy="4397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</p:cxnSp>
      <p:sp>
        <p:nvSpPr>
          <p:cNvPr id="178215" name="Text Box 39"/>
          <p:cNvSpPr txBox="1">
            <a:spLocks noChangeArrowheads="1"/>
          </p:cNvSpPr>
          <p:nvPr/>
        </p:nvSpPr>
        <p:spPr bwMode="auto">
          <a:xfrm>
            <a:off x="468313" y="5734050"/>
            <a:ext cx="49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1</a:t>
            </a:r>
          </a:p>
        </p:txBody>
      </p:sp>
      <p:sp>
        <p:nvSpPr>
          <p:cNvPr id="178216" name="Text Box 40"/>
          <p:cNvSpPr txBox="1">
            <a:spLocks noChangeArrowheads="1"/>
          </p:cNvSpPr>
          <p:nvPr/>
        </p:nvSpPr>
        <p:spPr bwMode="auto">
          <a:xfrm>
            <a:off x="468313" y="3608388"/>
            <a:ext cx="49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2</a:t>
            </a:r>
          </a:p>
        </p:txBody>
      </p:sp>
      <p:sp>
        <p:nvSpPr>
          <p:cNvPr id="178217" name="Text Box 41"/>
          <p:cNvSpPr txBox="1">
            <a:spLocks noChangeArrowheads="1"/>
          </p:cNvSpPr>
          <p:nvPr/>
        </p:nvSpPr>
        <p:spPr bwMode="auto">
          <a:xfrm>
            <a:off x="476250" y="1628775"/>
            <a:ext cx="49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7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7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7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7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nimBg="1"/>
      <p:bldP spid="178192" grpId="0" animBg="1"/>
      <p:bldP spid="178195" grpId="0" animBg="1"/>
      <p:bldP spid="178197" grpId="0" animBg="1"/>
      <p:bldP spid="178199" grpId="0" animBg="1"/>
      <p:bldP spid="178209" grpId="0" animBg="1"/>
      <p:bldP spid="178210" grpId="0" animBg="1"/>
      <p:bldP spid="178211" grpId="0" animBg="1"/>
      <p:bldP spid="178212" grpId="0" animBg="1"/>
      <p:bldP spid="178215" grpId="0"/>
      <p:bldP spid="178216" grpId="0"/>
      <p:bldP spid="1782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C771-4CF0-4EB5-A0B8-196BD5037DA1}" type="slidenum">
              <a:rPr lang="ru-RU"/>
              <a:pPr/>
              <a:t>79</a:t>
            </a:fld>
            <a:endParaRPr lang="ru-RU"/>
          </a:p>
        </p:txBody>
      </p:sp>
      <p:grpSp>
        <p:nvGrpSpPr>
          <p:cNvPr id="18022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8022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2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2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3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3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3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3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3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023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8023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Эквивалентность реакций.</a:t>
            </a:r>
            <a:r>
              <a:rPr lang="ru-RU" altLang="zh-TW" sz="4000"/>
              <a:t> </a:t>
            </a:r>
          </a:p>
        </p:txBody>
      </p:sp>
      <p:sp>
        <p:nvSpPr>
          <p:cNvPr id="180243" name="Oval 19"/>
          <p:cNvSpPr>
            <a:spLocks noChangeArrowheads="1"/>
          </p:cNvSpPr>
          <p:nvPr/>
        </p:nvSpPr>
        <p:spPr bwMode="auto">
          <a:xfrm>
            <a:off x="611188" y="23844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180245" name="Oval 21"/>
          <p:cNvSpPr>
            <a:spLocks noChangeArrowheads="1"/>
          </p:cNvSpPr>
          <p:nvPr/>
        </p:nvSpPr>
        <p:spPr bwMode="auto">
          <a:xfrm>
            <a:off x="3490913" y="23844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s`</a:t>
            </a:r>
            <a:endParaRPr lang="ru-RU" sz="2400"/>
          </a:p>
        </p:txBody>
      </p:sp>
      <p:cxnSp>
        <p:nvCxnSpPr>
          <p:cNvPr id="180246" name="AutoShape 22"/>
          <p:cNvCxnSpPr>
            <a:cxnSpLocks noChangeShapeType="1"/>
            <a:stCxn id="180243" idx="7"/>
            <a:endCxn id="180245" idx="1"/>
          </p:cNvCxnSpPr>
          <p:nvPr/>
        </p:nvCxnSpPr>
        <p:spPr bwMode="auto">
          <a:xfrm rot="5400000" flipV="1">
            <a:off x="2248694" y="1143794"/>
            <a:ext cx="1587" cy="2600325"/>
          </a:xfrm>
          <a:prstGeom prst="curvedConnector3">
            <a:avLst>
              <a:gd name="adj1" fmla="val -415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80265" name="AutoShape 41"/>
          <p:cNvCxnSpPr>
            <a:cxnSpLocks noChangeShapeType="1"/>
            <a:stCxn id="180243" idx="5"/>
            <a:endCxn id="180245" idx="3"/>
          </p:cNvCxnSpPr>
          <p:nvPr/>
        </p:nvCxnSpPr>
        <p:spPr bwMode="auto">
          <a:xfrm rot="16200000" flipH="1">
            <a:off x="2248694" y="1423194"/>
            <a:ext cx="1587" cy="2600325"/>
          </a:xfrm>
          <a:prstGeom prst="curvedConnector3">
            <a:avLst>
              <a:gd name="adj1" fmla="val 442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0277" name="Text Box 53"/>
          <p:cNvSpPr txBox="1">
            <a:spLocks noChangeArrowheads="1"/>
          </p:cNvSpPr>
          <p:nvPr/>
        </p:nvSpPr>
        <p:spPr bwMode="auto">
          <a:xfrm>
            <a:off x="539750" y="5181600"/>
            <a:ext cx="3887788" cy="979488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эквивалентность реакций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y1</a:t>
            </a:r>
            <a:r>
              <a:rPr lang="en-US" sz="2800"/>
              <a:t>  </a:t>
            </a:r>
            <a:r>
              <a:rPr lang="en-US" sz="2800">
                <a:cs typeface="Arial" charset="0"/>
              </a:rPr>
              <a:t>~ </a:t>
            </a:r>
            <a:r>
              <a:rPr lang="en-US" sz="2800">
                <a:solidFill>
                  <a:srgbClr val="FF0000"/>
                </a:solidFill>
                <a:cs typeface="Arial" charset="0"/>
              </a:rPr>
              <a:t>y2</a:t>
            </a:r>
            <a:endParaRPr lang="en-US" sz="2800"/>
          </a:p>
        </p:txBody>
      </p:sp>
      <p:cxnSp>
        <p:nvCxnSpPr>
          <p:cNvPr id="180278" name="AutoShape 54"/>
          <p:cNvCxnSpPr>
            <a:cxnSpLocks noChangeShapeType="1"/>
            <a:stCxn id="180243" idx="6"/>
            <a:endCxn id="180245" idx="2"/>
          </p:cNvCxnSpPr>
          <p:nvPr/>
        </p:nvCxnSpPr>
        <p:spPr bwMode="auto">
          <a:xfrm>
            <a:off x="1008063" y="2582863"/>
            <a:ext cx="248285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0279" name="Oval 55"/>
          <p:cNvSpPr>
            <a:spLocks noChangeArrowheads="1"/>
          </p:cNvSpPr>
          <p:nvPr/>
        </p:nvSpPr>
        <p:spPr bwMode="auto">
          <a:xfrm>
            <a:off x="1908175" y="238442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 b="1">
                <a:solidFill>
                  <a:srgbClr val="FF3300"/>
                </a:solidFill>
              </a:rPr>
              <a:t>y</a:t>
            </a:r>
            <a:endParaRPr lang="ru-RU" sz="2800" b="1">
              <a:solidFill>
                <a:srgbClr val="FF3300"/>
              </a:solidFill>
            </a:endParaRPr>
          </a:p>
        </p:txBody>
      </p:sp>
      <p:sp>
        <p:nvSpPr>
          <p:cNvPr id="180280" name="Text Box 56"/>
          <p:cNvSpPr txBox="1">
            <a:spLocks noChangeArrowheads="1"/>
          </p:cNvSpPr>
          <p:nvPr/>
        </p:nvSpPr>
        <p:spPr bwMode="auto">
          <a:xfrm>
            <a:off x="5256213" y="5186363"/>
            <a:ext cx="2881312" cy="979487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фактор-реакция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y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= { </a:t>
            </a:r>
            <a:r>
              <a:rPr lang="en-US" sz="2800">
                <a:solidFill>
                  <a:srgbClr val="FF0000"/>
                </a:solidFill>
              </a:rPr>
              <a:t>y1</a:t>
            </a:r>
            <a:r>
              <a:rPr lang="en-US" sz="2800"/>
              <a:t>,</a:t>
            </a:r>
            <a:r>
              <a:rPr lang="en-US" sz="2800">
                <a:solidFill>
                  <a:srgbClr val="FF0000"/>
                </a:solidFill>
              </a:rPr>
              <a:t>y2 </a:t>
            </a:r>
            <a:r>
              <a:rPr lang="en-US" sz="2800"/>
              <a:t>}</a:t>
            </a:r>
          </a:p>
        </p:txBody>
      </p:sp>
      <p:sp>
        <p:nvSpPr>
          <p:cNvPr id="180282" name="Text Box 58"/>
          <p:cNvSpPr txBox="1">
            <a:spLocks noChangeArrowheads="1"/>
          </p:cNvSpPr>
          <p:nvPr/>
        </p:nvSpPr>
        <p:spPr bwMode="auto">
          <a:xfrm>
            <a:off x="4592638" y="2266950"/>
            <a:ext cx="51911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endParaRPr lang="ru-RU" sz="3200">
              <a:solidFill>
                <a:srgbClr val="3333FF"/>
              </a:solidFill>
            </a:endParaRPr>
          </a:p>
        </p:txBody>
      </p:sp>
      <p:sp>
        <p:nvSpPr>
          <p:cNvPr id="180283" name="Text Box 59"/>
          <p:cNvSpPr txBox="1">
            <a:spLocks noChangeArrowheads="1"/>
          </p:cNvSpPr>
          <p:nvPr/>
        </p:nvSpPr>
        <p:spPr bwMode="auto">
          <a:xfrm>
            <a:off x="6089650" y="2266950"/>
            <a:ext cx="6540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,s`</a:t>
            </a:r>
            <a:endParaRPr lang="ru-RU" sz="3200"/>
          </a:p>
        </p:txBody>
      </p:sp>
      <p:sp>
        <p:nvSpPr>
          <p:cNvPr id="180284" name="AutoShape 60"/>
          <p:cNvSpPr>
            <a:spLocks noChangeArrowheads="1"/>
          </p:cNvSpPr>
          <p:nvPr/>
        </p:nvSpPr>
        <p:spPr bwMode="auto">
          <a:xfrm>
            <a:off x="5194300" y="234156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FBC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0285" name="Text Box 61"/>
          <p:cNvSpPr txBox="1">
            <a:spLocks noChangeArrowheads="1"/>
          </p:cNvSpPr>
          <p:nvPr/>
        </p:nvSpPr>
        <p:spPr bwMode="auto">
          <a:xfrm>
            <a:off x="4583113" y="2914650"/>
            <a:ext cx="8350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180286" name="Text Box 62"/>
          <p:cNvSpPr txBox="1">
            <a:spLocks noChangeArrowheads="1"/>
          </p:cNvSpPr>
          <p:nvPr/>
        </p:nvSpPr>
        <p:spPr bwMode="auto">
          <a:xfrm>
            <a:off x="6369050" y="2914650"/>
            <a:ext cx="33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s`</a:t>
            </a:r>
            <a:endParaRPr lang="ru-RU" sz="3200"/>
          </a:p>
        </p:txBody>
      </p:sp>
      <p:sp>
        <p:nvSpPr>
          <p:cNvPr id="180287" name="AutoShape 63"/>
          <p:cNvSpPr>
            <a:spLocks noChangeArrowheads="1"/>
          </p:cNvSpPr>
          <p:nvPr/>
        </p:nvSpPr>
        <p:spPr bwMode="auto">
          <a:xfrm>
            <a:off x="5473700" y="298926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0288" name="Text Box 64"/>
          <p:cNvSpPr txBox="1">
            <a:spLocks noChangeArrowheads="1"/>
          </p:cNvSpPr>
          <p:nvPr/>
        </p:nvSpPr>
        <p:spPr bwMode="auto">
          <a:xfrm>
            <a:off x="6367463" y="1550988"/>
            <a:ext cx="22764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детерминизм</a:t>
            </a:r>
          </a:p>
        </p:txBody>
      </p:sp>
      <p:sp>
        <p:nvSpPr>
          <p:cNvPr id="180289" name="Text Box 65"/>
          <p:cNvSpPr txBox="1">
            <a:spLocks noChangeArrowheads="1"/>
          </p:cNvSpPr>
          <p:nvPr/>
        </p:nvSpPr>
        <p:spPr bwMode="auto">
          <a:xfrm>
            <a:off x="7246938" y="2244725"/>
            <a:ext cx="14954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сильный</a:t>
            </a:r>
          </a:p>
        </p:txBody>
      </p:sp>
      <p:sp>
        <p:nvSpPr>
          <p:cNvPr id="180290" name="Text Box 66"/>
          <p:cNvSpPr txBox="1">
            <a:spLocks noChangeArrowheads="1"/>
          </p:cNvSpPr>
          <p:nvPr/>
        </p:nvSpPr>
        <p:spPr bwMode="auto">
          <a:xfrm>
            <a:off x="7246938" y="2892425"/>
            <a:ext cx="12620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слабый</a:t>
            </a:r>
          </a:p>
        </p:txBody>
      </p:sp>
      <p:sp>
        <p:nvSpPr>
          <p:cNvPr id="180291" name="Text Box 67"/>
          <p:cNvSpPr txBox="1">
            <a:spLocks noChangeArrowheads="1"/>
          </p:cNvSpPr>
          <p:nvPr/>
        </p:nvSpPr>
        <p:spPr bwMode="auto">
          <a:xfrm>
            <a:off x="4608513" y="3625850"/>
            <a:ext cx="51911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180292" name="Text Box 68"/>
          <p:cNvSpPr txBox="1">
            <a:spLocks noChangeArrowheads="1"/>
          </p:cNvSpPr>
          <p:nvPr/>
        </p:nvSpPr>
        <p:spPr bwMode="auto">
          <a:xfrm>
            <a:off x="6394450" y="3625850"/>
            <a:ext cx="33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s`</a:t>
            </a:r>
            <a:endParaRPr lang="ru-RU" sz="3200"/>
          </a:p>
        </p:txBody>
      </p:sp>
      <p:sp>
        <p:nvSpPr>
          <p:cNvPr id="180293" name="AutoShape 69"/>
          <p:cNvSpPr>
            <a:spLocks noChangeArrowheads="1"/>
          </p:cNvSpPr>
          <p:nvPr/>
        </p:nvSpPr>
        <p:spPr bwMode="auto">
          <a:xfrm>
            <a:off x="5499100" y="370046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0295" name="Text Box 71"/>
          <p:cNvSpPr txBox="1">
            <a:spLocks noChangeArrowheads="1"/>
          </p:cNvSpPr>
          <p:nvPr/>
        </p:nvSpPr>
        <p:spPr bwMode="auto">
          <a:xfrm>
            <a:off x="7127875" y="3594100"/>
            <a:ext cx="1728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y1</a:t>
            </a:r>
            <a:r>
              <a:rPr lang="en-US" sz="2800"/>
              <a:t>, </a:t>
            </a:r>
            <a:r>
              <a:rPr lang="en-US" sz="2800">
                <a:solidFill>
                  <a:srgbClr val="FF0000"/>
                </a:solidFill>
              </a:rPr>
              <a:t>y2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180296" name="Text Box 72"/>
          <p:cNvSpPr txBox="1">
            <a:spLocks noChangeArrowheads="1"/>
          </p:cNvSpPr>
          <p:nvPr/>
        </p:nvSpPr>
        <p:spPr bwMode="auto">
          <a:xfrm>
            <a:off x="358775" y="3752850"/>
            <a:ext cx="40687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слабый детерминизм</a:t>
            </a:r>
            <a:br>
              <a:rPr lang="ru-RU" sz="2800"/>
            </a:br>
            <a:r>
              <a:rPr lang="ru-RU" sz="2800"/>
              <a:t>с детерминированным постсостоянием</a:t>
            </a:r>
          </a:p>
        </p:txBody>
      </p:sp>
      <p:sp>
        <p:nvSpPr>
          <p:cNvPr id="180297" name="Text Box 73"/>
          <p:cNvSpPr txBox="1">
            <a:spLocks noChangeArrowheads="1"/>
          </p:cNvSpPr>
          <p:nvPr/>
        </p:nvSpPr>
        <p:spPr bwMode="auto">
          <a:xfrm>
            <a:off x="538163" y="3932238"/>
            <a:ext cx="392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сильный детерминизм</a:t>
            </a:r>
          </a:p>
        </p:txBody>
      </p:sp>
      <p:sp>
        <p:nvSpPr>
          <p:cNvPr id="180298" name="Oval 74"/>
          <p:cNvSpPr>
            <a:spLocks noChangeArrowheads="1"/>
          </p:cNvSpPr>
          <p:nvPr/>
        </p:nvSpPr>
        <p:spPr bwMode="auto">
          <a:xfrm>
            <a:off x="3492500" y="1592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1</a:t>
            </a:r>
          </a:p>
        </p:txBody>
      </p:sp>
      <p:sp>
        <p:nvSpPr>
          <p:cNvPr id="180299" name="Oval 75"/>
          <p:cNvSpPr>
            <a:spLocks noChangeArrowheads="1"/>
          </p:cNvSpPr>
          <p:nvPr/>
        </p:nvSpPr>
        <p:spPr bwMode="auto">
          <a:xfrm>
            <a:off x="3492500" y="32115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2</a:t>
            </a:r>
          </a:p>
        </p:txBody>
      </p:sp>
      <p:cxnSp>
        <p:nvCxnSpPr>
          <p:cNvPr id="180300" name="AutoShape 76"/>
          <p:cNvCxnSpPr>
            <a:cxnSpLocks noChangeShapeType="1"/>
            <a:stCxn id="180243" idx="7"/>
            <a:endCxn id="180298" idx="2"/>
          </p:cNvCxnSpPr>
          <p:nvPr/>
        </p:nvCxnSpPr>
        <p:spPr bwMode="auto">
          <a:xfrm rot="16200000">
            <a:off x="1894681" y="845344"/>
            <a:ext cx="652463" cy="2543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0247" name="Oval 23"/>
          <p:cNvSpPr>
            <a:spLocks noChangeArrowheads="1"/>
          </p:cNvSpPr>
          <p:nvPr/>
        </p:nvSpPr>
        <p:spPr bwMode="auto">
          <a:xfrm>
            <a:off x="1871663" y="159226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0301" name="AutoShape 77"/>
          <p:cNvCxnSpPr>
            <a:cxnSpLocks noChangeShapeType="1"/>
            <a:stCxn id="180243" idx="5"/>
            <a:endCxn id="180299" idx="2"/>
          </p:cNvCxnSpPr>
          <p:nvPr/>
        </p:nvCxnSpPr>
        <p:spPr bwMode="auto">
          <a:xfrm rot="16200000" flipH="1">
            <a:off x="1877219" y="1794669"/>
            <a:ext cx="687387" cy="2543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0273" name="Oval 49"/>
          <p:cNvSpPr>
            <a:spLocks noChangeArrowheads="1"/>
          </p:cNvSpPr>
          <p:nvPr/>
        </p:nvSpPr>
        <p:spPr bwMode="auto">
          <a:xfrm>
            <a:off x="1871663" y="3176588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r>
              <a:rPr lang="ru-RU" sz="28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80303" name="Oval 79"/>
          <p:cNvSpPr>
            <a:spLocks noChangeArrowheads="1"/>
          </p:cNvSpPr>
          <p:nvPr/>
        </p:nvSpPr>
        <p:spPr bwMode="auto">
          <a:xfrm>
            <a:off x="1908175" y="162877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 b="1">
                <a:solidFill>
                  <a:srgbClr val="FF3300"/>
                </a:solidFill>
              </a:rPr>
              <a:t>y</a:t>
            </a:r>
            <a:endParaRPr lang="ru-RU" sz="2800" b="1">
              <a:solidFill>
                <a:srgbClr val="FF3300"/>
              </a:solidFill>
            </a:endParaRPr>
          </a:p>
        </p:txBody>
      </p:sp>
      <p:sp>
        <p:nvSpPr>
          <p:cNvPr id="180304" name="Oval 80"/>
          <p:cNvSpPr>
            <a:spLocks noChangeArrowheads="1"/>
          </p:cNvSpPr>
          <p:nvPr/>
        </p:nvSpPr>
        <p:spPr bwMode="auto">
          <a:xfrm>
            <a:off x="1871663" y="314166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 b="1">
                <a:solidFill>
                  <a:srgbClr val="FF3300"/>
                </a:solidFill>
              </a:rPr>
              <a:t>y</a:t>
            </a:r>
            <a:endParaRPr lang="ru-RU" sz="2800" b="1">
              <a:solidFill>
                <a:srgbClr val="FF3300"/>
              </a:solidFill>
            </a:endParaRPr>
          </a:p>
        </p:txBody>
      </p:sp>
      <p:sp>
        <p:nvSpPr>
          <p:cNvPr id="180305" name="Text Box 81"/>
          <p:cNvSpPr txBox="1">
            <a:spLocks noChangeArrowheads="1"/>
          </p:cNvSpPr>
          <p:nvPr/>
        </p:nvSpPr>
        <p:spPr bwMode="auto">
          <a:xfrm>
            <a:off x="717550" y="4111625"/>
            <a:ext cx="3925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недетерминизм</a:t>
            </a:r>
          </a:p>
        </p:txBody>
      </p:sp>
      <p:sp>
        <p:nvSpPr>
          <p:cNvPr id="180306" name="Text Box 82"/>
          <p:cNvSpPr txBox="1">
            <a:spLocks noChangeArrowheads="1"/>
          </p:cNvSpPr>
          <p:nvPr/>
        </p:nvSpPr>
        <p:spPr bwMode="auto">
          <a:xfrm>
            <a:off x="538163" y="3932238"/>
            <a:ext cx="4068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слабый детерминизм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8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8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0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1000"/>
                                        <p:tgtEl>
                                          <p:spTgt spid="180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18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18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18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8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18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8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8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8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8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8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8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8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18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8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8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8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8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18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18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45" grpId="1" animBg="1"/>
      <p:bldP spid="180277" grpId="0" animBg="1"/>
      <p:bldP spid="180277" grpId="1" animBg="1"/>
      <p:bldP spid="180277" grpId="2" animBg="1"/>
      <p:bldP spid="180279" grpId="0" animBg="1"/>
      <p:bldP spid="180279" grpId="1" animBg="1"/>
      <p:bldP spid="180280" grpId="0" animBg="1"/>
      <p:bldP spid="180280" grpId="1" animBg="1"/>
      <p:bldP spid="180280" grpId="2" animBg="1"/>
      <p:bldP spid="180282" grpId="0"/>
      <p:bldP spid="180283" grpId="0"/>
      <p:bldP spid="180284" grpId="0" animBg="1"/>
      <p:bldP spid="180285" grpId="0"/>
      <p:bldP spid="180286" grpId="0"/>
      <p:bldP spid="180287" grpId="0" animBg="1"/>
      <p:bldP spid="180288" grpId="0"/>
      <p:bldP spid="180289" grpId="0"/>
      <p:bldP spid="180290" grpId="0"/>
      <p:bldP spid="180291" grpId="0"/>
      <p:bldP spid="180293" grpId="0" animBg="1"/>
      <p:bldP spid="180296" grpId="1"/>
      <p:bldP spid="180297" grpId="0"/>
      <p:bldP spid="180297" grpId="1"/>
      <p:bldP spid="180298" grpId="0" animBg="1"/>
      <p:bldP spid="180299" grpId="0" animBg="1"/>
      <p:bldP spid="180247" grpId="1" animBg="1"/>
      <p:bldP spid="180247" grpId="2" animBg="1"/>
      <p:bldP spid="180247" grpId="3" animBg="1"/>
      <p:bldP spid="180273" grpId="1" animBg="1"/>
      <p:bldP spid="180273" grpId="2" animBg="1"/>
      <p:bldP spid="180273" grpId="3" animBg="1"/>
      <p:bldP spid="180303" grpId="0" animBg="1"/>
      <p:bldP spid="180304" grpId="0" animBg="1" autoUpdateAnimBg="0"/>
      <p:bldP spid="180305" grpId="0"/>
      <p:bldP spid="180306" grpId="2"/>
      <p:bldP spid="180306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C1695-702C-400D-9AC8-5FE1804077C8}" type="slidenum">
              <a:rPr lang="ru-RU"/>
              <a:pPr/>
              <a:t>8</a:t>
            </a:fld>
            <a:endParaRPr lang="ru-RU"/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179388" y="3681413"/>
            <a:ext cx="878522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Даже если в реализации и спецификации написано одно и то же: </a:t>
            </a:r>
            <a:r>
              <a:rPr lang="ru-RU" altLang="zh-TW" sz="2400" b="1">
                <a:solidFill>
                  <a:schemeClr val="accent2"/>
                </a:solidFill>
              </a:rPr>
              <a:t>алгоритм_</a:t>
            </a:r>
            <a:r>
              <a:rPr lang="ru-RU" altLang="zh-TW" sz="2400" b="1">
                <a:solidFill>
                  <a:schemeClr val="accent2"/>
                </a:solidFill>
                <a:sym typeface="Symbol" pitchFamily="18" charset="2"/>
              </a:rPr>
              <a:t>(</a:t>
            </a:r>
            <a:r>
              <a:rPr lang="en-US" altLang="zh-TW" sz="2400" b="1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x)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, смысл этих записей разный.</a:t>
            </a:r>
            <a:endParaRPr lang="ru-RU" sz="240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Реализация реализует </a:t>
            </a:r>
            <a:r>
              <a:rPr lang="ru-RU" altLang="zh-TW" sz="2400" b="1">
                <a:solidFill>
                  <a:schemeClr val="accent2"/>
                </a:solidFill>
              </a:rPr>
              <a:t>алгоритм_</a:t>
            </a:r>
            <a:r>
              <a:rPr lang="ru-RU" altLang="zh-TW" sz="2400" b="1">
                <a:solidFill>
                  <a:schemeClr val="accent2"/>
                </a:solidFill>
                <a:sym typeface="Symbol" pitchFamily="18" charset="2"/>
              </a:rPr>
              <a:t>(</a:t>
            </a:r>
            <a:r>
              <a:rPr lang="en-US" altLang="zh-TW" sz="2400" b="1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x)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.</a:t>
            </a:r>
            <a:endParaRPr lang="ru-RU" sz="240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Спецификация утверждает, что результат функции должен быть такой же, как </a:t>
            </a:r>
            <a:r>
              <a:rPr lang="ru-RU" altLang="zh-TW" sz="2400" b="1">
                <a:solidFill>
                  <a:schemeClr val="accent2"/>
                </a:solidFill>
              </a:rPr>
              <a:t>алгоритм_</a:t>
            </a:r>
            <a:r>
              <a:rPr lang="ru-RU" altLang="zh-TW" sz="2400" b="1">
                <a:solidFill>
                  <a:schemeClr val="accent2"/>
                </a:solidFill>
                <a:sym typeface="Symbol" pitchFamily="18" charset="2"/>
              </a:rPr>
              <a:t>(</a:t>
            </a:r>
            <a:r>
              <a:rPr lang="en-US" altLang="zh-TW" sz="2400" b="1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x)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altLang="zh-TW" sz="2400">
                <a:latin typeface="Times New Roman" pitchFamily="18" charset="0"/>
                <a:sym typeface="Symbol" pitchFamily="18" charset="2"/>
              </a:rPr>
              <a:t>Другая конформная реализация</a:t>
            </a:r>
            <a:r>
              <a:rPr lang="ru-RU" sz="2400">
                <a:latin typeface="Times New Roman" pitchFamily="18" charset="0"/>
              </a:rPr>
              <a:t> реализует </a:t>
            </a:r>
            <a:r>
              <a:rPr lang="ru-RU" sz="2400" b="1">
                <a:solidFill>
                  <a:schemeClr val="accent2"/>
                </a:solidFill>
              </a:rPr>
              <a:t>другой_</a:t>
            </a:r>
            <a:r>
              <a:rPr lang="ru-RU" altLang="zh-TW" sz="2400" b="1">
                <a:solidFill>
                  <a:schemeClr val="accent2"/>
                </a:solidFill>
              </a:rPr>
              <a:t>алгоритм_</a:t>
            </a:r>
            <a:r>
              <a:rPr lang="ru-RU" altLang="zh-TW" sz="2400" b="1">
                <a:solidFill>
                  <a:schemeClr val="accent2"/>
                </a:solidFill>
                <a:sym typeface="Symbol" pitchFamily="18" charset="2"/>
              </a:rPr>
              <a:t>(</a:t>
            </a:r>
            <a:r>
              <a:rPr lang="en-US" altLang="zh-TW" sz="2400" b="1">
                <a:solidFill>
                  <a:schemeClr val="accent2"/>
                </a:solidFill>
                <a:ea typeface="新細明體" pitchFamily="18" charset="-120"/>
                <a:sym typeface="Symbol" pitchFamily="18" charset="2"/>
              </a:rPr>
              <a:t>x)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.</a:t>
            </a:r>
            <a:endParaRPr lang="ru-RU" sz="24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431800" y="1209675"/>
            <a:ext cx="83883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000">
                <a:latin typeface="Times New Roman" pitchFamily="18" charset="0"/>
                <a:sym typeface="Symbol" pitchFamily="18" charset="2"/>
              </a:rPr>
              <a:t>функциональная спецификация</a:t>
            </a:r>
            <a:br>
              <a:rPr lang="ru-RU" altLang="zh-TW" sz="3000">
                <a:latin typeface="Times New Roman" pitchFamily="18" charset="0"/>
                <a:sym typeface="Symbol" pitchFamily="18" charset="2"/>
              </a:rPr>
            </a:br>
            <a:r>
              <a:rPr lang="ru-RU" altLang="zh-TW" sz="3000">
                <a:latin typeface="Times New Roman" pitchFamily="18" charset="0"/>
                <a:sym typeface="Symbol" pitchFamily="18" charset="2"/>
              </a:rPr>
              <a:t>отвечает на вопрос «ЧТО?»,</a:t>
            </a:r>
            <a:br>
              <a:rPr lang="ru-RU" altLang="zh-TW" sz="3000">
                <a:latin typeface="Times New Roman" pitchFamily="18" charset="0"/>
                <a:sym typeface="Symbol" pitchFamily="18" charset="2"/>
              </a:rPr>
            </a:br>
            <a:r>
              <a:rPr lang="ru-RU" altLang="zh-TW" sz="3000">
                <a:latin typeface="Times New Roman" pitchFamily="18" charset="0"/>
                <a:sym typeface="Symbol" pitchFamily="18" charset="2"/>
              </a:rPr>
              <a:t>но не отвечает на вопрос «КАК?»</a:t>
            </a:r>
            <a:endParaRPr lang="ru-RU" sz="3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395288" y="2673350"/>
            <a:ext cx="8461375" cy="1006475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 u="sng"/>
              <a:t>спецификация функции вычисления квадратного корня</a:t>
            </a:r>
            <a:r>
              <a:rPr lang="ru-RU" altLang="zh-TW" sz="2400"/>
              <a:t>:</a:t>
            </a:r>
          </a:p>
          <a:p>
            <a:pPr algn="ctr"/>
            <a:r>
              <a:rPr lang="en-US" altLang="zh-TW" sz="3600">
                <a:latin typeface="Times New Roman" pitchFamily="18" charset="0"/>
                <a:ea typeface="新細明體" pitchFamily="18" charset="-120"/>
              </a:rPr>
              <a:t>y</a:t>
            </a:r>
            <a:r>
              <a:rPr lang="en-US" altLang="zh-TW" sz="3600" baseline="30000">
                <a:latin typeface="Times New Roman" pitchFamily="18" charset="0"/>
                <a:ea typeface="新細明體" pitchFamily="18" charset="-120"/>
              </a:rPr>
              <a:t>2</a:t>
            </a:r>
            <a:r>
              <a:rPr lang="en-US" altLang="zh-TW" sz="3600">
                <a:latin typeface="Times New Roman" pitchFamily="18" charset="0"/>
                <a:ea typeface="新細明體" pitchFamily="18" charset="-120"/>
              </a:rPr>
              <a:t>=x</a:t>
            </a:r>
            <a:r>
              <a:rPr lang="ru-RU" altLang="zh-TW" sz="3600">
                <a:latin typeface="Times New Roman" pitchFamily="18" charset="0"/>
              </a:rPr>
              <a:t> </a:t>
            </a:r>
            <a:r>
              <a:rPr lang="en-US" altLang="zh-TW" sz="3600">
                <a:latin typeface="Times New Roman" pitchFamily="18" charset="0"/>
                <a:ea typeface="新細明體" pitchFamily="18" charset="-120"/>
              </a:rPr>
              <a:t>   </a:t>
            </a:r>
            <a:r>
              <a:rPr lang="ru-RU" altLang="zh-TW" sz="2400" i="1"/>
              <a:t>или</a:t>
            </a:r>
            <a:r>
              <a:rPr lang="en-US" altLang="zh-TW" sz="2400">
                <a:ea typeface="新細明體" pitchFamily="18" charset="-120"/>
              </a:rPr>
              <a:t>   </a:t>
            </a:r>
            <a:r>
              <a:rPr lang="ru-RU" altLang="zh-TW" sz="3600">
                <a:latin typeface="Times New Roman" pitchFamily="18" charset="0"/>
              </a:rPr>
              <a:t> </a:t>
            </a:r>
            <a:r>
              <a:rPr lang="en-US" altLang="zh-TW" sz="3600">
                <a:latin typeface="Times New Roman" pitchFamily="18" charset="0"/>
                <a:ea typeface="新細明體" pitchFamily="18" charset="-120"/>
              </a:rPr>
              <a:t>y=</a:t>
            </a:r>
            <a:r>
              <a:rPr lang="ru-RU" altLang="zh-TW" sz="2400"/>
              <a:t>алгоритм_</a:t>
            </a:r>
            <a:r>
              <a:rPr lang="ru-RU" altLang="zh-TW" sz="3200">
                <a:sym typeface="Symbol" pitchFamily="18" charset="2"/>
              </a:rPr>
              <a:t></a:t>
            </a:r>
            <a:r>
              <a:rPr lang="ru-RU" altLang="zh-TW" sz="2400">
                <a:sym typeface="Symbol" pitchFamily="18" charset="2"/>
              </a:rPr>
              <a:t>(</a:t>
            </a:r>
            <a:r>
              <a:rPr lang="en-US" altLang="zh-TW" sz="36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x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)</a:t>
            </a:r>
            <a:endParaRPr lang="ru-RU" sz="2400" baseline="30000">
              <a:sym typeface="Symbol" pitchFamily="18" charset="2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179388" y="3082925"/>
            <a:ext cx="8785225" cy="1462088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200">
                <a:latin typeface="Times New Roman" pitchFamily="18" charset="0"/>
              </a:rPr>
              <a:t>функциональность понятие относительное:</a:t>
            </a:r>
            <a:br>
              <a:rPr lang="ru-RU" altLang="zh-TW" sz="3200">
                <a:latin typeface="Times New Roman" pitchFamily="18" charset="0"/>
              </a:rPr>
            </a:br>
            <a:r>
              <a:rPr lang="ru-RU" altLang="zh-TW" sz="3200">
                <a:latin typeface="Times New Roman" pitchFamily="18" charset="0"/>
              </a:rPr>
              <a:t>зависит от того, что для нас существенно (</a:t>
            </a:r>
            <a:r>
              <a:rPr lang="ru-RU" altLang="zh-TW" sz="3200" i="1">
                <a:latin typeface="Times New Roman" pitchFamily="18" charset="0"/>
              </a:rPr>
              <a:t>что</a:t>
            </a:r>
            <a:r>
              <a:rPr lang="ru-RU" altLang="zh-TW" sz="3200">
                <a:latin typeface="Times New Roman" pitchFamily="18" charset="0"/>
              </a:rPr>
              <a:t>),</a:t>
            </a:r>
            <a:br>
              <a:rPr lang="ru-RU" altLang="zh-TW" sz="3200">
                <a:latin typeface="Times New Roman" pitchFamily="18" charset="0"/>
              </a:rPr>
            </a:br>
            <a:r>
              <a:rPr lang="ru-RU" altLang="zh-TW" sz="3200">
                <a:latin typeface="Times New Roman" pitchFamily="18" charset="0"/>
              </a:rPr>
              <a:t>а что – второстепенно (</a:t>
            </a:r>
            <a:r>
              <a:rPr lang="ru-RU" altLang="zh-TW" sz="3200" i="1">
                <a:latin typeface="Times New Roman" pitchFamily="18" charset="0"/>
              </a:rPr>
              <a:t>как</a:t>
            </a:r>
            <a:r>
              <a:rPr lang="ru-RU" altLang="zh-TW" sz="3200">
                <a:latin typeface="Times New Roman" pitchFamily="18" charset="0"/>
              </a:rPr>
              <a:t>). </a:t>
            </a:r>
            <a:endParaRPr lang="ru-RU" sz="3200">
              <a:latin typeface="Times New Roman" pitchFamily="18" charset="0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438275" y="5121275"/>
            <a:ext cx="6229350" cy="530225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82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2400"/>
              <a:t>Пример: временные характеристики</a:t>
            </a:r>
            <a:endParaRPr lang="ru-RU" sz="2400"/>
          </a:p>
        </p:txBody>
      </p:sp>
      <p:grpSp>
        <p:nvGrpSpPr>
          <p:cNvPr id="51213" name="Group 1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5" name="Rectangle 1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6" name="Rectangle 1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7" name="Rectangle 1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8" name="Rectangle 1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9" name="Rectangle 1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20" name="Rectangle 2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21" name="Rectangle 2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1223" name="Picture 2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Основные понятия.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Что такое функциональность?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4" grpId="0"/>
      <p:bldP spid="51224" grpId="1"/>
      <p:bldP spid="51208" grpId="0"/>
      <p:bldP spid="51209" grpId="0" animBg="1"/>
      <p:bldP spid="51209" grpId="1" animBg="1"/>
      <p:bldP spid="51210" grpId="0" animBg="1"/>
      <p:bldP spid="512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CD39-F69B-4320-8A0A-429FC4919750}" type="slidenum">
              <a:rPr lang="ru-RU"/>
              <a:pPr/>
              <a:t>80</a:t>
            </a:fld>
            <a:endParaRPr lang="ru-RU"/>
          </a:p>
        </p:txBody>
      </p:sp>
      <p:grpSp>
        <p:nvGrpSpPr>
          <p:cNvPr id="18329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832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33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833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Эквивалентность стимулов.</a:t>
            </a:r>
            <a:r>
              <a:rPr lang="ru-RU" altLang="zh-TW" sz="4000"/>
              <a:t> </a:t>
            </a:r>
          </a:p>
        </p:txBody>
      </p:sp>
      <p:sp>
        <p:nvSpPr>
          <p:cNvPr id="183310" name="Oval 14"/>
          <p:cNvSpPr>
            <a:spLocks noChangeArrowheads="1"/>
          </p:cNvSpPr>
          <p:nvPr/>
        </p:nvSpPr>
        <p:spPr bwMode="auto">
          <a:xfrm>
            <a:off x="611188" y="23844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183311" name="Oval 15"/>
          <p:cNvSpPr>
            <a:spLocks noChangeArrowheads="1"/>
          </p:cNvSpPr>
          <p:nvPr/>
        </p:nvSpPr>
        <p:spPr bwMode="auto">
          <a:xfrm>
            <a:off x="3490913" y="23844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s`</a:t>
            </a:r>
            <a:endParaRPr lang="ru-RU" sz="2400"/>
          </a:p>
        </p:txBody>
      </p:sp>
      <p:cxnSp>
        <p:nvCxnSpPr>
          <p:cNvPr id="183312" name="AutoShape 16"/>
          <p:cNvCxnSpPr>
            <a:cxnSpLocks noChangeShapeType="1"/>
            <a:stCxn id="183310" idx="7"/>
            <a:endCxn id="183311" idx="1"/>
          </p:cNvCxnSpPr>
          <p:nvPr/>
        </p:nvCxnSpPr>
        <p:spPr bwMode="auto">
          <a:xfrm rot="5400000" flipV="1">
            <a:off x="2248694" y="1143794"/>
            <a:ext cx="1587" cy="2600325"/>
          </a:xfrm>
          <a:prstGeom prst="curvedConnector3">
            <a:avLst>
              <a:gd name="adj1" fmla="val -415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83313" name="AutoShape 17"/>
          <p:cNvCxnSpPr>
            <a:cxnSpLocks noChangeShapeType="1"/>
            <a:stCxn id="183310" idx="5"/>
            <a:endCxn id="183311" idx="3"/>
          </p:cNvCxnSpPr>
          <p:nvPr/>
        </p:nvCxnSpPr>
        <p:spPr bwMode="auto">
          <a:xfrm rot="16200000" flipH="1">
            <a:off x="2248694" y="1423194"/>
            <a:ext cx="1587" cy="2600325"/>
          </a:xfrm>
          <a:prstGeom prst="curvedConnector3">
            <a:avLst>
              <a:gd name="adj1" fmla="val 442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3314" name="Text Box 18"/>
          <p:cNvSpPr txBox="1">
            <a:spLocks noChangeArrowheads="1"/>
          </p:cNvSpPr>
          <p:nvPr/>
        </p:nvSpPr>
        <p:spPr bwMode="auto">
          <a:xfrm>
            <a:off x="539750" y="5181600"/>
            <a:ext cx="4068763" cy="979488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эквивалентность стимулов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3333FF"/>
                </a:solidFill>
              </a:rPr>
              <a:t>x1</a:t>
            </a:r>
            <a:r>
              <a:rPr lang="en-US" sz="2800"/>
              <a:t>  </a:t>
            </a:r>
            <a:r>
              <a:rPr lang="en-US" sz="2800">
                <a:cs typeface="Arial" charset="0"/>
              </a:rPr>
              <a:t>~ </a:t>
            </a:r>
            <a:r>
              <a:rPr lang="en-US" sz="2800">
                <a:solidFill>
                  <a:srgbClr val="3333FF"/>
                </a:solidFill>
                <a:cs typeface="Arial" charset="0"/>
              </a:rPr>
              <a:t>x2</a:t>
            </a:r>
            <a:endParaRPr lang="en-US" sz="2800">
              <a:solidFill>
                <a:srgbClr val="3333FF"/>
              </a:solidFill>
            </a:endParaRPr>
          </a:p>
        </p:txBody>
      </p:sp>
      <p:cxnSp>
        <p:nvCxnSpPr>
          <p:cNvPr id="183315" name="AutoShape 19"/>
          <p:cNvCxnSpPr>
            <a:cxnSpLocks noChangeShapeType="1"/>
            <a:stCxn id="183310" idx="6"/>
            <a:endCxn id="183311" idx="2"/>
          </p:cNvCxnSpPr>
          <p:nvPr/>
        </p:nvCxnSpPr>
        <p:spPr bwMode="auto">
          <a:xfrm>
            <a:off x="1008063" y="2582863"/>
            <a:ext cx="248285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3316" name="Oval 20"/>
          <p:cNvSpPr>
            <a:spLocks noChangeArrowheads="1"/>
          </p:cNvSpPr>
          <p:nvPr/>
        </p:nvSpPr>
        <p:spPr bwMode="auto">
          <a:xfrm>
            <a:off x="1908175" y="238442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3317" name="Text Box 21"/>
          <p:cNvSpPr txBox="1">
            <a:spLocks noChangeArrowheads="1"/>
          </p:cNvSpPr>
          <p:nvPr/>
        </p:nvSpPr>
        <p:spPr bwMode="auto">
          <a:xfrm>
            <a:off x="5256213" y="5186363"/>
            <a:ext cx="2881312" cy="979487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фактор-стимул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= { </a:t>
            </a:r>
            <a:r>
              <a:rPr lang="en-US" sz="2800">
                <a:solidFill>
                  <a:srgbClr val="3333FF"/>
                </a:solidFill>
              </a:rPr>
              <a:t>x1</a:t>
            </a:r>
            <a:r>
              <a:rPr lang="en-US" sz="2800"/>
              <a:t>,</a:t>
            </a:r>
            <a:r>
              <a:rPr lang="en-US" sz="2800">
                <a:solidFill>
                  <a:srgbClr val="3333FF"/>
                </a:solidFill>
              </a:rPr>
              <a:t>x2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/>
              <a:t>}</a:t>
            </a:r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4592638" y="2266950"/>
            <a:ext cx="51911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endParaRPr lang="ru-RU" sz="3200">
              <a:solidFill>
                <a:srgbClr val="3333FF"/>
              </a:solidFill>
            </a:endParaRPr>
          </a:p>
        </p:txBody>
      </p:sp>
      <p:sp>
        <p:nvSpPr>
          <p:cNvPr id="183319" name="Text Box 23"/>
          <p:cNvSpPr txBox="1">
            <a:spLocks noChangeArrowheads="1"/>
          </p:cNvSpPr>
          <p:nvPr/>
        </p:nvSpPr>
        <p:spPr bwMode="auto">
          <a:xfrm>
            <a:off x="6089650" y="2266950"/>
            <a:ext cx="6540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y</a:t>
            </a:r>
            <a:r>
              <a:rPr lang="en-US" sz="3200"/>
              <a:t>,s`</a:t>
            </a:r>
            <a:endParaRPr lang="ru-RU" sz="3200"/>
          </a:p>
        </p:txBody>
      </p:sp>
      <p:sp>
        <p:nvSpPr>
          <p:cNvPr id="183320" name="AutoShape 24"/>
          <p:cNvSpPr>
            <a:spLocks noChangeArrowheads="1"/>
          </p:cNvSpPr>
          <p:nvPr/>
        </p:nvSpPr>
        <p:spPr bwMode="auto">
          <a:xfrm>
            <a:off x="5194300" y="234156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FBC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3321" name="Text Box 25"/>
          <p:cNvSpPr txBox="1">
            <a:spLocks noChangeArrowheads="1"/>
          </p:cNvSpPr>
          <p:nvPr/>
        </p:nvSpPr>
        <p:spPr bwMode="auto">
          <a:xfrm>
            <a:off x="4583113" y="2914650"/>
            <a:ext cx="8350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s,</a:t>
            </a:r>
            <a:r>
              <a:rPr lang="en-US" sz="3200">
                <a:solidFill>
                  <a:srgbClr val="3333FF"/>
                </a:solidFill>
              </a:rPr>
              <a:t>x</a:t>
            </a:r>
            <a:r>
              <a:rPr lang="en-US" sz="3200"/>
              <a:t>,</a:t>
            </a:r>
            <a:r>
              <a:rPr lang="en-US" sz="3200">
                <a:solidFill>
                  <a:srgbClr val="FF0000"/>
                </a:solidFill>
              </a:rPr>
              <a:t>y</a:t>
            </a:r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183322" name="Text Box 26"/>
          <p:cNvSpPr txBox="1">
            <a:spLocks noChangeArrowheads="1"/>
          </p:cNvSpPr>
          <p:nvPr/>
        </p:nvSpPr>
        <p:spPr bwMode="auto">
          <a:xfrm>
            <a:off x="6369050" y="2914650"/>
            <a:ext cx="338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s`</a:t>
            </a:r>
            <a:endParaRPr lang="ru-RU" sz="3200"/>
          </a:p>
        </p:txBody>
      </p:sp>
      <p:sp>
        <p:nvSpPr>
          <p:cNvPr id="183323" name="AutoShape 27"/>
          <p:cNvSpPr>
            <a:spLocks noChangeArrowheads="1"/>
          </p:cNvSpPr>
          <p:nvPr/>
        </p:nvSpPr>
        <p:spPr bwMode="auto">
          <a:xfrm>
            <a:off x="5473700" y="2989263"/>
            <a:ext cx="828675" cy="412750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3324" name="Text Box 28"/>
          <p:cNvSpPr txBox="1">
            <a:spLocks noChangeArrowheads="1"/>
          </p:cNvSpPr>
          <p:nvPr/>
        </p:nvSpPr>
        <p:spPr bwMode="auto">
          <a:xfrm>
            <a:off x="6367463" y="1550988"/>
            <a:ext cx="22764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детерминизм</a:t>
            </a:r>
          </a:p>
        </p:txBody>
      </p:sp>
      <p:sp>
        <p:nvSpPr>
          <p:cNvPr id="183325" name="Text Box 29"/>
          <p:cNvSpPr txBox="1">
            <a:spLocks noChangeArrowheads="1"/>
          </p:cNvSpPr>
          <p:nvPr/>
        </p:nvSpPr>
        <p:spPr bwMode="auto">
          <a:xfrm>
            <a:off x="7246938" y="2244725"/>
            <a:ext cx="14954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сильный</a:t>
            </a:r>
          </a:p>
        </p:txBody>
      </p:sp>
      <p:sp>
        <p:nvSpPr>
          <p:cNvPr id="183326" name="Text Box 30"/>
          <p:cNvSpPr txBox="1">
            <a:spLocks noChangeArrowheads="1"/>
          </p:cNvSpPr>
          <p:nvPr/>
        </p:nvSpPr>
        <p:spPr bwMode="auto">
          <a:xfrm>
            <a:off x="7246938" y="2892425"/>
            <a:ext cx="12620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слабый</a:t>
            </a:r>
          </a:p>
        </p:txBody>
      </p:sp>
      <p:sp>
        <p:nvSpPr>
          <p:cNvPr id="183331" name="Text Box 35"/>
          <p:cNvSpPr txBox="1">
            <a:spLocks noChangeArrowheads="1"/>
          </p:cNvSpPr>
          <p:nvPr/>
        </p:nvSpPr>
        <p:spPr bwMode="auto">
          <a:xfrm>
            <a:off x="358775" y="3752850"/>
            <a:ext cx="4068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сильный детерминизм</a:t>
            </a:r>
          </a:p>
        </p:txBody>
      </p:sp>
      <p:sp>
        <p:nvSpPr>
          <p:cNvPr id="183333" name="Oval 37"/>
          <p:cNvSpPr>
            <a:spLocks noChangeArrowheads="1"/>
          </p:cNvSpPr>
          <p:nvPr/>
        </p:nvSpPr>
        <p:spPr bwMode="auto">
          <a:xfrm>
            <a:off x="3492500" y="15922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1</a:t>
            </a:r>
          </a:p>
        </p:txBody>
      </p:sp>
      <p:sp>
        <p:nvSpPr>
          <p:cNvPr id="183334" name="Oval 38"/>
          <p:cNvSpPr>
            <a:spLocks noChangeArrowheads="1"/>
          </p:cNvSpPr>
          <p:nvPr/>
        </p:nvSpPr>
        <p:spPr bwMode="auto">
          <a:xfrm>
            <a:off x="3492500" y="32115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2</a:t>
            </a:r>
          </a:p>
        </p:txBody>
      </p:sp>
      <p:cxnSp>
        <p:nvCxnSpPr>
          <p:cNvPr id="183335" name="AutoShape 39"/>
          <p:cNvCxnSpPr>
            <a:cxnSpLocks noChangeShapeType="1"/>
            <a:stCxn id="183310" idx="7"/>
            <a:endCxn id="183333" idx="2"/>
          </p:cNvCxnSpPr>
          <p:nvPr/>
        </p:nvCxnSpPr>
        <p:spPr bwMode="auto">
          <a:xfrm rot="16200000">
            <a:off x="1894681" y="845344"/>
            <a:ext cx="652463" cy="2543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3336" name="Oval 40"/>
          <p:cNvSpPr>
            <a:spLocks noChangeArrowheads="1"/>
          </p:cNvSpPr>
          <p:nvPr/>
        </p:nvSpPr>
        <p:spPr bwMode="auto">
          <a:xfrm>
            <a:off x="1871663" y="159226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>
                <a:solidFill>
                  <a:srgbClr val="3333FF"/>
                </a:solidFill>
              </a:rPr>
              <a:t>1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3337" name="AutoShape 41"/>
          <p:cNvCxnSpPr>
            <a:cxnSpLocks noChangeShapeType="1"/>
            <a:stCxn id="183310" idx="5"/>
            <a:endCxn id="183334" idx="2"/>
          </p:cNvCxnSpPr>
          <p:nvPr/>
        </p:nvCxnSpPr>
        <p:spPr bwMode="auto">
          <a:xfrm rot="16200000" flipH="1">
            <a:off x="1877219" y="1794669"/>
            <a:ext cx="687387" cy="2543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3338" name="Oval 42"/>
          <p:cNvSpPr>
            <a:spLocks noChangeArrowheads="1"/>
          </p:cNvSpPr>
          <p:nvPr/>
        </p:nvSpPr>
        <p:spPr bwMode="auto">
          <a:xfrm>
            <a:off x="1871663" y="3176588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>
                <a:solidFill>
                  <a:srgbClr val="3333FF"/>
                </a:solidFill>
              </a:rPr>
              <a:t>x</a:t>
            </a:r>
            <a:r>
              <a:rPr lang="ru-RU" sz="2800">
                <a:solidFill>
                  <a:srgbClr val="3333FF"/>
                </a:solidFill>
              </a:rPr>
              <a:t>2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3339" name="Oval 43"/>
          <p:cNvSpPr>
            <a:spLocks noChangeArrowheads="1"/>
          </p:cNvSpPr>
          <p:nvPr/>
        </p:nvSpPr>
        <p:spPr bwMode="auto">
          <a:xfrm>
            <a:off x="1908175" y="162877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3340" name="Oval 44"/>
          <p:cNvSpPr>
            <a:spLocks noChangeArrowheads="1"/>
          </p:cNvSpPr>
          <p:nvPr/>
        </p:nvSpPr>
        <p:spPr bwMode="auto">
          <a:xfrm>
            <a:off x="1871663" y="314166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3341" name="Text Box 45"/>
          <p:cNvSpPr txBox="1">
            <a:spLocks noChangeArrowheads="1"/>
          </p:cNvSpPr>
          <p:nvPr/>
        </p:nvSpPr>
        <p:spPr bwMode="auto">
          <a:xfrm>
            <a:off x="717550" y="4111625"/>
            <a:ext cx="3925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/>
              <a:t>недетерминизм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8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83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8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8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8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8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8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8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8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8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8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3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8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8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8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8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8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10" grpId="0" animBg="1"/>
      <p:bldP spid="183311" grpId="0" animBg="1"/>
      <p:bldP spid="183311" grpId="1" animBg="1"/>
      <p:bldP spid="183314" grpId="0" animBg="1"/>
      <p:bldP spid="183314" grpId="1" animBg="1"/>
      <p:bldP spid="183314" grpId="2" animBg="1"/>
      <p:bldP spid="183316" grpId="0" animBg="1"/>
      <p:bldP spid="183316" grpId="1" animBg="1"/>
      <p:bldP spid="183317" grpId="0" animBg="1"/>
      <p:bldP spid="183317" grpId="1" animBg="1"/>
      <p:bldP spid="183317" grpId="2" animBg="1"/>
      <p:bldP spid="183318" grpId="0"/>
      <p:bldP spid="183319" grpId="0"/>
      <p:bldP spid="183320" grpId="0" animBg="1"/>
      <p:bldP spid="183321" grpId="0"/>
      <p:bldP spid="183322" grpId="0"/>
      <p:bldP spid="183323" grpId="0" animBg="1"/>
      <p:bldP spid="183324" grpId="0"/>
      <p:bldP spid="183325" grpId="0"/>
      <p:bldP spid="183326" grpId="0"/>
      <p:bldP spid="183331" grpId="0"/>
      <p:bldP spid="183331" grpId="1"/>
      <p:bldP spid="183333" grpId="0" animBg="1"/>
      <p:bldP spid="183334" grpId="0" animBg="1"/>
      <p:bldP spid="183336" grpId="0" animBg="1"/>
      <p:bldP spid="183336" grpId="1" animBg="1"/>
      <p:bldP spid="183336" grpId="2" animBg="1"/>
      <p:bldP spid="183336" grpId="3" animBg="1"/>
      <p:bldP spid="183338" grpId="0" animBg="1"/>
      <p:bldP spid="183338" grpId="1" animBg="1"/>
      <p:bldP spid="183338" grpId="2" animBg="1"/>
      <p:bldP spid="183338" grpId="3" animBg="1"/>
      <p:bldP spid="183339" grpId="0" animBg="1"/>
      <p:bldP spid="183340" grpId="0" animBg="1" autoUpdateAnimBg="0"/>
      <p:bldP spid="18334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2BBA-3DB6-480D-B198-38F525D03319}" type="slidenum">
              <a:rPr lang="ru-RU"/>
              <a:pPr/>
              <a:t>81</a:t>
            </a:fld>
            <a:endParaRPr lang="ru-RU"/>
          </a:p>
        </p:txBody>
      </p:sp>
      <p:sp>
        <p:nvSpPr>
          <p:cNvPr id="181298" name="Text Box 50"/>
          <p:cNvSpPr txBox="1">
            <a:spLocks noChangeArrowheads="1"/>
          </p:cNvSpPr>
          <p:nvPr/>
        </p:nvSpPr>
        <p:spPr bwMode="auto">
          <a:xfrm>
            <a:off x="4643438" y="4941888"/>
            <a:ext cx="3024187" cy="1363662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ru-RU" sz="2400"/>
              <a:t>фактор-состояния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en-US" sz="2800">
                <a:cs typeface="Arial" charset="0"/>
              </a:rPr>
              <a:t/>
            </a:r>
            <a:br>
              <a:rPr lang="en-US" sz="2800">
                <a:cs typeface="Arial" charset="0"/>
              </a:rPr>
            </a:br>
            <a:endParaRPr lang="en-US" sz="2800"/>
          </a:p>
        </p:txBody>
      </p:sp>
      <p:sp>
        <p:nvSpPr>
          <p:cNvPr id="181270" name="Text Box 22"/>
          <p:cNvSpPr txBox="1">
            <a:spLocks noChangeArrowheads="1"/>
          </p:cNvSpPr>
          <p:nvPr/>
        </p:nvSpPr>
        <p:spPr bwMode="auto">
          <a:xfrm>
            <a:off x="250825" y="4941888"/>
            <a:ext cx="4248150" cy="1363662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эквивалентность состояний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en-US" sz="2800">
                <a:cs typeface="Arial" charset="0"/>
              </a:rPr>
              <a:t/>
            </a:r>
            <a:br>
              <a:rPr lang="en-US" sz="2800">
                <a:cs typeface="Arial" charset="0"/>
              </a:rPr>
            </a:br>
            <a:endParaRPr lang="en-US" sz="2800"/>
          </a:p>
        </p:txBody>
      </p:sp>
      <p:sp>
        <p:nvSpPr>
          <p:cNvPr id="181320" name="Text Box 72"/>
          <p:cNvSpPr txBox="1">
            <a:spLocks noChangeArrowheads="1"/>
          </p:cNvSpPr>
          <p:nvPr/>
        </p:nvSpPr>
        <p:spPr bwMode="auto">
          <a:xfrm>
            <a:off x="4873625" y="5842000"/>
            <a:ext cx="2470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cs typeface="Arial" charset="0"/>
              </a:rPr>
              <a:t>s</a:t>
            </a:r>
            <a:r>
              <a:rPr lang="ru-RU" sz="2800" b="1">
                <a:cs typeface="Arial" charset="0"/>
              </a:rPr>
              <a:t>34</a:t>
            </a:r>
            <a:r>
              <a:rPr lang="en-US" sz="2800">
                <a:cs typeface="Arial" charset="0"/>
              </a:rPr>
              <a:t> = { </a:t>
            </a:r>
            <a:r>
              <a:rPr lang="en-US" sz="2800"/>
              <a:t>s</a:t>
            </a:r>
            <a:r>
              <a:rPr lang="ru-RU" sz="2800"/>
              <a:t>3</a:t>
            </a:r>
            <a:r>
              <a:rPr lang="en-US" sz="2800"/>
              <a:t>,s</a:t>
            </a:r>
            <a:r>
              <a:rPr lang="ru-RU" sz="2800"/>
              <a:t>4</a:t>
            </a:r>
            <a:r>
              <a:rPr lang="en-US" sz="2800"/>
              <a:t> }</a:t>
            </a:r>
          </a:p>
        </p:txBody>
      </p:sp>
      <p:sp>
        <p:nvSpPr>
          <p:cNvPr id="181319" name="Text Box 71"/>
          <p:cNvSpPr txBox="1">
            <a:spLocks noChangeArrowheads="1"/>
          </p:cNvSpPr>
          <p:nvPr/>
        </p:nvSpPr>
        <p:spPr bwMode="auto">
          <a:xfrm>
            <a:off x="1547813" y="5842000"/>
            <a:ext cx="16208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s</a:t>
            </a:r>
            <a:r>
              <a:rPr lang="ru-RU" sz="2800"/>
              <a:t>3</a:t>
            </a:r>
            <a:r>
              <a:rPr lang="en-US" sz="2800"/>
              <a:t>  ~ s</a:t>
            </a:r>
            <a:r>
              <a:rPr lang="ru-RU" sz="2800"/>
              <a:t>4</a:t>
            </a:r>
            <a:endParaRPr lang="en-US" sz="2800"/>
          </a:p>
        </p:txBody>
      </p:sp>
      <p:sp>
        <p:nvSpPr>
          <p:cNvPr id="181288" name="Oval 40"/>
          <p:cNvSpPr>
            <a:spLocks noChangeArrowheads="1"/>
          </p:cNvSpPr>
          <p:nvPr/>
        </p:nvSpPr>
        <p:spPr bwMode="auto">
          <a:xfrm>
            <a:off x="3203575" y="1412875"/>
            <a:ext cx="936625" cy="1533525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/>
              <a:t>S12</a:t>
            </a:r>
            <a:endParaRPr lang="ru-RU" sz="2400" b="1"/>
          </a:p>
        </p:txBody>
      </p:sp>
      <p:grpSp>
        <p:nvGrpSpPr>
          <p:cNvPr id="18125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8125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125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8126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 algn="ctr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Эквивалентность состояний.</a:t>
            </a:r>
            <a:r>
              <a:rPr lang="ru-RU" altLang="zh-TW" sz="4000"/>
              <a:t> </a:t>
            </a:r>
          </a:p>
        </p:txBody>
      </p:sp>
      <p:sp>
        <p:nvSpPr>
          <p:cNvPr id="181262" name="Oval 14"/>
          <p:cNvSpPr>
            <a:spLocks noChangeArrowheads="1"/>
          </p:cNvSpPr>
          <p:nvPr/>
        </p:nvSpPr>
        <p:spPr bwMode="auto">
          <a:xfrm>
            <a:off x="611188" y="28162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sp>
        <p:nvSpPr>
          <p:cNvPr id="181263" name="Oval 15"/>
          <p:cNvSpPr>
            <a:spLocks noChangeArrowheads="1"/>
          </p:cNvSpPr>
          <p:nvPr/>
        </p:nvSpPr>
        <p:spPr bwMode="auto">
          <a:xfrm>
            <a:off x="3490913" y="242093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2</a:t>
            </a:r>
          </a:p>
        </p:txBody>
      </p:sp>
      <p:cxnSp>
        <p:nvCxnSpPr>
          <p:cNvPr id="181264" name="AutoShape 16"/>
          <p:cNvCxnSpPr>
            <a:cxnSpLocks noChangeShapeType="1"/>
            <a:stCxn id="181262" idx="7"/>
            <a:endCxn id="181287" idx="2"/>
          </p:cNvCxnSpPr>
          <p:nvPr/>
        </p:nvCxnSpPr>
        <p:spPr bwMode="auto">
          <a:xfrm rot="16200000">
            <a:off x="1643063" y="1025525"/>
            <a:ext cx="1155700" cy="2543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265" name="Oval 17"/>
          <p:cNvSpPr>
            <a:spLocks noChangeArrowheads="1"/>
          </p:cNvSpPr>
          <p:nvPr/>
        </p:nvSpPr>
        <p:spPr bwMode="auto">
          <a:xfrm>
            <a:off x="1871663" y="170021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1268" name="AutoShape 20"/>
          <p:cNvCxnSpPr>
            <a:cxnSpLocks noChangeShapeType="1"/>
            <a:stCxn id="181262" idx="7"/>
            <a:endCxn id="181263" idx="2"/>
          </p:cNvCxnSpPr>
          <p:nvPr/>
        </p:nvCxnSpPr>
        <p:spPr bwMode="auto">
          <a:xfrm rot="16200000">
            <a:off x="2092325" y="1476375"/>
            <a:ext cx="255588" cy="254158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269" name="Oval 21"/>
          <p:cNvSpPr>
            <a:spLocks noChangeArrowheads="1"/>
          </p:cNvSpPr>
          <p:nvPr/>
        </p:nvSpPr>
        <p:spPr bwMode="auto">
          <a:xfrm>
            <a:off x="1871663" y="2420938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1271" name="AutoShape 23"/>
          <p:cNvCxnSpPr>
            <a:cxnSpLocks noChangeShapeType="1"/>
            <a:stCxn id="181262" idx="7"/>
            <a:endCxn id="181288" idx="2"/>
          </p:cNvCxnSpPr>
          <p:nvPr/>
        </p:nvCxnSpPr>
        <p:spPr bwMode="auto">
          <a:xfrm rot="16200000">
            <a:off x="1728787" y="1400176"/>
            <a:ext cx="695325" cy="225425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272" name="Oval 24"/>
          <p:cNvSpPr>
            <a:spLocks noChangeArrowheads="1"/>
          </p:cNvSpPr>
          <p:nvPr/>
        </p:nvSpPr>
        <p:spPr bwMode="auto">
          <a:xfrm>
            <a:off x="1800225" y="206057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1287" name="Oval 39"/>
          <p:cNvSpPr>
            <a:spLocks noChangeArrowheads="1"/>
          </p:cNvSpPr>
          <p:nvPr/>
        </p:nvSpPr>
        <p:spPr bwMode="auto">
          <a:xfrm>
            <a:off x="3492500" y="1520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1</a:t>
            </a:r>
          </a:p>
        </p:txBody>
      </p:sp>
      <p:sp>
        <p:nvSpPr>
          <p:cNvPr id="181289" name="Oval 41"/>
          <p:cNvSpPr>
            <a:spLocks noChangeArrowheads="1"/>
          </p:cNvSpPr>
          <p:nvPr/>
        </p:nvSpPr>
        <p:spPr bwMode="auto">
          <a:xfrm>
            <a:off x="3203575" y="3227388"/>
            <a:ext cx="936625" cy="1533525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/>
              <a:t>S34</a:t>
            </a:r>
            <a:endParaRPr lang="ru-RU" sz="2400" b="1"/>
          </a:p>
        </p:txBody>
      </p:sp>
      <p:sp>
        <p:nvSpPr>
          <p:cNvPr id="181290" name="Oval 42"/>
          <p:cNvSpPr>
            <a:spLocks noChangeArrowheads="1"/>
          </p:cNvSpPr>
          <p:nvPr/>
        </p:nvSpPr>
        <p:spPr bwMode="auto">
          <a:xfrm>
            <a:off x="3490913" y="42354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s4</a:t>
            </a:r>
            <a:endParaRPr lang="ru-RU" sz="2400"/>
          </a:p>
        </p:txBody>
      </p:sp>
      <p:sp>
        <p:nvSpPr>
          <p:cNvPr id="181291" name="Oval 43"/>
          <p:cNvSpPr>
            <a:spLocks noChangeArrowheads="1"/>
          </p:cNvSpPr>
          <p:nvPr/>
        </p:nvSpPr>
        <p:spPr bwMode="auto">
          <a:xfrm>
            <a:off x="3492500" y="333533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s3</a:t>
            </a:r>
            <a:endParaRPr lang="ru-RU" sz="2400"/>
          </a:p>
        </p:txBody>
      </p:sp>
      <p:cxnSp>
        <p:nvCxnSpPr>
          <p:cNvPr id="181292" name="AutoShape 44"/>
          <p:cNvCxnSpPr>
            <a:cxnSpLocks noChangeShapeType="1"/>
            <a:stCxn id="181262" idx="5"/>
            <a:endCxn id="181291" idx="2"/>
          </p:cNvCxnSpPr>
          <p:nvPr/>
        </p:nvCxnSpPr>
        <p:spPr bwMode="auto">
          <a:xfrm rot="16200000" flipH="1">
            <a:off x="2031207" y="2072481"/>
            <a:ext cx="379412" cy="25431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293" name="Oval 45"/>
          <p:cNvSpPr>
            <a:spLocks noChangeArrowheads="1"/>
          </p:cNvSpPr>
          <p:nvPr/>
        </p:nvSpPr>
        <p:spPr bwMode="auto">
          <a:xfrm>
            <a:off x="1835150" y="3213100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1294" name="AutoShape 46"/>
          <p:cNvCxnSpPr>
            <a:cxnSpLocks noChangeShapeType="1"/>
            <a:stCxn id="181262" idx="5"/>
            <a:endCxn id="181290" idx="2"/>
          </p:cNvCxnSpPr>
          <p:nvPr/>
        </p:nvCxnSpPr>
        <p:spPr bwMode="auto">
          <a:xfrm rot="16200000" flipH="1">
            <a:off x="1580356" y="2523332"/>
            <a:ext cx="1279525" cy="254158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295" name="Oval 47"/>
          <p:cNvSpPr>
            <a:spLocks noChangeArrowheads="1"/>
          </p:cNvSpPr>
          <p:nvPr/>
        </p:nvSpPr>
        <p:spPr bwMode="auto">
          <a:xfrm>
            <a:off x="1800225" y="400526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y1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1296" name="AutoShape 48"/>
          <p:cNvCxnSpPr>
            <a:cxnSpLocks noChangeShapeType="1"/>
            <a:stCxn id="181262" idx="5"/>
            <a:endCxn id="181289" idx="2"/>
          </p:cNvCxnSpPr>
          <p:nvPr/>
        </p:nvCxnSpPr>
        <p:spPr bwMode="auto">
          <a:xfrm rot="16200000" flipH="1">
            <a:off x="1656556" y="2447132"/>
            <a:ext cx="839787" cy="225425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297" name="Oval 49"/>
          <p:cNvSpPr>
            <a:spLocks noChangeArrowheads="1"/>
          </p:cNvSpPr>
          <p:nvPr/>
        </p:nvSpPr>
        <p:spPr bwMode="auto">
          <a:xfrm>
            <a:off x="1800225" y="3608388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y1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1299" name="Oval 51"/>
          <p:cNvSpPr>
            <a:spLocks noChangeArrowheads="1"/>
          </p:cNvSpPr>
          <p:nvPr/>
        </p:nvSpPr>
        <p:spPr bwMode="auto">
          <a:xfrm>
            <a:off x="6372225" y="1412875"/>
            <a:ext cx="936625" cy="1533525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/>
              <a:t>S56</a:t>
            </a:r>
            <a:endParaRPr lang="ru-RU" sz="2400" b="1"/>
          </a:p>
        </p:txBody>
      </p:sp>
      <p:sp>
        <p:nvSpPr>
          <p:cNvPr id="181300" name="Oval 52"/>
          <p:cNvSpPr>
            <a:spLocks noChangeArrowheads="1"/>
          </p:cNvSpPr>
          <p:nvPr/>
        </p:nvSpPr>
        <p:spPr bwMode="auto">
          <a:xfrm>
            <a:off x="6659563" y="242093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s6</a:t>
            </a:r>
            <a:endParaRPr lang="ru-RU" sz="2400"/>
          </a:p>
        </p:txBody>
      </p:sp>
      <p:sp>
        <p:nvSpPr>
          <p:cNvPr id="181301" name="Oval 53"/>
          <p:cNvSpPr>
            <a:spLocks noChangeArrowheads="1"/>
          </p:cNvSpPr>
          <p:nvPr/>
        </p:nvSpPr>
        <p:spPr bwMode="auto">
          <a:xfrm>
            <a:off x="6661150" y="1520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s5</a:t>
            </a:r>
            <a:endParaRPr lang="ru-RU" sz="2400"/>
          </a:p>
        </p:txBody>
      </p:sp>
      <p:cxnSp>
        <p:nvCxnSpPr>
          <p:cNvPr id="181302" name="AutoShape 54"/>
          <p:cNvCxnSpPr>
            <a:cxnSpLocks noChangeShapeType="1"/>
            <a:stCxn id="181287" idx="6"/>
            <a:endCxn id="181301" idx="2"/>
          </p:cNvCxnSpPr>
          <p:nvPr/>
        </p:nvCxnSpPr>
        <p:spPr bwMode="auto">
          <a:xfrm>
            <a:off x="3889375" y="1719263"/>
            <a:ext cx="27717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81303" name="AutoShape 55"/>
          <p:cNvCxnSpPr>
            <a:cxnSpLocks noChangeShapeType="1"/>
            <a:stCxn id="181263" idx="6"/>
            <a:endCxn id="181300" idx="2"/>
          </p:cNvCxnSpPr>
          <p:nvPr/>
        </p:nvCxnSpPr>
        <p:spPr bwMode="auto">
          <a:xfrm>
            <a:off x="3887788" y="2619375"/>
            <a:ext cx="27717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304" name="Oval 56"/>
          <p:cNvSpPr>
            <a:spLocks noChangeArrowheads="1"/>
          </p:cNvSpPr>
          <p:nvPr/>
        </p:nvSpPr>
        <p:spPr bwMode="auto">
          <a:xfrm>
            <a:off x="4824413" y="152082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1305" name="Oval 57"/>
          <p:cNvSpPr>
            <a:spLocks noChangeArrowheads="1"/>
          </p:cNvSpPr>
          <p:nvPr/>
        </p:nvSpPr>
        <p:spPr bwMode="auto">
          <a:xfrm>
            <a:off x="4824413" y="238442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1306" name="AutoShape 58"/>
          <p:cNvCxnSpPr>
            <a:cxnSpLocks noChangeShapeType="1"/>
            <a:stCxn id="181288" idx="6"/>
            <a:endCxn id="181299" idx="2"/>
          </p:cNvCxnSpPr>
          <p:nvPr/>
        </p:nvCxnSpPr>
        <p:spPr bwMode="auto">
          <a:xfrm>
            <a:off x="4140200" y="2179638"/>
            <a:ext cx="2232025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307" name="Oval 59"/>
          <p:cNvSpPr>
            <a:spLocks noChangeArrowheads="1"/>
          </p:cNvSpPr>
          <p:nvPr/>
        </p:nvSpPr>
        <p:spPr bwMode="auto">
          <a:xfrm>
            <a:off x="4824413" y="195262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cxnSp>
        <p:nvCxnSpPr>
          <p:cNvPr id="181308" name="AutoShape 60"/>
          <p:cNvCxnSpPr>
            <a:cxnSpLocks noChangeShapeType="1"/>
            <a:stCxn id="181288" idx="6"/>
            <a:endCxn id="181301" idx="2"/>
          </p:cNvCxnSpPr>
          <p:nvPr/>
        </p:nvCxnSpPr>
        <p:spPr bwMode="auto">
          <a:xfrm flipV="1">
            <a:off x="4140200" y="1719263"/>
            <a:ext cx="2520950" cy="4603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81309" name="AutoShape 61"/>
          <p:cNvCxnSpPr>
            <a:cxnSpLocks noChangeShapeType="1"/>
            <a:stCxn id="181288" idx="6"/>
            <a:endCxn id="181300" idx="2"/>
          </p:cNvCxnSpPr>
          <p:nvPr/>
        </p:nvCxnSpPr>
        <p:spPr bwMode="auto">
          <a:xfrm>
            <a:off x="4140200" y="2179638"/>
            <a:ext cx="2519363" cy="4397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1310" name="Oval 62"/>
          <p:cNvSpPr>
            <a:spLocks noChangeArrowheads="1"/>
          </p:cNvSpPr>
          <p:nvPr/>
        </p:nvSpPr>
        <p:spPr bwMode="auto">
          <a:xfrm>
            <a:off x="5003800" y="1700213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1311" name="Oval 63"/>
          <p:cNvSpPr>
            <a:spLocks noChangeArrowheads="1"/>
          </p:cNvSpPr>
          <p:nvPr/>
        </p:nvSpPr>
        <p:spPr bwMode="auto">
          <a:xfrm>
            <a:off x="5003800" y="2168525"/>
            <a:ext cx="8286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/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r>
              <a:rPr lang="ru-RU" sz="2800"/>
              <a:t>,</a:t>
            </a:r>
            <a:r>
              <a:rPr lang="en-US" sz="2800">
                <a:solidFill>
                  <a:srgbClr val="FF3300"/>
                </a:solidFill>
              </a:rPr>
              <a:t>y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1312" name="Text Box 64"/>
          <p:cNvSpPr txBox="1">
            <a:spLocks noChangeArrowheads="1"/>
          </p:cNvSpPr>
          <p:nvPr/>
        </p:nvSpPr>
        <p:spPr bwMode="auto">
          <a:xfrm>
            <a:off x="1547813" y="5842000"/>
            <a:ext cx="16208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s5  ~ s6</a:t>
            </a:r>
          </a:p>
        </p:txBody>
      </p:sp>
      <p:sp>
        <p:nvSpPr>
          <p:cNvPr id="181313" name="Text Box 65"/>
          <p:cNvSpPr txBox="1">
            <a:spLocks noChangeArrowheads="1"/>
          </p:cNvSpPr>
          <p:nvPr/>
        </p:nvSpPr>
        <p:spPr bwMode="auto">
          <a:xfrm>
            <a:off x="4895850" y="5842000"/>
            <a:ext cx="2470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cs typeface="Arial" charset="0"/>
              </a:rPr>
              <a:t>s56</a:t>
            </a:r>
            <a:r>
              <a:rPr lang="en-US" sz="2800">
                <a:cs typeface="Arial" charset="0"/>
              </a:rPr>
              <a:t> = { </a:t>
            </a:r>
            <a:r>
              <a:rPr lang="en-US" sz="2800"/>
              <a:t>s5,s6 }</a:t>
            </a:r>
          </a:p>
        </p:txBody>
      </p:sp>
      <p:sp>
        <p:nvSpPr>
          <p:cNvPr id="181314" name="Text Box 66"/>
          <p:cNvSpPr txBox="1">
            <a:spLocks noChangeArrowheads="1"/>
          </p:cNvSpPr>
          <p:nvPr/>
        </p:nvSpPr>
        <p:spPr bwMode="auto">
          <a:xfrm>
            <a:off x="4535488" y="3235325"/>
            <a:ext cx="3132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недетерминизм</a:t>
            </a:r>
          </a:p>
        </p:txBody>
      </p:sp>
      <p:sp>
        <p:nvSpPr>
          <p:cNvPr id="181316" name="Text Box 68"/>
          <p:cNvSpPr txBox="1">
            <a:spLocks noChangeArrowheads="1"/>
          </p:cNvSpPr>
          <p:nvPr/>
        </p:nvSpPr>
        <p:spPr bwMode="auto">
          <a:xfrm>
            <a:off x="4714875" y="3414713"/>
            <a:ext cx="33670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слабый детерминизм</a:t>
            </a:r>
          </a:p>
        </p:txBody>
      </p:sp>
      <p:sp>
        <p:nvSpPr>
          <p:cNvPr id="181317" name="Text Box 69"/>
          <p:cNvSpPr txBox="1">
            <a:spLocks noChangeArrowheads="1"/>
          </p:cNvSpPr>
          <p:nvPr/>
        </p:nvSpPr>
        <p:spPr bwMode="auto">
          <a:xfrm>
            <a:off x="4816475" y="3608388"/>
            <a:ext cx="3571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сильный детерминизм</a:t>
            </a:r>
          </a:p>
        </p:txBody>
      </p:sp>
      <p:sp>
        <p:nvSpPr>
          <p:cNvPr id="181321" name="Text Box 73"/>
          <p:cNvSpPr txBox="1">
            <a:spLocks noChangeArrowheads="1"/>
          </p:cNvSpPr>
          <p:nvPr/>
        </p:nvSpPr>
        <p:spPr bwMode="auto">
          <a:xfrm>
            <a:off x="1562100" y="5445125"/>
            <a:ext cx="16208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s</a:t>
            </a:r>
            <a:r>
              <a:rPr lang="ru-RU" sz="2800"/>
              <a:t>1</a:t>
            </a:r>
            <a:r>
              <a:rPr lang="en-US" sz="2800"/>
              <a:t>  ~ s</a:t>
            </a:r>
            <a:r>
              <a:rPr lang="ru-RU" sz="2800"/>
              <a:t>2</a:t>
            </a:r>
            <a:endParaRPr lang="en-US" sz="2800"/>
          </a:p>
        </p:txBody>
      </p:sp>
      <p:sp>
        <p:nvSpPr>
          <p:cNvPr id="181322" name="Text Box 74"/>
          <p:cNvSpPr txBox="1">
            <a:spLocks noChangeArrowheads="1"/>
          </p:cNvSpPr>
          <p:nvPr/>
        </p:nvSpPr>
        <p:spPr bwMode="auto">
          <a:xfrm>
            <a:off x="4910138" y="5445125"/>
            <a:ext cx="2470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0" bIns="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cs typeface="Arial" charset="0"/>
              </a:rPr>
              <a:t>s</a:t>
            </a:r>
            <a:r>
              <a:rPr lang="ru-RU" sz="2800" b="1">
                <a:cs typeface="Arial" charset="0"/>
              </a:rPr>
              <a:t>12</a:t>
            </a:r>
            <a:r>
              <a:rPr lang="en-US" sz="2800">
                <a:cs typeface="Arial" charset="0"/>
              </a:rPr>
              <a:t> = { </a:t>
            </a:r>
            <a:r>
              <a:rPr lang="en-US" sz="2800"/>
              <a:t>s</a:t>
            </a:r>
            <a:r>
              <a:rPr lang="ru-RU" sz="2800"/>
              <a:t>1</a:t>
            </a:r>
            <a:r>
              <a:rPr lang="en-US" sz="2800"/>
              <a:t>,s</a:t>
            </a:r>
            <a:r>
              <a:rPr lang="ru-RU" sz="2800"/>
              <a:t>2</a:t>
            </a:r>
            <a:r>
              <a:rPr lang="en-US" sz="2800"/>
              <a:t> }</a:t>
            </a:r>
          </a:p>
        </p:txBody>
      </p:sp>
      <p:sp>
        <p:nvSpPr>
          <p:cNvPr id="181323" name="Text Box 75"/>
          <p:cNvSpPr txBox="1">
            <a:spLocks noChangeArrowheads="1"/>
          </p:cNvSpPr>
          <p:nvPr/>
        </p:nvSpPr>
        <p:spPr bwMode="auto">
          <a:xfrm>
            <a:off x="1511300" y="3573463"/>
            <a:ext cx="2462213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Если бы не было</a:t>
            </a:r>
          </a:p>
          <a:p>
            <a:pPr algn="ctr"/>
            <a:r>
              <a:rPr lang="ru-RU" sz="2400">
                <a:latin typeface="Times New Roman" pitchFamily="18" charset="0"/>
              </a:rPr>
              <a:t>состояний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en-US" sz="2800"/>
              <a:t>s3,s4</a:t>
            </a:r>
            <a:endParaRPr lang="ru-RU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8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8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81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1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1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81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18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8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181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181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181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181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181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181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181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18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8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8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181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181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181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18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18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000"/>
                                        <p:tgtEl>
                                          <p:spTgt spid="18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18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8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18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1000"/>
                                        <p:tgtEl>
                                          <p:spTgt spid="18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000"/>
                                        <p:tgtEl>
                                          <p:spTgt spid="18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18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18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18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18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8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8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8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8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8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181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8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181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500"/>
                                        <p:tgtEl>
                                          <p:spTgt spid="1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8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500"/>
                                        <p:tgtEl>
                                          <p:spTgt spid="18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0"/>
                                        <p:tgtEl>
                                          <p:spTgt spid="18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8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8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8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8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"/>
                            </p:stCondLst>
                            <p:childTnLst>
                              <p:par>
                                <p:cTn id="2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8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8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181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81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000"/>
                            </p:stCondLst>
                            <p:childTnLst>
                              <p:par>
                                <p:cTn id="296" presetID="9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7" dur="500"/>
                                        <p:tgtEl>
                                          <p:spTgt spid="18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500"/>
                                        <p:tgtEl>
                                          <p:spTgt spid="18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98" grpId="0" animBg="1"/>
      <p:bldP spid="181270" grpId="0" animBg="1"/>
      <p:bldP spid="181320" grpId="0"/>
      <p:bldP spid="181320" grpId="1"/>
      <p:bldP spid="181319" grpId="0"/>
      <p:bldP spid="181319" grpId="1"/>
      <p:bldP spid="181288" grpId="0" animBg="1"/>
      <p:bldP spid="181288" grpId="1" animBg="1"/>
      <p:bldP spid="181288" grpId="2" animBg="1"/>
      <p:bldP spid="181262" grpId="0" animBg="1"/>
      <p:bldP spid="181262" grpId="1" animBg="1"/>
      <p:bldP spid="181262" grpId="2" animBg="1"/>
      <p:bldP spid="181263" grpId="0" animBg="1"/>
      <p:bldP spid="181265" grpId="0" animBg="1"/>
      <p:bldP spid="181265" grpId="1" animBg="1"/>
      <p:bldP spid="181269" grpId="0" animBg="1"/>
      <p:bldP spid="181269" grpId="1" animBg="1"/>
      <p:bldP spid="181272" grpId="0" animBg="1"/>
      <p:bldP spid="181272" grpId="1" animBg="1"/>
      <p:bldP spid="181272" grpId="2" animBg="1"/>
      <p:bldP spid="181287" grpId="0" animBg="1"/>
      <p:bldP spid="181289" grpId="0" animBg="1"/>
      <p:bldP spid="181289" grpId="1" animBg="1"/>
      <p:bldP spid="181290" grpId="0" animBg="1"/>
      <p:bldP spid="181290" grpId="1" animBg="1"/>
      <p:bldP spid="181291" grpId="0" animBg="1"/>
      <p:bldP spid="181291" grpId="1" animBg="1"/>
      <p:bldP spid="181293" grpId="0" animBg="1"/>
      <p:bldP spid="181293" grpId="1" animBg="1"/>
      <p:bldP spid="181295" grpId="0" animBg="1"/>
      <p:bldP spid="181295" grpId="1" animBg="1"/>
      <p:bldP spid="181297" grpId="0" animBg="1"/>
      <p:bldP spid="181297" grpId="1" animBg="1"/>
      <p:bldP spid="181299" grpId="0" animBg="1"/>
      <p:bldP spid="181300" grpId="0" animBg="1"/>
      <p:bldP spid="181301" grpId="0" animBg="1"/>
      <p:bldP spid="181304" grpId="0" animBg="1"/>
      <p:bldP spid="181304" grpId="1" animBg="1"/>
      <p:bldP spid="181305" grpId="0" animBg="1"/>
      <p:bldP spid="181305" grpId="1" animBg="1"/>
      <p:bldP spid="181307" grpId="0" animBg="1"/>
      <p:bldP spid="181310" grpId="0" animBg="1"/>
      <p:bldP spid="181310" grpId="1" animBg="1"/>
      <p:bldP spid="181311" grpId="0" animBg="1"/>
      <p:bldP spid="181311" grpId="1" animBg="1"/>
      <p:bldP spid="181312" grpId="0"/>
      <p:bldP spid="181313" grpId="0"/>
      <p:bldP spid="181314" grpId="0"/>
      <p:bldP spid="181314" grpId="1"/>
      <p:bldP spid="181314" grpId="3"/>
      <p:bldP spid="181314" grpId="4"/>
      <p:bldP spid="181316" grpId="0"/>
      <p:bldP spid="181316" grpId="2"/>
      <p:bldP spid="181317" grpId="0"/>
      <p:bldP spid="181317" grpId="1"/>
      <p:bldP spid="181317" grpId="2"/>
      <p:bldP spid="181321" grpId="0"/>
      <p:bldP spid="181321" grpId="1"/>
      <p:bldP spid="181321" grpId="2"/>
      <p:bldP spid="181322" grpId="0"/>
      <p:bldP spid="181322" grpId="1"/>
      <p:bldP spid="181322" grpId="2"/>
      <p:bldP spid="181323" grpId="0"/>
      <p:bldP spid="181323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530A-F442-4886-831E-4F9FD00A1F91}" type="slidenum">
              <a:rPr lang="ru-RU"/>
              <a:pPr/>
              <a:t>82</a:t>
            </a:fld>
            <a:endParaRPr lang="ru-RU"/>
          </a:p>
        </p:txBody>
      </p:sp>
      <p:sp>
        <p:nvSpPr>
          <p:cNvPr id="191621" name="Text Box 133"/>
          <p:cNvSpPr txBox="1">
            <a:spLocks noChangeArrowheads="1"/>
          </p:cNvSpPr>
          <p:nvPr/>
        </p:nvSpPr>
        <p:spPr bwMode="auto">
          <a:xfrm>
            <a:off x="3024188" y="1446213"/>
            <a:ext cx="2951162" cy="1066800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факторизация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состояний</a:t>
            </a:r>
          </a:p>
        </p:txBody>
      </p:sp>
      <p:sp>
        <p:nvSpPr>
          <p:cNvPr id="191649" name="Text Box 161"/>
          <p:cNvSpPr txBox="1">
            <a:spLocks noChangeArrowheads="1"/>
          </p:cNvSpPr>
          <p:nvPr/>
        </p:nvSpPr>
        <p:spPr bwMode="auto">
          <a:xfrm>
            <a:off x="3238500" y="1555750"/>
            <a:ext cx="2916238" cy="1190625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latin typeface="Times New Roman" pitchFamily="18" charset="0"/>
              </a:rPr>
              <a:t>сильный</a:t>
            </a:r>
            <a:br>
              <a:rPr lang="ru-RU" sz="3600">
                <a:latin typeface="Times New Roman" pitchFamily="18" charset="0"/>
              </a:rPr>
            </a:br>
            <a:r>
              <a:rPr lang="ru-RU" sz="3600">
                <a:latin typeface="Times New Roman" pitchFamily="18" charset="0"/>
              </a:rPr>
              <a:t>детерминизм</a:t>
            </a:r>
          </a:p>
        </p:txBody>
      </p:sp>
      <p:sp>
        <p:nvSpPr>
          <p:cNvPr id="191626" name="Rectangle 138"/>
          <p:cNvSpPr>
            <a:spLocks noChangeArrowheads="1"/>
          </p:cNvSpPr>
          <p:nvPr/>
        </p:nvSpPr>
        <p:spPr bwMode="auto">
          <a:xfrm>
            <a:off x="7704138" y="2997200"/>
            <a:ext cx="1116012" cy="36004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25" name="Rectangle 137"/>
          <p:cNvSpPr>
            <a:spLocks noChangeArrowheads="1"/>
          </p:cNvSpPr>
          <p:nvPr/>
        </p:nvSpPr>
        <p:spPr bwMode="auto">
          <a:xfrm>
            <a:off x="179388" y="2997200"/>
            <a:ext cx="1116012" cy="36004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24" name="Rectangle 136"/>
          <p:cNvSpPr>
            <a:spLocks noChangeArrowheads="1"/>
          </p:cNvSpPr>
          <p:nvPr/>
        </p:nvSpPr>
        <p:spPr bwMode="auto">
          <a:xfrm>
            <a:off x="5153025" y="2997200"/>
            <a:ext cx="1116013" cy="36004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23" name="Rectangle 135"/>
          <p:cNvSpPr>
            <a:spLocks noChangeArrowheads="1"/>
          </p:cNvSpPr>
          <p:nvPr/>
        </p:nvSpPr>
        <p:spPr bwMode="auto">
          <a:xfrm>
            <a:off x="2700338" y="2997200"/>
            <a:ext cx="1116012" cy="36004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91495" name="Group 7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91496" name="Rectangle 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497" name="Rectangle 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498" name="Rectangle 1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499" name="Rectangle 1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500" name="Rectangle 1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501" name="Rectangle 1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502" name="Rectangle 1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503" name="Rectangle 1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1504" name="Text Box 16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91505" name="Picture 1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1506" name="Text Box 18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Пример пула из 3-х атомов.</a:t>
            </a:r>
            <a:r>
              <a:rPr lang="ru-RU" altLang="zh-TW" sz="2800"/>
              <a:t> </a:t>
            </a:r>
          </a:p>
        </p:txBody>
      </p:sp>
      <p:sp>
        <p:nvSpPr>
          <p:cNvPr id="191547" name="Text Box 59"/>
          <p:cNvSpPr txBox="1">
            <a:spLocks noChangeArrowheads="1"/>
          </p:cNvSpPr>
          <p:nvPr/>
        </p:nvSpPr>
        <p:spPr bwMode="auto">
          <a:xfrm>
            <a:off x="215900" y="1520825"/>
            <a:ext cx="23939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LLOC</a:t>
            </a:r>
          </a:p>
          <a:p>
            <a:pPr algn="ctr">
              <a:spcBef>
                <a:spcPct val="50000"/>
              </a:spcBef>
            </a:pPr>
            <a:r>
              <a:rPr lang="ru-RU" sz="2400"/>
              <a:t>Реакция = </a:t>
            </a:r>
            <a:r>
              <a:rPr lang="en-US" sz="2400" b="1">
                <a:solidFill>
                  <a:srgbClr val="FF5757"/>
                </a:solidFill>
              </a:rPr>
              <a:t>0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1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2</a:t>
            </a:r>
            <a:endParaRPr lang="ru-RU" sz="2400" b="1">
              <a:solidFill>
                <a:srgbClr val="FF5757"/>
              </a:solidFill>
            </a:endParaRPr>
          </a:p>
        </p:txBody>
      </p:sp>
      <p:cxnSp>
        <p:nvCxnSpPr>
          <p:cNvPr id="191548" name="AutoShape 60"/>
          <p:cNvCxnSpPr>
            <a:cxnSpLocks noChangeShapeType="1"/>
            <a:stCxn id="191547" idx="1"/>
            <a:endCxn id="191547" idx="3"/>
          </p:cNvCxnSpPr>
          <p:nvPr/>
        </p:nvCxnSpPr>
        <p:spPr bwMode="auto">
          <a:xfrm>
            <a:off x="215900" y="2024063"/>
            <a:ext cx="23939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91552" name="Oval 64"/>
          <p:cNvSpPr>
            <a:spLocks noChangeArrowheads="1"/>
          </p:cNvSpPr>
          <p:nvPr/>
        </p:nvSpPr>
        <p:spPr bwMode="auto">
          <a:xfrm>
            <a:off x="358775" y="4605338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000</a:t>
            </a:r>
            <a:endParaRPr lang="ru-RU" sz="2400"/>
          </a:p>
        </p:txBody>
      </p:sp>
      <p:sp>
        <p:nvSpPr>
          <p:cNvPr id="191553" name="Oval 65"/>
          <p:cNvSpPr>
            <a:spLocks noChangeArrowheads="1"/>
          </p:cNvSpPr>
          <p:nvPr/>
        </p:nvSpPr>
        <p:spPr bwMode="auto">
          <a:xfrm>
            <a:off x="2878138" y="4605338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010</a:t>
            </a:r>
            <a:endParaRPr lang="ru-RU" sz="2400"/>
          </a:p>
        </p:txBody>
      </p:sp>
      <p:sp>
        <p:nvSpPr>
          <p:cNvPr id="191554" name="Oval 66"/>
          <p:cNvSpPr>
            <a:spLocks noChangeArrowheads="1"/>
          </p:cNvSpPr>
          <p:nvPr/>
        </p:nvSpPr>
        <p:spPr bwMode="auto">
          <a:xfrm>
            <a:off x="2878138" y="6045200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100</a:t>
            </a:r>
            <a:endParaRPr lang="ru-RU" sz="2400"/>
          </a:p>
        </p:txBody>
      </p:sp>
      <p:sp>
        <p:nvSpPr>
          <p:cNvPr id="191555" name="Oval 67"/>
          <p:cNvSpPr>
            <a:spLocks noChangeArrowheads="1"/>
          </p:cNvSpPr>
          <p:nvPr/>
        </p:nvSpPr>
        <p:spPr bwMode="auto">
          <a:xfrm>
            <a:off x="2878138" y="3165475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001</a:t>
            </a:r>
            <a:endParaRPr lang="ru-RU" sz="2400"/>
          </a:p>
        </p:txBody>
      </p:sp>
      <p:sp>
        <p:nvSpPr>
          <p:cNvPr id="191558" name="Oval 70"/>
          <p:cNvSpPr>
            <a:spLocks noChangeArrowheads="1"/>
          </p:cNvSpPr>
          <p:nvPr/>
        </p:nvSpPr>
        <p:spPr bwMode="auto">
          <a:xfrm>
            <a:off x="5397500" y="4605338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101</a:t>
            </a:r>
            <a:endParaRPr lang="ru-RU" sz="2400"/>
          </a:p>
        </p:txBody>
      </p:sp>
      <p:sp>
        <p:nvSpPr>
          <p:cNvPr id="191559" name="Oval 71"/>
          <p:cNvSpPr>
            <a:spLocks noChangeArrowheads="1"/>
          </p:cNvSpPr>
          <p:nvPr/>
        </p:nvSpPr>
        <p:spPr bwMode="auto">
          <a:xfrm>
            <a:off x="5397500" y="6045200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110</a:t>
            </a:r>
            <a:endParaRPr lang="ru-RU" sz="2400"/>
          </a:p>
        </p:txBody>
      </p:sp>
      <p:sp>
        <p:nvSpPr>
          <p:cNvPr id="191560" name="Oval 72"/>
          <p:cNvSpPr>
            <a:spLocks noChangeArrowheads="1"/>
          </p:cNvSpPr>
          <p:nvPr/>
        </p:nvSpPr>
        <p:spPr bwMode="auto">
          <a:xfrm>
            <a:off x="5397500" y="3165475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011</a:t>
            </a:r>
            <a:endParaRPr lang="ru-RU" sz="2400"/>
          </a:p>
        </p:txBody>
      </p:sp>
      <p:sp>
        <p:nvSpPr>
          <p:cNvPr id="191561" name="Oval 73"/>
          <p:cNvSpPr>
            <a:spLocks noChangeArrowheads="1"/>
          </p:cNvSpPr>
          <p:nvPr/>
        </p:nvSpPr>
        <p:spPr bwMode="auto">
          <a:xfrm>
            <a:off x="7916863" y="4605338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111</a:t>
            </a:r>
            <a:endParaRPr lang="ru-RU" sz="2400"/>
          </a:p>
        </p:txBody>
      </p:sp>
      <p:cxnSp>
        <p:nvCxnSpPr>
          <p:cNvPr id="191562" name="AutoShape 74"/>
          <p:cNvCxnSpPr>
            <a:cxnSpLocks noChangeShapeType="1"/>
            <a:stCxn id="191552" idx="6"/>
            <a:endCxn id="191555" idx="2"/>
          </p:cNvCxnSpPr>
          <p:nvPr/>
        </p:nvCxnSpPr>
        <p:spPr bwMode="auto">
          <a:xfrm flipV="1">
            <a:off x="1077913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3" name="AutoShape 75"/>
          <p:cNvCxnSpPr>
            <a:cxnSpLocks noChangeShapeType="1"/>
            <a:stCxn id="191552" idx="6"/>
            <a:endCxn id="191553" idx="2"/>
          </p:cNvCxnSpPr>
          <p:nvPr/>
        </p:nvCxnSpPr>
        <p:spPr bwMode="auto">
          <a:xfrm>
            <a:off x="1077913" y="4803775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4" name="AutoShape 76"/>
          <p:cNvCxnSpPr>
            <a:cxnSpLocks noChangeShapeType="1"/>
            <a:stCxn id="191552" idx="6"/>
            <a:endCxn id="191554" idx="2"/>
          </p:cNvCxnSpPr>
          <p:nvPr/>
        </p:nvCxnSpPr>
        <p:spPr bwMode="auto">
          <a:xfrm>
            <a:off x="1077913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5" name="AutoShape 77"/>
          <p:cNvCxnSpPr>
            <a:cxnSpLocks noChangeShapeType="1"/>
            <a:stCxn id="191555" idx="6"/>
            <a:endCxn id="191560" idx="2"/>
          </p:cNvCxnSpPr>
          <p:nvPr/>
        </p:nvCxnSpPr>
        <p:spPr bwMode="auto">
          <a:xfrm>
            <a:off x="3597275" y="3363913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6" name="AutoShape 78"/>
          <p:cNvCxnSpPr>
            <a:cxnSpLocks noChangeShapeType="1"/>
            <a:stCxn id="191555" idx="6"/>
            <a:endCxn id="191558" idx="2"/>
          </p:cNvCxnSpPr>
          <p:nvPr/>
        </p:nvCxnSpPr>
        <p:spPr bwMode="auto">
          <a:xfrm>
            <a:off x="3597275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7" name="AutoShape 79"/>
          <p:cNvCxnSpPr>
            <a:cxnSpLocks noChangeShapeType="1"/>
            <a:stCxn id="191553" idx="6"/>
            <a:endCxn id="191560" idx="2"/>
          </p:cNvCxnSpPr>
          <p:nvPr/>
        </p:nvCxnSpPr>
        <p:spPr bwMode="auto">
          <a:xfrm flipV="1">
            <a:off x="3597275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8" name="AutoShape 80"/>
          <p:cNvCxnSpPr>
            <a:cxnSpLocks noChangeShapeType="1"/>
            <a:stCxn id="191553" idx="6"/>
            <a:endCxn id="191559" idx="2"/>
          </p:cNvCxnSpPr>
          <p:nvPr/>
        </p:nvCxnSpPr>
        <p:spPr bwMode="auto">
          <a:xfrm>
            <a:off x="3597275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69" name="AutoShape 81"/>
          <p:cNvCxnSpPr>
            <a:cxnSpLocks noChangeShapeType="1"/>
            <a:stCxn id="191554" idx="6"/>
            <a:endCxn id="191558" idx="2"/>
          </p:cNvCxnSpPr>
          <p:nvPr/>
        </p:nvCxnSpPr>
        <p:spPr bwMode="auto">
          <a:xfrm flipV="1">
            <a:off x="3597275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70" name="AutoShape 82"/>
          <p:cNvCxnSpPr>
            <a:cxnSpLocks noChangeShapeType="1"/>
            <a:stCxn id="191554" idx="6"/>
            <a:endCxn id="191559" idx="2"/>
          </p:cNvCxnSpPr>
          <p:nvPr/>
        </p:nvCxnSpPr>
        <p:spPr bwMode="auto">
          <a:xfrm>
            <a:off x="3597275" y="6243638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71" name="AutoShape 83"/>
          <p:cNvCxnSpPr>
            <a:cxnSpLocks noChangeShapeType="1"/>
            <a:stCxn id="191560" idx="6"/>
            <a:endCxn id="191561" idx="2"/>
          </p:cNvCxnSpPr>
          <p:nvPr/>
        </p:nvCxnSpPr>
        <p:spPr bwMode="auto">
          <a:xfrm>
            <a:off x="6116638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72" name="AutoShape 84"/>
          <p:cNvCxnSpPr>
            <a:cxnSpLocks noChangeShapeType="1"/>
            <a:stCxn id="191558" idx="6"/>
            <a:endCxn id="191561" idx="2"/>
          </p:cNvCxnSpPr>
          <p:nvPr/>
        </p:nvCxnSpPr>
        <p:spPr bwMode="auto">
          <a:xfrm>
            <a:off x="6116638" y="4803775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573" name="AutoShape 85"/>
          <p:cNvCxnSpPr>
            <a:cxnSpLocks noChangeShapeType="1"/>
            <a:stCxn id="191559" idx="6"/>
            <a:endCxn id="191561" idx="2"/>
          </p:cNvCxnSpPr>
          <p:nvPr/>
        </p:nvCxnSpPr>
        <p:spPr bwMode="auto">
          <a:xfrm flipV="1">
            <a:off x="6116638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91586" name="Text Box 98"/>
          <p:cNvSpPr txBox="1">
            <a:spLocks noChangeArrowheads="1"/>
          </p:cNvSpPr>
          <p:nvPr/>
        </p:nvSpPr>
        <p:spPr bwMode="auto">
          <a:xfrm>
            <a:off x="6454775" y="1520825"/>
            <a:ext cx="237013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/>
              <a:t>EALLOC </a:t>
            </a:r>
            <a:r>
              <a:rPr lang="en-US" sz="2400" b="1">
                <a:solidFill>
                  <a:srgbClr val="3333FF"/>
                </a:solidFill>
              </a:rPr>
              <a:t>0</a:t>
            </a:r>
            <a:r>
              <a:rPr lang="en-US" sz="2400"/>
              <a:t>,</a:t>
            </a:r>
            <a:r>
              <a:rPr lang="en-US" sz="2400" b="1">
                <a:solidFill>
                  <a:srgbClr val="3333FF"/>
                </a:solidFill>
              </a:rPr>
              <a:t>1</a:t>
            </a:r>
            <a:r>
              <a:rPr lang="en-US" sz="2400"/>
              <a:t>,</a:t>
            </a:r>
            <a:r>
              <a:rPr lang="en-US" sz="2400" b="1">
                <a:solidFill>
                  <a:srgbClr val="3333FF"/>
                </a:solidFill>
              </a:rPr>
              <a:t>2</a:t>
            </a:r>
          </a:p>
          <a:p>
            <a:pPr algn="ctr">
              <a:spcBef>
                <a:spcPct val="50000"/>
              </a:spcBef>
            </a:pPr>
            <a:r>
              <a:rPr lang="ru-RU" sz="2400"/>
              <a:t>Реакция = </a:t>
            </a:r>
            <a:r>
              <a:rPr lang="en-US" sz="2400" b="1">
                <a:solidFill>
                  <a:srgbClr val="FF5757"/>
                </a:solidFill>
              </a:rPr>
              <a:t>OK</a:t>
            </a:r>
            <a:endParaRPr lang="ru-RU" sz="2400" b="1">
              <a:solidFill>
                <a:srgbClr val="FF5757"/>
              </a:solidFill>
            </a:endParaRPr>
          </a:p>
        </p:txBody>
      </p:sp>
      <p:cxnSp>
        <p:nvCxnSpPr>
          <p:cNvPr id="191587" name="AutoShape 99"/>
          <p:cNvCxnSpPr>
            <a:cxnSpLocks noChangeShapeType="1"/>
            <a:stCxn id="191586" idx="3"/>
            <a:endCxn id="191586" idx="1"/>
          </p:cNvCxnSpPr>
          <p:nvPr/>
        </p:nvCxnSpPr>
        <p:spPr bwMode="auto">
          <a:xfrm flipH="1">
            <a:off x="6454775" y="2024063"/>
            <a:ext cx="23701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91588" name="Oval 100"/>
          <p:cNvSpPr>
            <a:spLocks noChangeArrowheads="1"/>
          </p:cNvSpPr>
          <p:nvPr/>
        </p:nvSpPr>
        <p:spPr bwMode="auto">
          <a:xfrm>
            <a:off x="358775" y="4605338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000</a:t>
            </a:r>
            <a:endParaRPr lang="ru-RU" sz="2400"/>
          </a:p>
        </p:txBody>
      </p:sp>
      <p:sp>
        <p:nvSpPr>
          <p:cNvPr id="191589" name="Oval 101"/>
          <p:cNvSpPr>
            <a:spLocks noChangeArrowheads="1"/>
          </p:cNvSpPr>
          <p:nvPr/>
        </p:nvSpPr>
        <p:spPr bwMode="auto">
          <a:xfrm>
            <a:off x="2878138" y="4605338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010</a:t>
            </a:r>
            <a:endParaRPr lang="ru-RU" sz="2400"/>
          </a:p>
        </p:txBody>
      </p:sp>
      <p:sp>
        <p:nvSpPr>
          <p:cNvPr id="191590" name="Oval 102"/>
          <p:cNvSpPr>
            <a:spLocks noChangeArrowheads="1"/>
          </p:cNvSpPr>
          <p:nvPr/>
        </p:nvSpPr>
        <p:spPr bwMode="auto">
          <a:xfrm>
            <a:off x="2878138" y="6045200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100</a:t>
            </a:r>
            <a:endParaRPr lang="ru-RU" sz="2400"/>
          </a:p>
        </p:txBody>
      </p:sp>
      <p:sp>
        <p:nvSpPr>
          <p:cNvPr id="191591" name="Oval 103"/>
          <p:cNvSpPr>
            <a:spLocks noChangeArrowheads="1"/>
          </p:cNvSpPr>
          <p:nvPr/>
        </p:nvSpPr>
        <p:spPr bwMode="auto">
          <a:xfrm>
            <a:off x="2878138" y="3165475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001</a:t>
            </a:r>
            <a:endParaRPr lang="ru-RU" sz="2400"/>
          </a:p>
        </p:txBody>
      </p:sp>
      <p:sp>
        <p:nvSpPr>
          <p:cNvPr id="191592" name="Oval 104"/>
          <p:cNvSpPr>
            <a:spLocks noChangeArrowheads="1"/>
          </p:cNvSpPr>
          <p:nvPr/>
        </p:nvSpPr>
        <p:spPr bwMode="auto">
          <a:xfrm>
            <a:off x="5397500" y="4605338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101</a:t>
            </a:r>
            <a:endParaRPr lang="ru-RU" sz="2400"/>
          </a:p>
        </p:txBody>
      </p:sp>
      <p:sp>
        <p:nvSpPr>
          <p:cNvPr id="191593" name="Oval 105"/>
          <p:cNvSpPr>
            <a:spLocks noChangeArrowheads="1"/>
          </p:cNvSpPr>
          <p:nvPr/>
        </p:nvSpPr>
        <p:spPr bwMode="auto">
          <a:xfrm>
            <a:off x="5397500" y="6045200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110</a:t>
            </a:r>
            <a:endParaRPr lang="ru-RU" sz="2400"/>
          </a:p>
        </p:txBody>
      </p:sp>
      <p:sp>
        <p:nvSpPr>
          <p:cNvPr id="191594" name="Oval 106"/>
          <p:cNvSpPr>
            <a:spLocks noChangeArrowheads="1"/>
          </p:cNvSpPr>
          <p:nvPr/>
        </p:nvSpPr>
        <p:spPr bwMode="auto">
          <a:xfrm>
            <a:off x="5397500" y="3165475"/>
            <a:ext cx="719138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011</a:t>
            </a:r>
            <a:endParaRPr lang="ru-RU" sz="2400"/>
          </a:p>
        </p:txBody>
      </p:sp>
      <p:sp>
        <p:nvSpPr>
          <p:cNvPr id="191595" name="Oval 107"/>
          <p:cNvSpPr>
            <a:spLocks noChangeArrowheads="1"/>
          </p:cNvSpPr>
          <p:nvPr/>
        </p:nvSpPr>
        <p:spPr bwMode="auto">
          <a:xfrm>
            <a:off x="7916863" y="4605338"/>
            <a:ext cx="719137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111</a:t>
            </a:r>
            <a:endParaRPr lang="ru-RU" sz="2400"/>
          </a:p>
        </p:txBody>
      </p:sp>
      <p:cxnSp>
        <p:nvCxnSpPr>
          <p:cNvPr id="191596" name="AutoShape 108"/>
          <p:cNvCxnSpPr>
            <a:cxnSpLocks noChangeShapeType="1"/>
            <a:stCxn id="191588" idx="6"/>
            <a:endCxn id="191591" idx="2"/>
          </p:cNvCxnSpPr>
          <p:nvPr/>
        </p:nvCxnSpPr>
        <p:spPr bwMode="auto">
          <a:xfrm flipV="1">
            <a:off x="1077913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597" name="AutoShape 109"/>
          <p:cNvCxnSpPr>
            <a:cxnSpLocks noChangeShapeType="1"/>
            <a:stCxn id="191588" idx="6"/>
            <a:endCxn id="191589" idx="2"/>
          </p:cNvCxnSpPr>
          <p:nvPr/>
        </p:nvCxnSpPr>
        <p:spPr bwMode="auto">
          <a:xfrm>
            <a:off x="1077913" y="4803775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598" name="AutoShape 110"/>
          <p:cNvCxnSpPr>
            <a:cxnSpLocks noChangeShapeType="1"/>
            <a:stCxn id="191588" idx="6"/>
            <a:endCxn id="191590" idx="2"/>
          </p:cNvCxnSpPr>
          <p:nvPr/>
        </p:nvCxnSpPr>
        <p:spPr bwMode="auto">
          <a:xfrm>
            <a:off x="1077913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599" name="AutoShape 111"/>
          <p:cNvCxnSpPr>
            <a:cxnSpLocks noChangeShapeType="1"/>
            <a:stCxn id="191591" idx="6"/>
            <a:endCxn id="191594" idx="2"/>
          </p:cNvCxnSpPr>
          <p:nvPr/>
        </p:nvCxnSpPr>
        <p:spPr bwMode="auto">
          <a:xfrm>
            <a:off x="3597275" y="3363913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0" name="AutoShape 112"/>
          <p:cNvCxnSpPr>
            <a:cxnSpLocks noChangeShapeType="1"/>
            <a:stCxn id="191591" idx="6"/>
            <a:endCxn id="191592" idx="2"/>
          </p:cNvCxnSpPr>
          <p:nvPr/>
        </p:nvCxnSpPr>
        <p:spPr bwMode="auto">
          <a:xfrm>
            <a:off x="3597275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1" name="AutoShape 113"/>
          <p:cNvCxnSpPr>
            <a:cxnSpLocks noChangeShapeType="1"/>
            <a:stCxn id="191589" idx="6"/>
            <a:endCxn id="191594" idx="2"/>
          </p:cNvCxnSpPr>
          <p:nvPr/>
        </p:nvCxnSpPr>
        <p:spPr bwMode="auto">
          <a:xfrm flipV="1">
            <a:off x="3597275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2" name="AutoShape 114"/>
          <p:cNvCxnSpPr>
            <a:cxnSpLocks noChangeShapeType="1"/>
            <a:stCxn id="191589" idx="6"/>
            <a:endCxn id="191593" idx="2"/>
          </p:cNvCxnSpPr>
          <p:nvPr/>
        </p:nvCxnSpPr>
        <p:spPr bwMode="auto">
          <a:xfrm>
            <a:off x="3597275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3" name="AutoShape 115"/>
          <p:cNvCxnSpPr>
            <a:cxnSpLocks noChangeShapeType="1"/>
            <a:stCxn id="191590" idx="6"/>
            <a:endCxn id="191592" idx="2"/>
          </p:cNvCxnSpPr>
          <p:nvPr/>
        </p:nvCxnSpPr>
        <p:spPr bwMode="auto">
          <a:xfrm flipV="1">
            <a:off x="3597275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4" name="AutoShape 116"/>
          <p:cNvCxnSpPr>
            <a:cxnSpLocks noChangeShapeType="1"/>
            <a:stCxn id="191590" idx="6"/>
            <a:endCxn id="191593" idx="2"/>
          </p:cNvCxnSpPr>
          <p:nvPr/>
        </p:nvCxnSpPr>
        <p:spPr bwMode="auto">
          <a:xfrm>
            <a:off x="3597275" y="6243638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5" name="AutoShape 117"/>
          <p:cNvCxnSpPr>
            <a:cxnSpLocks noChangeShapeType="1"/>
            <a:stCxn id="191594" idx="6"/>
            <a:endCxn id="191595" idx="2"/>
          </p:cNvCxnSpPr>
          <p:nvPr/>
        </p:nvCxnSpPr>
        <p:spPr bwMode="auto">
          <a:xfrm>
            <a:off x="6116638" y="3363913"/>
            <a:ext cx="1800225" cy="14398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6" name="AutoShape 118"/>
          <p:cNvCxnSpPr>
            <a:cxnSpLocks noChangeShapeType="1"/>
            <a:stCxn id="191592" idx="6"/>
            <a:endCxn id="191595" idx="2"/>
          </p:cNvCxnSpPr>
          <p:nvPr/>
        </p:nvCxnSpPr>
        <p:spPr bwMode="auto">
          <a:xfrm>
            <a:off x="6116638" y="4803775"/>
            <a:ext cx="18002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cxnSp>
        <p:nvCxnSpPr>
          <p:cNvPr id="191607" name="AutoShape 119"/>
          <p:cNvCxnSpPr>
            <a:cxnSpLocks noChangeShapeType="1"/>
            <a:stCxn id="191593" idx="6"/>
            <a:endCxn id="191595" idx="2"/>
          </p:cNvCxnSpPr>
          <p:nvPr/>
        </p:nvCxnSpPr>
        <p:spPr bwMode="auto">
          <a:xfrm flipV="1">
            <a:off x="6116638" y="4803775"/>
            <a:ext cx="18002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  <a:effectLst/>
        </p:spPr>
      </p:cxnSp>
      <p:sp>
        <p:nvSpPr>
          <p:cNvPr id="191608" name="Text Box 120"/>
          <p:cNvSpPr txBox="1">
            <a:spLocks noChangeArrowheads="1"/>
          </p:cNvSpPr>
          <p:nvPr/>
        </p:nvSpPr>
        <p:spPr bwMode="auto">
          <a:xfrm>
            <a:off x="2154238" y="3536950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0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09" name="Text Box 121"/>
          <p:cNvSpPr txBox="1">
            <a:spLocks noChangeArrowheads="1"/>
          </p:cNvSpPr>
          <p:nvPr/>
        </p:nvSpPr>
        <p:spPr bwMode="auto">
          <a:xfrm>
            <a:off x="2159000" y="4616450"/>
            <a:ext cx="509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1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0" name="Text Box 122"/>
          <p:cNvSpPr txBox="1">
            <a:spLocks noChangeArrowheads="1"/>
          </p:cNvSpPr>
          <p:nvPr/>
        </p:nvSpPr>
        <p:spPr bwMode="auto">
          <a:xfrm>
            <a:off x="2154238" y="566896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2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1" name="Text Box 123"/>
          <p:cNvSpPr txBox="1">
            <a:spLocks noChangeArrowheads="1"/>
          </p:cNvSpPr>
          <p:nvPr/>
        </p:nvSpPr>
        <p:spPr bwMode="auto">
          <a:xfrm>
            <a:off x="4638675" y="3149600"/>
            <a:ext cx="509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2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2" name="Text Box 124"/>
          <p:cNvSpPr txBox="1">
            <a:spLocks noChangeArrowheads="1"/>
          </p:cNvSpPr>
          <p:nvPr/>
        </p:nvSpPr>
        <p:spPr bwMode="auto">
          <a:xfrm>
            <a:off x="4643438" y="3544888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0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3" name="Text Box 125"/>
          <p:cNvSpPr txBox="1">
            <a:spLocks noChangeArrowheads="1"/>
          </p:cNvSpPr>
          <p:nvPr/>
        </p:nvSpPr>
        <p:spPr bwMode="auto">
          <a:xfrm>
            <a:off x="4643438" y="422116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2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4" name="Text Box 126"/>
          <p:cNvSpPr txBox="1">
            <a:spLocks noChangeArrowheads="1"/>
          </p:cNvSpPr>
          <p:nvPr/>
        </p:nvSpPr>
        <p:spPr bwMode="auto">
          <a:xfrm>
            <a:off x="4638675" y="5021263"/>
            <a:ext cx="509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0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5" name="Text Box 127"/>
          <p:cNvSpPr txBox="1">
            <a:spLocks noChangeArrowheads="1"/>
          </p:cNvSpPr>
          <p:nvPr/>
        </p:nvSpPr>
        <p:spPr bwMode="auto">
          <a:xfrm>
            <a:off x="4643438" y="5661025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2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6" name="Text Box 128"/>
          <p:cNvSpPr txBox="1">
            <a:spLocks noChangeArrowheads="1"/>
          </p:cNvSpPr>
          <p:nvPr/>
        </p:nvSpPr>
        <p:spPr bwMode="auto">
          <a:xfrm>
            <a:off x="4643438" y="6065838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1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7" name="Text Box 129"/>
          <p:cNvSpPr txBox="1">
            <a:spLocks noChangeArrowheads="1"/>
          </p:cNvSpPr>
          <p:nvPr/>
        </p:nvSpPr>
        <p:spPr bwMode="auto">
          <a:xfrm>
            <a:off x="7164388" y="4184650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2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8" name="Text Box 130"/>
          <p:cNvSpPr txBox="1">
            <a:spLocks noChangeArrowheads="1"/>
          </p:cNvSpPr>
          <p:nvPr/>
        </p:nvSpPr>
        <p:spPr bwMode="auto">
          <a:xfrm>
            <a:off x="7164388" y="458946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1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619" name="Text Box 131"/>
          <p:cNvSpPr txBox="1">
            <a:spLocks noChangeArrowheads="1"/>
          </p:cNvSpPr>
          <p:nvPr/>
        </p:nvSpPr>
        <p:spPr bwMode="auto">
          <a:xfrm>
            <a:off x="7164388" y="502126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r>
              <a:rPr lang="en-US" sz="2400" b="1" baseline="-25000">
                <a:solidFill>
                  <a:srgbClr val="3333FF"/>
                </a:solidFill>
              </a:rPr>
              <a:t>0</a:t>
            </a:r>
            <a:endParaRPr lang="ru-RU" sz="2400" b="1" baseline="-25000">
              <a:solidFill>
                <a:srgbClr val="3333FF"/>
              </a:solidFill>
            </a:endParaRPr>
          </a:p>
        </p:txBody>
      </p:sp>
      <p:sp>
        <p:nvSpPr>
          <p:cNvPr id="191574" name="Text Box 86"/>
          <p:cNvSpPr txBox="1">
            <a:spLocks noChangeArrowheads="1"/>
          </p:cNvSpPr>
          <p:nvPr/>
        </p:nvSpPr>
        <p:spPr bwMode="auto">
          <a:xfrm>
            <a:off x="1403350" y="4121150"/>
            <a:ext cx="509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0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75" name="Text Box 87"/>
          <p:cNvSpPr txBox="1">
            <a:spLocks noChangeArrowheads="1"/>
          </p:cNvSpPr>
          <p:nvPr/>
        </p:nvSpPr>
        <p:spPr bwMode="auto">
          <a:xfrm>
            <a:off x="1398588" y="458946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1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76" name="Text Box 88"/>
          <p:cNvSpPr txBox="1">
            <a:spLocks noChangeArrowheads="1"/>
          </p:cNvSpPr>
          <p:nvPr/>
        </p:nvSpPr>
        <p:spPr bwMode="auto">
          <a:xfrm>
            <a:off x="1398588" y="5092700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2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77" name="Text Box 89"/>
          <p:cNvSpPr txBox="1">
            <a:spLocks noChangeArrowheads="1"/>
          </p:cNvSpPr>
          <p:nvPr/>
        </p:nvSpPr>
        <p:spPr bwMode="auto">
          <a:xfrm>
            <a:off x="3887788" y="3149600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1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78" name="Text Box 90"/>
          <p:cNvSpPr txBox="1">
            <a:spLocks noChangeArrowheads="1"/>
          </p:cNvSpPr>
          <p:nvPr/>
        </p:nvSpPr>
        <p:spPr bwMode="auto">
          <a:xfrm>
            <a:off x="3887788" y="3616325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2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79" name="Text Box 91"/>
          <p:cNvSpPr txBox="1">
            <a:spLocks noChangeArrowheads="1"/>
          </p:cNvSpPr>
          <p:nvPr/>
        </p:nvSpPr>
        <p:spPr bwMode="auto">
          <a:xfrm>
            <a:off x="3887788" y="4192588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0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80" name="Text Box 92"/>
          <p:cNvSpPr txBox="1">
            <a:spLocks noChangeArrowheads="1"/>
          </p:cNvSpPr>
          <p:nvPr/>
        </p:nvSpPr>
        <p:spPr bwMode="auto">
          <a:xfrm>
            <a:off x="3887788" y="5048250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2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81" name="Text Box 93"/>
          <p:cNvSpPr txBox="1">
            <a:spLocks noChangeArrowheads="1"/>
          </p:cNvSpPr>
          <p:nvPr/>
        </p:nvSpPr>
        <p:spPr bwMode="auto">
          <a:xfrm>
            <a:off x="3887788" y="562451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0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82" name="Text Box 94"/>
          <p:cNvSpPr txBox="1">
            <a:spLocks noChangeArrowheads="1"/>
          </p:cNvSpPr>
          <p:nvPr/>
        </p:nvSpPr>
        <p:spPr bwMode="auto">
          <a:xfrm>
            <a:off x="3887788" y="605631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1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83" name="Text Box 95"/>
          <p:cNvSpPr txBox="1">
            <a:spLocks noChangeArrowheads="1"/>
          </p:cNvSpPr>
          <p:nvPr/>
        </p:nvSpPr>
        <p:spPr bwMode="auto">
          <a:xfrm>
            <a:off x="6294438" y="3508375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2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84" name="Text Box 96"/>
          <p:cNvSpPr txBox="1">
            <a:spLocks noChangeArrowheads="1"/>
          </p:cNvSpPr>
          <p:nvPr/>
        </p:nvSpPr>
        <p:spPr bwMode="auto">
          <a:xfrm>
            <a:off x="6294438" y="4616450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1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585" name="Text Box 97"/>
          <p:cNvSpPr txBox="1">
            <a:spLocks noChangeArrowheads="1"/>
          </p:cNvSpPr>
          <p:nvPr/>
        </p:nvSpPr>
        <p:spPr bwMode="auto">
          <a:xfrm>
            <a:off x="6300788" y="5668963"/>
            <a:ext cx="509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r>
              <a:rPr lang="en-US" sz="2400"/>
              <a:t>,</a:t>
            </a:r>
            <a:r>
              <a:rPr lang="en-US" sz="2400" b="1">
                <a:solidFill>
                  <a:srgbClr val="FF5757"/>
                </a:solidFill>
              </a:rPr>
              <a:t>0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20" name="Text Box 132"/>
          <p:cNvSpPr txBox="1">
            <a:spLocks noChangeArrowheads="1"/>
          </p:cNvSpPr>
          <p:nvPr/>
        </p:nvSpPr>
        <p:spPr bwMode="auto">
          <a:xfrm>
            <a:off x="3059113" y="1376363"/>
            <a:ext cx="2916237" cy="1190625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latin typeface="Times New Roman" pitchFamily="18" charset="0"/>
              </a:rPr>
              <a:t>слабый</a:t>
            </a:r>
            <a:br>
              <a:rPr lang="ru-RU" sz="3600">
                <a:latin typeface="Times New Roman" pitchFamily="18" charset="0"/>
              </a:rPr>
            </a:br>
            <a:r>
              <a:rPr lang="ru-RU" sz="3600">
                <a:latin typeface="Times New Roman" pitchFamily="18" charset="0"/>
              </a:rPr>
              <a:t>детерминизм</a:t>
            </a:r>
          </a:p>
        </p:txBody>
      </p:sp>
      <p:sp>
        <p:nvSpPr>
          <p:cNvPr id="191627" name="Rectangle 139"/>
          <p:cNvSpPr>
            <a:spLocks noChangeArrowheads="1"/>
          </p:cNvSpPr>
          <p:nvPr/>
        </p:nvSpPr>
        <p:spPr bwMode="auto">
          <a:xfrm>
            <a:off x="7704138" y="4257675"/>
            <a:ext cx="1116012" cy="1116013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28" name="Rectangle 140"/>
          <p:cNvSpPr>
            <a:spLocks noChangeArrowheads="1"/>
          </p:cNvSpPr>
          <p:nvPr/>
        </p:nvSpPr>
        <p:spPr bwMode="auto">
          <a:xfrm>
            <a:off x="179388" y="4257675"/>
            <a:ext cx="1116012" cy="1116013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29" name="Rectangle 141"/>
          <p:cNvSpPr>
            <a:spLocks noChangeArrowheads="1"/>
          </p:cNvSpPr>
          <p:nvPr/>
        </p:nvSpPr>
        <p:spPr bwMode="auto">
          <a:xfrm>
            <a:off x="5153025" y="4257675"/>
            <a:ext cx="1116013" cy="1116013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30" name="Rectangle 142"/>
          <p:cNvSpPr>
            <a:spLocks noChangeArrowheads="1"/>
          </p:cNvSpPr>
          <p:nvPr/>
        </p:nvSpPr>
        <p:spPr bwMode="auto">
          <a:xfrm>
            <a:off x="2700338" y="4257675"/>
            <a:ext cx="1116012" cy="1116013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31" name="Oval 143"/>
          <p:cNvSpPr>
            <a:spLocks noChangeArrowheads="1"/>
          </p:cNvSpPr>
          <p:nvPr/>
        </p:nvSpPr>
        <p:spPr bwMode="auto">
          <a:xfrm>
            <a:off x="358775" y="4605338"/>
            <a:ext cx="719138" cy="3968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0</a:t>
            </a:r>
            <a:endParaRPr lang="ru-RU" sz="2400"/>
          </a:p>
        </p:txBody>
      </p:sp>
      <p:sp>
        <p:nvSpPr>
          <p:cNvPr id="191632" name="Oval 144"/>
          <p:cNvSpPr>
            <a:spLocks noChangeArrowheads="1"/>
          </p:cNvSpPr>
          <p:nvPr/>
        </p:nvSpPr>
        <p:spPr bwMode="auto">
          <a:xfrm>
            <a:off x="2879725" y="4616450"/>
            <a:ext cx="719138" cy="3968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1</a:t>
            </a:r>
          </a:p>
        </p:txBody>
      </p:sp>
      <p:sp>
        <p:nvSpPr>
          <p:cNvPr id="191633" name="Oval 145"/>
          <p:cNvSpPr>
            <a:spLocks noChangeArrowheads="1"/>
          </p:cNvSpPr>
          <p:nvPr/>
        </p:nvSpPr>
        <p:spPr bwMode="auto">
          <a:xfrm>
            <a:off x="5364163" y="4616450"/>
            <a:ext cx="719137" cy="3968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2</a:t>
            </a:r>
          </a:p>
        </p:txBody>
      </p:sp>
      <p:sp>
        <p:nvSpPr>
          <p:cNvPr id="191634" name="Oval 146"/>
          <p:cNvSpPr>
            <a:spLocks noChangeArrowheads="1"/>
          </p:cNvSpPr>
          <p:nvPr/>
        </p:nvSpPr>
        <p:spPr bwMode="auto">
          <a:xfrm>
            <a:off x="7920038" y="4581525"/>
            <a:ext cx="719137" cy="3968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3</a:t>
            </a:r>
          </a:p>
        </p:txBody>
      </p:sp>
      <p:cxnSp>
        <p:nvCxnSpPr>
          <p:cNvPr id="191635" name="AutoShape 147"/>
          <p:cNvCxnSpPr>
            <a:cxnSpLocks noChangeShapeType="1"/>
            <a:stCxn id="191628" idx="0"/>
            <a:endCxn id="191630" idx="0"/>
          </p:cNvCxnSpPr>
          <p:nvPr/>
        </p:nvCxnSpPr>
        <p:spPr bwMode="auto">
          <a:xfrm rot="5400000" flipV="1">
            <a:off x="1997869" y="2997994"/>
            <a:ext cx="1588" cy="2520950"/>
          </a:xfrm>
          <a:prstGeom prst="curvedConnector3">
            <a:avLst>
              <a:gd name="adj1" fmla="val -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636" name="AutoShape 148"/>
          <p:cNvCxnSpPr>
            <a:cxnSpLocks noChangeShapeType="1"/>
            <a:stCxn id="191630" idx="0"/>
            <a:endCxn id="191629" idx="0"/>
          </p:cNvCxnSpPr>
          <p:nvPr/>
        </p:nvCxnSpPr>
        <p:spPr bwMode="auto">
          <a:xfrm rot="5400000" flipV="1">
            <a:off x="4484688" y="3032125"/>
            <a:ext cx="1588" cy="2452687"/>
          </a:xfrm>
          <a:prstGeom prst="curvedConnector3">
            <a:avLst>
              <a:gd name="adj1" fmla="val -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637" name="AutoShape 149"/>
          <p:cNvCxnSpPr>
            <a:cxnSpLocks noChangeShapeType="1"/>
            <a:stCxn id="191629" idx="0"/>
            <a:endCxn id="191627" idx="0"/>
          </p:cNvCxnSpPr>
          <p:nvPr/>
        </p:nvCxnSpPr>
        <p:spPr bwMode="auto">
          <a:xfrm rot="5400000" flipV="1">
            <a:off x="6986588" y="2982912"/>
            <a:ext cx="1588" cy="2551113"/>
          </a:xfrm>
          <a:prstGeom prst="curvedConnector3">
            <a:avLst>
              <a:gd name="adj1" fmla="val -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638" name="AutoShape 150"/>
          <p:cNvCxnSpPr>
            <a:cxnSpLocks noChangeShapeType="1"/>
            <a:stCxn id="191630" idx="2"/>
            <a:endCxn id="191628" idx="2"/>
          </p:cNvCxnSpPr>
          <p:nvPr/>
        </p:nvCxnSpPr>
        <p:spPr bwMode="auto">
          <a:xfrm rot="5400000">
            <a:off x="1997869" y="4114007"/>
            <a:ext cx="1587" cy="2520950"/>
          </a:xfrm>
          <a:prstGeom prst="curvedConnector3">
            <a:avLst>
              <a:gd name="adj1" fmla="val 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639" name="AutoShape 151"/>
          <p:cNvCxnSpPr>
            <a:cxnSpLocks noChangeShapeType="1"/>
            <a:stCxn id="191629" idx="2"/>
            <a:endCxn id="191630" idx="2"/>
          </p:cNvCxnSpPr>
          <p:nvPr/>
        </p:nvCxnSpPr>
        <p:spPr bwMode="auto">
          <a:xfrm rot="5400000">
            <a:off x="4484688" y="4148138"/>
            <a:ext cx="1587" cy="2452687"/>
          </a:xfrm>
          <a:prstGeom prst="curvedConnector3">
            <a:avLst>
              <a:gd name="adj1" fmla="val 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91640" name="AutoShape 152"/>
          <p:cNvCxnSpPr>
            <a:cxnSpLocks noChangeShapeType="1"/>
            <a:stCxn id="191627" idx="2"/>
            <a:endCxn id="191629" idx="2"/>
          </p:cNvCxnSpPr>
          <p:nvPr/>
        </p:nvCxnSpPr>
        <p:spPr bwMode="auto">
          <a:xfrm rot="5400000">
            <a:off x="6986588" y="4098925"/>
            <a:ext cx="1587" cy="2551113"/>
          </a:xfrm>
          <a:prstGeom prst="curvedConnector3">
            <a:avLst>
              <a:gd name="adj1" fmla="val 1440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91641" name="Text Box 153"/>
          <p:cNvSpPr txBox="1">
            <a:spLocks noChangeArrowheads="1"/>
          </p:cNvSpPr>
          <p:nvPr/>
        </p:nvSpPr>
        <p:spPr bwMode="auto">
          <a:xfrm>
            <a:off x="1868488" y="3789363"/>
            <a:ext cx="255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42" name="Text Box 154"/>
          <p:cNvSpPr txBox="1">
            <a:spLocks noChangeArrowheads="1"/>
          </p:cNvSpPr>
          <p:nvPr/>
        </p:nvSpPr>
        <p:spPr bwMode="auto">
          <a:xfrm>
            <a:off x="4392613" y="3789363"/>
            <a:ext cx="255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43" name="Text Box 155"/>
          <p:cNvSpPr txBox="1">
            <a:spLocks noChangeArrowheads="1"/>
          </p:cNvSpPr>
          <p:nvPr/>
        </p:nvSpPr>
        <p:spPr bwMode="auto">
          <a:xfrm>
            <a:off x="6911975" y="3789363"/>
            <a:ext cx="255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44" name="Text Box 156"/>
          <p:cNvSpPr txBox="1">
            <a:spLocks noChangeArrowheads="1"/>
          </p:cNvSpPr>
          <p:nvPr/>
        </p:nvSpPr>
        <p:spPr bwMode="auto">
          <a:xfrm>
            <a:off x="1871663" y="5373688"/>
            <a:ext cx="255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45" name="Text Box 157"/>
          <p:cNvSpPr txBox="1">
            <a:spLocks noChangeArrowheads="1"/>
          </p:cNvSpPr>
          <p:nvPr/>
        </p:nvSpPr>
        <p:spPr bwMode="auto">
          <a:xfrm>
            <a:off x="4395788" y="5373688"/>
            <a:ext cx="255587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46" name="Text Box 158"/>
          <p:cNvSpPr txBox="1">
            <a:spLocks noChangeArrowheads="1"/>
          </p:cNvSpPr>
          <p:nvPr/>
        </p:nvSpPr>
        <p:spPr bwMode="auto">
          <a:xfrm>
            <a:off x="6915150" y="5373688"/>
            <a:ext cx="255588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  <a:endParaRPr lang="ru-RU" sz="2400" b="1">
              <a:solidFill>
                <a:srgbClr val="FF5757"/>
              </a:solidFill>
            </a:endParaRPr>
          </a:p>
        </p:txBody>
      </p:sp>
      <p:sp>
        <p:nvSpPr>
          <p:cNvPr id="191647" name="Text Box 159"/>
          <p:cNvSpPr txBox="1">
            <a:spLocks noChangeArrowheads="1"/>
          </p:cNvSpPr>
          <p:nvPr/>
        </p:nvSpPr>
        <p:spPr bwMode="auto">
          <a:xfrm>
            <a:off x="1609725" y="2997200"/>
            <a:ext cx="5822950" cy="579438"/>
          </a:xfrm>
          <a:prstGeom prst="rect">
            <a:avLst/>
          </a:prstGeom>
          <a:solidFill>
            <a:srgbClr val="FFE3D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факторизация</a:t>
            </a:r>
            <a:r>
              <a:rPr lang="en-US" sz="3200">
                <a:latin typeface="Times New Roman" pitchFamily="18" charset="0"/>
              </a:rPr>
              <a:t> </a:t>
            </a:r>
            <a:r>
              <a:rPr lang="ru-RU" sz="3200">
                <a:latin typeface="Times New Roman" pitchFamily="18" charset="0"/>
              </a:rPr>
              <a:t>реакций : </a:t>
            </a:r>
            <a:r>
              <a:rPr lang="en-US" sz="3200"/>
              <a:t>{ </a:t>
            </a:r>
            <a:r>
              <a:rPr lang="en-US" sz="3200" b="1">
                <a:solidFill>
                  <a:srgbClr val="FF5757"/>
                </a:solidFill>
              </a:rPr>
              <a:t>0</a:t>
            </a:r>
            <a:r>
              <a:rPr lang="en-US" sz="3200"/>
              <a:t>,</a:t>
            </a:r>
            <a:r>
              <a:rPr lang="en-US" sz="3200" b="1">
                <a:solidFill>
                  <a:srgbClr val="FF5757"/>
                </a:solidFill>
              </a:rPr>
              <a:t>1</a:t>
            </a:r>
            <a:r>
              <a:rPr lang="en-US" sz="3200"/>
              <a:t>,</a:t>
            </a:r>
            <a:r>
              <a:rPr lang="en-US" sz="3200" b="1">
                <a:solidFill>
                  <a:srgbClr val="FF5757"/>
                </a:solidFill>
              </a:rPr>
              <a:t>2</a:t>
            </a:r>
            <a:r>
              <a:rPr lang="en-US" sz="3200"/>
              <a:t> }</a:t>
            </a:r>
            <a:endParaRPr lang="ru-RU" sz="3200"/>
          </a:p>
        </p:txBody>
      </p:sp>
      <p:sp>
        <p:nvSpPr>
          <p:cNvPr id="191648" name="Text Box 160"/>
          <p:cNvSpPr txBox="1">
            <a:spLocks noChangeArrowheads="1"/>
          </p:cNvSpPr>
          <p:nvPr/>
        </p:nvSpPr>
        <p:spPr bwMode="auto">
          <a:xfrm>
            <a:off x="795338" y="5848350"/>
            <a:ext cx="7448550" cy="579438"/>
          </a:xfrm>
          <a:prstGeom prst="rect">
            <a:avLst/>
          </a:prstGeom>
          <a:solidFill>
            <a:srgbClr val="FFE3D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факторизация</a:t>
            </a:r>
            <a:r>
              <a:rPr lang="en-US" sz="3200">
                <a:latin typeface="Times New Roman" pitchFamily="18" charset="0"/>
              </a:rPr>
              <a:t> </a:t>
            </a:r>
            <a:r>
              <a:rPr lang="ru-RU" sz="3200">
                <a:latin typeface="Times New Roman" pitchFamily="18" charset="0"/>
              </a:rPr>
              <a:t>стимулов : </a:t>
            </a:r>
            <a:r>
              <a:rPr lang="en-US" sz="3200">
                <a:solidFill>
                  <a:srgbClr val="3333FF"/>
                </a:solidFill>
              </a:rPr>
              <a:t>D</a:t>
            </a:r>
            <a:r>
              <a:rPr lang="en-US" sz="3200"/>
              <a:t> = { </a:t>
            </a:r>
            <a:r>
              <a:rPr lang="en-US" sz="3200" b="1">
                <a:solidFill>
                  <a:srgbClr val="3333FF"/>
                </a:solidFill>
              </a:rPr>
              <a:t>D</a:t>
            </a:r>
            <a:r>
              <a:rPr lang="en-US" sz="3200" b="1" baseline="-25000">
                <a:solidFill>
                  <a:srgbClr val="3333FF"/>
                </a:solidFill>
              </a:rPr>
              <a:t>0</a:t>
            </a:r>
            <a:r>
              <a:rPr lang="en-US" sz="3200"/>
              <a:t>,</a:t>
            </a:r>
            <a:r>
              <a:rPr lang="en-US" sz="3200" b="1">
                <a:solidFill>
                  <a:srgbClr val="3333FF"/>
                </a:solidFill>
              </a:rPr>
              <a:t>D</a:t>
            </a:r>
            <a:r>
              <a:rPr lang="en-US" sz="3200" b="1" baseline="-25000">
                <a:solidFill>
                  <a:srgbClr val="3333FF"/>
                </a:solidFill>
              </a:rPr>
              <a:t>1</a:t>
            </a:r>
            <a:r>
              <a:rPr lang="en-US" sz="3200"/>
              <a:t>,</a:t>
            </a:r>
            <a:r>
              <a:rPr lang="en-US" sz="3200" b="1">
                <a:solidFill>
                  <a:srgbClr val="3333FF"/>
                </a:solidFill>
              </a:rPr>
              <a:t>D</a:t>
            </a:r>
            <a:r>
              <a:rPr lang="en-US" sz="3200" b="1" baseline="-25000">
                <a:solidFill>
                  <a:srgbClr val="3333FF"/>
                </a:solidFill>
              </a:rPr>
              <a:t>2</a:t>
            </a:r>
            <a:r>
              <a:rPr lang="en-US" sz="3200"/>
              <a:t> }</a:t>
            </a:r>
            <a:endParaRPr lang="ru-RU" sz="3200"/>
          </a:p>
        </p:txBody>
      </p:sp>
      <p:sp>
        <p:nvSpPr>
          <p:cNvPr id="191652" name="Text Box 164"/>
          <p:cNvSpPr txBox="1">
            <a:spLocks noChangeArrowheads="1"/>
          </p:cNvSpPr>
          <p:nvPr/>
        </p:nvSpPr>
        <p:spPr bwMode="auto">
          <a:xfrm>
            <a:off x="236538" y="2924175"/>
            <a:ext cx="5614987" cy="2832100"/>
          </a:xfrm>
          <a:prstGeom prst="rect">
            <a:avLst/>
          </a:prstGeom>
          <a:noFill/>
          <a:ln w="57150" cmpd="thickThin">
            <a:solidFill>
              <a:srgbClr val="FF5757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u="sng"/>
              <a:t>до факторизации</a:t>
            </a:r>
          </a:p>
          <a:p>
            <a:pPr>
              <a:spcBef>
                <a:spcPct val="50000"/>
              </a:spcBef>
            </a:pPr>
            <a:r>
              <a:rPr lang="ru-RU" sz="3200"/>
              <a:t>число состояний = 2</a:t>
            </a:r>
            <a:r>
              <a:rPr lang="en-US" sz="3200" baseline="30000"/>
              <a:t>n	</a:t>
            </a:r>
            <a:r>
              <a:rPr lang="ru-RU" sz="3200"/>
              <a:t>= 8</a:t>
            </a:r>
          </a:p>
          <a:p>
            <a:pPr algn="ctr">
              <a:spcBef>
                <a:spcPct val="50000"/>
              </a:spcBef>
            </a:pPr>
            <a:r>
              <a:rPr lang="ru-RU" sz="3200"/>
              <a:t>число переходов = </a:t>
            </a:r>
            <a:r>
              <a:rPr lang="en-US" sz="3200"/>
              <a:t>n</a:t>
            </a:r>
            <a:r>
              <a:rPr lang="en-US" sz="3200">
                <a:sym typeface="Symbol" pitchFamily="18" charset="2"/>
              </a:rPr>
              <a:t></a:t>
            </a:r>
            <a:r>
              <a:rPr lang="en-US" sz="3200"/>
              <a:t>2</a:t>
            </a:r>
            <a:r>
              <a:rPr lang="en-US" sz="3200" baseline="30000"/>
              <a:t>n	</a:t>
            </a:r>
            <a:r>
              <a:rPr lang="en-US" sz="3200"/>
              <a:t>= </a:t>
            </a:r>
            <a:r>
              <a:rPr lang="ru-RU" sz="3200"/>
              <a:t>24</a:t>
            </a:r>
            <a:endParaRPr lang="en-US" sz="3200"/>
          </a:p>
          <a:p>
            <a:pPr>
              <a:spcBef>
                <a:spcPct val="50000"/>
              </a:spcBef>
            </a:pPr>
            <a:r>
              <a:rPr lang="ru-RU" sz="3200"/>
              <a:t>слабый детерминизм</a:t>
            </a:r>
          </a:p>
        </p:txBody>
      </p:sp>
      <p:sp>
        <p:nvSpPr>
          <p:cNvPr id="191653" name="Text Box 165"/>
          <p:cNvSpPr txBox="1">
            <a:spLocks noChangeArrowheads="1"/>
          </p:cNvSpPr>
          <p:nvPr/>
        </p:nvSpPr>
        <p:spPr bwMode="auto">
          <a:xfrm>
            <a:off x="7019925" y="2925763"/>
            <a:ext cx="1908175" cy="2832100"/>
          </a:xfrm>
          <a:prstGeom prst="rect">
            <a:avLst/>
          </a:prstGeom>
          <a:noFill/>
          <a:ln w="57150" cmpd="thickThin">
            <a:solidFill>
              <a:srgbClr val="FF5757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u="sng"/>
              <a:t>после</a:t>
            </a:r>
          </a:p>
          <a:p>
            <a:pPr algn="dist">
              <a:spcBef>
                <a:spcPct val="50000"/>
              </a:spcBef>
            </a:pPr>
            <a:r>
              <a:rPr lang="en-US" sz="3200"/>
              <a:t>n+1	</a:t>
            </a:r>
            <a:r>
              <a:rPr lang="ru-RU" sz="3200"/>
              <a:t>= </a:t>
            </a:r>
            <a:r>
              <a:rPr lang="en-US" sz="3200"/>
              <a:t>4</a:t>
            </a:r>
            <a:endParaRPr lang="ru-RU" sz="3200"/>
          </a:p>
          <a:p>
            <a:pPr algn="dist">
              <a:spcBef>
                <a:spcPct val="50000"/>
              </a:spcBef>
            </a:pPr>
            <a:r>
              <a:rPr lang="en-US" sz="3200"/>
              <a:t>2</a:t>
            </a:r>
            <a:r>
              <a:rPr lang="en-US" sz="3200">
                <a:sym typeface="Symbol" pitchFamily="18" charset="2"/>
              </a:rPr>
              <a:t>n	</a:t>
            </a:r>
            <a:r>
              <a:rPr lang="en-US" sz="3200"/>
              <a:t>= 6</a:t>
            </a:r>
            <a:endParaRPr lang="ru-RU" sz="3200"/>
          </a:p>
          <a:p>
            <a:pPr algn="dist">
              <a:spcBef>
                <a:spcPct val="50000"/>
              </a:spcBef>
            </a:pPr>
            <a:r>
              <a:rPr lang="ru-RU" sz="3200"/>
              <a:t>сильный</a:t>
            </a:r>
          </a:p>
        </p:txBody>
      </p:sp>
      <p:sp>
        <p:nvSpPr>
          <p:cNvPr id="191654" name="AutoShape 166"/>
          <p:cNvSpPr>
            <a:spLocks noChangeArrowheads="1"/>
          </p:cNvSpPr>
          <p:nvPr/>
        </p:nvSpPr>
        <p:spPr bwMode="auto">
          <a:xfrm>
            <a:off x="6048375" y="3284538"/>
            <a:ext cx="900113" cy="1404937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1656" name="Text Box 168"/>
          <p:cNvSpPr txBox="1">
            <a:spLocks noChangeArrowheads="1"/>
          </p:cNvSpPr>
          <p:nvPr/>
        </p:nvSpPr>
        <p:spPr bwMode="auto">
          <a:xfrm>
            <a:off x="3455988" y="1743075"/>
            <a:ext cx="2484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/>
              <a:t>n = 3</a:t>
            </a:r>
            <a:endParaRPr lang="ru-RU" sz="3600"/>
          </a:p>
        </p:txBody>
      </p:sp>
      <p:sp>
        <p:nvSpPr>
          <p:cNvPr id="191658" name="Text Box 170"/>
          <p:cNvSpPr txBox="1">
            <a:spLocks noChangeArrowheads="1"/>
          </p:cNvSpPr>
          <p:nvPr/>
        </p:nvSpPr>
        <p:spPr bwMode="auto">
          <a:xfrm>
            <a:off x="250825" y="3209925"/>
            <a:ext cx="86407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/>
              <a:t>фактор-состояние = число занятых атомов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9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9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9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9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91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91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1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91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9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91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91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91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1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1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91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91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1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9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4" dur="500"/>
                                        <p:tgtEl>
                                          <p:spTgt spid="19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19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1" dur="500"/>
                                        <p:tgtEl>
                                          <p:spTgt spid="19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5" dur="500"/>
                                        <p:tgtEl>
                                          <p:spTgt spid="19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8" dur="500"/>
                                        <p:tgtEl>
                                          <p:spTgt spid="19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1" dur="500"/>
                                        <p:tgtEl>
                                          <p:spTgt spid="19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4" dur="500"/>
                                        <p:tgtEl>
                                          <p:spTgt spid="19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7" dur="500"/>
                                        <p:tgtEl>
                                          <p:spTgt spid="19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0" dur="500"/>
                                        <p:tgtEl>
                                          <p:spTgt spid="19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"/>
                            </p:stCondLst>
                            <p:childTnLst>
                              <p:par>
                                <p:cTn id="2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500"/>
                                        <p:tgtEl>
                                          <p:spTgt spid="19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7" dur="500"/>
                                        <p:tgtEl>
                                          <p:spTgt spid="19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0" dur="500"/>
                                        <p:tgtEl>
                                          <p:spTgt spid="19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000"/>
                            </p:stCondLst>
                            <p:childTnLst>
                              <p:par>
                                <p:cTn id="2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4" dur="500"/>
                                        <p:tgtEl>
                                          <p:spTgt spid="19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7" dur="500"/>
                                        <p:tgtEl>
                                          <p:spTgt spid="19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0" dur="500"/>
                                        <p:tgtEl>
                                          <p:spTgt spid="19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3" dur="500"/>
                                        <p:tgtEl>
                                          <p:spTgt spid="19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6" dur="500"/>
                                        <p:tgtEl>
                                          <p:spTgt spid="19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9" dur="500"/>
                                        <p:tgtEl>
                                          <p:spTgt spid="19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2" dur="500"/>
                                        <p:tgtEl>
                                          <p:spTgt spid="19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5" dur="500"/>
                                        <p:tgtEl>
                                          <p:spTgt spid="19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8" dur="500"/>
                                        <p:tgtEl>
                                          <p:spTgt spid="19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1" dur="500"/>
                                        <p:tgtEl>
                                          <p:spTgt spid="19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4" dur="500"/>
                                        <p:tgtEl>
                                          <p:spTgt spid="19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500"/>
                                        <p:tgtEl>
                                          <p:spTgt spid="19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500"/>
                            </p:stCondLst>
                            <p:childTnLst>
                              <p:par>
                                <p:cTn id="3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1" dur="500"/>
                                        <p:tgtEl>
                                          <p:spTgt spid="19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4" dur="500"/>
                                        <p:tgtEl>
                                          <p:spTgt spid="19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19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000"/>
                            </p:stCondLst>
                            <p:childTnLst>
                              <p:par>
                                <p:cTn id="3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1" dur="500"/>
                                        <p:tgtEl>
                                          <p:spTgt spid="19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4" dur="500"/>
                                        <p:tgtEl>
                                          <p:spTgt spid="19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7" dur="500"/>
                                        <p:tgtEl>
                                          <p:spTgt spid="19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0" dur="500"/>
                                        <p:tgtEl>
                                          <p:spTgt spid="19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3" dur="500"/>
                                        <p:tgtEl>
                                          <p:spTgt spid="19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6" dur="500"/>
                                        <p:tgtEl>
                                          <p:spTgt spid="19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0" dur="500"/>
                                        <p:tgtEl>
                                          <p:spTgt spid="19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9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9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9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9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9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9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9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9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9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9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9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9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9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9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9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9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9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9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9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9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9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500"/>
                                        <p:tgtEl>
                                          <p:spTgt spid="19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500"/>
                            </p:stCondLst>
                            <p:childTnLst>
                              <p:par>
                                <p:cTn id="4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9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9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9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9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9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9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9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9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191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91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9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9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191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9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191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9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19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91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19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9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191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9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191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91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19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91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191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9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191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191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9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191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91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191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91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191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91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191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91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2" dur="500"/>
                                        <p:tgtEl>
                                          <p:spTgt spid="191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91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191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91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4" dur="500"/>
                                        <p:tgtEl>
                                          <p:spTgt spid="191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91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191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91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191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91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191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8" dur="500"/>
                                        <p:tgtEl>
                                          <p:spTgt spid="191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1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191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1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191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191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191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191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2" dur="500"/>
                                        <p:tgtEl>
                                          <p:spTgt spid="19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19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8" dur="5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7" dur="5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0" dur="5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3" dur="5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6" dur="500"/>
                                        <p:tgtEl>
                                          <p:spTgt spid="191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2" dur="5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500"/>
                                        <p:tgtEl>
                                          <p:spTgt spid="19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8" dur="500"/>
                                        <p:tgtEl>
                                          <p:spTgt spid="191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1" dur="500"/>
                                        <p:tgtEl>
                                          <p:spTgt spid="191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19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8" dur="500"/>
                                        <p:tgtEl>
                                          <p:spTgt spid="19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1" dur="500"/>
                                        <p:tgtEl>
                                          <p:spTgt spid="19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4" dur="500"/>
                                        <p:tgtEl>
                                          <p:spTgt spid="19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500"/>
                                        <p:tgtEl>
                                          <p:spTgt spid="19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19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500"/>
                                        <p:tgtEl>
                                          <p:spTgt spid="19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6" dur="500"/>
                                        <p:tgtEl>
                                          <p:spTgt spid="19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9" dur="500"/>
                                        <p:tgtEl>
                                          <p:spTgt spid="19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3" dur="500"/>
                                        <p:tgtEl>
                                          <p:spTgt spid="19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500"/>
                            </p:stCondLst>
                            <p:childTnLst>
                              <p:par>
                                <p:cTn id="7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8" dur="500"/>
                                        <p:tgtEl>
                                          <p:spTgt spid="19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1000"/>
                            </p:stCondLst>
                            <p:childTnLst>
                              <p:par>
                                <p:cTn id="7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2" dur="500"/>
                                        <p:tgtEl>
                                          <p:spTgt spid="19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5" dur="500"/>
                                        <p:tgtEl>
                                          <p:spTgt spid="19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500"/>
                            </p:stCondLst>
                            <p:childTnLst>
                              <p:par>
                                <p:cTn id="7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9" dur="500"/>
                                        <p:tgtEl>
                                          <p:spTgt spid="19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2" dur="500"/>
                                        <p:tgtEl>
                                          <p:spTgt spid="19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000"/>
                            </p:stCondLst>
                            <p:childTnLst>
                              <p:par>
                                <p:cTn id="7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6" dur="500"/>
                                        <p:tgtEl>
                                          <p:spTgt spid="19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9" dur="500"/>
                                        <p:tgtEl>
                                          <p:spTgt spid="19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500"/>
                                        <p:tgtEl>
                                          <p:spTgt spid="19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500"/>
                            </p:stCondLst>
                            <p:childTnLst>
                              <p:par>
                                <p:cTn id="7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8" dur="500"/>
                                        <p:tgtEl>
                                          <p:spTgt spid="19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1" dur="500"/>
                                        <p:tgtEl>
                                          <p:spTgt spid="19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1000"/>
                            </p:stCondLst>
                            <p:childTnLst>
                              <p:par>
                                <p:cTn id="7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5" dur="500"/>
                                        <p:tgtEl>
                                          <p:spTgt spid="19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8" dur="500"/>
                                        <p:tgtEl>
                                          <p:spTgt spid="19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1500"/>
                            </p:stCondLst>
                            <p:childTnLst>
                              <p:par>
                                <p:cTn id="7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2" dur="500"/>
                                        <p:tgtEl>
                                          <p:spTgt spid="19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5" dur="500"/>
                                        <p:tgtEl>
                                          <p:spTgt spid="19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000"/>
                            </p:stCondLst>
                            <p:childTnLst>
                              <p:par>
                                <p:cTn id="75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8" dur="500"/>
                                        <p:tgtEl>
                                          <p:spTgt spid="19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500"/>
                                        <p:tgtEl>
                                          <p:spTgt spid="19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7" dur="500"/>
                                        <p:tgtEl>
                                          <p:spTgt spid="19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0" dur="500"/>
                                        <p:tgtEl>
                                          <p:spTgt spid="19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3" dur="500"/>
                                        <p:tgtEl>
                                          <p:spTgt spid="191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6" dur="500"/>
                                        <p:tgtEl>
                                          <p:spTgt spid="191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500"/>
                                        <p:tgtEl>
                                          <p:spTgt spid="19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2" dur="500"/>
                                        <p:tgtEl>
                                          <p:spTgt spid="19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5" dur="500"/>
                                        <p:tgtEl>
                                          <p:spTgt spid="19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8" dur="500"/>
                                        <p:tgtEl>
                                          <p:spTgt spid="19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1" dur="500"/>
                                        <p:tgtEl>
                                          <p:spTgt spid="191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4" dur="500"/>
                                        <p:tgtEl>
                                          <p:spTgt spid="19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7" dur="500"/>
                                        <p:tgtEl>
                                          <p:spTgt spid="191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0" dur="500"/>
                                        <p:tgtEl>
                                          <p:spTgt spid="19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/>
                                        <p:tgtEl>
                                          <p:spTgt spid="19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6" dur="500"/>
                                        <p:tgtEl>
                                          <p:spTgt spid="191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9" dur="500"/>
                                        <p:tgtEl>
                                          <p:spTgt spid="19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2" dur="500"/>
                                        <p:tgtEl>
                                          <p:spTgt spid="19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5" dur="500"/>
                                        <p:tgtEl>
                                          <p:spTgt spid="191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8" dur="500"/>
                                        <p:tgtEl>
                                          <p:spTgt spid="19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1" dur="500"/>
                                        <p:tgtEl>
                                          <p:spTgt spid="191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4" dur="500"/>
                                        <p:tgtEl>
                                          <p:spTgt spid="191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500"/>
                                        <p:tgtEl>
                                          <p:spTgt spid="19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0" dur="500"/>
                                        <p:tgtEl>
                                          <p:spTgt spid="191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3" dur="500"/>
                                        <p:tgtEl>
                                          <p:spTgt spid="191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6" dur="500"/>
                                        <p:tgtEl>
                                          <p:spTgt spid="19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9" dur="500"/>
                                        <p:tgtEl>
                                          <p:spTgt spid="191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2" dur="500"/>
                                        <p:tgtEl>
                                          <p:spTgt spid="191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5" dur="500"/>
                                        <p:tgtEl>
                                          <p:spTgt spid="19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8" dur="500"/>
                                        <p:tgtEl>
                                          <p:spTgt spid="19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1" dur="500"/>
                                        <p:tgtEl>
                                          <p:spTgt spid="191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4" dur="500"/>
                                        <p:tgtEl>
                                          <p:spTgt spid="191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7" dur="500"/>
                                        <p:tgtEl>
                                          <p:spTgt spid="191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0" dur="500"/>
                                        <p:tgtEl>
                                          <p:spTgt spid="19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3" dur="500"/>
                                        <p:tgtEl>
                                          <p:spTgt spid="191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6" dur="500"/>
                                        <p:tgtEl>
                                          <p:spTgt spid="191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9" dur="500"/>
                                        <p:tgtEl>
                                          <p:spTgt spid="191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2" dur="500"/>
                                        <p:tgtEl>
                                          <p:spTgt spid="191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5" dur="500"/>
                                        <p:tgtEl>
                                          <p:spTgt spid="191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8" dur="500"/>
                                        <p:tgtEl>
                                          <p:spTgt spid="191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1" dur="500"/>
                                        <p:tgtEl>
                                          <p:spTgt spid="191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4" dur="500"/>
                                        <p:tgtEl>
                                          <p:spTgt spid="191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191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0" dur="500"/>
                                        <p:tgtEl>
                                          <p:spTgt spid="191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3" dur="500"/>
                                        <p:tgtEl>
                                          <p:spTgt spid="191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6" dur="500"/>
                                        <p:tgtEl>
                                          <p:spTgt spid="191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9" dur="500"/>
                                        <p:tgtEl>
                                          <p:spTgt spid="191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2" dur="500"/>
                                        <p:tgtEl>
                                          <p:spTgt spid="191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5" dur="500"/>
                                        <p:tgtEl>
                                          <p:spTgt spid="191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8" dur="500"/>
                                        <p:tgtEl>
                                          <p:spTgt spid="191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191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4" dur="500"/>
                                        <p:tgtEl>
                                          <p:spTgt spid="191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7" dur="500"/>
                                        <p:tgtEl>
                                          <p:spTgt spid="191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0" dur="500"/>
                                        <p:tgtEl>
                                          <p:spTgt spid="19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3" dur="500"/>
                                        <p:tgtEl>
                                          <p:spTgt spid="191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6" dur="500"/>
                                        <p:tgtEl>
                                          <p:spTgt spid="191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9" dur="500"/>
                                        <p:tgtEl>
                                          <p:spTgt spid="191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2" dur="500"/>
                                        <p:tgtEl>
                                          <p:spTgt spid="191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5" dur="500"/>
                                        <p:tgtEl>
                                          <p:spTgt spid="191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8" dur="500"/>
                                        <p:tgtEl>
                                          <p:spTgt spid="191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1" dur="500"/>
                                        <p:tgtEl>
                                          <p:spTgt spid="191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4" dur="500"/>
                                        <p:tgtEl>
                                          <p:spTgt spid="191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7" dur="500"/>
                                        <p:tgtEl>
                                          <p:spTgt spid="19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0" dur="500"/>
                                        <p:tgtEl>
                                          <p:spTgt spid="19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3" dur="5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6" dur="500"/>
                                        <p:tgtEl>
                                          <p:spTgt spid="19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9" dur="5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2" dur="500"/>
                                        <p:tgtEl>
                                          <p:spTgt spid="19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5" dur="5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8" dur="500"/>
                                        <p:tgtEl>
                                          <p:spTgt spid="191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1" dur="500"/>
                                        <p:tgtEl>
                                          <p:spTgt spid="191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4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7" dur="5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0" dur="500"/>
                                        <p:tgtEl>
                                          <p:spTgt spid="19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3" dur="500"/>
                                        <p:tgtEl>
                                          <p:spTgt spid="191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191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9" dur="500"/>
                                        <p:tgtEl>
                                          <p:spTgt spid="19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2" dur="500"/>
                                        <p:tgtEl>
                                          <p:spTgt spid="191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5" dur="500"/>
                                        <p:tgtEl>
                                          <p:spTgt spid="191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8" dur="500"/>
                                        <p:tgtEl>
                                          <p:spTgt spid="191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1" dur="500"/>
                                        <p:tgtEl>
                                          <p:spTgt spid="191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4" dur="500"/>
                                        <p:tgtEl>
                                          <p:spTgt spid="191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7" dur="500"/>
                                        <p:tgtEl>
                                          <p:spTgt spid="191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0" dur="500"/>
                                        <p:tgtEl>
                                          <p:spTgt spid="191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3" dur="500"/>
                                        <p:tgtEl>
                                          <p:spTgt spid="191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6" dur="500"/>
                                        <p:tgtEl>
                                          <p:spTgt spid="191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9" dur="500"/>
                                        <p:tgtEl>
                                          <p:spTgt spid="191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2" dur="500"/>
                                        <p:tgtEl>
                                          <p:spTgt spid="191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5" dur="500"/>
                                        <p:tgtEl>
                                          <p:spTgt spid="19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8" dur="500"/>
                                        <p:tgtEl>
                                          <p:spTgt spid="19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1" dur="500"/>
                                        <p:tgtEl>
                                          <p:spTgt spid="19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4" dur="500"/>
                                        <p:tgtEl>
                                          <p:spTgt spid="191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7" dur="500"/>
                                        <p:tgtEl>
                                          <p:spTgt spid="191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0" dur="500"/>
                                        <p:tgtEl>
                                          <p:spTgt spid="191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3" dur="500"/>
                                        <p:tgtEl>
                                          <p:spTgt spid="19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6" dur="500"/>
                                        <p:tgtEl>
                                          <p:spTgt spid="19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9" dur="500"/>
                                        <p:tgtEl>
                                          <p:spTgt spid="19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2" dur="500"/>
                                        <p:tgtEl>
                                          <p:spTgt spid="19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5" dur="500"/>
                                        <p:tgtEl>
                                          <p:spTgt spid="19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500"/>
                            </p:stCondLst>
                            <p:childTnLst>
                              <p:par>
                                <p:cTn id="10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0" dur="500"/>
                                        <p:tgtEl>
                                          <p:spTgt spid="19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3" dur="500"/>
                                        <p:tgtEl>
                                          <p:spTgt spid="19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7" dur="500"/>
                                        <p:tgtEl>
                                          <p:spTgt spid="19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1" dur="500"/>
                                        <p:tgtEl>
                                          <p:spTgt spid="19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21" grpId="0" animBg="1"/>
      <p:bldP spid="191621" grpId="1" animBg="1"/>
      <p:bldP spid="191621" grpId="2" animBg="1"/>
      <p:bldP spid="191649" grpId="0" animBg="1"/>
      <p:bldP spid="191649" grpId="1" animBg="1"/>
      <p:bldP spid="191626" grpId="0" animBg="1"/>
      <p:bldP spid="191626" grpId="1" animBg="1"/>
      <p:bldP spid="191626" grpId="2" animBg="1"/>
      <p:bldP spid="191625" grpId="0" animBg="1"/>
      <p:bldP spid="191625" grpId="1" animBg="1"/>
      <p:bldP spid="191625" grpId="2" animBg="1"/>
      <p:bldP spid="191624" grpId="0" animBg="1"/>
      <p:bldP spid="191624" grpId="1" animBg="1"/>
      <p:bldP spid="191624" grpId="2" animBg="1"/>
      <p:bldP spid="191623" grpId="0" animBg="1"/>
      <p:bldP spid="191623" grpId="1" animBg="1"/>
      <p:bldP spid="191623" grpId="2" animBg="1"/>
      <p:bldP spid="191547" grpId="0"/>
      <p:bldP spid="191547" grpId="1"/>
      <p:bldP spid="191547" grpId="2"/>
      <p:bldP spid="191547" grpId="3"/>
      <p:bldP spid="191552" grpId="0" animBg="1"/>
      <p:bldP spid="191552" grpId="1" animBg="1"/>
      <p:bldP spid="191552" grpId="2" animBg="1"/>
      <p:bldP spid="191552" grpId="3" animBg="1"/>
      <p:bldP spid="191552" grpId="4" animBg="1"/>
      <p:bldP spid="191553" grpId="0" animBg="1"/>
      <p:bldP spid="191553" grpId="1" animBg="1"/>
      <p:bldP spid="191553" grpId="2" animBg="1"/>
      <p:bldP spid="191553" grpId="3" animBg="1"/>
      <p:bldP spid="191553" grpId="4" animBg="1"/>
      <p:bldP spid="191554" grpId="0" animBg="1"/>
      <p:bldP spid="191554" grpId="1" animBg="1"/>
      <p:bldP spid="191554" grpId="2" animBg="1"/>
      <p:bldP spid="191554" grpId="3" animBg="1"/>
      <p:bldP spid="191554" grpId="4" animBg="1"/>
      <p:bldP spid="191555" grpId="0" animBg="1"/>
      <p:bldP spid="191555" grpId="1" animBg="1"/>
      <p:bldP spid="191555" grpId="2" animBg="1"/>
      <p:bldP spid="191555" grpId="3" animBg="1"/>
      <p:bldP spid="191555" grpId="4" animBg="1"/>
      <p:bldP spid="191558" grpId="0" animBg="1"/>
      <p:bldP spid="191558" grpId="1" animBg="1"/>
      <p:bldP spid="191558" grpId="2" animBg="1"/>
      <p:bldP spid="191558" grpId="3" animBg="1"/>
      <p:bldP spid="191558" grpId="4" animBg="1"/>
      <p:bldP spid="191559" grpId="0" animBg="1"/>
      <p:bldP spid="191559" grpId="1" animBg="1"/>
      <p:bldP spid="191559" grpId="2" animBg="1"/>
      <p:bldP spid="191559" grpId="3" animBg="1"/>
      <p:bldP spid="191559" grpId="4" animBg="1"/>
      <p:bldP spid="191560" grpId="0" animBg="1"/>
      <p:bldP spid="191560" grpId="1" animBg="1"/>
      <p:bldP spid="191560" grpId="2" animBg="1"/>
      <p:bldP spid="191560" grpId="3" animBg="1"/>
      <p:bldP spid="191560" grpId="4" animBg="1"/>
      <p:bldP spid="191561" grpId="0" animBg="1"/>
      <p:bldP spid="191561" grpId="1" animBg="1"/>
      <p:bldP spid="191561" grpId="2" animBg="1"/>
      <p:bldP spid="191561" grpId="3" animBg="1"/>
      <p:bldP spid="191561" grpId="4" animBg="1"/>
      <p:bldP spid="191586" grpId="0"/>
      <p:bldP spid="191586" grpId="1"/>
      <p:bldP spid="191588" grpId="0" animBg="1"/>
      <p:bldP spid="191588" grpId="1" animBg="1"/>
      <p:bldP spid="191588" grpId="2" animBg="1"/>
      <p:bldP spid="191589" grpId="0" animBg="1"/>
      <p:bldP spid="191589" grpId="1" animBg="1"/>
      <p:bldP spid="191589" grpId="2" animBg="1"/>
      <p:bldP spid="191590" grpId="0" animBg="1"/>
      <p:bldP spid="191590" grpId="1" animBg="1"/>
      <p:bldP spid="191590" grpId="2" animBg="1"/>
      <p:bldP spid="191591" grpId="0" animBg="1"/>
      <p:bldP spid="191591" grpId="1" animBg="1"/>
      <p:bldP spid="191591" grpId="2" animBg="1"/>
      <p:bldP spid="191592" grpId="0" animBg="1"/>
      <p:bldP spid="191592" grpId="1" animBg="1"/>
      <p:bldP spid="191592" grpId="2" animBg="1"/>
      <p:bldP spid="191593" grpId="0" animBg="1"/>
      <p:bldP spid="191593" grpId="1" animBg="1"/>
      <p:bldP spid="191593" grpId="2" animBg="1"/>
      <p:bldP spid="191594" grpId="0" animBg="1"/>
      <p:bldP spid="191594" grpId="1" animBg="1"/>
      <p:bldP spid="191594" grpId="2" animBg="1"/>
      <p:bldP spid="191595" grpId="0" animBg="1"/>
      <p:bldP spid="191595" grpId="1" animBg="1"/>
      <p:bldP spid="191595" grpId="2" animBg="1"/>
      <p:bldP spid="191608" grpId="0" animBg="1"/>
      <p:bldP spid="191608" grpId="1" animBg="1"/>
      <p:bldP spid="191608" grpId="2" animBg="1"/>
      <p:bldP spid="191609" grpId="0" animBg="1"/>
      <p:bldP spid="191609" grpId="1" animBg="1"/>
      <p:bldP spid="191609" grpId="2" animBg="1"/>
      <p:bldP spid="191610" grpId="0" animBg="1"/>
      <p:bldP spid="191610" grpId="1" animBg="1"/>
      <p:bldP spid="191610" grpId="2" animBg="1"/>
      <p:bldP spid="191611" grpId="0" animBg="1"/>
      <p:bldP spid="191611" grpId="1" animBg="1"/>
      <p:bldP spid="191611" grpId="2" animBg="1"/>
      <p:bldP spid="191612" grpId="0" animBg="1"/>
      <p:bldP spid="191612" grpId="1" animBg="1"/>
      <p:bldP spid="191612" grpId="2" animBg="1"/>
      <p:bldP spid="191613" grpId="0" animBg="1"/>
      <p:bldP spid="191613" grpId="1" animBg="1"/>
      <p:bldP spid="191613" grpId="2" animBg="1"/>
      <p:bldP spid="191614" grpId="0" animBg="1"/>
      <p:bldP spid="191614" grpId="1" animBg="1"/>
      <p:bldP spid="191614" grpId="2" animBg="1"/>
      <p:bldP spid="191615" grpId="0" animBg="1"/>
      <p:bldP spid="191615" grpId="1" animBg="1"/>
      <p:bldP spid="191615" grpId="2" animBg="1"/>
      <p:bldP spid="191616" grpId="0" animBg="1"/>
      <p:bldP spid="191616" grpId="1" animBg="1"/>
      <p:bldP spid="191616" grpId="2" animBg="1"/>
      <p:bldP spid="191617" grpId="0" animBg="1"/>
      <p:bldP spid="191617" grpId="1" animBg="1"/>
      <p:bldP spid="191617" grpId="2" animBg="1"/>
      <p:bldP spid="191618" grpId="0" animBg="1"/>
      <p:bldP spid="191618" grpId="1" animBg="1"/>
      <p:bldP spid="191618" grpId="2" animBg="1"/>
      <p:bldP spid="191619" grpId="0" animBg="1"/>
      <p:bldP spid="191619" grpId="1" animBg="1"/>
      <p:bldP spid="191619" grpId="2" animBg="1"/>
      <p:bldP spid="191574" grpId="0" animBg="1"/>
      <p:bldP spid="191574" grpId="1" animBg="1"/>
      <p:bldP spid="191574" grpId="2" animBg="1"/>
      <p:bldP spid="191574" grpId="3" animBg="1"/>
      <p:bldP spid="191574" grpId="4" animBg="1"/>
      <p:bldP spid="191575" grpId="0" animBg="1"/>
      <p:bldP spid="191575" grpId="1" animBg="1"/>
      <p:bldP spid="191575" grpId="2" animBg="1"/>
      <p:bldP spid="191575" grpId="3" animBg="1"/>
      <p:bldP spid="191575" grpId="4" animBg="1"/>
      <p:bldP spid="191576" grpId="0" animBg="1"/>
      <p:bldP spid="191576" grpId="1" animBg="1"/>
      <p:bldP spid="191576" grpId="2" animBg="1"/>
      <p:bldP spid="191576" grpId="3" animBg="1"/>
      <p:bldP spid="191576" grpId="4" animBg="1"/>
      <p:bldP spid="191577" grpId="0" animBg="1"/>
      <p:bldP spid="191577" grpId="1" animBg="1"/>
      <p:bldP spid="191577" grpId="2" animBg="1"/>
      <p:bldP spid="191577" grpId="3" animBg="1"/>
      <p:bldP spid="191577" grpId="4" animBg="1"/>
      <p:bldP spid="191578" grpId="0" animBg="1"/>
      <p:bldP spid="191578" grpId="1" animBg="1"/>
      <p:bldP spid="191578" grpId="2" animBg="1"/>
      <p:bldP spid="191578" grpId="3" animBg="1"/>
      <p:bldP spid="191578" grpId="4" animBg="1"/>
      <p:bldP spid="191579" grpId="0" animBg="1"/>
      <p:bldP spid="191579" grpId="1" animBg="1"/>
      <p:bldP spid="191579" grpId="2" animBg="1"/>
      <p:bldP spid="191579" grpId="3" animBg="1"/>
      <p:bldP spid="191579" grpId="4" animBg="1"/>
      <p:bldP spid="191580" grpId="0" animBg="1"/>
      <p:bldP spid="191580" grpId="1" animBg="1"/>
      <p:bldP spid="191580" grpId="2" animBg="1"/>
      <p:bldP spid="191580" grpId="3" animBg="1"/>
      <p:bldP spid="191580" grpId="4" animBg="1"/>
      <p:bldP spid="191581" grpId="0" animBg="1"/>
      <p:bldP spid="191581" grpId="1" animBg="1"/>
      <p:bldP spid="191581" grpId="2" animBg="1"/>
      <p:bldP spid="191581" grpId="3" animBg="1"/>
      <p:bldP spid="191581" grpId="4" animBg="1"/>
      <p:bldP spid="191582" grpId="0" animBg="1"/>
      <p:bldP spid="191582" grpId="1" animBg="1"/>
      <p:bldP spid="191582" grpId="2" animBg="1"/>
      <p:bldP spid="191582" grpId="3" animBg="1"/>
      <p:bldP spid="191582" grpId="4" animBg="1"/>
      <p:bldP spid="191583" grpId="0" animBg="1"/>
      <p:bldP spid="191583" grpId="1" animBg="1"/>
      <p:bldP spid="191583" grpId="2" animBg="1"/>
      <p:bldP spid="191583" grpId="3" animBg="1"/>
      <p:bldP spid="191583" grpId="4" animBg="1"/>
      <p:bldP spid="191584" grpId="0" animBg="1"/>
      <p:bldP spid="191584" grpId="1" animBg="1"/>
      <p:bldP spid="191584" grpId="2" animBg="1"/>
      <p:bldP spid="191584" grpId="3" animBg="1"/>
      <p:bldP spid="191584" grpId="4" animBg="1"/>
      <p:bldP spid="191585" grpId="0" animBg="1"/>
      <p:bldP spid="191585" grpId="1" animBg="1"/>
      <p:bldP spid="191585" grpId="2" animBg="1"/>
      <p:bldP spid="191585" grpId="3" animBg="1"/>
      <p:bldP spid="191585" grpId="4" animBg="1"/>
      <p:bldP spid="191620" grpId="0" animBg="1"/>
      <p:bldP spid="191620" grpId="1" animBg="1"/>
      <p:bldP spid="191620" grpId="2" animBg="1"/>
      <p:bldP spid="191627" grpId="0" animBg="1"/>
      <p:bldP spid="191627" grpId="1" animBg="1"/>
      <p:bldP spid="191628" grpId="0" animBg="1"/>
      <p:bldP spid="191628" grpId="1" animBg="1"/>
      <p:bldP spid="191629" grpId="0" animBg="1"/>
      <p:bldP spid="191629" grpId="1" animBg="1"/>
      <p:bldP spid="191630" grpId="0" animBg="1"/>
      <p:bldP spid="191630" grpId="1" animBg="1"/>
      <p:bldP spid="191631" grpId="0"/>
      <p:bldP spid="191631" grpId="1"/>
      <p:bldP spid="191632" grpId="0"/>
      <p:bldP spid="191632" grpId="1"/>
      <p:bldP spid="191633" grpId="0"/>
      <p:bldP spid="191633" grpId="1"/>
      <p:bldP spid="191634" grpId="0"/>
      <p:bldP spid="191634" grpId="1"/>
      <p:bldP spid="191641" grpId="0" animBg="1"/>
      <p:bldP spid="191641" grpId="1" animBg="1"/>
      <p:bldP spid="191642" grpId="0" animBg="1"/>
      <p:bldP spid="191642" grpId="1" animBg="1"/>
      <p:bldP spid="191643" grpId="0" animBg="1"/>
      <p:bldP spid="191643" grpId="1" animBg="1"/>
      <p:bldP spid="191644" grpId="0" animBg="1"/>
      <p:bldP spid="191644" grpId="1" animBg="1"/>
      <p:bldP spid="191645" grpId="0" animBg="1"/>
      <p:bldP spid="191645" grpId="1" animBg="1"/>
      <p:bldP spid="191646" grpId="0" animBg="1"/>
      <p:bldP spid="191646" grpId="1" animBg="1"/>
      <p:bldP spid="191647" grpId="0" animBg="1" autoUpdateAnimBg="0"/>
      <p:bldP spid="191647" grpId="1" animBg="1"/>
      <p:bldP spid="191648" grpId="0" animBg="1" autoUpdateAnimBg="0"/>
      <p:bldP spid="191648" grpId="1" animBg="1"/>
      <p:bldP spid="191652" grpId="2" animBg="1"/>
      <p:bldP spid="191653" grpId="0" animBg="1"/>
      <p:bldP spid="191654" grpId="0" animBg="1"/>
      <p:bldP spid="191656" grpId="2"/>
      <p:bldP spid="191658" grpId="0"/>
      <p:bldP spid="191658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BF41-745B-434F-9309-FC6A429F461B}" type="slidenum">
              <a:rPr lang="ru-RU"/>
              <a:pPr/>
              <a:t>83</a:t>
            </a:fld>
            <a:endParaRPr lang="ru-RU"/>
          </a:p>
        </p:txBody>
      </p:sp>
      <p:sp>
        <p:nvSpPr>
          <p:cNvPr id="187575" name="Text Box 183"/>
          <p:cNvSpPr txBox="1">
            <a:spLocks noChangeArrowheads="1"/>
          </p:cNvSpPr>
          <p:nvPr/>
        </p:nvSpPr>
        <p:spPr bwMode="auto">
          <a:xfrm>
            <a:off x="5508625" y="2097088"/>
            <a:ext cx="3419475" cy="3016250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канонические состояния и канонические пути в канонические состояния</a:t>
            </a:r>
          </a:p>
        </p:txBody>
      </p:sp>
      <p:grpSp>
        <p:nvGrpSpPr>
          <p:cNvPr id="187399" name="Group 7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87400" name="Rectangle 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1" name="Rectangle 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2" name="Rectangle 1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3" name="Rectangle 1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4" name="Rectangle 1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5" name="Rectangle 1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6" name="Rectangle 1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7" name="Rectangle 1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7408" name="Text Box 16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87409" name="Picture 1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7545" name="Oval 153"/>
          <p:cNvSpPr>
            <a:spLocks noChangeArrowheads="1"/>
          </p:cNvSpPr>
          <p:nvPr/>
        </p:nvSpPr>
        <p:spPr bwMode="auto">
          <a:xfrm>
            <a:off x="1727200" y="2781300"/>
            <a:ext cx="936625" cy="1533525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 b="1"/>
          </a:p>
        </p:txBody>
      </p:sp>
      <p:sp>
        <p:nvSpPr>
          <p:cNvPr id="187546" name="Oval 154"/>
          <p:cNvSpPr>
            <a:spLocks noChangeArrowheads="1"/>
          </p:cNvSpPr>
          <p:nvPr/>
        </p:nvSpPr>
        <p:spPr bwMode="auto">
          <a:xfrm>
            <a:off x="2014538" y="378936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2</a:t>
            </a:r>
          </a:p>
        </p:txBody>
      </p:sp>
      <p:sp>
        <p:nvSpPr>
          <p:cNvPr id="187547" name="Oval 155"/>
          <p:cNvSpPr>
            <a:spLocks noChangeArrowheads="1"/>
          </p:cNvSpPr>
          <p:nvPr/>
        </p:nvSpPr>
        <p:spPr bwMode="auto">
          <a:xfrm>
            <a:off x="2016125" y="28892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1</a:t>
            </a:r>
          </a:p>
        </p:txBody>
      </p:sp>
      <p:cxnSp>
        <p:nvCxnSpPr>
          <p:cNvPr id="187551" name="AutoShape 159"/>
          <p:cNvCxnSpPr>
            <a:cxnSpLocks noChangeShapeType="1"/>
            <a:stCxn id="187547" idx="6"/>
          </p:cNvCxnSpPr>
          <p:nvPr/>
        </p:nvCxnSpPr>
        <p:spPr bwMode="auto">
          <a:xfrm flipV="1">
            <a:off x="2413000" y="2546350"/>
            <a:ext cx="2771775" cy="5413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187552" name="AutoShape 160"/>
          <p:cNvCxnSpPr>
            <a:cxnSpLocks noChangeShapeType="1"/>
            <a:stCxn id="187546" idx="6"/>
          </p:cNvCxnSpPr>
          <p:nvPr/>
        </p:nvCxnSpPr>
        <p:spPr bwMode="auto">
          <a:xfrm>
            <a:off x="2411413" y="3987800"/>
            <a:ext cx="2771775" cy="4667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187553" name="Oval 161"/>
          <p:cNvSpPr>
            <a:spLocks noChangeArrowheads="1"/>
          </p:cNvSpPr>
          <p:nvPr/>
        </p:nvSpPr>
        <p:spPr bwMode="auto">
          <a:xfrm>
            <a:off x="3621088" y="2455863"/>
            <a:ext cx="280987" cy="677862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>
            <a:spAutoFit/>
          </a:bodyPr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7554" name="Oval 162"/>
          <p:cNvSpPr>
            <a:spLocks noChangeArrowheads="1"/>
          </p:cNvSpPr>
          <p:nvPr/>
        </p:nvSpPr>
        <p:spPr bwMode="auto">
          <a:xfrm>
            <a:off x="3621088" y="3867150"/>
            <a:ext cx="280987" cy="6778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36000" rIns="0" bIns="36000" anchor="ctr" anchorCtr="1">
            <a:spAutoFit/>
          </a:bodyPr>
          <a:lstStyle/>
          <a:p>
            <a:pPr algn="ctr"/>
            <a:r>
              <a:rPr lang="en-US" sz="2800" b="1">
                <a:solidFill>
                  <a:srgbClr val="3333FF"/>
                </a:solidFill>
              </a:rPr>
              <a:t>x</a:t>
            </a:r>
            <a:endParaRPr lang="ru-RU" sz="2800">
              <a:solidFill>
                <a:srgbClr val="FF3300"/>
              </a:solidFill>
            </a:endParaRPr>
          </a:p>
        </p:txBody>
      </p:sp>
      <p:sp>
        <p:nvSpPr>
          <p:cNvPr id="187562" name="Text Box 170"/>
          <p:cNvSpPr txBox="1">
            <a:spLocks noChangeArrowheads="1"/>
          </p:cNvSpPr>
          <p:nvPr/>
        </p:nvSpPr>
        <p:spPr bwMode="auto">
          <a:xfrm>
            <a:off x="323850" y="225425"/>
            <a:ext cx="8532813" cy="17986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Факторизация.</a:t>
            </a:r>
          </a:p>
          <a:p>
            <a:pPr>
              <a:lnSpc>
                <a:spcPct val="90000"/>
              </a:lnSpc>
            </a:pP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					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Запрет 								блокирующего 						</a:t>
            </a:r>
            <a:r>
              <a:rPr lang="en-US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deadlock`</a:t>
            </a:r>
            <a:r>
              <a:rPr lang="ru-RU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а</a:t>
            </a:r>
          </a:p>
        </p:txBody>
      </p:sp>
      <p:sp>
        <p:nvSpPr>
          <p:cNvPr id="187564" name="Oval 172"/>
          <p:cNvSpPr>
            <a:spLocks noChangeArrowheads="1"/>
          </p:cNvSpPr>
          <p:nvPr/>
        </p:nvSpPr>
        <p:spPr bwMode="auto">
          <a:xfrm>
            <a:off x="1295400" y="47244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c1</a:t>
            </a:r>
            <a:endParaRPr lang="ru-RU" sz="2400"/>
          </a:p>
        </p:txBody>
      </p:sp>
      <p:sp>
        <p:nvSpPr>
          <p:cNvPr id="187565" name="Oval 173"/>
          <p:cNvSpPr>
            <a:spLocks noChangeArrowheads="1"/>
          </p:cNvSpPr>
          <p:nvPr/>
        </p:nvSpPr>
        <p:spPr bwMode="auto">
          <a:xfrm>
            <a:off x="466725" y="43291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c2</a:t>
            </a:r>
            <a:endParaRPr lang="ru-RU" sz="2400"/>
          </a:p>
        </p:txBody>
      </p:sp>
      <p:sp>
        <p:nvSpPr>
          <p:cNvPr id="187566" name="Oval 174"/>
          <p:cNvSpPr>
            <a:spLocks noChangeArrowheads="1"/>
          </p:cNvSpPr>
          <p:nvPr/>
        </p:nvSpPr>
        <p:spPr bwMode="auto">
          <a:xfrm>
            <a:off x="898525" y="267335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cn</a:t>
            </a:r>
            <a:endParaRPr lang="ru-RU" sz="2400"/>
          </a:p>
        </p:txBody>
      </p:sp>
      <p:sp>
        <p:nvSpPr>
          <p:cNvPr id="187568" name="Oval 176"/>
          <p:cNvSpPr>
            <a:spLocks noChangeArrowheads="1"/>
          </p:cNvSpPr>
          <p:nvPr/>
        </p:nvSpPr>
        <p:spPr bwMode="auto">
          <a:xfrm>
            <a:off x="358775" y="3392488"/>
            <a:ext cx="396875" cy="3968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4000" b="1"/>
              <a:t>…</a:t>
            </a:r>
            <a:endParaRPr lang="ru-RU" sz="4000" b="1"/>
          </a:p>
        </p:txBody>
      </p:sp>
      <p:cxnSp>
        <p:nvCxnSpPr>
          <p:cNvPr id="187569" name="AutoShape 177"/>
          <p:cNvCxnSpPr>
            <a:cxnSpLocks noChangeShapeType="1"/>
            <a:stCxn id="187546" idx="4"/>
            <a:endCxn id="187564" idx="7"/>
          </p:cNvCxnSpPr>
          <p:nvPr/>
        </p:nvCxnSpPr>
        <p:spPr bwMode="auto">
          <a:xfrm flipH="1">
            <a:off x="1633538" y="4186238"/>
            <a:ext cx="579437" cy="596900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cxnSp>
        <p:nvCxnSpPr>
          <p:cNvPr id="187570" name="AutoShape 178"/>
          <p:cNvCxnSpPr>
            <a:cxnSpLocks noChangeShapeType="1"/>
            <a:stCxn id="187564" idx="2"/>
            <a:endCxn id="187565" idx="5"/>
          </p:cNvCxnSpPr>
          <p:nvPr/>
        </p:nvCxnSpPr>
        <p:spPr bwMode="auto">
          <a:xfrm flipH="1" flipV="1">
            <a:off x="804863" y="4667250"/>
            <a:ext cx="490537" cy="255588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cxnSp>
        <p:nvCxnSpPr>
          <p:cNvPr id="187571" name="AutoShape 179"/>
          <p:cNvCxnSpPr>
            <a:cxnSpLocks noChangeShapeType="1"/>
            <a:stCxn id="187565" idx="0"/>
            <a:endCxn id="187568" idx="4"/>
          </p:cNvCxnSpPr>
          <p:nvPr/>
        </p:nvCxnSpPr>
        <p:spPr bwMode="auto">
          <a:xfrm flipH="1" flipV="1">
            <a:off x="557213" y="3789363"/>
            <a:ext cx="107950" cy="539750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cxnSp>
        <p:nvCxnSpPr>
          <p:cNvPr id="187572" name="AutoShape 180"/>
          <p:cNvCxnSpPr>
            <a:cxnSpLocks noChangeShapeType="1"/>
            <a:stCxn id="187568" idx="7"/>
            <a:endCxn id="187566" idx="3"/>
          </p:cNvCxnSpPr>
          <p:nvPr/>
        </p:nvCxnSpPr>
        <p:spPr bwMode="auto">
          <a:xfrm flipV="1">
            <a:off x="696913" y="3011488"/>
            <a:ext cx="260350" cy="439737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cxnSp>
        <p:nvCxnSpPr>
          <p:cNvPr id="187573" name="AutoShape 181"/>
          <p:cNvCxnSpPr>
            <a:cxnSpLocks noChangeShapeType="1"/>
            <a:stCxn id="187566" idx="6"/>
            <a:endCxn id="187547" idx="2"/>
          </p:cNvCxnSpPr>
          <p:nvPr/>
        </p:nvCxnSpPr>
        <p:spPr bwMode="auto">
          <a:xfrm>
            <a:off x="1295400" y="2871788"/>
            <a:ext cx="720725" cy="215900"/>
          </a:xfrm>
          <a:prstGeom prst="straightConnector1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187574" name="Text Box 182"/>
          <p:cNvSpPr txBox="1">
            <a:spLocks noChangeArrowheads="1"/>
          </p:cNvSpPr>
          <p:nvPr/>
        </p:nvSpPr>
        <p:spPr bwMode="auto">
          <a:xfrm>
            <a:off x="5400675" y="2384425"/>
            <a:ext cx="3527425" cy="2041525"/>
          </a:xfrm>
          <a:prstGeom prst="rect">
            <a:avLst/>
          </a:prstGeom>
          <a:solidFill>
            <a:srgbClr val="EEFBE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/>
              <a:t>вполне-определённая эквивалентность состояний</a:t>
            </a:r>
          </a:p>
        </p:txBody>
      </p:sp>
      <p:sp>
        <p:nvSpPr>
          <p:cNvPr id="187576" name="Text Box 184"/>
          <p:cNvSpPr txBox="1">
            <a:spLocks noChangeArrowheads="1"/>
          </p:cNvSpPr>
          <p:nvPr/>
        </p:nvSpPr>
        <p:spPr bwMode="auto">
          <a:xfrm>
            <a:off x="250825" y="5224463"/>
            <a:ext cx="86423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u="sng">
                <a:solidFill>
                  <a:srgbClr val="FF5757"/>
                </a:solidFill>
                <a:latin typeface="Times New Roman" pitchFamily="18" charset="0"/>
              </a:rPr>
              <a:t>ПРОБЛЕМА</a:t>
            </a:r>
            <a:r>
              <a:rPr lang="ru-RU" sz="2800">
                <a:latin typeface="Times New Roman" pitchFamily="18" charset="0"/>
              </a:rPr>
              <a:t>: как определять канонические состояния и канонические пути при </a:t>
            </a:r>
            <a:r>
              <a:rPr lang="ru-RU" sz="2800" i="1" u="sng">
                <a:latin typeface="Times New Roman" pitchFamily="18" charset="0"/>
              </a:rPr>
              <a:t>имплицитной</a:t>
            </a:r>
            <a:r>
              <a:rPr lang="ru-RU" sz="2800">
                <a:latin typeface="Times New Roman" pitchFamily="18" charset="0"/>
              </a:rPr>
              <a:t> спецификации и тестировании по </a:t>
            </a:r>
            <a:r>
              <a:rPr lang="ru-RU" sz="2800" i="1" u="sng">
                <a:latin typeface="Times New Roman" pitchFamily="18" charset="0"/>
              </a:rPr>
              <a:t>фактор</a:t>
            </a:r>
            <a:r>
              <a:rPr lang="ru-RU" sz="2800">
                <a:latin typeface="Times New Roman" pitchFamily="18" charset="0"/>
              </a:rPr>
              <a:t>-автомату?</a:t>
            </a:r>
          </a:p>
        </p:txBody>
      </p:sp>
      <p:sp>
        <p:nvSpPr>
          <p:cNvPr id="187577" name="Oval 185"/>
          <p:cNvSpPr>
            <a:spLocks noChangeArrowheads="1"/>
          </p:cNvSpPr>
          <p:nvPr/>
        </p:nvSpPr>
        <p:spPr bwMode="auto">
          <a:xfrm>
            <a:off x="2016125" y="2889250"/>
            <a:ext cx="396875" cy="396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r>
              <a:rPr lang="ru-RU" sz="2400"/>
              <a:t>1</a:t>
            </a:r>
          </a:p>
        </p:txBody>
      </p:sp>
      <p:sp>
        <p:nvSpPr>
          <p:cNvPr id="187578" name="Text Box 186"/>
          <p:cNvSpPr txBox="1">
            <a:spLocks noChangeArrowheads="1"/>
          </p:cNvSpPr>
          <p:nvPr/>
        </p:nvSpPr>
        <p:spPr bwMode="auto">
          <a:xfrm>
            <a:off x="323850" y="855663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7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000"/>
                                        <p:tgtEl>
                                          <p:spTgt spid="187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187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" presetClass="emph" presetSubtype="0" autoRev="1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8757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"/>
                                        <p:tgtEl>
                                          <p:spTgt spid="18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18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00"/>
                                        <p:tgtEl>
                                          <p:spTgt spid="18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"/>
                                        <p:tgtEl>
                                          <p:spTgt spid="18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"/>
                                        <p:tgtEl>
                                          <p:spTgt spid="18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"/>
                                        <p:tgtEl>
                                          <p:spTgt spid="18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"/>
                                        <p:tgtEl>
                                          <p:spTgt spid="18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"/>
                                        <p:tgtEl>
                                          <p:spTgt spid="187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"/>
                                        <p:tgtEl>
                                          <p:spTgt spid="18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7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7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87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87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87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87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87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87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187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187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187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87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187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87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8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8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575" grpId="0" animBg="1"/>
      <p:bldP spid="187575" grpId="1" animBg="1"/>
      <p:bldP spid="187545" grpId="0" animBg="1"/>
      <p:bldP spid="187546" grpId="0" animBg="1"/>
      <p:bldP spid="187547" grpId="0" animBg="1"/>
      <p:bldP spid="187553" grpId="0" animBg="1"/>
      <p:bldP spid="187554" grpId="0" animBg="1"/>
      <p:bldP spid="187554" grpId="1" animBg="1"/>
      <p:bldP spid="187554" grpId="2" animBg="1"/>
      <p:bldP spid="187564" grpId="0" animBg="1"/>
      <p:bldP spid="187564" grpId="1" animBg="1"/>
      <p:bldP spid="187565" grpId="0" animBg="1"/>
      <p:bldP spid="187565" grpId="1" animBg="1"/>
      <p:bldP spid="187566" grpId="0" animBg="1"/>
      <p:bldP spid="187566" grpId="1" animBg="1"/>
      <p:bldP spid="187568" grpId="0"/>
      <p:bldP spid="187568" grpId="1"/>
      <p:bldP spid="187574" grpId="0" animBg="1"/>
      <p:bldP spid="187576" grpId="0"/>
      <p:bldP spid="187576" grpId="1"/>
      <p:bldP spid="187577" grpId="0" animBg="1"/>
      <p:bldP spid="187577" grpId="1" animBg="1"/>
      <p:bldP spid="187577" grpId="2" animBg="1"/>
      <p:bldP spid="187578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31D0-812E-471F-84F5-C5784D69783D}" type="slidenum">
              <a:rPr lang="ru-RU"/>
              <a:pPr/>
              <a:t>84</a:t>
            </a:fld>
            <a:endParaRPr lang="ru-RU"/>
          </a:p>
        </p:txBody>
      </p:sp>
      <p:grpSp>
        <p:nvGrpSpPr>
          <p:cNvPr id="29593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593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594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594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5949" name="Text Box 13"/>
          <p:cNvSpPr txBox="1">
            <a:spLocks noChangeArrowheads="1"/>
          </p:cNvSpPr>
          <p:nvPr/>
        </p:nvSpPr>
        <p:spPr bwMode="auto">
          <a:xfrm>
            <a:off x="4495800" y="815975"/>
            <a:ext cx="4572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zh-TW" sz="3000" b="1" u="sng">
                <a:latin typeface="Times New Roman" pitchFamily="18" charset="0"/>
              </a:rPr>
              <a:t>лабый детерминизм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Сильно детерминированная реализация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Обход по стимулам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Полнота тестирования.</a:t>
            </a:r>
            <a:r>
              <a:rPr lang="ru-RU" altLang="zh-TW" sz="2600">
                <a:latin typeface="Times New Roman" pitchFamily="18" charset="0"/>
              </a:rPr>
              <a:t/>
            </a:r>
            <a:br>
              <a:rPr lang="ru-RU" altLang="zh-TW" sz="2600">
                <a:latin typeface="Times New Roman" pitchFamily="18" charset="0"/>
              </a:rPr>
            </a:b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Сильно-</a:t>
            </a:r>
            <a:r>
              <a:rPr lang="ru-RU" altLang="zh-TW" sz="26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-связный подавтомат.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Полнота тестирования.</a:t>
            </a:r>
            <a:r>
              <a:rPr lang="ru-RU" altLang="zh-TW" sz="2600">
                <a:latin typeface="Times New Roman" pitchFamily="18" charset="0"/>
              </a:rPr>
              <a:t/>
            </a:r>
            <a:br>
              <a:rPr lang="ru-RU" altLang="zh-TW" sz="2600">
                <a:latin typeface="Times New Roman" pitchFamily="18" charset="0"/>
              </a:rPr>
            </a:br>
            <a:r>
              <a:rPr lang="ru-RU" altLang="zh-TW" sz="2600" i="1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 сильно-</a:t>
            </a:r>
            <a:r>
              <a:rPr lang="ru-RU" altLang="zh-TW" sz="26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-связный подавтомат. 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295950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295951" name="Picture 15" descr="derevo6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107950" y="107950"/>
            <a:ext cx="4318000" cy="6640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A896-1A33-49C7-AC61-ED76EFAE1ACA}" type="slidenum">
              <a:rPr lang="ru-RU"/>
              <a:pPr/>
              <a:t>85</a:t>
            </a:fld>
            <a:endParaRPr lang="ru-RU"/>
          </a:p>
        </p:txBody>
      </p:sp>
      <p:grpSp>
        <p:nvGrpSpPr>
          <p:cNvPr id="26009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600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1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601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010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Слабый детерминизм.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Сильно детерминированная реализация.</a:t>
            </a:r>
          </a:p>
        </p:txBody>
      </p:sp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539750" y="1557338"/>
            <a:ext cx="8172450" cy="1166812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5757"/>
            </a:solidFill>
            <a:miter lim="800000"/>
            <a:headEnd/>
            <a:tailEnd/>
          </a:ln>
          <a:effectLst/>
        </p:spPr>
        <p:txBody>
          <a:bodyPr bIns="118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Идея алгоритма:</a:t>
            </a:r>
          </a:p>
          <a:p>
            <a:pPr algn="dist">
              <a:spcAft>
                <a:spcPct val="100000"/>
              </a:spcAft>
            </a:pPr>
            <a:r>
              <a:rPr lang="ru-RU" sz="3000">
                <a:latin typeface="Times New Roman" pitchFamily="18" charset="0"/>
              </a:rPr>
              <a:t>расщепление состояний и размыкание циклов.</a:t>
            </a:r>
          </a:p>
        </p:txBody>
      </p:sp>
      <p:sp>
        <p:nvSpPr>
          <p:cNvPr id="260111" name="Oval 15"/>
          <p:cNvSpPr>
            <a:spLocks noChangeArrowheads="1"/>
          </p:cNvSpPr>
          <p:nvPr/>
        </p:nvSpPr>
        <p:spPr bwMode="auto">
          <a:xfrm>
            <a:off x="4425950" y="4618038"/>
            <a:ext cx="503238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s2</a:t>
            </a:r>
            <a:endParaRPr lang="ru-RU" sz="2400"/>
          </a:p>
        </p:txBody>
      </p:sp>
      <p:cxnSp>
        <p:nvCxnSpPr>
          <p:cNvPr id="260112" name="AutoShape 16"/>
          <p:cNvCxnSpPr>
            <a:cxnSpLocks noChangeShapeType="1"/>
            <a:stCxn id="260111" idx="5"/>
            <a:endCxn id="260114" idx="1"/>
          </p:cNvCxnSpPr>
          <p:nvPr/>
        </p:nvCxnSpPr>
        <p:spPr bwMode="auto">
          <a:xfrm>
            <a:off x="4856163" y="4986338"/>
            <a:ext cx="1514475" cy="882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0113" name="Oval 17"/>
          <p:cNvSpPr>
            <a:spLocks noChangeArrowheads="1"/>
          </p:cNvSpPr>
          <p:nvPr/>
        </p:nvSpPr>
        <p:spPr bwMode="auto">
          <a:xfrm>
            <a:off x="6297613" y="3262313"/>
            <a:ext cx="503237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s3</a:t>
            </a:r>
            <a:endParaRPr lang="ru-RU" sz="2400"/>
          </a:p>
        </p:txBody>
      </p:sp>
      <p:sp>
        <p:nvSpPr>
          <p:cNvPr id="260114" name="Oval 18"/>
          <p:cNvSpPr>
            <a:spLocks noChangeArrowheads="1"/>
          </p:cNvSpPr>
          <p:nvPr/>
        </p:nvSpPr>
        <p:spPr bwMode="auto">
          <a:xfrm>
            <a:off x="6297613" y="5805488"/>
            <a:ext cx="503237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s5</a:t>
            </a:r>
            <a:endParaRPr lang="ru-RU" sz="2400"/>
          </a:p>
        </p:txBody>
      </p:sp>
      <p:cxnSp>
        <p:nvCxnSpPr>
          <p:cNvPr id="260115" name="AutoShape 19"/>
          <p:cNvCxnSpPr>
            <a:cxnSpLocks noChangeShapeType="1"/>
            <a:stCxn id="260111" idx="7"/>
            <a:endCxn id="260113" idx="3"/>
          </p:cNvCxnSpPr>
          <p:nvPr/>
        </p:nvCxnSpPr>
        <p:spPr bwMode="auto">
          <a:xfrm flipV="1">
            <a:off x="4856163" y="3630613"/>
            <a:ext cx="1514475" cy="1050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0116" name="Oval 20"/>
          <p:cNvSpPr>
            <a:spLocks noChangeArrowheads="1"/>
          </p:cNvSpPr>
          <p:nvPr/>
        </p:nvSpPr>
        <p:spPr bwMode="auto">
          <a:xfrm>
            <a:off x="5038725" y="4029075"/>
            <a:ext cx="601663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17" name="Oval 21"/>
          <p:cNvSpPr>
            <a:spLocks noChangeArrowheads="1"/>
          </p:cNvSpPr>
          <p:nvPr/>
        </p:nvSpPr>
        <p:spPr bwMode="auto">
          <a:xfrm>
            <a:off x="5000625" y="4856163"/>
            <a:ext cx="84137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y1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18" name="Oval 22"/>
          <p:cNvSpPr>
            <a:spLocks noChangeArrowheads="1"/>
          </p:cNvSpPr>
          <p:nvPr/>
        </p:nvSpPr>
        <p:spPr bwMode="auto">
          <a:xfrm>
            <a:off x="2159000" y="4618038"/>
            <a:ext cx="503238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s1</a:t>
            </a:r>
            <a:endParaRPr lang="ru-RU" sz="2400"/>
          </a:p>
        </p:txBody>
      </p:sp>
      <p:sp>
        <p:nvSpPr>
          <p:cNvPr id="260119" name="Oval 23"/>
          <p:cNvSpPr>
            <a:spLocks noChangeArrowheads="1"/>
          </p:cNvSpPr>
          <p:nvPr/>
        </p:nvSpPr>
        <p:spPr bwMode="auto">
          <a:xfrm>
            <a:off x="3633788" y="3262313"/>
            <a:ext cx="503237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s4</a:t>
            </a:r>
            <a:endParaRPr lang="ru-RU" sz="2400"/>
          </a:p>
        </p:txBody>
      </p:sp>
      <p:sp>
        <p:nvSpPr>
          <p:cNvPr id="260120" name="Oval 24"/>
          <p:cNvSpPr>
            <a:spLocks noChangeArrowheads="1"/>
          </p:cNvSpPr>
          <p:nvPr/>
        </p:nvSpPr>
        <p:spPr bwMode="auto">
          <a:xfrm>
            <a:off x="358775" y="4618038"/>
            <a:ext cx="503238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s0</a:t>
            </a:r>
            <a:endParaRPr lang="ru-RU" sz="2400"/>
          </a:p>
        </p:txBody>
      </p:sp>
      <p:sp>
        <p:nvSpPr>
          <p:cNvPr id="260121" name="Oval 25"/>
          <p:cNvSpPr>
            <a:spLocks noChangeArrowheads="1"/>
          </p:cNvSpPr>
          <p:nvPr/>
        </p:nvSpPr>
        <p:spPr bwMode="auto">
          <a:xfrm>
            <a:off x="2590800" y="5805488"/>
            <a:ext cx="503238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s1`</a:t>
            </a:r>
            <a:endParaRPr lang="ru-RU" sz="2400"/>
          </a:p>
        </p:txBody>
      </p:sp>
      <p:cxnSp>
        <p:nvCxnSpPr>
          <p:cNvPr id="260122" name="AutoShape 26"/>
          <p:cNvCxnSpPr>
            <a:cxnSpLocks noChangeShapeType="1"/>
            <a:stCxn id="260118" idx="6"/>
            <a:endCxn id="260111" idx="2"/>
          </p:cNvCxnSpPr>
          <p:nvPr/>
        </p:nvCxnSpPr>
        <p:spPr bwMode="auto">
          <a:xfrm>
            <a:off x="2662238" y="4833938"/>
            <a:ext cx="17637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0123" name="AutoShape 27"/>
          <p:cNvCxnSpPr>
            <a:cxnSpLocks noChangeShapeType="1"/>
            <a:stCxn id="260113" idx="2"/>
            <a:endCxn id="260119" idx="6"/>
          </p:cNvCxnSpPr>
          <p:nvPr/>
        </p:nvCxnSpPr>
        <p:spPr bwMode="auto">
          <a:xfrm flipH="1">
            <a:off x="4137025" y="3478213"/>
            <a:ext cx="21605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0124" name="AutoShape 28"/>
          <p:cNvCxnSpPr>
            <a:cxnSpLocks noChangeShapeType="1"/>
            <a:stCxn id="260119" idx="3"/>
            <a:endCxn id="260118" idx="7"/>
          </p:cNvCxnSpPr>
          <p:nvPr/>
        </p:nvCxnSpPr>
        <p:spPr bwMode="auto">
          <a:xfrm flipH="1">
            <a:off x="2589213" y="3630613"/>
            <a:ext cx="1117600" cy="1050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0125" name="AutoShape 29"/>
          <p:cNvCxnSpPr>
            <a:cxnSpLocks noChangeShapeType="1"/>
            <a:stCxn id="260120" idx="6"/>
            <a:endCxn id="260118" idx="2"/>
          </p:cNvCxnSpPr>
          <p:nvPr/>
        </p:nvCxnSpPr>
        <p:spPr bwMode="auto">
          <a:xfrm>
            <a:off x="862013" y="4833938"/>
            <a:ext cx="129698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0126" name="AutoShape 30"/>
          <p:cNvCxnSpPr>
            <a:cxnSpLocks noChangeShapeType="1"/>
            <a:stCxn id="260121" idx="6"/>
            <a:endCxn id="260128" idx="2"/>
          </p:cNvCxnSpPr>
          <p:nvPr/>
        </p:nvCxnSpPr>
        <p:spPr bwMode="auto">
          <a:xfrm>
            <a:off x="3094038" y="6021388"/>
            <a:ext cx="136842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0127" name="AutoShape 31"/>
          <p:cNvCxnSpPr>
            <a:cxnSpLocks noChangeShapeType="1"/>
            <a:stCxn id="260119" idx="4"/>
            <a:endCxn id="260121" idx="0"/>
          </p:cNvCxnSpPr>
          <p:nvPr/>
        </p:nvCxnSpPr>
        <p:spPr bwMode="auto">
          <a:xfrm rot="5400000">
            <a:off x="2309019" y="4228307"/>
            <a:ext cx="2111375" cy="1042987"/>
          </a:xfrm>
          <a:prstGeom prst="curvedConnector3">
            <a:avLst>
              <a:gd name="adj1" fmla="val 4398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0128" name="Oval 32"/>
          <p:cNvSpPr>
            <a:spLocks noChangeArrowheads="1"/>
          </p:cNvSpPr>
          <p:nvPr/>
        </p:nvSpPr>
        <p:spPr bwMode="auto">
          <a:xfrm>
            <a:off x="4462463" y="5805488"/>
            <a:ext cx="503237" cy="4318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s2`</a:t>
            </a:r>
            <a:endParaRPr lang="ru-RU" sz="2400"/>
          </a:p>
        </p:txBody>
      </p:sp>
      <p:cxnSp>
        <p:nvCxnSpPr>
          <p:cNvPr id="260129" name="AutoShape 33"/>
          <p:cNvCxnSpPr>
            <a:cxnSpLocks noChangeShapeType="1"/>
            <a:stCxn id="260128" idx="6"/>
            <a:endCxn id="260114" idx="2"/>
          </p:cNvCxnSpPr>
          <p:nvPr/>
        </p:nvCxnSpPr>
        <p:spPr bwMode="auto">
          <a:xfrm>
            <a:off x="4965700" y="6021388"/>
            <a:ext cx="13319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60130" name="AutoShape 34"/>
          <p:cNvCxnSpPr>
            <a:cxnSpLocks noChangeShapeType="1"/>
            <a:stCxn id="260118" idx="5"/>
            <a:endCxn id="260128" idx="1"/>
          </p:cNvCxnSpPr>
          <p:nvPr/>
        </p:nvCxnSpPr>
        <p:spPr bwMode="auto">
          <a:xfrm>
            <a:off x="2589213" y="4986338"/>
            <a:ext cx="1946275" cy="882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0131" name="Oval 35"/>
          <p:cNvSpPr>
            <a:spLocks noChangeArrowheads="1"/>
          </p:cNvSpPr>
          <p:nvPr/>
        </p:nvSpPr>
        <p:spPr bwMode="auto">
          <a:xfrm>
            <a:off x="4868863" y="3200400"/>
            <a:ext cx="601662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32" name="Oval 36"/>
          <p:cNvSpPr>
            <a:spLocks noChangeArrowheads="1"/>
          </p:cNvSpPr>
          <p:nvPr/>
        </p:nvSpPr>
        <p:spPr bwMode="auto">
          <a:xfrm>
            <a:off x="3490913" y="3862388"/>
            <a:ext cx="601662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33" name="Oval 37"/>
          <p:cNvSpPr>
            <a:spLocks noChangeArrowheads="1"/>
          </p:cNvSpPr>
          <p:nvPr/>
        </p:nvSpPr>
        <p:spPr bwMode="auto">
          <a:xfrm>
            <a:off x="5064125" y="5721350"/>
            <a:ext cx="841375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y1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34" name="Oval 38"/>
          <p:cNvSpPr>
            <a:spLocks noChangeArrowheads="1"/>
          </p:cNvSpPr>
          <p:nvPr/>
        </p:nvSpPr>
        <p:spPr bwMode="auto">
          <a:xfrm>
            <a:off x="3417888" y="5049838"/>
            <a:ext cx="601662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35" name="Oval 39"/>
          <p:cNvSpPr>
            <a:spLocks noChangeArrowheads="1"/>
          </p:cNvSpPr>
          <p:nvPr/>
        </p:nvSpPr>
        <p:spPr bwMode="auto">
          <a:xfrm>
            <a:off x="3238500" y="5721350"/>
            <a:ext cx="601663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36" name="Oval 40"/>
          <p:cNvSpPr>
            <a:spLocks noChangeArrowheads="1"/>
          </p:cNvSpPr>
          <p:nvPr/>
        </p:nvSpPr>
        <p:spPr bwMode="auto">
          <a:xfrm>
            <a:off x="2806700" y="3848100"/>
            <a:ext cx="601663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37" name="Oval 41"/>
          <p:cNvSpPr>
            <a:spLocks noChangeArrowheads="1"/>
          </p:cNvSpPr>
          <p:nvPr/>
        </p:nvSpPr>
        <p:spPr bwMode="auto">
          <a:xfrm>
            <a:off x="1077913" y="4546600"/>
            <a:ext cx="601662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cxnSp>
        <p:nvCxnSpPr>
          <p:cNvPr id="260138" name="AutoShape 42"/>
          <p:cNvCxnSpPr>
            <a:cxnSpLocks noChangeShapeType="1"/>
            <a:stCxn id="260118" idx="5"/>
            <a:endCxn id="260111" idx="3"/>
          </p:cNvCxnSpPr>
          <p:nvPr/>
        </p:nvCxnSpPr>
        <p:spPr bwMode="auto">
          <a:xfrm>
            <a:off x="2589213" y="4986338"/>
            <a:ext cx="190976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60139" name="Oval 43"/>
          <p:cNvSpPr>
            <a:spLocks noChangeArrowheads="1"/>
          </p:cNvSpPr>
          <p:nvPr/>
        </p:nvSpPr>
        <p:spPr bwMode="auto">
          <a:xfrm>
            <a:off x="3454400" y="4568825"/>
            <a:ext cx="601663" cy="5175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</a:rPr>
              <a:t>x</a:t>
            </a:r>
            <a:r>
              <a:rPr lang="en-US" sz="2400" b="1"/>
              <a:t>,</a:t>
            </a:r>
            <a:r>
              <a:rPr lang="en-US" sz="2400" b="1">
                <a:solidFill>
                  <a:srgbClr val="FF5757"/>
                </a:solidFill>
              </a:rPr>
              <a:t>y</a:t>
            </a:r>
            <a:endParaRPr lang="ru-RU" sz="2400">
              <a:solidFill>
                <a:srgbClr val="FF5757"/>
              </a:solidFill>
            </a:endParaRPr>
          </a:p>
        </p:txBody>
      </p:sp>
      <p:sp>
        <p:nvSpPr>
          <p:cNvPr id="260140" name="Text Box 44"/>
          <p:cNvSpPr txBox="1">
            <a:spLocks noChangeArrowheads="1"/>
          </p:cNvSpPr>
          <p:nvPr/>
        </p:nvSpPr>
        <p:spPr bwMode="auto">
          <a:xfrm>
            <a:off x="6732588" y="3860800"/>
            <a:ext cx="2195512" cy="1836738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слабый детерминизм в состоянии</a:t>
            </a:r>
          </a:p>
        </p:txBody>
      </p:sp>
      <p:sp>
        <p:nvSpPr>
          <p:cNvPr id="260141" name="Oval 45"/>
          <p:cNvSpPr>
            <a:spLocks noChangeArrowheads="1"/>
          </p:cNvSpPr>
          <p:nvPr/>
        </p:nvSpPr>
        <p:spPr bwMode="auto">
          <a:xfrm>
            <a:off x="7524750" y="5192713"/>
            <a:ext cx="503238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s2</a:t>
            </a:r>
            <a:endParaRPr lang="ru-RU" sz="2400"/>
          </a:p>
        </p:txBody>
      </p:sp>
      <p:sp>
        <p:nvSpPr>
          <p:cNvPr id="260142" name="Oval 46"/>
          <p:cNvSpPr>
            <a:spLocks noChangeArrowheads="1"/>
          </p:cNvSpPr>
          <p:nvPr/>
        </p:nvSpPr>
        <p:spPr bwMode="auto">
          <a:xfrm>
            <a:off x="7524750" y="5192713"/>
            <a:ext cx="503238" cy="431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s1</a:t>
            </a:r>
            <a:endParaRPr lang="ru-RU" sz="2400"/>
          </a:p>
        </p:txBody>
      </p:sp>
      <p:sp>
        <p:nvSpPr>
          <p:cNvPr id="260144" name="Text Box 48"/>
          <p:cNvSpPr txBox="1">
            <a:spLocks noChangeArrowheads="1"/>
          </p:cNvSpPr>
          <p:nvPr/>
        </p:nvSpPr>
        <p:spPr bwMode="auto">
          <a:xfrm>
            <a:off x="539750" y="1592263"/>
            <a:ext cx="8172450" cy="900112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5757"/>
            </a:solidFill>
            <a:miter lim="800000"/>
            <a:headEnd/>
            <a:tailEnd/>
          </a:ln>
          <a:effectLst/>
        </p:spPr>
        <p:txBody>
          <a:bodyPr bIns="118800"/>
          <a:lstStyle/>
          <a:p>
            <a:pPr>
              <a:spcBef>
                <a:spcPct val="60000"/>
              </a:spcBef>
            </a:pPr>
            <a:r>
              <a:rPr lang="ru-RU" sz="3200"/>
              <a:t>Алгоритма еще нет...</a:t>
            </a:r>
            <a:endParaRPr lang="ru-RU" sz="3000">
              <a:latin typeface="Times New Roman" pitchFamily="18" charset="0"/>
            </a:endParaRPr>
          </a:p>
        </p:txBody>
      </p:sp>
      <p:sp>
        <p:nvSpPr>
          <p:cNvPr id="260145" name="Text Box 49"/>
          <p:cNvSpPr txBox="1">
            <a:spLocks noChangeArrowheads="1"/>
          </p:cNvSpPr>
          <p:nvPr/>
        </p:nvSpPr>
        <p:spPr bwMode="auto">
          <a:xfrm>
            <a:off x="5184775" y="1665288"/>
            <a:ext cx="3384550" cy="773112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0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0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6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6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60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0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7" dur="10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60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6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6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6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1000"/>
                                        <p:tgtEl>
                                          <p:spTgt spid="260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1000"/>
                                        <p:tgtEl>
                                          <p:spTgt spid="260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1000"/>
                                        <p:tgtEl>
                                          <p:spTgt spid="260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10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FF"/>
                                      </p:to>
                                    </p:animClr>
                                    <p:set>
                                      <p:cBhvr>
                                        <p:cTn id="131" dur="10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10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10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136" dur="10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60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26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26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6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26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6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6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1000"/>
                                        <p:tgtEl>
                                          <p:spTgt spid="260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1000"/>
                                        <p:tgtEl>
                                          <p:spTgt spid="260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000"/>
                                        <p:tgtEl>
                                          <p:spTgt spid="260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1000"/>
                                        <p:tgtEl>
                                          <p:spTgt spid="260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10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FF"/>
                                      </p:to>
                                    </p:animClr>
                                    <p:set>
                                      <p:cBhvr>
                                        <p:cTn id="180" dur="10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00"/>
                            </p:stCondLst>
                            <p:childTnLst>
                              <p:par>
                                <p:cTn id="18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260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260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260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26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60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60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0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60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10" grpId="0" animBg="1"/>
      <p:bldP spid="260110" grpId="1" animBg="1"/>
      <p:bldP spid="260111" grpId="0" animBg="1"/>
      <p:bldP spid="260113" grpId="0" animBg="1"/>
      <p:bldP spid="260114" grpId="0" animBg="1"/>
      <p:bldP spid="260116" grpId="0" animBg="1"/>
      <p:bldP spid="260117" grpId="0" animBg="1"/>
      <p:bldP spid="260117" grpId="1" animBg="1"/>
      <p:bldP spid="260118" grpId="0" animBg="1"/>
      <p:bldP spid="260119" grpId="0" animBg="1"/>
      <p:bldP spid="260120" grpId="0" animBg="1"/>
      <p:bldP spid="260121" grpId="0" animBg="1"/>
      <p:bldP spid="260128" grpId="0" animBg="1"/>
      <p:bldP spid="260131" grpId="0" animBg="1"/>
      <p:bldP spid="260132" grpId="0" animBg="1"/>
      <p:bldP spid="260133" grpId="0" animBg="1"/>
      <p:bldP spid="260134" grpId="0" animBg="1"/>
      <p:bldP spid="260134" grpId="1" animBg="1"/>
      <p:bldP spid="260135" grpId="0" animBg="1"/>
      <p:bldP spid="260136" grpId="0" animBg="1"/>
      <p:bldP spid="260136" grpId="1" animBg="1"/>
      <p:bldP spid="260137" grpId="0" animBg="1"/>
      <p:bldP spid="260139" grpId="0" animBg="1"/>
      <p:bldP spid="260140" grpId="0" animBg="1"/>
      <p:bldP spid="260140" grpId="1" animBg="1"/>
      <p:bldP spid="260141" grpId="0" animBg="1"/>
      <p:bldP spid="260141" grpId="1" animBg="1"/>
      <p:bldP spid="260142" grpId="0" animBg="1"/>
      <p:bldP spid="260142" grpId="1" animBg="1"/>
      <p:bldP spid="260144" grpId="0" animBg="1"/>
      <p:bldP spid="260145" grpId="0" build="allAtOnce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45D-96FC-43A7-A72F-3126886ACBDD}" type="slidenum">
              <a:rPr lang="ru-RU"/>
              <a:pPr/>
              <a:t>86</a:t>
            </a:fld>
            <a:endParaRPr lang="ru-RU"/>
          </a:p>
        </p:txBody>
      </p:sp>
      <p:grpSp>
        <p:nvGrpSpPr>
          <p:cNvPr id="19865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19865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866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19866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8669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Слабый детерминизм.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Обход по стимулам.</a:t>
            </a:r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539750" y="1592263"/>
            <a:ext cx="8172450" cy="11366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5757"/>
            </a:solidFill>
            <a:miter lim="800000"/>
            <a:headEnd/>
            <a:tailEnd/>
          </a:ln>
          <a:effectLst/>
        </p:spPr>
        <p:txBody>
          <a:bodyPr bIns="118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000">
                <a:latin typeface="Times New Roman" pitchFamily="18" charset="0"/>
              </a:rPr>
              <a:t>В каждом достижимом состоянии попробовать каждый определённый в нём стимул.</a:t>
            </a:r>
          </a:p>
        </p:txBody>
      </p:sp>
      <p:sp>
        <p:nvSpPr>
          <p:cNvPr id="198700" name="Text Box 44"/>
          <p:cNvSpPr txBox="1">
            <a:spLocks noChangeArrowheads="1"/>
          </p:cNvSpPr>
          <p:nvPr/>
        </p:nvSpPr>
        <p:spPr bwMode="auto">
          <a:xfrm>
            <a:off x="576263" y="3176588"/>
            <a:ext cx="8099425" cy="176530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tIns="82800" bIns="154800"/>
          <a:lstStyle/>
          <a:p>
            <a:pPr algn="dist">
              <a:lnSpc>
                <a:spcPct val="110000"/>
              </a:lnSpc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Для обхода по стимулам неизвестного автомата необходимо и достаточно</a:t>
            </a:r>
            <a:r>
              <a:rPr lang="ru-RU" sz="2800">
                <a:latin typeface="Times New Roman" pitchFamily="18" charset="0"/>
              </a:rPr>
              <a:t>: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конечность + сильно-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</a:t>
            </a:r>
            <a:r>
              <a:rPr lang="ru-RU" sz="2800">
                <a:latin typeface="Times New Roman" pitchFamily="18" charset="0"/>
              </a:rPr>
              <a:t>-связность.</a:t>
            </a:r>
          </a:p>
        </p:txBody>
      </p:sp>
      <p:sp>
        <p:nvSpPr>
          <p:cNvPr id="198701" name="Text Box 45"/>
          <p:cNvSpPr txBox="1">
            <a:spLocks noChangeArrowheads="1"/>
          </p:cNvSpPr>
          <p:nvPr/>
        </p:nvSpPr>
        <p:spPr bwMode="auto">
          <a:xfrm>
            <a:off x="576263" y="5084763"/>
            <a:ext cx="8099425" cy="971550"/>
          </a:xfrm>
          <a:prstGeom prst="rect">
            <a:avLst/>
          </a:prstGeom>
          <a:solidFill>
            <a:srgbClr val="EEF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tIns="82800" bIns="154800"/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Сильно-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-связность = и</a:t>
            </a:r>
            <a:r>
              <a:rPr lang="ru-RU" sz="2800">
                <a:latin typeface="Times New Roman" pitchFamily="18" charset="0"/>
              </a:rPr>
              <a:t>з каждого состояния в каждое можно попасть, подбирая стимулы.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8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0" grpId="0" animBg="1"/>
      <p:bldP spid="198700" grpId="0" animBg="1"/>
      <p:bldP spid="198701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1B4A-70FA-4039-B215-CA6343756097}" type="slidenum">
              <a:rPr lang="ru-RU"/>
              <a:pPr/>
              <a:t>87</a:t>
            </a:fld>
            <a:endParaRPr lang="ru-RU"/>
          </a:p>
        </p:txBody>
      </p:sp>
      <p:grpSp>
        <p:nvGrpSpPr>
          <p:cNvPr id="20070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070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0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0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1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1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1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1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1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071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0071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3112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Слабый детерминизм.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Обход по стимулам и полнота тестирования.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Сильно-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</a:t>
            </a:r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-связный подавтомат.</a:t>
            </a:r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573088" y="2097088"/>
            <a:ext cx="3671887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Обход по стимулам</a:t>
            </a:r>
            <a:endParaRPr lang="en-US" sz="2000"/>
          </a:p>
        </p:txBody>
      </p:sp>
      <p:sp>
        <p:nvSpPr>
          <p:cNvPr id="200722" name="Text Box 18"/>
          <p:cNvSpPr txBox="1">
            <a:spLocks noChangeArrowheads="1"/>
          </p:cNvSpPr>
          <p:nvPr/>
        </p:nvSpPr>
        <p:spPr bwMode="auto">
          <a:xfrm>
            <a:off x="827088" y="4538663"/>
            <a:ext cx="3203575" cy="87947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Тестирование по явной модели</a:t>
            </a:r>
            <a:endParaRPr lang="en-US" sz="2400"/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5959475" y="2173288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200724" name="AutoShape 20"/>
          <p:cNvCxnSpPr>
            <a:cxnSpLocks noChangeShapeType="1"/>
            <a:stCxn id="200721" idx="3"/>
            <a:endCxn id="200723" idx="1"/>
          </p:cNvCxnSpPr>
          <p:nvPr/>
        </p:nvCxnSpPr>
        <p:spPr bwMode="auto">
          <a:xfrm>
            <a:off x="4273550" y="2354263"/>
            <a:ext cx="168592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00725" name="AutoShape 21"/>
          <p:cNvCxnSpPr>
            <a:cxnSpLocks noChangeShapeType="1"/>
            <a:stCxn id="200722" idx="2"/>
            <a:endCxn id="200729" idx="0"/>
          </p:cNvCxnSpPr>
          <p:nvPr/>
        </p:nvCxnSpPr>
        <p:spPr bwMode="auto">
          <a:xfrm>
            <a:off x="2428875" y="5446713"/>
            <a:ext cx="111125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00726" name="Text Box 22"/>
          <p:cNvSpPr txBox="1">
            <a:spLocks noChangeArrowheads="1"/>
          </p:cNvSpPr>
          <p:nvPr/>
        </p:nvSpPr>
        <p:spPr bwMode="auto">
          <a:xfrm>
            <a:off x="430213" y="5953125"/>
            <a:ext cx="10080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080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200727" name="AutoShape 23"/>
          <p:cNvCxnSpPr>
            <a:cxnSpLocks noChangeShapeType="1"/>
            <a:stCxn id="200722" idx="2"/>
            <a:endCxn id="200726" idx="0"/>
          </p:cNvCxnSpPr>
          <p:nvPr/>
        </p:nvCxnSpPr>
        <p:spPr bwMode="auto">
          <a:xfrm flipH="1">
            <a:off x="935038" y="5446713"/>
            <a:ext cx="1493837" cy="5064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00728" name="AutoShape 24"/>
          <p:cNvCxnSpPr>
            <a:cxnSpLocks noChangeShapeType="1"/>
            <a:stCxn id="200721" idx="2"/>
            <a:endCxn id="200722" idx="0"/>
          </p:cNvCxnSpPr>
          <p:nvPr/>
        </p:nvCxnSpPr>
        <p:spPr bwMode="auto">
          <a:xfrm>
            <a:off x="2409825" y="2640013"/>
            <a:ext cx="19050" cy="1870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00729" name="Text Box 25"/>
          <p:cNvSpPr txBox="1">
            <a:spLocks noChangeArrowheads="1"/>
          </p:cNvSpPr>
          <p:nvPr/>
        </p:nvSpPr>
        <p:spPr bwMode="auto">
          <a:xfrm>
            <a:off x="3273425" y="5989638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sp>
        <p:nvSpPr>
          <p:cNvPr id="200730" name="Text Box 26"/>
          <p:cNvSpPr txBox="1">
            <a:spLocks noChangeArrowheads="1"/>
          </p:cNvSpPr>
          <p:nvPr/>
        </p:nvSpPr>
        <p:spPr bwMode="auto">
          <a:xfrm>
            <a:off x="3708400" y="3309938"/>
            <a:ext cx="5040313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Добавление перехода в автомат</a:t>
            </a:r>
            <a:endParaRPr lang="en-US" sz="2000"/>
          </a:p>
        </p:txBody>
      </p:sp>
      <p:cxnSp>
        <p:nvCxnSpPr>
          <p:cNvPr id="200731" name="AutoShape 27"/>
          <p:cNvCxnSpPr>
            <a:cxnSpLocks noChangeShapeType="1"/>
            <a:stCxn id="200722" idx="3"/>
            <a:endCxn id="200733" idx="1"/>
          </p:cNvCxnSpPr>
          <p:nvPr/>
        </p:nvCxnSpPr>
        <p:spPr bwMode="auto">
          <a:xfrm>
            <a:off x="4059238" y="4978400"/>
            <a:ext cx="8874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00732" name="AutoShape 28"/>
          <p:cNvCxnSpPr>
            <a:cxnSpLocks noChangeShapeType="1"/>
            <a:stCxn id="200730" idx="1"/>
            <a:endCxn id="200722" idx="0"/>
          </p:cNvCxnSpPr>
          <p:nvPr/>
        </p:nvCxnSpPr>
        <p:spPr bwMode="auto">
          <a:xfrm rot="10800000" flipV="1">
            <a:off x="2428875" y="3567113"/>
            <a:ext cx="1250950" cy="9429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00733" name="Text Box 29"/>
          <p:cNvSpPr txBox="1">
            <a:spLocks noChangeArrowheads="1"/>
          </p:cNvSpPr>
          <p:nvPr/>
        </p:nvSpPr>
        <p:spPr bwMode="auto">
          <a:xfrm>
            <a:off x="4946650" y="4414838"/>
            <a:ext cx="2557463" cy="11271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Новая реакция</a:t>
            </a:r>
            <a:r>
              <a:rPr lang="ru-RU" sz="2400">
                <a:latin typeface="Times New Roman" pitchFamily="18" charset="0"/>
              </a:rPr>
              <a:t>: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новый переход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в старое состояние</a:t>
            </a:r>
            <a:r>
              <a:rPr lang="ru-RU"/>
              <a:t>.</a:t>
            </a:r>
          </a:p>
        </p:txBody>
      </p:sp>
      <p:cxnSp>
        <p:nvCxnSpPr>
          <p:cNvPr id="200734" name="AutoShape 30"/>
          <p:cNvCxnSpPr>
            <a:cxnSpLocks noChangeShapeType="1"/>
            <a:stCxn id="200733" idx="0"/>
            <a:endCxn id="200730" idx="2"/>
          </p:cNvCxnSpPr>
          <p:nvPr/>
        </p:nvCxnSpPr>
        <p:spPr bwMode="auto">
          <a:xfrm flipV="1">
            <a:off x="6226175" y="3852863"/>
            <a:ext cx="3175" cy="5619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00735" name="Text Box 31"/>
          <p:cNvSpPr txBox="1">
            <a:spLocks noChangeArrowheads="1"/>
          </p:cNvSpPr>
          <p:nvPr/>
        </p:nvSpPr>
        <p:spPr bwMode="auto">
          <a:xfrm>
            <a:off x="581025" y="3084513"/>
            <a:ext cx="216852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Обход завершён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0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21" grpId="0" animBg="1"/>
      <p:bldP spid="200722" grpId="0" animBg="1"/>
      <p:bldP spid="200723" grpId="0"/>
      <p:bldP spid="200726" grpId="0"/>
      <p:bldP spid="200729" grpId="0"/>
      <p:bldP spid="200730" grpId="0" animBg="1"/>
      <p:bldP spid="200733" grpId="0" animBg="1"/>
      <p:bldP spid="20073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9421-8362-454A-A268-41CB979D7554}" type="slidenum">
              <a:rPr lang="ru-RU"/>
              <a:pPr/>
              <a:t>88</a:t>
            </a:fld>
            <a:endParaRPr lang="ru-RU"/>
          </a:p>
        </p:txBody>
      </p:sp>
      <p:grpSp>
        <p:nvGrpSpPr>
          <p:cNvPr id="22630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2630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0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0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1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1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1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1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1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31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2631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2493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Слабый детерминизм.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Обход по стимулам и полнота тестирования.</a:t>
            </a:r>
          </a:p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Сильно связный, но </a:t>
            </a:r>
            <a:r>
              <a:rPr lang="ru-RU" altLang="zh-TW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сильно-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</a:t>
            </a:r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-связный подавтомат.</a:t>
            </a:r>
          </a:p>
        </p:txBody>
      </p:sp>
      <p:sp>
        <p:nvSpPr>
          <p:cNvPr id="226318" name="Text Box 14"/>
          <p:cNvSpPr txBox="1">
            <a:spLocks noChangeArrowheads="1"/>
          </p:cNvSpPr>
          <p:nvPr/>
        </p:nvSpPr>
        <p:spPr bwMode="auto">
          <a:xfrm>
            <a:off x="573088" y="2024063"/>
            <a:ext cx="3671887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Обход по стимулам</a:t>
            </a:r>
            <a:endParaRPr lang="en-US" sz="2000"/>
          </a:p>
        </p:txBody>
      </p:sp>
      <p:sp>
        <p:nvSpPr>
          <p:cNvPr id="226319" name="Text Box 15"/>
          <p:cNvSpPr txBox="1">
            <a:spLocks noChangeArrowheads="1"/>
          </p:cNvSpPr>
          <p:nvPr/>
        </p:nvSpPr>
        <p:spPr bwMode="auto">
          <a:xfrm>
            <a:off x="5959475" y="2100263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226320" name="AutoShape 16"/>
          <p:cNvCxnSpPr>
            <a:cxnSpLocks noChangeShapeType="1"/>
            <a:stCxn id="226318" idx="3"/>
            <a:endCxn id="226319" idx="1"/>
          </p:cNvCxnSpPr>
          <p:nvPr/>
        </p:nvCxnSpPr>
        <p:spPr bwMode="auto">
          <a:xfrm>
            <a:off x="4273550" y="2281238"/>
            <a:ext cx="1685925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26321" name="AutoShape 17"/>
          <p:cNvCxnSpPr>
            <a:cxnSpLocks noChangeShapeType="1"/>
            <a:stCxn id="226329" idx="2"/>
            <a:endCxn id="226325" idx="0"/>
          </p:cNvCxnSpPr>
          <p:nvPr/>
        </p:nvCxnSpPr>
        <p:spPr bwMode="auto">
          <a:xfrm>
            <a:off x="2428875" y="5373688"/>
            <a:ext cx="1516063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430213" y="5880100"/>
            <a:ext cx="10080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080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pass</a:t>
            </a:r>
            <a:endParaRPr lang="ru-RU" sz="2400" b="1" i="1">
              <a:solidFill>
                <a:srgbClr val="3333FF"/>
              </a:solidFill>
            </a:endParaRPr>
          </a:p>
        </p:txBody>
      </p:sp>
      <p:cxnSp>
        <p:nvCxnSpPr>
          <p:cNvPr id="226323" name="AutoShape 19"/>
          <p:cNvCxnSpPr>
            <a:cxnSpLocks noChangeShapeType="1"/>
            <a:stCxn id="226329" idx="2"/>
            <a:endCxn id="226322" idx="0"/>
          </p:cNvCxnSpPr>
          <p:nvPr/>
        </p:nvCxnSpPr>
        <p:spPr bwMode="auto">
          <a:xfrm flipH="1">
            <a:off x="935038" y="5373688"/>
            <a:ext cx="1493837" cy="5064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cxnSp>
        <p:nvCxnSpPr>
          <p:cNvPr id="226324" name="AutoShape 20"/>
          <p:cNvCxnSpPr>
            <a:cxnSpLocks noChangeShapeType="1"/>
            <a:stCxn id="226318" idx="2"/>
            <a:endCxn id="226329" idx="0"/>
          </p:cNvCxnSpPr>
          <p:nvPr/>
        </p:nvCxnSpPr>
        <p:spPr bwMode="auto">
          <a:xfrm>
            <a:off x="2409825" y="2566988"/>
            <a:ext cx="19050" cy="1870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6325" name="Text Box 21"/>
          <p:cNvSpPr txBox="1">
            <a:spLocks noChangeArrowheads="1"/>
          </p:cNvSpPr>
          <p:nvPr/>
        </p:nvSpPr>
        <p:spPr bwMode="auto">
          <a:xfrm>
            <a:off x="3678238" y="5916613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fail</a:t>
            </a:r>
            <a:endParaRPr lang="ru-RU" sz="2400" b="1" i="1">
              <a:solidFill>
                <a:srgbClr val="FF3300"/>
              </a:solidFill>
            </a:endParaRPr>
          </a:p>
        </p:txBody>
      </p:sp>
      <p:cxnSp>
        <p:nvCxnSpPr>
          <p:cNvPr id="226326" name="AutoShape 22"/>
          <p:cNvCxnSpPr>
            <a:cxnSpLocks noChangeShapeType="1"/>
            <a:stCxn id="226329" idx="3"/>
            <a:endCxn id="226327" idx="1"/>
          </p:cNvCxnSpPr>
          <p:nvPr/>
        </p:nvCxnSpPr>
        <p:spPr bwMode="auto">
          <a:xfrm>
            <a:off x="4059238" y="4905375"/>
            <a:ext cx="9350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6327" name="Text Box 23"/>
          <p:cNvSpPr txBox="1">
            <a:spLocks noChangeArrowheads="1"/>
          </p:cNvSpPr>
          <p:nvPr/>
        </p:nvSpPr>
        <p:spPr bwMode="auto">
          <a:xfrm>
            <a:off x="4994275" y="4159250"/>
            <a:ext cx="2462213" cy="14922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u="sng">
                <a:latin typeface="Times New Roman" pitchFamily="18" charset="0"/>
              </a:rPr>
              <a:t>Новая реакция</a:t>
            </a:r>
            <a:r>
              <a:rPr lang="ru-RU" sz="2400">
                <a:latin typeface="Times New Roman" pitchFamily="18" charset="0"/>
              </a:rPr>
              <a:t>: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новый переход,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быть может,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в новое состояние</a:t>
            </a:r>
            <a:r>
              <a:rPr lang="ru-RU"/>
              <a:t>.</a:t>
            </a:r>
          </a:p>
        </p:txBody>
      </p:sp>
      <p:cxnSp>
        <p:nvCxnSpPr>
          <p:cNvPr id="226328" name="AutoShape 24"/>
          <p:cNvCxnSpPr>
            <a:cxnSpLocks noChangeShapeType="1"/>
            <a:stCxn id="226327" idx="0"/>
            <a:endCxn id="226330" idx="2"/>
          </p:cNvCxnSpPr>
          <p:nvPr/>
        </p:nvCxnSpPr>
        <p:spPr bwMode="auto">
          <a:xfrm flipV="1">
            <a:off x="6226175" y="3570288"/>
            <a:ext cx="3175" cy="5889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6329" name="Text Box 25"/>
          <p:cNvSpPr txBox="1">
            <a:spLocks noChangeArrowheads="1"/>
          </p:cNvSpPr>
          <p:nvPr/>
        </p:nvSpPr>
        <p:spPr bwMode="auto">
          <a:xfrm>
            <a:off x="827088" y="4465638"/>
            <a:ext cx="3203575" cy="87947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Тестирование по явной модели</a:t>
            </a:r>
            <a:endParaRPr lang="en-US" sz="2400"/>
          </a:p>
        </p:txBody>
      </p:sp>
      <p:sp>
        <p:nvSpPr>
          <p:cNvPr id="226330" name="Text Box 26"/>
          <p:cNvSpPr txBox="1">
            <a:spLocks noChangeArrowheads="1"/>
          </p:cNvSpPr>
          <p:nvPr/>
        </p:nvSpPr>
        <p:spPr bwMode="auto">
          <a:xfrm>
            <a:off x="3708400" y="3027363"/>
            <a:ext cx="5040313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Продолжение обхода</a:t>
            </a:r>
            <a:endParaRPr lang="en-US" sz="2000"/>
          </a:p>
        </p:txBody>
      </p:sp>
      <p:cxnSp>
        <p:nvCxnSpPr>
          <p:cNvPr id="226331" name="AutoShape 27"/>
          <p:cNvCxnSpPr>
            <a:cxnSpLocks noChangeShapeType="1"/>
            <a:stCxn id="226330" idx="1"/>
            <a:endCxn id="226329" idx="0"/>
          </p:cNvCxnSpPr>
          <p:nvPr/>
        </p:nvCxnSpPr>
        <p:spPr bwMode="auto">
          <a:xfrm rot="10800000" flipV="1">
            <a:off x="2428875" y="3284538"/>
            <a:ext cx="1250950" cy="115252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6332" name="Text Box 28"/>
          <p:cNvSpPr txBox="1">
            <a:spLocks noChangeArrowheads="1"/>
          </p:cNvSpPr>
          <p:nvPr/>
        </p:nvSpPr>
        <p:spPr bwMode="auto">
          <a:xfrm>
            <a:off x="431800" y="3078163"/>
            <a:ext cx="2724150" cy="752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Обход завершён или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 нельзя продолжить</a:t>
            </a:r>
            <a:endParaRPr lang="ru-RU"/>
          </a:p>
        </p:txBody>
      </p:sp>
      <p:cxnSp>
        <p:nvCxnSpPr>
          <p:cNvPr id="226333" name="AutoShape 29"/>
          <p:cNvCxnSpPr>
            <a:cxnSpLocks noChangeShapeType="1"/>
            <a:stCxn id="226330" idx="0"/>
            <a:endCxn id="226319" idx="2"/>
          </p:cNvCxnSpPr>
          <p:nvPr/>
        </p:nvCxnSpPr>
        <p:spPr bwMode="auto">
          <a:xfrm flipH="1" flipV="1">
            <a:off x="6226175" y="2465388"/>
            <a:ext cx="3175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26334" name="Text Box 30"/>
          <p:cNvSpPr txBox="1">
            <a:spLocks noChangeArrowheads="1"/>
          </p:cNvSpPr>
          <p:nvPr/>
        </p:nvSpPr>
        <p:spPr bwMode="auto">
          <a:xfrm>
            <a:off x="1544638" y="5949950"/>
            <a:ext cx="1766887" cy="722313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 anchorCtr="1"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</a:rPr>
              <a:t> нельзя</a:t>
            </a:r>
          </a:p>
          <a:p>
            <a:pPr algn="ctr">
              <a:lnSpc>
                <a:spcPct val="70000"/>
              </a:lnSpc>
            </a:pPr>
            <a:r>
              <a:rPr lang="ru-RU" sz="2400">
                <a:latin typeface="Times New Roman" pitchFamily="18" charset="0"/>
              </a:rPr>
              <a:t>продолжить</a:t>
            </a:r>
            <a:endParaRPr lang="ru-RU"/>
          </a:p>
        </p:txBody>
      </p:sp>
      <p:cxnSp>
        <p:nvCxnSpPr>
          <p:cNvPr id="226335" name="AutoShape 31"/>
          <p:cNvCxnSpPr>
            <a:cxnSpLocks noChangeShapeType="1"/>
            <a:stCxn id="226329" idx="2"/>
            <a:endCxn id="226334" idx="0"/>
          </p:cNvCxnSpPr>
          <p:nvPr/>
        </p:nvCxnSpPr>
        <p:spPr bwMode="auto">
          <a:xfrm>
            <a:off x="2428875" y="5373688"/>
            <a:ext cx="0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2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2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8" grpId="0" animBg="1"/>
      <p:bldP spid="226319" grpId="0"/>
      <p:bldP spid="226322" grpId="0"/>
      <p:bldP spid="226325" grpId="0"/>
      <p:bldP spid="226327" grpId="0" animBg="1"/>
      <p:bldP spid="226329" grpId="0" animBg="1"/>
      <p:bldP spid="226330" grpId="0" animBg="1"/>
      <p:bldP spid="226332" grpId="0" animBg="1"/>
      <p:bldP spid="22633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80050-1857-4911-862E-E65023A92E3D}" type="slidenum">
              <a:rPr lang="ru-RU"/>
              <a:pPr/>
              <a:t>89</a:t>
            </a:fld>
            <a:endParaRPr lang="ru-RU"/>
          </a:p>
        </p:txBody>
      </p:sp>
      <p:grpSp>
        <p:nvGrpSpPr>
          <p:cNvPr id="33382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3382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2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2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3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3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3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3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383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3383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3838" name="Picture 14" descr="tri_kruga_small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/>
          <a:stretch>
            <a:fillRect/>
          </a:stretch>
        </p:blipFill>
        <p:spPr bwMode="auto">
          <a:xfrm>
            <a:off x="7437438" y="107950"/>
            <a:ext cx="1554162" cy="1143000"/>
          </a:xfrm>
          <a:prstGeom prst="rect">
            <a:avLst/>
          </a:prstGeom>
          <a:noFill/>
        </p:spPr>
      </p:pic>
      <p:pic>
        <p:nvPicPr>
          <p:cNvPr id="333840" name="Picture 16" descr="derevo8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7950" y="107950"/>
            <a:ext cx="4362450" cy="6638925"/>
          </a:xfrm>
          <a:noFill/>
          <a:ln/>
        </p:spPr>
      </p:pic>
      <p:sp>
        <p:nvSpPr>
          <p:cNvPr id="333842" name="Text Box 18"/>
          <p:cNvSpPr txBox="1">
            <a:spLocks noChangeArrowheads="1"/>
          </p:cNvSpPr>
          <p:nvPr/>
        </p:nvSpPr>
        <p:spPr bwMode="auto">
          <a:xfrm>
            <a:off x="4751388" y="1679575"/>
            <a:ext cx="4132262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втомат Мили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spcAft>
                <a:spcPct val="30000"/>
              </a:spcAft>
            </a:pPr>
            <a:r>
              <a:rPr lang="ru-RU" altLang="zh-TW" sz="3000" b="1" u="sng">
                <a:latin typeface="Times New Roman" pitchFamily="18" charset="0"/>
              </a:rPr>
              <a:t>Недетерминизм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Сильный недетерминизм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Все виды недетерминизма</a:t>
            </a:r>
            <a:endParaRPr lang="en-US" altLang="zh-TW" sz="3000">
              <a:latin typeface="Times New Roman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56E1C-7983-4320-AFDF-8C96456A72F4}" type="slidenum">
              <a:rPr lang="ru-RU"/>
              <a:pPr/>
              <a:t>9</a:t>
            </a:fld>
            <a:endParaRPr lang="ru-RU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647700" y="2138363"/>
            <a:ext cx="82454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</a:pPr>
            <a:r>
              <a:rPr lang="ru-RU" sz="3200">
                <a:sym typeface="Symbol" pitchFamily="18" charset="2"/>
              </a:rPr>
              <a:t>1) Однозначность понимания человеком</a:t>
            </a:r>
            <a:br>
              <a:rPr lang="ru-RU" sz="3200">
                <a:sym typeface="Symbol" pitchFamily="18" charset="2"/>
              </a:rPr>
            </a:br>
            <a:r>
              <a:rPr lang="ru-RU" sz="3200"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( заказчиком, разработчиком, пользователем,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    тестировщиком )</a:t>
            </a:r>
          </a:p>
        </p:txBody>
      </p:sp>
      <p:grpSp>
        <p:nvGrpSpPr>
          <p:cNvPr id="54284" name="Group 1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86" name="Rectangle 1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88" name="Rectangle 1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90" name="Rectangle 1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91" name="Rectangle 1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92" name="Rectangle 2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293" name="Text Box 2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54294" name="Picture 2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99" name="Text Box 27"/>
          <p:cNvSpPr txBox="1">
            <a:spLocks noChangeArrowheads="1"/>
          </p:cNvSpPr>
          <p:nvPr/>
        </p:nvSpPr>
        <p:spPr bwMode="auto">
          <a:xfrm>
            <a:off x="2663825" y="1455738"/>
            <a:ext cx="370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ru-RU" altLang="zh-TW" sz="4000">
                <a:solidFill>
                  <a:srgbClr val="993300"/>
                </a:solidFill>
                <a:sym typeface="Symbol" pitchFamily="18" charset="2"/>
              </a:rPr>
              <a:t>Зачем?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54300" name="AutoShape 28"/>
          <p:cNvSpPr>
            <a:spLocks noChangeArrowheads="1"/>
          </p:cNvSpPr>
          <p:nvPr/>
        </p:nvSpPr>
        <p:spPr bwMode="auto">
          <a:xfrm>
            <a:off x="142875" y="229552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647700" y="3876675"/>
            <a:ext cx="824547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</a:pPr>
            <a:r>
              <a:rPr lang="ru-RU" sz="3200">
                <a:sym typeface="Symbol" pitchFamily="18" charset="2"/>
              </a:rPr>
              <a:t>2) Возможность понимания компьютером</a:t>
            </a:r>
            <a:br>
              <a:rPr lang="ru-RU" sz="3200">
                <a:sym typeface="Symbol" pitchFamily="18" charset="2"/>
              </a:rPr>
            </a:br>
            <a:r>
              <a:rPr lang="ru-RU" sz="36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( аналитическая верификация,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    генерация тестов и тестовых оракулов</a:t>
            </a:r>
            <a:br>
              <a:rPr lang="ru-RU" sz="2800">
                <a:latin typeface="Times New Roman" pitchFamily="18" charset="0"/>
                <a:sym typeface="Symbol" pitchFamily="18" charset="2"/>
              </a:rPr>
            </a:br>
            <a:r>
              <a:rPr lang="ru-RU" sz="2800">
                <a:latin typeface="Times New Roman" pitchFamily="18" charset="0"/>
                <a:sym typeface="Symbol" pitchFamily="18" charset="2"/>
              </a:rPr>
              <a:t>    для проверки правильности )</a:t>
            </a:r>
          </a:p>
        </p:txBody>
      </p:sp>
      <p:sp>
        <p:nvSpPr>
          <p:cNvPr id="54302" name="Text Box 30"/>
          <p:cNvSpPr txBox="1">
            <a:spLocks noChangeArrowheads="1"/>
          </p:cNvSpPr>
          <p:nvPr/>
        </p:nvSpPr>
        <p:spPr bwMode="auto">
          <a:xfrm>
            <a:off x="431800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Введение: Основные понятия.</a:t>
            </a:r>
          </a:p>
          <a:p>
            <a:pPr algn="dist"/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Формальные спецификации</a:t>
            </a:r>
            <a:endParaRPr lang="ru-RU" sz="4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mph" presetSubtype="2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55227E-6 L 4.16667E-6 0.25717 " pathEditMode="relative" rAng="0" ptsTypes="AA">
                                      <p:cBhvr>
                                        <p:cTn id="35" dur="1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"/>
                            </p:stCondLst>
                            <p:childTnLst>
                              <p:par>
                                <p:cTn id="37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54280" grpId="1"/>
      <p:bldP spid="54300" grpId="0" animBg="1"/>
      <p:bldP spid="54300" grpId="1" animBg="1"/>
      <p:bldP spid="5430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AD9BD-AD61-41B0-84A5-853099683DB9}" type="slidenum">
              <a:rPr lang="ru-RU"/>
              <a:pPr/>
              <a:t>90</a:t>
            </a:fld>
            <a:endParaRPr lang="ru-RU"/>
          </a:p>
        </p:txBody>
      </p:sp>
      <p:grpSp>
        <p:nvGrpSpPr>
          <p:cNvPr id="331778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3177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78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3178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1809" name="Text Box 33"/>
          <p:cNvSpPr txBox="1">
            <a:spLocks noChangeArrowheads="1"/>
          </p:cNvSpPr>
          <p:nvPr/>
        </p:nvSpPr>
        <p:spPr bwMode="auto">
          <a:xfrm>
            <a:off x="395288" y="225425"/>
            <a:ext cx="8461375" cy="1403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Недетерминизм.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Сильный</a:t>
            </a:r>
            <a:b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недетерминизм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1810" name="Text Box 34"/>
          <p:cNvSpPr txBox="1">
            <a:spLocks noChangeArrowheads="1"/>
          </p:cNvSpPr>
          <p:nvPr/>
        </p:nvSpPr>
        <p:spPr bwMode="auto">
          <a:xfrm>
            <a:off x="539750" y="4545013"/>
            <a:ext cx="8175625" cy="1655762"/>
          </a:xfrm>
          <a:prstGeom prst="rect">
            <a:avLst/>
          </a:prstGeom>
          <a:solidFill>
            <a:srgbClr val="E7FDE7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Есть кое-какие идеи,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но нет никакого алгоритма обхода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сильно недетерминированного автомата.</a:t>
            </a:r>
          </a:p>
        </p:txBody>
      </p:sp>
      <p:sp>
        <p:nvSpPr>
          <p:cNvPr id="331811" name="Text Box 35"/>
          <p:cNvSpPr txBox="1">
            <a:spLocks noChangeArrowheads="1"/>
          </p:cNvSpPr>
          <p:nvPr/>
        </p:nvSpPr>
        <p:spPr bwMode="auto">
          <a:xfrm>
            <a:off x="503238" y="1736725"/>
            <a:ext cx="8281987" cy="2665413"/>
          </a:xfrm>
          <a:prstGeom prst="rect">
            <a:avLst/>
          </a:prstGeom>
          <a:solidFill>
            <a:srgbClr val="F4F1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Автомат сильно недетерминирован</a:t>
            </a:r>
            <a:br>
              <a:rPr lang="ru-RU" sz="2800"/>
            </a:br>
            <a:r>
              <a:rPr lang="ru-RU" sz="2800"/>
              <a:t>= не является слабо детерминированным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Пресостояние, стимул и реакция</a:t>
            </a:r>
            <a:br>
              <a:rPr lang="ru-RU" sz="2800"/>
            </a:br>
            <a:r>
              <a:rPr lang="ru-RU" sz="2800"/>
              <a:t>неоднозначно определяют постсостояние.</a:t>
            </a:r>
          </a:p>
          <a:p>
            <a:pPr algn="dist">
              <a:spcBef>
                <a:spcPct val="50000"/>
              </a:spcBef>
            </a:pPr>
            <a:r>
              <a:rPr lang="ru-RU" sz="2800" i="1"/>
              <a:t>Требуется перечисление постсостояний.</a:t>
            </a:r>
          </a:p>
        </p:txBody>
      </p:sp>
      <p:sp>
        <p:nvSpPr>
          <p:cNvPr id="331812" name="Text Box 36"/>
          <p:cNvSpPr txBox="1">
            <a:spLocks noChangeArrowheads="1"/>
          </p:cNvSpPr>
          <p:nvPr/>
        </p:nvSpPr>
        <p:spPr bwMode="auto">
          <a:xfrm>
            <a:off x="503238" y="855663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1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1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810" grpId="0" animBg="1"/>
      <p:bldP spid="331811" grpId="0" animBg="1"/>
      <p:bldP spid="331812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B5B4-BFDF-42B0-8F35-60AE76A135FC}" type="slidenum">
              <a:rPr lang="ru-RU"/>
              <a:pPr/>
              <a:t>91</a:t>
            </a:fld>
            <a:endParaRPr lang="ru-RU"/>
          </a:p>
        </p:txBody>
      </p:sp>
      <p:grpSp>
        <p:nvGrpSpPr>
          <p:cNvPr id="3747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747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47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747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395288" y="225425"/>
            <a:ext cx="8461375" cy="1403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Автомат Мили: Недетерминизм.</a:t>
            </a:r>
          </a:p>
          <a:p>
            <a:pPr algn="ctr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Все виды</a:t>
            </a:r>
            <a:b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				недетерминизма.</a:t>
            </a:r>
            <a:endParaRPr lang="ru-RU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74801" name="Text Box 17"/>
          <p:cNvSpPr txBox="1">
            <a:spLocks noChangeArrowheads="1"/>
          </p:cNvSpPr>
          <p:nvPr/>
        </p:nvSpPr>
        <p:spPr bwMode="auto">
          <a:xfrm>
            <a:off x="323850" y="3259138"/>
            <a:ext cx="856932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Что можно предложить?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Управление погодой.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800">
                <a:latin typeface="Times New Roman" pitchFamily="18" charset="0"/>
                <a:sym typeface="Symbol" pitchFamily="18" charset="2"/>
              </a:rPr>
              <a:t> Вероятности переходов.</a:t>
            </a:r>
          </a:p>
        </p:txBody>
      </p:sp>
      <p:sp>
        <p:nvSpPr>
          <p:cNvPr id="374802" name="Text Box 18"/>
          <p:cNvSpPr txBox="1">
            <a:spLocks noChangeArrowheads="1"/>
          </p:cNvSpPr>
          <p:nvPr/>
        </p:nvSpPr>
        <p:spPr bwMode="auto">
          <a:xfrm>
            <a:off x="179388" y="2144713"/>
            <a:ext cx="8712200" cy="528637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/>
              <a:t>Как заставить реализацию вести себя по-разному?</a:t>
            </a:r>
          </a:p>
        </p:txBody>
      </p:sp>
      <p:sp>
        <p:nvSpPr>
          <p:cNvPr id="374803" name="Text Box 19"/>
          <p:cNvSpPr txBox="1">
            <a:spLocks noChangeArrowheads="1"/>
          </p:cNvSpPr>
          <p:nvPr/>
        </p:nvSpPr>
        <p:spPr bwMode="auto">
          <a:xfrm>
            <a:off x="468313" y="855663"/>
            <a:ext cx="4117975" cy="701675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4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4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4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4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4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4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4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4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4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801" grpId="0"/>
      <p:bldP spid="374802" grpId="0" animBg="1"/>
      <p:bldP spid="374803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5F2C-E5BB-433A-840D-070F2F2E4F4F}" type="slidenum">
              <a:rPr lang="ru-RU"/>
              <a:pPr/>
              <a:t>92</a:t>
            </a:fld>
            <a:endParaRPr lang="ru-RU"/>
          </a:p>
        </p:txBody>
      </p:sp>
      <p:grpSp>
        <p:nvGrpSpPr>
          <p:cNvPr id="29696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696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6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6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6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6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6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6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7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697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697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73" name="Text Box 13"/>
          <p:cNvSpPr txBox="1">
            <a:spLocks noChangeArrowheads="1"/>
          </p:cNvSpPr>
          <p:nvPr/>
        </p:nvSpPr>
        <p:spPr bwMode="auto">
          <a:xfrm>
            <a:off x="4679950" y="381000"/>
            <a:ext cx="4311650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 algn="ctr">
              <a:spcAft>
                <a:spcPct val="20000"/>
              </a:spcAft>
            </a:pPr>
            <a:r>
              <a:rPr lang="ru-RU" altLang="zh-TW" sz="3200" b="1" u="sng">
                <a:latin typeface="Times New Roman" pitchFamily="18" charset="0"/>
                <a:cs typeface="Times New Roman" pitchFamily="18" charset="0"/>
              </a:rPr>
              <a:t>АСИНХРОННЫЙ</a:t>
            </a:r>
          </a:p>
          <a:p>
            <a:pPr marL="342900" indent="-342900" algn="ctr">
              <a:spcAft>
                <a:spcPct val="50000"/>
              </a:spcAft>
            </a:pPr>
            <a:r>
              <a:rPr lang="ru-RU" altLang="zh-TW" sz="3200" b="1" u="sng">
                <a:latin typeface="Times New Roman" pitchFamily="18" charset="0"/>
                <a:cs typeface="Times New Roman" pitchFamily="18" charset="0"/>
              </a:rPr>
              <a:t>АВТОМАТ </a:t>
            </a:r>
            <a:endParaRPr lang="en-US" altLang="zh-TW" sz="32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Допущение полноты</a:t>
            </a:r>
            <a:endParaRPr lang="en-US" altLang="zh-TW" sz="30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-трассы</a:t>
            </a:r>
            <a:endParaRPr lang="ru-RU" altLang="zh-TW" sz="30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Пополнение спецификации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ru-RU" altLang="zh-TW" sz="3000">
                <a:latin typeface="Times New Roman" pitchFamily="18" charset="0"/>
                <a:cs typeface="Times New Roman" pitchFamily="18" charset="0"/>
              </a:rPr>
              <a:t>Спецификация в пред- и постусловиях</a:t>
            </a:r>
            <a:endParaRPr lang="en-US" altLang="zh-TW" sz="30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296983" name="Picture 23" descr="asynchr1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lum bright="18000" contrast="-6000"/>
          </a:blip>
          <a:srcRect/>
          <a:stretch>
            <a:fillRect/>
          </a:stretch>
        </p:blipFill>
        <p:spPr>
          <a:xfrm>
            <a:off x="107950" y="107950"/>
            <a:ext cx="4087813" cy="66389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7B6D-BDB8-4AA9-AF9B-3DC1519340DD}" type="slidenum">
              <a:rPr lang="ru-RU"/>
              <a:pPr/>
              <a:t>93</a:t>
            </a:fld>
            <a:endParaRPr lang="ru-RU"/>
          </a:p>
        </p:txBody>
      </p:sp>
      <p:grpSp>
        <p:nvGrpSpPr>
          <p:cNvPr id="29798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9798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8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8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99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9799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997" name="Text Box 13"/>
          <p:cNvSpPr txBox="1">
            <a:spLocks noChangeArrowheads="1"/>
          </p:cNvSpPr>
          <p:nvPr/>
        </p:nvSpPr>
        <p:spPr bwMode="auto">
          <a:xfrm>
            <a:off x="4535488" y="368300"/>
            <a:ext cx="4348162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синхронный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автомат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ct val="30000"/>
              </a:spcAft>
            </a:pPr>
            <a:r>
              <a:rPr lang="ru-RU" altLang="zh-TW" sz="3000" b="1" u="sng">
                <a:latin typeface="Times New Roman" pitchFamily="18" charset="0"/>
              </a:rPr>
              <a:t>Допущение полноты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Тестовый контекст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Проблема несохранения соответствия 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Почему соответствие не сохраняется? </a:t>
            </a: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Самоприменимость спецификации</a:t>
            </a:r>
            <a:endParaRPr lang="en-US" altLang="zh-TW" sz="2600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40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Продолжение, блокировка и разрушение</a:t>
            </a:r>
            <a:endParaRPr lang="en-US" altLang="zh-TW" sz="30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298018" name="Picture 34" descr="kirpichi_small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18450" y="115888"/>
            <a:ext cx="1082675" cy="900112"/>
          </a:xfrm>
          <a:noFill/>
          <a:ln/>
        </p:spPr>
      </p:pic>
      <p:pic>
        <p:nvPicPr>
          <p:cNvPr id="298026" name="Picture 42" descr="asynch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07950"/>
            <a:ext cx="4230688" cy="663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331-9344-414D-BE68-2E3B42E5748B}" type="slidenum">
              <a:rPr lang="ru-RU"/>
              <a:pPr/>
              <a:t>94</a:t>
            </a:fld>
            <a:endParaRPr lang="ru-RU"/>
          </a:p>
        </p:txBody>
      </p:sp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3743325" y="4838700"/>
            <a:ext cx="5130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(Queue </a:t>
            </a:r>
            <a:r>
              <a:rPr lang="en-US" altLang="zh-TW" sz="24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Impl) 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/>
              <a:t> (Queue </a:t>
            </a:r>
            <a:r>
              <a:rPr lang="en-US" altLang="zh-TW" sz="24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2400"/>
              <a:t>Spec)</a:t>
            </a:r>
          </a:p>
          <a:p>
            <a:pPr>
              <a:spcBef>
                <a:spcPct val="20000"/>
              </a:spcBef>
            </a:pPr>
            <a:r>
              <a:rPr lang="en-US" sz="2400"/>
              <a:t>	      = Impl </a:t>
            </a:r>
            <a:r>
              <a:rPr lang="en-US" sz="2400" b="1" i="1">
                <a:latin typeface="Times New Roman" pitchFamily="18" charset="0"/>
              </a:rPr>
              <a:t>ioco</a:t>
            </a:r>
            <a:r>
              <a:rPr lang="en-US" sz="2400" baseline="-25000"/>
              <a:t>Queue</a:t>
            </a:r>
            <a:r>
              <a:rPr lang="en-US" sz="2400"/>
              <a:t> Spec</a:t>
            </a:r>
          </a:p>
        </p:txBody>
      </p:sp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3959225" y="2457450"/>
            <a:ext cx="4583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Test </a:t>
            </a:r>
            <a:r>
              <a:rPr lang="en-US" altLang="zh-TW" sz="32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 b="1">
                <a:ea typeface="新細明體" pitchFamily="18" charset="-120"/>
                <a:sym typeface="Euclid Math One" pitchFamily="18" charset="2"/>
              </a:rPr>
              <a:t> (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 Queue</a:t>
            </a:r>
            <a:r>
              <a:rPr lang="en-US" sz="3200"/>
              <a:t> </a:t>
            </a:r>
            <a:r>
              <a:rPr lang="en-US" altLang="zh-TW" sz="3200" b="1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 b="1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/>
              <a:t>Impl </a:t>
            </a:r>
            <a:r>
              <a:rPr lang="en-US" sz="3200" b="1"/>
              <a:t>)</a:t>
            </a:r>
            <a:endParaRPr lang="en-US" sz="3200" b="1">
              <a:sym typeface="Symbol" pitchFamily="18" charset="2"/>
            </a:endParaRPr>
          </a:p>
        </p:txBody>
      </p:sp>
      <p:grpSp>
        <p:nvGrpSpPr>
          <p:cNvPr id="343045" name="Group 5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43046" name="Rectangle 6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47" name="Rectangle 7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48" name="Rectangle 8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49" name="Rectangle 9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50" name="Rectangle 10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51" name="Rectangle 11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52" name="Rectangle 12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53" name="Rectangle 13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3054" name="Text Box 14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43055" name="Picture 15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3056" name="Text Box 16"/>
          <p:cNvSpPr txBox="1">
            <a:spLocks noChangeArrowheads="1"/>
          </p:cNvSpPr>
          <p:nvPr/>
        </p:nvSpPr>
        <p:spPr bwMode="auto">
          <a:xfrm>
            <a:off x="503238" y="225425"/>
            <a:ext cx="8245475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Допущение полноты.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ctr"/>
            <a:r>
              <a:rPr lang="ru-RU" altLang="zh-TW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Тестовый контекст.</a:t>
            </a:r>
            <a:endParaRPr lang="en-US" altLang="zh-TW" sz="36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43058" name="AutoShape 18"/>
          <p:cNvSpPr>
            <a:spLocks noChangeArrowheads="1"/>
          </p:cNvSpPr>
          <p:nvPr/>
        </p:nvSpPr>
        <p:spPr bwMode="auto">
          <a:xfrm>
            <a:off x="708025" y="5516563"/>
            <a:ext cx="2592388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343066" name="AutoShape 26"/>
          <p:cNvSpPr>
            <a:spLocks noChangeArrowheads="1"/>
          </p:cNvSpPr>
          <p:nvPr/>
        </p:nvSpPr>
        <p:spPr bwMode="auto">
          <a:xfrm>
            <a:off x="1368425" y="2565400"/>
            <a:ext cx="539750" cy="2914650"/>
          </a:xfrm>
          <a:prstGeom prst="downArrow">
            <a:avLst>
              <a:gd name="adj1" fmla="val 62037"/>
              <a:gd name="adj2" fmla="val 130025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43067" name="AutoShape 27"/>
          <p:cNvSpPr>
            <a:spLocks noChangeArrowheads="1"/>
          </p:cNvSpPr>
          <p:nvPr/>
        </p:nvSpPr>
        <p:spPr bwMode="auto">
          <a:xfrm flipV="1">
            <a:off x="2197100" y="2565400"/>
            <a:ext cx="539750" cy="2951163"/>
          </a:xfrm>
          <a:prstGeom prst="downArrow">
            <a:avLst>
              <a:gd name="adj1" fmla="val 62037"/>
              <a:gd name="adj2" fmla="val 1316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3068" name="Text Box 28"/>
          <p:cNvSpPr txBox="1">
            <a:spLocks noChangeArrowheads="1"/>
          </p:cNvSpPr>
          <p:nvPr/>
        </p:nvSpPr>
        <p:spPr bwMode="auto">
          <a:xfrm>
            <a:off x="107950" y="3406775"/>
            <a:ext cx="1227138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очередь</a:t>
            </a:r>
          </a:p>
          <a:p>
            <a:pPr algn="r"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стимулов</a:t>
            </a:r>
          </a:p>
        </p:txBody>
      </p:sp>
      <p:sp>
        <p:nvSpPr>
          <p:cNvPr id="343069" name="Text Box 29"/>
          <p:cNvSpPr txBox="1">
            <a:spLocks noChangeArrowheads="1"/>
          </p:cNvSpPr>
          <p:nvPr/>
        </p:nvSpPr>
        <p:spPr bwMode="auto">
          <a:xfrm>
            <a:off x="2736850" y="3416300"/>
            <a:ext cx="10604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очередь</a:t>
            </a:r>
          </a:p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реакций</a:t>
            </a:r>
          </a:p>
        </p:txBody>
      </p:sp>
      <p:sp>
        <p:nvSpPr>
          <p:cNvPr id="343074" name="AutoShape 34"/>
          <p:cNvSpPr>
            <a:spLocks noChangeArrowheads="1"/>
          </p:cNvSpPr>
          <p:nvPr/>
        </p:nvSpPr>
        <p:spPr bwMode="auto">
          <a:xfrm>
            <a:off x="1117600" y="1916113"/>
            <a:ext cx="180022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/>
              <a:t>тест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3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3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/>
      <p:bldP spid="343044" grpId="0"/>
      <p:bldP spid="343058" grpId="0" animBg="1"/>
      <p:bldP spid="343066" grpId="0" animBg="1"/>
      <p:bldP spid="343067" grpId="0" animBg="1"/>
      <p:bldP spid="343068" grpId="0"/>
      <p:bldP spid="343069" grpId="0"/>
      <p:bldP spid="34307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5F24-E048-4F82-AFF4-961704CCFFE6}" type="slidenum">
              <a:rPr lang="ru-RU"/>
              <a:pPr/>
              <a:t>95</a:t>
            </a:fld>
            <a:endParaRPr lang="ru-RU"/>
          </a:p>
        </p:txBody>
      </p:sp>
      <p:grpSp>
        <p:nvGrpSpPr>
          <p:cNvPr id="205826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5827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28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29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30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31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32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33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34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35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05836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837" name="Text Box 13"/>
          <p:cNvSpPr txBox="1">
            <a:spLocks noChangeArrowheads="1"/>
          </p:cNvSpPr>
          <p:nvPr/>
        </p:nvSpPr>
        <p:spPr bwMode="auto">
          <a:xfrm>
            <a:off x="3995738" y="188913"/>
            <a:ext cx="4860925" cy="7747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126000"/>
          <a:lstStyle/>
          <a:p>
            <a:pPr algn="dist">
              <a:lnSpc>
                <a:spcPct val="70000"/>
              </a:lnSpc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несохранение</a:t>
            </a:r>
          </a:p>
          <a:p>
            <a:pPr algn="dist">
              <a:lnSpc>
                <a:spcPct val="70000"/>
              </a:lnSpc>
            </a:pPr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соответствия  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grpSp>
        <p:nvGrpSpPr>
          <p:cNvPr id="205948" name="Group 124"/>
          <p:cNvGrpSpPr>
            <a:grpSpLocks/>
          </p:cNvGrpSpPr>
          <p:nvPr/>
        </p:nvGrpSpPr>
        <p:grpSpPr bwMode="auto">
          <a:xfrm>
            <a:off x="6565900" y="1016000"/>
            <a:ext cx="1992313" cy="3514725"/>
            <a:chOff x="4136" y="640"/>
            <a:chExt cx="1255" cy="2214"/>
          </a:xfrm>
        </p:grpSpPr>
        <p:sp>
          <p:nvSpPr>
            <p:cNvPr id="205882" name="Oval 58"/>
            <p:cNvSpPr>
              <a:spLocks noChangeArrowheads="1"/>
            </p:cNvSpPr>
            <p:nvPr/>
          </p:nvSpPr>
          <p:spPr bwMode="auto">
            <a:xfrm>
              <a:off x="4165" y="1008"/>
              <a:ext cx="250" cy="250"/>
            </a:xfrm>
            <a:prstGeom prst="ellipse">
              <a:avLst/>
            </a:prstGeom>
            <a:solidFill>
              <a:srgbClr val="D8F3F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i</a:t>
              </a:r>
              <a:r>
                <a:rPr lang="ru-RU" sz="2400"/>
                <a:t>0</a:t>
              </a:r>
            </a:p>
          </p:txBody>
        </p:sp>
        <p:sp>
          <p:nvSpPr>
            <p:cNvPr id="205883" name="Oval 59"/>
            <p:cNvSpPr>
              <a:spLocks noChangeArrowheads="1"/>
            </p:cNvSpPr>
            <p:nvPr/>
          </p:nvSpPr>
          <p:spPr bwMode="auto">
            <a:xfrm>
              <a:off x="4165" y="1831"/>
              <a:ext cx="250" cy="250"/>
            </a:xfrm>
            <a:prstGeom prst="ellipse">
              <a:avLst/>
            </a:prstGeom>
            <a:solidFill>
              <a:srgbClr val="D8F3F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i</a:t>
              </a:r>
              <a:r>
                <a:rPr lang="ru-RU" sz="2400"/>
                <a:t>2</a:t>
              </a:r>
            </a:p>
          </p:txBody>
        </p:sp>
        <p:sp>
          <p:nvSpPr>
            <p:cNvPr id="205884" name="Oval 60"/>
            <p:cNvSpPr>
              <a:spLocks noChangeArrowheads="1"/>
            </p:cNvSpPr>
            <p:nvPr/>
          </p:nvSpPr>
          <p:spPr bwMode="auto">
            <a:xfrm>
              <a:off x="5071" y="2596"/>
              <a:ext cx="250" cy="250"/>
            </a:xfrm>
            <a:prstGeom prst="ellipse">
              <a:avLst/>
            </a:prstGeom>
            <a:solidFill>
              <a:srgbClr val="D8F3F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i</a:t>
              </a:r>
              <a:r>
                <a:rPr lang="ru-RU" sz="2400"/>
                <a:t>4</a:t>
              </a:r>
            </a:p>
          </p:txBody>
        </p:sp>
        <p:sp>
          <p:nvSpPr>
            <p:cNvPr id="205885" name="Oval 61"/>
            <p:cNvSpPr>
              <a:spLocks noChangeArrowheads="1"/>
            </p:cNvSpPr>
            <p:nvPr/>
          </p:nvSpPr>
          <p:spPr bwMode="auto">
            <a:xfrm>
              <a:off x="5072" y="1008"/>
              <a:ext cx="250" cy="250"/>
            </a:xfrm>
            <a:prstGeom prst="ellipse">
              <a:avLst/>
            </a:prstGeom>
            <a:solidFill>
              <a:srgbClr val="D8F3F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i</a:t>
              </a:r>
              <a:r>
                <a:rPr lang="ru-RU" sz="2400"/>
                <a:t>1</a:t>
              </a:r>
            </a:p>
          </p:txBody>
        </p:sp>
        <p:cxnSp>
          <p:nvCxnSpPr>
            <p:cNvPr id="205886" name="AutoShape 62"/>
            <p:cNvCxnSpPr>
              <a:cxnSpLocks noChangeShapeType="1"/>
              <a:stCxn id="205882" idx="6"/>
              <a:endCxn id="205885" idx="2"/>
            </p:cNvCxnSpPr>
            <p:nvPr/>
          </p:nvCxnSpPr>
          <p:spPr bwMode="auto">
            <a:xfrm>
              <a:off x="4415" y="1133"/>
              <a:ext cx="657" cy="0"/>
            </a:xfrm>
            <a:prstGeom prst="straightConnector1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5887" name="AutoShape 63"/>
            <p:cNvCxnSpPr>
              <a:cxnSpLocks noChangeShapeType="1"/>
              <a:stCxn id="205882" idx="4"/>
              <a:endCxn id="205883" idx="0"/>
            </p:cNvCxnSpPr>
            <p:nvPr/>
          </p:nvCxnSpPr>
          <p:spPr bwMode="auto">
            <a:xfrm>
              <a:off x="4290" y="1258"/>
              <a:ext cx="0" cy="573"/>
            </a:xfrm>
            <a:prstGeom prst="straightConnector1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5888" name="AutoShape 64"/>
            <p:cNvCxnSpPr>
              <a:cxnSpLocks noChangeShapeType="1"/>
              <a:stCxn id="205892" idx="4"/>
              <a:endCxn id="205884" idx="0"/>
            </p:cNvCxnSpPr>
            <p:nvPr/>
          </p:nvCxnSpPr>
          <p:spPr bwMode="auto">
            <a:xfrm flipH="1">
              <a:off x="5196" y="2082"/>
              <a:ext cx="1" cy="514"/>
            </a:xfrm>
            <a:prstGeom prst="straightConnector1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5889" name="Oval 65"/>
            <p:cNvSpPr>
              <a:spLocks noChangeArrowheads="1"/>
            </p:cNvSpPr>
            <p:nvPr/>
          </p:nvSpPr>
          <p:spPr bwMode="auto">
            <a:xfrm>
              <a:off x="4165" y="1377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?x</a:t>
              </a:r>
              <a:endParaRPr lang="ru-RU" sz="2400"/>
            </a:p>
          </p:txBody>
        </p:sp>
        <p:sp>
          <p:nvSpPr>
            <p:cNvPr id="205890" name="Oval 66"/>
            <p:cNvSpPr>
              <a:spLocks noChangeArrowheads="1"/>
            </p:cNvSpPr>
            <p:nvPr/>
          </p:nvSpPr>
          <p:spPr bwMode="auto">
            <a:xfrm>
              <a:off x="4573" y="1014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!a</a:t>
              </a:r>
              <a:endParaRPr lang="ru-RU" sz="2400"/>
            </a:p>
          </p:txBody>
        </p:sp>
        <p:sp>
          <p:nvSpPr>
            <p:cNvPr id="205891" name="Oval 67"/>
            <p:cNvSpPr>
              <a:spLocks noChangeArrowheads="1"/>
            </p:cNvSpPr>
            <p:nvPr/>
          </p:nvSpPr>
          <p:spPr bwMode="auto">
            <a:xfrm>
              <a:off x="5073" y="2188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?z</a:t>
              </a:r>
              <a:endParaRPr lang="ru-RU" sz="2400"/>
            </a:p>
          </p:txBody>
        </p:sp>
        <p:sp>
          <p:nvSpPr>
            <p:cNvPr id="205892" name="Oval 68"/>
            <p:cNvSpPr>
              <a:spLocks noChangeArrowheads="1"/>
            </p:cNvSpPr>
            <p:nvPr/>
          </p:nvSpPr>
          <p:spPr bwMode="auto">
            <a:xfrm>
              <a:off x="5072" y="1832"/>
              <a:ext cx="250" cy="250"/>
            </a:xfrm>
            <a:prstGeom prst="ellipse">
              <a:avLst/>
            </a:prstGeom>
            <a:solidFill>
              <a:srgbClr val="D8F3F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i3</a:t>
              </a:r>
              <a:endParaRPr lang="ru-RU" sz="2400"/>
            </a:p>
          </p:txBody>
        </p:sp>
        <p:cxnSp>
          <p:nvCxnSpPr>
            <p:cNvPr id="205893" name="AutoShape 69"/>
            <p:cNvCxnSpPr>
              <a:cxnSpLocks noChangeShapeType="1"/>
              <a:stCxn id="205883" idx="6"/>
              <a:endCxn id="205892" idx="2"/>
            </p:cNvCxnSpPr>
            <p:nvPr/>
          </p:nvCxnSpPr>
          <p:spPr bwMode="auto">
            <a:xfrm>
              <a:off x="4415" y="1956"/>
              <a:ext cx="657" cy="1"/>
            </a:xfrm>
            <a:prstGeom prst="straightConnector1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5894" name="Oval 70"/>
            <p:cNvSpPr>
              <a:spLocks noChangeArrowheads="1"/>
            </p:cNvSpPr>
            <p:nvPr/>
          </p:nvSpPr>
          <p:spPr bwMode="auto">
            <a:xfrm>
              <a:off x="4573" y="1838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!b</a:t>
              </a:r>
              <a:endParaRPr lang="ru-RU" sz="2400"/>
            </a:p>
          </p:txBody>
        </p:sp>
        <p:sp>
          <p:nvSpPr>
            <p:cNvPr id="205895" name="Oval 71"/>
            <p:cNvSpPr>
              <a:spLocks noChangeArrowheads="1"/>
            </p:cNvSpPr>
            <p:nvPr/>
          </p:nvSpPr>
          <p:spPr bwMode="auto">
            <a:xfrm>
              <a:off x="4166" y="2597"/>
              <a:ext cx="250" cy="250"/>
            </a:xfrm>
            <a:prstGeom prst="ellipse">
              <a:avLst/>
            </a:prstGeom>
            <a:solidFill>
              <a:srgbClr val="D8F3F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i</a:t>
              </a:r>
              <a:r>
                <a:rPr lang="ru-RU" sz="2400"/>
                <a:t>5</a:t>
              </a:r>
            </a:p>
          </p:txBody>
        </p:sp>
        <p:cxnSp>
          <p:nvCxnSpPr>
            <p:cNvPr id="205896" name="AutoShape 72"/>
            <p:cNvCxnSpPr>
              <a:cxnSpLocks noChangeShapeType="1"/>
              <a:stCxn id="205895" idx="6"/>
            </p:cNvCxnSpPr>
            <p:nvPr/>
          </p:nvCxnSpPr>
          <p:spPr bwMode="auto">
            <a:xfrm>
              <a:off x="4416" y="2722"/>
              <a:ext cx="657" cy="1"/>
            </a:xfrm>
            <a:prstGeom prst="straightConnector1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5897" name="Oval 73"/>
            <p:cNvSpPr>
              <a:spLocks noChangeArrowheads="1"/>
            </p:cNvSpPr>
            <p:nvPr/>
          </p:nvSpPr>
          <p:spPr bwMode="auto">
            <a:xfrm>
              <a:off x="4574" y="2604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!c</a:t>
              </a:r>
              <a:endParaRPr lang="ru-RU" sz="2400"/>
            </a:p>
          </p:txBody>
        </p:sp>
        <p:cxnSp>
          <p:nvCxnSpPr>
            <p:cNvPr id="205898" name="AutoShape 74"/>
            <p:cNvCxnSpPr>
              <a:cxnSpLocks noChangeShapeType="1"/>
              <a:stCxn id="205883" idx="4"/>
              <a:endCxn id="205895" idx="0"/>
            </p:cNvCxnSpPr>
            <p:nvPr/>
          </p:nvCxnSpPr>
          <p:spPr bwMode="auto">
            <a:xfrm>
              <a:off x="4290" y="2081"/>
              <a:ext cx="1" cy="516"/>
            </a:xfrm>
            <a:prstGeom prst="straightConnector1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5899" name="Oval 75"/>
            <p:cNvSpPr>
              <a:spLocks noChangeArrowheads="1"/>
            </p:cNvSpPr>
            <p:nvPr/>
          </p:nvSpPr>
          <p:spPr bwMode="auto">
            <a:xfrm>
              <a:off x="4166" y="2188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?z</a:t>
              </a:r>
              <a:endParaRPr lang="ru-RU" sz="2400"/>
            </a:p>
          </p:txBody>
        </p:sp>
        <p:sp>
          <p:nvSpPr>
            <p:cNvPr id="205902" name="Text Box 78"/>
            <p:cNvSpPr txBox="1">
              <a:spLocks noChangeArrowheads="1"/>
            </p:cNvSpPr>
            <p:nvPr/>
          </p:nvSpPr>
          <p:spPr bwMode="auto">
            <a:xfrm>
              <a:off x="4136" y="640"/>
              <a:ext cx="1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400" u="sng">
                  <a:latin typeface="Times New Roman" pitchFamily="18" charset="0"/>
                </a:rPr>
                <a:t>Реализация </a:t>
              </a:r>
              <a:r>
                <a:rPr lang="en-US" sz="2400" b="1" u="sng"/>
                <a:t>I</a:t>
              </a:r>
              <a:r>
                <a:rPr lang="ru-RU" sz="2400" b="1" u="sng"/>
                <a:t>2</a:t>
              </a:r>
            </a:p>
          </p:txBody>
        </p:sp>
      </p:grpSp>
      <p:sp>
        <p:nvSpPr>
          <p:cNvPr id="205905" name="Text Box 81"/>
          <p:cNvSpPr txBox="1">
            <a:spLocks noChangeArrowheads="1"/>
          </p:cNvSpPr>
          <p:nvPr/>
        </p:nvSpPr>
        <p:spPr bwMode="auto">
          <a:xfrm>
            <a:off x="684213" y="3573463"/>
            <a:ext cx="28289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    </a:t>
            </a:r>
            <a:r>
              <a:rPr lang="ru-RU" sz="2400" b="1"/>
              <a:t> </a:t>
            </a:r>
            <a:r>
              <a:rPr lang="en-US" sz="2400" b="1"/>
              <a:t> I</a:t>
            </a:r>
            <a:r>
              <a:rPr lang="ru-RU" sz="2400" b="1"/>
              <a:t>2 </a:t>
            </a:r>
            <a:r>
              <a:rPr lang="en-US" sz="2400" b="1" i="1"/>
              <a:t>ioco</a:t>
            </a:r>
            <a:r>
              <a:rPr lang="en-US" sz="2400" b="1"/>
              <a:t> S</a:t>
            </a:r>
            <a:r>
              <a:rPr lang="ru-RU" sz="2400" b="1"/>
              <a:t/>
            </a:r>
            <a:br>
              <a:rPr lang="ru-RU" sz="2400" b="1"/>
            </a:br>
            <a:r>
              <a:rPr lang="ru-RU" sz="2400" b="1"/>
              <a:t> </a:t>
            </a:r>
            <a:r>
              <a:rPr lang="ru-RU" sz="2400">
                <a:sym typeface="Symbol" pitchFamily="18" charset="2"/>
              </a:rPr>
              <a:t></a:t>
            </a:r>
            <a:r>
              <a:rPr lang="ru-RU" sz="2400"/>
              <a:t>(</a:t>
            </a:r>
            <a:r>
              <a:rPr lang="en-US" sz="2400"/>
              <a:t> </a:t>
            </a:r>
            <a:r>
              <a:rPr lang="en-US" sz="2400" b="1"/>
              <a:t>I</a:t>
            </a:r>
            <a:r>
              <a:rPr lang="ru-RU" sz="2400" b="1"/>
              <a:t>2 </a:t>
            </a:r>
            <a:r>
              <a:rPr lang="en-US" sz="2400" b="1" i="1"/>
              <a:t>ioco</a:t>
            </a:r>
            <a:r>
              <a:rPr lang="en-US" sz="2400" baseline="-25000"/>
              <a:t>Queues</a:t>
            </a:r>
            <a:r>
              <a:rPr lang="en-US" sz="2400" b="1"/>
              <a:t> S</a:t>
            </a:r>
            <a:r>
              <a:rPr lang="en-US" sz="2400"/>
              <a:t> )</a:t>
            </a:r>
            <a:endParaRPr lang="ru-RU" sz="2400"/>
          </a:p>
        </p:txBody>
      </p:sp>
      <p:sp>
        <p:nvSpPr>
          <p:cNvPr id="205908" name="Text Box 84"/>
          <p:cNvSpPr txBox="1">
            <a:spLocks noChangeArrowheads="1"/>
          </p:cNvSpPr>
          <p:nvPr/>
        </p:nvSpPr>
        <p:spPr bwMode="auto">
          <a:xfrm>
            <a:off x="215900" y="4833938"/>
            <a:ext cx="4221163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Несохранение соответствия</a:t>
            </a:r>
            <a:endParaRPr lang="ru-RU" sz="2400" b="1"/>
          </a:p>
        </p:txBody>
      </p:sp>
      <p:grpSp>
        <p:nvGrpSpPr>
          <p:cNvPr id="205946" name="Group 122"/>
          <p:cNvGrpSpPr>
            <a:grpSpLocks/>
          </p:cNvGrpSpPr>
          <p:nvPr/>
        </p:nvGrpSpPr>
        <p:grpSpPr bwMode="auto">
          <a:xfrm>
            <a:off x="3465513" y="1025525"/>
            <a:ext cx="2401887" cy="3492500"/>
            <a:chOff x="2183" y="646"/>
            <a:chExt cx="1513" cy="2200"/>
          </a:xfrm>
        </p:grpSpPr>
        <p:sp>
          <p:nvSpPr>
            <p:cNvPr id="205923" name="Oval 99"/>
            <p:cNvSpPr>
              <a:spLocks noChangeArrowheads="1"/>
            </p:cNvSpPr>
            <p:nvPr/>
          </p:nvSpPr>
          <p:spPr bwMode="auto">
            <a:xfrm>
              <a:off x="2319" y="1003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s</a:t>
              </a:r>
              <a:r>
                <a:rPr lang="ru-RU" sz="2400"/>
                <a:t>0</a:t>
              </a:r>
            </a:p>
          </p:txBody>
        </p:sp>
        <p:sp>
          <p:nvSpPr>
            <p:cNvPr id="205924" name="Oval 100"/>
            <p:cNvSpPr>
              <a:spLocks noChangeArrowheads="1"/>
            </p:cNvSpPr>
            <p:nvPr/>
          </p:nvSpPr>
          <p:spPr bwMode="auto">
            <a:xfrm>
              <a:off x="2319" y="1826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s</a:t>
              </a:r>
              <a:r>
                <a:rPr lang="ru-RU" sz="2400"/>
                <a:t>2</a:t>
              </a:r>
            </a:p>
          </p:txBody>
        </p:sp>
        <p:sp>
          <p:nvSpPr>
            <p:cNvPr id="205925" name="Oval 101"/>
            <p:cNvSpPr>
              <a:spLocks noChangeArrowheads="1"/>
            </p:cNvSpPr>
            <p:nvPr/>
          </p:nvSpPr>
          <p:spPr bwMode="auto">
            <a:xfrm>
              <a:off x="3226" y="1826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s</a:t>
              </a:r>
              <a:r>
                <a:rPr lang="ru-RU" sz="2400"/>
                <a:t>3</a:t>
              </a:r>
            </a:p>
          </p:txBody>
        </p:sp>
        <p:sp>
          <p:nvSpPr>
            <p:cNvPr id="205926" name="Oval 102"/>
            <p:cNvSpPr>
              <a:spLocks noChangeArrowheads="1"/>
            </p:cNvSpPr>
            <p:nvPr/>
          </p:nvSpPr>
          <p:spPr bwMode="auto">
            <a:xfrm>
              <a:off x="3226" y="1003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s</a:t>
              </a:r>
              <a:r>
                <a:rPr lang="ru-RU" sz="2400"/>
                <a:t>1</a:t>
              </a:r>
            </a:p>
          </p:txBody>
        </p:sp>
        <p:cxnSp>
          <p:nvCxnSpPr>
            <p:cNvPr id="205927" name="AutoShape 103"/>
            <p:cNvCxnSpPr>
              <a:cxnSpLocks noChangeShapeType="1"/>
              <a:stCxn id="205923" idx="6"/>
              <a:endCxn id="205926" idx="2"/>
            </p:cNvCxnSpPr>
            <p:nvPr/>
          </p:nvCxnSpPr>
          <p:spPr bwMode="auto">
            <a:xfrm>
              <a:off x="2569" y="1128"/>
              <a:ext cx="657" cy="0"/>
            </a:xfrm>
            <a:prstGeom prst="straightConnector1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5928" name="AutoShape 104"/>
            <p:cNvCxnSpPr>
              <a:cxnSpLocks noChangeShapeType="1"/>
              <a:stCxn id="205923" idx="4"/>
              <a:endCxn id="205924" idx="0"/>
            </p:cNvCxnSpPr>
            <p:nvPr/>
          </p:nvCxnSpPr>
          <p:spPr bwMode="auto">
            <a:xfrm>
              <a:off x="2444" y="1253"/>
              <a:ext cx="0" cy="573"/>
            </a:xfrm>
            <a:prstGeom prst="straightConnector1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5929" name="AutoShape 105"/>
            <p:cNvCxnSpPr>
              <a:cxnSpLocks noChangeShapeType="1"/>
              <a:stCxn id="205924" idx="6"/>
              <a:endCxn id="205925" idx="2"/>
            </p:cNvCxnSpPr>
            <p:nvPr/>
          </p:nvCxnSpPr>
          <p:spPr bwMode="auto">
            <a:xfrm>
              <a:off x="2569" y="1951"/>
              <a:ext cx="657" cy="0"/>
            </a:xfrm>
            <a:prstGeom prst="straightConnector1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5930" name="Oval 106"/>
            <p:cNvSpPr>
              <a:spLocks noChangeArrowheads="1"/>
            </p:cNvSpPr>
            <p:nvPr/>
          </p:nvSpPr>
          <p:spPr bwMode="auto">
            <a:xfrm>
              <a:off x="2319" y="1372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?x</a:t>
              </a:r>
              <a:endParaRPr lang="ru-RU" sz="2400"/>
            </a:p>
          </p:txBody>
        </p:sp>
        <p:sp>
          <p:nvSpPr>
            <p:cNvPr id="205931" name="Oval 107"/>
            <p:cNvSpPr>
              <a:spLocks noChangeArrowheads="1"/>
            </p:cNvSpPr>
            <p:nvPr/>
          </p:nvSpPr>
          <p:spPr bwMode="auto">
            <a:xfrm>
              <a:off x="2772" y="1003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!a</a:t>
              </a:r>
              <a:endParaRPr lang="ru-RU" sz="2400"/>
            </a:p>
          </p:txBody>
        </p:sp>
        <p:sp>
          <p:nvSpPr>
            <p:cNvPr id="205932" name="Oval 108"/>
            <p:cNvSpPr>
              <a:spLocks noChangeArrowheads="1"/>
            </p:cNvSpPr>
            <p:nvPr/>
          </p:nvSpPr>
          <p:spPr bwMode="auto">
            <a:xfrm>
              <a:off x="2772" y="1826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!b</a:t>
              </a:r>
              <a:endParaRPr lang="ru-RU" sz="2400"/>
            </a:p>
          </p:txBody>
        </p:sp>
        <p:sp>
          <p:nvSpPr>
            <p:cNvPr id="205933" name="Oval 109"/>
            <p:cNvSpPr>
              <a:spLocks noChangeArrowheads="1"/>
            </p:cNvSpPr>
            <p:nvPr/>
          </p:nvSpPr>
          <p:spPr bwMode="auto">
            <a:xfrm>
              <a:off x="3226" y="2596"/>
              <a:ext cx="250" cy="250"/>
            </a:xfrm>
            <a:prstGeom prst="ellipse">
              <a:avLst/>
            </a:prstGeom>
            <a:solidFill>
              <a:srgbClr val="FBCDFB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s4</a:t>
              </a:r>
              <a:endParaRPr lang="ru-RU" sz="2400"/>
            </a:p>
          </p:txBody>
        </p:sp>
        <p:cxnSp>
          <p:nvCxnSpPr>
            <p:cNvPr id="205934" name="AutoShape 110"/>
            <p:cNvCxnSpPr>
              <a:cxnSpLocks noChangeShapeType="1"/>
              <a:stCxn id="205925" idx="4"/>
              <a:endCxn id="205933" idx="0"/>
            </p:cNvCxnSpPr>
            <p:nvPr/>
          </p:nvCxnSpPr>
          <p:spPr bwMode="auto">
            <a:xfrm>
              <a:off x="3351" y="2076"/>
              <a:ext cx="0" cy="520"/>
            </a:xfrm>
            <a:prstGeom prst="straightConnector1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5935" name="Oval 111"/>
            <p:cNvSpPr>
              <a:spLocks noChangeArrowheads="1"/>
            </p:cNvSpPr>
            <p:nvPr/>
          </p:nvSpPr>
          <p:spPr bwMode="auto">
            <a:xfrm>
              <a:off x="3226" y="2189"/>
              <a:ext cx="250" cy="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2400"/>
                <a:t>?z</a:t>
              </a:r>
              <a:endParaRPr lang="ru-RU" sz="2400"/>
            </a:p>
          </p:txBody>
        </p:sp>
        <p:sp>
          <p:nvSpPr>
            <p:cNvPr id="205936" name="Text Box 112"/>
            <p:cNvSpPr txBox="1">
              <a:spLocks noChangeArrowheads="1"/>
            </p:cNvSpPr>
            <p:nvPr/>
          </p:nvSpPr>
          <p:spPr bwMode="auto">
            <a:xfrm>
              <a:off x="2183" y="646"/>
              <a:ext cx="15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400" u="sng">
                  <a:latin typeface="Times New Roman" pitchFamily="18" charset="0"/>
                </a:rPr>
                <a:t>Спецификация </a:t>
              </a:r>
              <a:r>
                <a:rPr lang="en-US" sz="2400" b="1" u="sng"/>
                <a:t>S</a:t>
              </a:r>
              <a:endParaRPr lang="ru-RU" sz="2400" b="1" u="sng"/>
            </a:p>
          </p:txBody>
        </p:sp>
      </p:grpSp>
      <p:sp>
        <p:nvSpPr>
          <p:cNvPr id="205937" name="Text Box 113"/>
          <p:cNvSpPr txBox="1">
            <a:spLocks noChangeArrowheads="1"/>
          </p:cNvSpPr>
          <p:nvPr/>
        </p:nvSpPr>
        <p:spPr bwMode="auto">
          <a:xfrm>
            <a:off x="611188" y="188913"/>
            <a:ext cx="3384550" cy="773112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ПРОБЛЕМЫ</a:t>
            </a:r>
          </a:p>
        </p:txBody>
      </p:sp>
      <p:sp>
        <p:nvSpPr>
          <p:cNvPr id="205939" name="Text Box 115"/>
          <p:cNvSpPr txBox="1">
            <a:spLocks noChangeArrowheads="1"/>
          </p:cNvSpPr>
          <p:nvPr/>
        </p:nvSpPr>
        <p:spPr bwMode="auto">
          <a:xfrm>
            <a:off x="1008063" y="5624513"/>
            <a:ext cx="1981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>
                <a:latin typeface="Times New Roman" pitchFamily="18" charset="0"/>
              </a:rPr>
              <a:t>Это нехорошо!</a:t>
            </a:r>
            <a:endParaRPr lang="ru-RU" sz="22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08" grpId="0" animBg="1"/>
      <p:bldP spid="205939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25F3A-6FD9-4400-B02B-DDEA725DFBD4}" type="slidenum">
              <a:rPr lang="ru-RU"/>
              <a:pPr/>
              <a:t>96</a:t>
            </a:fld>
            <a:endParaRPr lang="ru-RU"/>
          </a:p>
        </p:txBody>
      </p:sp>
      <p:sp>
        <p:nvSpPr>
          <p:cNvPr id="209984" name="Text Box 64"/>
          <p:cNvSpPr txBox="1">
            <a:spLocks noChangeArrowheads="1"/>
          </p:cNvSpPr>
          <p:nvPr/>
        </p:nvSpPr>
        <p:spPr bwMode="auto">
          <a:xfrm>
            <a:off x="215900" y="1196975"/>
            <a:ext cx="8712200" cy="1816100"/>
          </a:xfrm>
          <a:prstGeom prst="rect">
            <a:avLst/>
          </a:prstGeom>
          <a:solidFill>
            <a:srgbClr val="E0FCE1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154800"/>
          <a:lstStyle/>
          <a:p>
            <a:pPr algn="dist"/>
            <a:r>
              <a:rPr lang="ru-RU" sz="2800" u="sng">
                <a:latin typeface="Times New Roman" pitchFamily="18" charset="0"/>
              </a:rPr>
              <a:t>Причина несохранения соответствия</a:t>
            </a:r>
            <a:r>
              <a:rPr lang="ru-RU" sz="2800">
                <a:latin typeface="Times New Roman" pitchFamily="18" charset="0"/>
              </a:rPr>
              <a:t>:</a:t>
            </a:r>
          </a:p>
          <a:p>
            <a:pPr algn="dist">
              <a:lnSpc>
                <a:spcPct val="90000"/>
              </a:lnSpc>
              <a:spcBef>
                <a:spcPct val="20000"/>
              </a:spcBef>
            </a:pPr>
            <a:r>
              <a:rPr lang="ru-RU" sz="2600">
                <a:latin typeface="Times New Roman" pitchFamily="18" charset="0"/>
              </a:rPr>
              <a:t>Неспецифицированный стимул не подаётся в реализацию при </a:t>
            </a:r>
            <a:r>
              <a:rPr lang="ru-RU" sz="2600" i="1">
                <a:solidFill>
                  <a:srgbClr val="3333CC"/>
                </a:solidFill>
                <a:latin typeface="Times New Roman" pitchFamily="18" charset="0"/>
              </a:rPr>
              <a:t>синхронном</a:t>
            </a:r>
            <a:r>
              <a:rPr lang="ru-RU" sz="2600">
                <a:latin typeface="Times New Roman" pitchFamily="18" charset="0"/>
              </a:rPr>
              <a:t> тестировании,</a:t>
            </a:r>
            <a:br>
              <a:rPr lang="ru-RU" sz="2600">
                <a:latin typeface="Times New Roman" pitchFamily="18" charset="0"/>
              </a:rPr>
            </a:br>
            <a:r>
              <a:rPr lang="ru-RU" sz="2600">
                <a:latin typeface="Times New Roman" pitchFamily="18" charset="0"/>
              </a:rPr>
              <a:t>но может быть подан в неё при </a:t>
            </a:r>
            <a:r>
              <a:rPr lang="ru-RU" sz="2600" i="1">
                <a:solidFill>
                  <a:srgbClr val="3333CC"/>
                </a:solidFill>
                <a:latin typeface="Times New Roman" pitchFamily="18" charset="0"/>
              </a:rPr>
              <a:t>асинхронном</a:t>
            </a:r>
            <a:r>
              <a:rPr lang="ru-RU" sz="2600">
                <a:latin typeface="Times New Roman" pitchFamily="18" charset="0"/>
              </a:rPr>
              <a:t> тестировании.</a:t>
            </a:r>
          </a:p>
        </p:txBody>
      </p:sp>
      <p:grpSp>
        <p:nvGrpSpPr>
          <p:cNvPr id="20992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992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2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2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2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2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2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2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3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993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0993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9983" name="Text Box 63"/>
          <p:cNvSpPr txBox="1">
            <a:spLocks noChangeArrowheads="1"/>
          </p:cNvSpPr>
          <p:nvPr/>
        </p:nvSpPr>
        <p:spPr bwMode="auto">
          <a:xfrm>
            <a:off x="503238" y="225425"/>
            <a:ext cx="8245475" cy="94456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Допущение полноты.</a:t>
            </a:r>
            <a:endParaRPr lang="en-US" altLang="zh-TW" sz="24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  <a:p>
            <a:pPr algn="dist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Почему соответствие не сохраняется?</a:t>
            </a:r>
            <a:endParaRPr lang="en-US" altLang="zh-TW" sz="32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09987" name="Text Box 67"/>
          <p:cNvSpPr txBox="1">
            <a:spLocks noChangeArrowheads="1"/>
          </p:cNvSpPr>
          <p:nvPr/>
        </p:nvSpPr>
        <p:spPr bwMode="auto">
          <a:xfrm>
            <a:off x="215900" y="3213100"/>
            <a:ext cx="8748713" cy="1570038"/>
          </a:xfrm>
          <a:prstGeom prst="rect">
            <a:avLst/>
          </a:prstGeom>
          <a:solidFill>
            <a:srgbClr val="E8FCFB"/>
          </a:solidFill>
          <a:ln w="9525">
            <a:noFill/>
            <a:miter lim="800000"/>
            <a:headEnd/>
            <a:tailEnd/>
          </a:ln>
          <a:effectLst/>
        </p:spPr>
        <p:txBody>
          <a:bodyPr lIns="54000" tIns="10800" rIns="54000" bIns="1080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600" i="1"/>
              <a:t>Допущение полноты</a:t>
            </a:r>
            <a:r>
              <a:rPr lang="ru-RU" sz="2600">
                <a:latin typeface="Times New Roman" pitchFamily="18" charset="0"/>
              </a:rPr>
              <a:t> = трактовка неспецифицированного 				стимула по умолчанию.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sz="2600" i="1"/>
              <a:t>Пополнение спецификации</a:t>
            </a:r>
            <a:r>
              <a:rPr lang="ru-RU" sz="2600">
                <a:latin typeface="Times New Roman" pitchFamily="18" charset="0"/>
              </a:rPr>
              <a:t> =	доспецификация согласно</a:t>
            </a:r>
            <a:br>
              <a:rPr lang="ru-RU" sz="2600">
                <a:latin typeface="Times New Roman" pitchFamily="18" charset="0"/>
              </a:rPr>
            </a:br>
            <a:r>
              <a:rPr lang="ru-RU" sz="2600">
                <a:latin typeface="Times New Roman" pitchFamily="18" charset="0"/>
              </a:rPr>
              <a:t>					допущению полноты.</a:t>
            </a:r>
          </a:p>
        </p:txBody>
      </p:sp>
      <p:sp>
        <p:nvSpPr>
          <p:cNvPr id="209988" name="Text Box 68"/>
          <p:cNvSpPr txBox="1">
            <a:spLocks noChangeArrowheads="1"/>
          </p:cNvSpPr>
          <p:nvPr/>
        </p:nvSpPr>
        <p:spPr bwMode="auto">
          <a:xfrm>
            <a:off x="215900" y="1484313"/>
            <a:ext cx="8712200" cy="1187450"/>
          </a:xfrm>
          <a:prstGeom prst="rect">
            <a:avLst/>
          </a:prstGeom>
          <a:solidFill>
            <a:srgbClr val="E0FCE1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154800"/>
          <a:lstStyle/>
          <a:p>
            <a:pPr algn="dist">
              <a:lnSpc>
                <a:spcPct val="90000"/>
              </a:lnSpc>
            </a:pPr>
            <a:r>
              <a:rPr lang="ru-RU" sz="2400" u="sng">
                <a:latin typeface="Times New Roman" pitchFamily="18" charset="0"/>
              </a:rPr>
              <a:t>Причина несохранения соответствия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 algn="dist">
              <a:lnSpc>
                <a:spcPct val="90000"/>
              </a:lnSpc>
              <a:spcBef>
                <a:spcPct val="20000"/>
              </a:spcBef>
            </a:pPr>
            <a:r>
              <a:rPr lang="ru-RU" sz="2400" i="1">
                <a:solidFill>
                  <a:srgbClr val="3333FF"/>
                </a:solidFill>
                <a:latin typeface="Times New Roman" pitchFamily="18" charset="0"/>
              </a:rPr>
              <a:t>синхронное</a:t>
            </a:r>
            <a:r>
              <a:rPr lang="ru-RU" sz="2400">
                <a:latin typeface="Times New Roman" pitchFamily="18" charset="0"/>
              </a:rPr>
              <a:t> тестирование </a:t>
            </a:r>
            <a:r>
              <a:rPr lang="ru-RU" sz="2400" b="1"/>
              <a:t>слабое</a:t>
            </a:r>
            <a:r>
              <a:rPr lang="ru-RU" sz="2400">
                <a:latin typeface="Times New Roman" pitchFamily="18" charset="0"/>
              </a:rPr>
              <a:t>,</a:t>
            </a:r>
            <a:br>
              <a:rPr lang="ru-RU" sz="2400">
                <a:latin typeface="Times New Roman" pitchFamily="18" charset="0"/>
              </a:rPr>
            </a:br>
            <a:r>
              <a:rPr lang="ru-RU" sz="2400" i="1">
                <a:solidFill>
                  <a:srgbClr val="3333FF"/>
                </a:solidFill>
                <a:latin typeface="Times New Roman" pitchFamily="18" charset="0"/>
              </a:rPr>
              <a:t>асинхронное</a:t>
            </a:r>
            <a:r>
              <a:rPr lang="ru-RU" sz="2400">
                <a:latin typeface="Times New Roman" pitchFamily="18" charset="0"/>
              </a:rPr>
              <a:t> тестирование </a:t>
            </a:r>
            <a:r>
              <a:rPr lang="ru-RU" sz="2400" b="1"/>
              <a:t>строгое</a:t>
            </a:r>
            <a:r>
              <a:rPr lang="ru-RU" sz="2400">
                <a:latin typeface="Times New Roman" pitchFamily="18" charset="0"/>
              </a:rPr>
              <a:t>.</a:t>
            </a:r>
          </a:p>
        </p:txBody>
      </p:sp>
      <p:sp>
        <p:nvSpPr>
          <p:cNvPr id="209986" name="Text Box 66"/>
          <p:cNvSpPr txBox="1">
            <a:spLocks noChangeArrowheads="1"/>
          </p:cNvSpPr>
          <p:nvPr/>
        </p:nvSpPr>
        <p:spPr bwMode="auto">
          <a:xfrm>
            <a:off x="1196975" y="1844675"/>
            <a:ext cx="6796088" cy="5143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Что означает неспецифицированный стимул?</a:t>
            </a:r>
          </a:p>
        </p:txBody>
      </p:sp>
      <p:sp>
        <p:nvSpPr>
          <p:cNvPr id="209985" name="Text Box 65"/>
          <p:cNvSpPr txBox="1">
            <a:spLocks noChangeArrowheads="1"/>
          </p:cNvSpPr>
          <p:nvPr/>
        </p:nvSpPr>
        <p:spPr bwMode="auto">
          <a:xfrm>
            <a:off x="215900" y="4616450"/>
            <a:ext cx="8712200" cy="1692275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154800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 b="1"/>
              <a:t>Строгое</a:t>
            </a:r>
            <a:r>
              <a:rPr lang="ru-RU" sz="2400"/>
              <a:t> тестирование – 	для всюду определённой по 				         	стимулам спецификации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ru-RU" sz="2400" b="1"/>
              <a:t>Слабое</a:t>
            </a:r>
            <a:r>
              <a:rPr lang="ru-RU" sz="2400"/>
              <a:t> тестирование – 	неспецифицированный стимул</a:t>
            </a:r>
            <a:br>
              <a:rPr lang="ru-RU" sz="2400"/>
            </a:br>
            <a:r>
              <a:rPr lang="ru-RU" sz="2400"/>
              <a:t>				не проверяется.</a:t>
            </a:r>
          </a:p>
        </p:txBody>
      </p:sp>
      <p:sp>
        <p:nvSpPr>
          <p:cNvPr id="209989" name="Text Box 69"/>
          <p:cNvSpPr txBox="1">
            <a:spLocks noChangeArrowheads="1"/>
          </p:cNvSpPr>
          <p:nvPr/>
        </p:nvSpPr>
        <p:spPr bwMode="auto">
          <a:xfrm>
            <a:off x="215900" y="3033713"/>
            <a:ext cx="8712200" cy="1547812"/>
          </a:xfrm>
          <a:prstGeom prst="rect">
            <a:avLst/>
          </a:prstGeom>
          <a:solidFill>
            <a:srgbClr val="FEE6E8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154800"/>
          <a:lstStyle/>
          <a:p>
            <a:pPr>
              <a:lnSpc>
                <a:spcPct val="90000"/>
              </a:lnSpc>
            </a:pPr>
            <a:r>
              <a:rPr lang="ru-RU" sz="2400" u="sng">
                <a:latin typeface="Times New Roman" pitchFamily="18" charset="0"/>
              </a:rPr>
              <a:t>Синхронное тестирование</a:t>
            </a:r>
            <a:r>
              <a:rPr lang="ru-RU" sz="2400">
                <a:latin typeface="Times New Roman" pitchFamily="18" charset="0"/>
              </a:rPr>
              <a:t>:</a:t>
            </a:r>
            <a:br>
              <a:rPr lang="ru-RU" sz="2400">
                <a:latin typeface="Times New Roman" pitchFamily="18" charset="0"/>
              </a:rPr>
            </a:br>
            <a:r>
              <a:rPr lang="ru-RU" sz="2400">
                <a:latin typeface="Times New Roman" pitchFamily="18" charset="0"/>
              </a:rPr>
              <a:t>Спецификация не всюду определена по стимулам.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ru-RU" sz="2400" u="sng">
                <a:latin typeface="Times New Roman" pitchFamily="18" charset="0"/>
              </a:rPr>
              <a:t>Асинхронное тестирование</a:t>
            </a:r>
            <a:r>
              <a:rPr lang="ru-RU" sz="2400">
                <a:latin typeface="Times New Roman" pitchFamily="18" charset="0"/>
              </a:rPr>
              <a:t>:</a:t>
            </a:r>
          </a:p>
          <a:p>
            <a:pPr algn="dist"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Композиция среды со спецификацией всюду определена.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9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9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9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9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9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9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9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9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9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9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9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9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84" grpId="0" animBg="1"/>
      <p:bldP spid="209984" grpId="1" animBg="1"/>
      <p:bldP spid="209987" grpId="0" animBg="1"/>
      <p:bldP spid="209988" grpId="0" animBg="1"/>
      <p:bldP spid="209988" grpId="1" animBg="1"/>
      <p:bldP spid="209986" grpId="0" animBg="1"/>
      <p:bldP spid="209985" grpId="1" animBg="1"/>
      <p:bldP spid="209985" grpId="2" animBg="1"/>
      <p:bldP spid="209989" grpId="0" animBg="1"/>
      <p:bldP spid="209989" grpId="1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5230-AA57-4417-9EB4-307105497E32}" type="slidenum">
              <a:rPr lang="ru-RU"/>
              <a:pPr/>
              <a:t>97</a:t>
            </a:fld>
            <a:endParaRPr lang="ru-RU"/>
          </a:p>
        </p:txBody>
      </p:sp>
      <p:grpSp>
        <p:nvGrpSpPr>
          <p:cNvPr id="361474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61475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76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1483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61484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8842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Допущение полноты.</a:t>
            </a:r>
          </a:p>
          <a:p>
            <a:pPr algn="ctr"/>
            <a:r>
              <a:rPr lang="ru-RU" altLang="zh-TW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Проблема самоприменимости спецификации.</a:t>
            </a:r>
            <a:endParaRPr lang="en-US" altLang="zh-TW" sz="28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361511" name="Text Box 39"/>
          <p:cNvSpPr txBox="1">
            <a:spLocks noChangeArrowheads="1"/>
          </p:cNvSpPr>
          <p:nvPr/>
        </p:nvSpPr>
        <p:spPr bwMode="auto">
          <a:xfrm>
            <a:off x="1476375" y="1160463"/>
            <a:ext cx="5903913" cy="1076325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Может ли спецификация быть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своей собственной реализацией?</a:t>
            </a:r>
          </a:p>
        </p:txBody>
      </p:sp>
      <p:sp>
        <p:nvSpPr>
          <p:cNvPr id="361512" name="Text Box 40"/>
          <p:cNvSpPr txBox="1">
            <a:spLocks noChangeArrowheads="1"/>
          </p:cNvSpPr>
          <p:nvPr/>
        </p:nvSpPr>
        <p:spPr bwMode="auto">
          <a:xfrm>
            <a:off x="323850" y="2205038"/>
            <a:ext cx="84248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/>
            <a:r>
              <a:rPr lang="ru-RU" sz="2800">
                <a:latin typeface="Times New Roman" pitchFamily="18" charset="0"/>
              </a:rPr>
              <a:t>Спецификация – самая «полная» реализация, так как в ней реализовано не только то, что должно, но и всё то, что можно на выбор, по принципу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may</a:t>
            </a:r>
            <a:r>
              <a:rPr lang="en-US" sz="2800">
                <a:latin typeface="Times New Roman" pitchFamily="18" charset="0"/>
              </a:rPr>
              <a:t>&amp;</a:t>
            </a:r>
            <a:r>
              <a:rPr lang="en-US" sz="2800">
                <a:solidFill>
                  <a:srgbClr val="3333FF"/>
                </a:solidFill>
                <a:latin typeface="Times New Roman" pitchFamily="18" charset="0"/>
              </a:rPr>
              <a:t>must</a:t>
            </a:r>
            <a:r>
              <a:rPr lang="ru-RU" sz="2800">
                <a:latin typeface="Times New Roman" pitchFamily="18" charset="0"/>
              </a:rPr>
              <a:t>.</a:t>
            </a:r>
          </a:p>
        </p:txBody>
      </p:sp>
      <p:sp>
        <p:nvSpPr>
          <p:cNvPr id="361513" name="Text Box 41"/>
          <p:cNvSpPr txBox="1">
            <a:spLocks noChangeArrowheads="1"/>
          </p:cNvSpPr>
          <p:nvPr/>
        </p:nvSpPr>
        <p:spPr bwMode="auto">
          <a:xfrm>
            <a:off x="1547813" y="3608388"/>
            <a:ext cx="5761037" cy="1076325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Спецификация нарушает запрет блокирующего </a:t>
            </a:r>
            <a:r>
              <a:rPr lang="en-US" sz="3200">
                <a:latin typeface="Times New Roman" pitchFamily="18" charset="0"/>
              </a:rPr>
              <a:t>deadlock`</a:t>
            </a:r>
            <a:r>
              <a:rPr lang="ru-RU" sz="3200">
                <a:latin typeface="Times New Roman" pitchFamily="18" charset="0"/>
              </a:rPr>
              <a:t>а.</a:t>
            </a:r>
          </a:p>
        </p:txBody>
      </p:sp>
      <p:sp>
        <p:nvSpPr>
          <p:cNvPr id="361514" name="Text Box 42"/>
          <p:cNvSpPr txBox="1">
            <a:spLocks noChangeArrowheads="1"/>
          </p:cNvSpPr>
          <p:nvPr/>
        </p:nvSpPr>
        <p:spPr bwMode="auto">
          <a:xfrm>
            <a:off x="287338" y="4652963"/>
            <a:ext cx="85328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/>
            <a:r>
              <a:rPr lang="ru-RU" sz="2800">
                <a:latin typeface="Times New Roman" pitchFamily="18" charset="0"/>
              </a:rPr>
              <a:t>Если запрет снять, то спецификация может быть не конформна сама по себе по отношению </a:t>
            </a:r>
            <a:r>
              <a:rPr lang="en-US" sz="2800" b="1" i="1">
                <a:latin typeface="Times New Roman" pitchFamily="18" charset="0"/>
              </a:rPr>
              <a:t>ioco</a:t>
            </a:r>
            <a:r>
              <a:rPr lang="ru-RU" sz="2800">
                <a:latin typeface="Times New Roman" pitchFamily="18" charset="0"/>
              </a:rPr>
              <a:t>.</a:t>
            </a:r>
          </a:p>
          <a:p>
            <a:r>
              <a:rPr lang="ru-RU" sz="2800">
                <a:latin typeface="Times New Roman" pitchFamily="18" charset="0"/>
              </a:rPr>
              <a:t>Например, трасса кончается в двух состояниях: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в одном стимул специфицирован, а в другом – нет.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1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1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511" grpId="0" animBg="1"/>
      <p:bldP spid="361512" grpId="0"/>
      <p:bldP spid="361513" grpId="0" animBg="1"/>
      <p:bldP spid="36151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AE0AF-240E-4EFE-AC82-9720C263A2AC}" type="slidenum">
              <a:rPr lang="ru-RU"/>
              <a:pPr/>
              <a:t>98</a:t>
            </a:fld>
            <a:endParaRPr lang="ru-RU"/>
          </a:p>
        </p:txBody>
      </p:sp>
      <p:grpSp>
        <p:nvGrpSpPr>
          <p:cNvPr id="21504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1504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4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4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4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4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4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4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5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5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21505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503238" y="225425"/>
            <a:ext cx="8245475" cy="1066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/>
            <a:r>
              <a:rPr lang="ru-RU" altLang="zh-TW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Асинхронный автомат: Допущение полноты.</a:t>
            </a:r>
          </a:p>
          <a:p>
            <a:pPr algn="dist"/>
            <a:r>
              <a:rPr lang="ru-RU" altLang="zh-TW" sz="3200">
                <a:effectLst>
                  <a:outerShdw blurRad="38100" dist="38100" dir="2700000" algn="tl">
                    <a:srgbClr val="FFFFFF"/>
                  </a:outerShdw>
                </a:effectLst>
              </a:rPr>
              <a:t>Продолжение, блокировка и разрушение</a:t>
            </a:r>
            <a:r>
              <a:rPr lang="ru-RU" altLang="zh-TW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TW" sz="4000">
              <a:effectLst>
                <a:outerShdw blurRad="38100" dist="38100" dir="2700000" algn="tl">
                  <a:srgbClr val="FFFFFF"/>
                </a:outerShdw>
              </a:effectLst>
              <a:ea typeface="新細明體" pitchFamily="18" charset="-120"/>
            </a:endParaRPr>
          </a:p>
        </p:txBody>
      </p:sp>
      <p:sp>
        <p:nvSpPr>
          <p:cNvPr id="215057" name="Text Box 17"/>
          <p:cNvSpPr txBox="1">
            <a:spLocks noChangeArrowheads="1"/>
          </p:cNvSpPr>
          <p:nvPr/>
        </p:nvSpPr>
        <p:spPr bwMode="auto">
          <a:xfrm>
            <a:off x="719138" y="3057525"/>
            <a:ext cx="40767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2"/>
            </a:pPr>
            <a:r>
              <a:rPr lang="ru-RU" sz="3600"/>
              <a:t>Блокировка: </a:t>
            </a:r>
            <a:r>
              <a:rPr lang="ru-RU" sz="3600">
                <a:sym typeface="Symbol" pitchFamily="18" charset="2"/>
              </a:rPr>
              <a:t></a:t>
            </a:r>
            <a:r>
              <a:rPr lang="ru-RU" sz="3600"/>
              <a:t>.</a:t>
            </a:r>
          </a:p>
          <a:p>
            <a:pPr marL="342900" indent="-342900">
              <a:spcBef>
                <a:spcPct val="10000"/>
              </a:spcBef>
            </a:pPr>
            <a:r>
              <a:rPr lang="ru-RU" sz="2800"/>
              <a:t>	</a:t>
            </a:r>
            <a:r>
              <a:rPr lang="ru-RU" sz="2800">
                <a:latin typeface="Times New Roman" pitchFamily="18" charset="0"/>
              </a:rPr>
              <a:t>Стимул не принимается.</a:t>
            </a:r>
          </a:p>
        </p:txBody>
      </p:sp>
      <p:sp>
        <p:nvSpPr>
          <p:cNvPr id="215058" name="AutoShape 18"/>
          <p:cNvSpPr>
            <a:spLocks noChangeArrowheads="1"/>
          </p:cNvSpPr>
          <p:nvPr/>
        </p:nvSpPr>
        <p:spPr bwMode="auto">
          <a:xfrm>
            <a:off x="215900" y="1700213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59" name="Text Box 19"/>
          <p:cNvSpPr txBox="1">
            <a:spLocks noChangeArrowheads="1"/>
          </p:cNvSpPr>
          <p:nvPr/>
        </p:nvSpPr>
        <p:spPr bwMode="auto">
          <a:xfrm>
            <a:off x="719138" y="1617663"/>
            <a:ext cx="768508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3600"/>
              <a:t>Продолжение.</a:t>
            </a:r>
          </a:p>
          <a:p>
            <a:pPr marL="342900" indent="-342900">
              <a:spcBef>
                <a:spcPct val="10000"/>
              </a:spcBef>
            </a:pPr>
            <a:r>
              <a:rPr lang="ru-RU" sz="2800"/>
              <a:t>	</a:t>
            </a:r>
            <a:r>
              <a:rPr lang="ru-RU" sz="2800">
                <a:latin typeface="Times New Roman" pitchFamily="18" charset="0"/>
              </a:rPr>
              <a:t>Стимул принимается с каким-то продолжением.</a:t>
            </a:r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763588" y="4508500"/>
            <a:ext cx="53546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3"/>
            </a:pPr>
            <a:r>
              <a:rPr lang="ru-RU" sz="3600"/>
              <a:t>Разрушение: </a:t>
            </a:r>
            <a:r>
              <a:rPr lang="ru-RU" sz="3600">
                <a:sym typeface="Symbol" pitchFamily="18" charset="2"/>
              </a:rPr>
              <a:t></a:t>
            </a:r>
            <a:r>
              <a:rPr lang="ru-RU" sz="3600"/>
              <a:t>.</a:t>
            </a:r>
          </a:p>
          <a:p>
            <a:pPr marL="342900" indent="-342900">
              <a:spcBef>
                <a:spcPct val="10000"/>
              </a:spcBef>
            </a:pPr>
            <a:r>
              <a:rPr lang="ru-RU" sz="2800"/>
              <a:t>	</a:t>
            </a:r>
            <a:r>
              <a:rPr lang="ru-RU" sz="2800">
                <a:latin typeface="Times New Roman" pitchFamily="18" charset="0"/>
              </a:rPr>
              <a:t>Стимул принимается,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но может разрушить реализацию</a:t>
            </a:r>
            <a:br>
              <a:rPr lang="ru-RU" sz="2800">
                <a:latin typeface="Times New Roman" pitchFamily="18" charset="0"/>
              </a:rPr>
            </a:br>
            <a:r>
              <a:rPr lang="ru-RU" sz="2800">
                <a:latin typeface="Times New Roman" pitchFamily="18" charset="0"/>
              </a:rPr>
              <a:t>после цепочки выдачи реакций.</a:t>
            </a:r>
          </a:p>
        </p:txBody>
      </p:sp>
      <p:sp>
        <p:nvSpPr>
          <p:cNvPr id="215061" name="Oval 21"/>
          <p:cNvSpPr>
            <a:spLocks noChangeArrowheads="1"/>
          </p:cNvSpPr>
          <p:nvPr/>
        </p:nvSpPr>
        <p:spPr bwMode="auto">
          <a:xfrm>
            <a:off x="4895850" y="32115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5062" name="AutoShape 22"/>
          <p:cNvCxnSpPr>
            <a:cxnSpLocks noChangeShapeType="1"/>
            <a:stCxn id="215061" idx="7"/>
            <a:endCxn id="215061" idx="5"/>
          </p:cNvCxnSpPr>
          <p:nvPr/>
        </p:nvCxnSpPr>
        <p:spPr bwMode="auto">
          <a:xfrm rot="5400000" flipV="1">
            <a:off x="5095082" y="3409156"/>
            <a:ext cx="279400" cy="1587"/>
          </a:xfrm>
          <a:prstGeom prst="curvedConnector5">
            <a:avLst>
              <a:gd name="adj1" fmla="val -102843"/>
              <a:gd name="adj2" fmla="val 35700000"/>
              <a:gd name="adj3" fmla="val 202843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5508625" y="3211513"/>
            <a:ext cx="6477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{</a:t>
            </a:r>
            <a:r>
              <a:rPr lang="ru-RU" sz="2400"/>
              <a:t>?</a:t>
            </a:r>
            <a:r>
              <a:rPr lang="en-US" sz="2400"/>
              <a:t>a}</a:t>
            </a:r>
            <a:endParaRPr lang="ru-RU" sz="2400"/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6264275" y="160337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5065" name="AutoShape 25"/>
          <p:cNvCxnSpPr>
            <a:cxnSpLocks noChangeShapeType="1"/>
            <a:stCxn id="215064" idx="6"/>
            <a:endCxn id="215067" idx="1"/>
          </p:cNvCxnSpPr>
          <p:nvPr/>
        </p:nvCxnSpPr>
        <p:spPr bwMode="auto">
          <a:xfrm flipV="1">
            <a:off x="6661150" y="1800225"/>
            <a:ext cx="936625" cy="15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6804025" y="1603375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a</a:t>
            </a:r>
            <a:endParaRPr lang="ru-RU" sz="2400"/>
          </a:p>
        </p:txBody>
      </p: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7597775" y="1449388"/>
            <a:ext cx="684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40000"/>
              </a:spcBef>
            </a:pPr>
            <a:r>
              <a:rPr lang="ru-RU" sz="4000" b="1">
                <a:sym typeface="Symbol" pitchFamily="18" charset="2"/>
              </a:rPr>
              <a:t></a:t>
            </a:r>
          </a:p>
        </p:txBody>
      </p:sp>
      <p:sp>
        <p:nvSpPr>
          <p:cNvPr id="215068" name="Oval 28"/>
          <p:cNvSpPr>
            <a:spLocks noChangeArrowheads="1"/>
          </p:cNvSpPr>
          <p:nvPr/>
        </p:nvSpPr>
        <p:spPr bwMode="auto">
          <a:xfrm>
            <a:off x="4537075" y="46450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en-US" sz="2400"/>
              <a:t>s</a:t>
            </a:r>
            <a:endParaRPr lang="ru-RU" sz="2400"/>
          </a:p>
        </p:txBody>
      </p:sp>
      <p:cxnSp>
        <p:nvCxnSpPr>
          <p:cNvPr id="215069" name="AutoShape 29"/>
          <p:cNvCxnSpPr>
            <a:cxnSpLocks noChangeShapeType="1"/>
            <a:stCxn id="215068" idx="6"/>
            <a:endCxn id="215072" idx="2"/>
          </p:cNvCxnSpPr>
          <p:nvPr/>
        </p:nvCxnSpPr>
        <p:spPr bwMode="auto">
          <a:xfrm>
            <a:off x="4933950" y="4843463"/>
            <a:ext cx="93503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5070" name="Oval 30"/>
          <p:cNvSpPr>
            <a:spLocks noChangeArrowheads="1"/>
          </p:cNvSpPr>
          <p:nvPr/>
        </p:nvSpPr>
        <p:spPr bwMode="auto">
          <a:xfrm>
            <a:off x="5076825" y="4645025"/>
            <a:ext cx="431800" cy="3619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?</a:t>
            </a:r>
            <a:r>
              <a:rPr lang="en-US" sz="2400"/>
              <a:t>a</a:t>
            </a:r>
            <a:endParaRPr lang="ru-RU" sz="2400"/>
          </a:p>
        </p:txBody>
      </p:sp>
      <p:sp>
        <p:nvSpPr>
          <p:cNvPr id="215072" name="Oval 32"/>
          <p:cNvSpPr>
            <a:spLocks noChangeAspect="1" noChangeArrowheads="1"/>
          </p:cNvSpPr>
          <p:nvPr/>
        </p:nvSpPr>
        <p:spPr bwMode="auto">
          <a:xfrm>
            <a:off x="5868988" y="4806950"/>
            <a:ext cx="71437" cy="7143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endParaRPr lang="ru-RU" sz="2400"/>
          </a:p>
        </p:txBody>
      </p:sp>
      <p:cxnSp>
        <p:nvCxnSpPr>
          <p:cNvPr id="215073" name="AutoShape 33"/>
          <p:cNvCxnSpPr>
            <a:cxnSpLocks noChangeShapeType="1"/>
            <a:stCxn id="215072" idx="6"/>
            <a:endCxn id="215074" idx="2"/>
          </p:cNvCxnSpPr>
          <p:nvPr/>
        </p:nvCxnSpPr>
        <p:spPr bwMode="auto">
          <a:xfrm>
            <a:off x="5940425" y="4843463"/>
            <a:ext cx="19446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lg" len="lg"/>
          </a:ln>
          <a:effectLst/>
        </p:spPr>
      </p:cxnSp>
      <p:sp>
        <p:nvSpPr>
          <p:cNvPr id="215074" name="Oval 34"/>
          <p:cNvSpPr>
            <a:spLocks noChangeAspect="1" noChangeArrowheads="1"/>
          </p:cNvSpPr>
          <p:nvPr/>
        </p:nvSpPr>
        <p:spPr bwMode="auto">
          <a:xfrm>
            <a:off x="7885113" y="4806950"/>
            <a:ext cx="71437" cy="7143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endParaRPr lang="ru-RU" sz="2400"/>
          </a:p>
        </p:txBody>
      </p:sp>
      <p:sp>
        <p:nvSpPr>
          <p:cNvPr id="215075" name="Oval 35"/>
          <p:cNvSpPr>
            <a:spLocks noChangeArrowheads="1"/>
          </p:cNvSpPr>
          <p:nvPr/>
        </p:nvSpPr>
        <p:spPr bwMode="auto">
          <a:xfrm>
            <a:off x="6192838" y="4473575"/>
            <a:ext cx="1223962" cy="3238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r>
              <a:rPr lang="ru-RU" sz="2400"/>
              <a:t>реакции</a:t>
            </a:r>
          </a:p>
        </p:txBody>
      </p:sp>
      <p:cxnSp>
        <p:nvCxnSpPr>
          <p:cNvPr id="215080" name="AutoShape 40"/>
          <p:cNvCxnSpPr>
            <a:cxnSpLocks noChangeShapeType="1"/>
            <a:stCxn id="215074" idx="6"/>
            <a:endCxn id="215081" idx="2"/>
          </p:cNvCxnSpPr>
          <p:nvPr/>
        </p:nvCxnSpPr>
        <p:spPr bwMode="auto">
          <a:xfrm>
            <a:off x="7956550" y="4843463"/>
            <a:ext cx="865188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215081" name="Oval 41"/>
          <p:cNvSpPr>
            <a:spLocks noChangeAspect="1" noChangeArrowheads="1"/>
          </p:cNvSpPr>
          <p:nvPr/>
        </p:nvSpPr>
        <p:spPr bwMode="auto">
          <a:xfrm>
            <a:off x="8821738" y="4806950"/>
            <a:ext cx="71437" cy="7143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/>
            <a:endParaRPr lang="ru-RU" sz="2400"/>
          </a:p>
        </p:txBody>
      </p:sp>
      <p:sp>
        <p:nvSpPr>
          <p:cNvPr id="215082" name="Oval 42"/>
          <p:cNvSpPr>
            <a:spLocks noChangeArrowheads="1"/>
          </p:cNvSpPr>
          <p:nvPr/>
        </p:nvSpPr>
        <p:spPr bwMode="auto">
          <a:xfrm>
            <a:off x="8172450" y="4616450"/>
            <a:ext cx="252413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b" anchorCtr="1"/>
          <a:lstStyle/>
          <a:p>
            <a:pPr algn="ctr"/>
            <a:r>
              <a:rPr lang="ru-RU" sz="3600">
                <a:sym typeface="Symbol" pitchFamily="18" charset="2"/>
              </a:rPr>
              <a:t></a:t>
            </a:r>
            <a:endParaRPr lang="ru-RU" sz="3600"/>
          </a:p>
        </p:txBody>
      </p:sp>
      <p:sp>
        <p:nvSpPr>
          <p:cNvPr id="215083" name="Text Box 43"/>
          <p:cNvSpPr txBox="1">
            <a:spLocks noChangeArrowheads="1"/>
          </p:cNvSpPr>
          <p:nvPr/>
        </p:nvSpPr>
        <p:spPr bwMode="auto">
          <a:xfrm>
            <a:off x="6408738" y="2924175"/>
            <a:ext cx="2447925" cy="1254125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Тайм-аут на передачу стимула</a:t>
            </a:r>
          </a:p>
        </p:txBody>
      </p:sp>
      <p:sp>
        <p:nvSpPr>
          <p:cNvPr id="215084" name="Line 44"/>
          <p:cNvSpPr>
            <a:spLocks noChangeShapeType="1"/>
          </p:cNvSpPr>
          <p:nvPr/>
        </p:nvSpPr>
        <p:spPr bwMode="auto">
          <a:xfrm>
            <a:off x="611188" y="2744788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5085" name="Line 45"/>
          <p:cNvSpPr>
            <a:spLocks noChangeShapeType="1"/>
          </p:cNvSpPr>
          <p:nvPr/>
        </p:nvSpPr>
        <p:spPr bwMode="auto">
          <a:xfrm>
            <a:off x="611188" y="4365625"/>
            <a:ext cx="8208962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5086" name="Text Box 46"/>
          <p:cNvSpPr txBox="1">
            <a:spLocks noChangeArrowheads="1"/>
          </p:cNvSpPr>
          <p:nvPr/>
        </p:nvSpPr>
        <p:spPr bwMode="auto">
          <a:xfrm>
            <a:off x="6372225" y="5265738"/>
            <a:ext cx="2447925" cy="869950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Нельзя давать такой стимул</a:t>
            </a:r>
          </a:p>
        </p:txBody>
      </p:sp>
      <p:sp>
        <p:nvSpPr>
          <p:cNvPr id="215087" name="Text Box 47"/>
          <p:cNvSpPr txBox="1">
            <a:spLocks noChangeArrowheads="1"/>
          </p:cNvSpPr>
          <p:nvPr/>
        </p:nvSpPr>
        <p:spPr bwMode="auto">
          <a:xfrm>
            <a:off x="287338" y="1376363"/>
            <a:ext cx="8605837" cy="2881312"/>
          </a:xfrm>
          <a:prstGeom prst="rect">
            <a:avLst/>
          </a:prstGeom>
          <a:solidFill>
            <a:srgbClr val="E7FDE7"/>
          </a:solidFill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dist">
              <a:spcBef>
                <a:spcPct val="50000"/>
              </a:spcBef>
            </a:pPr>
            <a:r>
              <a:rPr lang="ru-RU" sz="3200">
                <a:latin typeface="Times New Roman" pitchFamily="18" charset="0"/>
              </a:rPr>
              <a:t>Мы будем рассматривать только</a:t>
            </a:r>
            <a:br>
              <a:rPr lang="ru-RU" sz="3200">
                <a:latin typeface="Times New Roman" pitchFamily="18" charset="0"/>
              </a:rPr>
            </a:br>
            <a:r>
              <a:rPr lang="ru-RU" sz="3200" i="1"/>
              <a:t>безопасные</a:t>
            </a:r>
            <a:r>
              <a:rPr lang="ru-RU" sz="3200"/>
              <a:t> асинхронные автоматы</a:t>
            </a:r>
            <a:r>
              <a:rPr lang="ru-RU" sz="3200">
                <a:latin typeface="Times New Roman" pitchFamily="18" charset="0"/>
              </a:rPr>
              <a:t/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= автоматы, которые не разрушаются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«сами по себе», то есть без приёма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какого бы то ни было стимула.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1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21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1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046 L -1.94444E-6 0.20879 " pathEditMode="relative" rAng="0" ptsTypes="AA">
                                      <p:cBhvr>
                                        <p:cTn id="46" dur="100" fill="hold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5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"/>
                            </p:stCondLst>
                            <p:childTnLst>
                              <p:par>
                                <p:cTn id="60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21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21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21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2088 L -1.94444E-6 0.41088 " pathEditMode="relative" rAng="0" ptsTypes="AA">
                                      <p:cBhvr>
                                        <p:cTn id="84" dur="100" fill="hold"/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00"/>
                            </p:stCondLst>
                            <p:childTnLst>
                              <p:par>
                                <p:cTn id="98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99" dur="indefinite"/>
                                        <p:tgtEl>
                                          <p:spTgt spid="21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0" dur="indefinite"/>
                                        <p:tgtEl>
                                          <p:spTgt spid="21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1" dur="indefinite"/>
                                        <p:tgtEl>
                                          <p:spTgt spid="21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1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21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1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21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6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1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1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21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1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7" grpId="0" build="allAtOnce"/>
      <p:bldP spid="215058" grpId="0" animBg="1"/>
      <p:bldP spid="215058" grpId="1" animBg="1"/>
      <p:bldP spid="215058" grpId="2" animBg="1"/>
      <p:bldP spid="215059" grpId="0" build="allAtOnce"/>
      <p:bldP spid="215060" grpId="0" build="allAtOnce"/>
      <p:bldP spid="215061" grpId="0" animBg="1"/>
      <p:bldP spid="215063" grpId="0" animBg="1"/>
      <p:bldP spid="215064" grpId="0" animBg="1"/>
      <p:bldP spid="215066" grpId="0" animBg="1"/>
      <p:bldP spid="215067" grpId="0"/>
      <p:bldP spid="215068" grpId="0" animBg="1"/>
      <p:bldP spid="215070" grpId="0" animBg="1"/>
      <p:bldP spid="215072" grpId="0" animBg="1"/>
      <p:bldP spid="215074" grpId="0" animBg="1"/>
      <p:bldP spid="215075" grpId="0"/>
      <p:bldP spid="215081" grpId="0" animBg="1"/>
      <p:bldP spid="215082" grpId="0" animBg="1"/>
      <p:bldP spid="215083" grpId="0" animBg="1"/>
      <p:bldP spid="215084" grpId="0" animBg="1"/>
      <p:bldP spid="215085" grpId="0" animBg="1"/>
      <p:bldP spid="215086" grpId="0" animBg="1"/>
      <p:bldP spid="21508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1567-D5F9-4B65-8F88-0CBEE65273F6}" type="slidenum">
              <a:rPr lang="ru-RU"/>
              <a:pPr/>
              <a:t>99</a:t>
            </a:fld>
            <a:endParaRPr lang="ru-RU"/>
          </a:p>
        </p:txBody>
      </p:sp>
      <p:grpSp>
        <p:nvGrpSpPr>
          <p:cNvPr id="34509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45091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2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3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4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5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6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7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8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7FA9D3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5099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   </a:t>
              </a:r>
              <a:r>
                <a:rPr lang="ru-RU" sz="1600">
                  <a:solidFill>
                    <a:srgbClr val="58A5FA"/>
                  </a:solidFill>
                </a:rPr>
                <a:t>ИСП РАН</a:t>
              </a:r>
              <a:r>
                <a:rPr lang="en-US" sz="1600"/>
                <a:t>   </a:t>
              </a:r>
              <a:r>
                <a:rPr lang="ru-RU" sz="1600"/>
                <a:t> </a:t>
              </a:r>
              <a:r>
                <a:rPr lang="en-US" sz="1600"/>
                <a:t>    </a:t>
              </a:r>
              <a:r>
                <a:rPr lang="ru-RU" sz="1600"/>
                <a:t> </a:t>
              </a:r>
              <a:r>
                <a:rPr lang="en-US" sz="1600">
                  <a:solidFill>
                    <a:srgbClr val="CC8E82"/>
                  </a:solidFill>
                </a:rPr>
                <a:t>RedVerst</a:t>
              </a:r>
              <a:endParaRPr lang="ru-RU" sz="1600"/>
            </a:p>
          </p:txBody>
        </p:sp>
        <p:pic>
          <p:nvPicPr>
            <p:cNvPr id="345100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5101" name="Text Box 13"/>
          <p:cNvSpPr txBox="1">
            <a:spLocks noChangeArrowheads="1"/>
          </p:cNvSpPr>
          <p:nvPr/>
        </p:nvSpPr>
        <p:spPr bwMode="auto">
          <a:xfrm>
            <a:off x="4608513" y="152400"/>
            <a:ext cx="4500562" cy="65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А</a:t>
            </a:r>
            <a:r>
              <a:rPr lang="ru-RU" altLang="zh-TW" sz="3000">
                <a:latin typeface="Times New Roman" pitchFamily="18" charset="0"/>
              </a:rPr>
              <a:t>синхронный</a:t>
            </a:r>
          </a:p>
          <a:p>
            <a:pPr marL="342900" indent="-342900"/>
            <a:r>
              <a:rPr lang="ru-RU" altLang="zh-TW" sz="3000">
                <a:latin typeface="Times New Roman" pitchFamily="18" charset="0"/>
              </a:rPr>
              <a:t>автомат</a:t>
            </a:r>
            <a:r>
              <a:rPr lang="ru-RU" altLang="zh-TW" sz="3000">
                <a:latin typeface="Times New Roman" pitchFamily="18" charset="0"/>
                <a:ea typeface="新細明體" pitchFamily="18" charset="-120"/>
              </a:rPr>
              <a:t>:</a:t>
            </a:r>
            <a:endParaRPr lang="ru-RU" altLang="zh-TW" sz="3000">
              <a:latin typeface="Times New Roman" pitchFamily="18" charset="0"/>
            </a:endParaRPr>
          </a:p>
          <a:p>
            <a:pPr marL="342900" indent="-342900">
              <a:spcAft>
                <a:spcPct val="50000"/>
              </a:spcAft>
            </a:pPr>
            <a:r>
              <a:rPr lang="ru-RU" altLang="zh-TW" sz="3000" b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</a:t>
            </a:r>
            <a:r>
              <a:rPr lang="ru-RU" altLang="zh-TW" sz="3000" b="1" u="sng">
                <a:latin typeface="Times New Roman" pitchFamily="18" charset="0"/>
                <a:sym typeface="Symbol" pitchFamily="18" charset="2"/>
              </a:rPr>
              <a:t>-трассы</a:t>
            </a:r>
            <a:endParaRPr lang="en-US" altLang="zh-TW" sz="3000" b="1" u="sng">
              <a:latin typeface="Times New Roman" pitchFamily="18" charset="0"/>
              <a:ea typeface="新細明體" pitchFamily="18" charset="-120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sym typeface="Symbol" pitchFamily="18" charset="2"/>
              </a:rPr>
              <a:t>-машина тестирования</a:t>
            </a:r>
            <a:endParaRPr lang="en-US" altLang="zh-TW" sz="26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sym typeface="Symbol" pitchFamily="18" charset="2"/>
              </a:rPr>
              <a:t>Композиция с разрушением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Безопасные трассы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Гипотеза о безопасности и конвергентности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</a:rPr>
              <a:t>Соответствие </a:t>
            </a:r>
            <a:r>
              <a:rPr lang="en-US" altLang="zh-TW" sz="3400" b="1" i="1">
                <a:latin typeface="Times New Roman" pitchFamily="18" charset="0"/>
                <a:ea typeface="新細明體" pitchFamily="18" charset="-120"/>
              </a:rPr>
              <a:t>ioco</a:t>
            </a:r>
            <a:r>
              <a:rPr lang="ru-RU" altLang="zh-TW" sz="3400" baseline="-25000">
                <a:latin typeface="Times New Roman" pitchFamily="18" charset="0"/>
                <a:sym typeface="Symbol" pitchFamily="18" charset="2"/>
              </a:rPr>
              <a:t>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Требования к спецификации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Генерация тестов</a:t>
            </a:r>
          </a:p>
          <a:p>
            <a:pPr marL="342900" indent="-342900">
              <a:spcBef>
                <a:spcPct val="25000"/>
              </a:spcBef>
              <a:buFontTx/>
              <a:buChar char="•"/>
            </a:pPr>
            <a:r>
              <a:rPr lang="ru-RU" altLang="zh-TW" sz="2600">
                <a:latin typeface="Times New Roman" pitchFamily="18" charset="0"/>
                <a:cs typeface="Times New Roman" pitchFamily="18" charset="0"/>
              </a:rPr>
              <a:t>Интерфейс теста и медиатора</a:t>
            </a:r>
            <a:endParaRPr lang="en-US" altLang="zh-TW" sz="3000"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45107" name="Picture 19" descr="kirpichi_small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18450" y="115888"/>
            <a:ext cx="1082675" cy="900112"/>
          </a:xfrm>
          <a:noFill/>
          <a:ln/>
        </p:spPr>
      </p:pic>
      <p:pic>
        <p:nvPicPr>
          <p:cNvPr id="345114" name="Picture 26" descr="tru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07950"/>
            <a:ext cx="4456113" cy="6640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135236</TotalTime>
  <Words>15681</Words>
  <Application>Microsoft Office PowerPoint</Application>
  <PresentationFormat>Экран (4:3)</PresentationFormat>
  <Paragraphs>4600</Paragraphs>
  <Slides>239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239</vt:i4>
      </vt:variant>
    </vt:vector>
  </HeadingPairs>
  <TitlesOfParts>
    <vt:vector size="251" baseType="lpstr">
      <vt:lpstr>Arial</vt:lpstr>
      <vt:lpstr>Times New Roman</vt:lpstr>
      <vt:lpstr>Wingdings</vt:lpstr>
      <vt:lpstr>Symbol</vt:lpstr>
      <vt:lpstr>新細明體</vt:lpstr>
      <vt:lpstr>Euclid Math One</vt:lpstr>
      <vt:lpstr>Euclid Symbol</vt:lpstr>
      <vt:lpstr>Arial Black</vt:lpstr>
      <vt:lpstr>Euclid Math Two</vt:lpstr>
      <vt:lpstr>Euclid Extra</vt:lpstr>
      <vt:lpstr>Monotype Corsiva</vt:lpstr>
      <vt:lpstr>Default Design</vt:lpstr>
      <vt:lpstr>Слайд 1</vt:lpstr>
      <vt:lpstr>Мы не будем рассказывать о: конкретных тестовых системах, инструментах, алгоритмах, языках спецификации, теориях тестирования и т.п.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  <vt:lpstr>Слайд 225</vt:lpstr>
      <vt:lpstr>Слайд 226</vt:lpstr>
      <vt:lpstr>Слайд 227</vt:lpstr>
      <vt:lpstr>Слайд 228</vt:lpstr>
      <vt:lpstr>Слайд 229</vt:lpstr>
      <vt:lpstr>Слайд 230</vt:lpstr>
      <vt:lpstr>Слайд 231</vt:lpstr>
      <vt:lpstr>Слайд 232</vt:lpstr>
      <vt:lpstr>Слайд 233</vt:lpstr>
      <vt:lpstr>Слайд 234</vt:lpstr>
      <vt:lpstr>Слайд 235</vt:lpstr>
      <vt:lpstr>Слайд 236</vt:lpstr>
      <vt:lpstr>Слайд 237</vt:lpstr>
      <vt:lpstr>Слайд 238</vt:lpstr>
      <vt:lpstr>Слайд 239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804</cp:revision>
  <dcterms:created xsi:type="dcterms:W3CDTF">2004-09-07T08:30:49Z</dcterms:created>
  <dcterms:modified xsi:type="dcterms:W3CDTF">2016-03-16T17:59:26Z</dcterms:modified>
</cp:coreProperties>
</file>