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6"/>
  </p:notesMasterIdLst>
  <p:sldIdLst>
    <p:sldId id="1256" r:id="rId2"/>
    <p:sldId id="884" r:id="rId3"/>
    <p:sldId id="1258" r:id="rId4"/>
    <p:sldId id="1257" r:id="rId5"/>
    <p:sldId id="1055" r:id="rId6"/>
    <p:sldId id="1141" r:id="rId7"/>
    <p:sldId id="1143" r:id="rId8"/>
    <p:sldId id="1144" r:id="rId9"/>
    <p:sldId id="1146" r:id="rId10"/>
    <p:sldId id="1259" r:id="rId11"/>
    <p:sldId id="1260" r:id="rId12"/>
    <p:sldId id="1261" r:id="rId13"/>
    <p:sldId id="1262" r:id="rId14"/>
    <p:sldId id="1263" r:id="rId15"/>
    <p:sldId id="1264" r:id="rId16"/>
    <p:sldId id="1265" r:id="rId17"/>
    <p:sldId id="1266" r:id="rId18"/>
    <p:sldId id="1267" r:id="rId19"/>
    <p:sldId id="1268" r:id="rId20"/>
    <p:sldId id="1269" r:id="rId21"/>
    <p:sldId id="1270" r:id="rId22"/>
    <p:sldId id="1271" r:id="rId23"/>
    <p:sldId id="1272" r:id="rId24"/>
    <p:sldId id="1273" r:id="rId25"/>
    <p:sldId id="1274" r:id="rId26"/>
    <p:sldId id="1275" r:id="rId27"/>
    <p:sldId id="1050" r:id="rId28"/>
    <p:sldId id="1148" r:id="rId29"/>
    <p:sldId id="1054" r:id="rId30"/>
    <p:sldId id="1174" r:id="rId31"/>
    <p:sldId id="1178" r:id="rId32"/>
    <p:sldId id="1179" r:id="rId33"/>
    <p:sldId id="1244" r:id="rId34"/>
    <p:sldId id="1185" r:id="rId35"/>
    <p:sldId id="1186" r:id="rId36"/>
    <p:sldId id="1243" r:id="rId37"/>
    <p:sldId id="1235" r:id="rId38"/>
    <p:sldId id="1187" r:id="rId39"/>
    <p:sldId id="1189" r:id="rId40"/>
    <p:sldId id="1245" r:id="rId41"/>
    <p:sldId id="1206" r:id="rId42"/>
    <p:sldId id="1253" r:id="rId43"/>
    <p:sldId id="1217" r:id="rId44"/>
    <p:sldId id="1220" r:id="rId45"/>
  </p:sldIdLst>
  <p:sldSz cx="9144000" cy="6858000" type="screen4x3"/>
  <p:notesSz cx="6781800" cy="9918700"/>
  <p:embeddedFontLst>
    <p:embeddedFont>
      <p:font typeface="Arial Black" pitchFamily="34" charset="0"/>
      <p:bold r:id="rId47"/>
    </p:embeddedFont>
    <p:embeddedFont>
      <p:font typeface="Wingdings 3" pitchFamily="18" charset="2"/>
      <p:regular r:id="rId48"/>
    </p:embeddedFont>
    <p:embeddedFont>
      <p:font typeface="Comic Sans MS" pitchFamily="66" charset="0"/>
      <p:regular r:id="rId49"/>
      <p:bold r:id="rId50"/>
    </p:embeddedFont>
    <p:embeddedFont>
      <p:font typeface="新細明體" pitchFamily="18" charset="-120"/>
      <p:regular r:id="rId51"/>
    </p:embeddedFont>
    <p:embeddedFont>
      <p:font typeface="Euclid Fraktur" pitchFamily="66" charset="0"/>
      <p:regular r:id="rId52"/>
      <p:bold r:id="rId53"/>
    </p:embeddedFont>
    <p:embeddedFont>
      <p:font typeface="Euclid Math One" pitchFamily="18" charset="2"/>
      <p:regular r:id="rId54"/>
      <p:bold r:id="rId55"/>
    </p:embeddedFont>
    <p:embeddedFont>
      <p:font typeface="Euclid Symbol" pitchFamily="18" charset="2"/>
      <p:regular r:id="rId56"/>
      <p:boldItalic r:id="rId57"/>
    </p:embeddedFont>
    <p:embeddedFont>
      <p:font typeface="Monotype Corsiva" pitchFamily="66" charset="0"/>
      <p:italic r:id="rId58"/>
    </p:embeddedFont>
  </p:embeddedFontLst>
  <p:defaultTextStyle>
    <a:defPPr>
      <a:defRPr lang="ru-RU"/>
    </a:defPPr>
    <a:lvl1pPr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1pPr>
    <a:lvl2pPr marL="4572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2pPr>
    <a:lvl3pPr marL="9144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3pPr>
    <a:lvl4pPr marL="13716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4pPr>
    <a:lvl5pPr marL="1828800" algn="just" rtl="0" fontAlgn="base">
      <a:spcBef>
        <a:spcPct val="50000"/>
      </a:spcBef>
      <a:spcAft>
        <a:spcPct val="0"/>
      </a:spcAft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urier New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0C0C0"/>
    <a:srgbClr val="F9F7C7"/>
    <a:srgbClr val="B2B2B2"/>
    <a:srgbClr val="DDDDDD"/>
    <a:srgbClr val="FDFAF1"/>
    <a:srgbClr val="F8F2DC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8" autoAdjust="0"/>
    <p:restoredTop sz="91795" autoAdjust="0"/>
  </p:normalViewPr>
  <p:slideViewPr>
    <p:cSldViewPr>
      <p:cViewPr varScale="1">
        <p:scale>
          <a:sx n="111" d="100"/>
          <a:sy n="111" d="100"/>
        </p:scale>
        <p:origin x="-17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fld id="{87A91438-BBA2-4353-8079-FA32013E394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A36B4-9FE9-4F47-B8D6-A2302322CDF6}" type="slidenum">
              <a:rPr lang="ru-RU"/>
              <a:pPr/>
              <a:t>1</a:t>
            </a:fld>
            <a:endParaRPr lang="ru-RU"/>
          </a:p>
        </p:txBody>
      </p:sp>
      <p:sp>
        <p:nvSpPr>
          <p:cNvPr id="265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32527-524D-47AB-A7CC-FF8D9174A6AF}" type="slidenum">
              <a:rPr lang="ru-RU"/>
              <a:pPr/>
              <a:t>10</a:t>
            </a:fld>
            <a:endParaRPr lang="ru-RU"/>
          </a:p>
        </p:txBody>
      </p:sp>
      <p:sp>
        <p:nvSpPr>
          <p:cNvPr id="279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D0CB2-64BE-47FF-925E-3372A355E4AE}" type="slidenum">
              <a:rPr lang="ru-RU"/>
              <a:pPr/>
              <a:t>11</a:t>
            </a:fld>
            <a:endParaRPr lang="ru-RU"/>
          </a:p>
        </p:txBody>
      </p:sp>
      <p:sp>
        <p:nvSpPr>
          <p:cNvPr id="279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EEC69-07E8-4534-BDF3-82EC63C08ACB}" type="slidenum">
              <a:rPr lang="ru-RU"/>
              <a:pPr/>
              <a:t>12</a:t>
            </a:fld>
            <a:endParaRPr lang="ru-RU"/>
          </a:p>
        </p:txBody>
      </p:sp>
      <p:sp>
        <p:nvSpPr>
          <p:cNvPr id="279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70AA1E-8775-4633-85E7-3D9A7ABF8B95}" type="slidenum">
              <a:rPr lang="ru-RU"/>
              <a:pPr/>
              <a:t>13</a:t>
            </a:fld>
            <a:endParaRPr lang="ru-RU"/>
          </a:p>
        </p:txBody>
      </p:sp>
      <p:sp>
        <p:nvSpPr>
          <p:cNvPr id="279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CE844-D2F4-407B-B2E1-46DC3011D9F1}" type="slidenum">
              <a:rPr lang="ru-RU"/>
              <a:pPr/>
              <a:t>14</a:t>
            </a:fld>
            <a:endParaRPr lang="ru-RU"/>
          </a:p>
        </p:txBody>
      </p:sp>
      <p:sp>
        <p:nvSpPr>
          <p:cNvPr id="279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60702-4D82-43C8-B888-78BDCE68916B}" type="slidenum">
              <a:rPr lang="ru-RU"/>
              <a:pPr/>
              <a:t>15</a:t>
            </a:fld>
            <a:endParaRPr lang="ru-RU"/>
          </a:p>
        </p:txBody>
      </p:sp>
      <p:sp>
        <p:nvSpPr>
          <p:cNvPr id="280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3CB8D-CF4E-4952-93F9-346BD8104955}" type="slidenum">
              <a:rPr lang="ru-RU"/>
              <a:pPr/>
              <a:t>16</a:t>
            </a:fld>
            <a:endParaRPr lang="ru-RU"/>
          </a:p>
        </p:txBody>
      </p:sp>
      <p:sp>
        <p:nvSpPr>
          <p:cNvPr id="280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0C413-0039-4C83-98B3-F8F02A7DA727}" type="slidenum">
              <a:rPr lang="ru-RU"/>
              <a:pPr/>
              <a:t>17</a:t>
            </a:fld>
            <a:endParaRPr lang="ru-RU"/>
          </a:p>
        </p:txBody>
      </p:sp>
      <p:sp>
        <p:nvSpPr>
          <p:cNvPr id="280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84FA1-D502-4405-BDA3-BE3A447D9419}" type="slidenum">
              <a:rPr lang="ru-RU"/>
              <a:pPr/>
              <a:t>18</a:t>
            </a:fld>
            <a:endParaRPr lang="ru-RU"/>
          </a:p>
        </p:txBody>
      </p:sp>
      <p:sp>
        <p:nvSpPr>
          <p:cNvPr id="280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E510F-D6B6-4BEF-9B4C-8B11E3ED550C}" type="slidenum">
              <a:rPr lang="ru-RU"/>
              <a:pPr/>
              <a:t>19</a:t>
            </a:fld>
            <a:endParaRPr lang="ru-RU"/>
          </a:p>
        </p:txBody>
      </p:sp>
      <p:sp>
        <p:nvSpPr>
          <p:cNvPr id="280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C0601-D6F8-4FBD-AC7A-CB5A4EA287D4}" type="slidenum">
              <a:rPr lang="ru-RU"/>
              <a:pPr/>
              <a:t>2</a:t>
            </a:fld>
            <a:endParaRPr lang="ru-RU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7C608-0B35-41DE-B216-7C3451207B2F}" type="slidenum">
              <a:rPr lang="ru-RU"/>
              <a:pPr/>
              <a:t>20</a:t>
            </a:fld>
            <a:endParaRPr lang="ru-RU"/>
          </a:p>
        </p:txBody>
      </p:sp>
      <p:sp>
        <p:nvSpPr>
          <p:cNvPr id="281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B1E7B-CBBC-4553-88B0-E17B9F255504}" type="slidenum">
              <a:rPr lang="ru-RU"/>
              <a:pPr/>
              <a:t>21</a:t>
            </a:fld>
            <a:endParaRPr lang="ru-RU"/>
          </a:p>
        </p:txBody>
      </p:sp>
      <p:sp>
        <p:nvSpPr>
          <p:cNvPr id="281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B94A0-377C-4C35-A633-30AE1D7383A8}" type="slidenum">
              <a:rPr lang="ru-RU"/>
              <a:pPr/>
              <a:t>22</a:t>
            </a:fld>
            <a:endParaRPr lang="ru-RU"/>
          </a:p>
        </p:txBody>
      </p:sp>
      <p:sp>
        <p:nvSpPr>
          <p:cNvPr id="281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05F7E-4593-491D-A0E8-671B82737F38}" type="slidenum">
              <a:rPr lang="ru-RU"/>
              <a:pPr/>
              <a:t>23</a:t>
            </a:fld>
            <a:endParaRPr lang="ru-RU"/>
          </a:p>
        </p:txBody>
      </p:sp>
      <p:sp>
        <p:nvSpPr>
          <p:cNvPr id="281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65E3E-C8D4-4098-B5E3-9D33275713CE}" type="slidenum">
              <a:rPr lang="ru-RU"/>
              <a:pPr/>
              <a:t>24</a:t>
            </a:fld>
            <a:endParaRPr lang="ru-RU"/>
          </a:p>
        </p:txBody>
      </p:sp>
      <p:sp>
        <p:nvSpPr>
          <p:cNvPr id="282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E3A74-99B5-4E3E-9421-0642A72E5C1E}" type="slidenum">
              <a:rPr lang="ru-RU"/>
              <a:pPr/>
              <a:t>25</a:t>
            </a:fld>
            <a:endParaRPr lang="ru-RU"/>
          </a:p>
        </p:txBody>
      </p:sp>
      <p:sp>
        <p:nvSpPr>
          <p:cNvPr id="282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881DF-5B99-4245-9EB1-698A578A36CA}" type="slidenum">
              <a:rPr lang="ru-RU"/>
              <a:pPr/>
              <a:t>26</a:t>
            </a:fld>
            <a:endParaRPr lang="ru-RU"/>
          </a:p>
        </p:txBody>
      </p:sp>
      <p:sp>
        <p:nvSpPr>
          <p:cNvPr id="282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C8EC23-A0AA-44D5-A247-A2842BC63DE1}" type="slidenum">
              <a:rPr lang="ru-RU"/>
              <a:pPr/>
              <a:t>27</a:t>
            </a:fld>
            <a:endParaRPr lang="ru-RU"/>
          </a:p>
        </p:txBody>
      </p:sp>
      <p:sp>
        <p:nvSpPr>
          <p:cNvPr id="203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2474B0-9441-453A-8593-1D31B7EF8676}" type="slidenum">
              <a:rPr lang="ru-RU"/>
              <a:pPr/>
              <a:t>28</a:t>
            </a:fld>
            <a:endParaRPr lang="ru-RU"/>
          </a:p>
        </p:txBody>
      </p:sp>
      <p:sp>
        <p:nvSpPr>
          <p:cNvPr id="225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353D9-CE69-4891-ACFF-235135A953E6}" type="slidenum">
              <a:rPr lang="ru-RU"/>
              <a:pPr/>
              <a:t>29</a:t>
            </a:fld>
            <a:endParaRPr lang="ru-RU"/>
          </a:p>
        </p:txBody>
      </p:sp>
      <p:sp>
        <p:nvSpPr>
          <p:cNvPr id="203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AD69E-2BD4-4542-8E2D-C6679298F1D4}" type="slidenum">
              <a:rPr lang="ru-RU"/>
              <a:pPr/>
              <a:t>3</a:t>
            </a:fld>
            <a:endParaRPr lang="ru-RU"/>
          </a:p>
        </p:txBody>
      </p:sp>
      <p:sp>
        <p:nvSpPr>
          <p:cNvPr id="278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F6158-BB73-41D1-A7D5-C8F5A6F4F9FC}" type="slidenum">
              <a:rPr lang="ru-RU"/>
              <a:pPr/>
              <a:t>30</a:t>
            </a:fld>
            <a:endParaRPr lang="ru-RU"/>
          </a:p>
        </p:txBody>
      </p:sp>
      <p:sp>
        <p:nvSpPr>
          <p:cNvPr id="235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1547E-FCBD-45B7-BF20-AFF31F59CA9A}" type="slidenum">
              <a:rPr lang="ru-RU"/>
              <a:pPr/>
              <a:t>31</a:t>
            </a:fld>
            <a:endParaRPr lang="ru-RU"/>
          </a:p>
        </p:txBody>
      </p:sp>
      <p:sp>
        <p:nvSpPr>
          <p:cNvPr id="236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7307DF-85D7-4D77-99C3-D9A23CF32330}" type="slidenum">
              <a:rPr lang="ru-RU"/>
              <a:pPr/>
              <a:t>32</a:t>
            </a:fld>
            <a:endParaRPr lang="ru-RU"/>
          </a:p>
        </p:txBody>
      </p:sp>
      <p:sp>
        <p:nvSpPr>
          <p:cNvPr id="236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89209-347B-4763-A890-5548AAE14927}" type="slidenum">
              <a:rPr lang="ru-RU"/>
              <a:pPr/>
              <a:t>33</a:t>
            </a:fld>
            <a:endParaRPr lang="ru-RU"/>
          </a:p>
        </p:txBody>
      </p:sp>
      <p:sp>
        <p:nvSpPr>
          <p:cNvPr id="257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9E519-1554-453C-889E-A6D0535ECC67}" type="slidenum">
              <a:rPr lang="ru-RU"/>
              <a:pPr/>
              <a:t>34</a:t>
            </a:fld>
            <a:endParaRPr lang="ru-RU"/>
          </a:p>
        </p:txBody>
      </p:sp>
      <p:sp>
        <p:nvSpPr>
          <p:cNvPr id="238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C9EC7-1F9E-4914-969D-C8FD1CB3E91C}" type="slidenum">
              <a:rPr lang="ru-RU"/>
              <a:pPr/>
              <a:t>35</a:t>
            </a:fld>
            <a:endParaRPr lang="ru-RU"/>
          </a:p>
        </p:txBody>
      </p:sp>
      <p:sp>
        <p:nvSpPr>
          <p:cNvPr id="239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9E1FD7-C8E7-4CAE-A7E2-7BA921536E5B}" type="slidenum">
              <a:rPr lang="ru-RU"/>
              <a:pPr/>
              <a:t>36</a:t>
            </a:fld>
            <a:endParaRPr lang="ru-RU"/>
          </a:p>
        </p:txBody>
      </p:sp>
      <p:sp>
        <p:nvSpPr>
          <p:cNvPr id="256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46E97-0BF5-416B-B874-A829B3345340}" type="slidenum">
              <a:rPr lang="ru-RU"/>
              <a:pPr/>
              <a:t>37</a:t>
            </a:fld>
            <a:endParaRPr lang="ru-RU"/>
          </a:p>
        </p:txBody>
      </p:sp>
      <p:sp>
        <p:nvSpPr>
          <p:cNvPr id="252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31A7A-99B9-4633-81B3-AD8F4956F98F}" type="slidenum">
              <a:rPr lang="ru-RU"/>
              <a:pPr/>
              <a:t>38</a:t>
            </a:fld>
            <a:endParaRPr lang="ru-RU"/>
          </a:p>
        </p:txBody>
      </p:sp>
      <p:sp>
        <p:nvSpPr>
          <p:cNvPr id="239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EF19F-7E6C-40F1-9785-41BF272FCFD6}" type="slidenum">
              <a:rPr lang="ru-RU"/>
              <a:pPr/>
              <a:t>39</a:t>
            </a:fld>
            <a:endParaRPr lang="ru-RU"/>
          </a:p>
        </p:txBody>
      </p:sp>
      <p:sp>
        <p:nvSpPr>
          <p:cNvPr id="240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7A3665-47CD-472A-8300-B23332A2B684}" type="slidenum">
              <a:rPr lang="ru-RU"/>
              <a:pPr/>
              <a:t>4</a:t>
            </a:fld>
            <a:endParaRPr lang="ru-RU"/>
          </a:p>
        </p:txBody>
      </p:sp>
      <p:sp>
        <p:nvSpPr>
          <p:cNvPr id="278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6DA58-AA19-4F51-8B88-B518F07227FC}" type="slidenum">
              <a:rPr lang="ru-RU"/>
              <a:pPr/>
              <a:t>40</a:t>
            </a:fld>
            <a:endParaRPr lang="ru-RU"/>
          </a:p>
        </p:txBody>
      </p:sp>
      <p:sp>
        <p:nvSpPr>
          <p:cNvPr id="258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27D8C-C042-45B0-B3EA-057DB63C6340}" type="slidenum">
              <a:rPr lang="ru-RU"/>
              <a:pPr/>
              <a:t>41</a:t>
            </a:fld>
            <a:endParaRPr lang="ru-RU"/>
          </a:p>
        </p:txBody>
      </p:sp>
      <p:sp>
        <p:nvSpPr>
          <p:cNvPr id="244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4B2AC-CF07-42E1-A027-195AD57075E5}" type="slidenum">
              <a:rPr lang="ru-RU"/>
              <a:pPr/>
              <a:t>42</a:t>
            </a:fld>
            <a:endParaRPr lang="ru-RU"/>
          </a:p>
        </p:txBody>
      </p:sp>
      <p:sp>
        <p:nvSpPr>
          <p:cNvPr id="261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E5343-9433-46A6-8113-D92722176881}" type="slidenum">
              <a:rPr lang="ru-RU"/>
              <a:pPr/>
              <a:t>43</a:t>
            </a:fld>
            <a:endParaRPr lang="ru-RU"/>
          </a:p>
        </p:txBody>
      </p:sp>
      <p:sp>
        <p:nvSpPr>
          <p:cNvPr id="247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3DAD1B-5E07-4F50-91C4-A799007928F8}" type="slidenum">
              <a:rPr lang="ru-RU"/>
              <a:pPr/>
              <a:t>44</a:t>
            </a:fld>
            <a:endParaRPr lang="ru-RU"/>
          </a:p>
        </p:txBody>
      </p:sp>
      <p:sp>
        <p:nvSpPr>
          <p:cNvPr id="248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DEE06-A783-48D7-A132-099F6714D6DC}" type="slidenum">
              <a:rPr lang="ru-RU"/>
              <a:pPr/>
              <a:t>5</a:t>
            </a:fld>
            <a:endParaRPr lang="ru-RU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C5F08-5B46-4111-B5BB-0EAE34DA557E}" type="slidenum">
              <a:rPr lang="ru-RU"/>
              <a:pPr/>
              <a:t>6</a:t>
            </a:fld>
            <a:endParaRPr lang="ru-RU"/>
          </a:p>
        </p:txBody>
      </p:sp>
      <p:sp>
        <p:nvSpPr>
          <p:cNvPr id="224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B49D2-DD4F-4751-AB2A-EDC59722BDF9}" type="slidenum">
              <a:rPr lang="ru-RU"/>
              <a:pPr/>
              <a:t>7</a:t>
            </a:fld>
            <a:endParaRPr lang="ru-RU"/>
          </a:p>
        </p:txBody>
      </p:sp>
      <p:sp>
        <p:nvSpPr>
          <p:cNvPr id="224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06457-B925-458C-8B8C-64ACC7359657}" type="slidenum">
              <a:rPr lang="ru-RU"/>
              <a:pPr/>
              <a:t>8</a:t>
            </a:fld>
            <a:endParaRPr lang="ru-RU"/>
          </a:p>
        </p:txBody>
      </p:sp>
      <p:sp>
        <p:nvSpPr>
          <p:cNvPr id="224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0A29C-0DB9-4EA8-836B-3D98499BA343}" type="slidenum">
              <a:rPr lang="ru-RU"/>
              <a:pPr/>
              <a:t>9</a:t>
            </a:fld>
            <a:endParaRPr lang="ru-RU"/>
          </a:p>
        </p:txBody>
      </p:sp>
      <p:sp>
        <p:nvSpPr>
          <p:cNvPr id="225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25FB2-DE8B-426A-BBFB-9D59C73357F3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45A1E-F9EC-4717-917E-94E6C04DB0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0AE07-F845-4908-865E-C7EE9E6AB589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3B8BD-5BA2-4ADB-BCEF-26EE621996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C326E9-C959-4D25-9E30-B10FE7EE97EF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3DF9A-5F64-47BD-BAD4-FA65A3EB1E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7F20299-959F-4A08-AF85-F17AB61EDA2A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57823EC-92D9-41F0-9599-C52752944A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E6738-0AD6-495E-8EBC-567B93C1F187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3A8CC-CE42-41B7-A618-93419D2BDD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2493D9-8DFF-432F-A940-77C8D5868E4D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B4FFF-28F3-445A-B034-0125AA05C9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7F2A3D-1070-4811-B6F1-05DCEBFF1C61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209A6-55BA-42DC-81AD-F09EAEA606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478ED-F35B-4BCC-9B89-6B5C8BB4CB8D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9CC6C-B699-4541-95F5-AAB66E5449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9CB62-8960-437B-B9E0-6D427EDCB4F7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8A420-09B0-4735-B9A1-451CCBF281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1A835D-9C88-4AFE-8208-D6E6E423D6D1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4AE97-BB6F-4237-9826-6C7DF7060C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4BF3D4-E326-4E47-9478-BDE9F6D8C7B8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20849-70E9-42D1-A7B2-4F1F9B65B0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E72CA9-E8A3-40CF-A975-2C9B5787DDB4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5F096-70DF-4980-9EC7-14E8A8371E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82720301-8A12-4DE9-A723-134D3BFF34EF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fld id="{E1C3D59F-C784-439F-9219-605A84233BB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32F3-255B-4AF6-9777-82B88CA48FBC}" type="slidenum">
              <a:rPr lang="ru-RU"/>
              <a:pPr/>
              <a:t>1</a:t>
            </a:fld>
            <a:endParaRPr lang="ru-RU"/>
          </a:p>
        </p:txBody>
      </p:sp>
      <p:pic>
        <p:nvPicPr>
          <p:cNvPr id="2654210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</p:spPr>
      </p:pic>
      <p:grpSp>
        <p:nvGrpSpPr>
          <p:cNvPr id="265421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542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42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654220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</p:spPr>
      </p:pic>
      <p:pic>
        <p:nvPicPr>
          <p:cNvPr id="2654221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</p:spPr>
      </p:pic>
      <p:pic>
        <p:nvPicPr>
          <p:cNvPr id="2654222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</p:spPr>
      </p:pic>
      <p:pic>
        <p:nvPicPr>
          <p:cNvPr id="2654223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</p:spPr>
      </p:pic>
      <p:pic>
        <p:nvPicPr>
          <p:cNvPr id="2654224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</p:spPr>
      </p:pic>
      <p:pic>
        <p:nvPicPr>
          <p:cNvPr id="2654225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</p:spPr>
      </p:pic>
      <p:pic>
        <p:nvPicPr>
          <p:cNvPr id="2654228" name="Picture 20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</p:spPr>
      </p:pic>
      <p:sp>
        <p:nvSpPr>
          <p:cNvPr id="2654227" name="Text Box 19" descr="Horizontal brick"/>
          <p:cNvSpPr txBox="1">
            <a:spLocks noChangeArrowheads="1"/>
          </p:cNvSpPr>
          <p:nvPr/>
        </p:nvSpPr>
        <p:spPr bwMode="auto">
          <a:xfrm>
            <a:off x="2447925" y="276225"/>
            <a:ext cx="6430963" cy="6321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tIns="46800" rIns="54000" bIns="82800">
            <a:spAutoFit/>
          </a:bodyPr>
          <a:lstStyle/>
          <a:p>
            <a:pPr algn="ctr">
              <a:lnSpc>
                <a:spcPct val="50000"/>
              </a:lnSpc>
              <a:spcBef>
                <a:spcPct val="0"/>
              </a:spcBef>
              <a:spcAft>
                <a:spcPct val="100000"/>
              </a:spcAft>
            </a:pPr>
            <a:endParaRPr lang="ru-RU" sz="5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Институт Системного Программирования</a:t>
            </a:r>
          </a:p>
          <a:p>
            <a:pPr algn="ctr">
              <a:spcBef>
                <a:spcPct val="0"/>
              </a:spcBef>
            </a:pPr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Российской Академии Наук</a:t>
            </a:r>
          </a:p>
          <a:p>
            <a:pPr algn="ctr">
              <a:spcBef>
                <a:spcPct val="120000"/>
              </a:spcBef>
            </a:pP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Бурдонов Игорь Борисович</a:t>
            </a:r>
          </a:p>
          <a:p>
            <a:pPr algn="ctr">
              <a:spcBef>
                <a:spcPct val="100000"/>
              </a:spcBef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Теория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конформности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для функционального</a:t>
            </a:r>
            <a:b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тестирования программных систем</a:t>
            </a:r>
            <a:b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на основе формальных моделей</a:t>
            </a:r>
          </a:p>
          <a:p>
            <a:pPr algn="ctr">
              <a:spcBef>
                <a:spcPct val="100000"/>
              </a:spcBef>
            </a:pPr>
            <a:r>
              <a:rPr lang="ru-RU" sz="2000" b="0">
                <a:latin typeface="Times New Roman" pitchFamily="18" charset="0"/>
              </a:rPr>
              <a:t>специальность 05.13.11 –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ru-RU" sz="1800" b="0">
                <a:latin typeface="Times New Roman" pitchFamily="18" charset="0"/>
              </a:rPr>
              <a:t>математическое и программное обеспечение</a:t>
            </a:r>
            <a:br>
              <a:rPr lang="ru-RU" sz="1800" b="0">
                <a:latin typeface="Times New Roman" pitchFamily="18" charset="0"/>
              </a:rPr>
            </a:br>
            <a:r>
              <a:rPr lang="ru-RU" sz="1800" b="0">
                <a:latin typeface="Times New Roman" pitchFamily="18" charset="0"/>
              </a:rPr>
              <a:t>вычислительных машин, комплексов</a:t>
            </a:r>
            <a:br>
              <a:rPr lang="ru-RU" sz="1800" b="0">
                <a:latin typeface="Times New Roman" pitchFamily="18" charset="0"/>
              </a:rPr>
            </a:br>
            <a:r>
              <a:rPr lang="ru-RU" sz="1800" b="0">
                <a:latin typeface="Times New Roman" pitchFamily="18" charset="0"/>
              </a:rPr>
              <a:t>и компьютерных сетей </a:t>
            </a:r>
          </a:p>
          <a:p>
            <a:pPr algn="ctr">
              <a:spcBef>
                <a:spcPct val="100000"/>
              </a:spcBef>
            </a:pPr>
            <a:r>
              <a:rPr lang="ru-RU" sz="2000" b="0">
                <a:latin typeface="Times New Roman" pitchFamily="18" charset="0"/>
              </a:rPr>
              <a:t>ДИССЕРТАЦИЯ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ru-RU" sz="2000" b="0">
                <a:latin typeface="Times New Roman" pitchFamily="18" charset="0"/>
              </a:rPr>
              <a:t>на соискание учёной степени</a:t>
            </a:r>
          </a:p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ru-RU" sz="2000" b="0">
                <a:latin typeface="Times New Roman" pitchFamily="18" charset="0"/>
              </a:rPr>
              <a:t>доктора физико-математических наук</a:t>
            </a:r>
          </a:p>
          <a:p>
            <a:pPr algn="ctr">
              <a:spcBef>
                <a:spcPct val="100000"/>
              </a:spcBef>
            </a:pPr>
            <a:r>
              <a:rPr lang="ru-RU" sz="1800" b="0">
                <a:latin typeface="Times New Roman" pitchFamily="18" charset="0"/>
              </a:rPr>
              <a:t>Москва - 2007</a:t>
            </a:r>
          </a:p>
        </p:txBody>
      </p:sp>
      <p:pic>
        <p:nvPicPr>
          <p:cNvPr id="2654229" name="Picture 21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6" dur="18000" fill="hold"/>
                                        <p:tgtEl>
                                          <p:spTgt spid="2654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8" dur="15000" fill="hold"/>
                                        <p:tgtEl>
                                          <p:spTgt spid="2654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0" dur="16000" fill="hold"/>
                                        <p:tgtEl>
                                          <p:spTgt spid="2654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2" dur="22000" fill="hold"/>
                                        <p:tgtEl>
                                          <p:spTgt spid="2654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14" dur="17000" fill="hold"/>
                                        <p:tgtEl>
                                          <p:spTgt spid="265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6" dur="20000" fill="hold"/>
                                        <p:tgtEl>
                                          <p:spTgt spid="265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ptsTypes="aaaaaaaaaaaaaaaaaaaaA">
                                      <p:cBhvr>
                                        <p:cTn id="18" dur="25000" fill="hold"/>
                                        <p:tgtEl>
                                          <p:spTgt spid="2654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9EB4-D24C-4E5A-A33D-BFC09A64752B}" type="slidenum">
              <a:rPr lang="ru-RU"/>
              <a:pPr/>
              <a:t>10</a:t>
            </a:fld>
            <a:endParaRPr lang="ru-RU"/>
          </a:p>
        </p:txBody>
      </p:sp>
      <p:sp>
        <p:nvSpPr>
          <p:cNvPr id="279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488"/>
            <a:ext cx="8229600" cy="790575"/>
          </a:xfrm>
          <a:noFill/>
        </p:spPr>
        <p:txBody>
          <a:bodyPr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Цель работы</a:t>
            </a:r>
          </a:p>
        </p:txBody>
      </p:sp>
      <p:sp>
        <p:nvSpPr>
          <p:cNvPr id="2790403" name="Text Box 3"/>
          <p:cNvSpPr txBox="1">
            <a:spLocks noChangeArrowheads="1"/>
          </p:cNvSpPr>
          <p:nvPr/>
        </p:nvSpPr>
        <p:spPr bwMode="auto">
          <a:xfrm>
            <a:off x="252413" y="1520825"/>
            <a:ext cx="8640762" cy="3622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 algn="l"/>
            <a:r>
              <a:rPr lang="ru-RU" altLang="zh-TW" sz="2800" b="0">
                <a:latin typeface="Times New Roman" pitchFamily="18" charset="0"/>
              </a:rPr>
              <a:t>Создание </a:t>
            </a:r>
            <a:r>
              <a:rPr lang="ru-RU" sz="2800" b="0">
                <a:latin typeface="Times New Roman" pitchFamily="18" charset="0"/>
              </a:rPr>
              <a:t>теории конформности, которая: </a:t>
            </a:r>
            <a:endParaRPr lang="ru-RU" sz="2800" b="0">
              <a:latin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Применима для класса семантик взаимодействия, основанных на наблюдаемом поведении, с параметризацией обобщённой конформности семантикой из этого класса. </a:t>
            </a:r>
          </a:p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Позволяет описывать в спецификации случаи, когда ненаблюдаемые отказы, дивергенция и запрещённое поведение допустимы в реализации, а не просто запрещает их всегда. </a:t>
            </a:r>
          </a:p>
          <a:p>
            <a:pPr marL="342900" indent="-342900" algn="l">
              <a:buFontTx/>
              <a:buAutoNum type="arabicPeriod"/>
            </a:pPr>
            <a:r>
              <a:rPr lang="ru-RU" b="0">
                <a:latin typeface="Times New Roman" pitchFamily="18" charset="0"/>
              </a:rPr>
              <a:t>Развита до уровня алгоритмов генерации тестов. </a:t>
            </a:r>
          </a:p>
        </p:txBody>
      </p:sp>
      <p:grpSp>
        <p:nvGrpSpPr>
          <p:cNvPr id="2790404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0405" name="Text Box 5"/>
            <p:cNvSpPr txBox="1">
              <a:spLocks noChangeArrowheads="1"/>
            </p:cNvSpPr>
            <p:nvPr/>
          </p:nvSpPr>
          <p:spPr bwMode="auto">
            <a:xfrm>
              <a:off x="4526" y="4114"/>
              <a:ext cx="924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Цель работы</a:t>
              </a:r>
            </a:p>
          </p:txBody>
        </p:sp>
        <p:grpSp>
          <p:nvGrpSpPr>
            <p:cNvPr id="2790406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040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0408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0409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0410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0411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041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041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0414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B6C-58CA-435D-B48A-00F4B44C74D3}" type="slidenum">
              <a:rPr lang="ru-RU"/>
              <a:pPr/>
              <a:t>11</a:t>
            </a:fld>
            <a:endParaRPr lang="ru-RU"/>
          </a:p>
        </p:txBody>
      </p:sp>
      <p:sp>
        <p:nvSpPr>
          <p:cNvPr id="279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488"/>
            <a:ext cx="8229600" cy="790575"/>
          </a:xfrm>
          <a:noFill/>
        </p:spPr>
        <p:txBody>
          <a:bodyPr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задачи</a:t>
            </a:r>
          </a:p>
        </p:txBody>
      </p:sp>
      <p:sp>
        <p:nvSpPr>
          <p:cNvPr id="2792451" name="Text Box 3"/>
          <p:cNvSpPr txBox="1">
            <a:spLocks noChangeArrowheads="1"/>
          </p:cNvSpPr>
          <p:nvPr/>
        </p:nvSpPr>
        <p:spPr bwMode="auto">
          <a:xfrm>
            <a:off x="252413" y="1520825"/>
            <a:ext cx="8712200" cy="4802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Формализация тестового эксперимента</a:t>
            </a:r>
            <a:r>
              <a:rPr lang="ru-RU" altLang="zh-TW">
                <a:latin typeface="Times New Roman" pitchFamily="18" charset="0"/>
              </a:rPr>
              <a:t> </a:t>
            </a:r>
            <a:r>
              <a:rPr lang="ru-RU" altLang="zh-TW" b="0">
                <a:latin typeface="Times New Roman" pitchFamily="18" charset="0"/>
              </a:rPr>
              <a:t>для определения класса семантик взаимодействия, основанных на наблюдаемом поведении. 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 altLang="zh-TW">
                <a:latin typeface="Times New Roman" pitchFamily="18" charset="0"/>
              </a:rPr>
              <a:t>Введение концепции безопасного тестирования</a:t>
            </a:r>
            <a:r>
              <a:rPr lang="ru-RU" altLang="zh-TW" b="0">
                <a:latin typeface="Times New Roman" pitchFamily="18" charset="0"/>
              </a:rPr>
              <a:t> для заданной семантики взаимодействия, избегающего</a:t>
            </a:r>
            <a:r>
              <a:rPr lang="en-US" altLang="zh-TW" b="0">
                <a:latin typeface="Times New Roman" pitchFamily="18" charset="0"/>
                <a:ea typeface="新細明體" pitchFamily="18" charset="-120"/>
              </a:rPr>
              <a:t> a) </a:t>
            </a:r>
            <a:r>
              <a:rPr lang="ru-RU" altLang="zh-TW" b="0">
                <a:latin typeface="Times New Roman" pitchFamily="18" charset="0"/>
              </a:rPr>
              <a:t>ненаблюдаемых отказов, </a:t>
            </a:r>
            <a:r>
              <a:rPr lang="en-US" altLang="zh-TW" b="0">
                <a:latin typeface="Times New Roman" pitchFamily="18" charset="0"/>
                <a:ea typeface="新細明體" pitchFamily="18" charset="-120"/>
              </a:rPr>
              <a:t>b) </a:t>
            </a:r>
            <a:r>
              <a:rPr lang="ru-RU" altLang="zh-TW" b="0">
                <a:latin typeface="Times New Roman" pitchFamily="18" charset="0"/>
              </a:rPr>
              <a:t>попыток выхода из дивергенции и </a:t>
            </a:r>
            <a:r>
              <a:rPr lang="en-US" altLang="zh-TW" b="0">
                <a:latin typeface="Times New Roman" pitchFamily="18" charset="0"/>
                <a:ea typeface="新細明體" pitchFamily="18" charset="-120"/>
              </a:rPr>
              <a:t>c) </a:t>
            </a:r>
            <a:r>
              <a:rPr lang="ru-RU" altLang="zh-TW" b="0">
                <a:latin typeface="Times New Roman" pitchFamily="18" charset="0"/>
              </a:rPr>
              <a:t>разрушения. 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 altLang="zh-TW">
                <a:latin typeface="Times New Roman" pitchFamily="18" charset="0"/>
              </a:rPr>
              <a:t>Введение </a:t>
            </a:r>
            <a:r>
              <a:rPr lang="ru-RU">
                <a:latin typeface="Times New Roman" pitchFamily="18" charset="0"/>
              </a:rPr>
              <a:t>гипотезы о безопасности</a:t>
            </a:r>
            <a:r>
              <a:rPr lang="ru-RU" b="0">
                <a:latin typeface="Times New Roman" pitchFamily="18" charset="0"/>
              </a:rPr>
              <a:t>, описывающей класс реализаций, безопасно-тестируемых для данной спецификации в данной семантике взаимодействия.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 altLang="zh-TW">
                <a:latin typeface="Times New Roman" pitchFamily="18" charset="0"/>
              </a:rPr>
              <a:t>Введение </a:t>
            </a:r>
            <a:r>
              <a:rPr lang="ru-RU">
                <a:latin typeface="Times New Roman" pitchFamily="18" charset="0"/>
              </a:rPr>
              <a:t>безопасной конформности</a:t>
            </a:r>
            <a:r>
              <a:rPr lang="ru-RU" b="0">
                <a:latin typeface="Times New Roman" pitchFamily="18" charset="0"/>
              </a:rPr>
              <a:t>, описывающей подкласс безопасно-тестируемых реализаций, конформных данной спецификации в данной семантике взаимодействия.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>
                <a:latin typeface="Times New Roman" pitchFamily="18" charset="0"/>
              </a:rPr>
              <a:t>Алгоритм генерации полного набора тестов</a:t>
            </a:r>
            <a:r>
              <a:rPr lang="ru-RU" b="0">
                <a:latin typeface="Times New Roman" pitchFamily="18" charset="0"/>
              </a:rPr>
              <a:t>. </a:t>
            </a:r>
          </a:p>
        </p:txBody>
      </p:sp>
      <p:grpSp>
        <p:nvGrpSpPr>
          <p:cNvPr id="2792463" name="Group 1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2453" name="Text Box 5"/>
            <p:cNvSpPr txBox="1">
              <a:spLocks noChangeArrowheads="1"/>
            </p:cNvSpPr>
            <p:nvPr/>
          </p:nvSpPr>
          <p:spPr bwMode="auto">
            <a:xfrm>
              <a:off x="4354" y="4114"/>
              <a:ext cx="1202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Основные задачи</a:t>
              </a:r>
            </a:p>
          </p:txBody>
        </p:sp>
        <p:grpSp>
          <p:nvGrpSpPr>
            <p:cNvPr id="2792454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2455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2456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2457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2458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2459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246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246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2462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34B9-58CD-4A1E-9466-6DE3C30FD4D6}" type="slidenum">
              <a:rPr lang="ru-RU"/>
              <a:pPr/>
              <a:t>12</a:t>
            </a:fld>
            <a:endParaRPr lang="ru-RU"/>
          </a:p>
        </p:txBody>
      </p:sp>
      <p:sp>
        <p:nvSpPr>
          <p:cNvPr id="279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76425"/>
            <a:ext cx="8643938" cy="1919288"/>
          </a:xfrm>
          <a:noFill/>
        </p:spPr>
        <p:txBody>
          <a:bodyPr wrap="none" tIns="90000" bIns="9000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TW" sz="40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Задача 1</a:t>
            </a:r>
            <a:r>
              <a:rPr lang="ru-RU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ru-RU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zh-TW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Формализация тестового эксперимента</a:t>
            </a:r>
            <a:endParaRPr lang="ru-RU" sz="36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794499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4500" name="Text Box 4"/>
            <p:cNvSpPr txBox="1">
              <a:spLocks noChangeArrowheads="1"/>
            </p:cNvSpPr>
            <p:nvPr/>
          </p:nvSpPr>
          <p:spPr bwMode="auto">
            <a:xfrm>
              <a:off x="2767" y="4114"/>
              <a:ext cx="262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1.1. Формализация тестового эксперимента</a:t>
              </a:r>
            </a:p>
          </p:txBody>
        </p:sp>
        <p:grpSp>
          <p:nvGrpSpPr>
            <p:cNvPr id="279450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450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4503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4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6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45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450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4509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B868-41B8-4B3D-85E7-71C433E32512}" type="slidenum">
              <a:rPr lang="ru-RU"/>
              <a:pPr/>
              <a:t>13</a:t>
            </a:fld>
            <a:endParaRPr lang="ru-RU"/>
          </a:p>
        </p:txBody>
      </p:sp>
      <p:pic>
        <p:nvPicPr>
          <p:cNvPr id="2796546" name="Picture 2" descr="COMPU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60913"/>
            <a:ext cx="6902450" cy="1655762"/>
          </a:xfrm>
          <a:prstGeom prst="rect">
            <a:avLst/>
          </a:prstGeom>
          <a:noFill/>
        </p:spPr>
      </p:pic>
      <p:pic>
        <p:nvPicPr>
          <p:cNvPr id="2796547" name="Picture 3" descr="MONTORempty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8263" y="5084763"/>
            <a:ext cx="1576387" cy="1227137"/>
          </a:xfrm>
          <a:noFill/>
          <a:ln/>
        </p:spPr>
      </p:pic>
      <p:sp>
        <p:nvSpPr>
          <p:cNvPr id="2796548" name="Text Box 4"/>
          <p:cNvSpPr txBox="1">
            <a:spLocks noChangeArrowheads="1"/>
          </p:cNvSpPr>
          <p:nvPr/>
        </p:nvSpPr>
        <p:spPr bwMode="auto">
          <a:xfrm>
            <a:off x="5345113" y="5192713"/>
            <a:ext cx="11620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0"/>
              </a:spcBef>
            </a:pPr>
            <a:r>
              <a:rPr lang="en-US" sz="6600">
                <a:solidFill>
                  <a:schemeClr val="bg1"/>
                </a:solidFill>
                <a:latin typeface="Arial" charset="0"/>
                <a:sym typeface="Symbol" pitchFamily="18" charset="2"/>
              </a:rPr>
              <a:t></a:t>
            </a:r>
          </a:p>
        </p:txBody>
      </p:sp>
      <p:sp>
        <p:nvSpPr>
          <p:cNvPr id="2796549" name="Text Box 5"/>
          <p:cNvSpPr txBox="1">
            <a:spLocks noChangeArrowheads="1"/>
          </p:cNvSpPr>
          <p:nvPr/>
        </p:nvSpPr>
        <p:spPr bwMode="auto">
          <a:xfrm>
            <a:off x="5372100" y="510222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6600">
                <a:solidFill>
                  <a:schemeClr val="bg1"/>
                </a:solidFill>
                <a:latin typeface="Arial" charset="0"/>
                <a:sym typeface="Symbol" pitchFamily="18" charset="2"/>
              </a:rPr>
              <a:t>z</a:t>
            </a:r>
            <a:endParaRPr lang="ru-RU" sz="660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796550" name="AutoShape 6"/>
          <p:cNvSpPr>
            <a:spLocks noChangeArrowheads="1"/>
          </p:cNvSpPr>
          <p:nvPr/>
        </p:nvSpPr>
        <p:spPr bwMode="auto">
          <a:xfrm>
            <a:off x="5316538" y="5253038"/>
            <a:ext cx="1263650" cy="892175"/>
          </a:xfrm>
          <a:prstGeom prst="roundRect">
            <a:avLst>
              <a:gd name="adj" fmla="val 3204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ru-RU" sz="1800">
              <a:latin typeface="Arial" charset="0"/>
            </a:endParaRPr>
          </a:p>
        </p:txBody>
      </p:sp>
      <p:sp>
        <p:nvSpPr>
          <p:cNvPr id="2796551" name="Text Box 7"/>
          <p:cNvSpPr txBox="1">
            <a:spLocks noChangeArrowheads="1"/>
          </p:cNvSpPr>
          <p:nvPr/>
        </p:nvSpPr>
        <p:spPr bwMode="auto">
          <a:xfrm>
            <a:off x="3459163" y="3198813"/>
            <a:ext cx="5505450" cy="1490662"/>
          </a:xfrm>
          <a:prstGeom prst="rect">
            <a:avLst/>
          </a:prstGeom>
          <a:solidFill>
            <a:srgbClr val="F2FBD9"/>
          </a:solidFill>
          <a:ln w="38100" cmpd="dbl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rIns="54000"/>
          <a:lstStyle/>
          <a:p>
            <a:pPr algn="ctr">
              <a:spcBef>
                <a:spcPct val="0"/>
              </a:spcBef>
              <a:spcAft>
                <a:spcPct val="65000"/>
              </a:spcAft>
            </a:pPr>
            <a:r>
              <a:rPr lang="ru-RU">
                <a:latin typeface="Arial" charset="0"/>
              </a:rPr>
              <a:t>  </a:t>
            </a:r>
            <a:r>
              <a:rPr lang="ru-RU" u="sng">
                <a:latin typeface="Arial" charset="0"/>
              </a:rPr>
              <a:t>управление</a:t>
            </a:r>
          </a:p>
          <a:p>
            <a:pPr algn="ctr"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кнопки</a:t>
            </a:r>
            <a:r>
              <a:rPr lang="ru-RU">
                <a:latin typeface="Arial" charset="0"/>
              </a:rPr>
              <a:t> 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A</a:t>
            </a:r>
            <a:r>
              <a:rPr lang="en-US" b="0">
                <a:latin typeface="Arial" charset="0"/>
              </a:rPr>
              <a:t>”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B</a:t>
            </a:r>
            <a:r>
              <a:rPr lang="en-US" b="0">
                <a:latin typeface="Arial" charset="0"/>
              </a:rPr>
              <a:t>”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C</a:t>
            </a:r>
            <a:r>
              <a:rPr lang="en-US" b="0">
                <a:latin typeface="Arial" charset="0"/>
              </a:rPr>
              <a:t>”</a:t>
            </a:r>
            <a:r>
              <a:rPr lang="ru-RU" b="0">
                <a:latin typeface="Times New Roman" pitchFamily="18" charset="0"/>
              </a:rPr>
              <a:t>,… где</a:t>
            </a:r>
            <a:r>
              <a:rPr lang="ru-RU" b="0">
                <a:latin typeface="Arial" charset="0"/>
              </a:rPr>
              <a:t> </a:t>
            </a:r>
            <a:r>
              <a:rPr lang="en-US" b="0"/>
              <a:t>A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/>
              <a:t>B</a:t>
            </a:r>
            <a:r>
              <a:rPr lang="ru-RU" b="0">
                <a:latin typeface="Times New Roman" pitchFamily="18" charset="0"/>
              </a:rPr>
              <a:t>,</a:t>
            </a:r>
            <a:r>
              <a:rPr lang="en-US" b="0"/>
              <a:t>C</a:t>
            </a:r>
            <a:r>
              <a:rPr lang="ru-RU" b="0">
                <a:latin typeface="Times New Roman" pitchFamily="18" charset="0"/>
              </a:rPr>
              <a:t>,…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sym typeface="Symbol" pitchFamily="18" charset="2"/>
              </a:rPr>
              <a:t></a:t>
            </a:r>
            <a:r>
              <a:rPr lang="en-US">
                <a:latin typeface="Euclid Fraktur" pitchFamily="66" charset="0"/>
                <a:sym typeface="Symbol" pitchFamily="18" charset="2"/>
              </a:rPr>
              <a:t>Q</a:t>
            </a:r>
            <a:endParaRPr lang="ru-RU">
              <a:latin typeface="Euclid Fraktur" pitchFamily="66" charset="0"/>
              <a:sym typeface="Symbol" pitchFamily="18" charset="2"/>
            </a:endParaRPr>
          </a:p>
          <a:p>
            <a:pPr algn="ctr"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кнопка </a:t>
            </a:r>
            <a:r>
              <a:rPr lang="en-US" b="0">
                <a:latin typeface="Arial" charset="0"/>
              </a:rPr>
              <a:t>“</a:t>
            </a:r>
            <a:r>
              <a:rPr lang="en-US" b="0"/>
              <a:t>A</a:t>
            </a:r>
            <a:r>
              <a:rPr lang="en-US" b="0">
                <a:latin typeface="Arial" charset="0"/>
              </a:rPr>
              <a:t>”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разрешает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действия</a:t>
            </a:r>
            <a:r>
              <a:rPr lang="en-US" b="0"/>
              <a:t> z</a:t>
            </a:r>
            <a:r>
              <a:rPr lang="en-US" b="0">
                <a:sym typeface="Symbol" pitchFamily="18" charset="2"/>
              </a:rPr>
              <a:t>A</a:t>
            </a:r>
            <a:endParaRPr lang="ru-RU" b="0">
              <a:sym typeface="Symbol" pitchFamily="18" charset="2"/>
            </a:endParaRPr>
          </a:p>
        </p:txBody>
      </p:sp>
      <p:sp>
        <p:nvSpPr>
          <p:cNvPr id="2796552" name="Text Box 8"/>
          <p:cNvSpPr txBox="1">
            <a:spLocks noChangeArrowheads="1"/>
          </p:cNvSpPr>
          <p:nvPr/>
        </p:nvSpPr>
        <p:spPr bwMode="auto">
          <a:xfrm>
            <a:off x="179388" y="3198813"/>
            <a:ext cx="3178175" cy="1489075"/>
          </a:xfrm>
          <a:prstGeom prst="rect">
            <a:avLst/>
          </a:prstGeom>
          <a:solidFill>
            <a:srgbClr val="F2FBD9"/>
          </a:solidFill>
          <a:ln w="38100" cmpd="dbl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rIns="54000"/>
          <a:lstStyle/>
          <a:p>
            <a:pPr algn="ctr">
              <a:spcBef>
                <a:spcPct val="0"/>
              </a:spcBef>
              <a:spcAft>
                <a:spcPct val="50000"/>
              </a:spcAft>
            </a:pPr>
            <a:r>
              <a:rPr lang="ru-RU">
                <a:latin typeface="Arial" charset="0"/>
              </a:rPr>
              <a:t>  </a:t>
            </a:r>
            <a:r>
              <a:rPr lang="ru-RU" u="sng">
                <a:latin typeface="Arial" charset="0"/>
              </a:rPr>
              <a:t>наблюдение</a:t>
            </a:r>
            <a:endParaRPr lang="ru-RU"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внешнее действие </a:t>
            </a:r>
            <a:r>
              <a:rPr lang="en-US" b="0">
                <a:latin typeface="Times New Roman" pitchFamily="18" charset="0"/>
              </a:rPr>
              <a:t> </a:t>
            </a:r>
            <a:r>
              <a:rPr lang="en-US" b="0"/>
              <a:t>z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b="0"/>
              <a:t>A</a:t>
            </a:r>
            <a:endParaRPr lang="ru-RU" b="0">
              <a:sym typeface="Symbol" pitchFamily="18" charset="2"/>
            </a:endParaRPr>
          </a:p>
          <a:p>
            <a:pPr algn="ctr">
              <a:spcBef>
                <a:spcPct val="30000"/>
              </a:spcBef>
            </a:pPr>
            <a:r>
              <a:rPr lang="ru-RU" b="0">
                <a:latin typeface="Times New Roman" pitchFamily="18" charset="0"/>
              </a:rPr>
              <a:t>отказ</a:t>
            </a:r>
            <a:r>
              <a:rPr lang="ru-RU" b="0"/>
              <a:t> </a:t>
            </a:r>
            <a:r>
              <a:rPr lang="en-US" b="0"/>
              <a:t>A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endParaRPr lang="ru-RU">
              <a:latin typeface="Euclid Fraktur" pitchFamily="66" charset="0"/>
              <a:sym typeface="Symbol" pitchFamily="18" charset="2"/>
            </a:endParaRPr>
          </a:p>
        </p:txBody>
      </p:sp>
      <p:sp>
        <p:nvSpPr>
          <p:cNvPr id="2796553" name="Text Box 9"/>
          <p:cNvSpPr txBox="1">
            <a:spLocks noChangeArrowheads="1"/>
          </p:cNvSpPr>
          <p:nvPr/>
        </p:nvSpPr>
        <p:spPr bwMode="auto">
          <a:xfrm>
            <a:off x="914400" y="5338763"/>
            <a:ext cx="66754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altLang="zh-TW" sz="3000" b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чёрный ящик, в котором реализация</a:t>
            </a:r>
            <a:endParaRPr lang="ru-RU" sz="3000" b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796554" name="AutoShape 10"/>
          <p:cNvSpPr>
            <a:spLocks noChangeAspect="1" noChangeArrowheads="1"/>
          </p:cNvSpPr>
          <p:nvPr/>
        </p:nvSpPr>
        <p:spPr bwMode="auto">
          <a:xfrm>
            <a:off x="3351213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796555" name="Group 11"/>
          <p:cNvGrpSpPr>
            <a:grpSpLocks/>
          </p:cNvGrpSpPr>
          <p:nvPr/>
        </p:nvGrpSpPr>
        <p:grpSpPr bwMode="auto">
          <a:xfrm>
            <a:off x="3328988" y="5480050"/>
            <a:ext cx="677862" cy="771525"/>
            <a:chOff x="2533" y="3634"/>
            <a:chExt cx="427" cy="486"/>
          </a:xfrm>
        </p:grpSpPr>
        <p:pic>
          <p:nvPicPr>
            <p:cNvPr id="2796556" name="Picture 12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33" y="3634"/>
              <a:ext cx="427" cy="486"/>
            </a:xfrm>
            <a:prstGeom prst="rect">
              <a:avLst/>
            </a:prstGeom>
            <a:noFill/>
          </p:spPr>
        </p:pic>
        <p:sp>
          <p:nvSpPr>
            <p:cNvPr id="2796557" name="Text Box 13"/>
            <p:cNvSpPr txBox="1">
              <a:spLocks noChangeAspect="1" noChangeArrowheads="1"/>
            </p:cNvSpPr>
            <p:nvPr/>
          </p:nvSpPr>
          <p:spPr bwMode="auto">
            <a:xfrm>
              <a:off x="2562" y="3701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sz="3000">
                  <a:latin typeface="Arial" charset="0"/>
                </a:rPr>
                <a:t> </a:t>
              </a:r>
              <a:r>
                <a:rPr lang="en-US" sz="3000">
                  <a:latin typeface="Arial" charset="0"/>
                </a:rPr>
                <a:t>C</a:t>
              </a:r>
              <a:endParaRPr lang="en-US" sz="3000" baseline="-25000">
                <a:latin typeface="Arial" charset="0"/>
                <a:sym typeface="Symbol" pitchFamily="18" charset="2"/>
              </a:endParaRPr>
            </a:p>
          </p:txBody>
        </p:sp>
      </p:grpSp>
      <p:pic>
        <p:nvPicPr>
          <p:cNvPr id="2796558" name="Picture 14" descr="switch o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5214938"/>
            <a:ext cx="420688" cy="985837"/>
          </a:xfrm>
          <a:prstGeom prst="rect">
            <a:avLst/>
          </a:prstGeom>
          <a:noFill/>
        </p:spPr>
      </p:pic>
      <p:pic>
        <p:nvPicPr>
          <p:cNvPr id="2796559" name="Picture 15" descr="switch 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3913" y="5213350"/>
            <a:ext cx="420687" cy="985838"/>
          </a:xfrm>
          <a:prstGeom prst="rect">
            <a:avLst/>
          </a:prstGeom>
          <a:noFill/>
        </p:spPr>
      </p:pic>
      <p:sp>
        <p:nvSpPr>
          <p:cNvPr id="2796560" name="AutoShape 16"/>
          <p:cNvSpPr>
            <a:spLocks noChangeAspect="1" noChangeArrowheads="1"/>
          </p:cNvSpPr>
          <p:nvPr/>
        </p:nvSpPr>
        <p:spPr bwMode="auto">
          <a:xfrm>
            <a:off x="2576513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796561" name="Group 17"/>
          <p:cNvGrpSpPr>
            <a:grpSpLocks noChangeAspect="1"/>
          </p:cNvGrpSpPr>
          <p:nvPr/>
        </p:nvGrpSpPr>
        <p:grpSpPr bwMode="auto">
          <a:xfrm>
            <a:off x="2555875" y="5481638"/>
            <a:ext cx="677863" cy="771525"/>
            <a:chOff x="657" y="2069"/>
            <a:chExt cx="474" cy="540"/>
          </a:xfrm>
        </p:grpSpPr>
        <p:pic>
          <p:nvPicPr>
            <p:cNvPr id="2796562" name="Picture 18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</p:spPr>
        </p:pic>
        <p:sp>
          <p:nvSpPr>
            <p:cNvPr id="2796563" name="Text Box 19"/>
            <p:cNvSpPr txBox="1">
              <a:spLocks noChangeAspect="1" noChangeArrowheads="1"/>
            </p:cNvSpPr>
            <p:nvPr/>
          </p:nvSpPr>
          <p:spPr bwMode="auto">
            <a:xfrm>
              <a:off x="701" y="2143"/>
              <a:ext cx="26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ru-RU" sz="3000">
                  <a:latin typeface="Arial" charset="0"/>
                </a:rPr>
                <a:t> </a:t>
              </a:r>
              <a:r>
                <a:rPr lang="en-US" sz="3000">
                  <a:latin typeface="Arial" charset="0"/>
                </a:rPr>
                <a:t>B</a:t>
              </a:r>
              <a:endParaRPr lang="ru-RU" sz="3000">
                <a:latin typeface="Arial" charset="0"/>
              </a:endParaRPr>
            </a:p>
          </p:txBody>
        </p:sp>
      </p:grpSp>
      <p:sp>
        <p:nvSpPr>
          <p:cNvPr id="2796564" name="AutoShape 20"/>
          <p:cNvSpPr>
            <a:spLocks noChangeAspect="1" noChangeArrowheads="1"/>
          </p:cNvSpPr>
          <p:nvPr/>
        </p:nvSpPr>
        <p:spPr bwMode="auto">
          <a:xfrm>
            <a:off x="1822450" y="5495925"/>
            <a:ext cx="644525" cy="7397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96565" name="Rectangle 21"/>
          <p:cNvSpPr>
            <a:spLocks noGrp="1" noChangeArrowheads="1"/>
          </p:cNvSpPr>
          <p:nvPr>
            <p:ph type="title"/>
          </p:nvPr>
        </p:nvSpPr>
        <p:spPr>
          <a:xfrm>
            <a:off x="582613" y="400050"/>
            <a:ext cx="7958137" cy="6683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Параметризуемая машина тестирования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96566" name="Text Box 22"/>
          <p:cNvSpPr txBox="1">
            <a:spLocks noChangeArrowheads="1"/>
          </p:cNvSpPr>
          <p:nvPr/>
        </p:nvSpPr>
        <p:spPr bwMode="auto">
          <a:xfrm>
            <a:off x="4129088" y="5326063"/>
            <a:ext cx="5095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ru-RU" sz="4800">
                <a:solidFill>
                  <a:srgbClr val="F5F3E3"/>
                </a:solidFill>
                <a:latin typeface="Arial" charset="0"/>
              </a:rPr>
              <a:t>...</a:t>
            </a:r>
          </a:p>
        </p:txBody>
      </p:sp>
      <p:grpSp>
        <p:nvGrpSpPr>
          <p:cNvPr id="2796567" name="Group 23"/>
          <p:cNvGrpSpPr>
            <a:grpSpLocks/>
          </p:cNvGrpSpPr>
          <p:nvPr/>
        </p:nvGrpSpPr>
        <p:grpSpPr bwMode="auto">
          <a:xfrm>
            <a:off x="1800225" y="5480050"/>
            <a:ext cx="677863" cy="771525"/>
            <a:chOff x="1568" y="3634"/>
            <a:chExt cx="427" cy="486"/>
          </a:xfrm>
        </p:grpSpPr>
        <p:pic>
          <p:nvPicPr>
            <p:cNvPr id="2796568" name="Picture 24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68" y="3634"/>
              <a:ext cx="427" cy="486"/>
            </a:xfrm>
            <a:prstGeom prst="rect">
              <a:avLst/>
            </a:prstGeom>
            <a:noFill/>
          </p:spPr>
        </p:pic>
        <p:sp>
          <p:nvSpPr>
            <p:cNvPr id="2796569" name="Text Box 25"/>
            <p:cNvSpPr txBox="1">
              <a:spLocks noChangeAspect="1" noChangeArrowheads="1"/>
            </p:cNvSpPr>
            <p:nvPr/>
          </p:nvSpPr>
          <p:spPr bwMode="auto">
            <a:xfrm>
              <a:off x="1587" y="3701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sz="3000">
                  <a:latin typeface="Arial" charset="0"/>
                </a:rPr>
                <a:t> </a:t>
              </a:r>
              <a:r>
                <a:rPr lang="en-US" sz="3000">
                  <a:latin typeface="Arial" charset="0"/>
                </a:rPr>
                <a:t>A</a:t>
              </a:r>
              <a:endParaRPr lang="ru-RU" sz="3000">
                <a:latin typeface="Arial" charset="0"/>
              </a:endParaRPr>
            </a:p>
          </p:txBody>
        </p:sp>
      </p:grpSp>
      <p:grpSp>
        <p:nvGrpSpPr>
          <p:cNvPr id="2796570" name="Group 2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6571" name="Text Box 27"/>
            <p:cNvSpPr txBox="1">
              <a:spLocks noChangeArrowheads="1"/>
            </p:cNvSpPr>
            <p:nvPr/>
          </p:nvSpPr>
          <p:spPr bwMode="auto">
            <a:xfrm>
              <a:off x="2767" y="4114"/>
              <a:ext cx="262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1.1. Формализация тестового эксперимента</a:t>
              </a:r>
            </a:p>
          </p:txBody>
        </p:sp>
        <p:grpSp>
          <p:nvGrpSpPr>
            <p:cNvPr id="2796572" name="Group 2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6573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6574" name="Rectangle 3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6575" name="Rectangle 3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6576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6577" name="Rectangle 3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657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657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6580" name="Text Box 3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grpSp>
        <p:nvGrpSpPr>
          <p:cNvPr id="2796581" name="Group 37"/>
          <p:cNvGrpSpPr>
            <a:grpSpLocks/>
          </p:cNvGrpSpPr>
          <p:nvPr/>
        </p:nvGrpSpPr>
        <p:grpSpPr bwMode="auto">
          <a:xfrm>
            <a:off x="419100" y="1304925"/>
            <a:ext cx="8316913" cy="1809750"/>
            <a:chOff x="264" y="822"/>
            <a:chExt cx="5239" cy="1140"/>
          </a:xfrm>
        </p:grpSpPr>
        <p:sp>
          <p:nvSpPr>
            <p:cNvPr id="2796582" name="Text Box 38"/>
            <p:cNvSpPr txBox="1">
              <a:spLocks noChangeArrowheads="1"/>
            </p:cNvSpPr>
            <p:nvPr/>
          </p:nvSpPr>
          <p:spPr bwMode="auto">
            <a:xfrm>
              <a:off x="264" y="822"/>
              <a:ext cx="5239" cy="1140"/>
            </a:xfrm>
            <a:prstGeom prst="rect">
              <a:avLst/>
            </a:prstGeom>
            <a:solidFill>
              <a:srgbClr val="F2FBD9"/>
            </a:solidFill>
            <a:ln w="38100" cmpd="dbl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lIns="198000" rIns="198000">
              <a:spAutoFit/>
            </a:bodyPr>
            <a:lstStyle/>
            <a:p>
              <a:pPr algn="l">
                <a:spcBef>
                  <a:spcPct val="20000"/>
                </a:spcBef>
              </a:pPr>
              <a:r>
                <a:rPr lang="en-US" b="0"/>
                <a:t>L</a:t>
              </a:r>
              <a:r>
                <a:rPr lang="ru-RU" b="0"/>
                <a:t> </a:t>
              </a:r>
              <a:r>
                <a:rPr lang="ru-RU" b="0">
                  <a:latin typeface="Times New Roman" pitchFamily="18" charset="0"/>
                </a:rPr>
                <a:t>- алфавит внешних действий,</a:t>
              </a:r>
            </a:p>
            <a:p>
              <a:pPr algn="l">
                <a:spcBef>
                  <a:spcPct val="20000"/>
                </a:spcBef>
              </a:pPr>
              <a:r>
                <a:rPr lang="en-US">
                  <a:latin typeface="Euclid Fraktur" pitchFamily="66" charset="0"/>
                  <a:sym typeface="Symbol" pitchFamily="18" charset="2"/>
                </a:rPr>
                <a:t>R</a:t>
              </a:r>
              <a:r>
                <a:rPr lang="en-US" b="0">
                  <a:sym typeface="Symbol" pitchFamily="18" charset="2"/>
                </a:rPr>
                <a:t></a:t>
              </a:r>
              <a:r>
                <a:rPr lang="en-US" b="0">
                  <a:sym typeface="Euclid Math One" pitchFamily="18" charset="2"/>
                </a:rPr>
                <a:t></a:t>
              </a:r>
              <a:r>
                <a:rPr lang="ru-RU" b="0">
                  <a:sym typeface="Euclid Math One" pitchFamily="18" charset="2"/>
                </a:rPr>
                <a:t>(</a:t>
              </a:r>
              <a:r>
                <a:rPr lang="en-US" b="0">
                  <a:sym typeface="Symbol" pitchFamily="18" charset="2"/>
                </a:rPr>
                <a:t>L</a:t>
              </a:r>
              <a:r>
                <a:rPr lang="ru-RU" b="0">
                  <a:sym typeface="Symbol" pitchFamily="18" charset="2"/>
                </a:rPr>
                <a:t>)</a:t>
              </a:r>
              <a:r>
                <a:rPr lang="ru-RU" b="0">
                  <a:latin typeface="Times New Roman" pitchFamily="18" charset="0"/>
                </a:rPr>
                <a:t> </a:t>
              </a:r>
              <a:r>
                <a:rPr lang="en-US" b="0">
                  <a:latin typeface="Times New Roman" pitchFamily="18" charset="0"/>
                </a:rPr>
                <a:t>- </a:t>
              </a:r>
              <a:r>
                <a:rPr lang="ru-RU" b="0">
                  <a:latin typeface="Times New Roman" pitchFamily="18" charset="0"/>
                </a:rPr>
                <a:t>наблюдаемые отказы,</a:t>
              </a:r>
            </a:p>
            <a:p>
              <a:pPr algn="l">
                <a:spcBef>
                  <a:spcPct val="20000"/>
                </a:spcBef>
              </a:pPr>
              <a:r>
                <a:rPr lang="en-US">
                  <a:latin typeface="Euclid Fraktur" pitchFamily="66" charset="0"/>
                  <a:sym typeface="Symbol" pitchFamily="18" charset="2"/>
                </a:rPr>
                <a:t>Q</a:t>
              </a:r>
              <a:r>
                <a:rPr lang="en-US" b="0">
                  <a:sym typeface="Symbol" pitchFamily="18" charset="2"/>
                </a:rPr>
                <a:t></a:t>
              </a:r>
              <a:r>
                <a:rPr lang="en-US" b="0">
                  <a:latin typeface="Times New Roman" pitchFamily="18" charset="0"/>
                  <a:sym typeface="Euclid Math One" pitchFamily="18" charset="2"/>
                </a:rPr>
                <a:t></a:t>
              </a:r>
              <a:r>
                <a:rPr lang="ru-RU" b="0">
                  <a:latin typeface="Times New Roman" pitchFamily="18" charset="0"/>
                  <a:sym typeface="Euclid Math One" pitchFamily="18" charset="2"/>
                </a:rPr>
                <a:t>(</a:t>
              </a:r>
              <a:r>
                <a:rPr lang="en-US" b="0">
                  <a:latin typeface="Times New Roman" pitchFamily="18" charset="0"/>
                  <a:sym typeface="Symbol" pitchFamily="18" charset="2"/>
                </a:rPr>
                <a:t>L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ru-RU" b="0">
                  <a:latin typeface="Times New Roman" pitchFamily="18" charset="0"/>
                </a:rPr>
                <a:t> </a:t>
              </a:r>
              <a:r>
                <a:rPr lang="en-US" b="0">
                  <a:latin typeface="Times New Roman" pitchFamily="18" charset="0"/>
                </a:rPr>
                <a:t>- </a:t>
              </a:r>
              <a:r>
                <a:rPr lang="ru-RU" b="0">
                  <a:latin typeface="Times New Roman" pitchFamily="18" charset="0"/>
                </a:rPr>
                <a:t>ненаблюдаемые отказы,</a:t>
              </a:r>
            </a:p>
            <a:p>
              <a:pPr algn="l">
                <a:spcBef>
                  <a:spcPct val="20000"/>
                </a:spcBef>
              </a:pPr>
              <a:r>
                <a:rPr lang="ru-RU" b="0">
                  <a:sym typeface="Symbol" pitchFamily="18" charset="2"/>
                </a:rPr>
                <a:t>(</a:t>
              </a:r>
              <a:r>
                <a:rPr lang="en-US" b="0">
                  <a:sym typeface="Symbol" pitchFamily="18" charset="2"/>
                </a:rPr>
                <a:t>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R</a:t>
              </a:r>
              <a:r>
                <a:rPr lang="ru-RU" b="0">
                  <a:sym typeface="Symbol" pitchFamily="18" charset="2"/>
                </a:rPr>
                <a:t>)</a:t>
              </a:r>
              <a:r>
                <a:rPr lang="en-US" b="0">
                  <a:sym typeface="Symbol" pitchFamily="18" charset="2"/>
                </a:rPr>
                <a:t></a:t>
              </a:r>
              <a:r>
                <a:rPr lang="ru-RU" b="0">
                  <a:sym typeface="Symbol" pitchFamily="18" charset="2"/>
                </a:rPr>
                <a:t>(</a:t>
              </a:r>
              <a:r>
                <a:rPr lang="en-US" b="0">
                  <a:sym typeface="Symbol" pitchFamily="18" charset="2"/>
                </a:rPr>
                <a:t>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Q</a:t>
              </a:r>
              <a:r>
                <a:rPr lang="ru-RU" b="0">
                  <a:sym typeface="Symbol" pitchFamily="18" charset="2"/>
                </a:rPr>
                <a:t>)=</a:t>
              </a:r>
              <a:r>
                <a:rPr lang="en-US" b="0">
                  <a:sym typeface="Symbol" pitchFamily="18" charset="2"/>
                </a:rPr>
                <a:t>L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.</a:t>
              </a:r>
              <a:r>
                <a:rPr lang="ru-RU" b="0">
                  <a:sym typeface="Symbol" pitchFamily="18" charset="2"/>
                </a:rPr>
                <a:t> 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R</a:t>
              </a:r>
              <a:r>
                <a:rPr lang="ru-RU" b="0">
                  <a:sym typeface="Symbol" pitchFamily="18" charset="2"/>
                </a:rPr>
                <a:t></a:t>
              </a:r>
              <a:r>
                <a:rPr lang="en-US">
                  <a:latin typeface="Euclid Fraktur" pitchFamily="66" charset="0"/>
                  <a:sym typeface="Symbol" pitchFamily="18" charset="2"/>
                </a:rPr>
                <a:t>Q</a:t>
              </a:r>
              <a:r>
                <a:rPr lang="ru-RU" b="0">
                  <a:sym typeface="Symbol" pitchFamily="18" charset="2"/>
                </a:rPr>
                <a:t>=</a:t>
              </a:r>
              <a:r>
                <a:rPr lang="ru-RU" b="0">
                  <a:latin typeface="Times New Roman" pitchFamily="18" charset="0"/>
                  <a:sym typeface="Symbol" pitchFamily="18" charset="2"/>
                </a:rPr>
                <a:t>.</a:t>
              </a:r>
            </a:p>
          </p:txBody>
        </p:sp>
        <p:sp>
          <p:nvSpPr>
            <p:cNvPr id="2796583" name="Text Box 39"/>
            <p:cNvSpPr txBox="1">
              <a:spLocks noChangeArrowheads="1"/>
            </p:cNvSpPr>
            <p:nvPr/>
          </p:nvSpPr>
          <p:spPr bwMode="auto">
            <a:xfrm>
              <a:off x="3808" y="1214"/>
              <a:ext cx="1453" cy="288"/>
            </a:xfrm>
            <a:prstGeom prst="rect">
              <a:avLst/>
            </a:prstGeom>
            <a:solidFill>
              <a:srgbClr val="F2FBD9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Euclid Fraktur" pitchFamily="66" charset="0"/>
                </a:rPr>
                <a:t>R</a:t>
              </a:r>
              <a:r>
                <a:rPr lang="en-US" b="0">
                  <a:latin typeface="Times New Roman" pitchFamily="18" charset="0"/>
                </a:rPr>
                <a:t>/</a:t>
              </a:r>
              <a:r>
                <a:rPr lang="en-US">
                  <a:latin typeface="Euclid Fraktur" pitchFamily="66" charset="0"/>
                </a:rPr>
                <a:t>Q</a:t>
              </a:r>
              <a:r>
                <a:rPr lang="ru-RU" b="0">
                  <a:latin typeface="Times New Roman" pitchFamily="18" charset="0"/>
                </a:rPr>
                <a:t>-семантика</a:t>
              </a:r>
            </a:p>
          </p:txBody>
        </p:sp>
        <p:sp>
          <p:nvSpPr>
            <p:cNvPr id="2796584" name="AutoShape 40"/>
            <p:cNvSpPr>
              <a:spLocks/>
            </p:cNvSpPr>
            <p:nvPr/>
          </p:nvSpPr>
          <p:spPr bwMode="auto">
            <a:xfrm>
              <a:off x="3266" y="913"/>
              <a:ext cx="136" cy="975"/>
            </a:xfrm>
            <a:prstGeom prst="rightBrace">
              <a:avLst>
                <a:gd name="adj1" fmla="val 59743"/>
                <a:gd name="adj2" fmla="val 50000"/>
              </a:avLst>
            </a:prstGeom>
            <a:solidFill>
              <a:srgbClr val="F2FBD9"/>
            </a:solidFill>
            <a:ln w="254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2796585" name="Text Box 41"/>
          <p:cNvSpPr txBox="1">
            <a:spLocks noChangeArrowheads="1"/>
          </p:cNvSpPr>
          <p:nvPr/>
        </p:nvSpPr>
        <p:spPr bwMode="auto">
          <a:xfrm>
            <a:off x="34925" y="39052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96586" name="Text Box 42"/>
          <p:cNvSpPr txBox="1">
            <a:spLocks noChangeArrowheads="1"/>
          </p:cNvSpPr>
          <p:nvPr/>
        </p:nvSpPr>
        <p:spPr bwMode="auto">
          <a:xfrm>
            <a:off x="34925" y="43291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796587" name="Text Box 43"/>
          <p:cNvSpPr txBox="1">
            <a:spLocks noChangeArrowheads="1"/>
          </p:cNvSpPr>
          <p:nvPr/>
        </p:nvSpPr>
        <p:spPr bwMode="auto">
          <a:xfrm>
            <a:off x="71438" y="6316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9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9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9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9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9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79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9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9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9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9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9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9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9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9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9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9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279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796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279656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9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79656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96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279656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9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79656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6549" grpId="0"/>
      <p:bldP spid="2796549" grpId="1"/>
      <p:bldP spid="2796550" grpId="0" animBg="1"/>
      <p:bldP spid="2796552" grpId="0" animBg="1"/>
      <p:bldP spid="2796553" grpId="0"/>
      <p:bldP spid="2796553" grpId="1"/>
      <p:bldP spid="2796554" grpId="0" animBg="1"/>
      <p:bldP spid="2796560" grpId="0" animBg="1"/>
      <p:bldP spid="2796564" grpId="0" animBg="1"/>
      <p:bldP spid="2796566" grpId="0"/>
      <p:bldP spid="2796585" grpId="0"/>
      <p:bldP spid="2796586" grpId="0"/>
      <p:bldP spid="27965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B391-D35C-49DE-B257-C8AE82831BCC}" type="slidenum">
              <a:rPr lang="ru-RU"/>
              <a:pPr/>
              <a:t>14</a:t>
            </a:fld>
            <a:endParaRPr lang="ru-RU"/>
          </a:p>
        </p:txBody>
      </p:sp>
      <p:sp>
        <p:nvSpPr>
          <p:cNvPr id="279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35238" y="400050"/>
            <a:ext cx="4057650" cy="6683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Трассы наблюдений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79859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98596" name="Text Box 4"/>
            <p:cNvSpPr txBox="1">
              <a:spLocks noChangeArrowheads="1"/>
            </p:cNvSpPr>
            <p:nvPr/>
          </p:nvSpPr>
          <p:spPr bwMode="auto">
            <a:xfrm>
              <a:off x="2767" y="4114"/>
              <a:ext cx="262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1.1. Формализация тестового эксперимента</a:t>
              </a:r>
            </a:p>
          </p:txBody>
        </p:sp>
        <p:grpSp>
          <p:nvGrpSpPr>
            <p:cNvPr id="279859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98598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98599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8600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860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8602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9860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9860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98605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798606" name="Text Box 14"/>
          <p:cNvSpPr txBox="1">
            <a:spLocks noChangeArrowheads="1"/>
          </p:cNvSpPr>
          <p:nvPr/>
        </p:nvSpPr>
        <p:spPr bwMode="auto">
          <a:xfrm>
            <a:off x="528638" y="1376363"/>
            <a:ext cx="8075612" cy="43815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110000"/>
              </a:lnSpc>
              <a:spcBef>
                <a:spcPct val="70000"/>
              </a:spcBef>
            </a:pPr>
            <a:r>
              <a:rPr lang="ru-RU" b="0">
                <a:latin typeface="Times New Roman" pitchFamily="18" charset="0"/>
              </a:rPr>
              <a:t>Результат тестового эксперимента – </a:t>
            </a:r>
            <a:r>
              <a:rPr lang="ru-RU" b="0" i="1">
                <a:latin typeface="Times New Roman" pitchFamily="18" charset="0"/>
              </a:rPr>
              <a:t>трасса наблюдений</a:t>
            </a:r>
            <a:r>
              <a:rPr lang="ru-RU" b="0">
                <a:latin typeface="Times New Roman" pitchFamily="18" charset="0"/>
              </a:rPr>
              <a:t>: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последовательность действий и отказов (множеств действий),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быть может, заканчивающаяся символом</a:t>
            </a:r>
            <a:r>
              <a:rPr lang="ru-RU" b="0"/>
              <a:t> </a:t>
            </a:r>
            <a:r>
              <a:rPr lang="ru-RU" b="0">
                <a:sym typeface="Symbol" pitchFamily="18" charset="2"/>
              </a:rPr>
              <a:t>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(дивергенция)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b="0">
                <a:sym typeface="Symbol" pitchFamily="18" charset="2"/>
              </a:rPr>
              <a:t> 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разрушение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запрещённое поведение).</a:t>
            </a:r>
          </a:p>
          <a:p>
            <a:pPr algn="l">
              <a:lnSpc>
                <a:spcPct val="110000"/>
              </a:lnSpc>
              <a:spcBef>
                <a:spcPct val="7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По умолчанию, только конечные трассы.</a:t>
            </a:r>
          </a:p>
          <a:p>
            <a:pPr algn="l">
              <a:lnSpc>
                <a:spcPct val="110000"/>
              </a:lnSpc>
              <a:spcBef>
                <a:spcPct val="70000"/>
              </a:spcBef>
            </a:pP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-трасса – это трасса, в которой все отказы из семейства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endParaRPr lang="ru-RU">
              <a:latin typeface="Euclid Fraktur" pitchFamily="66" charset="0"/>
              <a:sym typeface="Symbol" pitchFamily="18" charset="2"/>
            </a:endParaRPr>
          </a:p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(для заданной </a:t>
            </a:r>
            <a:r>
              <a:rPr lang="en-US" b="0">
                <a:latin typeface="Euclid Fraktur" pitchFamily="66" charset="0"/>
                <a:sym typeface="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>
                <a:latin typeface="Euclid Fraktur" pitchFamily="66" charset="0"/>
                <a:sym typeface="Symbol" pitchFamily="18" charset="2"/>
              </a:rPr>
              <a:t>Q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семантики).</a:t>
            </a:r>
          </a:p>
          <a:p>
            <a:pPr algn="l">
              <a:lnSpc>
                <a:spcPct val="110000"/>
              </a:lnSpc>
              <a:spcBef>
                <a:spcPct val="7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Множество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с определённым набором свойств называется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трассовой моделью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или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-моделью.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D9479-4429-46B9-A15E-DAE7EB8AAFB2}" type="slidenum">
              <a:rPr lang="ru-RU"/>
              <a:pPr/>
              <a:t>15</a:t>
            </a:fld>
            <a:endParaRPr lang="ru-RU"/>
          </a:p>
        </p:txBody>
      </p:sp>
      <p:sp>
        <p:nvSpPr>
          <p:cNvPr id="2800642" name="Text Box 2"/>
          <p:cNvSpPr txBox="1">
            <a:spLocks noChangeArrowheads="1"/>
          </p:cNvSpPr>
          <p:nvPr/>
        </p:nvSpPr>
        <p:spPr bwMode="auto">
          <a:xfrm>
            <a:off x="323850" y="1289050"/>
            <a:ext cx="8461375" cy="1095375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100000"/>
              </a:spcBef>
            </a:pPr>
            <a:r>
              <a:rPr lang="ru-RU" altLang="zh-TW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Предположение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Конечная последовательность действий выполняется конечное время, а бесконечная последовательность (в частности, дивергенция) выполняется бесконечно долго.</a:t>
            </a:r>
            <a:endParaRPr lang="ru-RU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06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5263" y="307975"/>
            <a:ext cx="8789987" cy="790575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altLang="zh-TW" sz="40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Задача 2</a:t>
            </a:r>
            <a:r>
              <a:rPr lang="ru-RU" altLang="zh-TW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: Безопасное тестирование</a:t>
            </a:r>
            <a:endParaRPr lang="ru-RU" sz="4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800659" name="Group 1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0645" name="Text Box 5"/>
            <p:cNvSpPr txBox="1">
              <a:spLocks noChangeArrowheads="1"/>
            </p:cNvSpPr>
            <p:nvPr/>
          </p:nvSpPr>
          <p:spPr bwMode="auto">
            <a:xfrm>
              <a:off x="3544" y="4114"/>
              <a:ext cx="1808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1.2. Безопасное тестирование</a:t>
              </a:r>
            </a:p>
          </p:txBody>
        </p:sp>
        <p:grpSp>
          <p:nvGrpSpPr>
            <p:cNvPr id="2800646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064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0648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0649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0650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0651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065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065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0654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800655" name="Text Box 15"/>
          <p:cNvSpPr txBox="1">
            <a:spLocks noChangeArrowheads="1"/>
          </p:cNvSpPr>
          <p:nvPr/>
        </p:nvSpPr>
        <p:spPr bwMode="auto">
          <a:xfrm>
            <a:off x="554038" y="3897313"/>
            <a:ext cx="8013700" cy="20447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spcAft>
                <a:spcPct val="10000"/>
              </a:spcAft>
              <a:buClr>
                <a:schemeClr val="tx1"/>
              </a:buClr>
            </a:pPr>
            <a:r>
              <a:rPr lang="ru-RU" altLang="zh-TW" b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Нет бесконечных цепочек нажатий кнопок и наблюдений (1)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30000"/>
              </a:spcBef>
              <a:buClr>
                <a:schemeClr val="tx1"/>
              </a:buClr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Тестирование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безопасно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то есть нет</a:t>
            </a: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lphaLcParenR"/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ненаблюдаемых отказов (1),</a:t>
            </a:r>
          </a:p>
          <a:p>
            <a:pPr marL="342900" indent="-342900">
              <a:spcBef>
                <a:spcPct val="0"/>
              </a:spcBef>
              <a:buClr>
                <a:srgbClr val="0000FF"/>
              </a:buClr>
              <a:buFontTx/>
              <a:buAutoNum type="alphaLcParenR"/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попыток выйти из дивергенции (1)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Clr>
                <a:srgbClr val="0000FF"/>
              </a:buClr>
              <a:buFontTx/>
              <a:buAutoNum type="alphaLcParenR"/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разрушения (2).</a:t>
            </a:r>
            <a:endParaRPr lang="ru-RU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0656" name="Text Box 16"/>
          <p:cNvSpPr txBox="1">
            <a:spLocks noChangeArrowheads="1"/>
          </p:cNvSpPr>
          <p:nvPr/>
        </p:nvSpPr>
        <p:spPr bwMode="auto">
          <a:xfrm>
            <a:off x="406400" y="2744788"/>
            <a:ext cx="7981950" cy="852487"/>
          </a:xfrm>
          <a:prstGeom prst="rect">
            <a:avLst/>
          </a:prstGeom>
          <a:solidFill>
            <a:srgbClr val="F2FBD9">
              <a:alpha val="49001"/>
            </a:srgbClr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 marL="342900" indent="-342900" algn="l">
              <a:spcBef>
                <a:spcPct val="10000"/>
              </a:spcBef>
              <a:buClr>
                <a:schemeClr val="tx1"/>
              </a:buClr>
              <a:buFontTx/>
              <a:buAutoNum type="arabicPeriod"/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Тестирование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должно заканчиваться за конечное время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l">
              <a:spcBef>
                <a:spcPct val="10000"/>
              </a:spcBef>
              <a:buClr>
                <a:schemeClr val="tx1"/>
              </a:buClr>
              <a:buFontTx/>
              <a:buAutoNum type="arabicPeriod"/>
            </a:pP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Тестирование </a:t>
            </a:r>
            <a:r>
              <a:rPr lang="ru-RU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должно разрушать реализацию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zh-TW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0657" name="Text Box 17"/>
          <p:cNvSpPr txBox="1">
            <a:spLocks noChangeArrowheads="1"/>
          </p:cNvSpPr>
          <p:nvPr/>
        </p:nvSpPr>
        <p:spPr bwMode="auto">
          <a:xfrm>
            <a:off x="5722938" y="4689475"/>
            <a:ext cx="3241675" cy="10064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ru-RU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через конечное время после тестового воздействия гарантируется наблюдение</a:t>
            </a:r>
          </a:p>
        </p:txBody>
      </p:sp>
      <p:sp>
        <p:nvSpPr>
          <p:cNvPr id="2800658" name="AutoShape 18"/>
          <p:cNvSpPr>
            <a:spLocks/>
          </p:cNvSpPr>
          <p:nvPr/>
        </p:nvSpPr>
        <p:spPr bwMode="auto">
          <a:xfrm>
            <a:off x="5508625" y="4833938"/>
            <a:ext cx="252413" cy="790575"/>
          </a:xfrm>
          <a:prstGeom prst="rightBrace">
            <a:avLst>
              <a:gd name="adj1" fmla="val 26101"/>
              <a:gd name="adj2" fmla="val 50000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6A22-97C3-43AF-B8C4-1958ED44A14A}" type="slidenum">
              <a:rPr lang="ru-RU"/>
              <a:pPr/>
              <a:t>16</a:t>
            </a:fld>
            <a:endParaRPr lang="ru-RU"/>
          </a:p>
        </p:txBody>
      </p:sp>
      <p:sp>
        <p:nvSpPr>
          <p:cNvPr id="280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33475"/>
            <a:ext cx="8229600" cy="3657600"/>
          </a:xfrm>
          <a:noFill/>
        </p:spPr>
        <p:txBody>
          <a:bodyPr tIns="90000" bIns="9000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Задача 3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</a:t>
            </a: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езопасность и конформность. Генерация тестов.</a:t>
            </a:r>
            <a:b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Трассовая и </a:t>
            </a: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-модели</a:t>
            </a:r>
          </a:p>
        </p:txBody>
      </p:sp>
      <p:grpSp>
        <p:nvGrpSpPr>
          <p:cNvPr id="2802691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2692" name="Text Box 4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02693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269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2695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2696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269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2698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269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270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2701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0515-3D2A-4210-9ED5-CC32883A2BBC}" type="slidenum">
              <a:rPr lang="ru-RU"/>
              <a:pPr/>
              <a:t>17</a:t>
            </a:fld>
            <a:endParaRPr lang="ru-RU"/>
          </a:p>
        </p:txBody>
      </p:sp>
      <p:sp>
        <p:nvSpPr>
          <p:cNvPr id="2804738" name="Text Box 2"/>
          <p:cNvSpPr txBox="1">
            <a:spLocks noChangeArrowheads="1"/>
          </p:cNvSpPr>
          <p:nvPr/>
        </p:nvSpPr>
        <p:spPr bwMode="auto">
          <a:xfrm>
            <a:off x="5795963" y="1304925"/>
            <a:ext cx="3132137" cy="1184275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1</a:t>
            </a:r>
            <a:r>
              <a:rPr lang="ru-RU" sz="1600" b="0" i="1">
                <a:latin typeface="Times New Roman" pitchFamily="18" charset="0"/>
              </a:rPr>
              <a:t> (теорема_5)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1800" b="0">
                <a:latin typeface="Times New Roman" pitchFamily="18" charset="0"/>
              </a:rPr>
              <a:t>Множество трасс наблюдений на машине тестирования является трассовой моделью.</a:t>
            </a:r>
          </a:p>
        </p:txBody>
      </p:sp>
      <p:sp>
        <p:nvSpPr>
          <p:cNvPr id="2804739" name="Text Box 3"/>
          <p:cNvSpPr txBox="1">
            <a:spLocks noChangeArrowheads="1"/>
          </p:cNvSpPr>
          <p:nvPr/>
        </p:nvSpPr>
        <p:spPr bwMode="auto">
          <a:xfrm>
            <a:off x="179388" y="1304925"/>
            <a:ext cx="2808287" cy="17335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3</a:t>
            </a:r>
            <a:r>
              <a:rPr lang="ru-RU" sz="1600" b="0" i="1">
                <a:latin typeface="Times New Roman" pitchFamily="18" charset="0"/>
              </a:rPr>
              <a:t> (теорема_11)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1800" b="0">
                <a:latin typeface="Times New Roman" pitchFamily="18" charset="0"/>
              </a:rPr>
              <a:t>Если внутрь чёрного ящика машины тестирования поместить </a:t>
            </a:r>
            <a:r>
              <a:rPr lang="en-US" sz="1800" b="0">
                <a:latin typeface="Times New Roman" pitchFamily="18" charset="0"/>
              </a:rPr>
              <a:t>LTS</a:t>
            </a:r>
            <a:r>
              <a:rPr lang="ru-RU" sz="1800" b="0">
                <a:latin typeface="Times New Roman" pitchFamily="18" charset="0"/>
              </a:rPr>
              <a:t>, то будет наблюдаться множество трасс этой </a:t>
            </a:r>
            <a:r>
              <a:rPr lang="en-US" sz="1800" b="0">
                <a:latin typeface="Times New Roman" pitchFamily="18" charset="0"/>
              </a:rPr>
              <a:t>LTS</a:t>
            </a:r>
            <a:r>
              <a:rPr lang="ru-RU" sz="1800" b="0">
                <a:latin typeface="Times New Roman" pitchFamily="18" charset="0"/>
              </a:rPr>
              <a:t>.</a:t>
            </a:r>
          </a:p>
        </p:txBody>
      </p:sp>
      <p:sp>
        <p:nvSpPr>
          <p:cNvPr id="2804740" name="Rectangle 4"/>
          <p:cNvSpPr>
            <a:spLocks noGrp="1" noChangeArrowheads="1"/>
          </p:cNvSpPr>
          <p:nvPr>
            <p:ph type="title"/>
          </p:nvPr>
        </p:nvSpPr>
        <p:spPr>
          <a:xfrm>
            <a:off x="1035050" y="404813"/>
            <a:ext cx="7126288" cy="668337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Машина тестирования и две модели</a:t>
            </a:r>
          </a:p>
        </p:txBody>
      </p:sp>
      <p:sp>
        <p:nvSpPr>
          <p:cNvPr id="2804741" name="AutoShape 5"/>
          <p:cNvSpPr>
            <a:spLocks noChangeArrowheads="1"/>
          </p:cNvSpPr>
          <p:nvPr/>
        </p:nvSpPr>
        <p:spPr bwMode="auto">
          <a:xfrm>
            <a:off x="3173413" y="2216150"/>
            <a:ext cx="2406650" cy="1177925"/>
          </a:xfrm>
          <a:prstGeom prst="roundRect">
            <a:avLst>
              <a:gd name="adj" fmla="val 16667"/>
            </a:avLst>
          </a:prstGeom>
          <a:solidFill>
            <a:srgbClr val="DFF9C7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62000" tIns="154800" rIns="162000" bIns="154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Машина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тестирования</a:t>
            </a:r>
          </a:p>
        </p:txBody>
      </p:sp>
      <p:sp>
        <p:nvSpPr>
          <p:cNvPr id="2804742" name="AutoShape 6"/>
          <p:cNvSpPr>
            <a:spLocks noChangeArrowheads="1"/>
          </p:cNvSpPr>
          <p:nvPr/>
        </p:nvSpPr>
        <p:spPr bwMode="auto">
          <a:xfrm>
            <a:off x="985838" y="4470400"/>
            <a:ext cx="2217737" cy="84296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04743" name="AutoShape 7"/>
          <p:cNvSpPr>
            <a:spLocks noChangeArrowheads="1"/>
          </p:cNvSpPr>
          <p:nvPr/>
        </p:nvSpPr>
        <p:spPr bwMode="auto">
          <a:xfrm>
            <a:off x="5580063" y="4268788"/>
            <a:ext cx="2030412" cy="1247775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Трассовая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модель</a:t>
            </a:r>
          </a:p>
        </p:txBody>
      </p:sp>
      <p:cxnSp>
        <p:nvCxnSpPr>
          <p:cNvPr id="2804744" name="AutoShape 8"/>
          <p:cNvCxnSpPr>
            <a:cxnSpLocks noChangeShapeType="1"/>
            <a:stCxn id="2804741" idx="3"/>
            <a:endCxn id="2804743" idx="0"/>
          </p:cNvCxnSpPr>
          <p:nvPr/>
        </p:nvCxnSpPr>
        <p:spPr bwMode="auto">
          <a:xfrm>
            <a:off x="5608638" y="2805113"/>
            <a:ext cx="987425" cy="1435100"/>
          </a:xfrm>
          <a:prstGeom prst="curvedConnector2">
            <a:avLst/>
          </a:prstGeom>
          <a:noFill/>
          <a:ln w="355600">
            <a:solidFill>
              <a:srgbClr val="969696"/>
            </a:solidFill>
            <a:round/>
            <a:headEnd/>
            <a:tailEnd type="triangle" w="sm" len="sm"/>
          </a:ln>
          <a:effectLst/>
        </p:spPr>
      </p:cxnSp>
      <p:cxnSp>
        <p:nvCxnSpPr>
          <p:cNvPr id="2804745" name="AutoShape 9"/>
          <p:cNvCxnSpPr>
            <a:cxnSpLocks noChangeShapeType="1"/>
            <a:stCxn id="2804743" idx="1"/>
            <a:endCxn id="2804742" idx="3"/>
          </p:cNvCxnSpPr>
          <p:nvPr/>
        </p:nvCxnSpPr>
        <p:spPr bwMode="auto">
          <a:xfrm flipH="1">
            <a:off x="3232150" y="4892675"/>
            <a:ext cx="2319338" cy="0"/>
          </a:xfrm>
          <a:prstGeom prst="straightConnector1">
            <a:avLst/>
          </a:prstGeom>
          <a:noFill/>
          <a:ln w="355600">
            <a:solidFill>
              <a:srgbClr val="969696"/>
            </a:solidFill>
            <a:round/>
            <a:headEnd/>
            <a:tailEnd type="triangle" w="sm" len="sm"/>
          </a:ln>
          <a:effectLst/>
        </p:spPr>
      </p:cxnSp>
      <p:cxnSp>
        <p:nvCxnSpPr>
          <p:cNvPr id="2804746" name="AutoShape 10"/>
          <p:cNvCxnSpPr>
            <a:cxnSpLocks noChangeShapeType="1"/>
            <a:stCxn id="2804742" idx="0"/>
            <a:endCxn id="2804741" idx="1"/>
          </p:cNvCxnSpPr>
          <p:nvPr/>
        </p:nvCxnSpPr>
        <p:spPr bwMode="auto">
          <a:xfrm rot="16200000">
            <a:off x="1801813" y="3098800"/>
            <a:ext cx="1636712" cy="1049338"/>
          </a:xfrm>
          <a:prstGeom prst="curvedConnector2">
            <a:avLst/>
          </a:prstGeom>
          <a:noFill/>
          <a:ln w="355600">
            <a:solidFill>
              <a:srgbClr val="969696"/>
            </a:solidFill>
            <a:round/>
            <a:headEnd/>
            <a:tailEnd type="triangle" w="sm" len="sm"/>
          </a:ln>
          <a:effectLst/>
        </p:spPr>
      </p:cxnSp>
      <p:sp>
        <p:nvSpPr>
          <p:cNvPr id="2804747" name="Text Box 11"/>
          <p:cNvSpPr txBox="1">
            <a:spLocks noChangeArrowheads="1"/>
          </p:cNvSpPr>
          <p:nvPr/>
        </p:nvSpPr>
        <p:spPr bwMode="auto">
          <a:xfrm>
            <a:off x="395288" y="5616575"/>
            <a:ext cx="7921625" cy="63500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2</a:t>
            </a:r>
            <a:r>
              <a:rPr lang="ru-RU" sz="1600" b="0" i="1">
                <a:latin typeface="Times New Roman" pitchFamily="18" charset="0"/>
              </a:rPr>
              <a:t> (теоремы_12_и_13)</a:t>
            </a:r>
            <a:r>
              <a:rPr lang="ru-RU" sz="1800" b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1800" b="0">
                <a:latin typeface="Times New Roman" pitchFamily="18" charset="0"/>
              </a:rPr>
              <a:t>По трассовой модели можно построить </a:t>
            </a:r>
            <a:r>
              <a:rPr lang="en-US" sz="1800" b="0">
                <a:latin typeface="Times New Roman" pitchFamily="18" charset="0"/>
              </a:rPr>
              <a:t>LTS</a:t>
            </a:r>
            <a:r>
              <a:rPr lang="ru-RU" sz="1800" b="0">
                <a:latin typeface="Times New Roman" pitchFamily="18" charset="0"/>
              </a:rPr>
              <a:t>, имеющую то же множество трасс.</a:t>
            </a:r>
          </a:p>
        </p:txBody>
      </p:sp>
      <p:grpSp>
        <p:nvGrpSpPr>
          <p:cNvPr id="2804748" name="Group 1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4749" name="Text Box 13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04750" name="Group 1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4751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4752" name="Rectangle 1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4753" name="Rectangle 1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4754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4755" name="Rectangle 1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475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47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4758" name="Text Box 2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80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80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804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8BFA-90F1-4C68-BF19-8CEE7A774B19}" type="slidenum">
              <a:rPr lang="ru-RU"/>
              <a:pPr/>
              <a:t>18</a:t>
            </a:fld>
            <a:endParaRPr lang="ru-RU"/>
          </a:p>
        </p:txBody>
      </p:sp>
      <p:sp>
        <p:nvSpPr>
          <p:cNvPr id="280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68675" y="404813"/>
            <a:ext cx="2443163" cy="668337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Две модели</a:t>
            </a:r>
          </a:p>
        </p:txBody>
      </p:sp>
      <p:sp>
        <p:nvSpPr>
          <p:cNvPr id="2806787" name="AutoShape 3"/>
          <p:cNvSpPr>
            <a:spLocks noChangeArrowheads="1"/>
          </p:cNvSpPr>
          <p:nvPr/>
        </p:nvSpPr>
        <p:spPr bwMode="auto">
          <a:xfrm>
            <a:off x="985838" y="1830388"/>
            <a:ext cx="2217737" cy="84296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06788" name="AutoShape 4"/>
          <p:cNvSpPr>
            <a:spLocks noChangeArrowheads="1"/>
          </p:cNvSpPr>
          <p:nvPr/>
        </p:nvSpPr>
        <p:spPr bwMode="auto">
          <a:xfrm>
            <a:off x="5867400" y="2505075"/>
            <a:ext cx="2030413" cy="1247775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Трассовая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06789" name="AutoShape 5"/>
          <p:cNvSpPr>
            <a:spLocks noChangeArrowheads="1"/>
          </p:cNvSpPr>
          <p:nvPr/>
        </p:nvSpPr>
        <p:spPr bwMode="auto">
          <a:xfrm>
            <a:off x="985838" y="3608388"/>
            <a:ext cx="2217737" cy="84296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98000" tIns="190800" rIns="198000" bIns="190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806790" name="Text Box 6"/>
          <p:cNvSpPr txBox="1">
            <a:spLocks noChangeArrowheads="1"/>
          </p:cNvSpPr>
          <p:nvPr/>
        </p:nvSpPr>
        <p:spPr bwMode="auto">
          <a:xfrm>
            <a:off x="3538538" y="2744788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cxnSp>
        <p:nvCxnSpPr>
          <p:cNvPr id="2806791" name="AutoShape 7"/>
          <p:cNvCxnSpPr>
            <a:cxnSpLocks noChangeShapeType="1"/>
            <a:stCxn id="2806787" idx="3"/>
            <a:endCxn id="2806788" idx="1"/>
          </p:cNvCxnSpPr>
          <p:nvPr/>
        </p:nvCxnSpPr>
        <p:spPr bwMode="auto">
          <a:xfrm>
            <a:off x="3232150" y="2252663"/>
            <a:ext cx="2606675" cy="8763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806792" name="AutoShape 8"/>
          <p:cNvCxnSpPr>
            <a:cxnSpLocks noChangeShapeType="1"/>
            <a:stCxn id="2806789" idx="3"/>
            <a:endCxn id="2806788" idx="1"/>
          </p:cNvCxnSpPr>
          <p:nvPr/>
        </p:nvCxnSpPr>
        <p:spPr bwMode="auto">
          <a:xfrm flipV="1">
            <a:off x="3232150" y="3128963"/>
            <a:ext cx="2606675" cy="9017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806793" name="Text Box 9"/>
          <p:cNvSpPr txBox="1">
            <a:spLocks noChangeArrowheads="1"/>
          </p:cNvSpPr>
          <p:nvPr/>
        </p:nvSpPr>
        <p:spPr bwMode="auto">
          <a:xfrm>
            <a:off x="5219700" y="4602163"/>
            <a:ext cx="3371850" cy="1066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Определение отношений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безопасности и конформности.</a:t>
            </a:r>
          </a:p>
          <a:p>
            <a:pPr algn="ctr"/>
            <a:r>
              <a:rPr lang="ru-RU" sz="2000" b="0">
                <a:latin typeface="Times New Roman" pitchFamily="18" charset="0"/>
              </a:rPr>
              <a:t>Генерация тестов.</a:t>
            </a:r>
          </a:p>
        </p:txBody>
      </p:sp>
      <p:sp>
        <p:nvSpPr>
          <p:cNvPr id="2806794" name="Text Box 10"/>
          <p:cNvSpPr txBox="1">
            <a:spLocks noChangeArrowheads="1"/>
          </p:cNvSpPr>
          <p:nvPr/>
        </p:nvSpPr>
        <p:spPr bwMode="auto">
          <a:xfrm>
            <a:off x="652463" y="4960938"/>
            <a:ext cx="2874962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Определение композиции.</a:t>
            </a:r>
          </a:p>
        </p:txBody>
      </p:sp>
      <p:grpSp>
        <p:nvGrpSpPr>
          <p:cNvPr id="2806795" name="Group 1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6796" name="Text Box 12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06797" name="Group 13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6798" name="Group 14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6799" name="Rectangle 1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6800" name="Rectangle 16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6801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6802" name="Rectangle 1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680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680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6805" name="Text Box 21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2124-7388-41CF-98DD-E9B9914D1BEE}" type="slidenum">
              <a:rPr lang="ru-RU"/>
              <a:pPr/>
              <a:t>19</a:t>
            </a:fld>
            <a:endParaRPr lang="ru-RU"/>
          </a:p>
        </p:txBody>
      </p:sp>
      <p:sp>
        <p:nvSpPr>
          <p:cNvPr id="280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6450" y="404813"/>
            <a:ext cx="2478088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-модель</a:t>
            </a:r>
          </a:p>
        </p:txBody>
      </p:sp>
      <p:sp>
        <p:nvSpPr>
          <p:cNvPr id="2808835" name="Text Box 3"/>
          <p:cNvSpPr txBox="1">
            <a:spLocks noChangeArrowheads="1"/>
          </p:cNvSpPr>
          <p:nvPr/>
        </p:nvSpPr>
        <p:spPr bwMode="auto">
          <a:xfrm>
            <a:off x="287338" y="1196975"/>
            <a:ext cx="8605837" cy="4564063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75000"/>
              </a:spcBef>
            </a:pP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–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это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совокупность</a:t>
            </a:r>
            <a:r>
              <a:rPr lang="en-US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=LTS(V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,L{},E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,s</a:t>
            </a:r>
            <a:r>
              <a:rPr lang="en-US" b="0" baseline="-25000">
                <a:sym typeface="Symbol" pitchFamily="18" charset="2"/>
              </a:rPr>
              <a:t>0</a:t>
            </a:r>
            <a:r>
              <a:rPr lang="en-US" b="0">
                <a:sym typeface="Symbol" pitchFamily="18" charset="2"/>
              </a:rPr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где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/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en-US" b="0">
                <a:sym typeface="Symbol" pitchFamily="18" charset="2"/>
              </a:rPr>
              <a:t>V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</a:t>
            </a:r>
            <a:r>
              <a:rPr lang="ru-RU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– множество состояний,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L</a:t>
            </a:r>
            <a:r>
              <a:rPr lang="ru-RU" b="0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– алфавит внешних действий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E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V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</a:t>
            </a:r>
            <a:r>
              <a:rPr lang="ru-RU" b="0">
                <a:sym typeface="Symbol" pitchFamily="18" charset="2"/>
              </a:rPr>
              <a:t>(</a:t>
            </a:r>
            <a:r>
              <a:rPr lang="en-US" b="0">
                <a:sym typeface="Symbol" pitchFamily="18" charset="2"/>
              </a:rPr>
              <a:t>L{</a:t>
            </a:r>
            <a:r>
              <a:rPr lang="ru-RU" b="0">
                <a:sym typeface="Symbol" pitchFamily="18" charset="2"/>
              </a:rPr>
              <a:t>,</a:t>
            </a:r>
            <a:r>
              <a:rPr lang="en-US" b="0">
                <a:sym typeface="Symbol" pitchFamily="18" charset="2"/>
              </a:rPr>
              <a:t>}</a:t>
            </a:r>
            <a:r>
              <a:rPr lang="ru-RU" b="0">
                <a:sym typeface="Symbol" pitchFamily="18" charset="2"/>
              </a:rPr>
              <a:t>)</a:t>
            </a:r>
            <a:r>
              <a:rPr lang="en-US" b="0">
                <a:sym typeface="Symbol" pitchFamily="18" charset="2"/>
              </a:rPr>
              <a:t>V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ru-RU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– множество переходов,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s</a:t>
            </a:r>
            <a:r>
              <a:rPr lang="ru-RU" b="0" baseline="-25000">
                <a:sym typeface="Symbol" pitchFamily="18" charset="2"/>
              </a:rPr>
              <a:t>0</a:t>
            </a:r>
            <a:r>
              <a:rPr lang="en-US" b="0">
                <a:sym typeface="Symbol" pitchFamily="18" charset="2"/>
              </a:rPr>
              <a:t>V</a:t>
            </a:r>
            <a:r>
              <a:rPr lang="en-US" baseline="-25000">
                <a:sym typeface="Symbol" pitchFamily="18" charset="2"/>
              </a:rPr>
              <a:t>S</a:t>
            </a:r>
            <a:r>
              <a:rPr lang="ru-RU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– начальное состояние,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 -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разрушение,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 -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внутреннее действие.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Состояние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стабильно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из него не выходят </a:t>
            </a:r>
            <a:r>
              <a:rPr lang="en-US" b="0">
                <a:sym typeface="Symbol" pitchFamily="18" charset="2"/>
              </a:rPr>
              <a:t>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и </a:t>
            </a:r>
            <a:r>
              <a:rPr lang="en-US" b="0">
                <a:sym typeface="Symbol" pitchFamily="18" charset="2"/>
              </a:rPr>
              <a:t>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переходы.</a:t>
            </a:r>
          </a:p>
          <a:p>
            <a:r>
              <a:rPr lang="ru-RU" b="0" i="1">
                <a:latin typeface="Times New Roman" pitchFamily="18" charset="0"/>
                <a:sym typeface="Symbol" pitchFamily="18" charset="2"/>
              </a:rPr>
              <a:t>Отказ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возможен в стабильном состоянии – это любое множество внешних действий, по которым нет переходов из состояния. Изображается виртуальной петлёй, помеченной отказом.</a:t>
            </a:r>
          </a:p>
          <a:p>
            <a:r>
              <a:rPr lang="ru-RU" b="0">
                <a:latin typeface="Times New Roman" pitchFamily="18" charset="0"/>
                <a:sym typeface="Symbol" pitchFamily="18" charset="2"/>
              </a:rPr>
              <a:t>Состояние 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дивергентно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в нём начинается бесконечный </a:t>
            </a:r>
            <a:r>
              <a:rPr lang="en-US" b="0">
                <a:sym typeface="Symbol" pitchFamily="18" charset="2"/>
              </a:rPr>
              <a:t>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маршрут. Дивергенция изображается виртуальным </a:t>
            </a:r>
            <a:r>
              <a:rPr lang="en-US" b="0">
                <a:sym typeface="Symbol" pitchFamily="18" charset="2"/>
              </a:rPr>
              <a:t>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переходом.</a:t>
            </a:r>
          </a:p>
        </p:txBody>
      </p:sp>
      <p:grpSp>
        <p:nvGrpSpPr>
          <p:cNvPr id="2808836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08837" name="Text Box 5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08838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08839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08840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8841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8842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8843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0884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0884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08846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A15B-6AC7-48BE-8661-57C7CC0E728A}" type="slidenum">
              <a:rPr lang="ru-RU"/>
              <a:pPr/>
              <a:t>2</a:t>
            </a:fld>
            <a:endParaRPr lang="ru-RU"/>
          </a:p>
        </p:txBody>
      </p:sp>
      <p:sp>
        <p:nvSpPr>
          <p:cNvPr id="1566755" name="Rectangle 35"/>
          <p:cNvSpPr>
            <a:spLocks noGrp="1" noChangeArrowheads="1"/>
          </p:cNvSpPr>
          <p:nvPr>
            <p:ph type="title"/>
          </p:nvPr>
        </p:nvSpPr>
        <p:spPr>
          <a:xfrm>
            <a:off x="2771775" y="1304925"/>
            <a:ext cx="3013075" cy="609600"/>
          </a:xfrm>
          <a:noFill/>
        </p:spPr>
        <p:txBody>
          <a:bodyPr wrap="none" lIns="0" tIns="0" rIns="0" bIns="0">
            <a:spAutoFit/>
          </a:bodyPr>
          <a:lstStyle/>
          <a:p>
            <a:pPr marL="838200" indent="-838200" algn="l"/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ТРИ ЧАСТИ:</a:t>
            </a:r>
          </a:p>
        </p:txBody>
      </p:sp>
      <p:grpSp>
        <p:nvGrpSpPr>
          <p:cNvPr id="1566813" name="Group 9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566800" name="Text Box 80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1566801" name="Group 81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566802" name="Group 8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566803" name="Rectangle 8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66804" name="Rectangle 84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66805" name="Rectangle 85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66806" name="Rectangle 8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66807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1566808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1566809" name="Text Box 89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1566815" name="Rectangle 95"/>
          <p:cNvSpPr>
            <a:spLocks noChangeArrowheads="1"/>
          </p:cNvSpPr>
          <p:nvPr/>
        </p:nvSpPr>
        <p:spPr bwMode="auto">
          <a:xfrm>
            <a:off x="865188" y="2454275"/>
            <a:ext cx="73437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838200" indent="-838200" algn="l">
              <a:spcBef>
                <a:spcPct val="30000"/>
              </a:spcBef>
              <a:buFontTx/>
              <a:buAutoNum type="arabicPeriod"/>
            </a:pPr>
            <a:r>
              <a:rPr lang="ru-RU" sz="40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Генерация тестов</a:t>
            </a:r>
            <a:br>
              <a:rPr lang="ru-RU" sz="40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40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Верификация композиции</a:t>
            </a:r>
            <a:br>
              <a:rPr lang="ru-RU" sz="40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40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Пополнение спецификаций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FDFD-00CE-45AA-A2C9-492EB5366536}" type="slidenum">
              <a:rPr lang="ru-RU"/>
              <a:pPr/>
              <a:t>20</a:t>
            </a:fld>
            <a:endParaRPr lang="ru-RU"/>
          </a:p>
        </p:txBody>
      </p:sp>
      <p:sp>
        <p:nvSpPr>
          <p:cNvPr id="281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347663"/>
            <a:ext cx="8535988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Безопасные кнопки и безопасные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R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-трассы</a:t>
            </a:r>
          </a:p>
        </p:txBody>
      </p:sp>
      <p:sp>
        <p:nvSpPr>
          <p:cNvPr id="2810883" name="Text Box 3"/>
          <p:cNvSpPr txBox="1">
            <a:spLocks noChangeArrowheads="1"/>
          </p:cNvSpPr>
          <p:nvPr/>
        </p:nvSpPr>
        <p:spPr bwMode="auto">
          <a:xfrm>
            <a:off x="215900" y="1160463"/>
            <a:ext cx="8712200" cy="1763712"/>
          </a:xfrm>
          <a:prstGeom prst="rect">
            <a:avLst/>
          </a:prstGeom>
          <a:solidFill>
            <a:srgbClr val="F2FBD9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ct val="20000"/>
              </a:spcBef>
            </a:pPr>
            <a:r>
              <a:rPr lang="ru-RU" i="1" u="sng">
                <a:latin typeface="Times New Roman" pitchFamily="18" charset="0"/>
                <a:sym typeface="Symbol" pitchFamily="18" charset="2"/>
              </a:rPr>
              <a:t>В реализации: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P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 in</a:t>
            </a:r>
            <a:r>
              <a:rPr lang="en-US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</a:t>
            </a:r>
            <a:r>
              <a:rPr lang="ru-RU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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если при безопасном тестировании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кнопку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“</a:t>
            </a:r>
            <a:r>
              <a:rPr lang="en-US" b="0">
                <a:sym typeface="Symbol" pitchFamily="18" charset="2"/>
              </a:rPr>
              <a:t>P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можно нажимать после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-трассы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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то есть трасса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не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продолжается: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a)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ненаблюдаемым отказом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P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(соответствующим кнопке 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“</a:t>
            </a:r>
            <a:r>
              <a:rPr lang="en-US" sz="2000" b="0">
                <a:sym typeface="Symbol" pitchFamily="18" charset="2"/>
              </a:rPr>
              <a:t>P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),</a:t>
            </a:r>
            <a:br>
              <a:rPr lang="ru-RU" sz="2000" b="0">
                <a:latin typeface="Times New Roman" pitchFamily="18" charset="0"/>
                <a:sym typeface="Symbol" pitchFamily="18" charset="2"/>
              </a:rPr>
            </a:br>
            <a:r>
              <a:rPr lang="en-US" sz="2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b)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дивергенцией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c)</a:t>
            </a:r>
            <a:r>
              <a:rPr lang="en-US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действием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zP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и далее разрушением.</a:t>
            </a:r>
          </a:p>
        </p:txBody>
      </p:sp>
      <p:sp>
        <p:nvSpPr>
          <p:cNvPr id="2810884" name="Text Box 4"/>
          <p:cNvSpPr txBox="1">
            <a:spLocks noChangeArrowheads="1"/>
          </p:cNvSpPr>
          <p:nvPr/>
        </p:nvSpPr>
        <p:spPr bwMode="auto">
          <a:xfrm>
            <a:off x="179388" y="2997200"/>
            <a:ext cx="8748712" cy="2492375"/>
          </a:xfrm>
          <a:prstGeom prst="rect">
            <a:avLst/>
          </a:prstGeom>
          <a:solidFill>
            <a:srgbClr val="F2FBD9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ru-RU" i="1" u="sng">
                <a:latin typeface="Times New Roman" pitchFamily="18" charset="0"/>
                <a:sym typeface="Symbol" pitchFamily="18" charset="2"/>
              </a:rPr>
              <a:t>В спецификации: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P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 by</a:t>
            </a:r>
            <a:r>
              <a:rPr lang="en-US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</a:t>
            </a:r>
            <a:r>
              <a:rPr lang="ru-RU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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любое отношение, отличающееся от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 in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только для </a:t>
            </a:r>
            <a:r>
              <a:rPr lang="en-US">
                <a:latin typeface="Euclid Fraktur" pitchFamily="66" charset="0"/>
                <a:sym typeface="Symbol" pitchFamily="18" charset="2"/>
              </a:rPr>
              <a:t>Q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-кнопок.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Необходимое условие безопасности </a:t>
            </a:r>
            <a:r>
              <a:rPr lang="en-US" u="sng">
                <a:latin typeface="Euclid Fraktur" pitchFamily="66" charset="0"/>
                <a:sym typeface="Symbol" pitchFamily="18" charset="2"/>
              </a:rPr>
              <a:t>Q</a:t>
            </a:r>
            <a:r>
              <a:rPr lang="ru-RU" b="0" u="sng">
                <a:latin typeface="Times New Roman" pitchFamily="18" charset="0"/>
                <a:sym typeface="Symbol" pitchFamily="18" charset="2"/>
              </a:rPr>
              <a:t>-кнопки </a:t>
            </a:r>
            <a:r>
              <a:rPr lang="en-US" b="0" u="sng">
                <a:latin typeface="Times New Roman" pitchFamily="18" charset="0"/>
                <a:sym typeface="Symbol" pitchFamily="18" charset="2"/>
              </a:rPr>
              <a:t>“</a:t>
            </a:r>
            <a:r>
              <a:rPr lang="en-US" b="0" u="sng">
                <a:sym typeface="Symbol" pitchFamily="18" charset="2"/>
              </a:rPr>
              <a:t>P</a:t>
            </a:r>
            <a:r>
              <a:rPr lang="en-US" b="0" u="sng"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0000FF"/>
              </a:buClr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выполнены условия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b)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и </a:t>
            </a:r>
            <a:r>
              <a:rPr lang="en-US" sz="20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c)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и трасса продолжается неким действием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zP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Условие «полноты»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0000FF"/>
              </a:buClr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Если для действия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en-US" sz="2000" b="0">
                <a:sym typeface="Symbol" pitchFamily="18" charset="2"/>
              </a:rPr>
              <a:t>z</a:t>
            </a:r>
            <a:r>
              <a:rPr lang="ru-RU" sz="2000" b="0">
                <a:sym typeface="Symbol" pitchFamily="18" charset="2"/>
              </a:rPr>
              <a:t> 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есть кнопки, для которых выполнено необходимое условие, то хотя бы одна из них безопасна (</a:t>
            </a:r>
            <a:r>
              <a:rPr lang="en-US" sz="2000">
                <a:latin typeface="Euclid Fraktur" pitchFamily="66" charset="0"/>
                <a:sym typeface="Symbol" pitchFamily="18" charset="2"/>
              </a:rPr>
              <a:t>Q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-кнопка или </a:t>
            </a:r>
            <a:r>
              <a:rPr lang="en-US" sz="2000">
                <a:latin typeface="Euclid Fraktur" pitchFamily="66" charset="0"/>
                <a:sym typeface="Symbol" pitchFamily="18" charset="2"/>
              </a:rPr>
              <a:t>R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-кнопка).</a:t>
            </a:r>
          </a:p>
        </p:txBody>
      </p:sp>
      <p:grpSp>
        <p:nvGrpSpPr>
          <p:cNvPr id="2810885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10886" name="Text Box 6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10887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10888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10889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0890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0891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0892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089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1089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10895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810896" name="Text Box 16"/>
          <p:cNvSpPr txBox="1">
            <a:spLocks noChangeArrowheads="1"/>
          </p:cNvSpPr>
          <p:nvPr/>
        </p:nvSpPr>
        <p:spPr bwMode="auto">
          <a:xfrm>
            <a:off x="1150938" y="5624513"/>
            <a:ext cx="6931025" cy="469900"/>
          </a:xfrm>
          <a:prstGeom prst="rect">
            <a:avLst/>
          </a:prstGeom>
          <a:solidFill>
            <a:srgbClr val="EBF9C3"/>
          </a:solidFill>
          <a:ln w="12700" algn="ctr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Безопасные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-трассы реализации и спецификации.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0394-4392-4389-9BF9-4217142A2B6B}" type="slidenum">
              <a:rPr lang="ru-RU"/>
              <a:pPr/>
              <a:t>21</a:t>
            </a:fld>
            <a:endParaRPr lang="ru-RU"/>
          </a:p>
        </p:txBody>
      </p:sp>
      <p:sp>
        <p:nvSpPr>
          <p:cNvPr id="281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0" y="365125"/>
            <a:ext cx="5567363" cy="1155700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Гипотеза о безопасности</a:t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безопасная конформность</a:t>
            </a:r>
          </a:p>
        </p:txBody>
      </p:sp>
      <p:sp>
        <p:nvSpPr>
          <p:cNvPr id="2812931" name="Text Box 3"/>
          <p:cNvSpPr txBox="1">
            <a:spLocks noChangeArrowheads="1"/>
          </p:cNvSpPr>
          <p:nvPr/>
        </p:nvSpPr>
        <p:spPr bwMode="auto">
          <a:xfrm>
            <a:off x="323850" y="1700213"/>
            <a:ext cx="8424863" cy="2232025"/>
          </a:xfrm>
          <a:prstGeom prst="rect">
            <a:avLst/>
          </a:prstGeom>
          <a:solidFill>
            <a:srgbClr val="F2FBD9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ru-RU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безопасна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для спецификации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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</a:t>
            </a:r>
            <a:r>
              <a:rPr lang="ru-RU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endParaRPr lang="ru-RU" sz="2800" b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buClr>
                <a:srgbClr val="3333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Если спецификация не разрушается с самого начала,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то реализация тоже не разрушается с самого начала.</a:t>
            </a:r>
          </a:p>
          <a:p>
            <a:pPr marL="342900" indent="-342900">
              <a:spcBef>
                <a:spcPct val="20000"/>
              </a:spcBef>
              <a:buClr>
                <a:srgbClr val="3333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Если после общей безопасной трассы кнопка безопасна в спецификации, то она безопасна и в реализации.</a:t>
            </a:r>
          </a:p>
        </p:txBody>
      </p:sp>
      <p:sp>
        <p:nvSpPr>
          <p:cNvPr id="2812932" name="Text Box 4"/>
          <p:cNvSpPr txBox="1">
            <a:spLocks noChangeArrowheads="1"/>
          </p:cNvSpPr>
          <p:nvPr/>
        </p:nvSpPr>
        <p:spPr bwMode="auto">
          <a:xfrm>
            <a:off x="323850" y="4041775"/>
            <a:ext cx="8424863" cy="2182813"/>
          </a:xfrm>
          <a:prstGeom prst="rect">
            <a:avLst/>
          </a:prstGeom>
          <a:solidFill>
            <a:srgbClr val="F2FBD9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rIns="72000"/>
          <a:lstStyle/>
          <a:p>
            <a:pPr marL="342900" indent="-342900"/>
            <a:r>
              <a:rPr lang="ru-RU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конформна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спецификации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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</a:t>
            </a:r>
            <a:r>
              <a:rPr lang="ru-RU"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>
              <a:buClr>
                <a:srgbClr val="3333FF"/>
              </a:buClr>
              <a:buFontTx/>
              <a:buAutoNum type="arabicParenR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Предусловие тестирования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</a:t>
            </a:r>
            <a:r>
              <a:rPr lang="en-US" b="0"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safe for</a:t>
            </a:r>
            <a:r>
              <a:rPr lang="en-US" b="0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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rgbClr val="3333FF"/>
              </a:buClr>
              <a:buFontTx/>
              <a:buAutoNum type="arabicParenR"/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Тестируемое условие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если после общей безопасной трассы нажать кнопку, безопасную в спецификации, то любое наблюдение в реализации возможно и в спецификации.</a:t>
            </a:r>
          </a:p>
        </p:txBody>
      </p:sp>
      <p:grpSp>
        <p:nvGrpSpPr>
          <p:cNvPr id="2812933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12934" name="Text Box 6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12935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12936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12937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2938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2939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2940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294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1294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12943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A4DB3-DA3D-4B20-AD55-35BA14897C69}" type="slidenum">
              <a:rPr lang="ru-RU"/>
              <a:pPr/>
              <a:t>22</a:t>
            </a:fld>
            <a:endParaRPr lang="ru-RU"/>
          </a:p>
        </p:txBody>
      </p:sp>
      <p:sp>
        <p:nvSpPr>
          <p:cNvPr id="281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73400" y="347663"/>
            <a:ext cx="3052763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Тест (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case)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14979" name="Text Box 3"/>
          <p:cNvSpPr txBox="1">
            <a:spLocks noChangeArrowheads="1"/>
          </p:cNvSpPr>
          <p:nvPr/>
        </p:nvSpPr>
        <p:spPr bwMode="auto">
          <a:xfrm>
            <a:off x="323850" y="1301750"/>
            <a:ext cx="8388350" cy="475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ru-RU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Трассовый тест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управляемое нётерово дерево</a:t>
            </a:r>
          </a:p>
          <a:p>
            <a:pPr marL="342900" indent="-342900" algn="r">
              <a:spcBef>
                <a:spcPct val="0"/>
              </a:spcBef>
            </a:pPr>
            <a:r>
              <a:rPr lang="ru-RU" b="0" i="1">
                <a:latin typeface="Times New Roman" pitchFamily="18" charset="0"/>
                <a:sym typeface="Symbol" pitchFamily="18" charset="2"/>
              </a:rPr>
              <a:t>тестовых трасс с назначенным вердиктом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buFontTx/>
              <a:buChar char="•"/>
            </a:pPr>
            <a:r>
              <a:rPr lang="ru-RU" b="0" i="1">
                <a:latin typeface="Times New Roman" pitchFamily="18" charset="0"/>
                <a:sym typeface="Symbol" pitchFamily="18" charset="2"/>
              </a:rPr>
              <a:t>Тестовая трасса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безопасная трасса спецификации, быть может, продолженная безопасным действием или отказом.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buFontTx/>
              <a:buChar char="•"/>
            </a:pPr>
            <a:r>
              <a:rPr lang="ru-RU" b="0" i="1">
                <a:latin typeface="Times New Roman" pitchFamily="18" charset="0"/>
                <a:sym typeface="Symbol" pitchFamily="18" charset="2"/>
              </a:rPr>
              <a:t>Дерево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трасс = префикс-замкнутое множество трасс.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buFontTx/>
              <a:buChar char="•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Дерево трасс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нётерово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нет бесконечно-возрастающей цепочки трасс. </a:t>
            </a:r>
            <a:r>
              <a:rPr lang="ru-RU" b="0" u="sng">
                <a:latin typeface="Times New Roman" pitchFamily="18" charset="0"/>
                <a:sym typeface="Symbol" pitchFamily="18" charset="2"/>
              </a:rPr>
              <a:t>Тест заканчивается через конечное время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buFontTx/>
              <a:buChar char="•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Тест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управляемый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= немаксимальная трасса теста продолжается в тесте всеми действиями из некоторой кнопки и только ими, а также соответствующим отказом, если это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-кнопка. </a:t>
            </a:r>
            <a:r>
              <a:rPr lang="ru-RU" b="0" u="sng">
                <a:latin typeface="Times New Roman" pitchFamily="18" charset="0"/>
                <a:sym typeface="Symbol" pitchFamily="18" charset="2"/>
              </a:rPr>
              <a:t>Поведение оператора определено однозначно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>
                <a:latin typeface="Times New Roman" pitchFamily="18" charset="0"/>
                <a:sym typeface="Symbol" pitchFamily="18" charset="2"/>
              </a:rPr>
              <a:t> </a:t>
            </a:r>
            <a:endParaRPr lang="ru-RU" b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buFontTx/>
              <a:buChar char="•"/>
            </a:pPr>
            <a:r>
              <a:rPr lang="ru-RU" b="0" i="1">
                <a:latin typeface="Times New Roman" pitchFamily="18" charset="0"/>
                <a:sym typeface="Symbol" pitchFamily="18" charset="2"/>
              </a:rPr>
              <a:t>Вердикт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(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pass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или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) назначается максимальным трассам.</a:t>
            </a:r>
          </a:p>
        </p:txBody>
      </p:sp>
      <p:grpSp>
        <p:nvGrpSpPr>
          <p:cNvPr id="2814980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14981" name="Text Box 5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14982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1498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14984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4985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4986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4987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498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1498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14990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DB05-EE8C-46D4-8E58-327A90A23FB3}" type="slidenum">
              <a:rPr lang="ru-RU"/>
              <a:pPr/>
              <a:t>23</a:t>
            </a:fld>
            <a:endParaRPr lang="ru-RU"/>
          </a:p>
        </p:txBody>
      </p:sp>
      <p:sp>
        <p:nvSpPr>
          <p:cNvPr id="2817026" name="Text Box 2"/>
          <p:cNvSpPr txBox="1">
            <a:spLocks noChangeArrowheads="1"/>
          </p:cNvSpPr>
          <p:nvPr/>
        </p:nvSpPr>
        <p:spPr bwMode="auto">
          <a:xfrm>
            <a:off x="142875" y="4645025"/>
            <a:ext cx="8607425" cy="665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 algn="l">
              <a:lnSpc>
                <a:spcPct val="95000"/>
              </a:lnSpc>
              <a:spcBef>
                <a:spcPct val="0"/>
              </a:spcBef>
              <a:buFontTx/>
              <a:buAutoNum type="arabicPeriod" startAt="4"/>
            </a:pPr>
            <a:r>
              <a:rPr lang="ru-RU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Примитивный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(строгий) тест: 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максимальные трассы – безопасная</a:t>
            </a:r>
          </a:p>
          <a:p>
            <a:pPr marL="342900" indent="-342900" algn="l">
              <a:lnSpc>
                <a:spcPct val="95000"/>
              </a:lnSpc>
              <a:spcBef>
                <a:spcPct val="0"/>
              </a:spcBef>
            </a:pPr>
            <a:r>
              <a:rPr lang="ru-RU" sz="2200" b="0">
                <a:latin typeface="Times New Roman" pitchFamily="18" charset="0"/>
                <a:sym typeface="Symbol" pitchFamily="18" charset="2"/>
              </a:rPr>
              <a:t>      трасса спецификации и все ответвления от неё на 1 символ.</a:t>
            </a:r>
          </a:p>
        </p:txBody>
      </p:sp>
      <p:sp>
        <p:nvSpPr>
          <p:cNvPr id="28170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74850" y="347663"/>
            <a:ext cx="5259388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Тестовый набор (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suite)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17028" name="Text Box 4"/>
          <p:cNvSpPr txBox="1">
            <a:spLocks noChangeArrowheads="1"/>
          </p:cNvSpPr>
          <p:nvPr/>
        </p:nvSpPr>
        <p:spPr bwMode="auto">
          <a:xfrm>
            <a:off x="142875" y="1089025"/>
            <a:ext cx="8805863" cy="2492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проходит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тест, если в ней нет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теста,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/>
            </a:r>
            <a:br>
              <a:rPr lang="en-US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sym typeface="Symbol" pitchFamily="18" charset="2"/>
              </a:rPr>
              <a:t>и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проходит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набор тестов, если проходит каждый тест из набора.</a:t>
            </a:r>
          </a:p>
          <a:p>
            <a:pPr marL="342900" indent="-342900" algn="l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Набор тестов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полный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marL="800100" lvl="1" indent="-342900" algn="l">
              <a:lnSpc>
                <a:spcPct val="90000"/>
              </a:lnSpc>
              <a:spcBef>
                <a:spcPct val="0"/>
              </a:spcBef>
            </a:pPr>
            <a:r>
              <a:rPr lang="ru-RU" sz="2200" b="0">
                <a:latin typeface="Times New Roman" pitchFamily="18" charset="0"/>
                <a:sym typeface="Symbol" pitchFamily="18" charset="2"/>
              </a:rPr>
              <a:t>реализация проходит</a:t>
            </a:r>
            <a:r>
              <a:rPr lang="en-US" sz="22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набор </a:t>
            </a:r>
            <a:r>
              <a:rPr lang="en-US" sz="22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реализация конформна спецификации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lnSpc>
                <a:spcPct val="90000"/>
              </a:lnSpc>
              <a:spcBef>
                <a:spcPct val="30000"/>
              </a:spcBef>
              <a:buFontTx/>
              <a:buAutoNum type="arabicPeriod"/>
            </a:pPr>
            <a:r>
              <a:rPr lang="ru-RU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Тест 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строгий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он не ловит ложных ошибок</a:t>
            </a:r>
          </a:p>
          <a:p>
            <a:pPr marL="800100" lvl="1" indent="-342900" algn="l">
              <a:lnSpc>
                <a:spcPct val="9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и фиксирует все обнаруженные ошибки:</a:t>
            </a:r>
          </a:p>
          <a:p>
            <a:pPr marL="800100" lvl="1" indent="-342900" algn="l">
              <a:lnSpc>
                <a:spcPct val="90000"/>
              </a:lnSpc>
              <a:spcBef>
                <a:spcPct val="0"/>
              </a:spcBef>
            </a:pPr>
            <a:r>
              <a:rPr lang="ru-RU" sz="2200" b="0">
                <a:latin typeface="Times New Roman" pitchFamily="18" charset="0"/>
                <a:sym typeface="Symbol" pitchFamily="18" charset="2"/>
              </a:rPr>
              <a:t>трасса теста имеет вердикт </a:t>
            </a:r>
            <a:r>
              <a:rPr lang="en-US" sz="2200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 </a:t>
            </a:r>
            <a:r>
              <a:rPr lang="en-US" sz="22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трассы теста нет в спецификации.</a:t>
            </a:r>
          </a:p>
        </p:txBody>
      </p:sp>
      <p:sp>
        <p:nvSpPr>
          <p:cNvPr id="2817029" name="Text Box 5"/>
          <p:cNvSpPr txBox="1">
            <a:spLocks noChangeArrowheads="1"/>
          </p:cNvSpPr>
          <p:nvPr/>
        </p:nvSpPr>
        <p:spPr bwMode="auto">
          <a:xfrm>
            <a:off x="976313" y="5408613"/>
            <a:ext cx="6764337" cy="758825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Строгий тест = объединение примитивных тестов.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(теорема_8)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Набор всех примитивных тестов полон.</a:t>
            </a:r>
          </a:p>
        </p:txBody>
      </p:sp>
      <p:sp>
        <p:nvSpPr>
          <p:cNvPr id="2817030" name="Text Box 6"/>
          <p:cNvSpPr txBox="1">
            <a:spLocks noChangeArrowheads="1"/>
          </p:cNvSpPr>
          <p:nvPr/>
        </p:nvSpPr>
        <p:spPr bwMode="auto">
          <a:xfrm>
            <a:off x="611188" y="3749675"/>
            <a:ext cx="7524750" cy="758825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(теорема_7)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Набор строгих тестов, покрывающий все тестовые трассы, определяемые спецификацией, полон.</a:t>
            </a:r>
          </a:p>
        </p:txBody>
      </p:sp>
      <p:grpSp>
        <p:nvGrpSpPr>
          <p:cNvPr id="2817031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17032" name="Text Box 8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17033" name="Group 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17034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1703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7036" name="Rectangle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7037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7038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703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1704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17041" name="Text Box 1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DC6C-0C4C-48E4-AAC5-CF5EE83D154F}" type="slidenum">
              <a:rPr lang="ru-RU"/>
              <a:pPr/>
              <a:t>24</a:t>
            </a:fld>
            <a:endParaRPr lang="ru-RU"/>
          </a:p>
        </p:txBody>
      </p:sp>
      <p:sp>
        <p:nvSpPr>
          <p:cNvPr id="2819074" name="Oval 2"/>
          <p:cNvSpPr>
            <a:spLocks noChangeArrowheads="1"/>
          </p:cNvSpPr>
          <p:nvPr/>
        </p:nvSpPr>
        <p:spPr bwMode="auto">
          <a:xfrm>
            <a:off x="4206875" y="2390775"/>
            <a:ext cx="571500" cy="541338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0">
                <a:latin typeface="Arial" charset="0"/>
              </a:rPr>
              <a:t>“</a:t>
            </a:r>
            <a:r>
              <a:rPr lang="en-US"/>
              <a:t>A</a:t>
            </a:r>
            <a:r>
              <a:rPr lang="en-US" b="0">
                <a:latin typeface="Arial" charset="0"/>
              </a:rPr>
              <a:t>”</a:t>
            </a:r>
            <a:endParaRPr lang="ru-RU" b="0">
              <a:latin typeface="Arial" charset="0"/>
            </a:endParaRPr>
          </a:p>
        </p:txBody>
      </p:sp>
      <p:sp>
        <p:nvSpPr>
          <p:cNvPr id="2819075" name="Oval 3"/>
          <p:cNvSpPr>
            <a:spLocks noChangeArrowheads="1"/>
          </p:cNvSpPr>
          <p:nvPr/>
        </p:nvSpPr>
        <p:spPr bwMode="auto">
          <a:xfrm>
            <a:off x="4206875" y="3589338"/>
            <a:ext cx="571500" cy="541337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0">
                <a:latin typeface="Arial" charset="0"/>
              </a:rPr>
              <a:t>“</a:t>
            </a:r>
            <a:r>
              <a:rPr lang="en-US"/>
              <a:t>B</a:t>
            </a:r>
            <a:r>
              <a:rPr lang="en-US" b="0">
                <a:latin typeface="Arial" charset="0"/>
              </a:rPr>
              <a:t>”</a:t>
            </a:r>
            <a:endParaRPr lang="ru-RU" b="0">
              <a:latin typeface="Arial" charset="0"/>
            </a:endParaRPr>
          </a:p>
        </p:txBody>
      </p:sp>
      <p:cxnSp>
        <p:nvCxnSpPr>
          <p:cNvPr id="2819076" name="AutoShape 4"/>
          <p:cNvCxnSpPr>
            <a:cxnSpLocks noChangeShapeType="1"/>
            <a:stCxn id="2819074" idx="2"/>
            <a:endCxn id="2819079" idx="3"/>
          </p:cNvCxnSpPr>
          <p:nvPr/>
        </p:nvCxnSpPr>
        <p:spPr bwMode="auto">
          <a:xfrm flipH="1">
            <a:off x="1079500" y="2662238"/>
            <a:ext cx="311467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19077" name="AutoShape 5"/>
          <p:cNvCxnSpPr>
            <a:cxnSpLocks noChangeShapeType="1"/>
            <a:stCxn id="2819074" idx="6"/>
            <a:endCxn id="2819078" idx="1"/>
          </p:cNvCxnSpPr>
          <p:nvPr/>
        </p:nvCxnSpPr>
        <p:spPr bwMode="auto">
          <a:xfrm>
            <a:off x="4791075" y="2662238"/>
            <a:ext cx="3092450" cy="0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19078" name="Text Box 6"/>
          <p:cNvSpPr txBox="1">
            <a:spLocks noChangeArrowheads="1"/>
          </p:cNvSpPr>
          <p:nvPr/>
        </p:nvSpPr>
        <p:spPr bwMode="auto">
          <a:xfrm>
            <a:off x="7883525" y="247967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19079" name="Text Box 7"/>
          <p:cNvSpPr txBox="1">
            <a:spLocks noChangeArrowheads="1"/>
          </p:cNvSpPr>
          <p:nvPr/>
        </p:nvSpPr>
        <p:spPr bwMode="auto">
          <a:xfrm>
            <a:off x="287338" y="2479675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19080" name="AutoShape 8"/>
          <p:cNvCxnSpPr>
            <a:cxnSpLocks noChangeShapeType="1"/>
            <a:stCxn id="2819075" idx="2"/>
            <a:endCxn id="2819083" idx="3"/>
          </p:cNvCxnSpPr>
          <p:nvPr/>
        </p:nvCxnSpPr>
        <p:spPr bwMode="auto">
          <a:xfrm flipH="1">
            <a:off x="1079500" y="3860800"/>
            <a:ext cx="3114675" cy="158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19081" name="AutoShape 9"/>
          <p:cNvCxnSpPr>
            <a:cxnSpLocks noChangeShapeType="1"/>
            <a:stCxn id="2819075" idx="6"/>
            <a:endCxn id="2819082" idx="1"/>
          </p:cNvCxnSpPr>
          <p:nvPr/>
        </p:nvCxnSpPr>
        <p:spPr bwMode="auto">
          <a:xfrm>
            <a:off x="4791075" y="3860800"/>
            <a:ext cx="3092450" cy="1588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19082" name="Text Box 10"/>
          <p:cNvSpPr txBox="1">
            <a:spLocks noChangeArrowheads="1"/>
          </p:cNvSpPr>
          <p:nvPr/>
        </p:nvSpPr>
        <p:spPr bwMode="auto">
          <a:xfrm>
            <a:off x="7883525" y="367982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19083" name="Text Box 11"/>
          <p:cNvSpPr txBox="1">
            <a:spLocks noChangeArrowheads="1"/>
          </p:cNvSpPr>
          <p:nvPr/>
        </p:nvSpPr>
        <p:spPr bwMode="auto">
          <a:xfrm>
            <a:off x="287338" y="3679825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19084" name="AutoShape 12"/>
          <p:cNvCxnSpPr>
            <a:cxnSpLocks noChangeShapeType="1"/>
            <a:stCxn id="2819075" idx="4"/>
            <a:endCxn id="2819094" idx="0"/>
          </p:cNvCxnSpPr>
          <p:nvPr/>
        </p:nvCxnSpPr>
        <p:spPr bwMode="auto">
          <a:xfrm>
            <a:off x="4492625" y="4143375"/>
            <a:ext cx="0" cy="860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19085" name="Oval 13"/>
          <p:cNvSpPr>
            <a:spLocks noChangeArrowheads="1"/>
          </p:cNvSpPr>
          <p:nvPr/>
        </p:nvSpPr>
        <p:spPr bwMode="auto">
          <a:xfrm>
            <a:off x="4211638" y="4392613"/>
            <a:ext cx="576262" cy="3333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b="0">
                <a:sym typeface="Symbol" pitchFamily="18" charset="2"/>
              </a:rPr>
              <a:t>b</a:t>
            </a:r>
            <a:endParaRPr lang="ru-RU" b="0">
              <a:sym typeface="Symbol" pitchFamily="18" charset="2"/>
            </a:endParaRPr>
          </a:p>
        </p:txBody>
      </p:sp>
      <p:cxnSp>
        <p:nvCxnSpPr>
          <p:cNvPr id="2819086" name="AutoShape 14"/>
          <p:cNvCxnSpPr>
            <a:cxnSpLocks noChangeShapeType="1"/>
            <a:stCxn id="2819074" idx="4"/>
            <a:endCxn id="2819075" idx="0"/>
          </p:cNvCxnSpPr>
          <p:nvPr/>
        </p:nvCxnSpPr>
        <p:spPr bwMode="auto">
          <a:xfrm>
            <a:off x="4492625" y="2944813"/>
            <a:ext cx="0" cy="631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19087" name="Oval 15"/>
          <p:cNvSpPr>
            <a:spLocks noChangeArrowheads="1"/>
          </p:cNvSpPr>
          <p:nvPr/>
        </p:nvSpPr>
        <p:spPr bwMode="auto">
          <a:xfrm>
            <a:off x="4319588" y="3033713"/>
            <a:ext cx="360362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>
                <a:sym typeface="Symbol" pitchFamily="18" charset="2"/>
              </a:rPr>
              <a:t>A</a:t>
            </a:r>
            <a:endParaRPr lang="en-US" b="0">
              <a:sym typeface="Symbol" pitchFamily="18" charset="2"/>
            </a:endParaRPr>
          </a:p>
        </p:txBody>
      </p:sp>
      <p:sp>
        <p:nvSpPr>
          <p:cNvPr id="2819088" name="Text Box 16"/>
          <p:cNvSpPr txBox="1">
            <a:spLocks noChangeArrowheads="1"/>
          </p:cNvSpPr>
          <p:nvPr/>
        </p:nvSpPr>
        <p:spPr bwMode="auto">
          <a:xfrm>
            <a:off x="5543550" y="2374900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a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A</a:t>
            </a:r>
            <a:endParaRPr lang="ru-RU">
              <a:sym typeface="Symbol" pitchFamily="18" charset="2"/>
            </a:endParaRPr>
          </a:p>
        </p:txBody>
      </p:sp>
      <p:sp>
        <p:nvSpPr>
          <p:cNvPr id="2819089" name="Text Box 17"/>
          <p:cNvSpPr txBox="1">
            <a:spLocks noChangeArrowheads="1"/>
          </p:cNvSpPr>
          <p:nvPr/>
        </p:nvSpPr>
        <p:spPr bwMode="auto">
          <a:xfrm>
            <a:off x="2051050" y="2374900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a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A</a:t>
            </a:r>
            <a:endParaRPr lang="ru-RU">
              <a:sym typeface="Symbol" pitchFamily="18" charset="2"/>
            </a:endParaRPr>
          </a:p>
        </p:txBody>
      </p:sp>
      <p:sp>
        <p:nvSpPr>
          <p:cNvPr id="2819090" name="Text Box 18"/>
          <p:cNvSpPr txBox="1">
            <a:spLocks noChangeArrowheads="1"/>
          </p:cNvSpPr>
          <p:nvPr/>
        </p:nvSpPr>
        <p:spPr bwMode="auto">
          <a:xfrm>
            <a:off x="5543550" y="3573463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B</a:t>
            </a:r>
            <a:endParaRPr lang="ru-RU">
              <a:sym typeface="Symbol" pitchFamily="18" charset="2"/>
            </a:endParaRPr>
          </a:p>
        </p:txBody>
      </p:sp>
      <p:sp>
        <p:nvSpPr>
          <p:cNvPr id="2819091" name="Text Box 19"/>
          <p:cNvSpPr txBox="1">
            <a:spLocks noChangeArrowheads="1"/>
          </p:cNvSpPr>
          <p:nvPr/>
        </p:nvSpPr>
        <p:spPr bwMode="auto">
          <a:xfrm>
            <a:off x="2016125" y="3573463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B</a:t>
            </a:r>
            <a:endParaRPr lang="ru-RU">
              <a:sym typeface="Symbol" pitchFamily="18" charset="2"/>
            </a:endParaRPr>
          </a:p>
        </p:txBody>
      </p:sp>
      <p:sp>
        <p:nvSpPr>
          <p:cNvPr id="2819092" name="Text Box 20"/>
          <p:cNvSpPr txBox="1">
            <a:spLocks noChangeArrowheads="1"/>
          </p:cNvSpPr>
          <p:nvPr/>
        </p:nvSpPr>
        <p:spPr bwMode="auto">
          <a:xfrm>
            <a:off x="358775" y="1233488"/>
            <a:ext cx="8316913" cy="835025"/>
          </a:xfrm>
          <a:prstGeom prst="rect">
            <a:avLst/>
          </a:prstGeom>
          <a:solidFill>
            <a:srgbClr val="F2FBD9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</a:t>
            </a:r>
            <a:r>
              <a:rPr lang="en-US" b="0">
                <a:sym typeface="Symbol" pitchFamily="18" charset="2"/>
              </a:rPr>
              <a:t>=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/>
              <a:t>A</a:t>
            </a:r>
            <a:r>
              <a:rPr lang="en-US" b="0"/>
              <a:t>,b,c</a:t>
            </a:r>
            <a:r>
              <a:rPr lang="ru-RU" b="0">
                <a:sym typeface="Euclid Symbol" pitchFamily="18" charset="2"/>
              </a:rPr>
              <a:t></a:t>
            </a:r>
            <a:r>
              <a:rPr lang="ru-RU" b="0"/>
              <a:t> </a:t>
            </a:r>
            <a:r>
              <a:rPr lang="ru-RU" b="0">
                <a:solidFill>
                  <a:srgbClr val="006600"/>
                </a:solidFill>
                <a:latin typeface="Times New Roman" pitchFamily="18" charset="0"/>
                <a:sym typeface="Euclid Symbol" pitchFamily="18" charset="2"/>
              </a:rPr>
              <a:t></a:t>
            </a:r>
            <a:r>
              <a:rPr lang="ru-RU">
                <a:solidFill>
                  <a:srgbClr val="006600"/>
                </a:solidFill>
                <a:latin typeface="Times New Roman" pitchFamily="18" charset="0"/>
              </a:rPr>
              <a:t>добавим безопасные кнопки</a:t>
            </a:r>
            <a:r>
              <a:rPr lang="ru-RU" b="0"/>
              <a:t> </a:t>
            </a:r>
            <a:r>
              <a:rPr lang="en-US">
                <a:sym typeface="Euclid Symbol" pitchFamily="18" charset="2"/>
              </a:rPr>
              <a:t>A</a:t>
            </a:r>
            <a:r>
              <a:rPr lang="ru-RU" b="0">
                <a:sym typeface="Euclid Symbol" pitchFamily="18" charset="2"/>
              </a:rPr>
              <a:t>,</a:t>
            </a:r>
            <a:r>
              <a:rPr lang="en-US">
                <a:sym typeface="Euclid Symbol" pitchFamily="18" charset="2"/>
              </a:rPr>
              <a:t>B</a:t>
            </a:r>
            <a:r>
              <a:rPr lang="en-US" b="0">
                <a:sym typeface="Euclid Symbol" pitchFamily="18" charset="2"/>
              </a:rPr>
              <a:t></a:t>
            </a:r>
            <a:r>
              <a:rPr lang="en-US">
                <a:latin typeface="Euclid Fraktur" pitchFamily="66" charset="0"/>
                <a:sym typeface="Euclid Symbol" pitchFamily="18" charset="2"/>
              </a:rPr>
              <a:t>R</a:t>
            </a:r>
            <a:r>
              <a:rPr lang="en-US" b="0">
                <a:latin typeface="Times New Roman" pitchFamily="18" charset="0"/>
                <a:sym typeface="Euclid Symbol" pitchFamily="18" charset="2"/>
              </a:rPr>
              <a:t>,</a:t>
            </a:r>
            <a:r>
              <a:rPr lang="en-US">
                <a:sym typeface="Euclid Symbol" pitchFamily="18" charset="2"/>
              </a:rPr>
              <a:t> C</a:t>
            </a:r>
            <a:r>
              <a:rPr lang="en-US" b="0">
                <a:sym typeface="Euclid Symbol" pitchFamily="18" charset="2"/>
              </a:rPr>
              <a:t></a:t>
            </a:r>
            <a:r>
              <a:rPr lang="en-US">
                <a:latin typeface="Euclid Fraktur" pitchFamily="66" charset="0"/>
                <a:sym typeface="Euclid Symbol" pitchFamily="18" charset="2"/>
              </a:rPr>
              <a:t>Q</a:t>
            </a:r>
            <a:r>
              <a:rPr lang="en-US" b="0">
                <a:latin typeface="Times New Roman" pitchFamily="18" charset="0"/>
                <a:sym typeface="Euclid Symbol" pitchFamily="18" charset="2"/>
              </a:rPr>
              <a:t>   </a:t>
            </a:r>
            <a:r>
              <a:rPr lang="ru-RU" b="0" i="1">
                <a:latin typeface="Times New Roman" pitchFamily="18" charset="0"/>
                <a:sym typeface="Euclid Symbol" pitchFamily="18" charset="2"/>
              </a:rPr>
              <a:t>(выбор кнопок неоднозначен)</a:t>
            </a:r>
            <a:r>
              <a:rPr lang="ru-RU" b="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ru-RU" b="0">
                <a:solidFill>
                  <a:srgbClr val="006600"/>
                </a:solidFill>
                <a:sym typeface="Euclid Symbol" pitchFamily="18" charset="2"/>
              </a:rPr>
              <a:t></a:t>
            </a:r>
            <a:r>
              <a:rPr lang="ru-RU" b="0"/>
              <a:t> </a:t>
            </a:r>
            <a:r>
              <a:rPr lang="ru-RU" b="0">
                <a:sym typeface="Euclid Symbol" pitchFamily="18" charset="2"/>
              </a:rPr>
              <a:t></a:t>
            </a:r>
            <a:r>
              <a:rPr lang="en-US" b="0">
                <a:latin typeface="Times New Roman" pitchFamily="18" charset="0"/>
              </a:rPr>
              <a:t>“</a:t>
            </a:r>
            <a:r>
              <a:rPr lang="en-US">
                <a:sym typeface="Euclid Symbol" pitchFamily="18" charset="2"/>
              </a:rPr>
              <a:t>A</a:t>
            </a:r>
            <a:r>
              <a:rPr lang="en-US" b="0">
                <a:latin typeface="Times New Roman" pitchFamily="18" charset="0"/>
                <a:sym typeface="Euclid Symbol" pitchFamily="18" charset="2"/>
              </a:rPr>
              <a:t>”</a:t>
            </a:r>
            <a:r>
              <a:rPr lang="en-US" b="0"/>
              <a:t>,</a:t>
            </a:r>
            <a:r>
              <a:rPr lang="en-US"/>
              <a:t>A</a:t>
            </a:r>
            <a:r>
              <a:rPr lang="en-US" b="0"/>
              <a:t>,</a:t>
            </a:r>
            <a:r>
              <a:rPr lang="en-US" b="0">
                <a:latin typeface="Times New Roman" pitchFamily="18" charset="0"/>
              </a:rPr>
              <a:t>“</a:t>
            </a:r>
            <a:r>
              <a:rPr lang="en-US">
                <a:sym typeface="Euclid Symbol" pitchFamily="18" charset="2"/>
              </a:rPr>
              <a:t>B</a:t>
            </a:r>
            <a:r>
              <a:rPr lang="en-US" b="0">
                <a:latin typeface="Times New Roman" pitchFamily="18" charset="0"/>
                <a:sym typeface="Euclid Symbol" pitchFamily="18" charset="2"/>
              </a:rPr>
              <a:t>”</a:t>
            </a:r>
            <a:r>
              <a:rPr lang="en-US" b="0"/>
              <a:t>,b,</a:t>
            </a:r>
            <a:r>
              <a:rPr lang="en-US" b="0">
                <a:latin typeface="Times New Roman" pitchFamily="18" charset="0"/>
              </a:rPr>
              <a:t>“</a:t>
            </a:r>
            <a:r>
              <a:rPr lang="en-US">
                <a:sym typeface="Euclid Symbol" pitchFamily="18" charset="2"/>
              </a:rPr>
              <a:t>C</a:t>
            </a:r>
            <a:r>
              <a:rPr lang="en-US" b="0">
                <a:latin typeface="Times New Roman" pitchFamily="18" charset="0"/>
                <a:sym typeface="Euclid Symbol" pitchFamily="18" charset="2"/>
              </a:rPr>
              <a:t>”</a:t>
            </a:r>
            <a:r>
              <a:rPr lang="en-US" b="0"/>
              <a:t>,c</a:t>
            </a:r>
            <a:r>
              <a:rPr lang="ru-RU" b="0">
                <a:sym typeface="Euclid Symbol" pitchFamily="18" charset="2"/>
              </a:rPr>
              <a:t></a:t>
            </a:r>
            <a:endParaRPr lang="en-US">
              <a:sym typeface="Euclid Symbol" pitchFamily="18" charset="2"/>
            </a:endParaRPr>
          </a:p>
        </p:txBody>
      </p:sp>
      <p:sp>
        <p:nvSpPr>
          <p:cNvPr id="2819093" name="Rectangle 21"/>
          <p:cNvSpPr>
            <a:spLocks noChangeArrowheads="1"/>
          </p:cNvSpPr>
          <p:nvPr/>
        </p:nvSpPr>
        <p:spPr bwMode="auto">
          <a:xfrm>
            <a:off x="479425" y="398463"/>
            <a:ext cx="829786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Генерация примитивных трассовых тестов</a:t>
            </a:r>
            <a:endParaRPr lang="ru-RU" sz="3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19094" name="Oval 22"/>
          <p:cNvSpPr>
            <a:spLocks noChangeArrowheads="1"/>
          </p:cNvSpPr>
          <p:nvPr/>
        </p:nvSpPr>
        <p:spPr bwMode="auto">
          <a:xfrm>
            <a:off x="4206875" y="5016500"/>
            <a:ext cx="571500" cy="541338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0">
                <a:latin typeface="Arial" charset="0"/>
              </a:rPr>
              <a:t>“</a:t>
            </a:r>
            <a:r>
              <a:rPr lang="en-US"/>
              <a:t>C</a:t>
            </a:r>
            <a:r>
              <a:rPr lang="en-US" b="0">
                <a:latin typeface="Arial" charset="0"/>
              </a:rPr>
              <a:t>”</a:t>
            </a:r>
            <a:endParaRPr lang="ru-RU" b="0">
              <a:latin typeface="Arial" charset="0"/>
            </a:endParaRPr>
          </a:p>
        </p:txBody>
      </p:sp>
      <p:cxnSp>
        <p:nvCxnSpPr>
          <p:cNvPr id="2819095" name="AutoShape 23"/>
          <p:cNvCxnSpPr>
            <a:cxnSpLocks noChangeShapeType="1"/>
            <a:stCxn id="2819094" idx="2"/>
            <a:endCxn id="2819098" idx="3"/>
          </p:cNvCxnSpPr>
          <p:nvPr/>
        </p:nvCxnSpPr>
        <p:spPr bwMode="auto">
          <a:xfrm flipH="1">
            <a:off x="1079500" y="5287963"/>
            <a:ext cx="3114675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19096" name="AutoShape 24"/>
          <p:cNvCxnSpPr>
            <a:cxnSpLocks noChangeShapeType="1"/>
            <a:stCxn id="2819094" idx="6"/>
            <a:endCxn id="2819097" idx="1"/>
          </p:cNvCxnSpPr>
          <p:nvPr/>
        </p:nvCxnSpPr>
        <p:spPr bwMode="auto">
          <a:xfrm>
            <a:off x="4791075" y="5287963"/>
            <a:ext cx="3092450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19097" name="Text Box 25"/>
          <p:cNvSpPr txBox="1">
            <a:spLocks noChangeArrowheads="1"/>
          </p:cNvSpPr>
          <p:nvPr/>
        </p:nvSpPr>
        <p:spPr bwMode="auto">
          <a:xfrm>
            <a:off x="7883525" y="51069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19098" name="Text Box 26"/>
          <p:cNvSpPr txBox="1">
            <a:spLocks noChangeArrowheads="1"/>
          </p:cNvSpPr>
          <p:nvPr/>
        </p:nvSpPr>
        <p:spPr bwMode="auto">
          <a:xfrm>
            <a:off x="287338" y="510698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19099" name="AutoShape 27"/>
          <p:cNvCxnSpPr>
            <a:cxnSpLocks noChangeShapeType="1"/>
            <a:stCxn id="2819094" idx="4"/>
            <a:endCxn id="2819100" idx="0"/>
          </p:cNvCxnSpPr>
          <p:nvPr/>
        </p:nvCxnSpPr>
        <p:spPr bwMode="auto">
          <a:xfrm>
            <a:off x="4492625" y="5570538"/>
            <a:ext cx="6350" cy="6619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19100" name="Text Box 28"/>
          <p:cNvSpPr txBox="1">
            <a:spLocks noChangeArrowheads="1"/>
          </p:cNvSpPr>
          <p:nvPr/>
        </p:nvSpPr>
        <p:spPr bwMode="auto">
          <a:xfrm>
            <a:off x="4030663" y="623252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19101" name="Text Box 29"/>
          <p:cNvSpPr txBox="1">
            <a:spLocks noChangeArrowheads="1"/>
          </p:cNvSpPr>
          <p:nvPr/>
        </p:nvSpPr>
        <p:spPr bwMode="auto">
          <a:xfrm>
            <a:off x="5543550" y="5000625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c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C</a:t>
            </a:r>
            <a:endParaRPr lang="ru-RU">
              <a:sym typeface="Symbol" pitchFamily="18" charset="2"/>
            </a:endParaRPr>
          </a:p>
        </p:txBody>
      </p:sp>
      <p:sp>
        <p:nvSpPr>
          <p:cNvPr id="2819102" name="Text Box 30"/>
          <p:cNvSpPr txBox="1">
            <a:spLocks noChangeArrowheads="1"/>
          </p:cNvSpPr>
          <p:nvPr/>
        </p:nvSpPr>
        <p:spPr bwMode="auto">
          <a:xfrm>
            <a:off x="2016125" y="5000625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c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C</a:t>
            </a:r>
            <a:endParaRPr lang="ru-RU">
              <a:sym typeface="Symbol" pitchFamily="18" charset="2"/>
            </a:endParaRPr>
          </a:p>
        </p:txBody>
      </p:sp>
      <p:sp>
        <p:nvSpPr>
          <p:cNvPr id="2819103" name="Text Box 31"/>
          <p:cNvSpPr txBox="1">
            <a:spLocks noChangeArrowheads="1"/>
          </p:cNvSpPr>
          <p:nvPr/>
        </p:nvSpPr>
        <p:spPr bwMode="auto">
          <a:xfrm>
            <a:off x="7883525" y="442912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19104" name="Text Box 32"/>
          <p:cNvSpPr txBox="1">
            <a:spLocks noChangeArrowheads="1"/>
          </p:cNvSpPr>
          <p:nvPr/>
        </p:nvSpPr>
        <p:spPr bwMode="auto">
          <a:xfrm>
            <a:off x="287338" y="4429125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19105" name="AutoShape 33"/>
          <p:cNvCxnSpPr>
            <a:cxnSpLocks noChangeShapeType="1"/>
            <a:stCxn id="2819075" idx="3"/>
            <a:endCxn id="2819104" idx="3"/>
          </p:cNvCxnSpPr>
          <p:nvPr/>
        </p:nvCxnSpPr>
        <p:spPr bwMode="auto">
          <a:xfrm rot="5400000">
            <a:off x="2411413" y="2732087"/>
            <a:ext cx="547688" cy="3211513"/>
          </a:xfrm>
          <a:prstGeom prst="curvedConnector2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19106" name="Text Box 34"/>
          <p:cNvSpPr txBox="1">
            <a:spLocks noChangeArrowheads="1"/>
          </p:cNvSpPr>
          <p:nvPr/>
        </p:nvSpPr>
        <p:spPr bwMode="auto">
          <a:xfrm rot="-316761">
            <a:off x="1979613" y="4360863"/>
            <a:ext cx="842962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endParaRPr lang="en-US" b="0">
              <a:sym typeface="Symbol" pitchFamily="18" charset="2"/>
            </a:endParaRPr>
          </a:p>
        </p:txBody>
      </p:sp>
      <p:cxnSp>
        <p:nvCxnSpPr>
          <p:cNvPr id="2819107" name="AutoShape 35"/>
          <p:cNvCxnSpPr>
            <a:cxnSpLocks noChangeShapeType="1"/>
            <a:stCxn id="2819075" idx="5"/>
            <a:endCxn id="2819103" idx="1"/>
          </p:cNvCxnSpPr>
          <p:nvPr/>
        </p:nvCxnSpPr>
        <p:spPr bwMode="auto">
          <a:xfrm rot="16200000" flipH="1">
            <a:off x="6015038" y="2743200"/>
            <a:ext cx="547688" cy="3189287"/>
          </a:xfrm>
          <a:prstGeom prst="curvedConnector2">
            <a:avLst/>
          </a:prstGeom>
          <a:noFill/>
          <a:ln w="9525">
            <a:solidFill>
              <a:srgbClr val="3333FF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19108" name="Text Box 36"/>
          <p:cNvSpPr txBox="1">
            <a:spLocks noChangeArrowheads="1"/>
          </p:cNvSpPr>
          <p:nvPr/>
        </p:nvSpPr>
        <p:spPr bwMode="auto">
          <a:xfrm rot="548530">
            <a:off x="5511800" y="4316413"/>
            <a:ext cx="100012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endParaRPr lang="en-US" b="0">
              <a:sym typeface="Symbol" pitchFamily="18" charset="2"/>
            </a:endParaRPr>
          </a:p>
        </p:txBody>
      </p:sp>
      <p:sp>
        <p:nvSpPr>
          <p:cNvPr id="2819109" name="Oval 37"/>
          <p:cNvSpPr>
            <a:spLocks noChangeArrowheads="1"/>
          </p:cNvSpPr>
          <p:nvPr/>
        </p:nvSpPr>
        <p:spPr bwMode="auto">
          <a:xfrm>
            <a:off x="4211638" y="5697538"/>
            <a:ext cx="57626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b="0">
                <a:sym typeface="Symbol" pitchFamily="18" charset="2"/>
              </a:rPr>
              <a:t>c</a:t>
            </a:r>
            <a:endParaRPr lang="ru-RU" b="0">
              <a:sym typeface="Symbol" pitchFamily="18" charset="2"/>
            </a:endParaRPr>
          </a:p>
        </p:txBody>
      </p:sp>
      <p:sp>
        <p:nvSpPr>
          <p:cNvPr id="2819110" name="Text Box 38"/>
          <p:cNvSpPr txBox="1">
            <a:spLocks noChangeArrowheads="1"/>
          </p:cNvSpPr>
          <p:nvPr/>
        </p:nvSpPr>
        <p:spPr bwMode="auto">
          <a:xfrm>
            <a:off x="395288" y="5788025"/>
            <a:ext cx="32893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«плохих» нет в спецификации</a:t>
            </a:r>
          </a:p>
        </p:txBody>
      </p:sp>
      <p:sp>
        <p:nvSpPr>
          <p:cNvPr id="2819111" name="Text Box 39"/>
          <p:cNvSpPr txBox="1">
            <a:spLocks noChangeArrowheads="1"/>
          </p:cNvSpPr>
          <p:nvPr/>
        </p:nvSpPr>
        <p:spPr bwMode="auto">
          <a:xfrm>
            <a:off x="5327650" y="5788025"/>
            <a:ext cx="35528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«хорошие» есть в спецификации</a:t>
            </a:r>
          </a:p>
        </p:txBody>
      </p:sp>
      <p:grpSp>
        <p:nvGrpSpPr>
          <p:cNvPr id="2819112" name="Group 4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19113" name="Text Box 41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19114" name="Group 4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19115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19116" name="Rectangle 4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9117" name="Rectangle 4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9118" name="Rectangle 4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9119" name="Rectangle 4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1912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19121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19122" name="Text Box 5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EAB34-589F-49A6-B334-4BD1A5960A97}" type="slidenum">
              <a:rPr lang="ru-RU"/>
              <a:pPr/>
              <a:t>25</a:t>
            </a:fld>
            <a:endParaRPr lang="ru-RU"/>
          </a:p>
        </p:txBody>
      </p:sp>
      <p:sp>
        <p:nvSpPr>
          <p:cNvPr id="2821122" name="Text Box 2"/>
          <p:cNvSpPr txBox="1">
            <a:spLocks noChangeArrowheads="1"/>
          </p:cNvSpPr>
          <p:nvPr/>
        </p:nvSpPr>
        <p:spPr bwMode="auto">
          <a:xfrm>
            <a:off x="754063" y="1341438"/>
            <a:ext cx="7813675" cy="277495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К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аждому внешнему действию</a:t>
            </a:r>
            <a:r>
              <a:rPr lang="ru-RU" altLang="zh-TW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  <a:cs typeface="Courier New" pitchFamily="49" charset="0"/>
              </a:rPr>
              <a:t>z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поставлено в соответствие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противоположное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действие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 u="sng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так, что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TW" b="0" u="sng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Композиция алфавитов: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\</a:t>
            </a:r>
            <a:r>
              <a:rPr lang="en-US" b="0" u="sng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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\</a:t>
            </a:r>
            <a:r>
              <a:rPr lang="en-US" b="0" u="sng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Композиция 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: для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LTS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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baseline="-3000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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ru-RU" b="0" baseline="-3000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ru-RU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</a:rPr>
              <a:t>, где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>
                <a:solidFill>
                  <a:srgbClr val="000000"/>
                </a:solidFill>
                <a:cs typeface="Times New Roman" pitchFamily="18" charset="0"/>
              </a:rPr>
              <a:t>E </a:t>
            </a:r>
            <a:r>
              <a:rPr lang="ru-RU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–порождается следующими правилами вывода:</a:t>
            </a:r>
          </a:p>
        </p:txBody>
      </p:sp>
      <p:sp>
        <p:nvSpPr>
          <p:cNvPr id="2821123" name="Text Box 3"/>
          <p:cNvSpPr txBox="1">
            <a:spLocks noChangeArrowheads="1"/>
          </p:cNvSpPr>
          <p:nvPr/>
        </p:nvSpPr>
        <p:spPr bwMode="auto">
          <a:xfrm>
            <a:off x="179388" y="4257675"/>
            <a:ext cx="8783637" cy="2008188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200" b="0">
                <a:solidFill>
                  <a:srgbClr val="000000"/>
                </a:solidFill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(L\</a:t>
            </a:r>
            <a:r>
              <a:rPr lang="en-US" sz="2200" b="0" u="sng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M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)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{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Symbol" pitchFamily="18" charset="2"/>
              </a:rPr>
              <a:t>,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}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	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s`	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		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Math One" pitchFamily="18" charset="2"/>
              </a:rPr>
              <a:t></a:t>
            </a:r>
            <a:r>
              <a:rPr lang="ru-RU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st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s`t</a:t>
            </a:r>
            <a:endParaRPr lang="ru-RU" sz="2200" b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Courier New" pitchFamily="49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200" b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(M\</a:t>
            </a:r>
            <a:r>
              <a:rPr lang="en-US" sz="2200" b="0" u="sng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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{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,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}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		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t`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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st`</a:t>
            </a:r>
            <a:endParaRPr lang="ru-RU" sz="2200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</a:t>
            </a:r>
            <a:r>
              <a:rPr lang="en-US" sz="2200" b="0" u="sng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	</a:t>
            </a:r>
            <a:r>
              <a:rPr lang="ru-RU" sz="2200" b="0">
                <a:solidFill>
                  <a:srgbClr val="000000"/>
                </a:solidFill>
                <a:cs typeface="Courier New" pitchFamily="49" charset="0"/>
              </a:rPr>
              <a:t>	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s`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 u="sng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t`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</a:t>
            </a:r>
            <a:r>
              <a:rPr lang="ru-RU" sz="2200" b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st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</a:rPr>
              <a:t>s`t`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ru-RU" altLang="zh-TW" sz="2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altLang="zh-TW" sz="22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deadlock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	&amp;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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t`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	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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st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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st`</a:t>
            </a:r>
            <a:r>
              <a:rPr lang="en-US" altLang="zh-TW" sz="22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 </a:t>
            </a:r>
            <a:r>
              <a:rPr lang="ru-RU" altLang="zh-TW" sz="2200" b="0">
                <a:solidFill>
                  <a:srgbClr val="000000"/>
                </a:solidFill>
                <a:latin typeface="Times New Roman" pitchFamily="18" charset="0"/>
              </a:rPr>
              <a:t>где</a:t>
            </a:r>
            <a:endParaRPr lang="en-US" altLang="zh-TW" sz="2200" b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altLang="zh-TW" sz="22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deadlock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=</a:t>
            </a:r>
            <a:r>
              <a:rPr lang="en-US" altLang="zh-TW" sz="2200" b="0" baseline="-30000">
                <a:solidFill>
                  <a:srgbClr val="000000"/>
                </a:solidFill>
                <a:ea typeface="新細明體" pitchFamily="18" charset="-120"/>
              </a:rPr>
              <a:t>def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s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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&amp;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</a:t>
            </a:r>
            <a:r>
              <a:rPr lang="en-US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&amp;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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en-US" sz="2200" b="0">
                <a:solidFill>
                  <a:srgbClr val="000000"/>
                </a:solidFill>
                <a:cs typeface="Courier New" pitchFamily="49" charset="0"/>
                <a:sym typeface="Euclid Symbol" pitchFamily="18" charset="2"/>
              </a:rPr>
              <a:t>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L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</a:t>
            </a:r>
            <a:r>
              <a:rPr lang="en-US" altLang="zh-TW" sz="2200" b="0" u="sng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M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(s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  <a:sym typeface="Euclid Math One" pitchFamily="18" charset="2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Symbol" pitchFamily="18" charset="2"/>
              </a:rPr>
              <a:t></a:t>
            </a:r>
            <a:r>
              <a:rPr lang="ru-RU" altLang="zh-TW" sz="2200" b="0">
                <a:solidFill>
                  <a:srgbClr val="000000"/>
                </a:solidFill>
                <a:cs typeface="Courier New" pitchFamily="49" charset="0"/>
                <a:sym typeface="Symbol" pitchFamily="18" charset="2"/>
              </a:rPr>
              <a:t> 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t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200" b="0" u="sng">
                <a:solidFill>
                  <a:srgbClr val="000000"/>
                </a:solidFill>
                <a:ea typeface="新細明體" pitchFamily="18" charset="-120"/>
              </a:rPr>
              <a:t>z</a:t>
            </a:r>
            <a:r>
              <a:rPr lang="ru-RU" altLang="zh-TW" sz="2200" b="0">
                <a:solidFill>
                  <a:srgbClr val="000000"/>
                </a:solidFill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2200" b="0">
                <a:solidFill>
                  <a:srgbClr val="000000"/>
                </a:solidFill>
                <a:ea typeface="新細明體" pitchFamily="18" charset="-120"/>
              </a:rPr>
              <a:t>)</a:t>
            </a:r>
            <a:r>
              <a:rPr lang="en-US" altLang="zh-TW" sz="2200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.</a:t>
            </a:r>
            <a:endParaRPr lang="ru-RU" sz="2200" b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821124" name="Line 4"/>
          <p:cNvSpPr>
            <a:spLocks noChangeShapeType="1"/>
          </p:cNvSpPr>
          <p:nvPr/>
        </p:nvSpPr>
        <p:spPr bwMode="auto">
          <a:xfrm>
            <a:off x="7939088" y="2097088"/>
            <a:ext cx="18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821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516063" y="323850"/>
            <a:ext cx="6161087" cy="973138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Параллельная композиция </a:t>
            </a: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LTS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à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la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CCS</a:t>
            </a:r>
            <a:r>
              <a:rPr lang="ru-RU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ru-RU" altLang="zh-TW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Calculus of Communicating Systems</a:t>
            </a:r>
            <a:r>
              <a:rPr lang="en-US" altLang="zh-TW" sz="1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itchFamily="18" charset="-120"/>
              </a:rPr>
              <a:t>)</a:t>
            </a:r>
            <a:r>
              <a:rPr lang="ru-RU" altLang="zh-TW" sz="2000">
                <a:latin typeface="Times New Roman" pitchFamily="18" charset="0"/>
              </a:rPr>
              <a:t> </a:t>
            </a:r>
            <a:endParaRPr lang="ru-RU" sz="2000">
              <a:latin typeface="Times New Roman" pitchFamily="18" charset="0"/>
            </a:endParaRPr>
          </a:p>
        </p:txBody>
      </p:sp>
      <p:grpSp>
        <p:nvGrpSpPr>
          <p:cNvPr id="2821126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21127" name="Text Box 7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21128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21129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21130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1131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1132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1133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11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2113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21136" name="Text Box 1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ADF47-1446-4F24-B8E6-9123BB5BAF13}" type="slidenum">
              <a:rPr lang="ru-RU"/>
              <a:pPr/>
              <a:t>26</a:t>
            </a:fld>
            <a:endParaRPr lang="ru-RU"/>
          </a:p>
        </p:txBody>
      </p:sp>
      <p:sp>
        <p:nvSpPr>
          <p:cNvPr id="2823170" name="Oval 2"/>
          <p:cNvSpPr>
            <a:spLocks noChangeArrowheads="1"/>
          </p:cNvSpPr>
          <p:nvPr/>
        </p:nvSpPr>
        <p:spPr bwMode="auto">
          <a:xfrm>
            <a:off x="4206875" y="1573213"/>
            <a:ext cx="571500" cy="541337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0">
                <a:latin typeface="Arial" charset="0"/>
              </a:rPr>
              <a:t>“</a:t>
            </a:r>
            <a:r>
              <a:rPr lang="en-US"/>
              <a:t>A</a:t>
            </a:r>
            <a:r>
              <a:rPr lang="en-US" b="0">
                <a:latin typeface="Arial" charset="0"/>
              </a:rPr>
              <a:t>”</a:t>
            </a:r>
            <a:endParaRPr lang="ru-RU" b="0">
              <a:latin typeface="Arial" charset="0"/>
            </a:endParaRPr>
          </a:p>
        </p:txBody>
      </p:sp>
      <p:sp>
        <p:nvSpPr>
          <p:cNvPr id="2823171" name="Oval 3"/>
          <p:cNvSpPr>
            <a:spLocks noChangeArrowheads="1"/>
          </p:cNvSpPr>
          <p:nvPr/>
        </p:nvSpPr>
        <p:spPr bwMode="auto">
          <a:xfrm>
            <a:off x="4206875" y="2771775"/>
            <a:ext cx="571500" cy="541338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0">
                <a:latin typeface="Arial" charset="0"/>
              </a:rPr>
              <a:t>“</a:t>
            </a:r>
            <a:r>
              <a:rPr lang="en-US"/>
              <a:t>B</a:t>
            </a:r>
            <a:r>
              <a:rPr lang="en-US" b="0">
                <a:latin typeface="Arial" charset="0"/>
              </a:rPr>
              <a:t>”</a:t>
            </a:r>
            <a:endParaRPr lang="ru-RU" b="0">
              <a:latin typeface="Arial" charset="0"/>
            </a:endParaRPr>
          </a:p>
        </p:txBody>
      </p:sp>
      <p:cxnSp>
        <p:nvCxnSpPr>
          <p:cNvPr id="2823172" name="AutoShape 4"/>
          <p:cNvCxnSpPr>
            <a:cxnSpLocks noChangeShapeType="1"/>
            <a:stCxn id="2823170" idx="2"/>
            <a:endCxn id="2823175" idx="3"/>
          </p:cNvCxnSpPr>
          <p:nvPr/>
        </p:nvCxnSpPr>
        <p:spPr bwMode="auto">
          <a:xfrm flipH="1">
            <a:off x="1079500" y="1844675"/>
            <a:ext cx="311467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23173" name="AutoShape 5"/>
          <p:cNvCxnSpPr>
            <a:cxnSpLocks noChangeShapeType="1"/>
            <a:stCxn id="2823170" idx="6"/>
            <a:endCxn id="2823174" idx="1"/>
          </p:cNvCxnSpPr>
          <p:nvPr/>
        </p:nvCxnSpPr>
        <p:spPr bwMode="auto">
          <a:xfrm>
            <a:off x="4791075" y="1844675"/>
            <a:ext cx="3092450" cy="0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23174" name="Text Box 6"/>
          <p:cNvSpPr txBox="1">
            <a:spLocks noChangeArrowheads="1"/>
          </p:cNvSpPr>
          <p:nvPr/>
        </p:nvSpPr>
        <p:spPr bwMode="auto">
          <a:xfrm>
            <a:off x="7883525" y="166211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23175" name="Text Box 7"/>
          <p:cNvSpPr txBox="1">
            <a:spLocks noChangeArrowheads="1"/>
          </p:cNvSpPr>
          <p:nvPr/>
        </p:nvSpPr>
        <p:spPr bwMode="auto">
          <a:xfrm>
            <a:off x="287338" y="1662113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23176" name="AutoShape 8"/>
          <p:cNvCxnSpPr>
            <a:cxnSpLocks noChangeShapeType="1"/>
            <a:stCxn id="2823171" idx="2"/>
            <a:endCxn id="2823179" idx="3"/>
          </p:cNvCxnSpPr>
          <p:nvPr/>
        </p:nvCxnSpPr>
        <p:spPr bwMode="auto">
          <a:xfrm flipH="1">
            <a:off x="1079500" y="3043238"/>
            <a:ext cx="3114675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23177" name="AutoShape 9"/>
          <p:cNvCxnSpPr>
            <a:cxnSpLocks noChangeShapeType="1"/>
            <a:stCxn id="2823171" idx="6"/>
            <a:endCxn id="2823178" idx="1"/>
          </p:cNvCxnSpPr>
          <p:nvPr/>
        </p:nvCxnSpPr>
        <p:spPr bwMode="auto">
          <a:xfrm>
            <a:off x="4791075" y="3043238"/>
            <a:ext cx="3092450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23178" name="Text Box 10"/>
          <p:cNvSpPr txBox="1">
            <a:spLocks noChangeArrowheads="1"/>
          </p:cNvSpPr>
          <p:nvPr/>
        </p:nvSpPr>
        <p:spPr bwMode="auto">
          <a:xfrm>
            <a:off x="7883525" y="286226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23179" name="Text Box 11"/>
          <p:cNvSpPr txBox="1">
            <a:spLocks noChangeArrowheads="1"/>
          </p:cNvSpPr>
          <p:nvPr/>
        </p:nvSpPr>
        <p:spPr bwMode="auto">
          <a:xfrm>
            <a:off x="287338" y="2862263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23180" name="AutoShape 12"/>
          <p:cNvCxnSpPr>
            <a:cxnSpLocks noChangeShapeType="1"/>
            <a:stCxn id="2823171" idx="4"/>
            <a:endCxn id="2823184" idx="0"/>
          </p:cNvCxnSpPr>
          <p:nvPr/>
        </p:nvCxnSpPr>
        <p:spPr bwMode="auto">
          <a:xfrm>
            <a:off x="4492625" y="3325813"/>
            <a:ext cx="0" cy="860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823181" name="AutoShape 13"/>
          <p:cNvCxnSpPr>
            <a:cxnSpLocks noChangeShapeType="1"/>
            <a:stCxn id="2823170" idx="4"/>
            <a:endCxn id="2823171" idx="0"/>
          </p:cNvCxnSpPr>
          <p:nvPr/>
        </p:nvCxnSpPr>
        <p:spPr bwMode="auto">
          <a:xfrm>
            <a:off x="4492625" y="2127250"/>
            <a:ext cx="0" cy="631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23182" name="Text Box 14"/>
          <p:cNvSpPr txBox="1">
            <a:spLocks noChangeArrowheads="1"/>
          </p:cNvSpPr>
          <p:nvPr/>
        </p:nvSpPr>
        <p:spPr bwMode="auto">
          <a:xfrm>
            <a:off x="201613" y="1016000"/>
            <a:ext cx="8778875" cy="469900"/>
          </a:xfrm>
          <a:prstGeom prst="rect">
            <a:avLst/>
          </a:prstGeom>
          <a:solidFill>
            <a:srgbClr val="F2FBD9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 algn="ctr">
              <a:spcBef>
                <a:spcPct val="0"/>
              </a:spcBef>
              <a:spcAft>
                <a:spcPct val="10000"/>
              </a:spcAft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Действия заменяем на противоположные, а отказы – на символ</a:t>
            </a:r>
            <a:r>
              <a:rPr lang="ru-RU" b="0">
                <a:sym typeface="Symbol" pitchFamily="18" charset="2"/>
              </a:rPr>
              <a:t> 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823183" name="Rectangle 15"/>
          <p:cNvSpPr>
            <a:spLocks noChangeArrowheads="1"/>
          </p:cNvSpPr>
          <p:nvPr/>
        </p:nvSpPr>
        <p:spPr bwMode="auto">
          <a:xfrm>
            <a:off x="1006475" y="296863"/>
            <a:ext cx="708501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Генерация примитивных </a:t>
            </a:r>
            <a:r>
              <a:rPr lang="en-US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rPr>
              <a:t>LTS-</a:t>
            </a:r>
            <a:r>
              <a:rPr lang="ru-RU" altLang="zh-TW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тестов</a:t>
            </a:r>
            <a:endParaRPr lang="ru-RU" sz="32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23184" name="Oval 16"/>
          <p:cNvSpPr>
            <a:spLocks noChangeArrowheads="1"/>
          </p:cNvSpPr>
          <p:nvPr/>
        </p:nvSpPr>
        <p:spPr bwMode="auto">
          <a:xfrm>
            <a:off x="4206875" y="4198938"/>
            <a:ext cx="571500" cy="541337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b="0">
                <a:latin typeface="Arial" charset="0"/>
              </a:rPr>
              <a:t>“</a:t>
            </a:r>
            <a:r>
              <a:rPr lang="en-US"/>
              <a:t>C</a:t>
            </a:r>
            <a:r>
              <a:rPr lang="en-US" b="0">
                <a:latin typeface="Arial" charset="0"/>
              </a:rPr>
              <a:t>”</a:t>
            </a:r>
            <a:endParaRPr lang="ru-RU" b="0">
              <a:latin typeface="Arial" charset="0"/>
            </a:endParaRPr>
          </a:p>
        </p:txBody>
      </p:sp>
      <p:cxnSp>
        <p:nvCxnSpPr>
          <p:cNvPr id="2823185" name="AutoShape 17"/>
          <p:cNvCxnSpPr>
            <a:cxnSpLocks noChangeShapeType="1"/>
            <a:stCxn id="2823184" idx="2"/>
            <a:endCxn id="2823188" idx="3"/>
          </p:cNvCxnSpPr>
          <p:nvPr/>
        </p:nvCxnSpPr>
        <p:spPr bwMode="auto">
          <a:xfrm flipH="1">
            <a:off x="1079500" y="4470400"/>
            <a:ext cx="3114675" cy="158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2823186" name="AutoShape 18"/>
          <p:cNvCxnSpPr>
            <a:cxnSpLocks noChangeShapeType="1"/>
            <a:stCxn id="2823184" idx="6"/>
            <a:endCxn id="2823187" idx="1"/>
          </p:cNvCxnSpPr>
          <p:nvPr/>
        </p:nvCxnSpPr>
        <p:spPr bwMode="auto">
          <a:xfrm>
            <a:off x="4791075" y="4470400"/>
            <a:ext cx="3092450" cy="1588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2823187" name="Text Box 19"/>
          <p:cNvSpPr txBox="1">
            <a:spLocks noChangeArrowheads="1"/>
          </p:cNvSpPr>
          <p:nvPr/>
        </p:nvSpPr>
        <p:spPr bwMode="auto">
          <a:xfrm>
            <a:off x="7883525" y="428942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23188" name="Text Box 20"/>
          <p:cNvSpPr txBox="1">
            <a:spLocks noChangeArrowheads="1"/>
          </p:cNvSpPr>
          <p:nvPr/>
        </p:nvSpPr>
        <p:spPr bwMode="auto">
          <a:xfrm>
            <a:off x="287338" y="4289425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23189" name="AutoShape 21"/>
          <p:cNvCxnSpPr>
            <a:cxnSpLocks noChangeShapeType="1"/>
            <a:stCxn id="2823184" idx="4"/>
            <a:endCxn id="2823190" idx="0"/>
          </p:cNvCxnSpPr>
          <p:nvPr/>
        </p:nvCxnSpPr>
        <p:spPr bwMode="auto">
          <a:xfrm>
            <a:off x="4492625" y="4752975"/>
            <a:ext cx="6350" cy="6619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823190" name="Text Box 22"/>
          <p:cNvSpPr txBox="1">
            <a:spLocks noChangeArrowheads="1"/>
          </p:cNvSpPr>
          <p:nvPr/>
        </p:nvSpPr>
        <p:spPr bwMode="auto">
          <a:xfrm>
            <a:off x="4030663" y="541496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23191" name="Text Box 23"/>
          <p:cNvSpPr txBox="1">
            <a:spLocks noChangeArrowheads="1"/>
          </p:cNvSpPr>
          <p:nvPr/>
        </p:nvSpPr>
        <p:spPr bwMode="auto">
          <a:xfrm>
            <a:off x="7883525" y="361156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3333FF"/>
                </a:solidFill>
                <a:latin typeface="Arial" charset="0"/>
              </a:rPr>
              <a:t>pass</a:t>
            </a:r>
            <a:endParaRPr lang="ru-RU" sz="2000" b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823192" name="Text Box 24"/>
          <p:cNvSpPr txBox="1">
            <a:spLocks noChangeArrowheads="1"/>
          </p:cNvSpPr>
          <p:nvPr/>
        </p:nvSpPr>
        <p:spPr bwMode="auto">
          <a:xfrm>
            <a:off x="287338" y="3611563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/>
            <a:r>
              <a:rPr lang="en-US" sz="2000" b="0">
                <a:solidFill>
                  <a:srgbClr val="FF3300"/>
                </a:solidFill>
                <a:latin typeface="Arial" charset="0"/>
              </a:rPr>
              <a:t>fail</a:t>
            </a:r>
            <a:endParaRPr lang="ru-RU" sz="2000" b="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2823193" name="AutoShape 25"/>
          <p:cNvCxnSpPr>
            <a:cxnSpLocks noChangeShapeType="1"/>
            <a:stCxn id="2823171" idx="3"/>
            <a:endCxn id="2823192" idx="3"/>
          </p:cNvCxnSpPr>
          <p:nvPr/>
        </p:nvCxnSpPr>
        <p:spPr bwMode="auto">
          <a:xfrm rot="5400000">
            <a:off x="2411413" y="1914525"/>
            <a:ext cx="547687" cy="3211513"/>
          </a:xfrm>
          <a:prstGeom prst="curvedConnector2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2823194" name="AutoShape 26"/>
          <p:cNvCxnSpPr>
            <a:cxnSpLocks noChangeShapeType="1"/>
            <a:stCxn id="2823171" idx="5"/>
            <a:endCxn id="2823191" idx="1"/>
          </p:cNvCxnSpPr>
          <p:nvPr/>
        </p:nvCxnSpPr>
        <p:spPr bwMode="auto">
          <a:xfrm rot="16200000" flipH="1">
            <a:off x="6015038" y="1925638"/>
            <a:ext cx="547687" cy="3189287"/>
          </a:xfrm>
          <a:prstGeom prst="curvedConnector2">
            <a:avLst/>
          </a:prstGeom>
          <a:noFill/>
          <a:ln w="9525">
            <a:solidFill>
              <a:srgbClr val="3333FF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823195" name="Text Box 27"/>
          <p:cNvSpPr txBox="1">
            <a:spLocks noChangeArrowheads="1"/>
          </p:cNvSpPr>
          <p:nvPr/>
        </p:nvSpPr>
        <p:spPr bwMode="auto">
          <a:xfrm>
            <a:off x="5543550" y="1557338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 u="sng">
                <a:sym typeface="Symbol" pitchFamily="18" charset="2"/>
              </a:rPr>
              <a:t>a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u="sng">
                <a:sym typeface="Symbol" pitchFamily="18" charset="2"/>
              </a:rPr>
              <a:t>A</a:t>
            </a:r>
            <a:endParaRPr lang="ru-RU" u="sng">
              <a:sym typeface="Symbol" pitchFamily="18" charset="2"/>
            </a:endParaRPr>
          </a:p>
        </p:txBody>
      </p:sp>
      <p:sp>
        <p:nvSpPr>
          <p:cNvPr id="2823196" name="Text Box 28"/>
          <p:cNvSpPr txBox="1">
            <a:spLocks noChangeArrowheads="1"/>
          </p:cNvSpPr>
          <p:nvPr/>
        </p:nvSpPr>
        <p:spPr bwMode="auto">
          <a:xfrm>
            <a:off x="2051050" y="1557338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 u="sng">
                <a:sym typeface="Symbol" pitchFamily="18" charset="2"/>
              </a:rPr>
              <a:t>a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u="sng">
                <a:sym typeface="Symbol" pitchFamily="18" charset="2"/>
              </a:rPr>
              <a:t>A</a:t>
            </a:r>
            <a:endParaRPr lang="ru-RU" u="sng">
              <a:sym typeface="Symbol" pitchFamily="18" charset="2"/>
            </a:endParaRPr>
          </a:p>
        </p:txBody>
      </p:sp>
      <p:sp>
        <p:nvSpPr>
          <p:cNvPr id="2823197" name="Text Box 29"/>
          <p:cNvSpPr txBox="1">
            <a:spLocks noChangeArrowheads="1"/>
          </p:cNvSpPr>
          <p:nvPr/>
        </p:nvSpPr>
        <p:spPr bwMode="auto">
          <a:xfrm>
            <a:off x="5543550" y="2755900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 u="sng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u="sng">
                <a:sym typeface="Symbol" pitchFamily="18" charset="2"/>
              </a:rPr>
              <a:t>B</a:t>
            </a:r>
            <a:endParaRPr lang="ru-RU" u="sng">
              <a:sym typeface="Symbol" pitchFamily="18" charset="2"/>
            </a:endParaRPr>
          </a:p>
        </p:txBody>
      </p:sp>
      <p:sp>
        <p:nvSpPr>
          <p:cNvPr id="2823198" name="Text Box 30"/>
          <p:cNvSpPr txBox="1">
            <a:spLocks noChangeArrowheads="1"/>
          </p:cNvSpPr>
          <p:nvPr/>
        </p:nvSpPr>
        <p:spPr bwMode="auto">
          <a:xfrm>
            <a:off x="2016125" y="2755900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 u="sng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u="sng">
                <a:sym typeface="Symbol" pitchFamily="18" charset="2"/>
              </a:rPr>
              <a:t>B</a:t>
            </a:r>
            <a:endParaRPr lang="ru-RU" u="sng">
              <a:sym typeface="Symbol" pitchFamily="18" charset="2"/>
            </a:endParaRPr>
          </a:p>
        </p:txBody>
      </p:sp>
      <p:sp>
        <p:nvSpPr>
          <p:cNvPr id="2823199" name="Text Box 31"/>
          <p:cNvSpPr txBox="1">
            <a:spLocks noChangeArrowheads="1"/>
          </p:cNvSpPr>
          <p:nvPr/>
        </p:nvSpPr>
        <p:spPr bwMode="auto">
          <a:xfrm>
            <a:off x="5543550" y="4183063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 u="sng">
                <a:sym typeface="Symbol" pitchFamily="18" charset="2"/>
              </a:rPr>
              <a:t>c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u="sng">
                <a:sym typeface="Symbol" pitchFamily="18" charset="2"/>
              </a:rPr>
              <a:t>C</a:t>
            </a:r>
            <a:endParaRPr lang="ru-RU" u="sng">
              <a:sym typeface="Symbol" pitchFamily="18" charset="2"/>
            </a:endParaRPr>
          </a:p>
        </p:txBody>
      </p:sp>
      <p:sp>
        <p:nvSpPr>
          <p:cNvPr id="2823200" name="Text Box 32"/>
          <p:cNvSpPr txBox="1">
            <a:spLocks noChangeArrowheads="1"/>
          </p:cNvSpPr>
          <p:nvPr/>
        </p:nvSpPr>
        <p:spPr bwMode="auto">
          <a:xfrm>
            <a:off x="2016125" y="4183063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 u="sng">
                <a:sym typeface="Symbol" pitchFamily="18" charset="2"/>
              </a:rPr>
              <a:t>c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 u="sng">
                <a:sym typeface="Symbol" pitchFamily="18" charset="2"/>
              </a:rPr>
              <a:t>C</a:t>
            </a:r>
            <a:endParaRPr lang="ru-RU" u="sng">
              <a:sym typeface="Symbol" pitchFamily="18" charset="2"/>
            </a:endParaRPr>
          </a:p>
        </p:txBody>
      </p:sp>
      <p:sp>
        <p:nvSpPr>
          <p:cNvPr id="2823201" name="Text Box 33"/>
          <p:cNvSpPr txBox="1">
            <a:spLocks noChangeArrowheads="1"/>
          </p:cNvSpPr>
          <p:nvPr/>
        </p:nvSpPr>
        <p:spPr bwMode="auto">
          <a:xfrm>
            <a:off x="5543550" y="1557338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a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A</a:t>
            </a:r>
            <a:endParaRPr lang="ru-RU">
              <a:sym typeface="Symbol" pitchFamily="18" charset="2"/>
            </a:endParaRPr>
          </a:p>
        </p:txBody>
      </p:sp>
      <p:sp>
        <p:nvSpPr>
          <p:cNvPr id="2823202" name="Text Box 34"/>
          <p:cNvSpPr txBox="1">
            <a:spLocks noChangeArrowheads="1"/>
          </p:cNvSpPr>
          <p:nvPr/>
        </p:nvSpPr>
        <p:spPr bwMode="auto">
          <a:xfrm>
            <a:off x="2051050" y="1557338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a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A</a:t>
            </a:r>
            <a:endParaRPr lang="ru-RU">
              <a:sym typeface="Symbol" pitchFamily="18" charset="2"/>
            </a:endParaRPr>
          </a:p>
        </p:txBody>
      </p:sp>
      <p:sp>
        <p:nvSpPr>
          <p:cNvPr id="2823203" name="Text Box 35"/>
          <p:cNvSpPr txBox="1">
            <a:spLocks noChangeArrowheads="1"/>
          </p:cNvSpPr>
          <p:nvPr/>
        </p:nvSpPr>
        <p:spPr bwMode="auto">
          <a:xfrm>
            <a:off x="5543550" y="2755900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B</a:t>
            </a:r>
            <a:endParaRPr lang="ru-RU">
              <a:sym typeface="Symbol" pitchFamily="18" charset="2"/>
            </a:endParaRPr>
          </a:p>
        </p:txBody>
      </p:sp>
      <p:sp>
        <p:nvSpPr>
          <p:cNvPr id="2823204" name="Text Box 36"/>
          <p:cNvSpPr txBox="1">
            <a:spLocks noChangeArrowheads="1"/>
          </p:cNvSpPr>
          <p:nvPr/>
        </p:nvSpPr>
        <p:spPr bwMode="auto">
          <a:xfrm>
            <a:off x="2016125" y="2755900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B</a:t>
            </a:r>
            <a:endParaRPr lang="ru-RU">
              <a:sym typeface="Symbol" pitchFamily="18" charset="2"/>
            </a:endParaRPr>
          </a:p>
        </p:txBody>
      </p:sp>
      <p:sp>
        <p:nvSpPr>
          <p:cNvPr id="2823205" name="Text Box 37"/>
          <p:cNvSpPr txBox="1">
            <a:spLocks noChangeArrowheads="1"/>
          </p:cNvSpPr>
          <p:nvPr/>
        </p:nvSpPr>
        <p:spPr bwMode="auto">
          <a:xfrm>
            <a:off x="5543550" y="4183063"/>
            <a:ext cx="14001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c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C</a:t>
            </a:r>
            <a:endParaRPr lang="ru-RU">
              <a:sym typeface="Symbol" pitchFamily="18" charset="2"/>
            </a:endParaRPr>
          </a:p>
        </p:txBody>
      </p:sp>
      <p:sp>
        <p:nvSpPr>
          <p:cNvPr id="2823206" name="Text Box 38"/>
          <p:cNvSpPr txBox="1">
            <a:spLocks noChangeArrowheads="1"/>
          </p:cNvSpPr>
          <p:nvPr/>
        </p:nvSpPr>
        <p:spPr bwMode="auto">
          <a:xfrm>
            <a:off x="2016125" y="4183063"/>
            <a:ext cx="1243013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c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b="0">
                <a:sym typeface="Symbol" pitchFamily="18" charset="2"/>
              </a:rPr>
              <a:t></a:t>
            </a:r>
            <a:r>
              <a:rPr lang="en-US">
                <a:sym typeface="Symbol" pitchFamily="18" charset="2"/>
              </a:rPr>
              <a:t>C</a:t>
            </a:r>
            <a:endParaRPr lang="ru-RU">
              <a:sym typeface="Symbol" pitchFamily="18" charset="2"/>
            </a:endParaRPr>
          </a:p>
        </p:txBody>
      </p:sp>
      <p:sp>
        <p:nvSpPr>
          <p:cNvPr id="2823207" name="Text Box 39"/>
          <p:cNvSpPr txBox="1">
            <a:spLocks noChangeArrowheads="1"/>
          </p:cNvSpPr>
          <p:nvPr/>
        </p:nvSpPr>
        <p:spPr bwMode="auto">
          <a:xfrm rot="-316761">
            <a:off x="2217738" y="3573463"/>
            <a:ext cx="1936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</a:t>
            </a:r>
          </a:p>
        </p:txBody>
      </p:sp>
      <p:sp>
        <p:nvSpPr>
          <p:cNvPr id="2823208" name="Text Box 40"/>
          <p:cNvSpPr txBox="1">
            <a:spLocks noChangeArrowheads="1"/>
          </p:cNvSpPr>
          <p:nvPr/>
        </p:nvSpPr>
        <p:spPr bwMode="auto">
          <a:xfrm rot="548530">
            <a:off x="5759450" y="3475038"/>
            <a:ext cx="19367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 b="0">
                <a:sym typeface="Symbol" pitchFamily="18" charset="2"/>
              </a:rPr>
              <a:t></a:t>
            </a:r>
          </a:p>
        </p:txBody>
      </p:sp>
      <p:sp>
        <p:nvSpPr>
          <p:cNvPr id="2823209" name="Oval 41"/>
          <p:cNvSpPr>
            <a:spLocks noChangeArrowheads="1"/>
          </p:cNvSpPr>
          <p:nvPr/>
        </p:nvSpPr>
        <p:spPr bwMode="auto">
          <a:xfrm>
            <a:off x="4211638" y="4843463"/>
            <a:ext cx="576262" cy="3603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b="0" u="sng">
                <a:sym typeface="Symbol" pitchFamily="18" charset="2"/>
              </a:rPr>
              <a:t>c</a:t>
            </a:r>
            <a:endParaRPr lang="ru-RU" b="0" u="sng">
              <a:sym typeface="Symbol" pitchFamily="18" charset="2"/>
            </a:endParaRPr>
          </a:p>
        </p:txBody>
      </p:sp>
      <p:sp>
        <p:nvSpPr>
          <p:cNvPr id="2823210" name="Oval 42"/>
          <p:cNvSpPr>
            <a:spLocks noChangeArrowheads="1"/>
          </p:cNvSpPr>
          <p:nvPr/>
        </p:nvSpPr>
        <p:spPr bwMode="auto">
          <a:xfrm>
            <a:off x="4211638" y="4879975"/>
            <a:ext cx="57626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b="0">
                <a:sym typeface="Symbol" pitchFamily="18" charset="2"/>
              </a:rPr>
              <a:t>c</a:t>
            </a:r>
            <a:endParaRPr lang="ru-RU" b="0">
              <a:sym typeface="Symbol" pitchFamily="18" charset="2"/>
            </a:endParaRPr>
          </a:p>
        </p:txBody>
      </p:sp>
      <p:sp>
        <p:nvSpPr>
          <p:cNvPr id="2823211" name="Oval 43"/>
          <p:cNvSpPr>
            <a:spLocks noChangeArrowheads="1"/>
          </p:cNvSpPr>
          <p:nvPr/>
        </p:nvSpPr>
        <p:spPr bwMode="auto">
          <a:xfrm>
            <a:off x="4211638" y="3575050"/>
            <a:ext cx="576262" cy="4048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b="0" u="sng">
                <a:sym typeface="Symbol" pitchFamily="18" charset="2"/>
              </a:rPr>
              <a:t>b</a:t>
            </a:r>
            <a:endParaRPr lang="ru-RU" b="0" u="sng">
              <a:sym typeface="Symbol" pitchFamily="18" charset="2"/>
            </a:endParaRPr>
          </a:p>
        </p:txBody>
      </p:sp>
      <p:sp>
        <p:nvSpPr>
          <p:cNvPr id="2823212" name="Oval 44"/>
          <p:cNvSpPr>
            <a:spLocks noChangeArrowheads="1"/>
          </p:cNvSpPr>
          <p:nvPr/>
        </p:nvSpPr>
        <p:spPr bwMode="auto">
          <a:xfrm>
            <a:off x="4211638" y="3575050"/>
            <a:ext cx="576262" cy="3333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tIns="10800" bIns="10800" anchor="ctr"/>
          <a:lstStyle/>
          <a:p>
            <a:pPr algn="ctr">
              <a:spcBef>
                <a:spcPct val="0"/>
              </a:spcBef>
            </a:pPr>
            <a:r>
              <a:rPr lang="en-US" b="0">
                <a:sym typeface="Symbol" pitchFamily="18" charset="2"/>
              </a:rPr>
              <a:t>b</a:t>
            </a:r>
            <a:endParaRPr lang="ru-RU" b="0">
              <a:sym typeface="Symbol" pitchFamily="18" charset="2"/>
            </a:endParaRPr>
          </a:p>
        </p:txBody>
      </p:sp>
      <p:sp>
        <p:nvSpPr>
          <p:cNvPr id="2823213" name="Oval 45"/>
          <p:cNvSpPr>
            <a:spLocks noChangeArrowheads="1"/>
          </p:cNvSpPr>
          <p:nvPr/>
        </p:nvSpPr>
        <p:spPr bwMode="auto">
          <a:xfrm>
            <a:off x="4284663" y="2216150"/>
            <a:ext cx="43180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b="0">
                <a:sym typeface="Symbol" pitchFamily="18" charset="2"/>
              </a:rPr>
              <a:t></a:t>
            </a:r>
          </a:p>
        </p:txBody>
      </p:sp>
      <p:sp>
        <p:nvSpPr>
          <p:cNvPr id="2823214" name="Oval 46"/>
          <p:cNvSpPr>
            <a:spLocks noChangeArrowheads="1"/>
          </p:cNvSpPr>
          <p:nvPr/>
        </p:nvSpPr>
        <p:spPr bwMode="auto">
          <a:xfrm>
            <a:off x="4284663" y="2216150"/>
            <a:ext cx="396875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>
                <a:sym typeface="Symbol" pitchFamily="18" charset="2"/>
              </a:rPr>
              <a:t>A</a:t>
            </a:r>
            <a:endParaRPr lang="en-US" b="0">
              <a:sym typeface="Symbol" pitchFamily="18" charset="2"/>
            </a:endParaRPr>
          </a:p>
        </p:txBody>
      </p:sp>
      <p:sp>
        <p:nvSpPr>
          <p:cNvPr id="2823215" name="Text Box 47"/>
          <p:cNvSpPr txBox="1">
            <a:spLocks noChangeArrowheads="1"/>
          </p:cNvSpPr>
          <p:nvPr/>
        </p:nvSpPr>
        <p:spPr bwMode="auto">
          <a:xfrm rot="-309109">
            <a:off x="2087563" y="3511550"/>
            <a:ext cx="842962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плохой</a:t>
            </a:r>
            <a:endParaRPr lang="ru-RU">
              <a:sym typeface="Symbol" pitchFamily="18" charset="2"/>
            </a:endParaRPr>
          </a:p>
        </p:txBody>
      </p:sp>
      <p:sp>
        <p:nvSpPr>
          <p:cNvPr id="2823216" name="Text Box 48"/>
          <p:cNvSpPr txBox="1">
            <a:spLocks noChangeArrowheads="1"/>
          </p:cNvSpPr>
          <p:nvPr/>
        </p:nvSpPr>
        <p:spPr bwMode="auto">
          <a:xfrm rot="542369">
            <a:off x="5722938" y="3484563"/>
            <a:ext cx="1000125" cy="42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>
            <a:spAutoFit/>
          </a:bodyPr>
          <a:lstStyle/>
          <a:p>
            <a:pPr algn="l"/>
            <a:r>
              <a:rPr lang="en-US">
                <a:sym typeface="Symbol" pitchFamily="18" charset="2"/>
              </a:rPr>
              <a:t>B</a:t>
            </a:r>
            <a:r>
              <a:rPr lang="ru-RU" b="0" baseline="-25000">
                <a:latin typeface="Times New Roman" pitchFamily="18" charset="0"/>
                <a:sym typeface="Symbol" pitchFamily="18" charset="2"/>
              </a:rPr>
              <a:t>хороший</a:t>
            </a:r>
            <a:endParaRPr lang="ru-RU">
              <a:sym typeface="Symbol" pitchFamily="18" charset="2"/>
            </a:endParaRPr>
          </a:p>
        </p:txBody>
      </p:sp>
      <p:sp>
        <p:nvSpPr>
          <p:cNvPr id="2823217" name="Text Box 49"/>
          <p:cNvSpPr txBox="1">
            <a:spLocks noChangeArrowheads="1"/>
          </p:cNvSpPr>
          <p:nvPr/>
        </p:nvSpPr>
        <p:spPr bwMode="auto">
          <a:xfrm>
            <a:off x="71438" y="10239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823218" name="Text Box 50"/>
          <p:cNvSpPr txBox="1">
            <a:spLocks noChangeArrowheads="1"/>
          </p:cNvSpPr>
          <p:nvPr/>
        </p:nvSpPr>
        <p:spPr bwMode="auto">
          <a:xfrm>
            <a:off x="395288" y="4970463"/>
            <a:ext cx="3289300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«плохих» нет в спецификации</a:t>
            </a:r>
          </a:p>
        </p:txBody>
      </p:sp>
      <p:sp>
        <p:nvSpPr>
          <p:cNvPr id="2823219" name="Text Box 51"/>
          <p:cNvSpPr txBox="1">
            <a:spLocks noChangeArrowheads="1"/>
          </p:cNvSpPr>
          <p:nvPr/>
        </p:nvSpPr>
        <p:spPr bwMode="auto">
          <a:xfrm>
            <a:off x="5327650" y="4970463"/>
            <a:ext cx="3552825" cy="3048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>
                <a:latin typeface="Times New Roman" pitchFamily="18" charset="0"/>
              </a:rPr>
              <a:t>«хорошие» есть в спецификации</a:t>
            </a:r>
          </a:p>
        </p:txBody>
      </p:sp>
      <p:sp>
        <p:nvSpPr>
          <p:cNvPr id="2823220" name="Text Box 52"/>
          <p:cNvSpPr txBox="1">
            <a:spLocks noChangeArrowheads="1"/>
          </p:cNvSpPr>
          <p:nvPr/>
        </p:nvSpPr>
        <p:spPr bwMode="auto">
          <a:xfrm>
            <a:off x="71438" y="1203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823221" name="Group 5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23222" name="Text Box 54"/>
            <p:cNvSpPr txBox="1">
              <a:spLocks noChangeArrowheads="1"/>
            </p:cNvSpPr>
            <p:nvPr/>
          </p:nvSpPr>
          <p:spPr bwMode="auto">
            <a:xfrm>
              <a:off x="3311" y="4114"/>
              <a:ext cx="197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2. Безопасность и конформность</a:t>
              </a:r>
            </a:p>
          </p:txBody>
        </p:sp>
        <p:grpSp>
          <p:nvGrpSpPr>
            <p:cNvPr id="2823223" name="Group 5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23224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23225" name="Rectangle 5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3226" name="Rectangle 5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3227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3228" name="Rectangle 6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23229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823230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823231" name="Text Box 6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823232" name="Text Box 64"/>
          <p:cNvSpPr txBox="1">
            <a:spLocks noChangeArrowheads="1"/>
          </p:cNvSpPr>
          <p:nvPr/>
        </p:nvSpPr>
        <p:spPr bwMode="auto">
          <a:xfrm>
            <a:off x="1223963" y="5727700"/>
            <a:ext cx="6624637" cy="762000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</a:rPr>
              <a:t>(теорема_16)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Если набор трассовых тестов полон, то соответствующий набор 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LTS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-тестов тоже полон.</a:t>
            </a:r>
            <a:endParaRPr lang="ru-RU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82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2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2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2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2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2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2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82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823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823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82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823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823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823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82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2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82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2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823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823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823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3195" grpId="0" animBg="1"/>
      <p:bldP spid="2823196" grpId="0" animBg="1"/>
      <p:bldP spid="2823197" grpId="0" animBg="1"/>
      <p:bldP spid="2823198" grpId="0" animBg="1"/>
      <p:bldP spid="2823199" grpId="0" animBg="1"/>
      <p:bldP spid="2823200" grpId="0" animBg="1"/>
      <p:bldP spid="2823201" grpId="0" animBg="1"/>
      <p:bldP spid="2823202" grpId="0" animBg="1"/>
      <p:bldP spid="2823203" grpId="0" animBg="1"/>
      <p:bldP spid="2823204" grpId="0" animBg="1"/>
      <p:bldP spid="2823205" grpId="0" animBg="1"/>
      <p:bldP spid="2823206" grpId="0" animBg="1"/>
      <p:bldP spid="2823207" grpId="0" animBg="1"/>
      <p:bldP spid="2823208" grpId="0" animBg="1"/>
      <p:bldP spid="2823209" grpId="0" animBg="1"/>
      <p:bldP spid="2823210" grpId="0" animBg="1"/>
      <p:bldP spid="2823211" grpId="0" animBg="1"/>
      <p:bldP spid="2823212" grpId="0" animBg="1"/>
      <p:bldP spid="2823213" grpId="0" animBg="1"/>
      <p:bldP spid="2823214" grpId="0" animBg="1"/>
      <p:bldP spid="2823215" grpId="0" animBg="1"/>
      <p:bldP spid="2823216" grpId="0" animBg="1"/>
      <p:bldP spid="2823217" grpId="0"/>
      <p:bldP spid="28232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35863-31AF-4BC4-A4E9-2009AD536CD2}" type="slidenum">
              <a:rPr lang="ru-RU"/>
              <a:pPr/>
              <a:t>27</a:t>
            </a:fld>
            <a:endParaRPr lang="ru-RU"/>
          </a:p>
        </p:txBody>
      </p:sp>
      <p:sp>
        <p:nvSpPr>
          <p:cNvPr id="2030710" name="Text Box 118"/>
          <p:cNvSpPr txBox="1">
            <a:spLocks noChangeArrowheads="1"/>
          </p:cNvSpPr>
          <p:nvPr/>
        </p:nvSpPr>
        <p:spPr bwMode="auto">
          <a:xfrm>
            <a:off x="3759200" y="4591050"/>
            <a:ext cx="1173163" cy="925513"/>
          </a:xfrm>
          <a:prstGeom prst="rect">
            <a:avLst/>
          </a:prstGeom>
          <a:solidFill>
            <a:srgbClr val="FDFCED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Arial" charset="0"/>
              </a:rPr>
              <a:t>Важный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Arial" charset="0"/>
              </a:rPr>
              <a:t>частный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Arial" charset="0"/>
              </a:rPr>
              <a:t>случай:</a:t>
            </a:r>
          </a:p>
        </p:txBody>
      </p:sp>
      <p:sp>
        <p:nvSpPr>
          <p:cNvPr id="2030657" name="Text Box 65"/>
          <p:cNvSpPr txBox="1">
            <a:spLocks noChangeArrowheads="1"/>
          </p:cNvSpPr>
          <p:nvPr/>
        </p:nvSpPr>
        <p:spPr bwMode="auto">
          <a:xfrm>
            <a:off x="3276600" y="3106738"/>
            <a:ext cx="19637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конформна?</a:t>
            </a:r>
          </a:p>
        </p:txBody>
      </p:sp>
      <p:sp>
        <p:nvSpPr>
          <p:cNvPr id="2030664" name="Rectangle 72"/>
          <p:cNvSpPr>
            <a:spLocks noChangeArrowheads="1"/>
          </p:cNvSpPr>
          <p:nvPr/>
        </p:nvSpPr>
        <p:spPr bwMode="auto">
          <a:xfrm>
            <a:off x="5581650" y="1125538"/>
            <a:ext cx="2844800" cy="4318000"/>
          </a:xfrm>
          <a:prstGeom prst="rect">
            <a:avLst/>
          </a:prstGeom>
          <a:solidFill>
            <a:srgbClr val="F4F9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Ctr="1"/>
          <a:lstStyle/>
          <a:p>
            <a:pPr algn="ctr"/>
            <a:r>
              <a:rPr lang="ru-RU" b="0">
                <a:latin typeface="Times New Roman" pitchFamily="18" charset="0"/>
              </a:rPr>
              <a:t>Композиция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спецификаций</a:t>
            </a:r>
          </a:p>
        </p:txBody>
      </p:sp>
      <p:sp>
        <p:nvSpPr>
          <p:cNvPr id="2030646" name="Rectangle 54"/>
          <p:cNvSpPr>
            <a:spLocks noChangeArrowheads="1"/>
          </p:cNvSpPr>
          <p:nvPr/>
        </p:nvSpPr>
        <p:spPr bwMode="auto">
          <a:xfrm>
            <a:off x="5580063" y="1125538"/>
            <a:ext cx="2844800" cy="4318000"/>
          </a:xfrm>
          <a:prstGeom prst="rect">
            <a:avLst/>
          </a:prstGeom>
          <a:solidFill>
            <a:srgbClr val="F4F9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Ctr="1"/>
          <a:lstStyle/>
          <a:p>
            <a:pPr algn="ctr"/>
            <a:r>
              <a:rPr lang="ru-RU" b="0">
                <a:latin typeface="Times New Roman" pitchFamily="18" charset="0"/>
              </a:rPr>
              <a:t>Спецификация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системы</a:t>
            </a:r>
          </a:p>
        </p:txBody>
      </p:sp>
      <p:sp>
        <p:nvSpPr>
          <p:cNvPr id="2030647" name="Text Box 55"/>
          <p:cNvSpPr txBox="1">
            <a:spLocks noChangeArrowheads="1"/>
          </p:cNvSpPr>
          <p:nvPr/>
        </p:nvSpPr>
        <p:spPr bwMode="auto">
          <a:xfrm>
            <a:off x="5807075" y="2133600"/>
            <a:ext cx="2393950" cy="1235075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спецификация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компонента 1</a:t>
            </a:r>
          </a:p>
        </p:txBody>
      </p:sp>
      <p:sp>
        <p:nvSpPr>
          <p:cNvPr id="2030648" name="Text Box 56"/>
          <p:cNvSpPr txBox="1">
            <a:spLocks noChangeArrowheads="1"/>
          </p:cNvSpPr>
          <p:nvPr/>
        </p:nvSpPr>
        <p:spPr bwMode="auto">
          <a:xfrm>
            <a:off x="5807075" y="3898900"/>
            <a:ext cx="2393950" cy="1233488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спецификация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компонента 2</a:t>
            </a:r>
          </a:p>
        </p:txBody>
      </p:sp>
      <p:cxnSp>
        <p:nvCxnSpPr>
          <p:cNvPr id="2030649" name="AutoShape 57"/>
          <p:cNvCxnSpPr>
            <a:cxnSpLocks noChangeShapeType="1"/>
            <a:stCxn id="2030648" idx="0"/>
            <a:endCxn id="2030647" idx="2"/>
          </p:cNvCxnSpPr>
          <p:nvPr/>
        </p:nvCxnSpPr>
        <p:spPr bwMode="auto">
          <a:xfrm flipV="1">
            <a:off x="7004050" y="3368675"/>
            <a:ext cx="0" cy="5302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203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41300"/>
            <a:ext cx="8229600" cy="668338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Проблема композиции</a:t>
            </a:r>
          </a:p>
        </p:txBody>
      </p:sp>
      <p:sp>
        <p:nvSpPr>
          <p:cNvPr id="2030607" name="Rectangle 15"/>
          <p:cNvSpPr>
            <a:spLocks noChangeArrowheads="1"/>
          </p:cNvSpPr>
          <p:nvPr/>
        </p:nvSpPr>
        <p:spPr bwMode="auto">
          <a:xfrm>
            <a:off x="755650" y="1125538"/>
            <a:ext cx="2484438" cy="4319587"/>
          </a:xfrm>
          <a:prstGeom prst="rect">
            <a:avLst/>
          </a:prstGeom>
          <a:solidFill>
            <a:srgbClr val="F4F9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Ctr="1"/>
          <a:lstStyle/>
          <a:p>
            <a:pPr algn="ctr"/>
            <a:r>
              <a:rPr lang="ru-RU" b="0">
                <a:latin typeface="Times New Roman" pitchFamily="18" charset="0"/>
              </a:rPr>
              <a:t>Реализация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системы</a:t>
            </a:r>
          </a:p>
        </p:txBody>
      </p:sp>
      <p:sp>
        <p:nvSpPr>
          <p:cNvPr id="2030612" name="Text Box 20"/>
          <p:cNvSpPr txBox="1">
            <a:spLocks noChangeArrowheads="1"/>
          </p:cNvSpPr>
          <p:nvPr/>
        </p:nvSpPr>
        <p:spPr bwMode="auto">
          <a:xfrm>
            <a:off x="1042988" y="2133600"/>
            <a:ext cx="1962150" cy="1235075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реализация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компонента 1</a:t>
            </a:r>
          </a:p>
        </p:txBody>
      </p:sp>
      <p:sp>
        <p:nvSpPr>
          <p:cNvPr id="2030628" name="Text Box 36"/>
          <p:cNvSpPr txBox="1">
            <a:spLocks noChangeArrowheads="1"/>
          </p:cNvSpPr>
          <p:nvPr/>
        </p:nvSpPr>
        <p:spPr bwMode="auto">
          <a:xfrm>
            <a:off x="1042988" y="3897313"/>
            <a:ext cx="1962150" cy="1235075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реализация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компонента 2</a:t>
            </a:r>
          </a:p>
        </p:txBody>
      </p:sp>
      <p:cxnSp>
        <p:nvCxnSpPr>
          <p:cNvPr id="2030629" name="AutoShape 37"/>
          <p:cNvCxnSpPr>
            <a:cxnSpLocks noChangeShapeType="1"/>
            <a:stCxn id="2030628" idx="0"/>
            <a:endCxn id="2030612" idx="2"/>
          </p:cNvCxnSpPr>
          <p:nvPr/>
        </p:nvCxnSpPr>
        <p:spPr bwMode="auto">
          <a:xfrm flipV="1">
            <a:off x="2024063" y="3368675"/>
            <a:ext cx="0" cy="52863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2030633" name="Text Box 41"/>
          <p:cNvSpPr txBox="1">
            <a:spLocks noChangeArrowheads="1"/>
          </p:cNvSpPr>
          <p:nvPr/>
        </p:nvSpPr>
        <p:spPr bwMode="auto">
          <a:xfrm>
            <a:off x="322263" y="2133600"/>
            <a:ext cx="36512" cy="123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10000"/>
              </a:spcBef>
            </a:pPr>
            <a:endParaRPr lang="ru-RU" b="0">
              <a:latin typeface="Times New Roman" pitchFamily="18" charset="0"/>
            </a:endParaRPr>
          </a:p>
        </p:txBody>
      </p:sp>
      <p:sp>
        <p:nvSpPr>
          <p:cNvPr id="2030634" name="Text Box 42"/>
          <p:cNvSpPr txBox="1">
            <a:spLocks noChangeArrowheads="1"/>
          </p:cNvSpPr>
          <p:nvPr/>
        </p:nvSpPr>
        <p:spPr bwMode="auto">
          <a:xfrm>
            <a:off x="322263" y="3897313"/>
            <a:ext cx="36512" cy="123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10000"/>
              </a:spcBef>
            </a:pPr>
            <a:endParaRPr lang="ru-RU" b="0">
              <a:latin typeface="Times New Roman" pitchFamily="18" charset="0"/>
            </a:endParaRPr>
          </a:p>
        </p:txBody>
      </p:sp>
      <p:cxnSp>
        <p:nvCxnSpPr>
          <p:cNvPr id="2030638" name="AutoShape 46"/>
          <p:cNvCxnSpPr>
            <a:cxnSpLocks noChangeShapeType="1"/>
            <a:stCxn id="2030612" idx="1"/>
            <a:endCxn id="2030633" idx="3"/>
          </p:cNvCxnSpPr>
          <p:nvPr/>
        </p:nvCxnSpPr>
        <p:spPr bwMode="auto">
          <a:xfrm flipH="1">
            <a:off x="358775" y="2751138"/>
            <a:ext cx="684213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2030639" name="AutoShape 47"/>
          <p:cNvCxnSpPr>
            <a:cxnSpLocks noChangeShapeType="1"/>
            <a:stCxn id="2030628" idx="1"/>
            <a:endCxn id="2030634" idx="3"/>
          </p:cNvCxnSpPr>
          <p:nvPr/>
        </p:nvCxnSpPr>
        <p:spPr bwMode="auto">
          <a:xfrm flipH="1">
            <a:off x="358775" y="4514850"/>
            <a:ext cx="684213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2030652" name="Text Box 60"/>
          <p:cNvSpPr txBox="1">
            <a:spLocks noChangeArrowheads="1"/>
          </p:cNvSpPr>
          <p:nvPr/>
        </p:nvSpPr>
        <p:spPr bwMode="auto">
          <a:xfrm>
            <a:off x="8891588" y="2133600"/>
            <a:ext cx="36512" cy="123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10000"/>
              </a:spcBef>
            </a:pPr>
            <a:endParaRPr lang="ru-RU" b="0">
              <a:latin typeface="Times New Roman" pitchFamily="18" charset="0"/>
            </a:endParaRPr>
          </a:p>
        </p:txBody>
      </p:sp>
      <p:sp>
        <p:nvSpPr>
          <p:cNvPr id="2030653" name="Text Box 61"/>
          <p:cNvSpPr txBox="1">
            <a:spLocks noChangeArrowheads="1"/>
          </p:cNvSpPr>
          <p:nvPr/>
        </p:nvSpPr>
        <p:spPr bwMode="auto">
          <a:xfrm>
            <a:off x="8891588" y="3897313"/>
            <a:ext cx="36512" cy="123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10000"/>
              </a:spcBef>
            </a:pPr>
            <a:endParaRPr lang="ru-RU" b="0">
              <a:latin typeface="Times New Roman" pitchFamily="18" charset="0"/>
            </a:endParaRPr>
          </a:p>
        </p:txBody>
      </p:sp>
      <p:cxnSp>
        <p:nvCxnSpPr>
          <p:cNvPr id="2030654" name="AutoShape 62"/>
          <p:cNvCxnSpPr>
            <a:cxnSpLocks noChangeShapeType="1"/>
            <a:stCxn id="2030647" idx="3"/>
            <a:endCxn id="2030652" idx="3"/>
          </p:cNvCxnSpPr>
          <p:nvPr/>
        </p:nvCxnSpPr>
        <p:spPr bwMode="auto">
          <a:xfrm>
            <a:off x="8201025" y="2751138"/>
            <a:ext cx="72707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2030655" name="AutoShape 63"/>
          <p:cNvCxnSpPr>
            <a:cxnSpLocks noChangeShapeType="1"/>
            <a:stCxn id="2030648" idx="3"/>
            <a:endCxn id="2030653" idx="3"/>
          </p:cNvCxnSpPr>
          <p:nvPr/>
        </p:nvCxnSpPr>
        <p:spPr bwMode="auto">
          <a:xfrm flipV="1">
            <a:off x="8201025" y="4514850"/>
            <a:ext cx="727075" cy="158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2030656" name="AutoShape 64"/>
          <p:cNvCxnSpPr>
            <a:cxnSpLocks noChangeShapeType="1"/>
          </p:cNvCxnSpPr>
          <p:nvPr/>
        </p:nvCxnSpPr>
        <p:spPr bwMode="auto">
          <a:xfrm>
            <a:off x="3252788" y="3598863"/>
            <a:ext cx="2314575" cy="0"/>
          </a:xfrm>
          <a:prstGeom prst="straightConnector1">
            <a:avLst/>
          </a:prstGeom>
          <a:noFill/>
          <a:ln w="76200">
            <a:solidFill>
              <a:srgbClr val="0000FF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2030658" name="Line 66"/>
          <p:cNvSpPr>
            <a:spLocks noChangeShapeType="1"/>
          </p:cNvSpPr>
          <p:nvPr/>
        </p:nvSpPr>
        <p:spPr bwMode="auto">
          <a:xfrm>
            <a:off x="3851275" y="2817813"/>
            <a:ext cx="1152525" cy="14398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30659" name="Line 67"/>
          <p:cNvSpPr>
            <a:spLocks noChangeShapeType="1"/>
          </p:cNvSpPr>
          <p:nvPr/>
        </p:nvSpPr>
        <p:spPr bwMode="auto">
          <a:xfrm flipH="1">
            <a:off x="3816350" y="2781300"/>
            <a:ext cx="1152525" cy="14398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cxnSp>
        <p:nvCxnSpPr>
          <p:cNvPr id="2030666" name="AutoShape 74"/>
          <p:cNvCxnSpPr>
            <a:cxnSpLocks noChangeShapeType="1"/>
            <a:stCxn id="2030612" idx="3"/>
            <a:endCxn id="2030647" idx="1"/>
          </p:cNvCxnSpPr>
          <p:nvPr/>
        </p:nvCxnSpPr>
        <p:spPr bwMode="auto">
          <a:xfrm>
            <a:off x="3005138" y="2751138"/>
            <a:ext cx="2801937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</p:spPr>
      </p:cxnSp>
      <p:cxnSp>
        <p:nvCxnSpPr>
          <p:cNvPr id="2030667" name="AutoShape 75"/>
          <p:cNvCxnSpPr>
            <a:cxnSpLocks noChangeShapeType="1"/>
            <a:stCxn id="2030628" idx="3"/>
            <a:endCxn id="2030648" idx="1"/>
          </p:cNvCxnSpPr>
          <p:nvPr/>
        </p:nvCxnSpPr>
        <p:spPr bwMode="auto">
          <a:xfrm>
            <a:off x="3005138" y="4514850"/>
            <a:ext cx="2801937" cy="15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</p:spPr>
      </p:cxnSp>
      <p:sp>
        <p:nvSpPr>
          <p:cNvPr id="2030668" name="Text Box 76"/>
          <p:cNvSpPr txBox="1">
            <a:spLocks noChangeArrowheads="1"/>
          </p:cNvSpPr>
          <p:nvPr/>
        </p:nvSpPr>
        <p:spPr bwMode="auto">
          <a:xfrm>
            <a:off x="3660775" y="2347913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>
                <a:latin typeface="Arial" charset="0"/>
              </a:rPr>
              <a:t>конформна</a:t>
            </a:r>
          </a:p>
        </p:txBody>
      </p:sp>
      <p:sp>
        <p:nvSpPr>
          <p:cNvPr id="2030669" name="Text Box 77"/>
          <p:cNvSpPr txBox="1">
            <a:spLocks noChangeArrowheads="1"/>
          </p:cNvSpPr>
          <p:nvPr/>
        </p:nvSpPr>
        <p:spPr bwMode="auto">
          <a:xfrm>
            <a:off x="3635375" y="4138613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>
                <a:latin typeface="Arial" charset="0"/>
              </a:rPr>
              <a:t>конформна</a:t>
            </a:r>
          </a:p>
        </p:txBody>
      </p:sp>
      <p:sp>
        <p:nvSpPr>
          <p:cNvPr id="2030674" name="AutoShape 82"/>
          <p:cNvSpPr>
            <a:spLocks noChangeArrowheads="1"/>
          </p:cNvSpPr>
          <p:nvPr/>
        </p:nvSpPr>
        <p:spPr bwMode="auto">
          <a:xfrm>
            <a:off x="3340100" y="987425"/>
            <a:ext cx="2130425" cy="1228725"/>
          </a:xfrm>
          <a:prstGeom prst="flowChartAlternateProcess">
            <a:avLst/>
          </a:prstGeom>
          <a:solidFill>
            <a:srgbClr val="E8F8F6"/>
          </a:solidFill>
          <a:ln w="38100" cmpd="dbl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rIns="5400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0">
                <a:latin typeface="Arial" charset="0"/>
              </a:rPr>
              <a:t>Монотонность =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сохранение</a:t>
            </a:r>
            <a:br>
              <a:rPr lang="ru-RU" sz="1800" b="0">
                <a:latin typeface="Arial" charset="0"/>
              </a:rPr>
            </a:br>
            <a:r>
              <a:rPr lang="ru-RU" sz="1800" b="0">
                <a:latin typeface="Arial" charset="0"/>
              </a:rPr>
              <a:t>конформности</a:t>
            </a:r>
            <a:br>
              <a:rPr lang="ru-RU" sz="1800" b="0">
                <a:latin typeface="Arial" charset="0"/>
              </a:rPr>
            </a:br>
            <a:r>
              <a:rPr lang="ru-RU" sz="1800" b="0">
                <a:latin typeface="Arial" charset="0"/>
              </a:rPr>
              <a:t>при композиции</a:t>
            </a:r>
          </a:p>
        </p:txBody>
      </p:sp>
      <p:sp>
        <p:nvSpPr>
          <p:cNvPr id="2030709" name="Text Box 117"/>
          <p:cNvSpPr txBox="1">
            <a:spLocks noChangeArrowheads="1"/>
          </p:cNvSpPr>
          <p:nvPr/>
        </p:nvSpPr>
        <p:spPr bwMode="auto">
          <a:xfrm>
            <a:off x="431800" y="5559425"/>
            <a:ext cx="7639050" cy="831850"/>
          </a:xfrm>
          <a:prstGeom prst="rect">
            <a:avLst/>
          </a:prstGeom>
          <a:solidFill>
            <a:srgbClr val="F2FBD9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Асинхронное тестирование (тестирование в контексте).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Два компонента: реализация и известная </a:t>
            </a:r>
            <a:r>
              <a:rPr lang="ru-RU" b="0">
                <a:solidFill>
                  <a:srgbClr val="0000FF"/>
                </a:solidFill>
                <a:latin typeface="Times New Roman" pitchFamily="18" charset="0"/>
              </a:rPr>
              <a:t>среда передачи</a:t>
            </a:r>
            <a:r>
              <a:rPr lang="ru-RU" b="0">
                <a:latin typeface="Times New Roman" pitchFamily="18" charset="0"/>
              </a:rPr>
              <a:t>.</a:t>
            </a:r>
          </a:p>
        </p:txBody>
      </p:sp>
      <p:sp>
        <p:nvSpPr>
          <p:cNvPr id="2030722" name="Text Box 130"/>
          <p:cNvSpPr txBox="1">
            <a:spLocks noChangeArrowheads="1"/>
          </p:cNvSpPr>
          <p:nvPr/>
        </p:nvSpPr>
        <p:spPr bwMode="auto">
          <a:xfrm>
            <a:off x="5807075" y="2133600"/>
            <a:ext cx="2393950" cy="1235075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спецификация</a:t>
            </a:r>
          </a:p>
        </p:txBody>
      </p:sp>
      <p:sp>
        <p:nvSpPr>
          <p:cNvPr id="2030723" name="Text Box 131"/>
          <p:cNvSpPr txBox="1">
            <a:spLocks noChangeArrowheads="1"/>
          </p:cNvSpPr>
          <p:nvPr/>
        </p:nvSpPr>
        <p:spPr bwMode="auto">
          <a:xfrm>
            <a:off x="5807075" y="3898900"/>
            <a:ext cx="2393950" cy="1233488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solidFill>
                  <a:srgbClr val="0000FF"/>
                </a:solidFill>
                <a:latin typeface="Times New Roman" pitchFamily="18" charset="0"/>
              </a:rPr>
              <a:t>среда</a:t>
            </a:r>
            <a:br>
              <a:rPr lang="ru-RU" b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0000FF"/>
                </a:solidFill>
                <a:latin typeface="Times New Roman" pitchFamily="18" charset="0"/>
              </a:rPr>
              <a:t>передачи</a:t>
            </a:r>
          </a:p>
        </p:txBody>
      </p:sp>
      <p:sp>
        <p:nvSpPr>
          <p:cNvPr id="2030724" name="Text Box 132"/>
          <p:cNvSpPr txBox="1">
            <a:spLocks noChangeArrowheads="1"/>
          </p:cNvSpPr>
          <p:nvPr/>
        </p:nvSpPr>
        <p:spPr bwMode="auto">
          <a:xfrm>
            <a:off x="1042988" y="2133600"/>
            <a:ext cx="1962150" cy="1235075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latin typeface="Times New Roman" pitchFamily="18" charset="0"/>
              </a:rPr>
              <a:t>реализация</a:t>
            </a:r>
          </a:p>
        </p:txBody>
      </p:sp>
      <p:sp>
        <p:nvSpPr>
          <p:cNvPr id="2030725" name="Text Box 133"/>
          <p:cNvSpPr txBox="1">
            <a:spLocks noChangeArrowheads="1"/>
          </p:cNvSpPr>
          <p:nvPr/>
        </p:nvSpPr>
        <p:spPr bwMode="auto">
          <a:xfrm>
            <a:off x="1042988" y="3897313"/>
            <a:ext cx="1962150" cy="1235075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spcBef>
                <a:spcPct val="10000"/>
              </a:spcBef>
            </a:pPr>
            <a:r>
              <a:rPr lang="ru-RU" b="0">
                <a:solidFill>
                  <a:srgbClr val="0000FF"/>
                </a:solidFill>
                <a:latin typeface="Times New Roman" pitchFamily="18" charset="0"/>
              </a:rPr>
              <a:t>среда</a:t>
            </a:r>
            <a:br>
              <a:rPr lang="ru-RU" b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0000FF"/>
                </a:solidFill>
                <a:latin typeface="Times New Roman" pitchFamily="18" charset="0"/>
              </a:rPr>
              <a:t>передачи</a:t>
            </a:r>
          </a:p>
        </p:txBody>
      </p:sp>
      <p:grpSp>
        <p:nvGrpSpPr>
          <p:cNvPr id="2030726" name="Group 13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30727" name="Text Box 135"/>
            <p:cNvSpPr txBox="1">
              <a:spLocks noChangeArrowheads="1"/>
            </p:cNvSpPr>
            <p:nvPr/>
          </p:nvSpPr>
          <p:spPr bwMode="auto">
            <a:xfrm>
              <a:off x="3969" y="4114"/>
              <a:ext cx="134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Постановка проблемы</a:t>
              </a:r>
            </a:p>
          </p:txBody>
        </p:sp>
        <p:grpSp>
          <p:nvGrpSpPr>
            <p:cNvPr id="2030728" name="Group 13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30729" name="Group 13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30730" name="Rectangle 13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0731" name="Rectangle 13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0732" name="Rectangle 14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0733" name="Rectangle 14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0734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030735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030736" name="Text Box 14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030737" name="Text Box 145"/>
          <p:cNvSpPr txBox="1">
            <a:spLocks noChangeArrowheads="1"/>
          </p:cNvSpPr>
          <p:nvPr/>
        </p:nvSpPr>
        <p:spPr bwMode="auto">
          <a:xfrm>
            <a:off x="71438" y="57689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0739" name="Text Box 147"/>
          <p:cNvSpPr txBox="1">
            <a:spLocks noChangeArrowheads="1"/>
          </p:cNvSpPr>
          <p:nvPr/>
        </p:nvSpPr>
        <p:spPr bwMode="auto">
          <a:xfrm>
            <a:off x="71438" y="5983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0740" name="Text Box 148"/>
          <p:cNvSpPr txBox="1">
            <a:spLocks noChangeArrowheads="1"/>
          </p:cNvSpPr>
          <p:nvPr/>
        </p:nvSpPr>
        <p:spPr bwMode="auto">
          <a:xfrm>
            <a:off x="71438" y="61642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0744" name="Text Box 152"/>
          <p:cNvSpPr txBox="1">
            <a:spLocks noChangeArrowheads="1"/>
          </p:cNvSpPr>
          <p:nvPr/>
        </p:nvSpPr>
        <p:spPr bwMode="auto">
          <a:xfrm>
            <a:off x="71438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0745" name="Text Box 153"/>
          <p:cNvSpPr txBox="1">
            <a:spLocks noChangeArrowheads="1"/>
          </p:cNvSpPr>
          <p:nvPr/>
        </p:nvSpPr>
        <p:spPr bwMode="auto">
          <a:xfrm>
            <a:off x="71438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0748" name="Line 156"/>
          <p:cNvSpPr>
            <a:spLocks noChangeShapeType="1"/>
          </p:cNvSpPr>
          <p:nvPr/>
        </p:nvSpPr>
        <p:spPr bwMode="auto">
          <a:xfrm>
            <a:off x="3008313" y="4545013"/>
            <a:ext cx="2800350" cy="0"/>
          </a:xfrm>
          <a:prstGeom prst="line">
            <a:avLst/>
          </a:prstGeom>
          <a:noFill/>
          <a:ln w="114300" cmpd="dbl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  <p:sp>
        <p:nvSpPr>
          <p:cNvPr id="2030749" name="Text Box 157"/>
          <p:cNvSpPr txBox="1">
            <a:spLocks noChangeArrowheads="1"/>
          </p:cNvSpPr>
          <p:nvPr/>
        </p:nvSpPr>
        <p:spPr bwMode="auto">
          <a:xfrm>
            <a:off x="3941763" y="4113213"/>
            <a:ext cx="882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>
                <a:latin typeface="Arial" charset="0"/>
              </a:rPr>
              <a:t>равно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20306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" dur="indefinite"/>
                                        <p:tgtEl>
                                          <p:spTgt spid="203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0306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203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030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" dur="indefinite"/>
                                        <p:tgtEl>
                                          <p:spTgt spid="203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0306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" dur="indefinite"/>
                                        <p:tgtEl>
                                          <p:spTgt spid="203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0306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1" dur="indefinite"/>
                                        <p:tgtEl>
                                          <p:spTgt spid="203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0306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" dur="indefinite"/>
                                        <p:tgtEl>
                                          <p:spTgt spid="203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30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30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3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30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30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30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30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30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3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30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30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3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3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3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3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3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0306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4" dur="indefinite"/>
                                        <p:tgtEl>
                                          <p:spTgt spid="203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0306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7" dur="indefinite"/>
                                        <p:tgtEl>
                                          <p:spTgt spid="203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20306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0" dur="indefinite"/>
                                        <p:tgtEl>
                                          <p:spTgt spid="203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20306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3" dur="indefinite"/>
                                        <p:tgtEl>
                                          <p:spTgt spid="203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0306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6" dur="indefinite"/>
                                        <p:tgtEl>
                                          <p:spTgt spid="203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030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9" dur="indefinite"/>
                                        <p:tgtEl>
                                          <p:spTgt spid="203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3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3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30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3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03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3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2030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03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30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30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3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30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30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3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30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30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3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30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30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3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03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03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203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9" dur="500"/>
                                        <p:tgtEl>
                                          <p:spTgt spid="203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20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20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20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20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2030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2030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030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0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030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0710" grpId="0" animBg="1"/>
      <p:bldP spid="2030657" grpId="0"/>
      <p:bldP spid="2030664" grpId="0" animBg="1"/>
      <p:bldP spid="2030646" grpId="0" animBg="1"/>
      <p:bldP spid="2030646" grpId="1" animBg="1"/>
      <p:bldP spid="2030647" grpId="0" animBg="1"/>
      <p:bldP spid="2030647" grpId="1" animBg="1"/>
      <p:bldP spid="2030648" grpId="0" animBg="1"/>
      <p:bldP spid="2030648" grpId="1" animBg="1"/>
      <p:bldP spid="2030607" grpId="0" animBg="1"/>
      <p:bldP spid="2030658" grpId="0" animBg="1"/>
      <p:bldP spid="2030658" grpId="1" animBg="1"/>
      <p:bldP spid="2030658" grpId="2" animBg="1"/>
      <p:bldP spid="2030659" grpId="0" animBg="1"/>
      <p:bldP spid="2030659" grpId="1" animBg="1"/>
      <p:bldP spid="2030659" grpId="2" animBg="1"/>
      <p:bldP spid="2030668" grpId="0"/>
      <p:bldP spid="2030668" grpId="1"/>
      <p:bldP spid="2030669" grpId="0"/>
      <p:bldP spid="2030669" grpId="1"/>
      <p:bldP spid="2030669" grpId="2"/>
      <p:bldP spid="2030674" grpId="0" animBg="1"/>
      <p:bldP spid="2030709" grpId="0" animBg="1"/>
      <p:bldP spid="2030722" grpId="1" animBg="1"/>
      <p:bldP spid="2030723" grpId="1" animBg="1"/>
      <p:bldP spid="2030724" grpId="0" animBg="1"/>
      <p:bldP spid="2030725" grpId="0" animBg="1"/>
      <p:bldP spid="2030737" grpId="0"/>
      <p:bldP spid="2030739" grpId="0"/>
      <p:bldP spid="2030740" grpId="0"/>
      <p:bldP spid="2030744" grpId="0"/>
      <p:bldP spid="2030745" grpId="0"/>
      <p:bldP spid="2030748" grpId="0" animBg="1"/>
      <p:bldP spid="2030749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8BEF-42C6-40B7-A5B2-6EF551A6FC5B}" type="slidenum">
              <a:rPr lang="ru-RU"/>
              <a:pPr/>
              <a:t>28</a:t>
            </a:fld>
            <a:endParaRPr lang="ru-RU"/>
          </a:p>
        </p:txBody>
      </p:sp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488"/>
            <a:ext cx="8229600" cy="790575"/>
          </a:xfrm>
          <a:noFill/>
        </p:spPr>
        <p:txBody>
          <a:bodyPr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Цель работы</a:t>
            </a:r>
          </a:p>
        </p:txBody>
      </p:sp>
      <p:sp>
        <p:nvSpPr>
          <p:cNvPr id="2257923" name="Text Box 3"/>
          <p:cNvSpPr txBox="1">
            <a:spLocks noChangeArrowheads="1"/>
          </p:cNvSpPr>
          <p:nvPr/>
        </p:nvSpPr>
        <p:spPr bwMode="auto">
          <a:xfrm>
            <a:off x="252413" y="1520825"/>
            <a:ext cx="8640762" cy="4535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 algn="l"/>
            <a:r>
              <a:rPr lang="ru-RU" altLang="zh-TW" sz="2800" b="0">
                <a:latin typeface="Times New Roman" pitchFamily="18" charset="0"/>
              </a:rPr>
              <a:t>Создание </a:t>
            </a:r>
            <a:r>
              <a:rPr lang="ru-RU" sz="2800" b="0">
                <a:latin typeface="Times New Roman" pitchFamily="18" charset="0"/>
              </a:rPr>
              <a:t>теории конформности, которая: </a:t>
            </a:r>
            <a:endParaRPr lang="ru-RU" sz="2800" b="0">
              <a:latin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Применима для класса семантик взаимодействия, основанных на наблюдаемом поведении, с параметризацией обобщённой конформности семантикой из этого класса. </a:t>
            </a:r>
          </a:p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Позволяет описывать в спецификации случаи, когда ненаблюдаемые отказы, дивергенция и запрещённое поведение допустимы в реализации, а не просто запрещает их всегда. </a:t>
            </a:r>
          </a:p>
          <a:p>
            <a:pPr marL="342900" indent="-342900" algn="l">
              <a:buFontTx/>
              <a:buAutoNum type="arabicPeriod"/>
            </a:pPr>
            <a:r>
              <a:rPr lang="ru-RU" b="0">
                <a:latin typeface="Times New Roman" pitchFamily="18" charset="0"/>
              </a:rPr>
              <a:t>Развита до уровня алгоритмов генерации тестов. </a:t>
            </a:r>
          </a:p>
          <a:p>
            <a:pPr marL="342900" indent="-342900" algn="l">
              <a:buFontTx/>
              <a:buAutoNum type="arabicPeriod"/>
            </a:pPr>
            <a:r>
              <a:rPr lang="ru-RU" b="0">
                <a:latin typeface="Times New Roman" pitchFamily="18" charset="0"/>
              </a:rPr>
              <a:t>Решает проблему монотонности (сохранение конформности при композиции), в частности, при асинхронном тестировании.</a:t>
            </a:r>
            <a:endParaRPr lang="en-US" b="0">
              <a:latin typeface="Times New Roman" pitchFamily="18" charset="0"/>
            </a:endParaRPr>
          </a:p>
        </p:txBody>
      </p:sp>
      <p:grpSp>
        <p:nvGrpSpPr>
          <p:cNvPr id="2257937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57925" name="Text Box 5"/>
            <p:cNvSpPr txBox="1">
              <a:spLocks noChangeArrowheads="1"/>
            </p:cNvSpPr>
            <p:nvPr/>
          </p:nvSpPr>
          <p:spPr bwMode="auto">
            <a:xfrm>
              <a:off x="4526" y="4114"/>
              <a:ext cx="78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Цель работы</a:t>
              </a:r>
            </a:p>
          </p:txBody>
        </p:sp>
        <p:grpSp>
          <p:nvGrpSpPr>
            <p:cNvPr id="2257926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5792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57928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929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930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931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93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2579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257934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3B1-CFD3-43D0-8F08-9D390248E60F}" type="slidenum">
              <a:rPr lang="ru-RU"/>
              <a:pPr/>
              <a:t>29</a:t>
            </a:fld>
            <a:endParaRPr lang="ru-RU"/>
          </a:p>
        </p:txBody>
      </p:sp>
      <p:sp>
        <p:nvSpPr>
          <p:cNvPr id="2038861" name="Text Box 77"/>
          <p:cNvSpPr txBox="1">
            <a:spLocks noChangeArrowheads="1"/>
          </p:cNvSpPr>
          <p:nvPr/>
        </p:nvSpPr>
        <p:spPr bwMode="auto">
          <a:xfrm>
            <a:off x="174625" y="5156200"/>
            <a:ext cx="8177213" cy="1374775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 </a:t>
            </a:r>
            <a:r>
              <a:rPr lang="en-US" sz="2200">
                <a:latin typeface="Monotype Corsiva" pitchFamily="66" charset="0"/>
              </a:rPr>
              <a:t>T</a:t>
            </a:r>
            <a:r>
              <a:rPr lang="ru-RU" sz="2200" b="0"/>
              <a:t>(</a:t>
            </a:r>
            <a:r>
              <a:rPr lang="en-US" sz="2200"/>
              <a:t>S</a:t>
            </a:r>
            <a:r>
              <a:rPr lang="en-US" sz="2200" b="0"/>
              <a:t>)</a:t>
            </a:r>
            <a:r>
              <a:rPr lang="en-US" sz="2200" b="0">
                <a:sym typeface="Symbol" pitchFamily="18" charset="2"/>
              </a:rPr>
              <a:t></a:t>
            </a:r>
            <a:r>
              <a:rPr lang="en-US" sz="2200"/>
              <a:t>S</a:t>
            </a:r>
            <a:r>
              <a:rPr lang="en-US" sz="2200" b="0">
                <a:sym typeface="Symbol" pitchFamily="18" charset="2"/>
              </a:rPr>
              <a:t> </a:t>
            </a:r>
            <a:r>
              <a:rPr lang="en-US" sz="2200" b="0">
                <a:latin typeface="Times New Roman" pitchFamily="18" charset="0"/>
              </a:rPr>
              <a:t>(</a:t>
            </a:r>
            <a:r>
              <a:rPr lang="ru-RU" sz="2200" b="0">
                <a:latin typeface="Times New Roman" pitchFamily="18" charset="0"/>
              </a:rPr>
              <a:t>сохраняет безопасные и конформные реализации).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Композиция конформной реализации </a:t>
            </a:r>
            <a:r>
              <a:rPr lang="ru-RU" sz="2200" i="1">
                <a:solidFill>
                  <a:srgbClr val="0000FF"/>
                </a:solidFill>
                <a:latin typeface="Times New Roman" pitchFamily="18" charset="0"/>
              </a:rPr>
              <a:t>со средой</a:t>
            </a:r>
            <a:r>
              <a:rPr lang="ru-RU" sz="2200" b="0">
                <a:latin typeface="Times New Roman" pitchFamily="18" charset="0"/>
              </a:rPr>
              <a:t> конформна</a:t>
            </a:r>
            <a:br>
              <a:rPr lang="ru-RU" sz="2200" b="0">
                <a:latin typeface="Times New Roman" pitchFamily="18" charset="0"/>
              </a:rPr>
            </a:br>
            <a:r>
              <a:rPr lang="ru-RU" sz="2200" b="0">
                <a:latin typeface="Times New Roman" pitchFamily="18" charset="0"/>
              </a:rPr>
              <a:t>композиции </a:t>
            </a:r>
            <a:r>
              <a:rPr lang="ru-RU" sz="2200" b="0" i="1">
                <a:latin typeface="Times New Roman" pitchFamily="18" charset="0"/>
              </a:rPr>
              <a:t>преобразованной</a:t>
            </a:r>
            <a:r>
              <a:rPr lang="ru-RU" sz="2200" b="0">
                <a:latin typeface="Times New Roman" pitchFamily="18" charset="0"/>
              </a:rPr>
              <a:t> спецификации </a:t>
            </a:r>
            <a:r>
              <a:rPr lang="ru-RU" sz="2200" i="1">
                <a:solidFill>
                  <a:srgbClr val="0000FF"/>
                </a:solidFill>
                <a:latin typeface="Times New Roman" pitchFamily="18" charset="0"/>
              </a:rPr>
              <a:t>со средой</a:t>
            </a:r>
            <a:r>
              <a:rPr lang="ru-RU" sz="2200" b="0"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 </a:t>
            </a:r>
            <a:r>
              <a:rPr lang="ru-RU" sz="2200" b="0" i="1">
                <a:latin typeface="Times New Roman" pitchFamily="18" charset="0"/>
              </a:rPr>
              <a:t>Самая сильная</a:t>
            </a:r>
            <a:r>
              <a:rPr lang="ru-RU" sz="2200" b="0">
                <a:latin typeface="Times New Roman" pitchFamily="18" charset="0"/>
              </a:rPr>
              <a:t> спецификация композиции реализации и среды.</a:t>
            </a:r>
          </a:p>
        </p:txBody>
      </p:sp>
      <p:sp>
        <p:nvSpPr>
          <p:cNvPr id="2038850" name="Text Box 66"/>
          <p:cNvSpPr txBox="1">
            <a:spLocks noChangeArrowheads="1"/>
          </p:cNvSpPr>
          <p:nvPr/>
        </p:nvSpPr>
        <p:spPr bwMode="auto">
          <a:xfrm>
            <a:off x="176213" y="5157788"/>
            <a:ext cx="7874000" cy="1374775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 </a:t>
            </a:r>
            <a:r>
              <a:rPr lang="en-US" sz="2200">
                <a:latin typeface="Monotype Corsiva" pitchFamily="66" charset="0"/>
              </a:rPr>
              <a:t>T</a:t>
            </a:r>
            <a:r>
              <a:rPr lang="ru-RU" sz="2200" b="0"/>
              <a:t>(</a:t>
            </a:r>
            <a:r>
              <a:rPr lang="en-US" sz="2200"/>
              <a:t>S</a:t>
            </a:r>
            <a:r>
              <a:rPr lang="en-US" sz="2200" b="0"/>
              <a:t>)</a:t>
            </a:r>
            <a:r>
              <a:rPr lang="en-US" sz="2200" b="0">
                <a:sym typeface="Symbol" pitchFamily="18" charset="2"/>
              </a:rPr>
              <a:t></a:t>
            </a:r>
            <a:r>
              <a:rPr lang="en-US" sz="2200"/>
              <a:t>S</a:t>
            </a:r>
            <a:r>
              <a:rPr lang="en-US" sz="2200" b="0">
                <a:sym typeface="Symbol" pitchFamily="18" charset="2"/>
              </a:rPr>
              <a:t> </a:t>
            </a:r>
            <a:r>
              <a:rPr lang="en-US" sz="2200" b="0">
                <a:latin typeface="Times New Roman" pitchFamily="18" charset="0"/>
              </a:rPr>
              <a:t>(</a:t>
            </a:r>
            <a:r>
              <a:rPr lang="ru-RU" sz="2200" b="0">
                <a:latin typeface="Times New Roman" pitchFamily="18" charset="0"/>
              </a:rPr>
              <a:t>сохраняет безопасные и конформные реализации).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Композиция конформных реализаций конформна</a:t>
            </a:r>
            <a:br>
              <a:rPr lang="ru-RU" sz="2200" b="0">
                <a:latin typeface="Times New Roman" pitchFamily="18" charset="0"/>
              </a:rPr>
            </a:br>
            <a:r>
              <a:rPr lang="ru-RU" sz="2200" b="0">
                <a:latin typeface="Times New Roman" pitchFamily="18" charset="0"/>
              </a:rPr>
              <a:t>композиции </a:t>
            </a:r>
            <a:r>
              <a:rPr lang="ru-RU" sz="2200" b="0" i="1">
                <a:latin typeface="Times New Roman" pitchFamily="18" charset="0"/>
              </a:rPr>
              <a:t>преобразованных</a:t>
            </a:r>
            <a:r>
              <a:rPr lang="ru-RU" sz="2200" b="0">
                <a:latin typeface="Times New Roman" pitchFamily="18" charset="0"/>
              </a:rPr>
              <a:t> спецификаций.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 </a:t>
            </a:r>
            <a:r>
              <a:rPr lang="ru-RU" sz="2200" b="0" i="1">
                <a:latin typeface="Times New Roman" pitchFamily="18" charset="0"/>
              </a:rPr>
              <a:t>Самая сильная</a:t>
            </a:r>
            <a:r>
              <a:rPr lang="ru-RU" sz="2200" b="0">
                <a:latin typeface="Times New Roman" pitchFamily="18" charset="0"/>
              </a:rPr>
              <a:t> спецификация композиции реализаций.</a:t>
            </a:r>
          </a:p>
        </p:txBody>
      </p:sp>
      <p:sp>
        <p:nvSpPr>
          <p:cNvPr id="2038849" name="Text Box 65"/>
          <p:cNvSpPr txBox="1">
            <a:spLocks noChangeArrowheads="1"/>
          </p:cNvSpPr>
          <p:nvPr/>
        </p:nvSpPr>
        <p:spPr bwMode="auto">
          <a:xfrm>
            <a:off x="287338" y="5157788"/>
            <a:ext cx="8640762" cy="1006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ru-RU" sz="2200">
                <a:latin typeface="Times New Roman" pitchFamily="18" charset="0"/>
              </a:rPr>
              <a:t>Безопасное тестирование</a:t>
            </a:r>
            <a:r>
              <a:rPr lang="ru-RU" sz="2200" b="0">
                <a:latin typeface="Times New Roman" pitchFamily="18" charset="0"/>
              </a:rPr>
              <a:t> избегает: </a:t>
            </a:r>
            <a:r>
              <a:rPr lang="en-US" sz="2200">
                <a:solidFill>
                  <a:srgbClr val="0251C6"/>
                </a:solidFill>
                <a:latin typeface="Times New Roman" pitchFamily="18" charset="0"/>
              </a:rPr>
              <a:t>a</a:t>
            </a:r>
            <a:r>
              <a:rPr lang="ru-RU" sz="2200">
                <a:solidFill>
                  <a:srgbClr val="0251C6"/>
                </a:solidFill>
                <a:latin typeface="Times New Roman" pitchFamily="18" charset="0"/>
              </a:rPr>
              <a:t>)</a:t>
            </a:r>
            <a:r>
              <a:rPr lang="en-US" sz="2200" b="0">
                <a:latin typeface="Times New Roman" pitchFamily="18" charset="0"/>
              </a:rPr>
              <a:t> </a:t>
            </a:r>
            <a:r>
              <a:rPr lang="ru-RU" sz="2200" b="0">
                <a:latin typeface="Times New Roman" pitchFamily="18" charset="0"/>
              </a:rPr>
              <a:t>ненаблюдаемых отказов,</a:t>
            </a:r>
            <a:br>
              <a:rPr lang="ru-RU" sz="2200" b="0">
                <a:latin typeface="Times New Roman" pitchFamily="18" charset="0"/>
              </a:rPr>
            </a:br>
            <a:r>
              <a:rPr lang="en-US" sz="2200">
                <a:solidFill>
                  <a:srgbClr val="0251C6"/>
                </a:solidFill>
                <a:latin typeface="Times New Roman" pitchFamily="18" charset="0"/>
              </a:rPr>
              <a:t>b)</a:t>
            </a:r>
            <a:r>
              <a:rPr lang="en-US" sz="2200" b="0">
                <a:latin typeface="Times New Roman" pitchFamily="18" charset="0"/>
              </a:rPr>
              <a:t> </a:t>
            </a:r>
            <a:r>
              <a:rPr lang="ru-RU" sz="2200" b="0">
                <a:latin typeface="Times New Roman" pitchFamily="18" charset="0"/>
              </a:rPr>
              <a:t>попыток выйти из дивергенции и</a:t>
            </a:r>
            <a:br>
              <a:rPr lang="ru-RU" sz="2200" b="0">
                <a:latin typeface="Times New Roman" pitchFamily="18" charset="0"/>
              </a:rPr>
            </a:br>
            <a:r>
              <a:rPr lang="en-US" sz="2200">
                <a:solidFill>
                  <a:srgbClr val="0251C6"/>
                </a:solidFill>
                <a:latin typeface="Times New Roman" pitchFamily="18" charset="0"/>
              </a:rPr>
              <a:t>c)</a:t>
            </a:r>
            <a:r>
              <a:rPr lang="en-US" sz="2200" b="0">
                <a:latin typeface="Times New Roman" pitchFamily="18" charset="0"/>
              </a:rPr>
              <a:t> </a:t>
            </a:r>
            <a:r>
              <a:rPr lang="ru-RU" sz="2200" b="0">
                <a:latin typeface="Times New Roman" pitchFamily="18" charset="0"/>
              </a:rPr>
              <a:t>запрещённого поведения.</a:t>
            </a:r>
          </a:p>
        </p:txBody>
      </p:sp>
      <p:sp>
        <p:nvSpPr>
          <p:cNvPr id="2038800" name="Rectangle 16"/>
          <p:cNvSpPr>
            <a:spLocks noChangeArrowheads="1"/>
          </p:cNvSpPr>
          <p:nvPr/>
        </p:nvSpPr>
        <p:spPr bwMode="auto">
          <a:xfrm>
            <a:off x="431800" y="1125538"/>
            <a:ext cx="8243888" cy="3959225"/>
          </a:xfrm>
          <a:prstGeom prst="rect">
            <a:avLst/>
          </a:prstGeom>
          <a:solidFill>
            <a:srgbClr val="F4F9C7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0">
              <a:latin typeface="Times New Roman" pitchFamily="18" charset="0"/>
            </a:endParaRPr>
          </a:p>
        </p:txBody>
      </p:sp>
      <p:sp>
        <p:nvSpPr>
          <p:cNvPr id="2038801" name="Rectangle 17"/>
          <p:cNvSpPr>
            <a:spLocks noChangeArrowheads="1"/>
          </p:cNvSpPr>
          <p:nvPr/>
        </p:nvSpPr>
        <p:spPr bwMode="auto">
          <a:xfrm>
            <a:off x="900113" y="1665288"/>
            <a:ext cx="7308850" cy="3024187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038808" name="AutoShape 24"/>
          <p:cNvSpPr>
            <a:spLocks noChangeArrowheads="1"/>
          </p:cNvSpPr>
          <p:nvPr/>
        </p:nvSpPr>
        <p:spPr bwMode="auto">
          <a:xfrm>
            <a:off x="827088" y="4618038"/>
            <a:ext cx="2449512" cy="10429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0ECD0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038810" name="AutoShape 26"/>
          <p:cNvSpPr>
            <a:spLocks noChangeArrowheads="1"/>
          </p:cNvSpPr>
          <p:nvPr/>
        </p:nvSpPr>
        <p:spPr bwMode="auto">
          <a:xfrm>
            <a:off x="5688013" y="4618038"/>
            <a:ext cx="2449512" cy="10429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0ECD0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038809" name="AutoShape 25"/>
          <p:cNvSpPr>
            <a:spLocks noChangeArrowheads="1"/>
          </p:cNvSpPr>
          <p:nvPr/>
        </p:nvSpPr>
        <p:spPr bwMode="auto">
          <a:xfrm>
            <a:off x="3238500" y="4618038"/>
            <a:ext cx="2449513" cy="10429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0ECD0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038789" name="Text Box 5"/>
          <p:cNvSpPr txBox="1">
            <a:spLocks noChangeArrowheads="1"/>
          </p:cNvSpPr>
          <p:nvPr/>
        </p:nvSpPr>
        <p:spPr bwMode="auto">
          <a:xfrm>
            <a:off x="1116013" y="5668963"/>
            <a:ext cx="1911350" cy="712787"/>
          </a:xfrm>
          <a:prstGeom prst="rect">
            <a:avLst/>
          </a:prstGeom>
          <a:solidFill>
            <a:srgbClr val="E8F8F6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0">
                <a:latin typeface="Times New Roman" pitchFamily="18" charset="0"/>
              </a:rPr>
              <a:t>Генерация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тестов</a:t>
            </a:r>
          </a:p>
        </p:txBody>
      </p:sp>
      <p:sp>
        <p:nvSpPr>
          <p:cNvPr id="2038790" name="Text Box 6"/>
          <p:cNvSpPr txBox="1">
            <a:spLocks noChangeArrowheads="1"/>
          </p:cNvSpPr>
          <p:nvPr/>
        </p:nvSpPr>
        <p:spPr bwMode="auto">
          <a:xfrm>
            <a:off x="6013450" y="5670550"/>
            <a:ext cx="1911350" cy="711200"/>
          </a:xfrm>
          <a:prstGeom prst="rect">
            <a:avLst/>
          </a:prstGeom>
          <a:solidFill>
            <a:srgbClr val="E8F8F6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0">
                <a:latin typeface="Times New Roman" pitchFamily="18" charset="0"/>
              </a:rPr>
              <a:t>Монотонное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преобразование</a:t>
            </a:r>
          </a:p>
        </p:txBody>
      </p:sp>
      <p:sp>
        <p:nvSpPr>
          <p:cNvPr id="2038791" name="Text Box 7"/>
          <p:cNvSpPr txBox="1">
            <a:spLocks noChangeArrowheads="1"/>
          </p:cNvSpPr>
          <p:nvPr/>
        </p:nvSpPr>
        <p:spPr bwMode="auto">
          <a:xfrm>
            <a:off x="3563938" y="5668963"/>
            <a:ext cx="1911350" cy="712787"/>
          </a:xfrm>
          <a:prstGeom prst="rect">
            <a:avLst/>
          </a:prstGeom>
          <a:solidFill>
            <a:srgbClr val="E8F8F6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0">
                <a:latin typeface="Times New Roman" pitchFamily="18" charset="0"/>
              </a:rPr>
              <a:t>Пополнение</a:t>
            </a:r>
            <a:br>
              <a:rPr lang="ru-RU" sz="2000" b="0">
                <a:latin typeface="Times New Roman" pitchFamily="18" charset="0"/>
              </a:rPr>
            </a:br>
            <a:r>
              <a:rPr lang="ru-RU" sz="2000" b="0">
                <a:latin typeface="Times New Roman" pitchFamily="18" charset="0"/>
              </a:rPr>
              <a:t>спецификации</a:t>
            </a:r>
          </a:p>
        </p:txBody>
      </p:sp>
      <p:sp>
        <p:nvSpPr>
          <p:cNvPr id="2038786" name="Text Box 2"/>
          <p:cNvSpPr txBox="1">
            <a:spLocks noChangeArrowheads="1"/>
          </p:cNvSpPr>
          <p:nvPr/>
        </p:nvSpPr>
        <p:spPr bwMode="auto">
          <a:xfrm>
            <a:off x="538163" y="5899150"/>
            <a:ext cx="3021012" cy="554038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tIns="10800" anchor="ctr">
            <a:spAutoFit/>
          </a:bodyPr>
          <a:lstStyle/>
          <a:p>
            <a:pPr algn="ctr"/>
            <a:r>
              <a:rPr lang="ru-RU" sz="2000" b="0">
                <a:latin typeface="Times New Roman" pitchFamily="18" charset="0"/>
              </a:rPr>
              <a:t>класс всех семантик -</a:t>
            </a:r>
            <a:r>
              <a:rPr lang="en-US" sz="2000" b="0">
                <a:latin typeface="Times New Roman" pitchFamily="18" charset="0"/>
              </a:rPr>
              <a:t>   </a:t>
            </a:r>
            <a:r>
              <a:rPr lang="en-US" sz="3200">
                <a:latin typeface="Arial" charset="0"/>
              </a:rPr>
              <a:t>A</a:t>
            </a:r>
            <a:endParaRPr lang="ru-RU" sz="3200">
              <a:latin typeface="Arial" charset="0"/>
            </a:endParaRPr>
          </a:p>
        </p:txBody>
      </p:sp>
      <p:sp>
        <p:nvSpPr>
          <p:cNvPr id="2038787" name="Text Box 3"/>
          <p:cNvSpPr txBox="1">
            <a:spLocks noChangeArrowheads="1"/>
          </p:cNvSpPr>
          <p:nvPr/>
        </p:nvSpPr>
        <p:spPr bwMode="auto">
          <a:xfrm>
            <a:off x="5545138" y="5899150"/>
            <a:ext cx="2771775" cy="554038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tIns="10800" anchor="ctr"/>
          <a:lstStyle/>
          <a:p>
            <a:pPr algn="ctr"/>
            <a:r>
              <a:rPr lang="en-US" sz="3200">
                <a:latin typeface="Arial" charset="0"/>
              </a:rPr>
              <a:t>B</a:t>
            </a:r>
            <a:r>
              <a:rPr lang="ru-RU" sz="2000" b="0">
                <a:latin typeface="Times New Roman" pitchFamily="18" charset="0"/>
              </a:rPr>
              <a:t> </a:t>
            </a:r>
            <a:r>
              <a:rPr lang="en-US" sz="2000" b="0">
                <a:latin typeface="Times New Roman" pitchFamily="18" charset="0"/>
              </a:rPr>
              <a:t> </a:t>
            </a:r>
            <a:r>
              <a:rPr lang="ru-RU" sz="2000" b="0">
                <a:latin typeface="Times New Roman" pitchFamily="18" charset="0"/>
              </a:rPr>
              <a:t> - подкласс семантик</a:t>
            </a:r>
          </a:p>
        </p:txBody>
      </p:sp>
      <p:sp>
        <p:nvSpPr>
          <p:cNvPr id="203879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80975"/>
            <a:ext cx="8229600" cy="790575"/>
          </a:xfrm>
          <a:noFill/>
        </p:spPr>
        <p:txBody>
          <a:bodyPr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задачи</a:t>
            </a:r>
          </a:p>
        </p:txBody>
      </p:sp>
      <p:sp>
        <p:nvSpPr>
          <p:cNvPr id="2038803" name="Text Box 19"/>
          <p:cNvSpPr txBox="1">
            <a:spLocks noChangeArrowheads="1"/>
          </p:cNvSpPr>
          <p:nvPr/>
        </p:nvSpPr>
        <p:spPr bwMode="auto">
          <a:xfrm rot="-10800000">
            <a:off x="323850" y="2298700"/>
            <a:ext cx="611188" cy="177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sz="2800" b="0">
                <a:latin typeface="Times New Roman" pitchFamily="18" charset="0"/>
              </a:rPr>
              <a:t>обобщение</a:t>
            </a:r>
          </a:p>
        </p:txBody>
      </p:sp>
      <p:sp>
        <p:nvSpPr>
          <p:cNvPr id="2038804" name="Text Box 20"/>
          <p:cNvSpPr txBox="1">
            <a:spLocks noChangeArrowheads="1"/>
          </p:cNvSpPr>
          <p:nvPr/>
        </p:nvSpPr>
        <p:spPr bwMode="auto">
          <a:xfrm rot="-21600000">
            <a:off x="8208963" y="1878013"/>
            <a:ext cx="611187" cy="2522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sz="2800" b="0">
                <a:latin typeface="Times New Roman" pitchFamily="18" charset="0"/>
              </a:rPr>
              <a:t>параметризация</a:t>
            </a:r>
          </a:p>
        </p:txBody>
      </p:sp>
      <p:sp>
        <p:nvSpPr>
          <p:cNvPr id="2038805" name="Text Box 21"/>
          <p:cNvSpPr txBox="1">
            <a:spLocks noChangeArrowheads="1"/>
          </p:cNvSpPr>
          <p:nvPr/>
        </p:nvSpPr>
        <p:spPr bwMode="auto">
          <a:xfrm>
            <a:off x="1042988" y="1844675"/>
            <a:ext cx="2076450" cy="2767013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latin typeface="Arial" charset="0"/>
              </a:rPr>
              <a:t>2.</a:t>
            </a:r>
            <a:r>
              <a:rPr lang="ru-RU" sz="2000" u="sng">
                <a:latin typeface="Arial" charset="0"/>
              </a:rPr>
              <a:t>Безопасность</a:t>
            </a:r>
          </a:p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ru-RU" b="0">
                <a:latin typeface="Times New Roman" pitchFamily="18" charset="0"/>
              </a:rPr>
              <a:t>Безопасное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тестирование</a:t>
            </a:r>
          </a:p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ru-RU" b="0">
                <a:latin typeface="Times New Roman" pitchFamily="18" charset="0"/>
              </a:rPr>
              <a:t>Гипотеза о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безопасности</a:t>
            </a:r>
            <a:endParaRPr lang="en-US" b="0"/>
          </a:p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ru-RU" b="0">
                <a:latin typeface="Times New Roman" pitchFamily="18" charset="0"/>
              </a:rPr>
              <a:t>Безопасная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конформность</a:t>
            </a:r>
            <a:endParaRPr lang="ru-RU" b="0"/>
          </a:p>
        </p:txBody>
      </p:sp>
      <p:sp>
        <p:nvSpPr>
          <p:cNvPr id="2038806" name="Text Box 22"/>
          <p:cNvSpPr txBox="1">
            <a:spLocks noChangeArrowheads="1"/>
          </p:cNvSpPr>
          <p:nvPr/>
        </p:nvSpPr>
        <p:spPr bwMode="auto">
          <a:xfrm>
            <a:off x="5724525" y="1844675"/>
            <a:ext cx="2289175" cy="2767013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latin typeface="Arial" charset="0"/>
              </a:rPr>
              <a:t>4.</a:t>
            </a:r>
            <a:r>
              <a:rPr lang="ru-RU" sz="2000" u="sng">
                <a:latin typeface="Arial" charset="0"/>
              </a:rPr>
              <a:t>Монотонность</a:t>
            </a:r>
          </a:p>
          <a:p>
            <a:pPr algn="ctr"/>
            <a:r>
              <a:rPr lang="ru-RU" b="0">
                <a:latin typeface="Times New Roman" pitchFamily="18" charset="0"/>
              </a:rPr>
              <a:t>Монотонное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преобразование</a:t>
            </a:r>
          </a:p>
          <a:p>
            <a:pPr algn="ctr"/>
            <a:r>
              <a:rPr lang="en-US">
                <a:latin typeface="Monotype Corsiva" pitchFamily="66" charset="0"/>
              </a:rPr>
              <a:t>T</a:t>
            </a:r>
            <a:r>
              <a:rPr lang="ru-RU" b="0"/>
              <a:t>(</a:t>
            </a:r>
            <a:r>
              <a:rPr lang="en-US"/>
              <a:t>S</a:t>
            </a:r>
            <a:r>
              <a:rPr lang="en-US" b="0"/>
              <a:t>)</a:t>
            </a:r>
            <a:endParaRPr lang="ru-RU" b="0"/>
          </a:p>
        </p:txBody>
      </p:sp>
      <p:sp>
        <p:nvSpPr>
          <p:cNvPr id="2038807" name="Text Box 23"/>
          <p:cNvSpPr txBox="1">
            <a:spLocks noChangeArrowheads="1"/>
          </p:cNvSpPr>
          <p:nvPr/>
        </p:nvSpPr>
        <p:spPr bwMode="auto">
          <a:xfrm>
            <a:off x="3421063" y="1844675"/>
            <a:ext cx="2087562" cy="2767013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latin typeface="Arial" charset="0"/>
              </a:rPr>
              <a:t>3.</a:t>
            </a:r>
            <a:r>
              <a:rPr lang="ru-RU" sz="2000" u="sng">
                <a:latin typeface="Arial" charset="0"/>
              </a:rPr>
              <a:t>Пополнение</a:t>
            </a:r>
          </a:p>
          <a:p>
            <a:pPr algn="ctr"/>
            <a:r>
              <a:rPr lang="ru-RU" b="0">
                <a:latin typeface="Times New Roman" pitchFamily="18" charset="0"/>
              </a:rPr>
              <a:t>Пополнение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спецификаций</a:t>
            </a:r>
          </a:p>
          <a:p>
            <a:pPr algn="ctr"/>
            <a:r>
              <a:rPr lang="en-US" b="0">
                <a:latin typeface="Times New Roman" pitchFamily="18" charset="0"/>
              </a:rPr>
              <a:t> </a:t>
            </a:r>
            <a:r>
              <a:rPr lang="en-US" i="1">
                <a:latin typeface="Times New Roman" pitchFamily="18" charset="0"/>
              </a:rPr>
              <a:t>Comp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/>
              <a:t>)</a:t>
            </a:r>
            <a:endParaRPr lang="ru-RU" b="0"/>
          </a:p>
        </p:txBody>
      </p:sp>
      <p:sp>
        <p:nvSpPr>
          <p:cNvPr id="2038811" name="Text Box 27"/>
          <p:cNvSpPr txBox="1">
            <a:spLocks noChangeArrowheads="1"/>
          </p:cNvSpPr>
          <p:nvPr/>
        </p:nvSpPr>
        <p:spPr bwMode="auto">
          <a:xfrm>
            <a:off x="1330325" y="1196975"/>
            <a:ext cx="65976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Arial" charset="0"/>
              </a:rPr>
              <a:t>1.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Формализация тестового эксперимента</a:t>
            </a:r>
            <a:endParaRPr lang="ru-RU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cxnSp>
        <p:nvCxnSpPr>
          <p:cNvPr id="2038817" name="AutoShape 33"/>
          <p:cNvCxnSpPr>
            <a:cxnSpLocks noChangeShapeType="1"/>
            <a:stCxn id="2038820" idx="2"/>
            <a:endCxn id="2038814" idx="0"/>
          </p:cNvCxnSpPr>
          <p:nvPr/>
        </p:nvCxnSpPr>
        <p:spPr bwMode="auto">
          <a:xfrm>
            <a:off x="4562475" y="3716338"/>
            <a:ext cx="26988" cy="1550987"/>
          </a:xfrm>
          <a:prstGeom prst="straightConnector1">
            <a:avLst/>
          </a:prstGeom>
          <a:noFill/>
          <a:ln w="25400">
            <a:solidFill>
              <a:srgbClr val="726132"/>
            </a:solidFill>
            <a:round/>
            <a:headEnd/>
            <a:tailEnd type="triangle" w="lg" len="lg"/>
          </a:ln>
          <a:effectLst/>
        </p:spPr>
      </p:cxnSp>
      <p:sp>
        <p:nvSpPr>
          <p:cNvPr id="2038820" name="Rectangle 36"/>
          <p:cNvSpPr>
            <a:spLocks noChangeArrowheads="1"/>
          </p:cNvSpPr>
          <p:nvPr/>
        </p:nvSpPr>
        <p:spPr bwMode="auto">
          <a:xfrm>
            <a:off x="3878263" y="3176588"/>
            <a:ext cx="1368425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cxnSp>
        <p:nvCxnSpPr>
          <p:cNvPr id="2038815" name="AutoShape 31"/>
          <p:cNvCxnSpPr>
            <a:cxnSpLocks noChangeShapeType="1"/>
            <a:stCxn id="2038808" idx="0"/>
            <a:endCxn id="2038786" idx="0"/>
          </p:cNvCxnSpPr>
          <p:nvPr/>
        </p:nvCxnSpPr>
        <p:spPr bwMode="auto">
          <a:xfrm flipH="1">
            <a:off x="2049463" y="4618038"/>
            <a:ext cx="3175" cy="1281112"/>
          </a:xfrm>
          <a:prstGeom prst="straightConnector1">
            <a:avLst/>
          </a:prstGeom>
          <a:noFill/>
          <a:ln w="25400">
            <a:solidFill>
              <a:srgbClr val="726132"/>
            </a:solidFill>
            <a:round/>
            <a:headEnd/>
            <a:tailEnd type="triangle" w="lg" len="lg"/>
          </a:ln>
          <a:effectLst/>
        </p:spPr>
      </p:cxnSp>
      <p:cxnSp>
        <p:nvCxnSpPr>
          <p:cNvPr id="2038816" name="AutoShape 32"/>
          <p:cNvCxnSpPr>
            <a:cxnSpLocks noChangeShapeType="1"/>
            <a:stCxn id="2038810" idx="0"/>
            <a:endCxn id="2038787" idx="0"/>
          </p:cNvCxnSpPr>
          <p:nvPr/>
        </p:nvCxnSpPr>
        <p:spPr bwMode="auto">
          <a:xfrm>
            <a:off x="6913563" y="4618038"/>
            <a:ext cx="17462" cy="1281112"/>
          </a:xfrm>
          <a:prstGeom prst="straightConnector1">
            <a:avLst/>
          </a:prstGeom>
          <a:noFill/>
          <a:ln w="25400">
            <a:solidFill>
              <a:srgbClr val="726132"/>
            </a:solidFill>
            <a:round/>
            <a:headEnd/>
            <a:tailEnd type="triangle" w="lg" len="lg"/>
          </a:ln>
          <a:effectLst/>
        </p:spPr>
      </p:cxnSp>
      <p:sp>
        <p:nvSpPr>
          <p:cNvPr id="2038812" name="Text Box 28"/>
          <p:cNvSpPr txBox="1">
            <a:spLocks noChangeArrowheads="1"/>
          </p:cNvSpPr>
          <p:nvPr/>
        </p:nvSpPr>
        <p:spPr bwMode="auto">
          <a:xfrm>
            <a:off x="854075" y="5013325"/>
            <a:ext cx="74025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 algn="ctr"/>
            <a:r>
              <a:rPr lang="ru-RU" sz="3200" u="sng">
                <a:solidFill>
                  <a:srgbClr val="0251C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а    л    г    о    р    и    т    м    и    з    а    ц    и    я</a:t>
            </a:r>
          </a:p>
        </p:txBody>
      </p:sp>
      <p:sp>
        <p:nvSpPr>
          <p:cNvPr id="2038814" name="Text Box 30"/>
          <p:cNvSpPr txBox="1">
            <a:spLocks noChangeArrowheads="1"/>
          </p:cNvSpPr>
          <p:nvPr/>
        </p:nvSpPr>
        <p:spPr bwMode="auto">
          <a:xfrm>
            <a:off x="611188" y="5267325"/>
            <a:ext cx="7954962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</a:t>
            </a:r>
            <a:r>
              <a:rPr lang="en-US" b="0">
                <a:latin typeface="Arial" charset="0"/>
                <a:sym typeface="Symbol" pitchFamily="18" charset="2"/>
              </a:rPr>
              <a:t>a</a:t>
            </a:r>
            <a:r>
              <a:rPr lang="ru-RU" b="0">
                <a:sym typeface="Symbol" pitchFamily="18" charset="2"/>
              </a:rPr>
              <a:t></a:t>
            </a:r>
            <a:r>
              <a:rPr lang="en-US">
                <a:latin typeface="Arial" charset="0"/>
                <a:sym typeface="Symbol" pitchFamily="18" charset="2"/>
              </a:rPr>
              <a:t>A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</a:t>
            </a:r>
            <a:r>
              <a:rPr lang="en-US" b="0">
                <a:latin typeface="Arial" charset="0"/>
                <a:sym typeface="Symbol" pitchFamily="18" charset="2"/>
              </a:rPr>
              <a:t>b</a:t>
            </a:r>
            <a:r>
              <a:rPr lang="ru-RU" b="0">
                <a:sym typeface="Symbol" pitchFamily="18" charset="2"/>
              </a:rPr>
              <a:t></a:t>
            </a:r>
            <a:r>
              <a:rPr lang="en-US">
                <a:latin typeface="Arial" charset="0"/>
                <a:sym typeface="Symbol" pitchFamily="18" charset="2"/>
              </a:rPr>
              <a:t>B</a:t>
            </a:r>
            <a:r>
              <a:rPr lang="en-US" b="0"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: 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Arial" charset="0"/>
                <a:sym typeface="Symbol" pitchFamily="18" charset="2"/>
              </a:rPr>
              <a:t>a</a:t>
            </a:r>
            <a:r>
              <a:rPr lang="en-US" b="0">
                <a:sym typeface="Symbol" pitchFamily="18" charset="2"/>
              </a:rPr>
              <a:t> 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Comp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Arial" charset="0"/>
                <a:sym typeface="Symbol" pitchFamily="18" charset="2"/>
              </a:rPr>
              <a:t>a</a:t>
            </a:r>
            <a:r>
              <a:rPr lang="en-US" b="0">
                <a:sym typeface="Symbol" pitchFamily="18" charset="2"/>
              </a:rPr>
              <a:t> 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Comp</a:t>
            </a:r>
            <a:r>
              <a:rPr lang="en-US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latin typeface="Arial" charset="0"/>
                <a:sym typeface="Symbol" pitchFamily="18" charset="2"/>
              </a:rPr>
              <a:t>b</a:t>
            </a:r>
            <a:endParaRPr lang="ru-RU" b="0">
              <a:latin typeface="Arial" charset="0"/>
              <a:sym typeface="Symbol" pitchFamily="18" charset="2"/>
            </a:endParaRPr>
          </a:p>
        </p:txBody>
      </p:sp>
      <p:sp>
        <p:nvSpPr>
          <p:cNvPr id="2038821" name="Oval 37"/>
          <p:cNvSpPr>
            <a:spLocks noChangeArrowheads="1"/>
          </p:cNvSpPr>
          <p:nvPr/>
        </p:nvSpPr>
        <p:spPr bwMode="auto">
          <a:xfrm rot="-2771396">
            <a:off x="3994150" y="5884863"/>
            <a:ext cx="884238" cy="58896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038788" name="Text Box 4"/>
          <p:cNvSpPr txBox="1">
            <a:spLocks noChangeArrowheads="1"/>
          </p:cNvSpPr>
          <p:nvPr/>
        </p:nvSpPr>
        <p:spPr bwMode="auto">
          <a:xfrm>
            <a:off x="4211638" y="5897563"/>
            <a:ext cx="474662" cy="554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>
                <a:latin typeface="Arial" charset="0"/>
                <a:sym typeface="Symbol" pitchFamily="18" charset="2"/>
              </a:rPr>
              <a:t></a:t>
            </a:r>
          </a:p>
        </p:txBody>
      </p:sp>
      <p:grpSp>
        <p:nvGrpSpPr>
          <p:cNvPr id="2038865" name="Group 8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38838" name="Text Box 54"/>
            <p:cNvSpPr txBox="1">
              <a:spLocks noChangeArrowheads="1"/>
            </p:cNvSpPr>
            <p:nvPr/>
          </p:nvSpPr>
          <p:spPr bwMode="auto">
            <a:xfrm>
              <a:off x="4202" y="4114"/>
              <a:ext cx="105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Основные задачи</a:t>
              </a:r>
            </a:p>
          </p:txBody>
        </p:sp>
        <p:grpSp>
          <p:nvGrpSpPr>
            <p:cNvPr id="2038839" name="Group 5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38840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38841" name="Rectangle 5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842" name="Rectangle 5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843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844" name="Rectangle 6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38845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038846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038847" name="Text Box 6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038851" name="Text Box 67"/>
          <p:cNvSpPr txBox="1">
            <a:spLocks noChangeArrowheads="1"/>
          </p:cNvSpPr>
          <p:nvPr/>
        </p:nvSpPr>
        <p:spPr bwMode="auto">
          <a:xfrm>
            <a:off x="2355850" y="4724400"/>
            <a:ext cx="4391025" cy="346075"/>
          </a:xfrm>
          <a:prstGeom prst="rect">
            <a:avLst/>
          </a:prstGeom>
          <a:solidFill>
            <a:srgbClr val="F4F9C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ru-RU" sz="2800" b="0">
                <a:latin typeface="Times New Roman" pitchFamily="18" charset="0"/>
              </a:rPr>
              <a:t>семантика взаимодействия</a:t>
            </a:r>
          </a:p>
        </p:txBody>
      </p:sp>
      <p:sp>
        <p:nvSpPr>
          <p:cNvPr id="2038853" name="Text Box 69"/>
          <p:cNvSpPr txBox="1">
            <a:spLocks noChangeArrowheads="1"/>
          </p:cNvSpPr>
          <p:nvPr/>
        </p:nvSpPr>
        <p:spPr bwMode="auto">
          <a:xfrm>
            <a:off x="71438" y="56610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8854" name="Text Box 70"/>
          <p:cNvSpPr txBox="1">
            <a:spLocks noChangeArrowheads="1"/>
          </p:cNvSpPr>
          <p:nvPr/>
        </p:nvSpPr>
        <p:spPr bwMode="auto">
          <a:xfrm>
            <a:off x="71438" y="58404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8855" name="Text Box 71"/>
          <p:cNvSpPr txBox="1">
            <a:spLocks noChangeArrowheads="1"/>
          </p:cNvSpPr>
          <p:nvPr/>
        </p:nvSpPr>
        <p:spPr bwMode="auto">
          <a:xfrm>
            <a:off x="71438" y="60198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8856" name="Text Box 72"/>
          <p:cNvSpPr txBox="1">
            <a:spLocks noChangeArrowheads="1"/>
          </p:cNvSpPr>
          <p:nvPr/>
        </p:nvSpPr>
        <p:spPr bwMode="auto">
          <a:xfrm>
            <a:off x="71438" y="6345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8857" name="Text Box 73"/>
          <p:cNvSpPr txBox="1">
            <a:spLocks noChangeArrowheads="1"/>
          </p:cNvSpPr>
          <p:nvPr/>
        </p:nvSpPr>
        <p:spPr bwMode="auto">
          <a:xfrm>
            <a:off x="71438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38862" name="Text Box 78"/>
          <p:cNvSpPr txBox="1">
            <a:spLocks noChangeArrowheads="1"/>
          </p:cNvSpPr>
          <p:nvPr/>
        </p:nvSpPr>
        <p:spPr bwMode="auto">
          <a:xfrm>
            <a:off x="5910263" y="2349500"/>
            <a:ext cx="2082800" cy="365125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 i="1">
                <a:solidFill>
                  <a:srgbClr val="0000FF"/>
                </a:solidFill>
                <a:latin typeface="Times New Roman" pitchFamily="18" charset="0"/>
              </a:rPr>
              <a:t>Лево</a:t>
            </a:r>
            <a:r>
              <a:rPr lang="ru-RU" b="0">
                <a:latin typeface="Times New Roman" pitchFamily="18" charset="0"/>
              </a:rPr>
              <a:t>монотонное</a:t>
            </a:r>
          </a:p>
        </p:txBody>
      </p:sp>
      <p:sp>
        <p:nvSpPr>
          <p:cNvPr id="2038863" name="Text Box 79"/>
          <p:cNvSpPr txBox="1">
            <a:spLocks noChangeArrowheads="1"/>
          </p:cNvSpPr>
          <p:nvPr/>
        </p:nvSpPr>
        <p:spPr bwMode="auto">
          <a:xfrm>
            <a:off x="5741988" y="2349500"/>
            <a:ext cx="2251075" cy="365125"/>
          </a:xfrm>
          <a:prstGeom prst="rect">
            <a:avLst/>
          </a:prstGeom>
          <a:solidFill>
            <a:srgbClr val="F9F7C7"/>
          </a:solidFill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2000" b="0" i="1">
                <a:latin typeface="Times New Roman" pitchFamily="18" charset="0"/>
              </a:rPr>
              <a:t>(</a:t>
            </a:r>
            <a:r>
              <a:rPr lang="ru-RU" sz="2000" b="0" i="1">
                <a:solidFill>
                  <a:srgbClr val="0000FF"/>
                </a:solidFill>
                <a:latin typeface="Times New Roman" pitchFamily="18" charset="0"/>
              </a:rPr>
              <a:t>Лево</a:t>
            </a:r>
            <a:r>
              <a:rPr lang="ru-RU" sz="2000" b="0" i="1">
                <a:latin typeface="Times New Roman" pitchFamily="18" charset="0"/>
              </a:rPr>
              <a:t>)</a:t>
            </a:r>
            <a:r>
              <a:rPr lang="ru-RU" b="0">
                <a:latin typeface="Times New Roman" pitchFamily="18" charset="0"/>
              </a:rPr>
              <a:t>монотонное</a:t>
            </a:r>
          </a:p>
        </p:txBody>
      </p:sp>
      <p:sp>
        <p:nvSpPr>
          <p:cNvPr id="2038864" name="Text Box 80"/>
          <p:cNvSpPr txBox="1">
            <a:spLocks noChangeArrowheads="1"/>
          </p:cNvSpPr>
          <p:nvPr/>
        </p:nvSpPr>
        <p:spPr bwMode="auto">
          <a:xfrm>
            <a:off x="71438" y="6165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38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38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3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" dur="500"/>
                                        <p:tgtEl>
                                          <p:spTgt spid="2038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38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8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3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038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3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3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8" dur="500"/>
                                        <p:tgtEl>
                                          <p:spTgt spid="2038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3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3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3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3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3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3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3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3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03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38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38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03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03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38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38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38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38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38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2038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038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2" dur="500"/>
                                        <p:tgtEl>
                                          <p:spTgt spid="203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5" dur="500"/>
                                        <p:tgtEl>
                                          <p:spTgt spid="203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8" dur="500"/>
                                        <p:tgtEl>
                                          <p:spTgt spid="203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1" dur="500"/>
                                        <p:tgtEl>
                                          <p:spTgt spid="203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4" dur="500"/>
                                        <p:tgtEl>
                                          <p:spTgt spid="203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7" dur="500"/>
                                        <p:tgtEl>
                                          <p:spTgt spid="203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38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38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3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861" grpId="0" animBg="1"/>
      <p:bldP spid="2038861" grpId="1" animBg="1"/>
      <p:bldP spid="2038850" grpId="0" animBg="1"/>
      <p:bldP spid="2038850" grpId="1" animBg="1"/>
      <p:bldP spid="2038849" grpId="0" animBg="1"/>
      <p:bldP spid="2038849" grpId="1" animBg="1"/>
      <p:bldP spid="2038808" grpId="0" animBg="1"/>
      <p:bldP spid="2038810" grpId="0" animBg="1"/>
      <p:bldP spid="2038809" grpId="0" animBg="1"/>
      <p:bldP spid="2038789" grpId="0" animBg="1"/>
      <p:bldP spid="2038790" grpId="0" animBg="1"/>
      <p:bldP spid="2038791" grpId="0" animBg="1"/>
      <p:bldP spid="2038786" grpId="0" animBg="1"/>
      <p:bldP spid="2038786" grpId="1" animBg="1"/>
      <p:bldP spid="2038787" grpId="0" animBg="1"/>
      <p:bldP spid="2038787" grpId="1" animBg="1"/>
      <p:bldP spid="2038805" grpId="0" animBg="1"/>
      <p:bldP spid="2038806" grpId="0" animBg="1"/>
      <p:bldP spid="2038807" grpId="0" animBg="1"/>
      <p:bldP spid="2038812" grpId="0"/>
      <p:bldP spid="2038814" grpId="0" animBg="1"/>
      <p:bldP spid="2038814" grpId="1" animBg="1"/>
      <p:bldP spid="2038821" grpId="0" animBg="1"/>
      <p:bldP spid="2038821" grpId="1" animBg="1"/>
      <p:bldP spid="2038788" grpId="0"/>
      <p:bldP spid="2038788" grpId="1"/>
      <p:bldP spid="2038853" grpId="0"/>
      <p:bldP spid="2038854" grpId="0"/>
      <p:bldP spid="2038855" grpId="0"/>
      <p:bldP spid="2038856" grpId="0"/>
      <p:bldP spid="2038857" grpId="0"/>
      <p:bldP spid="2038862" grpId="0" animBg="1"/>
      <p:bldP spid="2038863" grpId="0" animBg="1"/>
      <p:bldP spid="20388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FCA0-0A8D-4B44-972F-64C053680F96}" type="slidenum">
              <a:rPr lang="ru-RU"/>
              <a:pPr/>
              <a:t>3</a:t>
            </a:fld>
            <a:endParaRPr lang="ru-RU"/>
          </a:p>
        </p:txBody>
      </p:sp>
      <p:grpSp>
        <p:nvGrpSpPr>
          <p:cNvPr id="2788355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88356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endParaRPr lang="ru-RU" sz="1600" b="0">
                <a:solidFill>
                  <a:srgbClr val="567F9E"/>
                </a:solidFill>
                <a:latin typeface="Arial" charset="0"/>
              </a:endParaRPr>
            </a:p>
          </p:txBody>
        </p:sp>
        <p:grpSp>
          <p:nvGrpSpPr>
            <p:cNvPr id="2788357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88358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88359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8360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83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8362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836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8836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88365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788366" name="Rectangle 14"/>
          <p:cNvSpPr>
            <a:spLocks noChangeArrowheads="1"/>
          </p:cNvSpPr>
          <p:nvPr/>
        </p:nvSpPr>
        <p:spPr bwMode="auto">
          <a:xfrm>
            <a:off x="1511300" y="2673350"/>
            <a:ext cx="6311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838200" indent="-838200" algn="l">
              <a:spcBef>
                <a:spcPct val="30000"/>
              </a:spcBef>
            </a:pPr>
            <a:r>
              <a:rPr lang="ru-RU" sz="40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Часть 1: Генерация тестов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2E1-F329-4317-A1CB-79E46568352C}" type="slidenum">
              <a:rPr lang="ru-RU"/>
              <a:pPr/>
              <a:t>30</a:t>
            </a:fld>
            <a:endParaRPr lang="ru-RU"/>
          </a:p>
        </p:txBody>
      </p:sp>
      <p:sp>
        <p:nvSpPr>
          <p:cNvPr id="235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82813"/>
            <a:ext cx="8229600" cy="1919287"/>
          </a:xfrm>
          <a:noFill/>
        </p:spPr>
        <p:txBody>
          <a:bodyPr tIns="90000" bIns="9000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Задача 3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Пополнение спецификаций</a:t>
            </a:r>
          </a:p>
        </p:txBody>
      </p:sp>
      <p:sp>
        <p:nvSpPr>
          <p:cNvPr id="2356229" name="Text Box 5"/>
          <p:cNvSpPr txBox="1">
            <a:spLocks noChangeArrowheads="1"/>
          </p:cNvSpPr>
          <p:nvPr/>
        </p:nvSpPr>
        <p:spPr bwMode="auto">
          <a:xfrm>
            <a:off x="5472113" y="6530975"/>
            <a:ext cx="283051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1600" b="0">
                <a:solidFill>
                  <a:srgbClr val="567F9E"/>
                </a:solidFill>
                <a:latin typeface="Arial" charset="0"/>
              </a:rPr>
              <a:t>3. Пополнение спецификаций</a:t>
            </a:r>
          </a:p>
        </p:txBody>
      </p:sp>
      <p:grpSp>
        <p:nvGrpSpPr>
          <p:cNvPr id="2356230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grpSp>
          <p:nvGrpSpPr>
            <p:cNvPr id="2356231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sp>
            <p:nvSpPr>
              <p:cNvPr id="2356232" name="Rectangle 8"/>
              <p:cNvSpPr>
                <a:spLocks noChangeArrowheads="1"/>
              </p:cNvSpPr>
              <p:nvPr/>
            </p:nvSpPr>
            <p:spPr bwMode="auto">
              <a:xfrm rot="5400000" flipV="1">
                <a:off x="-2132" y="215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7FA9D3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233" name="Rectangle 9"/>
              <p:cNvSpPr>
                <a:spLocks noChangeArrowheads="1"/>
              </p:cNvSpPr>
              <p:nvPr/>
            </p:nvSpPr>
            <p:spPr bwMode="auto">
              <a:xfrm flipH="1" flipV="1">
                <a:off x="0" y="50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7FA9D3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234" name="Rectangle 10"/>
              <p:cNvSpPr>
                <a:spLocks noChangeArrowheads="1"/>
              </p:cNvSpPr>
              <p:nvPr/>
            </p:nvSpPr>
            <p:spPr bwMode="auto">
              <a:xfrm>
                <a:off x="0" y="4274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7FA9D3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235" name="Rectangle 11"/>
              <p:cNvSpPr>
                <a:spLocks noChangeArrowheads="1"/>
              </p:cNvSpPr>
              <p:nvPr/>
            </p:nvSpPr>
            <p:spPr bwMode="auto">
              <a:xfrm rot="5400000" flipV="1">
                <a:off x="3550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7FA9D3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236" name="Text Box 12"/>
              <p:cNvSpPr txBox="1">
                <a:spLocks noChangeArrowheads="1"/>
              </p:cNvSpPr>
              <p:nvPr/>
            </p:nvSpPr>
            <p:spPr bwMode="auto">
              <a:xfrm>
                <a:off x="147" y="4115"/>
                <a:ext cx="241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b"/>
              <a:lstStyle/>
              <a:p>
                <a:pPr algn="l"/>
                <a:r>
                  <a:rPr lang="ru-RU" sz="1600" b="0">
                    <a:solidFill>
                      <a:srgbClr val="567F9E"/>
                    </a:solidFill>
                    <a:latin typeface="Arial" charset="0"/>
                  </a:rPr>
                  <a:t>Игорь Борисович Бурдонов,   ИСП РАН</a:t>
                </a:r>
              </a:p>
            </p:txBody>
          </p:sp>
          <p:sp>
            <p:nvSpPr>
              <p:cNvPr id="2356237" name="Text Box 13"/>
              <p:cNvSpPr txBox="1">
                <a:spLocks noChangeArrowheads="1"/>
              </p:cNvSpPr>
              <p:nvPr/>
            </p:nvSpPr>
            <p:spPr bwMode="auto">
              <a:xfrm>
                <a:off x="68" y="30"/>
                <a:ext cx="5602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ru-RU" sz="1400" b="0">
                    <a:solidFill>
                      <a:srgbClr val="567F9E"/>
                    </a:solidFill>
                    <a:latin typeface="Times New Roman" pitchFamily="18" charset="0"/>
                  </a:rPr>
                  <a:t>Теория конформности для функционального тестирования программных систем на основе формальных моделей</a:t>
                </a:r>
              </a:p>
            </p:txBody>
          </p:sp>
        </p:grpSp>
        <p:sp>
          <p:nvSpPr>
            <p:cNvPr id="2356238" name="Text Box 14"/>
            <p:cNvSpPr txBox="1">
              <a:spLocks noChangeArrowheads="1"/>
            </p:cNvSpPr>
            <p:nvPr/>
          </p:nvSpPr>
          <p:spPr bwMode="auto">
            <a:xfrm>
              <a:off x="5443" y="3962"/>
              <a:ext cx="198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0">
                  <a:latin typeface="Arial" charset="0"/>
                </a:rPr>
                <a:t>(40)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2082-8617-4224-9F02-72564139EE36}" type="slidenum">
              <a:rPr lang="ru-RU"/>
              <a:pPr/>
              <a:t>31</a:t>
            </a:fld>
            <a:endParaRPr lang="ru-RU"/>
          </a:p>
        </p:txBody>
      </p:sp>
      <p:sp>
        <p:nvSpPr>
          <p:cNvPr id="2366533" name="Rectangle 69"/>
          <p:cNvSpPr>
            <a:spLocks noChangeArrowheads="1"/>
          </p:cNvSpPr>
          <p:nvPr/>
        </p:nvSpPr>
        <p:spPr bwMode="auto">
          <a:xfrm>
            <a:off x="611188" y="2420938"/>
            <a:ext cx="7848600" cy="3024187"/>
          </a:xfrm>
          <a:prstGeom prst="rect">
            <a:avLst/>
          </a:prstGeom>
          <a:solidFill>
            <a:srgbClr val="F4F9C7">
              <a:alpha val="50000"/>
            </a:srgbClr>
          </a:solidFill>
          <a:ln w="25400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0">
              <a:latin typeface="Times New Roman" pitchFamily="18" charset="0"/>
            </a:endParaRPr>
          </a:p>
        </p:txBody>
      </p:sp>
      <p:sp>
        <p:nvSpPr>
          <p:cNvPr id="2366469" name="Rectangle 5"/>
          <p:cNvSpPr>
            <a:spLocks noChangeArrowheads="1"/>
          </p:cNvSpPr>
          <p:nvPr/>
        </p:nvSpPr>
        <p:spPr bwMode="auto">
          <a:xfrm>
            <a:off x="900113" y="2816225"/>
            <a:ext cx="7308850" cy="244792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366478" name="Rectangle 14"/>
          <p:cNvSpPr>
            <a:spLocks noGrp="1" noChangeArrowheads="1"/>
          </p:cNvSpPr>
          <p:nvPr>
            <p:ph type="title"/>
          </p:nvPr>
        </p:nvSpPr>
        <p:spPr>
          <a:xfrm>
            <a:off x="142875" y="420688"/>
            <a:ext cx="8821738" cy="9731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Цель пополнения - переход к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uclid Fraktur" pitchFamily="66" charset="0"/>
              </a:rPr>
              <a:t>R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-семантике,</a:t>
            </a:r>
            <a: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которой все отказы наблюдаемы</a:t>
            </a:r>
          </a:p>
        </p:txBody>
      </p:sp>
      <p:sp>
        <p:nvSpPr>
          <p:cNvPr id="2366481" name="Text Box 17"/>
          <p:cNvSpPr txBox="1">
            <a:spLocks noChangeArrowheads="1"/>
          </p:cNvSpPr>
          <p:nvPr/>
        </p:nvSpPr>
        <p:spPr bwMode="auto">
          <a:xfrm>
            <a:off x="1042988" y="2943225"/>
            <a:ext cx="2160587" cy="2211388"/>
          </a:xfrm>
          <a:prstGeom prst="rect">
            <a:avLst/>
          </a:prstGeom>
          <a:solidFill>
            <a:srgbClr val="F9F7C7">
              <a:alpha val="50000"/>
            </a:srgbClr>
          </a:solidFill>
          <a:ln w="9525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solidFill>
                  <a:srgbClr val="B2B2B2"/>
                </a:solidFill>
                <a:latin typeface="Arial" charset="0"/>
              </a:rPr>
              <a:t>2.</a:t>
            </a:r>
            <a:r>
              <a:rPr lang="ru-RU" sz="2000" u="sng">
                <a:solidFill>
                  <a:srgbClr val="B2B2B2"/>
                </a:solidFill>
                <a:latin typeface="Arial" charset="0"/>
              </a:rPr>
              <a:t> Безопасность</a:t>
            </a:r>
            <a:endParaRPr lang="en-US" sz="2000" u="sng">
              <a:solidFill>
                <a:srgbClr val="B2B2B2"/>
              </a:solidFill>
              <a:latin typeface="Arial" charset="0"/>
            </a:endParaRPr>
          </a:p>
          <a:p>
            <a:pPr algn="ctr"/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Гипотеза о</a:t>
            </a:r>
            <a:br>
              <a:rPr lang="ru-RU" b="0">
                <a:solidFill>
                  <a:srgbClr val="B2B2B2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безопасности</a:t>
            </a:r>
          </a:p>
          <a:p>
            <a:pPr algn="ctr">
              <a:spcBef>
                <a:spcPct val="10000"/>
              </a:spcBef>
            </a:pP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Безопасная</a:t>
            </a:r>
            <a:br>
              <a:rPr lang="ru-RU" b="0">
                <a:solidFill>
                  <a:srgbClr val="B2B2B2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конформность</a:t>
            </a:r>
          </a:p>
        </p:txBody>
      </p:sp>
      <p:sp>
        <p:nvSpPr>
          <p:cNvPr id="2366482" name="Text Box 18"/>
          <p:cNvSpPr txBox="1">
            <a:spLocks noChangeArrowheads="1"/>
          </p:cNvSpPr>
          <p:nvPr/>
        </p:nvSpPr>
        <p:spPr bwMode="auto">
          <a:xfrm>
            <a:off x="5761038" y="2943225"/>
            <a:ext cx="2254250" cy="2211388"/>
          </a:xfrm>
          <a:prstGeom prst="rect">
            <a:avLst/>
          </a:prstGeom>
          <a:solidFill>
            <a:srgbClr val="F9F7C7">
              <a:alpha val="50000"/>
            </a:srgbClr>
          </a:solidFill>
          <a:ln w="9525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solidFill>
                  <a:srgbClr val="B2B2B2"/>
                </a:solidFill>
                <a:latin typeface="Arial" charset="0"/>
              </a:rPr>
              <a:t>3.</a:t>
            </a:r>
            <a:r>
              <a:rPr lang="ru-RU" sz="2000" u="sng">
                <a:solidFill>
                  <a:srgbClr val="B2B2B2"/>
                </a:solidFill>
                <a:latin typeface="Arial" charset="0"/>
              </a:rPr>
              <a:t>Монотонность</a:t>
            </a:r>
          </a:p>
          <a:p>
            <a:pPr algn="ctr"/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Монотонное</a:t>
            </a:r>
            <a:br>
              <a:rPr lang="ru-RU" b="0">
                <a:solidFill>
                  <a:srgbClr val="B2B2B2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преобразование</a:t>
            </a:r>
          </a:p>
        </p:txBody>
      </p:sp>
      <p:sp>
        <p:nvSpPr>
          <p:cNvPr id="2366483" name="Text Box 19"/>
          <p:cNvSpPr txBox="1">
            <a:spLocks noChangeArrowheads="1"/>
          </p:cNvSpPr>
          <p:nvPr/>
        </p:nvSpPr>
        <p:spPr bwMode="auto">
          <a:xfrm>
            <a:off x="3421063" y="2943225"/>
            <a:ext cx="2087562" cy="2211388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latin typeface="Arial" charset="0"/>
              </a:rPr>
              <a:t>4.</a:t>
            </a:r>
            <a:r>
              <a:rPr lang="ru-RU" sz="2000" u="sng">
                <a:latin typeface="Arial" charset="0"/>
              </a:rPr>
              <a:t>Пополнение</a:t>
            </a:r>
          </a:p>
          <a:p>
            <a:pPr algn="ctr"/>
            <a:r>
              <a:rPr lang="ru-RU" b="0">
                <a:latin typeface="Times New Roman" pitchFamily="18" charset="0"/>
              </a:rPr>
              <a:t>Пополнение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спецификаций</a:t>
            </a:r>
          </a:p>
          <a:p>
            <a:pPr algn="ctr"/>
            <a:r>
              <a:rPr lang="en-US" i="1">
                <a:latin typeface="Times New Roman" pitchFamily="18" charset="0"/>
              </a:rPr>
              <a:t>Comp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/>
              <a:t>)</a:t>
            </a:r>
            <a:endParaRPr lang="ru-RU" b="0"/>
          </a:p>
        </p:txBody>
      </p:sp>
      <p:cxnSp>
        <p:nvCxnSpPr>
          <p:cNvPr id="2366485" name="AutoShape 21"/>
          <p:cNvCxnSpPr>
            <a:cxnSpLocks noChangeShapeType="1"/>
            <a:stCxn id="2366486" idx="2"/>
            <a:endCxn id="2366490" idx="0"/>
          </p:cNvCxnSpPr>
          <p:nvPr/>
        </p:nvCxnSpPr>
        <p:spPr bwMode="auto">
          <a:xfrm>
            <a:off x="4562475" y="4814888"/>
            <a:ext cx="1588" cy="884237"/>
          </a:xfrm>
          <a:prstGeom prst="straightConnector1">
            <a:avLst/>
          </a:prstGeom>
          <a:noFill/>
          <a:ln w="50800">
            <a:solidFill>
              <a:srgbClr val="726132"/>
            </a:solidFill>
            <a:round/>
            <a:headEnd/>
            <a:tailEnd type="triangle" w="lg" len="lg"/>
          </a:ln>
          <a:effectLst/>
        </p:spPr>
      </p:cxnSp>
      <p:sp>
        <p:nvSpPr>
          <p:cNvPr id="2366486" name="Rectangle 22"/>
          <p:cNvSpPr>
            <a:spLocks noChangeArrowheads="1"/>
          </p:cNvSpPr>
          <p:nvPr/>
        </p:nvSpPr>
        <p:spPr bwMode="auto">
          <a:xfrm>
            <a:off x="3878263" y="4275138"/>
            <a:ext cx="1368425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66490" name="Text Box 26"/>
          <p:cNvSpPr txBox="1">
            <a:spLocks noChangeArrowheads="1"/>
          </p:cNvSpPr>
          <p:nvPr/>
        </p:nvSpPr>
        <p:spPr bwMode="auto">
          <a:xfrm>
            <a:off x="600075" y="5699125"/>
            <a:ext cx="792797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lIns="54000" rIns="54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>
                <a:sym typeface="Symbol" pitchFamily="18" charset="2"/>
              </a:rPr>
              <a:t>S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latin typeface="Euclid Fraktur" pitchFamily="66" charset="0"/>
              </a:rPr>
              <a:t>R</a:t>
            </a:r>
            <a:r>
              <a:rPr lang="en-US" b="0">
                <a:latin typeface="Times New Roman" pitchFamily="18" charset="0"/>
              </a:rPr>
              <a:t>/</a:t>
            </a:r>
            <a:r>
              <a:rPr lang="en-US">
                <a:latin typeface="Euclid Fraktur" pitchFamily="66" charset="0"/>
              </a:rPr>
              <a:t>Q</a:t>
            </a:r>
            <a:r>
              <a:rPr lang="en-US" b="0">
                <a:sym typeface="Symbol" pitchFamily="18" charset="2"/>
              </a:rPr>
              <a:t>   </a:t>
            </a:r>
            <a:r>
              <a:rPr lang="en-US" i="1">
                <a:latin typeface="Times New Roman" pitchFamily="18" charset="0"/>
              </a:rPr>
              <a:t>Comp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/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latin typeface="Euclid Fraktur" pitchFamily="66" charset="0"/>
              </a:rPr>
              <a:t>R</a:t>
            </a:r>
            <a:r>
              <a:rPr lang="en-US" b="0">
                <a:latin typeface="Times New Roman" pitchFamily="18" charset="0"/>
              </a:rPr>
              <a:t>/</a:t>
            </a:r>
            <a:r>
              <a:rPr lang="en-US">
                <a:latin typeface="Euclid Fraktur" pitchFamily="66" charset="0"/>
              </a:rPr>
              <a:t>Q</a:t>
            </a:r>
            <a:r>
              <a:rPr lang="en-US" b="0">
                <a:sym typeface="Symbol" pitchFamily="18" charset="2"/>
              </a:rPr>
              <a:t>   </a:t>
            </a:r>
            <a:r>
              <a:rPr lang="en-US" i="1">
                <a:latin typeface="Times New Roman" pitchFamily="18" charset="0"/>
              </a:rPr>
              <a:t>Comp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/>
              <a:t>)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in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latin typeface="Euclid Fraktur" pitchFamily="66" charset="0"/>
              </a:rPr>
              <a:t>R</a:t>
            </a:r>
            <a:r>
              <a:rPr lang="en-US">
                <a:sym typeface="Symbol" pitchFamily="18" charset="2"/>
              </a:rPr>
              <a:t></a:t>
            </a:r>
            <a:r>
              <a:rPr lang="en-US">
                <a:latin typeface="Euclid Fraktur" pitchFamily="66" charset="0"/>
              </a:rPr>
              <a:t>Q</a:t>
            </a:r>
            <a:r>
              <a:rPr lang="en-US" b="0">
                <a:latin typeface="Times New Roman" pitchFamily="18" charset="0"/>
              </a:rPr>
              <a:t>/</a:t>
            </a:r>
            <a:r>
              <a:rPr lang="en-US" b="0">
                <a:sym typeface="Symbol" pitchFamily="18" charset="2"/>
              </a:rPr>
              <a:t></a:t>
            </a:r>
            <a:endParaRPr lang="ru-RU" b="0">
              <a:sym typeface="Symbol" pitchFamily="18" charset="2"/>
            </a:endParaRPr>
          </a:p>
        </p:txBody>
      </p:sp>
      <p:grpSp>
        <p:nvGrpSpPr>
          <p:cNvPr id="2366518" name="Group 5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66519" name="Text Box 55"/>
            <p:cNvSpPr txBox="1">
              <a:spLocks noChangeArrowheads="1"/>
            </p:cNvSpPr>
            <p:nvPr/>
          </p:nvSpPr>
          <p:spPr bwMode="auto">
            <a:xfrm>
              <a:off x="3447" y="4114"/>
              <a:ext cx="17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3. Пополнение спецификаций</a:t>
              </a:r>
            </a:p>
          </p:txBody>
        </p:sp>
        <p:grpSp>
          <p:nvGrpSpPr>
            <p:cNvPr id="2366520" name="Group 5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66521" name="Group 5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66522" name="Rectangle 5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6523" name="Rectangle 5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6524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6525" name="Rectangle 6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6526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36652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366528" name="Text Box 6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366535" name="Text Box 71"/>
          <p:cNvSpPr txBox="1">
            <a:spLocks noChangeArrowheads="1"/>
          </p:cNvSpPr>
          <p:nvPr/>
        </p:nvSpPr>
        <p:spPr bwMode="auto">
          <a:xfrm>
            <a:off x="2338388" y="2454275"/>
            <a:ext cx="46021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B2B2B2"/>
                </a:solidFill>
                <a:latin typeface="Arial" charset="0"/>
              </a:rPr>
              <a:t>1. </a:t>
            </a:r>
            <a:r>
              <a:rPr lang="en-US" sz="2000">
                <a:solidFill>
                  <a:srgbClr val="B2B2B2"/>
                </a:solidFill>
                <a:latin typeface="Euclid Fraktur" pitchFamily="66" charset="0"/>
              </a:rPr>
              <a:t>R</a:t>
            </a:r>
            <a:r>
              <a:rPr lang="en-US" sz="2000">
                <a:solidFill>
                  <a:srgbClr val="B2B2B2"/>
                </a:solidFill>
                <a:latin typeface="Arial" charset="0"/>
              </a:rPr>
              <a:t>/</a:t>
            </a:r>
            <a:r>
              <a:rPr lang="en-US" sz="2000">
                <a:solidFill>
                  <a:srgbClr val="B2B2B2"/>
                </a:solidFill>
                <a:latin typeface="Euclid Fraktur" pitchFamily="66" charset="0"/>
              </a:rPr>
              <a:t>Q</a:t>
            </a:r>
            <a:r>
              <a:rPr lang="en-US" sz="2000">
                <a:solidFill>
                  <a:srgbClr val="B2B2B2"/>
                </a:solidFill>
                <a:latin typeface="Arial" charset="0"/>
              </a:rPr>
              <a:t>-c</a:t>
            </a:r>
            <a:r>
              <a:rPr lang="ru-RU" sz="2000">
                <a:solidFill>
                  <a:srgbClr val="B2B2B2"/>
                </a:solidFill>
                <a:latin typeface="Arial" charset="0"/>
              </a:rPr>
              <a:t>емантика взаимодействия</a:t>
            </a:r>
            <a:endParaRPr lang="ru-RU" sz="2000">
              <a:solidFill>
                <a:srgbClr val="B2B2B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366536" name="Text Box 72"/>
          <p:cNvSpPr txBox="1">
            <a:spLocks noChangeArrowheads="1"/>
          </p:cNvSpPr>
          <p:nvPr/>
        </p:nvSpPr>
        <p:spPr bwMode="auto">
          <a:xfrm>
            <a:off x="646113" y="1444625"/>
            <a:ext cx="7705725" cy="831850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</a:rPr>
              <a:t>(теорема_17)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Если все отказы наблюдаемы, то</a:t>
            </a:r>
            <a:b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конформность рефлексивна и транзитивна (предпорядок).</a:t>
            </a:r>
            <a:endParaRPr lang="ru-RU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A605-AAE5-4231-ADAB-72984CAAF39F}" type="slidenum">
              <a:rPr lang="ru-RU"/>
              <a:pPr/>
              <a:t>32</a:t>
            </a:fld>
            <a:endParaRPr lang="ru-RU"/>
          </a:p>
        </p:txBody>
      </p:sp>
      <p:sp>
        <p:nvSpPr>
          <p:cNvPr id="2368514" name="Text Box 2"/>
          <p:cNvSpPr txBox="1">
            <a:spLocks noChangeArrowheads="1"/>
          </p:cNvSpPr>
          <p:nvPr/>
        </p:nvSpPr>
        <p:spPr bwMode="auto">
          <a:xfrm>
            <a:off x="215900" y="1412875"/>
            <a:ext cx="8712200" cy="3494088"/>
          </a:xfrm>
          <a:prstGeom prst="rect">
            <a:avLst/>
          </a:prstGeom>
          <a:solidFill>
            <a:srgbClr val="F9F7C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80000" tIns="72000" rIns="180000" bIns="72000">
            <a:spAutoFit/>
          </a:bodyPr>
          <a:lstStyle/>
          <a:p>
            <a:pPr algn="l">
              <a:spcBef>
                <a:spcPct val="75000"/>
              </a:spcBef>
            </a:pPr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(теорема_19)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трассовой теории в качестве пополнения можно взять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объединение всех реализаций, конформных спецификации,</a:t>
            </a:r>
            <a:endParaRPr lang="en-US" altLang="zh-TW" b="0" i="1">
              <a:solidFill>
                <a:srgbClr val="0000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algn="l">
              <a:spcBef>
                <a:spcPct val="2000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определить </a:t>
            </a:r>
            <a:r>
              <a:rPr lang="en-US" altLang="zh-TW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 by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zh-TW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 in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b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algn="l">
              <a:spcBef>
                <a:spcPct val="75000"/>
              </a:spcBef>
            </a:pPr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(примеры_43-46)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Такое пополнение «почти правильное»: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TW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сохраняется класс конформных реализаций</a:t>
            </a:r>
            <a:endParaRPr lang="en-US" altLang="zh-TW" b="0" u="sng">
              <a:solidFill>
                <a:srgbClr val="000000"/>
              </a:solidFill>
              <a:ea typeface="新細明體" pitchFamily="18" charset="-120"/>
              <a:sym typeface="Symbol" pitchFamily="18" charset="2"/>
            </a:endParaRP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TW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altLang="zh-TW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altLang="zh-TW" b="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сохраняется класс безопасных реализаций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2" algn="l">
              <a:lnSpc>
                <a:spcPct val="90000"/>
              </a:lnSpc>
              <a:spcBef>
                <a:spcPct val="0"/>
              </a:spcBef>
            </a:pP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 может не только расширяться (что хорошо),</a:t>
            </a:r>
          </a:p>
          <a:p>
            <a:pPr lvl="2" algn="l">
              <a:lnSpc>
                <a:spcPct val="90000"/>
              </a:lnSpc>
              <a:spcBef>
                <a:spcPct val="0"/>
              </a:spcBef>
            </a:pP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 и сужаться (что плохо).</a:t>
            </a:r>
            <a:endParaRPr lang="en-US" altLang="zh-TW" b="0" i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grpSp>
        <p:nvGrpSpPr>
          <p:cNvPr id="2368517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68518" name="Text Box 6"/>
            <p:cNvSpPr txBox="1">
              <a:spLocks noChangeArrowheads="1"/>
            </p:cNvSpPr>
            <p:nvPr/>
          </p:nvSpPr>
          <p:spPr bwMode="auto">
            <a:xfrm>
              <a:off x="3447" y="4114"/>
              <a:ext cx="17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3. Пополнение спецификаций</a:t>
              </a:r>
            </a:p>
          </p:txBody>
        </p:sp>
        <p:grpSp>
          <p:nvGrpSpPr>
            <p:cNvPr id="2368519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68520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68521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8522" name="Rectangle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8523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8524" name="Rectangle 1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85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36852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368527" name="Text Box 15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368528" name="Rectangle 16"/>
          <p:cNvSpPr>
            <a:spLocks noGrp="1" noChangeArrowheads="1"/>
          </p:cNvSpPr>
          <p:nvPr>
            <p:ph type="title"/>
          </p:nvPr>
        </p:nvSpPr>
        <p:spPr>
          <a:xfrm>
            <a:off x="142875" y="512763"/>
            <a:ext cx="8821738" cy="668337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Объединение конформных реализаций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68532" name="Text Box 20"/>
          <p:cNvSpPr txBox="1">
            <a:spLocks noChangeArrowheads="1"/>
          </p:cNvSpPr>
          <p:nvPr/>
        </p:nvSpPr>
        <p:spPr bwMode="auto">
          <a:xfrm>
            <a:off x="647700" y="5229225"/>
            <a:ext cx="6651625" cy="812800"/>
          </a:xfrm>
          <a:prstGeom prst="rect">
            <a:avLst/>
          </a:prstGeom>
          <a:solidFill>
            <a:srgbClr val="F2FBD9">
              <a:alpha val="75999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r>
              <a:rPr lang="ru-RU" altLang="zh-TW" u="sng">
                <a:solidFill>
                  <a:srgbClr val="000000"/>
                </a:solidFill>
                <a:latin typeface="Times New Roman" pitchFamily="18" charset="0"/>
              </a:rPr>
              <a:t>Причина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:	пересечение трассовых моделей</a:t>
            </a:r>
          </a:p>
          <a:p>
            <a:pPr lvl="4">
              <a:spcBef>
                <a:spcPct val="0"/>
              </a:spcBef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может не быть трассовой моделью.</a:t>
            </a:r>
            <a:endParaRPr lang="en-US" altLang="zh-TW" b="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E7036-AC13-4BC4-A473-230081942C71}" type="slidenum">
              <a:rPr lang="ru-RU"/>
              <a:pPr/>
              <a:t>33</a:t>
            </a:fld>
            <a:endParaRPr lang="ru-RU"/>
          </a:p>
        </p:txBody>
      </p:sp>
      <p:grpSp>
        <p:nvGrpSpPr>
          <p:cNvPr id="2574338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74339" name="Text Box 3"/>
            <p:cNvSpPr txBox="1">
              <a:spLocks noChangeArrowheads="1"/>
            </p:cNvSpPr>
            <p:nvPr/>
          </p:nvSpPr>
          <p:spPr bwMode="auto">
            <a:xfrm>
              <a:off x="3447" y="4114"/>
              <a:ext cx="17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3. Пополнение спецификаций</a:t>
              </a:r>
            </a:p>
          </p:txBody>
        </p:sp>
        <p:grpSp>
          <p:nvGrpSpPr>
            <p:cNvPr id="257434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7434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7434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7434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7434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7434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7434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5743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574348" name="Text Box 1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574349" name="Rectangle 13"/>
          <p:cNvSpPr>
            <a:spLocks noGrp="1" noChangeArrowheads="1"/>
          </p:cNvSpPr>
          <p:nvPr>
            <p:ph type="title"/>
          </p:nvPr>
        </p:nvSpPr>
        <p:spPr>
          <a:xfrm>
            <a:off x="142875" y="296863"/>
            <a:ext cx="8821738" cy="668337"/>
          </a:xfrm>
          <a:noFill/>
          <a:ln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Не-отказы</a:t>
            </a:r>
            <a:endParaRPr lang="ru-RU" sz="2400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4350" name="Text Box 14"/>
          <p:cNvSpPr txBox="1">
            <a:spLocks noChangeArrowheads="1"/>
          </p:cNvSpPr>
          <p:nvPr/>
        </p:nvSpPr>
        <p:spPr bwMode="auto">
          <a:xfrm>
            <a:off x="503238" y="1125538"/>
            <a:ext cx="8208962" cy="4037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zh-TW" u="sng">
                <a:solidFill>
                  <a:srgbClr val="000000"/>
                </a:solidFill>
                <a:latin typeface="Times New Roman" pitchFamily="18" charset="0"/>
              </a:rPr>
              <a:t>Решение проблемы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: добавим в каждую кнопку 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“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P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”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фиктивное действие «не-отказ» - </a:t>
            </a:r>
            <a:r>
              <a:rPr lang="ru-RU" altLang="zh-TW" b="0" baseline="-25000">
                <a:solidFill>
                  <a:srgbClr val="000000"/>
                </a:solidFill>
              </a:rPr>
              <a:t>не</a:t>
            </a:r>
            <a:r>
              <a:rPr lang="en-US" altLang="zh-TW" b="0">
                <a:ea typeface="新細明體" pitchFamily="18" charset="-120"/>
              </a:rPr>
              <a:t>P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Каждую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</a:rPr>
              <a:t>конформную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трассу продолжим «не-отказом» </a:t>
            </a:r>
            <a:r>
              <a:rPr lang="ru-RU" altLang="zh-TW" b="0" baseline="-25000">
                <a:solidFill>
                  <a:srgbClr val="000000"/>
                </a:solidFill>
              </a:rPr>
              <a:t>не</a:t>
            </a:r>
            <a:r>
              <a:rPr lang="en-US" altLang="zh-TW" b="0">
                <a:ea typeface="新細明體" pitchFamily="18" charset="-120"/>
              </a:rPr>
              <a:t>P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, если это допустимо (трасса не заканчивается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 или 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и в постфиксе отказов трассы нет отказа 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P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).</a:t>
            </a:r>
          </a:p>
          <a:p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После «не-отказа» </a:t>
            </a:r>
            <a:r>
              <a:rPr lang="ru-RU" altLang="zh-TW" b="0" baseline="-25000">
                <a:solidFill>
                  <a:srgbClr val="000000"/>
                </a:solidFill>
              </a:rPr>
              <a:t>не</a:t>
            </a:r>
            <a:r>
              <a:rPr lang="en-US" altLang="zh-TW" b="0">
                <a:ea typeface="新細明體" pitchFamily="18" charset="-120"/>
              </a:rPr>
              <a:t>P</a:t>
            </a:r>
            <a:r>
              <a:rPr lang="ru-RU" altLang="zh-TW" b="0"/>
              <a:t>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добавим продолжение: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zh-TW">
                <a:solidFill>
                  <a:srgbClr val="006600"/>
                </a:solidFill>
                <a:latin typeface="Times New Roman" pitchFamily="18" charset="0"/>
                <a:ea typeface="新細明體" pitchFamily="18" charset="-120"/>
              </a:rPr>
              <a:t>a)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</a:rPr>
              <a:t>дивергенцией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, если кнопка 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“</a:t>
            </a:r>
            <a:r>
              <a:rPr lang="en-US" altLang="zh-TW" b="0">
                <a:solidFill>
                  <a:srgbClr val="000000"/>
                </a:solidFill>
                <a:ea typeface="新細明體" pitchFamily="18" charset="-120"/>
              </a:rPr>
              <a:t>P</a:t>
            </a:r>
            <a:r>
              <a:rPr lang="en-US" altLang="zh-TW" b="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”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безопасна после некоторой</a:t>
            </a:r>
            <a:r>
              <a:rPr lang="ru-RU" altLang="zh-TW" b="0" u="sng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altLang="zh-TW" b="0" u="sng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подтрассы, получаемой из трассы удалением некоторых отказов, которая есть и безопасна в спецификации.</a:t>
            </a:r>
          </a:p>
          <a:p>
            <a:pPr algn="l">
              <a:spcBef>
                <a:spcPct val="15000"/>
              </a:spcBef>
            </a:pPr>
            <a:r>
              <a:rPr lang="en-US" altLang="zh-TW">
                <a:solidFill>
                  <a:srgbClr val="006600"/>
                </a:solidFill>
                <a:latin typeface="Times New Roman" pitchFamily="18" charset="0"/>
                <a:ea typeface="新細明體" pitchFamily="18" charset="-120"/>
              </a:rPr>
              <a:t>b)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zh-TW" b="0" i="1">
                <a:solidFill>
                  <a:srgbClr val="000000"/>
                </a:solidFill>
                <a:latin typeface="Times New Roman" pitchFamily="18" charset="0"/>
              </a:rPr>
              <a:t>разрушением 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– в противном случае.</a:t>
            </a:r>
            <a:endParaRPr lang="ru-RU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4351" name="Text Box 15"/>
          <p:cNvSpPr txBox="1">
            <a:spLocks noChangeArrowheads="1"/>
          </p:cNvSpPr>
          <p:nvPr/>
        </p:nvSpPr>
        <p:spPr bwMode="auto">
          <a:xfrm>
            <a:off x="215900" y="5337175"/>
            <a:ext cx="8675688" cy="831850"/>
          </a:xfrm>
          <a:prstGeom prst="rect">
            <a:avLst/>
          </a:prstGeom>
          <a:solidFill>
            <a:srgbClr val="F7F4BB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zh-TW" sz="1600" b="0" i="1">
                <a:solidFill>
                  <a:srgbClr val="000000"/>
                </a:solidFill>
                <a:latin typeface="Times New Roman" pitchFamily="18" charset="0"/>
              </a:rPr>
              <a:t>(теорема_22)</a:t>
            </a:r>
            <a:r>
              <a:rPr lang="ru-RU" altLang="zh-TW" b="0">
                <a:solidFill>
                  <a:srgbClr val="000000"/>
                </a:solidFill>
                <a:latin typeface="Times New Roman" pitchFamily="18" charset="0"/>
              </a:rPr>
              <a:t> Пополнение с не-отказами не меняет безопасность и конформность «старых» реализаций, в которых нет не-отказов.</a:t>
            </a:r>
            <a:endParaRPr lang="ru-RU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A25-C13E-45D5-9ED5-B0A51ECBB2F9}" type="slidenum">
              <a:rPr lang="ru-RU"/>
              <a:pPr/>
              <a:t>34</a:t>
            </a:fld>
            <a:endParaRPr lang="ru-RU"/>
          </a:p>
        </p:txBody>
      </p:sp>
      <p:sp>
        <p:nvSpPr>
          <p:cNvPr id="238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6300"/>
            <a:ext cx="8229600" cy="1919288"/>
          </a:xfrm>
          <a:noFill/>
        </p:spPr>
        <p:txBody>
          <a:bodyPr tIns="90000" bIns="9000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Задача 4</a:t>
            </a:r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Верификация композиции</a:t>
            </a:r>
          </a:p>
        </p:txBody>
      </p:sp>
      <p:grpSp>
        <p:nvGrpSpPr>
          <p:cNvPr id="2386960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86949" name="Text Box 5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386950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8695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86952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6953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695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695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695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38695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386958" name="Text Box 14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1EBC-13C3-4DF3-8E23-E895837E818A}" type="slidenum">
              <a:rPr lang="ru-RU"/>
              <a:pPr/>
              <a:t>35</a:t>
            </a:fld>
            <a:endParaRPr lang="ru-RU"/>
          </a:p>
        </p:txBody>
      </p:sp>
      <p:sp>
        <p:nvSpPr>
          <p:cNvPr id="2389057" name="Rectangle 65"/>
          <p:cNvSpPr>
            <a:spLocks noChangeArrowheads="1"/>
          </p:cNvSpPr>
          <p:nvPr/>
        </p:nvSpPr>
        <p:spPr bwMode="auto">
          <a:xfrm>
            <a:off x="611188" y="1449388"/>
            <a:ext cx="7848600" cy="3348037"/>
          </a:xfrm>
          <a:prstGeom prst="rect">
            <a:avLst/>
          </a:prstGeom>
          <a:solidFill>
            <a:srgbClr val="F4F9C7">
              <a:alpha val="50000"/>
            </a:srgbClr>
          </a:solidFill>
          <a:ln w="25400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b="0">
              <a:latin typeface="Times New Roman" pitchFamily="18" charset="0"/>
            </a:endParaRPr>
          </a:p>
        </p:txBody>
      </p:sp>
      <p:sp>
        <p:nvSpPr>
          <p:cNvPr id="2389058" name="Rectangle 66"/>
          <p:cNvSpPr>
            <a:spLocks noChangeArrowheads="1"/>
          </p:cNvSpPr>
          <p:nvPr/>
        </p:nvSpPr>
        <p:spPr bwMode="auto">
          <a:xfrm>
            <a:off x="900113" y="1973263"/>
            <a:ext cx="7308850" cy="257175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388994" name="Text Box 2"/>
          <p:cNvSpPr txBox="1">
            <a:spLocks noChangeArrowheads="1"/>
          </p:cNvSpPr>
          <p:nvPr/>
        </p:nvSpPr>
        <p:spPr bwMode="auto">
          <a:xfrm>
            <a:off x="503238" y="5049838"/>
            <a:ext cx="8253412" cy="107315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 </a:t>
            </a:r>
            <a:r>
              <a:rPr lang="en-US" sz="2200">
                <a:latin typeface="Monotype Corsiva" pitchFamily="66" charset="0"/>
              </a:rPr>
              <a:t>T</a:t>
            </a:r>
            <a:r>
              <a:rPr lang="ru-RU" sz="2200" b="0"/>
              <a:t>(</a:t>
            </a:r>
            <a:r>
              <a:rPr lang="en-US" sz="2200"/>
              <a:t>S</a:t>
            </a:r>
            <a:r>
              <a:rPr lang="en-US" sz="2200" b="0"/>
              <a:t>)</a:t>
            </a:r>
            <a:r>
              <a:rPr lang="en-US" sz="2200" b="0">
                <a:sym typeface="Symbol" pitchFamily="18" charset="2"/>
              </a:rPr>
              <a:t></a:t>
            </a:r>
            <a:r>
              <a:rPr lang="en-US" sz="2200"/>
              <a:t>S</a:t>
            </a:r>
            <a:r>
              <a:rPr lang="en-US" sz="2200" b="0">
                <a:sym typeface="Symbol" pitchFamily="18" charset="2"/>
              </a:rPr>
              <a:t> </a:t>
            </a:r>
            <a:r>
              <a:rPr lang="en-US" sz="2200" b="0">
                <a:latin typeface="Times New Roman" pitchFamily="18" charset="0"/>
              </a:rPr>
              <a:t>(</a:t>
            </a:r>
            <a:r>
              <a:rPr lang="ru-RU" sz="2200" b="0">
                <a:latin typeface="Times New Roman" pitchFamily="18" charset="0"/>
              </a:rPr>
              <a:t>те же классы безопасных и конформных реализаций).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Композиция </a:t>
            </a:r>
            <a:r>
              <a:rPr lang="ru-RU" sz="2200" b="0" i="1">
                <a:latin typeface="Times New Roman" pitchFamily="18" charset="0"/>
              </a:rPr>
              <a:t>преобразованных</a:t>
            </a:r>
            <a:r>
              <a:rPr lang="ru-RU" sz="2200" b="0">
                <a:latin typeface="Times New Roman" pitchFamily="18" charset="0"/>
              </a:rPr>
              <a:t> спецификаций </a:t>
            </a:r>
            <a:r>
              <a:rPr lang="ru-RU" sz="2200" b="0" i="1">
                <a:latin typeface="Times New Roman" pitchFamily="18" charset="0"/>
              </a:rPr>
              <a:t>корректна</a:t>
            </a:r>
            <a:r>
              <a:rPr lang="ru-RU" sz="2200" b="0"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FontTx/>
              <a:buAutoNum type="arabicPeriod"/>
            </a:pPr>
            <a:r>
              <a:rPr lang="ru-RU" sz="2200" b="0">
                <a:latin typeface="Times New Roman" pitchFamily="18" charset="0"/>
              </a:rPr>
              <a:t>Это </a:t>
            </a:r>
            <a:r>
              <a:rPr lang="ru-RU" sz="2200" b="0" i="1">
                <a:latin typeface="Times New Roman" pitchFamily="18" charset="0"/>
              </a:rPr>
              <a:t>самая сильная</a:t>
            </a:r>
            <a:r>
              <a:rPr lang="ru-RU" sz="2200" b="0">
                <a:latin typeface="Times New Roman" pitchFamily="18" charset="0"/>
              </a:rPr>
              <a:t> корректная спецификация композиции.</a:t>
            </a:r>
          </a:p>
        </p:txBody>
      </p:sp>
      <p:sp>
        <p:nvSpPr>
          <p:cNvPr id="2389006" name="Rectangle 14"/>
          <p:cNvSpPr>
            <a:spLocks noGrp="1" noChangeArrowheads="1"/>
          </p:cNvSpPr>
          <p:nvPr>
            <p:ph type="title"/>
          </p:nvPr>
        </p:nvSpPr>
        <p:spPr>
          <a:xfrm>
            <a:off x="571500" y="493713"/>
            <a:ext cx="8005763" cy="487362"/>
          </a:xfrm>
          <a:noFill/>
        </p:spPr>
        <p:txBody>
          <a:bodyPr wrap="none" lIns="0" tIns="0" rIns="0" bIns="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Способ решения проблемы монотонности</a:t>
            </a:r>
          </a:p>
        </p:txBody>
      </p:sp>
      <p:sp>
        <p:nvSpPr>
          <p:cNvPr id="2389009" name="Text Box 17"/>
          <p:cNvSpPr txBox="1">
            <a:spLocks noChangeArrowheads="1"/>
          </p:cNvSpPr>
          <p:nvPr/>
        </p:nvSpPr>
        <p:spPr bwMode="auto">
          <a:xfrm>
            <a:off x="1008063" y="2155825"/>
            <a:ext cx="2124075" cy="2209800"/>
          </a:xfrm>
          <a:prstGeom prst="rect">
            <a:avLst/>
          </a:prstGeom>
          <a:solidFill>
            <a:srgbClr val="F9F7C7">
              <a:alpha val="50000"/>
            </a:srgbClr>
          </a:solidFill>
          <a:ln w="9525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/>
            <a:r>
              <a:rPr lang="en-US" sz="2000" u="sng">
                <a:solidFill>
                  <a:srgbClr val="B2B2B2"/>
                </a:solidFill>
                <a:latin typeface="Arial" charset="0"/>
              </a:rPr>
              <a:t>2.</a:t>
            </a:r>
            <a:r>
              <a:rPr lang="ru-RU" sz="2000" u="sng">
                <a:solidFill>
                  <a:srgbClr val="B2B2B2"/>
                </a:solidFill>
                <a:latin typeface="Arial" charset="0"/>
              </a:rPr>
              <a:t>Безопасность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Гипотеза о</a:t>
            </a:r>
            <a:br>
              <a:rPr lang="ru-RU" b="0">
                <a:solidFill>
                  <a:srgbClr val="B2B2B2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безопасности</a:t>
            </a:r>
            <a:endParaRPr lang="en-US" b="0">
              <a:solidFill>
                <a:srgbClr val="B2B2B2"/>
              </a:solidFill>
            </a:endParaRPr>
          </a:p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Безопасная</a:t>
            </a:r>
            <a:br>
              <a:rPr lang="ru-RU" b="0">
                <a:solidFill>
                  <a:srgbClr val="B2B2B2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конформность</a:t>
            </a:r>
            <a:endParaRPr lang="ru-RU" b="0">
              <a:solidFill>
                <a:srgbClr val="B2B2B2"/>
              </a:solidFill>
            </a:endParaRPr>
          </a:p>
        </p:txBody>
      </p:sp>
      <p:sp>
        <p:nvSpPr>
          <p:cNvPr id="2389010" name="Text Box 18"/>
          <p:cNvSpPr txBox="1">
            <a:spLocks noChangeArrowheads="1"/>
          </p:cNvSpPr>
          <p:nvPr/>
        </p:nvSpPr>
        <p:spPr bwMode="auto">
          <a:xfrm>
            <a:off x="5616575" y="2155825"/>
            <a:ext cx="2484438" cy="2209800"/>
          </a:xfrm>
          <a:prstGeom prst="rect">
            <a:avLst/>
          </a:prstGeom>
          <a:solidFill>
            <a:srgbClr val="F9F7C7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latin typeface="Arial" charset="0"/>
              </a:rPr>
              <a:t>3.</a:t>
            </a:r>
            <a:r>
              <a:rPr lang="ru-RU" sz="2000" u="sng">
                <a:latin typeface="Arial" charset="0"/>
              </a:rPr>
              <a:t>Монотонность</a:t>
            </a:r>
          </a:p>
          <a:p>
            <a:pPr algn="ctr">
              <a:spcBef>
                <a:spcPct val="30000"/>
              </a:spcBef>
            </a:pPr>
            <a:r>
              <a:rPr lang="ru-RU" sz="2000" b="0" i="1">
                <a:latin typeface="Times New Roman" pitchFamily="18" charset="0"/>
              </a:rPr>
              <a:t>(</a:t>
            </a:r>
            <a:r>
              <a:rPr lang="ru-RU" sz="2000" b="0" i="1">
                <a:solidFill>
                  <a:srgbClr val="0000FF"/>
                </a:solidFill>
                <a:latin typeface="Times New Roman" pitchFamily="18" charset="0"/>
              </a:rPr>
              <a:t>Лево</a:t>
            </a:r>
            <a:r>
              <a:rPr lang="ru-RU" sz="2000" b="0" i="1">
                <a:latin typeface="Times New Roman" pitchFamily="18" charset="0"/>
              </a:rPr>
              <a:t>)</a:t>
            </a:r>
            <a:r>
              <a:rPr lang="ru-RU" b="0">
                <a:latin typeface="Times New Roman" pitchFamily="18" charset="0"/>
              </a:rPr>
              <a:t>монотонное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преобразование</a:t>
            </a:r>
          </a:p>
          <a:p>
            <a:pPr algn="ctr">
              <a:spcBef>
                <a:spcPct val="20000"/>
              </a:spcBef>
            </a:pPr>
            <a:r>
              <a:rPr lang="en-US">
                <a:latin typeface="Monotype Corsiva" pitchFamily="66" charset="0"/>
              </a:rPr>
              <a:t>T</a:t>
            </a:r>
            <a:r>
              <a:rPr lang="ru-RU" b="0"/>
              <a:t>(</a:t>
            </a:r>
            <a:r>
              <a:rPr lang="en-US"/>
              <a:t>S</a:t>
            </a:r>
            <a:r>
              <a:rPr lang="en-US" b="0"/>
              <a:t>)</a:t>
            </a:r>
            <a:endParaRPr lang="ru-RU" b="0"/>
          </a:p>
        </p:txBody>
      </p:sp>
      <p:sp>
        <p:nvSpPr>
          <p:cNvPr id="2389011" name="Text Box 19"/>
          <p:cNvSpPr txBox="1">
            <a:spLocks noChangeArrowheads="1"/>
          </p:cNvSpPr>
          <p:nvPr/>
        </p:nvSpPr>
        <p:spPr bwMode="auto">
          <a:xfrm>
            <a:off x="3276600" y="2155825"/>
            <a:ext cx="2195513" cy="2209800"/>
          </a:xfrm>
          <a:prstGeom prst="rect">
            <a:avLst/>
          </a:prstGeom>
          <a:solidFill>
            <a:srgbClr val="F9F7C7">
              <a:alpha val="50000"/>
            </a:srgbClr>
          </a:solidFill>
          <a:ln w="9525" algn="ctr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sz="2000" u="sng">
                <a:solidFill>
                  <a:srgbClr val="B2B2B2"/>
                </a:solidFill>
                <a:latin typeface="Arial" charset="0"/>
              </a:rPr>
              <a:t>4.</a:t>
            </a:r>
            <a:r>
              <a:rPr lang="ru-RU" sz="2000" u="sng">
                <a:solidFill>
                  <a:srgbClr val="B2B2B2"/>
                </a:solidFill>
                <a:latin typeface="Arial" charset="0"/>
              </a:rPr>
              <a:t>Пополнение</a:t>
            </a:r>
          </a:p>
          <a:p>
            <a:pPr algn="ctr">
              <a:spcBef>
                <a:spcPct val="30000"/>
              </a:spcBef>
            </a:pP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Пополнение</a:t>
            </a:r>
            <a:br>
              <a:rPr lang="ru-RU" b="0">
                <a:solidFill>
                  <a:srgbClr val="B2B2B2"/>
                </a:solidFill>
                <a:latin typeface="Times New Roman" pitchFamily="18" charset="0"/>
              </a:rPr>
            </a:br>
            <a:r>
              <a:rPr lang="ru-RU" b="0">
                <a:solidFill>
                  <a:srgbClr val="B2B2B2"/>
                </a:solidFill>
                <a:latin typeface="Times New Roman" pitchFamily="18" charset="0"/>
              </a:rPr>
              <a:t>спецификаций</a:t>
            </a:r>
          </a:p>
          <a:p>
            <a:pPr algn="ctr">
              <a:spcBef>
                <a:spcPct val="20000"/>
              </a:spcBef>
            </a:pPr>
            <a:r>
              <a:rPr lang="en-US" b="0">
                <a:solidFill>
                  <a:srgbClr val="B2B2B2"/>
                </a:solidFill>
                <a:latin typeface="Times New Roman" pitchFamily="18" charset="0"/>
              </a:rPr>
              <a:t> </a:t>
            </a:r>
            <a:r>
              <a:rPr lang="en-US" i="1">
                <a:solidFill>
                  <a:srgbClr val="B2B2B2"/>
                </a:solidFill>
                <a:latin typeface="Times New Roman" pitchFamily="18" charset="0"/>
              </a:rPr>
              <a:t>Comp</a:t>
            </a:r>
            <a:r>
              <a:rPr lang="en-US" b="0">
                <a:solidFill>
                  <a:srgbClr val="B2B2B2"/>
                </a:solidFill>
              </a:rPr>
              <a:t>(</a:t>
            </a:r>
            <a:r>
              <a:rPr lang="en-US">
                <a:solidFill>
                  <a:srgbClr val="B2B2B2"/>
                </a:solidFill>
              </a:rPr>
              <a:t>S</a:t>
            </a:r>
            <a:r>
              <a:rPr lang="en-US" b="0">
                <a:solidFill>
                  <a:srgbClr val="B2B2B2"/>
                </a:solidFill>
              </a:rPr>
              <a:t>)</a:t>
            </a:r>
            <a:endParaRPr lang="ru-RU" b="0">
              <a:solidFill>
                <a:srgbClr val="B2B2B2"/>
              </a:solidFill>
            </a:endParaRPr>
          </a:p>
        </p:txBody>
      </p:sp>
      <p:sp>
        <p:nvSpPr>
          <p:cNvPr id="2389047" name="Line 55"/>
          <p:cNvSpPr>
            <a:spLocks noChangeShapeType="1"/>
          </p:cNvSpPr>
          <p:nvPr/>
        </p:nvSpPr>
        <p:spPr bwMode="auto">
          <a:xfrm>
            <a:off x="6911975" y="4365625"/>
            <a:ext cx="0" cy="684213"/>
          </a:xfrm>
          <a:prstGeom prst="line">
            <a:avLst/>
          </a:prstGeom>
          <a:noFill/>
          <a:ln w="25400">
            <a:solidFill>
              <a:srgbClr val="726132"/>
            </a:solidFill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389048" name="Text Box 56"/>
          <p:cNvSpPr txBox="1">
            <a:spLocks noChangeArrowheads="1"/>
          </p:cNvSpPr>
          <p:nvPr/>
        </p:nvSpPr>
        <p:spPr bwMode="auto">
          <a:xfrm>
            <a:off x="5832475" y="3860800"/>
            <a:ext cx="2087563" cy="37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tIns="10800" bIns="10800" anchor="b"/>
          <a:lstStyle/>
          <a:p>
            <a:pPr algn="ctr"/>
            <a:r>
              <a:rPr lang="en-US" sz="2000">
                <a:latin typeface="Euclid Fraktur" pitchFamily="66" charset="0"/>
              </a:rPr>
              <a:t>R</a:t>
            </a:r>
            <a:r>
              <a:rPr lang="en-US" sz="2000" b="0">
                <a:latin typeface="Times New Roman" pitchFamily="18" charset="0"/>
              </a:rPr>
              <a:t>-</a:t>
            </a:r>
            <a:r>
              <a:rPr lang="ru-RU" sz="2000" b="0">
                <a:latin typeface="Times New Roman" pitchFamily="18" charset="0"/>
              </a:rPr>
              <a:t>семантика (</a:t>
            </a:r>
            <a:r>
              <a:rPr lang="en-US" sz="2000">
                <a:latin typeface="Euclid Fraktur" pitchFamily="66" charset="0"/>
              </a:rPr>
              <a:t>Q</a:t>
            </a:r>
            <a:r>
              <a:rPr lang="ru-RU" sz="2000" b="0">
                <a:latin typeface="Times New Roman" pitchFamily="18" charset="0"/>
              </a:rPr>
              <a:t>=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</a:t>
            </a:r>
            <a:r>
              <a:rPr lang="ru-RU" sz="2000" b="0">
                <a:latin typeface="Times New Roman" pitchFamily="18" charset="0"/>
              </a:rPr>
              <a:t>)</a:t>
            </a:r>
          </a:p>
        </p:txBody>
      </p:sp>
      <p:sp>
        <p:nvSpPr>
          <p:cNvPr id="2389059" name="Text Box 67"/>
          <p:cNvSpPr txBox="1">
            <a:spLocks noChangeArrowheads="1"/>
          </p:cNvSpPr>
          <p:nvPr/>
        </p:nvSpPr>
        <p:spPr bwMode="auto">
          <a:xfrm>
            <a:off x="2338388" y="1519238"/>
            <a:ext cx="46021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B2B2B2"/>
                </a:solidFill>
                <a:latin typeface="Arial" charset="0"/>
              </a:rPr>
              <a:t>1. </a:t>
            </a:r>
            <a:r>
              <a:rPr lang="en-US" sz="2000">
                <a:solidFill>
                  <a:srgbClr val="B2B2B2"/>
                </a:solidFill>
                <a:latin typeface="Euclid Fraktur" pitchFamily="66" charset="0"/>
              </a:rPr>
              <a:t>R</a:t>
            </a:r>
            <a:r>
              <a:rPr lang="en-US" sz="2000">
                <a:solidFill>
                  <a:srgbClr val="B2B2B2"/>
                </a:solidFill>
                <a:latin typeface="Arial" charset="0"/>
              </a:rPr>
              <a:t>/</a:t>
            </a:r>
            <a:r>
              <a:rPr lang="en-US" sz="2000">
                <a:solidFill>
                  <a:srgbClr val="B2B2B2"/>
                </a:solidFill>
                <a:latin typeface="Euclid Fraktur" pitchFamily="66" charset="0"/>
              </a:rPr>
              <a:t>Q</a:t>
            </a:r>
            <a:r>
              <a:rPr lang="en-US" sz="2000">
                <a:solidFill>
                  <a:srgbClr val="B2B2B2"/>
                </a:solidFill>
                <a:latin typeface="Arial" charset="0"/>
              </a:rPr>
              <a:t>-c</a:t>
            </a:r>
            <a:r>
              <a:rPr lang="ru-RU" sz="2000">
                <a:solidFill>
                  <a:srgbClr val="B2B2B2"/>
                </a:solidFill>
                <a:latin typeface="Arial" charset="0"/>
              </a:rPr>
              <a:t>емантика взаимодействия</a:t>
            </a:r>
            <a:endParaRPr lang="ru-RU" sz="2000">
              <a:solidFill>
                <a:srgbClr val="B2B2B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389060" name="Group 6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89061" name="Text Box 69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389062" name="Group 7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89063" name="Group 7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89064" name="Rectangle 7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9065" name="Rectangle 7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9066" name="Rectangle 7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9067" name="Rectangle 7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8906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38906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389070" name="Text Box 7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5BFC-AD51-4EAC-98F6-1F7B2C1F52DF}" type="slidenum">
              <a:rPr lang="ru-RU"/>
              <a:pPr/>
              <a:t>36</a:t>
            </a:fld>
            <a:endParaRPr lang="ru-RU"/>
          </a:p>
        </p:txBody>
      </p:sp>
      <p:sp>
        <p:nvSpPr>
          <p:cNvPr id="256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96863"/>
            <a:ext cx="8054975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Корректная и монотонная спецификации.</a:t>
            </a:r>
          </a:p>
        </p:txBody>
      </p:sp>
      <p:sp>
        <p:nvSpPr>
          <p:cNvPr id="2564110" name="Text Box 14"/>
          <p:cNvSpPr txBox="1">
            <a:spLocks noChangeArrowheads="1"/>
          </p:cNvSpPr>
          <p:nvPr/>
        </p:nvSpPr>
        <p:spPr bwMode="auto">
          <a:xfrm>
            <a:off x="344488" y="1052513"/>
            <a:ext cx="8331200" cy="1181100"/>
          </a:xfrm>
          <a:prstGeom prst="rect">
            <a:avLst/>
          </a:prstGeom>
          <a:solidFill>
            <a:srgbClr val="F2FBD9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0" rIns="7200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Спецификация</a:t>
            </a:r>
            <a:r>
              <a:rPr lang="ru-RU" b="0"/>
              <a:t> </a:t>
            </a:r>
            <a:r>
              <a:rPr lang="en-US"/>
              <a:t>S</a:t>
            </a:r>
            <a:r>
              <a:rPr lang="en-US" b="0"/>
              <a:t> </a:t>
            </a:r>
            <a:r>
              <a:rPr lang="ru-RU" b="0">
                <a:latin typeface="Times New Roman" pitchFamily="18" charset="0"/>
              </a:rPr>
              <a:t>композиционной системы </a:t>
            </a:r>
            <a:r>
              <a:rPr lang="ru-RU" b="0" i="1">
                <a:latin typeface="Times New Roman" pitchFamily="18" charset="0"/>
              </a:rPr>
              <a:t>корректна</a:t>
            </a:r>
            <a:r>
              <a:rPr lang="ru-RU" b="0">
                <a:latin typeface="Times New Roman" pitchFamily="18" charset="0"/>
              </a:rPr>
              <a:t>, если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ей конформна композиция любых конформных реализаций</a:t>
            </a:r>
          </a:p>
          <a:p>
            <a:pPr>
              <a:spcBef>
                <a:spcPct val="20000"/>
              </a:spcBef>
            </a:pPr>
            <a:r>
              <a:rPr lang="ru-RU" b="0">
                <a:latin typeface="Times New Roman" pitchFamily="18" charset="0"/>
              </a:rPr>
              <a:t>компонентов:</a:t>
            </a:r>
            <a:r>
              <a:rPr lang="en-US" b="0"/>
              <a:t> </a:t>
            </a:r>
            <a:r>
              <a:rPr lang="en-US">
                <a:sym typeface="Symbol" pitchFamily="18" charset="2"/>
              </a:rPr>
              <a:t>I</a:t>
            </a:r>
            <a:r>
              <a:rPr lang="en-US" b="0" baseline="-25000"/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 baseline="-25000"/>
              <a:t>1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&amp;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I</a:t>
            </a:r>
            <a:r>
              <a:rPr lang="en-US" b="0" baseline="-25000"/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S</a:t>
            </a:r>
            <a:r>
              <a:rPr lang="en-US" b="0" baseline="-25000"/>
              <a:t>2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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I</a:t>
            </a:r>
            <a:r>
              <a:rPr lang="en-US" b="0" baseline="-25000"/>
              <a:t>1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en-US">
                <a:sym typeface="Symbol" pitchFamily="18" charset="2"/>
              </a:rPr>
              <a:t>I</a:t>
            </a:r>
            <a:r>
              <a:rPr lang="en-US" b="0" baseline="-25000"/>
              <a:t>2</a:t>
            </a:r>
            <a:r>
              <a:rPr lang="en-US" b="0">
                <a:sym typeface="Euclid Math One" pitchFamily="18" charset="2"/>
              </a:rPr>
              <a:t> </a:t>
            </a:r>
            <a:r>
              <a:rPr lang="en-US" i="1">
                <a:latin typeface="Times New Roman" pitchFamily="18" charset="0"/>
                <a:sym typeface="Euclid Math One" pitchFamily="18" charset="2"/>
              </a:rPr>
              <a:t>saco</a:t>
            </a:r>
            <a:r>
              <a:rPr lang="en-US" b="0">
                <a:sym typeface="Euclid Math One" pitchFamily="18" charset="2"/>
              </a:rPr>
              <a:t> </a:t>
            </a:r>
            <a:r>
              <a:rPr lang="en-US"/>
              <a:t>S</a:t>
            </a:r>
            <a:r>
              <a:rPr lang="en-US" b="0">
                <a:latin typeface="Times New Roman" pitchFamily="18" charset="0"/>
              </a:rPr>
              <a:t>.</a:t>
            </a:r>
            <a:endParaRPr lang="ru-RU" b="0">
              <a:latin typeface="Times New Roman" pitchFamily="18" charset="0"/>
            </a:endParaRPr>
          </a:p>
        </p:txBody>
      </p:sp>
      <p:sp>
        <p:nvSpPr>
          <p:cNvPr id="2564111" name="Text Box 15"/>
          <p:cNvSpPr txBox="1">
            <a:spLocks noChangeArrowheads="1"/>
          </p:cNvSpPr>
          <p:nvPr/>
        </p:nvSpPr>
        <p:spPr bwMode="auto">
          <a:xfrm>
            <a:off x="250825" y="4656138"/>
            <a:ext cx="8351838" cy="1509712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 algn="l">
              <a:lnSpc>
                <a:spcPct val="90000"/>
              </a:lnSpc>
              <a:spcBef>
                <a:spcPct val="100000"/>
              </a:spcBef>
            </a:pPr>
            <a:r>
              <a:rPr lang="ru-RU" b="0">
                <a:latin typeface="Arial" charset="0"/>
              </a:rPr>
              <a:t>ВОПРОС: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В какой</a:t>
            </a:r>
            <a:r>
              <a:rPr lang="ru-RU" b="0">
                <a:latin typeface="Times New Roman" pitchFamily="18" charset="0"/>
              </a:rPr>
              <a:t> семантике рассматривать</a:t>
            </a:r>
          </a:p>
          <a:p>
            <a:pPr lvl="3" algn="l">
              <a:lnSpc>
                <a:spcPct val="9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  композиционную систему?</a:t>
            </a:r>
          </a:p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ru-RU" b="0">
                <a:latin typeface="Arial" charset="0"/>
              </a:rPr>
              <a:t>ОТВЕТ:</a:t>
            </a:r>
            <a:r>
              <a:rPr lang="ru-RU" b="0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В любой!</a:t>
            </a:r>
            <a:r>
              <a:rPr lang="ru-RU" b="0">
                <a:latin typeface="Times New Roman" pitchFamily="18" charset="0"/>
              </a:rPr>
              <a:t> (для данного алфавита композиции), если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преобразование удовлетворяет некоторым условиям </a:t>
            </a:r>
            <a:r>
              <a:rPr lang="ru-RU" sz="1600" b="0" i="1">
                <a:latin typeface="Times New Roman" pitchFamily="18" charset="0"/>
              </a:rPr>
              <a:t>(теорема_23)</a:t>
            </a:r>
            <a:r>
              <a:rPr lang="ru-RU" b="0">
                <a:latin typeface="Times New Roman" pitchFamily="18" charset="0"/>
              </a:rPr>
              <a:t>.</a:t>
            </a:r>
          </a:p>
        </p:txBody>
      </p:sp>
      <p:sp>
        <p:nvSpPr>
          <p:cNvPr id="2564113" name="Text Box 17"/>
          <p:cNvSpPr txBox="1">
            <a:spLocks noChangeArrowheads="1"/>
          </p:cNvSpPr>
          <p:nvPr/>
        </p:nvSpPr>
        <p:spPr bwMode="auto">
          <a:xfrm>
            <a:off x="344488" y="2312988"/>
            <a:ext cx="8151812" cy="1473200"/>
          </a:xfrm>
          <a:prstGeom prst="rect">
            <a:avLst/>
          </a:prstGeom>
          <a:solidFill>
            <a:srgbClr val="F2FBD9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0" rIns="7200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Преобразование </a:t>
            </a:r>
            <a:r>
              <a:rPr lang="en-US" b="0">
                <a:latin typeface="Times New Roman" pitchFamily="18" charset="0"/>
              </a:rPr>
              <a:t>LTS-</a:t>
            </a:r>
            <a:r>
              <a:rPr lang="ru-RU" b="0">
                <a:latin typeface="Times New Roman" pitchFamily="18" charset="0"/>
              </a:rPr>
              <a:t>спецификаций</a:t>
            </a:r>
            <a:r>
              <a:rPr lang="ru-RU" b="0"/>
              <a:t> </a:t>
            </a:r>
            <a:r>
              <a:rPr lang="en-US"/>
              <a:t>S</a:t>
            </a:r>
            <a:r>
              <a:rPr lang="en-US">
                <a:sym typeface="Symbol" pitchFamily="18" charset="2"/>
              </a:rPr>
              <a:t></a:t>
            </a:r>
            <a:r>
              <a:rPr lang="en-US">
                <a:latin typeface="Monotype Corsiva" pitchFamily="66" charset="0"/>
              </a:rPr>
              <a:t>T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/>
              <a:t>)</a:t>
            </a:r>
            <a:r>
              <a:rPr lang="ru-RU" b="0"/>
              <a:t> </a:t>
            </a:r>
            <a:r>
              <a:rPr lang="ru-RU" b="0" i="1">
                <a:latin typeface="Times New Roman" pitchFamily="18" charset="0"/>
              </a:rPr>
              <a:t>монотонно</a:t>
            </a:r>
            <a:r>
              <a:rPr lang="ru-RU" b="0">
                <a:latin typeface="Times New Roman" pitchFamily="18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если 1) </a:t>
            </a:r>
            <a:r>
              <a:rPr lang="en-US">
                <a:latin typeface="Monotype Corsiva" pitchFamily="66" charset="0"/>
              </a:rPr>
              <a:t>T</a:t>
            </a:r>
            <a:r>
              <a:rPr lang="ru-RU" b="0"/>
              <a:t>(</a:t>
            </a:r>
            <a:r>
              <a:rPr lang="en-US"/>
              <a:t>S</a:t>
            </a:r>
            <a:r>
              <a:rPr lang="en-US" b="0"/>
              <a:t>)</a:t>
            </a:r>
            <a:r>
              <a:rPr lang="en-US" b="0">
                <a:sym typeface="Symbol" pitchFamily="18" charset="2"/>
              </a:rPr>
              <a:t></a:t>
            </a:r>
            <a:r>
              <a:rPr lang="en-US"/>
              <a:t>S</a:t>
            </a:r>
            <a:r>
              <a:rPr lang="ru-RU" b="0">
                <a:latin typeface="Times New Roman" pitchFamily="18" charset="0"/>
              </a:rPr>
              <a:t>, а композиция</a:t>
            </a:r>
            <a:r>
              <a:rPr lang="ru-RU" b="0"/>
              <a:t> </a:t>
            </a:r>
            <a:r>
              <a:rPr lang="en-US">
                <a:latin typeface="Monotype Corsiva" pitchFamily="66" charset="0"/>
              </a:rPr>
              <a:t>T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 baseline="-25000"/>
              <a:t>1</a:t>
            </a:r>
            <a:r>
              <a:rPr lang="en-US" b="0"/>
              <a:t>)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en-US">
                <a:latin typeface="Monotype Corsiva" pitchFamily="66" charset="0"/>
              </a:rPr>
              <a:t>T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 baseline="-25000"/>
              <a:t>2</a:t>
            </a:r>
            <a:r>
              <a:rPr lang="en-US" b="0"/>
              <a:t>)</a:t>
            </a:r>
            <a:r>
              <a:rPr lang="ru-RU" b="0"/>
              <a:t> </a:t>
            </a:r>
            <a:r>
              <a:rPr lang="ru-RU" b="0">
                <a:latin typeface="Times New Roman" pitchFamily="18" charset="0"/>
              </a:rPr>
              <a:t>2) корректна,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3) конформна любой корректной спецификации</a:t>
            </a:r>
            <a:r>
              <a:rPr lang="ru-RU" b="0"/>
              <a:t> </a:t>
            </a:r>
            <a:r>
              <a:rPr lang="en-US"/>
              <a:t>S</a:t>
            </a:r>
            <a:r>
              <a:rPr lang="en-US" b="0"/>
              <a:t> </a:t>
            </a:r>
            <a:r>
              <a:rPr lang="ru-RU" b="0">
                <a:latin typeface="Times New Roman" pitchFamily="18" charset="0"/>
              </a:rPr>
              <a:t>композиционной системы:</a:t>
            </a:r>
            <a:r>
              <a:rPr lang="ru-RU" b="0"/>
              <a:t> </a:t>
            </a:r>
            <a:r>
              <a:rPr lang="en-US">
                <a:latin typeface="Monotype Corsiva" pitchFamily="66" charset="0"/>
              </a:rPr>
              <a:t>T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 baseline="-25000"/>
              <a:t>1</a:t>
            </a:r>
            <a:r>
              <a:rPr lang="en-US" b="0"/>
              <a:t>)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en-US">
                <a:latin typeface="Monotype Corsiva" pitchFamily="66" charset="0"/>
              </a:rPr>
              <a:t>T</a:t>
            </a:r>
            <a:r>
              <a:rPr lang="en-US" b="0"/>
              <a:t>(</a:t>
            </a:r>
            <a:r>
              <a:rPr lang="en-US"/>
              <a:t>S</a:t>
            </a:r>
            <a:r>
              <a:rPr lang="en-US" b="0" baseline="-25000"/>
              <a:t>2</a:t>
            </a:r>
            <a:r>
              <a:rPr lang="en-US" b="0"/>
              <a:t>)</a:t>
            </a:r>
            <a:r>
              <a:rPr lang="en-US" b="0">
                <a:sym typeface="Euclid Math One" pitchFamily="18" charset="2"/>
              </a:rPr>
              <a:t> </a:t>
            </a:r>
            <a:r>
              <a:rPr lang="en-US" i="1">
                <a:latin typeface="Times New Roman" pitchFamily="18" charset="0"/>
                <a:sym typeface="Euclid Math One" pitchFamily="18" charset="2"/>
              </a:rPr>
              <a:t>saco</a:t>
            </a:r>
            <a:r>
              <a:rPr lang="en-US" b="0">
                <a:sym typeface="Euclid Math One" pitchFamily="18" charset="2"/>
              </a:rPr>
              <a:t> </a:t>
            </a:r>
            <a:r>
              <a:rPr lang="en-US"/>
              <a:t>S</a:t>
            </a:r>
            <a:endParaRPr lang="ru-RU"/>
          </a:p>
        </p:txBody>
      </p:sp>
      <p:grpSp>
        <p:nvGrpSpPr>
          <p:cNvPr id="2564115" name="Group 1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64116" name="Text Box 20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564117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64118" name="Group 2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64119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120" name="Rectangle 24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121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122" name="Rectangle 2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12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56412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564125" name="Text Box 29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564126" name="Rectangle 30"/>
          <p:cNvSpPr>
            <a:spLocks noChangeArrowheads="1"/>
          </p:cNvSpPr>
          <p:nvPr/>
        </p:nvSpPr>
        <p:spPr bwMode="auto">
          <a:xfrm>
            <a:off x="865188" y="3968750"/>
            <a:ext cx="7329487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Семантика композиционной системы.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BBF02-C4D3-41BD-8D65-CA69B9D6BA8B}" type="slidenum">
              <a:rPr lang="ru-RU"/>
              <a:pPr/>
              <a:t>37</a:t>
            </a:fld>
            <a:endParaRPr lang="ru-RU"/>
          </a:p>
        </p:txBody>
      </p:sp>
      <p:sp>
        <p:nvSpPr>
          <p:cNvPr id="2525190" name="Rectangle 6"/>
          <p:cNvSpPr>
            <a:spLocks noGrp="1" noChangeArrowheads="1"/>
          </p:cNvSpPr>
          <p:nvPr>
            <p:ph type="title"/>
          </p:nvPr>
        </p:nvSpPr>
        <p:spPr>
          <a:xfrm>
            <a:off x="552450" y="420688"/>
            <a:ext cx="8054975" cy="487362"/>
          </a:xfrm>
          <a:noFill/>
        </p:spPr>
        <p:txBody>
          <a:bodyPr wrap="none" lIns="0" tIns="0" rIns="0" bIns="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-модель как средний уровень абстракции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25215" name="AutoShape 31"/>
          <p:cNvSpPr>
            <a:spLocks noChangeArrowheads="1"/>
          </p:cNvSpPr>
          <p:nvPr/>
        </p:nvSpPr>
        <p:spPr bwMode="auto">
          <a:xfrm>
            <a:off x="590550" y="1341438"/>
            <a:ext cx="2071688" cy="77311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25216" name="AutoShape 32"/>
          <p:cNvSpPr>
            <a:spLocks noChangeArrowheads="1"/>
          </p:cNvSpPr>
          <p:nvPr/>
        </p:nvSpPr>
        <p:spPr bwMode="auto">
          <a:xfrm>
            <a:off x="6646863" y="2555875"/>
            <a:ext cx="1884362" cy="1177925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Трассовая</a:t>
            </a:r>
            <a:br>
              <a:rPr lang="ru-RU" b="0">
                <a:latin typeface="Arial" charset="0"/>
              </a:rPr>
            </a:b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25217" name="AutoShape 33"/>
          <p:cNvSpPr>
            <a:spLocks noChangeArrowheads="1"/>
          </p:cNvSpPr>
          <p:nvPr/>
        </p:nvSpPr>
        <p:spPr bwMode="auto">
          <a:xfrm>
            <a:off x="590550" y="3302000"/>
            <a:ext cx="2071688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25218" name="Text Box 34"/>
          <p:cNvSpPr txBox="1">
            <a:spLocks noChangeArrowheads="1"/>
          </p:cNvSpPr>
          <p:nvPr/>
        </p:nvSpPr>
        <p:spPr bwMode="auto">
          <a:xfrm>
            <a:off x="2808288" y="1862138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cxnSp>
        <p:nvCxnSpPr>
          <p:cNvPr id="2525219" name="AutoShape 35"/>
          <p:cNvCxnSpPr>
            <a:cxnSpLocks noChangeShapeType="1"/>
            <a:stCxn id="2525225" idx="3"/>
            <a:endCxn id="2525216" idx="1"/>
          </p:cNvCxnSpPr>
          <p:nvPr/>
        </p:nvCxnSpPr>
        <p:spPr bwMode="auto">
          <a:xfrm>
            <a:off x="5513388" y="2212975"/>
            <a:ext cx="1104900" cy="9318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25220" name="AutoShape 36"/>
          <p:cNvCxnSpPr>
            <a:cxnSpLocks noChangeShapeType="1"/>
            <a:stCxn id="2525226" idx="3"/>
            <a:endCxn id="2525216" idx="1"/>
          </p:cNvCxnSpPr>
          <p:nvPr/>
        </p:nvCxnSpPr>
        <p:spPr bwMode="auto">
          <a:xfrm flipV="1">
            <a:off x="5516563" y="3144838"/>
            <a:ext cx="1101725" cy="97631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525223" name="AutoShape 39"/>
          <p:cNvSpPr>
            <a:spLocks noChangeArrowheads="1"/>
          </p:cNvSpPr>
          <p:nvPr/>
        </p:nvSpPr>
        <p:spPr bwMode="auto">
          <a:xfrm>
            <a:off x="576263" y="2330450"/>
            <a:ext cx="2071687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25224" name="AutoShape 40"/>
          <p:cNvSpPr>
            <a:spLocks noChangeArrowheads="1"/>
          </p:cNvSpPr>
          <p:nvPr/>
        </p:nvSpPr>
        <p:spPr bwMode="auto">
          <a:xfrm>
            <a:off x="576263" y="4256088"/>
            <a:ext cx="2071687" cy="773112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</a:rPr>
              <a:t>LTS-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25225" name="AutoShape 41"/>
          <p:cNvSpPr>
            <a:spLocks noChangeArrowheads="1"/>
          </p:cNvSpPr>
          <p:nvPr/>
        </p:nvSpPr>
        <p:spPr bwMode="auto">
          <a:xfrm>
            <a:off x="3813175" y="1825625"/>
            <a:ext cx="1671638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  <a:sym typeface="Symbol" pitchFamily="18" charset="2"/>
              </a:rPr>
              <a:t></a:t>
            </a:r>
            <a:r>
              <a:rPr lang="ru-RU" b="0">
                <a:latin typeface="Arial" charset="0"/>
                <a:sym typeface="Symbol" pitchFamily="18" charset="2"/>
              </a:rPr>
              <a:t>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sp>
        <p:nvSpPr>
          <p:cNvPr id="2525226" name="AutoShape 42"/>
          <p:cNvSpPr>
            <a:spLocks noChangeArrowheads="1"/>
          </p:cNvSpPr>
          <p:nvPr/>
        </p:nvSpPr>
        <p:spPr bwMode="auto">
          <a:xfrm>
            <a:off x="3816350" y="3733800"/>
            <a:ext cx="1671638" cy="773113"/>
          </a:xfrm>
          <a:prstGeom prst="roundRect">
            <a:avLst>
              <a:gd name="adj" fmla="val 16667"/>
            </a:avLst>
          </a:prstGeom>
          <a:solidFill>
            <a:srgbClr val="F6F0C6"/>
          </a:solidFill>
          <a:ln w="57150" algn="ctr">
            <a:solidFill>
              <a:srgbClr val="333333"/>
            </a:solidFill>
            <a:round/>
            <a:headEnd/>
            <a:tailEnd/>
          </a:ln>
          <a:effectLst/>
        </p:spPr>
        <p:txBody>
          <a:bodyPr wrap="none" lIns="126000" tIns="154800" rIns="126000" bIns="154800" anchor="ctr">
            <a:spAutoFit/>
          </a:bodyPr>
          <a:lstStyle/>
          <a:p>
            <a:pPr algn="ctr"/>
            <a:r>
              <a:rPr lang="en-US" b="0">
                <a:latin typeface="Arial" charset="0"/>
                <a:sym typeface="Symbol" pitchFamily="18" charset="2"/>
              </a:rPr>
              <a:t></a:t>
            </a:r>
            <a:r>
              <a:rPr lang="ru-RU" b="0">
                <a:latin typeface="Arial" charset="0"/>
                <a:sym typeface="Symbol" pitchFamily="18" charset="2"/>
              </a:rPr>
              <a:t>-</a:t>
            </a:r>
            <a:r>
              <a:rPr lang="ru-RU" b="0">
                <a:latin typeface="Arial" charset="0"/>
              </a:rPr>
              <a:t>модель</a:t>
            </a:r>
          </a:p>
        </p:txBody>
      </p:sp>
      <p:cxnSp>
        <p:nvCxnSpPr>
          <p:cNvPr id="2525227" name="AutoShape 43"/>
          <p:cNvCxnSpPr>
            <a:cxnSpLocks noChangeShapeType="1"/>
            <a:stCxn id="2525215" idx="3"/>
            <a:endCxn id="2525225" idx="1"/>
          </p:cNvCxnSpPr>
          <p:nvPr/>
        </p:nvCxnSpPr>
        <p:spPr bwMode="auto">
          <a:xfrm>
            <a:off x="2690813" y="1728788"/>
            <a:ext cx="1093787" cy="48418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25228" name="AutoShape 44"/>
          <p:cNvCxnSpPr>
            <a:cxnSpLocks noChangeShapeType="1"/>
            <a:stCxn id="2525223" idx="3"/>
            <a:endCxn id="2525225" idx="1"/>
          </p:cNvCxnSpPr>
          <p:nvPr/>
        </p:nvCxnSpPr>
        <p:spPr bwMode="auto">
          <a:xfrm flipV="1">
            <a:off x="2676525" y="2212975"/>
            <a:ext cx="1108075" cy="50482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25229" name="AutoShape 45"/>
          <p:cNvCxnSpPr>
            <a:cxnSpLocks noChangeShapeType="1"/>
            <a:stCxn id="2525217" idx="3"/>
            <a:endCxn id="2525226" idx="1"/>
          </p:cNvCxnSpPr>
          <p:nvPr/>
        </p:nvCxnSpPr>
        <p:spPr bwMode="auto">
          <a:xfrm>
            <a:off x="2690813" y="3689350"/>
            <a:ext cx="1096962" cy="4318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25230" name="AutoShape 46"/>
          <p:cNvCxnSpPr>
            <a:cxnSpLocks noChangeShapeType="1"/>
            <a:stCxn id="2525224" idx="3"/>
            <a:endCxn id="2525226" idx="1"/>
          </p:cNvCxnSpPr>
          <p:nvPr/>
        </p:nvCxnSpPr>
        <p:spPr bwMode="auto">
          <a:xfrm flipV="1">
            <a:off x="2676525" y="4121150"/>
            <a:ext cx="1111250" cy="5222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525231" name="Text Box 47"/>
          <p:cNvSpPr txBox="1">
            <a:spLocks noChangeArrowheads="1"/>
          </p:cNvSpPr>
          <p:nvPr/>
        </p:nvSpPr>
        <p:spPr bwMode="auto">
          <a:xfrm>
            <a:off x="2808288" y="3770313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sp>
        <p:nvSpPr>
          <p:cNvPr id="2525232" name="Text Box 48"/>
          <p:cNvSpPr txBox="1">
            <a:spLocks noChangeArrowheads="1"/>
          </p:cNvSpPr>
          <p:nvPr/>
        </p:nvSpPr>
        <p:spPr bwMode="auto">
          <a:xfrm>
            <a:off x="5591175" y="2789238"/>
            <a:ext cx="457200" cy="5492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sz="3600">
                <a:latin typeface="Arial Black" pitchFamily="34" charset="0"/>
              </a:rPr>
              <a:t>…</a:t>
            </a:r>
          </a:p>
        </p:txBody>
      </p:sp>
      <p:sp>
        <p:nvSpPr>
          <p:cNvPr id="2525233" name="Text Box 49"/>
          <p:cNvSpPr txBox="1">
            <a:spLocks noChangeArrowheads="1"/>
          </p:cNvSpPr>
          <p:nvPr/>
        </p:nvSpPr>
        <p:spPr bwMode="auto">
          <a:xfrm>
            <a:off x="828675" y="5270500"/>
            <a:ext cx="7956550" cy="8223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0000FF"/>
              </a:buClr>
              <a:buFontTx/>
              <a:buAutoNum type="arabicPeriod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Трассовая модель однозначно генерируется из -модели.</a:t>
            </a:r>
          </a:p>
          <a:p>
            <a:pPr marL="342900" indent="-342900">
              <a:spcBef>
                <a:spcPct val="0"/>
              </a:spcBef>
              <a:buClr>
                <a:srgbClr val="0000FF"/>
              </a:buClr>
              <a:buFontTx/>
              <a:buAutoNum type="arabicPeriod"/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Можно определить композицию -моделей.</a:t>
            </a:r>
          </a:p>
        </p:txBody>
      </p:sp>
      <p:grpSp>
        <p:nvGrpSpPr>
          <p:cNvPr id="2525234" name="Group 5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25235" name="Text Box 51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525236" name="Group 5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25237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25238" name="Rectangle 5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25239" name="Rectangle 5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25240" name="Rectangle 5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25241" name="Rectangle 5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2524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52524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525244" name="Text Box 6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1228A-AA1C-42ED-B2AA-0D9D4C0C766B}" type="slidenum">
              <a:rPr lang="ru-RU"/>
              <a:pPr/>
              <a:t>38</a:t>
            </a:fld>
            <a:endParaRPr lang="ru-RU"/>
          </a:p>
        </p:txBody>
      </p:sp>
      <p:sp>
        <p:nvSpPr>
          <p:cNvPr id="2396166" name="Rectangle 6"/>
          <p:cNvSpPr>
            <a:spLocks noGrp="1" noChangeArrowheads="1"/>
          </p:cNvSpPr>
          <p:nvPr>
            <p:ph type="title"/>
          </p:nvPr>
        </p:nvSpPr>
        <p:spPr>
          <a:xfrm>
            <a:off x="471488" y="481013"/>
            <a:ext cx="8245475" cy="427037"/>
          </a:xfrm>
          <a:noFill/>
        </p:spPr>
        <p:txBody>
          <a:bodyPr wrap="none" lIns="0" tIns="0" rIns="0" bIns="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-символы, -трассы и -модель. Генеративность</a:t>
            </a:r>
          </a:p>
        </p:txBody>
      </p:sp>
      <p:sp>
        <p:nvSpPr>
          <p:cNvPr id="2396190" name="Text Box 30"/>
          <p:cNvSpPr txBox="1">
            <a:spLocks noChangeArrowheads="1"/>
          </p:cNvSpPr>
          <p:nvPr/>
        </p:nvSpPr>
        <p:spPr bwMode="auto">
          <a:xfrm>
            <a:off x="250825" y="1196975"/>
            <a:ext cx="8677275" cy="2460625"/>
          </a:xfrm>
          <a:prstGeom prst="rect">
            <a:avLst/>
          </a:prstGeom>
          <a:solidFill>
            <a:srgbClr val="F2FBD9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72000" tIns="0" rIns="7200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В отличие от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-трасс, которые берут из стабильного состояния только некоторые порождаемые им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-отказы, в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-трассах используется полная информация о состоянии.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Это </a:t>
            </a:r>
            <a:r>
              <a:rPr lang="ru-RU" b="0" i="1">
                <a:sym typeface="Symbol" pitchFamily="18" charset="2"/>
              </a:rPr>
              <a:t></a:t>
            </a:r>
            <a:r>
              <a:rPr lang="ru-RU" b="0" i="1">
                <a:latin typeface="Times New Roman" pitchFamily="18" charset="0"/>
                <a:sym typeface="Symbol" pitchFamily="18" charset="2"/>
              </a:rPr>
              <a:t>-символ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как пара множеств внешних действий:</a:t>
            </a:r>
          </a:p>
          <a:p>
            <a:pPr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ru-RU" i="1">
                <a:latin typeface="Times New Roman" pitchFamily="18" charset="0"/>
                <a:sym typeface="Euclid Math One" pitchFamily="18" charset="2"/>
              </a:rPr>
              <a:t> </a:t>
            </a:r>
            <a:r>
              <a:rPr lang="en-US" i="1">
                <a:latin typeface="Times New Roman" pitchFamily="18" charset="0"/>
                <a:sym typeface="Euclid Math One" pitchFamily="18" charset="2"/>
              </a:rPr>
              <a:t>ref</a:t>
            </a:r>
            <a:r>
              <a:rPr lang="en-US" b="0">
                <a:latin typeface="Times New Roman" pitchFamily="18" charset="0"/>
                <a:sym typeface="Euclid Math One" pitchFamily="18" charset="2"/>
              </a:rPr>
              <a:t>-</a:t>
            </a:r>
            <a:r>
              <a:rPr lang="ru-RU" b="0">
                <a:latin typeface="Times New Roman" pitchFamily="18" charset="0"/>
                <a:sym typeface="Euclid Math One" pitchFamily="18" charset="2"/>
              </a:rPr>
              <a:t>множество – отвергаемые действия (по ним нет переходов);</a:t>
            </a:r>
          </a:p>
          <a:p>
            <a:pPr>
              <a:lnSpc>
                <a:spcPct val="90000"/>
              </a:lnSpc>
              <a:spcBef>
                <a:spcPct val="15000"/>
              </a:spcBef>
              <a:buFontTx/>
              <a:buChar char="•"/>
            </a:pPr>
            <a:r>
              <a:rPr lang="ru-RU" i="1">
                <a:latin typeface="Times New Roman" pitchFamily="18" charset="0"/>
                <a:sym typeface="Euclid Math One" pitchFamily="18" charset="2"/>
              </a:rPr>
              <a:t> </a:t>
            </a:r>
            <a:r>
              <a:rPr lang="en-US" i="1">
                <a:latin typeface="Times New Roman" pitchFamily="18" charset="0"/>
                <a:sym typeface="Euclid Math One" pitchFamily="18" charset="2"/>
              </a:rPr>
              <a:t>gamma</a:t>
            </a:r>
            <a:r>
              <a:rPr lang="en-US" b="0">
                <a:latin typeface="Times New Roman" pitchFamily="18" charset="0"/>
                <a:sym typeface="Euclid Math One" pitchFamily="18" charset="2"/>
              </a:rPr>
              <a:t>-</a:t>
            </a:r>
            <a:r>
              <a:rPr lang="ru-RU" b="0">
                <a:latin typeface="Times New Roman" pitchFamily="18" charset="0"/>
                <a:sym typeface="Euclid Math One" pitchFamily="18" charset="2"/>
              </a:rPr>
              <a:t>множество – непосредственно-разрушающие действия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Euclid Math One" pitchFamily="18" charset="2"/>
              </a:rPr>
              <a:t>(по ним есть переходы в состояния, где есть </a:t>
            </a:r>
            <a:r>
              <a:rPr lang="ru-RU" b="0">
                <a:sym typeface="Symbol" pitchFamily="18" charset="2"/>
              </a:rPr>
              <a:t>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Euclid Math One" pitchFamily="18" charset="2"/>
              </a:rPr>
              <a:t>переходы)</a:t>
            </a:r>
            <a:r>
              <a:rPr lang="en-US" b="0">
                <a:latin typeface="Times New Roman" pitchFamily="18" charset="0"/>
                <a:sym typeface="Euclid Math One" pitchFamily="18" charset="2"/>
              </a:rPr>
              <a:t>.</a:t>
            </a:r>
            <a:endParaRPr lang="ru-RU" b="0">
              <a:latin typeface="Times New Roman" pitchFamily="18" charset="0"/>
              <a:sym typeface="Euclid Math One" pitchFamily="18" charset="2"/>
            </a:endParaRPr>
          </a:p>
        </p:txBody>
      </p:sp>
      <p:sp>
        <p:nvSpPr>
          <p:cNvPr id="2396191" name="Text Box 31"/>
          <p:cNvSpPr txBox="1">
            <a:spLocks noChangeArrowheads="1"/>
          </p:cNvSpPr>
          <p:nvPr/>
        </p:nvSpPr>
        <p:spPr bwMode="auto">
          <a:xfrm>
            <a:off x="1065213" y="4864100"/>
            <a:ext cx="6962775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По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-символу вычисляются все отказы в состоянии.</a:t>
            </a:r>
            <a:r>
              <a:rPr lang="ru-RU" b="0">
                <a:sym typeface="Symbol" pitchFamily="18" charset="2"/>
              </a:rPr>
              <a:t> </a:t>
            </a:r>
          </a:p>
        </p:txBody>
      </p:sp>
      <p:sp>
        <p:nvSpPr>
          <p:cNvPr id="2396192" name="Text Box 32"/>
          <p:cNvSpPr txBox="1">
            <a:spLocks noChangeArrowheads="1"/>
          </p:cNvSpPr>
          <p:nvPr/>
        </p:nvSpPr>
        <p:spPr bwMode="auto">
          <a:xfrm>
            <a:off x="287338" y="3752850"/>
            <a:ext cx="8569325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Кроме того, рассматриваются конечные и бесконечные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-трассы.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2396193" name="Group 3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96194" name="Text Box 34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396195" name="Group 3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96196" name="Group 3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96197" name="Rectangle 3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96198" name="Rectangle 3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96199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96200" name="Rectangle 4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9620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39620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396203" name="Text Box 4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396204" name="Text Box 44"/>
          <p:cNvSpPr txBox="1">
            <a:spLocks noChangeArrowheads="1"/>
          </p:cNvSpPr>
          <p:nvPr/>
        </p:nvSpPr>
        <p:spPr bwMode="auto">
          <a:xfrm>
            <a:off x="395288" y="4221163"/>
            <a:ext cx="7761287" cy="4508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 algn="l"/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(теоремы_25_и_26)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-модель = множество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-модели.</a:t>
            </a:r>
          </a:p>
        </p:txBody>
      </p:sp>
      <p:sp>
        <p:nvSpPr>
          <p:cNvPr id="2396205" name="Text Box 45"/>
          <p:cNvSpPr txBox="1">
            <a:spLocks noChangeArrowheads="1"/>
          </p:cNvSpPr>
          <p:nvPr/>
        </p:nvSpPr>
        <p:spPr bwMode="auto">
          <a:xfrm>
            <a:off x="179388" y="5384800"/>
            <a:ext cx="8734425" cy="815975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Генеративность</a:t>
            </a:r>
            <a:r>
              <a:rPr lang="ru-RU" sz="1600" b="0" i="1">
                <a:latin typeface="Times New Roman" pitchFamily="18" charset="0"/>
                <a:sym typeface="Symbol" pitchFamily="18" charset="2"/>
              </a:rPr>
              <a:t> (теорема_27)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Множество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-трасс, генерируемых</a:t>
            </a:r>
            <a:endParaRPr lang="en-US" b="0">
              <a:latin typeface="Times New Roman" pitchFamily="18" charset="0"/>
              <a:sym typeface="Symbol" pitchFamily="18" charset="2"/>
            </a:endParaRPr>
          </a:p>
          <a:p>
            <a:pPr algn="l">
              <a:spcBef>
                <a:spcPct val="0"/>
              </a:spcBef>
            </a:pP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-трассами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-модели,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 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множеству </a:t>
            </a:r>
            <a:r>
              <a:rPr lang="en-US">
                <a:latin typeface="Euclid Fraktur" pitchFamily="66" charset="0"/>
                <a:sym typeface="Symbol" pitchFamily="18" charset="2"/>
              </a:rPr>
              <a:t>R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этой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D914-459C-44E0-A346-2175D43848CD}" type="slidenum">
              <a:rPr lang="ru-RU"/>
              <a:pPr/>
              <a:t>39</a:t>
            </a:fld>
            <a:endParaRPr lang="ru-RU"/>
          </a:p>
        </p:txBody>
      </p:sp>
      <p:sp>
        <p:nvSpPr>
          <p:cNvPr id="240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404813"/>
            <a:ext cx="8323262" cy="608012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Композиция </a:t>
            </a:r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-символов и -трасс. Аддитивность</a:t>
            </a:r>
          </a:p>
        </p:txBody>
      </p:sp>
      <p:sp>
        <p:nvSpPr>
          <p:cNvPr id="2402307" name="Text Box 3"/>
          <p:cNvSpPr txBox="1">
            <a:spLocks noChangeArrowheads="1"/>
          </p:cNvSpPr>
          <p:nvPr/>
        </p:nvSpPr>
        <p:spPr bwMode="auto">
          <a:xfrm>
            <a:off x="215900" y="1196975"/>
            <a:ext cx="8615363" cy="132715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Композиция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 состояний определена так, что </a:t>
            </a:r>
            <a:r>
              <a:rPr lang="ru-RU" sz="1600" b="0" i="1">
                <a:latin typeface="Times New Roman" pitchFamily="18" charset="0"/>
                <a:sym typeface="Symbol" pitchFamily="18" charset="2"/>
              </a:rPr>
              <a:t>(Лемма 49)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rabicParenR"/>
            </a:pP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sym typeface="Symbol" pitchFamily="18" charset="2"/>
              </a:rPr>
              <a:t>(s)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sym typeface="Symbol" pitchFamily="18" charset="2"/>
              </a:rPr>
              <a:t>(t)</a:t>
            </a:r>
            <a:r>
              <a:rPr lang="ru-RU" b="0">
                <a:sym typeface="Symbol" pitchFamily="18" charset="2"/>
              </a:rPr>
              <a:t>=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, если состояние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st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нестабильно,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rabicParenR"/>
            </a:pP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sym typeface="Symbol" pitchFamily="18" charset="2"/>
              </a:rPr>
              <a:t>(s)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sym typeface="Symbol" pitchFamily="18" charset="2"/>
              </a:rPr>
              <a:t>(t)=</a:t>
            </a:r>
            <a:r>
              <a:rPr lang="ru-RU" b="0">
                <a:sym typeface="Symbol" pitchFamily="18" charset="2"/>
              </a:rPr>
              <a:t>(</a:t>
            </a:r>
            <a:r>
              <a:rPr lang="en-US" b="0">
                <a:sym typeface="Symbol" pitchFamily="18" charset="2"/>
              </a:rPr>
              <a:t>st)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если состояние</a:t>
            </a:r>
            <a:r>
              <a:rPr lang="ru-RU" b="0">
                <a:sym typeface="Symbol" pitchFamily="18" charset="2"/>
              </a:rPr>
              <a:t> </a:t>
            </a:r>
            <a:r>
              <a:rPr lang="en-US" b="0">
                <a:sym typeface="Symbol" pitchFamily="18" charset="2"/>
              </a:rPr>
              <a:t>st 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стабильно.</a:t>
            </a:r>
          </a:p>
        </p:txBody>
      </p:sp>
      <p:sp>
        <p:nvSpPr>
          <p:cNvPr id="2402322" name="Text Box 18"/>
          <p:cNvSpPr txBox="1">
            <a:spLocks noChangeArrowheads="1"/>
          </p:cNvSpPr>
          <p:nvPr/>
        </p:nvSpPr>
        <p:spPr bwMode="auto">
          <a:xfrm>
            <a:off x="466725" y="2816225"/>
            <a:ext cx="8174038" cy="1752600"/>
          </a:xfrm>
          <a:prstGeom prst="rect">
            <a:avLst/>
          </a:prstGeom>
          <a:noFill/>
          <a:ln w="79375" cmpd="thickThin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lnSpc>
                <a:spcPct val="90000"/>
              </a:lnSpc>
              <a:spcBef>
                <a:spcPct val="3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На базе композиции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-символов строится композиция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(результат – множество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-трасс).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Дополнительно учитывается «новая» дивергенция как бесконечная цепь синхронных переходов. Для этого нужно компоновать не только конечные, но и бесконечные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-трассы.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2402323" name="Group 1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02324" name="Text Box 20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402325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02326" name="Group 2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02327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02328" name="Rectangle 24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02329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02330" name="Rectangle 2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0233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40233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402333" name="Text Box 29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402334" name="Text Box 30"/>
          <p:cNvSpPr txBox="1">
            <a:spLocks noChangeArrowheads="1"/>
          </p:cNvSpPr>
          <p:nvPr/>
        </p:nvSpPr>
        <p:spPr bwMode="auto">
          <a:xfrm>
            <a:off x="333375" y="4868863"/>
            <a:ext cx="8307388" cy="118110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0"/>
              </a:spcBef>
            </a:pPr>
            <a:r>
              <a:rPr lang="ru-RU" b="0" u="sng">
                <a:latin typeface="Times New Roman" pitchFamily="18" charset="0"/>
                <a:sym typeface="Symbol" pitchFamily="18" charset="2"/>
              </a:rPr>
              <a:t>Аддитивность</a:t>
            </a:r>
            <a:r>
              <a:rPr lang="ru-RU" sz="1600" b="0" i="1">
                <a:latin typeface="Times New Roman" pitchFamily="18" charset="0"/>
                <a:sym typeface="Symbol" pitchFamily="18" charset="2"/>
              </a:rPr>
              <a:t> (теорема_28)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 Множество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композиции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endParaRPr lang="ru-RU" b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равно объединению множеств всех попарных композиций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 этих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b="0">
                <a:sym typeface="Symbol" pitchFamily="18" charset="2"/>
              </a:rPr>
              <a:t> </a:t>
            </a:r>
            <a:r>
              <a:rPr lang="el-GR">
                <a:latin typeface="Arial" charset="0"/>
                <a:cs typeface="Arial" charset="0"/>
                <a:sym typeface="Symbol" pitchFamily="18" charset="2"/>
              </a:rPr>
              <a:t>Φ</a:t>
            </a:r>
            <a:r>
              <a:rPr lang="ru-RU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en-US">
                <a:sym typeface="Euclid Math One" pitchFamily="18" charset="2"/>
              </a:rPr>
              <a:t>T</a:t>
            </a:r>
            <a:r>
              <a:rPr lang="ru-RU" b="0">
                <a:sym typeface="Symbol" pitchFamily="18" charset="2"/>
              </a:rPr>
              <a:t>)</a:t>
            </a:r>
            <a:r>
              <a:rPr lang="en-US" b="0">
                <a:sym typeface="Symbol" pitchFamily="18" charset="2"/>
              </a:rPr>
              <a:t> = (</a:t>
            </a:r>
            <a:r>
              <a:rPr lang="el-GR">
                <a:latin typeface="Arial" charset="0"/>
                <a:cs typeface="Arial" charset="0"/>
                <a:sym typeface="Symbol" pitchFamily="18" charset="2"/>
              </a:rPr>
              <a:t>Φ</a:t>
            </a:r>
            <a:r>
              <a:rPr lang="ru-RU" b="0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)</a:t>
            </a:r>
            <a:r>
              <a:rPr lang="en-US" b="0">
                <a:sym typeface="Euclid Math One" pitchFamily="18" charset="2"/>
              </a:rPr>
              <a:t></a:t>
            </a:r>
            <a:r>
              <a:rPr lang="el-GR">
                <a:latin typeface="Arial" charset="0"/>
                <a:cs typeface="Arial" charset="0"/>
                <a:sym typeface="Symbol" pitchFamily="18" charset="2"/>
              </a:rPr>
              <a:t>Φ</a:t>
            </a:r>
            <a:r>
              <a:rPr lang="ru-RU" b="0">
                <a:sym typeface="Symbol" pitchFamily="18" charset="2"/>
              </a:rPr>
              <a:t>(</a:t>
            </a:r>
            <a:r>
              <a:rPr lang="en-US">
                <a:sym typeface="Euclid Math One" pitchFamily="18" charset="2"/>
              </a:rPr>
              <a:t>T</a:t>
            </a:r>
            <a:r>
              <a:rPr lang="ru-RU" b="0">
                <a:sym typeface="Symbol" pitchFamily="18" charset="2"/>
              </a:rPr>
              <a:t>)</a:t>
            </a:r>
            <a:r>
              <a:rPr lang="en-US" b="0">
                <a:sym typeface="Symbol" pitchFamily="18" charset="2"/>
              </a:rPr>
              <a:t>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EFC7D-DAC2-4285-8F88-2C42C786FEAD}" type="slidenum">
              <a:rPr lang="ru-RU"/>
              <a:pPr/>
              <a:t>4</a:t>
            </a:fld>
            <a:endParaRPr lang="ru-RU"/>
          </a:p>
        </p:txBody>
      </p:sp>
      <p:sp>
        <p:nvSpPr>
          <p:cNvPr id="278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492375"/>
            <a:ext cx="8229600" cy="790575"/>
          </a:xfrm>
          <a:noFill/>
        </p:spPr>
        <p:txBody>
          <a:bodyPr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Постановка проблемы</a:t>
            </a:r>
          </a:p>
        </p:txBody>
      </p:sp>
      <p:grpSp>
        <p:nvGrpSpPr>
          <p:cNvPr id="278630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86308" name="Text Box 4"/>
            <p:cNvSpPr txBox="1">
              <a:spLocks noChangeArrowheads="1"/>
            </p:cNvSpPr>
            <p:nvPr/>
          </p:nvSpPr>
          <p:spPr bwMode="auto">
            <a:xfrm>
              <a:off x="3969" y="4114"/>
              <a:ext cx="14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Постановка проблемы</a:t>
              </a:r>
            </a:p>
          </p:txBody>
        </p:sp>
        <p:grpSp>
          <p:nvGrpSpPr>
            <p:cNvPr id="278630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8631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8631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1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1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1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863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78631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78631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9905-0F41-4809-8E8B-EA40DF2D2E9E}" type="slidenum">
              <a:rPr lang="ru-RU"/>
              <a:pPr/>
              <a:t>40</a:t>
            </a:fld>
            <a:endParaRPr lang="ru-RU"/>
          </a:p>
        </p:txBody>
      </p:sp>
      <p:sp>
        <p:nvSpPr>
          <p:cNvPr id="258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8525" y="420688"/>
            <a:ext cx="7440613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Объединение конформных </a:t>
            </a:r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-моделей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88688" name="Text Box 16"/>
          <p:cNvSpPr txBox="1">
            <a:spLocks noChangeArrowheads="1"/>
          </p:cNvSpPr>
          <p:nvPr/>
        </p:nvSpPr>
        <p:spPr bwMode="auto">
          <a:xfrm>
            <a:off x="323850" y="2211388"/>
            <a:ext cx="8461375" cy="1181100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36000" rIns="108000" bIns="36000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(теорема_30)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Множество всех конформных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-трасс, то есть объединение всех конформных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-моделей, является (лево)монотонной моделью.</a:t>
            </a:r>
          </a:p>
        </p:txBody>
      </p:sp>
      <p:sp>
        <p:nvSpPr>
          <p:cNvPr id="2588689" name="Rectangle 17"/>
          <p:cNvSpPr>
            <a:spLocks noChangeArrowheads="1"/>
          </p:cNvSpPr>
          <p:nvPr/>
        </p:nvSpPr>
        <p:spPr bwMode="auto">
          <a:xfrm>
            <a:off x="2236788" y="3644900"/>
            <a:ext cx="4767262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Мажорирование</a:t>
            </a:r>
            <a:r>
              <a:rPr lang="en-US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-трасс</a:t>
            </a:r>
          </a:p>
        </p:txBody>
      </p:sp>
      <p:sp>
        <p:nvSpPr>
          <p:cNvPr id="2588692" name="Text Box 20"/>
          <p:cNvSpPr txBox="1">
            <a:spLocks noChangeArrowheads="1"/>
          </p:cNvSpPr>
          <p:nvPr/>
        </p:nvSpPr>
        <p:spPr bwMode="auto">
          <a:xfrm>
            <a:off x="539750" y="4508500"/>
            <a:ext cx="8172450" cy="6699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200" b="0">
                <a:latin typeface="Times New Roman" pitchFamily="18" charset="0"/>
                <a:sym typeface="Symbol" pitchFamily="18" charset="2"/>
              </a:rPr>
              <a:t>Чтобы получить меньшие монотонные модели, вводится отношение </a:t>
            </a:r>
            <a:r>
              <a:rPr lang="ru-RU" sz="2200" b="0" i="1">
                <a:latin typeface="Times New Roman" pitchFamily="18" charset="0"/>
                <a:sym typeface="Symbol" pitchFamily="18" charset="2"/>
              </a:rPr>
              <a:t>мажорирования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 -трасс, обладающее следующим свойством:</a:t>
            </a:r>
          </a:p>
        </p:txBody>
      </p:sp>
      <p:sp>
        <p:nvSpPr>
          <p:cNvPr id="2588693" name="Text Box 21"/>
          <p:cNvSpPr txBox="1">
            <a:spLocks noChangeArrowheads="1"/>
          </p:cNvSpPr>
          <p:nvPr/>
        </p:nvSpPr>
        <p:spPr bwMode="auto">
          <a:xfrm>
            <a:off x="466725" y="5300663"/>
            <a:ext cx="8137525" cy="815975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36000" rIns="108000" bIns="36000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(теорема_35)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Любая подмодель множества всех конформных</a:t>
            </a:r>
            <a:br>
              <a:rPr lang="ru-RU" b="0">
                <a:latin typeface="Times New Roman" pitchFamily="18" charset="0"/>
                <a:sym typeface="Symbol" pitchFamily="18" charset="2"/>
              </a:rPr>
            </a:br>
            <a:r>
              <a:rPr lang="ru-RU" b="0">
                <a:sym typeface="Symbol" pitchFamily="18" charset="2"/>
              </a:rPr>
              <a:t>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трасс, мажорирующая это множество, (лево)монотонна.</a:t>
            </a:r>
          </a:p>
        </p:txBody>
      </p:sp>
      <p:grpSp>
        <p:nvGrpSpPr>
          <p:cNvPr id="2588694" name="Group 2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88695" name="Text Box 23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588696" name="Group 2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88697" name="Group 2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88698" name="Rectangle 2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88699" name="Rectangle 2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88700" name="Rectangle 2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88701" name="Rectangle 2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8870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58870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588704" name="Text Box 32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588705" name="Text Box 33"/>
          <p:cNvSpPr txBox="1">
            <a:spLocks noChangeArrowheads="1"/>
          </p:cNvSpPr>
          <p:nvPr/>
        </p:nvSpPr>
        <p:spPr bwMode="auto">
          <a:xfrm>
            <a:off x="539750" y="1262063"/>
            <a:ext cx="8029575" cy="7620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ru-RU" sz="2200" b="0">
                <a:latin typeface="Times New Roman" pitchFamily="18" charset="0"/>
              </a:rPr>
              <a:t>Генеративность и аддитивность 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-трасс</a:t>
            </a:r>
            <a:r>
              <a:rPr lang="ru-RU" sz="2200" b="0">
                <a:latin typeface="Times New Roman" pitchFamily="18" charset="0"/>
              </a:rPr>
              <a:t> позволяют рассматривать конформность и композицию на уровне </a:t>
            </a:r>
            <a:r>
              <a:rPr lang="ru-RU" sz="2200" b="0">
                <a:latin typeface="Times New Roman" pitchFamily="18" charset="0"/>
                <a:sym typeface="Symbol" pitchFamily="18" charset="2"/>
              </a:rPr>
              <a:t>-модели.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BC34-3029-459B-BC6E-0F8113249946}" type="slidenum">
              <a:rPr lang="ru-RU"/>
              <a:pPr/>
              <a:t>41</a:t>
            </a:fld>
            <a:endParaRPr lang="ru-RU"/>
          </a:p>
        </p:txBody>
      </p:sp>
      <p:sp>
        <p:nvSpPr>
          <p:cNvPr id="244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0438" y="333375"/>
            <a:ext cx="479901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Монотонные подмодели</a:t>
            </a:r>
            <a:endParaRPr lang="ru-RU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447374" name="AutoShape 14"/>
          <p:cNvSpPr>
            <a:spLocks noChangeArrowheads="1"/>
          </p:cNvSpPr>
          <p:nvPr/>
        </p:nvSpPr>
        <p:spPr bwMode="auto">
          <a:xfrm>
            <a:off x="503238" y="1412875"/>
            <a:ext cx="8064500" cy="4716463"/>
          </a:xfrm>
          <a:prstGeom prst="roundRect">
            <a:avLst>
              <a:gd name="adj" fmla="val 16667"/>
            </a:avLst>
          </a:prstGeom>
          <a:solidFill>
            <a:srgbClr val="F9F7C7"/>
          </a:solidFill>
          <a:ln w="57150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10800" rIns="90000" bIns="46800"/>
          <a:lstStyle/>
          <a:p>
            <a:pPr algn="ctr"/>
            <a:r>
              <a:rPr lang="ru-RU" b="0">
                <a:latin typeface="Arial" charset="0"/>
              </a:rPr>
              <a:t>конформные </a:t>
            </a:r>
            <a:r>
              <a:rPr lang="ru-RU" b="0">
                <a:latin typeface="Arial" charset="0"/>
                <a:sym typeface="Symbol" pitchFamily="18" charset="2"/>
              </a:rPr>
              <a:t>-трассы</a:t>
            </a:r>
          </a:p>
        </p:txBody>
      </p:sp>
      <p:sp>
        <p:nvSpPr>
          <p:cNvPr id="2447375" name="AutoShape 15"/>
          <p:cNvSpPr>
            <a:spLocks noChangeAspect="1" noChangeArrowheads="1"/>
          </p:cNvSpPr>
          <p:nvPr/>
        </p:nvSpPr>
        <p:spPr bwMode="auto">
          <a:xfrm>
            <a:off x="935038" y="2239963"/>
            <a:ext cx="7129462" cy="3529012"/>
          </a:xfrm>
          <a:prstGeom prst="roundRect">
            <a:avLst>
              <a:gd name="adj" fmla="val 16667"/>
            </a:avLst>
          </a:prstGeom>
          <a:solidFill>
            <a:srgbClr val="DFF9C7"/>
          </a:solidFill>
          <a:ln w="57150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/>
            <a:r>
              <a:rPr lang="ru-RU" b="0">
                <a:latin typeface="Arial" charset="0"/>
              </a:rPr>
              <a:t>Финальная модель </a:t>
            </a:r>
            <a:r>
              <a:rPr lang="ru-RU" sz="1600" b="0" i="1">
                <a:latin typeface="Arial" charset="0"/>
              </a:rPr>
              <a:t>(теорема 36)</a:t>
            </a:r>
            <a:endParaRPr lang="ru-RU" sz="1600" b="0" i="1">
              <a:latin typeface="Arial" charset="0"/>
              <a:sym typeface="Symbol" pitchFamily="18" charset="2"/>
            </a:endParaRPr>
          </a:p>
          <a:p>
            <a:pPr algn="ctr">
              <a:spcBef>
                <a:spcPct val="68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минимизация длин -трасс</a:t>
            </a:r>
          </a:p>
        </p:txBody>
      </p:sp>
      <p:sp>
        <p:nvSpPr>
          <p:cNvPr id="2447376" name="AutoShape 16"/>
          <p:cNvSpPr>
            <a:spLocks noChangeAspect="1" noChangeArrowheads="1"/>
          </p:cNvSpPr>
          <p:nvPr/>
        </p:nvSpPr>
        <p:spPr bwMode="auto">
          <a:xfrm>
            <a:off x="1368425" y="3035300"/>
            <a:ext cx="6299200" cy="2230438"/>
          </a:xfrm>
          <a:prstGeom prst="roundRect">
            <a:avLst>
              <a:gd name="adj" fmla="val 16667"/>
            </a:avLst>
          </a:prstGeom>
          <a:solidFill>
            <a:srgbClr val="C7F9F9"/>
          </a:solidFill>
          <a:ln w="57150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46800" rIns="90000" bIns="154800"/>
          <a:lstStyle/>
          <a:p>
            <a:pPr algn="ctr">
              <a:spcBef>
                <a:spcPct val="0"/>
              </a:spcBef>
            </a:pPr>
            <a:r>
              <a:rPr lang="ru-RU" b="0">
                <a:latin typeface="Arial" charset="0"/>
              </a:rPr>
              <a:t>Однородная модель </a:t>
            </a:r>
            <a:r>
              <a:rPr lang="ru-RU" sz="1600" b="0" i="1">
                <a:latin typeface="Arial" charset="0"/>
              </a:rPr>
              <a:t>(теорема 37)</a:t>
            </a:r>
            <a:endParaRPr lang="ru-RU" sz="1600" b="0" i="1">
              <a:latin typeface="Arial" charset="0"/>
              <a:sym typeface="Symbol" pitchFamily="18" charset="2"/>
            </a:endParaRPr>
          </a:p>
          <a:p>
            <a:pPr algn="ctr">
              <a:spcBef>
                <a:spcPct val="34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максимизация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gamma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-множеств</a:t>
            </a:r>
          </a:p>
        </p:txBody>
      </p:sp>
      <p:sp>
        <p:nvSpPr>
          <p:cNvPr id="2447378" name="AutoShape 18"/>
          <p:cNvSpPr>
            <a:spLocks noChangeAspect="1" noChangeArrowheads="1"/>
          </p:cNvSpPr>
          <p:nvPr/>
        </p:nvSpPr>
        <p:spPr bwMode="auto">
          <a:xfrm>
            <a:off x="2144713" y="3687763"/>
            <a:ext cx="4649787" cy="1039812"/>
          </a:xfrm>
          <a:prstGeom prst="roundRect">
            <a:avLst>
              <a:gd name="adj" fmla="val 16667"/>
            </a:avLst>
          </a:prstGeom>
          <a:solidFill>
            <a:srgbClr val="F4C7F9"/>
          </a:solidFill>
          <a:ln w="57150" algn="ctr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lIns="198000" tIns="46800" rIns="198000" bIns="46800">
            <a:spAutoFit/>
          </a:bodyPr>
          <a:lstStyle/>
          <a:p>
            <a:pPr algn="ctr"/>
            <a:r>
              <a:rPr lang="ru-RU" b="0">
                <a:latin typeface="Arial" charset="0"/>
              </a:rPr>
              <a:t>Сингулярная модель </a:t>
            </a:r>
            <a:r>
              <a:rPr lang="ru-RU" sz="1600" b="0" i="1">
                <a:latin typeface="Arial" charset="0"/>
              </a:rPr>
              <a:t>(лемма 62)</a:t>
            </a:r>
            <a:endParaRPr lang="ru-RU" sz="1600" b="0" i="1">
              <a:latin typeface="Arial" charset="0"/>
              <a:sym typeface="Symbol" pitchFamily="18" charset="2"/>
            </a:endParaRPr>
          </a:p>
          <a:p>
            <a:pPr algn="ctr">
              <a:spcBef>
                <a:spcPct val="20000"/>
              </a:spcBef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максимизация 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-множеств</a:t>
            </a:r>
          </a:p>
        </p:txBody>
      </p:sp>
      <p:sp>
        <p:nvSpPr>
          <p:cNvPr id="2447379" name="Text Box 19"/>
          <p:cNvSpPr txBox="1">
            <a:spLocks noChangeArrowheads="1"/>
          </p:cNvSpPr>
          <p:nvPr/>
        </p:nvSpPr>
        <p:spPr bwMode="auto">
          <a:xfrm>
            <a:off x="1511300" y="3435350"/>
            <a:ext cx="6048375" cy="8223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0"/>
              </a:spcBef>
            </a:pPr>
            <a:r>
              <a:rPr lang="ru-RU" b="0">
                <a:latin typeface="Times New Roman" pitchFamily="18" charset="0"/>
              </a:rPr>
              <a:t>Достаточно искать мажорантные подмодели множества всех конформных </a:t>
            </a:r>
            <a:r>
              <a:rPr lang="ru-RU" b="0">
                <a:sym typeface="Symbol" pitchFamily="18" charset="2"/>
              </a:rPr>
              <a:t>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-трасс.</a:t>
            </a:r>
          </a:p>
        </p:txBody>
      </p:sp>
      <p:sp>
        <p:nvSpPr>
          <p:cNvPr id="2447380" name="Text Box 20"/>
          <p:cNvSpPr txBox="1">
            <a:spLocks noChangeArrowheads="1"/>
          </p:cNvSpPr>
          <p:nvPr/>
        </p:nvSpPr>
        <p:spPr bwMode="auto">
          <a:xfrm>
            <a:off x="34925" y="6057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447388" name="Text Box 28"/>
          <p:cNvSpPr txBox="1">
            <a:spLocks noChangeArrowheads="1"/>
          </p:cNvSpPr>
          <p:nvPr/>
        </p:nvSpPr>
        <p:spPr bwMode="auto">
          <a:xfrm>
            <a:off x="34925" y="63087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447389" name="Text Box 29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grpSp>
        <p:nvGrpSpPr>
          <p:cNvPr id="2447390" name="Group 3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47391" name="Text Box 31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447392" name="Group 3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47393" name="Group 3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47394" name="Rectangle 3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47395" name="Rectangle 3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47396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47397" name="Rectangle 3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47398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44739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447400" name="Text Box 4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47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447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47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4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4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47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47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4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47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47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75" grpId="0" animBg="1"/>
      <p:bldP spid="2447376" grpId="0" animBg="1"/>
      <p:bldP spid="2447378" grpId="2" animBg="1"/>
      <p:bldP spid="2447379" grpId="0"/>
      <p:bldP spid="2447380" grpId="0"/>
      <p:bldP spid="2447388" grpId="0"/>
      <p:bldP spid="244738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E8A-B563-4185-9CF3-EFC9DCB3C2C0}" type="slidenum">
              <a:rPr lang="ru-RU"/>
              <a:pPr/>
              <a:t>42</a:t>
            </a:fld>
            <a:endParaRPr lang="ru-RU"/>
          </a:p>
        </p:txBody>
      </p:sp>
      <p:sp>
        <p:nvSpPr>
          <p:cNvPr id="261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50" y="457200"/>
            <a:ext cx="5068888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Конечно-доминируемость</a:t>
            </a:r>
          </a:p>
        </p:txBody>
      </p:sp>
      <p:sp>
        <p:nvSpPr>
          <p:cNvPr id="2615311" name="Text Box 15"/>
          <p:cNvSpPr txBox="1">
            <a:spLocks noChangeArrowheads="1"/>
          </p:cNvSpPr>
          <p:nvPr/>
        </p:nvSpPr>
        <p:spPr bwMode="auto">
          <a:xfrm>
            <a:off x="250825" y="1804988"/>
            <a:ext cx="8605838" cy="3484562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62000" tIns="46800" rIns="162000" bIns="46800">
            <a:spAutoFit/>
          </a:bodyPr>
          <a:lstStyle/>
          <a:p>
            <a:pPr>
              <a:spcBef>
                <a:spcPct val="75000"/>
              </a:spcBef>
            </a:pPr>
            <a:r>
              <a:rPr lang="ru-RU" b="0">
                <a:latin typeface="Times New Roman" pitchFamily="18" charset="0"/>
              </a:rPr>
              <a:t>Сингулярная модель не всегда существует </a:t>
            </a:r>
            <a:r>
              <a:rPr lang="ru-RU" sz="1600" b="0" i="1">
                <a:latin typeface="Times New Roman" pitchFamily="18" charset="0"/>
              </a:rPr>
              <a:t>(примеры_58-59)</a:t>
            </a:r>
            <a:r>
              <a:rPr lang="ru-RU" b="0">
                <a:latin typeface="Times New Roman" pitchFamily="18" charset="0"/>
              </a:rPr>
              <a:t>.</a:t>
            </a:r>
          </a:p>
          <a:p>
            <a:pPr>
              <a:spcBef>
                <a:spcPct val="75000"/>
              </a:spcBef>
            </a:pPr>
            <a:r>
              <a:rPr lang="ru-RU" sz="1600" b="0" i="1">
                <a:latin typeface="Times New Roman" pitchFamily="18" charset="0"/>
              </a:rPr>
              <a:t>(теоремы_43_и_46)</a:t>
            </a:r>
            <a:r>
              <a:rPr lang="ru-RU" b="0">
                <a:latin typeface="Times New Roman" pitchFamily="18" charset="0"/>
              </a:rPr>
              <a:t> Для её существования налагаются ограничения на ветвимость исходной </a:t>
            </a: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-спецификации.</a:t>
            </a:r>
          </a:p>
          <a:p>
            <a:pPr>
              <a:spcBef>
                <a:spcPct val="75000"/>
              </a:spcBef>
            </a:pPr>
            <a:r>
              <a:rPr lang="en-US" b="0">
                <a:latin typeface="Times New Roman" pitchFamily="18" charset="0"/>
              </a:rPr>
              <a:t>LTS</a:t>
            </a:r>
            <a:r>
              <a:rPr lang="ru-RU" b="0">
                <a:latin typeface="Times New Roman" pitchFamily="18" charset="0"/>
              </a:rPr>
              <a:t> с этими ограничениями названы </a:t>
            </a:r>
            <a:r>
              <a:rPr lang="ru-RU" b="0" i="1">
                <a:latin typeface="Times New Roman" pitchFamily="18" charset="0"/>
              </a:rPr>
              <a:t>конечно-доминируемыми</a:t>
            </a:r>
            <a:r>
              <a:rPr lang="ru-RU" b="0">
                <a:latin typeface="Times New Roman" pitchFamily="18" charset="0"/>
              </a:rPr>
              <a:t>.</a:t>
            </a:r>
          </a:p>
          <a:p>
            <a:pPr>
              <a:spcBef>
                <a:spcPct val="75000"/>
              </a:spcBef>
            </a:pPr>
            <a:r>
              <a:rPr lang="ru-RU" sz="1600" b="0" i="1">
                <a:latin typeface="Times New Roman" pitchFamily="18" charset="0"/>
              </a:rPr>
              <a:t>(лемма_13 и теоремы_44-45)</a:t>
            </a:r>
            <a:r>
              <a:rPr lang="ru-RU" b="0">
                <a:latin typeface="Times New Roman" pitchFamily="18" charset="0"/>
              </a:rPr>
              <a:t> Эти ограничения совпадают с теми, что требуются для алгоритмической генерации тестов по исходной и по преобразованной </a:t>
            </a:r>
            <a:r>
              <a:rPr lang="en-US" b="0">
                <a:latin typeface="Times New Roman" pitchFamily="18" charset="0"/>
              </a:rPr>
              <a:t>LTS-</a:t>
            </a:r>
            <a:r>
              <a:rPr lang="ru-RU" b="0">
                <a:latin typeface="Times New Roman" pitchFamily="18" charset="0"/>
              </a:rPr>
              <a:t>спецификациям.</a:t>
            </a:r>
          </a:p>
        </p:txBody>
      </p:sp>
      <p:grpSp>
        <p:nvGrpSpPr>
          <p:cNvPr id="2615329" name="Group 3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15330" name="Text Box 34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615331" name="Group 3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15332" name="Group 3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15333" name="Rectangle 3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15334" name="Rectangle 3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15335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15336" name="Rectangle 4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1533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61533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615339" name="Text Box 4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BDCB9-F823-431E-9732-C7410D5CC474}" type="slidenum">
              <a:rPr lang="ru-RU"/>
              <a:pPr/>
              <a:t>43</a:t>
            </a:fld>
            <a:endParaRPr lang="ru-RU"/>
          </a:p>
        </p:txBody>
      </p:sp>
      <p:sp>
        <p:nvSpPr>
          <p:cNvPr id="247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73063"/>
            <a:ext cx="8091488" cy="608012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Преобразование при многократной композиции</a:t>
            </a:r>
            <a:endParaRPr lang="ru-RU" sz="28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476046" name="Text Box 14"/>
          <p:cNvSpPr txBox="1">
            <a:spLocks noChangeArrowheads="1"/>
          </p:cNvSpPr>
          <p:nvPr/>
        </p:nvSpPr>
        <p:spPr bwMode="auto">
          <a:xfrm>
            <a:off x="287338" y="1160463"/>
            <a:ext cx="8532812" cy="19558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2900" indent="-342900" algn="ctr"/>
            <a:r>
              <a:rPr lang="ru-RU" b="0" i="1">
                <a:latin typeface="Times New Roman" pitchFamily="18" charset="0"/>
                <a:sym typeface="Symbol" pitchFamily="18" charset="2"/>
              </a:rPr>
              <a:t>Нужно ли преобразовывать помежуточные</a:t>
            </a:r>
            <a:br>
              <a:rPr lang="ru-RU" b="0" i="1">
                <a:latin typeface="Times New Roman" pitchFamily="18" charset="0"/>
                <a:sym typeface="Symbol" pitchFamily="18" charset="2"/>
              </a:rPr>
            </a:br>
            <a:r>
              <a:rPr lang="ru-RU" b="0" i="1">
                <a:latin typeface="Times New Roman" pitchFamily="18" charset="0"/>
                <a:sym typeface="Symbol" pitchFamily="18" charset="2"/>
              </a:rPr>
              <a:t>результаты при многократной композиции?</a:t>
            </a:r>
          </a:p>
          <a:p>
            <a:pPr marL="342900" indent="-342900">
              <a:lnSpc>
                <a:spcPct val="95000"/>
              </a:lnSpc>
            </a:pPr>
            <a:r>
              <a:rPr lang="ru-RU" b="0">
                <a:latin typeface="Times New Roman" pitchFamily="18" charset="0"/>
                <a:sym typeface="Symbol" pitchFamily="18" charset="2"/>
              </a:rPr>
              <a:t>Композиция монотонно преобразованных 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-спецификаций может не быть монотонно преобразованной спецификацией. Например, может нарушиться свойство сингулярности.</a:t>
            </a:r>
          </a:p>
        </p:txBody>
      </p:sp>
      <p:grpSp>
        <p:nvGrpSpPr>
          <p:cNvPr id="2476048" name="Group 1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76049" name="Text Box 17"/>
            <p:cNvSpPr txBox="1">
              <a:spLocks noChangeArrowheads="1"/>
            </p:cNvSpPr>
            <p:nvPr/>
          </p:nvSpPr>
          <p:spPr bwMode="auto">
            <a:xfrm>
              <a:off x="3540" y="4114"/>
              <a:ext cx="1699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4. Верификация композиции</a:t>
              </a:r>
            </a:p>
          </p:txBody>
        </p:sp>
        <p:grpSp>
          <p:nvGrpSpPr>
            <p:cNvPr id="2476050" name="Group 1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76051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76052" name="Rectangle 2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76053" name="Rectangle 2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76054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76055" name="Rectangle 2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7605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47605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476058" name="Text Box 2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476060" name="Text Box 28"/>
          <p:cNvSpPr txBox="1">
            <a:spLocks noChangeArrowheads="1"/>
          </p:cNvSpPr>
          <p:nvPr/>
        </p:nvSpPr>
        <p:spPr bwMode="auto">
          <a:xfrm>
            <a:off x="287338" y="5086350"/>
            <a:ext cx="8532812" cy="10429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2900" indent="-342900">
              <a:lnSpc>
                <a:spcPct val="95000"/>
              </a:lnSpc>
            </a:pPr>
            <a:r>
              <a:rPr lang="ru-RU">
                <a:solidFill>
                  <a:srgbClr val="3333FF"/>
                </a:solidFill>
                <a:latin typeface="Arial" charset="0"/>
                <a:sym typeface="Symbol" pitchFamily="18" charset="2"/>
              </a:rPr>
              <a:t>Да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- если допускаются иные схемы компоновки и даже неконформные реализации компонентов. Преобразуются сгенерированные спецификации подсистем всех уровней.</a:t>
            </a:r>
            <a:endParaRPr lang="en-US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476061" name="Text Box 29"/>
          <p:cNvSpPr txBox="1">
            <a:spLocks noChangeArrowheads="1"/>
          </p:cNvSpPr>
          <p:nvPr/>
        </p:nvSpPr>
        <p:spPr bwMode="auto">
          <a:xfrm>
            <a:off x="179388" y="3184525"/>
            <a:ext cx="8712200" cy="1824038"/>
          </a:xfrm>
          <a:prstGeom prst="rect">
            <a:avLst/>
          </a:prstGeom>
          <a:solidFill>
            <a:srgbClr val="F9F7C7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72000" tIns="36000" rIns="72000" bIns="36000" anchor="ctr">
            <a:spAutoFit/>
          </a:bodyPr>
          <a:lstStyle/>
          <a:p>
            <a:pPr marL="342900" indent="-342900">
              <a:lnSpc>
                <a:spcPct val="95000"/>
              </a:lnSpc>
            </a:pPr>
            <a:r>
              <a:rPr lang="ru-RU">
                <a:solidFill>
                  <a:srgbClr val="3333FF"/>
                </a:solidFill>
                <a:latin typeface="Arial" charset="0"/>
                <a:sym typeface="Symbol" pitchFamily="18" charset="2"/>
              </a:rPr>
              <a:t>Нет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– </a:t>
            </a:r>
            <a:r>
              <a:rPr lang="ru-RU" sz="1600" b="0" i="1">
                <a:latin typeface="Times New Roman" pitchFamily="18" charset="0"/>
                <a:sym typeface="Symbol" pitchFamily="18" charset="2"/>
              </a:rPr>
              <a:t>(теорема_23)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 если фиксирована схема компоновки: число компонентов и порядок их композиции, то есть реализации и спецификации компонуются по одной схеме. Преобразуются только спецификации «атомарных» компонентов нижнего уровня.</a:t>
            </a:r>
            <a:endParaRPr lang="ru-RU" b="0">
              <a:sym typeface="Euclid Math One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F8F2DC"/>
          </a:fgClr>
          <a:bgClr>
            <a:srgbClr val="FDFAF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5403F-7569-4DF8-9E1B-54F7DFBB0F63}" type="slidenum">
              <a:rPr lang="ru-RU"/>
              <a:pPr/>
              <a:t>44</a:t>
            </a:fld>
            <a:endParaRPr lang="ru-RU"/>
          </a:p>
        </p:txBody>
      </p:sp>
      <p:pic>
        <p:nvPicPr>
          <p:cNvPr id="2484274" name="Picture 50" descr="end_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100" y="6516688"/>
            <a:ext cx="396875" cy="157162"/>
          </a:xfrm>
          <a:prstGeom prst="rect">
            <a:avLst/>
          </a:prstGeom>
          <a:noFill/>
        </p:spPr>
      </p:pic>
      <p:sp>
        <p:nvSpPr>
          <p:cNvPr id="248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79475" y="334963"/>
            <a:ext cx="7343775" cy="790575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результаты работы</a:t>
            </a:r>
            <a:endParaRPr lang="ru-RU" sz="4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2484239" name="Text Box 15"/>
          <p:cNvSpPr txBox="1">
            <a:spLocks noChangeArrowheads="1"/>
          </p:cNvSpPr>
          <p:nvPr/>
        </p:nvSpPr>
        <p:spPr bwMode="auto">
          <a:xfrm>
            <a:off x="215900" y="1196975"/>
            <a:ext cx="8677275" cy="48196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sz="2000" b="0">
                <a:latin typeface="Times New Roman" pitchFamily="18" charset="0"/>
                <a:sym typeface="Symbol" pitchFamily="18" charset="2"/>
              </a:rPr>
              <a:t>Метод формализации тестового эксперимента с помощью параметризуемой машины тестирования для определения класса семантик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взаимодействия. Введение понятия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разрушения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endParaRPr lang="ru-RU" sz="2000" b="0">
              <a:latin typeface="Times New Roman" pitchFamily="18" charset="0"/>
            </a:endParaRP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Концепция безопасного тестирования, гипотеза о безопасности и безопасная конформность, параметризуемые семантикой взаимодействия.</a:t>
            </a:r>
            <a:r>
              <a:rPr lang="ru-RU" sz="2000" b="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Метод генерации полного набора тестов для безопасной конформности по спецификации, заданной в виде трассовой или LTS-модели.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Метод пополнения спецификаций, сохраняющего классы конформных и безопасных реализаций, для перехода к семантике, в которой все отказы наблюдаемы. Решение проблемы рефлексивности конформности.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Концепция -трасс и модели -трасс, позволяющая в единой трассовой теории формализовать как конформность, так и композицию.</a:t>
            </a:r>
          </a:p>
          <a:p>
            <a:pPr marL="342900" indent="-342900">
              <a:spcBef>
                <a:spcPct val="30000"/>
              </a:spcBef>
              <a:buFont typeface="Wingdings" pitchFamily="2" charset="2"/>
              <a:buAutoNum type="arabicPeriod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Решение проблемы монотонности (сохранение конформности при композиции) с помощью монотонного преобразования спецификаций.</a:t>
            </a:r>
            <a:endParaRPr lang="ru-RU" sz="2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484249" name="Oval 25"/>
          <p:cNvSpPr>
            <a:spLocks noChangeArrowheads="1"/>
          </p:cNvSpPr>
          <p:nvPr/>
        </p:nvSpPr>
        <p:spPr bwMode="auto">
          <a:xfrm>
            <a:off x="200025" y="3643313"/>
            <a:ext cx="360363" cy="360362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484250" name="Oval 26"/>
          <p:cNvSpPr>
            <a:spLocks noChangeArrowheads="1"/>
          </p:cNvSpPr>
          <p:nvPr/>
        </p:nvSpPr>
        <p:spPr bwMode="auto">
          <a:xfrm>
            <a:off x="200025" y="5335588"/>
            <a:ext cx="360363" cy="360362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2484248" name="Oval 24"/>
          <p:cNvSpPr>
            <a:spLocks noChangeArrowheads="1"/>
          </p:cNvSpPr>
          <p:nvPr/>
        </p:nvSpPr>
        <p:spPr bwMode="auto">
          <a:xfrm>
            <a:off x="200025" y="2924175"/>
            <a:ext cx="360363" cy="360363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pic>
        <p:nvPicPr>
          <p:cNvPr id="2484271" name="Picture 47" descr="en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6129338"/>
            <a:ext cx="238125" cy="574675"/>
          </a:xfrm>
          <a:prstGeom prst="rect">
            <a:avLst/>
          </a:prstGeom>
          <a:noFill/>
        </p:spPr>
      </p:pic>
      <p:pic>
        <p:nvPicPr>
          <p:cNvPr id="2484268" name="Picture 44" descr="end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4488" y="6129338"/>
            <a:ext cx="230187" cy="584200"/>
          </a:xfrm>
          <a:prstGeom prst="rect">
            <a:avLst/>
          </a:prstGeom>
          <a:noFill/>
        </p:spPr>
      </p:pic>
      <p:pic>
        <p:nvPicPr>
          <p:cNvPr id="2484269" name="Picture 45" descr="end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8788" y="6021388"/>
            <a:ext cx="295275" cy="684212"/>
          </a:xfrm>
          <a:prstGeom prst="rect">
            <a:avLst/>
          </a:prstGeom>
          <a:noFill/>
        </p:spPr>
      </p:pic>
      <p:pic>
        <p:nvPicPr>
          <p:cNvPr id="2484270" name="Picture 46" descr="end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2750" y="6083300"/>
            <a:ext cx="233363" cy="622300"/>
          </a:xfrm>
          <a:prstGeom prst="rect">
            <a:avLst/>
          </a:prstGeom>
          <a:noFill/>
        </p:spPr>
      </p:pic>
      <p:pic>
        <p:nvPicPr>
          <p:cNvPr id="2484275" name="Picture 51" descr="end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4663" y="5967413"/>
            <a:ext cx="1657350" cy="809625"/>
          </a:xfrm>
          <a:prstGeom prst="rect">
            <a:avLst/>
          </a:prstGeom>
          <a:noFill/>
        </p:spPr>
      </p:pic>
      <p:grpSp>
        <p:nvGrpSpPr>
          <p:cNvPr id="2484267" name="Group 4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84228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805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Основные результаты работы</a:t>
              </a:r>
            </a:p>
          </p:txBody>
        </p:sp>
        <p:grpSp>
          <p:nvGrpSpPr>
            <p:cNvPr id="2484229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84230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84231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2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4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8423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48423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484237" name="Text Box 1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484277" name="Rectangle 53"/>
          <p:cNvSpPr>
            <a:spLocks noChangeArrowheads="1"/>
          </p:cNvSpPr>
          <p:nvPr/>
        </p:nvSpPr>
        <p:spPr bwMode="auto">
          <a:xfrm>
            <a:off x="792163" y="1112838"/>
            <a:ext cx="7488237" cy="47625"/>
          </a:xfrm>
          <a:prstGeom prst="rect">
            <a:avLst/>
          </a:prstGeom>
          <a:gradFill rotWithShape="1">
            <a:gsLst>
              <a:gs pos="0">
                <a:srgbClr val="F5EFE3">
                  <a:gamma/>
                  <a:shade val="36471"/>
                  <a:invGamma/>
                </a:srgbClr>
              </a:gs>
              <a:gs pos="50000">
                <a:srgbClr val="F5EFE3"/>
              </a:gs>
              <a:gs pos="100000">
                <a:srgbClr val="F5EFE3">
                  <a:gamma/>
                  <a:shade val="3647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8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8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16875 -0.00578 " pathEditMode="relative" rAng="0" ptsTypes="AA">
                                      <p:cBhvr>
                                        <p:cTn id="12" dur="9000" fill="hold"/>
                                        <p:tgtEl>
                                          <p:spTgt spid="2484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2.22222E-6 L -0.1415 -0.00255 " pathEditMode="relative" rAng="0" ptsTypes="AA">
                                      <p:cBhvr>
                                        <p:cTn id="15" dur="6000" fill="hold"/>
                                        <p:tgtEl>
                                          <p:spTgt spid="2484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2.59259E-6 L -0.10139 -0.00185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484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96 1.85185E-6 L 0.06423 1.85185E-6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2484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42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8A10-C192-4281-B3E2-733022A0CAF9}" type="slidenum">
              <a:rPr lang="ru-RU"/>
              <a:pPr/>
              <a:t>5</a:t>
            </a:fld>
            <a:endParaRPr lang="ru-RU"/>
          </a:p>
        </p:txBody>
      </p:sp>
      <p:sp>
        <p:nvSpPr>
          <p:cNvPr id="2040834" name="Line 2"/>
          <p:cNvSpPr>
            <a:spLocks noChangeShapeType="1"/>
          </p:cNvSpPr>
          <p:nvPr/>
        </p:nvSpPr>
        <p:spPr bwMode="auto">
          <a:xfrm>
            <a:off x="4248150" y="1389063"/>
            <a:ext cx="1588" cy="410527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2040869" name="AutoShape 37"/>
          <p:cNvCxnSpPr>
            <a:cxnSpLocks noChangeShapeType="1"/>
            <a:stCxn id="2040837" idx="3"/>
            <a:endCxn id="2040868" idx="1"/>
          </p:cNvCxnSpPr>
          <p:nvPr/>
        </p:nvCxnSpPr>
        <p:spPr bwMode="auto">
          <a:xfrm>
            <a:off x="2147888" y="3840163"/>
            <a:ext cx="4425950" cy="1587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FF"/>
            </a:solidFill>
            <a:round/>
            <a:headEnd/>
            <a:tailEnd type="arrow" w="lg" len="lg"/>
          </a:ln>
          <a:effectLst/>
        </p:spPr>
      </p:cxnSp>
      <p:sp>
        <p:nvSpPr>
          <p:cNvPr id="2040836" name="AutoShape 4"/>
          <p:cNvSpPr>
            <a:spLocks noChangeArrowheads="1"/>
          </p:cNvSpPr>
          <p:nvPr/>
        </p:nvSpPr>
        <p:spPr bwMode="auto">
          <a:xfrm>
            <a:off x="2122488" y="2336800"/>
            <a:ext cx="1641475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Требования</a:t>
            </a:r>
          </a:p>
        </p:txBody>
      </p:sp>
      <p:sp>
        <p:nvSpPr>
          <p:cNvPr id="2040837" name="AutoShape 5"/>
          <p:cNvSpPr>
            <a:spLocks noChangeArrowheads="1"/>
          </p:cNvSpPr>
          <p:nvPr/>
        </p:nvSpPr>
        <p:spPr bwMode="auto">
          <a:xfrm>
            <a:off x="827088" y="3425825"/>
            <a:ext cx="1320800" cy="827088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Целевая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система</a:t>
            </a:r>
          </a:p>
        </p:txBody>
      </p:sp>
      <p:sp>
        <p:nvSpPr>
          <p:cNvPr id="2040839" name="AutoShape 7"/>
          <p:cNvSpPr>
            <a:spLocks noChangeArrowheads="1"/>
          </p:cNvSpPr>
          <p:nvPr/>
        </p:nvSpPr>
        <p:spPr bwMode="auto">
          <a:xfrm>
            <a:off x="2278063" y="4689475"/>
            <a:ext cx="1090612" cy="827088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62000" tIns="118800" rIns="162000" bIns="118800" anchor="ctr"/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Набор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тестов</a:t>
            </a:r>
          </a:p>
        </p:txBody>
      </p:sp>
      <p:sp>
        <p:nvSpPr>
          <p:cNvPr id="2040840" name="Text Box 8"/>
          <p:cNvSpPr txBox="1">
            <a:spLocks noChangeArrowheads="1"/>
          </p:cNvSpPr>
          <p:nvPr/>
        </p:nvSpPr>
        <p:spPr bwMode="auto">
          <a:xfrm>
            <a:off x="1223963" y="1403350"/>
            <a:ext cx="2706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b="0">
                <a:solidFill>
                  <a:srgbClr val="5F5F5F"/>
                </a:solidFill>
                <a:latin typeface="Arial Black" pitchFamily="34" charset="0"/>
              </a:rPr>
              <a:t>Реальный мир</a:t>
            </a:r>
          </a:p>
        </p:txBody>
      </p:sp>
      <p:sp>
        <p:nvSpPr>
          <p:cNvPr id="2040841" name="Text Box 9"/>
          <p:cNvSpPr txBox="1">
            <a:spLocks noChangeArrowheads="1"/>
          </p:cNvSpPr>
          <p:nvPr/>
        </p:nvSpPr>
        <p:spPr bwMode="auto">
          <a:xfrm>
            <a:off x="4548188" y="140335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b="0">
                <a:solidFill>
                  <a:srgbClr val="5F5F5F"/>
                </a:solidFill>
                <a:latin typeface="Arial Black" pitchFamily="34" charset="0"/>
              </a:rPr>
              <a:t>Модельный мир</a:t>
            </a:r>
          </a:p>
        </p:txBody>
      </p:sp>
      <p:sp>
        <p:nvSpPr>
          <p:cNvPr id="2040842" name="Text Box 10"/>
          <p:cNvSpPr txBox="1">
            <a:spLocks noChangeArrowheads="1"/>
          </p:cNvSpPr>
          <p:nvPr/>
        </p:nvSpPr>
        <p:spPr bwMode="auto">
          <a:xfrm>
            <a:off x="179388" y="2917825"/>
            <a:ext cx="139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latin typeface="Arial" charset="0"/>
              </a:rPr>
              <a:t>конформна</a:t>
            </a:r>
          </a:p>
        </p:txBody>
      </p:sp>
      <p:sp>
        <p:nvSpPr>
          <p:cNvPr id="2040843" name="Text Box 11"/>
          <p:cNvSpPr txBox="1">
            <a:spLocks noChangeArrowheads="1"/>
          </p:cNvSpPr>
          <p:nvPr/>
        </p:nvSpPr>
        <p:spPr bwMode="auto">
          <a:xfrm>
            <a:off x="7261225" y="2917825"/>
            <a:ext cx="1450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ru-RU" sz="1800" b="0">
                <a:latin typeface="Arial" charset="0"/>
              </a:rPr>
              <a:t> конформна</a:t>
            </a:r>
          </a:p>
        </p:txBody>
      </p:sp>
      <p:sp>
        <p:nvSpPr>
          <p:cNvPr id="2040844" name="Text Box 12"/>
          <p:cNvSpPr txBox="1">
            <a:spLocks noChangeArrowheads="1"/>
          </p:cNvSpPr>
          <p:nvPr/>
        </p:nvSpPr>
        <p:spPr bwMode="auto">
          <a:xfrm>
            <a:off x="7200900" y="4432300"/>
            <a:ext cx="1047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latin typeface="Arial" charset="0"/>
              </a:rPr>
              <a:t> проходит</a:t>
            </a:r>
          </a:p>
        </p:txBody>
      </p:sp>
      <p:sp>
        <p:nvSpPr>
          <p:cNvPr id="2040845" name="Text Box 13"/>
          <p:cNvSpPr txBox="1">
            <a:spLocks noChangeArrowheads="1"/>
          </p:cNvSpPr>
          <p:nvPr/>
        </p:nvSpPr>
        <p:spPr bwMode="auto">
          <a:xfrm>
            <a:off x="500063" y="4432300"/>
            <a:ext cx="1047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latin typeface="Arial" charset="0"/>
              </a:rPr>
              <a:t>проходит </a:t>
            </a:r>
          </a:p>
        </p:txBody>
      </p:sp>
      <p:sp>
        <p:nvSpPr>
          <p:cNvPr id="2040846" name="Text Box 14"/>
          <p:cNvSpPr txBox="1">
            <a:spLocks noChangeArrowheads="1"/>
          </p:cNvSpPr>
          <p:nvPr/>
        </p:nvSpPr>
        <p:spPr bwMode="auto">
          <a:xfrm>
            <a:off x="3492500" y="3262313"/>
            <a:ext cx="1689100" cy="2746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solidFill>
                  <a:srgbClr val="0000FF"/>
                </a:solidFill>
                <a:latin typeface="Arial" charset="0"/>
              </a:rPr>
              <a:t>моделирование</a:t>
            </a:r>
          </a:p>
        </p:txBody>
      </p:sp>
      <p:sp>
        <p:nvSpPr>
          <p:cNvPr id="2040847" name="Text Box 15"/>
          <p:cNvSpPr txBox="1">
            <a:spLocks noChangeArrowheads="1"/>
          </p:cNvSpPr>
          <p:nvPr/>
        </p:nvSpPr>
        <p:spPr bwMode="auto">
          <a:xfrm>
            <a:off x="3765550" y="5157788"/>
            <a:ext cx="1238250" cy="2746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solidFill>
                  <a:srgbClr val="006600"/>
                </a:solidFill>
                <a:latin typeface="Arial" charset="0"/>
              </a:rPr>
              <a:t>трансляция</a:t>
            </a:r>
          </a:p>
        </p:txBody>
      </p:sp>
      <p:sp>
        <p:nvSpPr>
          <p:cNvPr id="2040848" name="Text Box 16"/>
          <p:cNvSpPr txBox="1">
            <a:spLocks noChangeArrowheads="1"/>
          </p:cNvSpPr>
          <p:nvPr/>
        </p:nvSpPr>
        <p:spPr bwMode="auto">
          <a:xfrm rot="16200000">
            <a:off x="8211345" y="3685381"/>
            <a:ext cx="5826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65000"/>
              </a:lnSpc>
              <a:spcBef>
                <a:spcPct val="0"/>
              </a:spcBef>
            </a:pPr>
            <a:r>
              <a:rPr lang="en-US" sz="4400" b="0">
                <a:latin typeface="Arial" charset="0"/>
                <a:sym typeface="Symbol" pitchFamily="18" charset="2"/>
              </a:rPr>
              <a:t></a:t>
            </a:r>
          </a:p>
        </p:txBody>
      </p:sp>
      <p:sp>
        <p:nvSpPr>
          <p:cNvPr id="2040849" name="Text Box 17"/>
          <p:cNvSpPr txBox="1">
            <a:spLocks noChangeArrowheads="1"/>
          </p:cNvSpPr>
          <p:nvPr/>
        </p:nvSpPr>
        <p:spPr bwMode="auto">
          <a:xfrm rot="16200000">
            <a:off x="240506" y="3655219"/>
            <a:ext cx="5826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>
              <a:lnSpc>
                <a:spcPct val="55000"/>
              </a:lnSpc>
              <a:spcBef>
                <a:spcPct val="0"/>
              </a:spcBef>
            </a:pPr>
            <a:r>
              <a:rPr lang="en-US" sz="4400" b="0">
                <a:latin typeface="Arial" charset="0"/>
                <a:sym typeface="Symbol" pitchFamily="18" charset="2"/>
              </a:rPr>
              <a:t></a:t>
            </a:r>
          </a:p>
        </p:txBody>
      </p:sp>
      <p:cxnSp>
        <p:nvCxnSpPr>
          <p:cNvPr id="2040850" name="AutoShape 18"/>
          <p:cNvCxnSpPr>
            <a:cxnSpLocks noChangeShapeType="1"/>
            <a:stCxn id="2040837" idx="0"/>
            <a:endCxn id="2040836" idx="1"/>
          </p:cNvCxnSpPr>
          <p:nvPr/>
        </p:nvCxnSpPr>
        <p:spPr bwMode="auto">
          <a:xfrm rot="16200000">
            <a:off x="1398588" y="2701925"/>
            <a:ext cx="812800" cy="63500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1" name="AutoShape 19"/>
          <p:cNvCxnSpPr>
            <a:cxnSpLocks noChangeShapeType="1"/>
            <a:stCxn id="2040837" idx="2"/>
            <a:endCxn id="2040839" idx="1"/>
          </p:cNvCxnSpPr>
          <p:nvPr/>
        </p:nvCxnSpPr>
        <p:spPr bwMode="auto">
          <a:xfrm rot="16200000" flipH="1">
            <a:off x="1457326" y="4283075"/>
            <a:ext cx="850900" cy="79057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2" name="AutoShape 20"/>
          <p:cNvCxnSpPr>
            <a:cxnSpLocks noChangeShapeType="1"/>
            <a:stCxn id="2040868" idx="0"/>
            <a:endCxn id="2040838" idx="3"/>
          </p:cNvCxnSpPr>
          <p:nvPr/>
        </p:nvCxnSpPr>
        <p:spPr bwMode="auto">
          <a:xfrm rot="5400000" flipH="1">
            <a:off x="6565107" y="2764631"/>
            <a:ext cx="966788" cy="66357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3" name="AutoShape 21"/>
          <p:cNvCxnSpPr>
            <a:cxnSpLocks noChangeShapeType="1"/>
            <a:stCxn id="2040835" idx="2"/>
            <a:endCxn id="2040859" idx="3"/>
          </p:cNvCxnSpPr>
          <p:nvPr/>
        </p:nvCxnSpPr>
        <p:spPr bwMode="auto">
          <a:xfrm rot="5400000">
            <a:off x="6337300" y="4044950"/>
            <a:ext cx="985838" cy="1100138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2040855" name="AutoShape 23"/>
          <p:cNvCxnSpPr>
            <a:cxnSpLocks noChangeShapeType="1"/>
            <a:stCxn id="2040859" idx="1"/>
            <a:endCxn id="2040839" idx="3"/>
          </p:cNvCxnSpPr>
          <p:nvPr/>
        </p:nvCxnSpPr>
        <p:spPr bwMode="auto">
          <a:xfrm flipH="1">
            <a:off x="3368675" y="5087938"/>
            <a:ext cx="1878013" cy="15875"/>
          </a:xfrm>
          <a:prstGeom prst="straightConnector1">
            <a:avLst/>
          </a:prstGeom>
          <a:noFill/>
          <a:ln w="50800">
            <a:solidFill>
              <a:srgbClr val="006600"/>
            </a:solidFill>
            <a:round/>
            <a:headEnd/>
            <a:tailEnd type="triangle" w="lg" len="lg"/>
          </a:ln>
          <a:effectLst/>
        </p:spPr>
      </p:cxnSp>
      <p:cxnSp>
        <p:nvCxnSpPr>
          <p:cNvPr id="2040857" name="AutoShape 25"/>
          <p:cNvCxnSpPr>
            <a:cxnSpLocks noChangeShapeType="1"/>
            <a:stCxn id="2040836" idx="3"/>
            <a:endCxn id="2040838" idx="1"/>
          </p:cNvCxnSpPr>
          <p:nvPr/>
        </p:nvCxnSpPr>
        <p:spPr bwMode="auto">
          <a:xfrm>
            <a:off x="3763963" y="2613025"/>
            <a:ext cx="1023937" cy="0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/>
            <a:tailEnd type="arrow" w="lg" len="lg"/>
          </a:ln>
          <a:effectLst/>
        </p:spPr>
      </p:cxnSp>
      <p:cxnSp>
        <p:nvCxnSpPr>
          <p:cNvPr id="2040858" name="AutoShape 26"/>
          <p:cNvCxnSpPr>
            <a:cxnSpLocks noChangeShapeType="1"/>
            <a:stCxn id="2040837" idx="3"/>
            <a:endCxn id="2040868" idx="1"/>
          </p:cNvCxnSpPr>
          <p:nvPr/>
        </p:nvCxnSpPr>
        <p:spPr bwMode="auto">
          <a:xfrm>
            <a:off x="2147888" y="3840163"/>
            <a:ext cx="4425950" cy="1587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FF"/>
            </a:solidFill>
            <a:prstDash val="sysDot"/>
            <a:round/>
            <a:headEnd/>
            <a:tailEnd type="arrow" w="lg" len="lg"/>
          </a:ln>
          <a:effectLst/>
        </p:spPr>
      </p:cxnSp>
      <p:sp>
        <p:nvSpPr>
          <p:cNvPr id="2040860" name="Rectangle 28"/>
          <p:cNvSpPr>
            <a:spLocks noGrp="1" noChangeArrowheads="1"/>
          </p:cNvSpPr>
          <p:nvPr>
            <p:ph type="title"/>
          </p:nvPr>
        </p:nvSpPr>
        <p:spPr>
          <a:xfrm>
            <a:off x="179388" y="365125"/>
            <a:ext cx="8748712" cy="668338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Верификация конформности</a:t>
            </a:r>
          </a:p>
        </p:txBody>
      </p:sp>
      <p:sp>
        <p:nvSpPr>
          <p:cNvPr id="2040870" name="Rectangle 38"/>
          <p:cNvSpPr>
            <a:spLocks noChangeArrowheads="1"/>
          </p:cNvSpPr>
          <p:nvPr/>
        </p:nvSpPr>
        <p:spPr bwMode="auto">
          <a:xfrm>
            <a:off x="1693863" y="365125"/>
            <a:ext cx="2841625" cy="668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90000" bIns="900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32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Тестирование</a:t>
            </a:r>
          </a:p>
        </p:txBody>
      </p:sp>
      <p:sp>
        <p:nvSpPr>
          <p:cNvPr id="2040871" name="Text Box 39"/>
          <p:cNvSpPr txBox="1">
            <a:spLocks noChangeArrowheads="1"/>
          </p:cNvSpPr>
          <p:nvPr/>
        </p:nvSpPr>
        <p:spPr bwMode="auto">
          <a:xfrm>
            <a:off x="2092325" y="5597525"/>
            <a:ext cx="5000625" cy="711200"/>
          </a:xfrm>
          <a:prstGeom prst="rect">
            <a:avLst/>
          </a:prstGeom>
          <a:solidFill>
            <a:srgbClr val="F2FBD9"/>
          </a:solidFill>
          <a:ln w="9525">
            <a:solidFill>
              <a:srgbClr val="EEEDDE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2000" b="0">
                <a:latin typeface="Arial" charset="0"/>
              </a:rPr>
              <a:t>Требования формулируются в терминах</a:t>
            </a:r>
          </a:p>
          <a:p>
            <a:pPr algn="l">
              <a:spcBef>
                <a:spcPct val="0"/>
              </a:spcBef>
            </a:pPr>
            <a:r>
              <a:rPr lang="ru-RU" sz="2000" b="0">
                <a:latin typeface="Arial" charset="0"/>
              </a:rPr>
              <a:t>взаимодействия системы с окружением.</a:t>
            </a:r>
          </a:p>
        </p:txBody>
      </p:sp>
      <p:sp>
        <p:nvSpPr>
          <p:cNvPr id="2040904" name="Oval 72"/>
          <p:cNvSpPr>
            <a:spLocks noChangeArrowheads="1"/>
          </p:cNvSpPr>
          <p:nvPr/>
        </p:nvSpPr>
        <p:spPr bwMode="auto">
          <a:xfrm rot="-2771396">
            <a:off x="68263" y="3540125"/>
            <a:ext cx="884237" cy="58896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cxnSp>
        <p:nvCxnSpPr>
          <p:cNvPr id="2040927" name="AutoShape 95"/>
          <p:cNvCxnSpPr>
            <a:cxnSpLocks noChangeShapeType="1"/>
            <a:stCxn id="2040842" idx="3"/>
            <a:endCxn id="2040843" idx="1"/>
          </p:cNvCxnSpPr>
          <p:nvPr/>
        </p:nvCxnSpPr>
        <p:spPr bwMode="auto">
          <a:xfrm flipV="1">
            <a:off x="1570038" y="3087688"/>
            <a:ext cx="5691187" cy="14287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</p:cxnSp>
      <p:cxnSp>
        <p:nvCxnSpPr>
          <p:cNvPr id="2040928" name="AutoShape 96"/>
          <p:cNvCxnSpPr>
            <a:cxnSpLocks noChangeShapeType="1"/>
            <a:stCxn id="2040845" idx="3"/>
            <a:endCxn id="2040844" idx="1"/>
          </p:cNvCxnSpPr>
          <p:nvPr/>
        </p:nvCxnSpPr>
        <p:spPr bwMode="auto">
          <a:xfrm>
            <a:off x="1547813" y="4570413"/>
            <a:ext cx="5653087" cy="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</p:cxnSp>
      <p:sp>
        <p:nvSpPr>
          <p:cNvPr id="2040835" name="Rectangle 3"/>
          <p:cNvSpPr>
            <a:spLocks noChangeArrowheads="1"/>
          </p:cNvSpPr>
          <p:nvPr/>
        </p:nvSpPr>
        <p:spPr bwMode="auto">
          <a:xfrm>
            <a:off x="6573838" y="3579813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Реализация</a:t>
            </a:r>
          </a:p>
        </p:txBody>
      </p:sp>
      <p:sp>
        <p:nvSpPr>
          <p:cNvPr id="2040868" name="Rectangle 36"/>
          <p:cNvSpPr>
            <a:spLocks noChangeArrowheads="1"/>
          </p:cNvSpPr>
          <p:nvPr/>
        </p:nvSpPr>
        <p:spPr bwMode="auto">
          <a:xfrm>
            <a:off x="6573838" y="3579813"/>
            <a:ext cx="1612900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Реализация</a:t>
            </a:r>
          </a:p>
        </p:txBody>
      </p:sp>
      <p:sp>
        <p:nvSpPr>
          <p:cNvPr id="2040838" name="Rectangle 6"/>
          <p:cNvSpPr>
            <a:spLocks noChangeArrowheads="1"/>
          </p:cNvSpPr>
          <p:nvPr/>
        </p:nvSpPr>
        <p:spPr bwMode="auto">
          <a:xfrm>
            <a:off x="4787900" y="2351088"/>
            <a:ext cx="1928813" cy="522287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Спецификация</a:t>
            </a:r>
          </a:p>
        </p:txBody>
      </p:sp>
      <p:sp>
        <p:nvSpPr>
          <p:cNvPr id="2040859" name="Rectangle 27"/>
          <p:cNvSpPr>
            <a:spLocks noChangeArrowheads="1"/>
          </p:cNvSpPr>
          <p:nvPr/>
        </p:nvSpPr>
        <p:spPr bwMode="auto">
          <a:xfrm>
            <a:off x="5246688" y="4689475"/>
            <a:ext cx="1033462" cy="796925"/>
          </a:xfrm>
          <a:prstGeom prst="rect">
            <a:avLst/>
          </a:prstGeom>
          <a:solidFill>
            <a:srgbClr val="F0F8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 anchor="ctr"/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Набор</a:t>
            </a:r>
          </a:p>
          <a:p>
            <a:pPr algn="ctr">
              <a:spcBef>
                <a:spcPct val="0"/>
              </a:spcBef>
            </a:pPr>
            <a:r>
              <a:rPr lang="ru-RU" sz="1800" b="0">
                <a:latin typeface="Arial" charset="0"/>
              </a:rPr>
              <a:t>тестов</a:t>
            </a:r>
          </a:p>
        </p:txBody>
      </p:sp>
      <p:cxnSp>
        <p:nvCxnSpPr>
          <p:cNvPr id="2040929" name="AutoShape 97"/>
          <p:cNvCxnSpPr>
            <a:cxnSpLocks noChangeShapeType="1"/>
            <a:stCxn id="2040838" idx="2"/>
            <a:endCxn id="2040859" idx="0"/>
          </p:cNvCxnSpPr>
          <p:nvPr/>
        </p:nvCxnSpPr>
        <p:spPr bwMode="auto">
          <a:xfrm>
            <a:off x="5753100" y="2873375"/>
            <a:ext cx="11113" cy="1816100"/>
          </a:xfrm>
          <a:prstGeom prst="straightConnector1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  <a:effectLst/>
        </p:spPr>
      </p:cxnSp>
      <p:sp>
        <p:nvSpPr>
          <p:cNvPr id="2040856" name="Text Box 24"/>
          <p:cNvSpPr txBox="1">
            <a:spLocks noChangeArrowheads="1"/>
          </p:cNvSpPr>
          <p:nvPr/>
        </p:nvSpPr>
        <p:spPr bwMode="auto">
          <a:xfrm>
            <a:off x="5272088" y="4076700"/>
            <a:ext cx="1100137" cy="27463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800" b="0">
                <a:solidFill>
                  <a:srgbClr val="006600"/>
                </a:solidFill>
                <a:latin typeface="Arial" charset="0"/>
              </a:rPr>
              <a:t>генерация</a:t>
            </a:r>
          </a:p>
        </p:txBody>
      </p:sp>
      <p:grpSp>
        <p:nvGrpSpPr>
          <p:cNvPr id="2040930" name="Group 9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40931" name="Text Box 99"/>
            <p:cNvSpPr txBox="1">
              <a:spLocks noChangeArrowheads="1"/>
            </p:cNvSpPr>
            <p:nvPr/>
          </p:nvSpPr>
          <p:spPr bwMode="auto">
            <a:xfrm>
              <a:off x="3969" y="4114"/>
              <a:ext cx="14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Постановка проблемы</a:t>
              </a:r>
            </a:p>
          </p:txBody>
        </p:sp>
        <p:grpSp>
          <p:nvGrpSpPr>
            <p:cNvPr id="2040932" name="Group 10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40933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40934" name="Rectangle 10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5" name="Rectangle 10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6" name="Rectangle 10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7" name="Rectangle 10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0938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0409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040940" name="Text Box 10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040941" name="Text Box 109"/>
          <p:cNvSpPr txBox="1">
            <a:spLocks noChangeArrowheads="1"/>
          </p:cNvSpPr>
          <p:nvPr/>
        </p:nvSpPr>
        <p:spPr bwMode="auto">
          <a:xfrm>
            <a:off x="71438" y="60626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0943" name="Text Box 111"/>
          <p:cNvSpPr txBox="1">
            <a:spLocks noChangeArrowheads="1"/>
          </p:cNvSpPr>
          <p:nvPr/>
        </p:nvSpPr>
        <p:spPr bwMode="auto">
          <a:xfrm>
            <a:off x="71438" y="6313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0945" name="Text Box 113"/>
          <p:cNvSpPr txBox="1">
            <a:spLocks noChangeArrowheads="1"/>
          </p:cNvSpPr>
          <p:nvPr/>
        </p:nvSpPr>
        <p:spPr bwMode="auto">
          <a:xfrm>
            <a:off x="71438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40950" name="AutoShape 118"/>
          <p:cNvSpPr>
            <a:spLocks noChangeArrowheads="1"/>
          </p:cNvSpPr>
          <p:nvPr/>
        </p:nvSpPr>
        <p:spPr bwMode="auto">
          <a:xfrm flipV="1">
            <a:off x="6877050" y="4638675"/>
            <a:ext cx="1935163" cy="627063"/>
          </a:xfrm>
          <a:prstGeom prst="wedgeRoundRectCallout">
            <a:avLst>
              <a:gd name="adj1" fmla="val -50329"/>
              <a:gd name="adj2" fmla="val 133796"/>
              <a:gd name="adj3" fmla="val 16667"/>
            </a:avLst>
          </a:prstGeom>
          <a:solidFill>
            <a:srgbClr val="F9F7C7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rot="10800000" wrap="none" lIns="18000" tIns="10800" rIns="18000" bIns="1080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Необходимость</a:t>
            </a:r>
          </a:p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тестирования</a:t>
            </a:r>
          </a:p>
        </p:txBody>
      </p:sp>
      <p:sp>
        <p:nvSpPr>
          <p:cNvPr id="2040951" name="AutoShape 119"/>
          <p:cNvSpPr>
            <a:spLocks noChangeArrowheads="1"/>
          </p:cNvSpPr>
          <p:nvPr/>
        </p:nvSpPr>
        <p:spPr bwMode="auto">
          <a:xfrm>
            <a:off x="539750" y="4638675"/>
            <a:ext cx="1651000" cy="627063"/>
          </a:xfrm>
          <a:prstGeom prst="wedgeRoundRectCallout">
            <a:avLst>
              <a:gd name="adj1" fmla="val 118750"/>
              <a:gd name="adj2" fmla="val 102403"/>
              <a:gd name="adj3" fmla="val 16667"/>
            </a:avLst>
          </a:prstGeom>
          <a:solidFill>
            <a:srgbClr val="F9F7C7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Возможность</a:t>
            </a:r>
          </a:p>
          <a:p>
            <a:pPr algn="ctr">
              <a:spcBef>
                <a:spcPct val="0"/>
              </a:spcBef>
            </a:pPr>
            <a:r>
              <a:rPr lang="ru-RU" sz="1800" b="0">
                <a:latin typeface="Comic Sans MS" pitchFamily="66" charset="0"/>
              </a:rPr>
              <a:t>тестирования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08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040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4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40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40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40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4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4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04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4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4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4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04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4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4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04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04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04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04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4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4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40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40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04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0839" grpId="0" animBg="1"/>
      <p:bldP spid="2040844" grpId="0"/>
      <p:bldP spid="2040845" grpId="0"/>
      <p:bldP spid="2040847" grpId="0" animBg="1"/>
      <p:bldP spid="2040848" grpId="0"/>
      <p:bldP spid="2040849" grpId="0"/>
      <p:bldP spid="2040871" grpId="0" animBg="1"/>
      <p:bldP spid="2040904" grpId="0" animBg="1"/>
      <p:bldP spid="2040859" grpId="0" animBg="1"/>
      <p:bldP spid="2040856" grpId="0" animBg="1"/>
      <p:bldP spid="2040943" grpId="0"/>
      <p:bldP spid="2040945" grpId="0"/>
      <p:bldP spid="2040950" grpId="0" animBg="1"/>
      <p:bldP spid="2040950" grpId="1" animBg="1"/>
      <p:bldP spid="2040951" grpId="0" animBg="1"/>
      <p:bldP spid="20409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026D-D44D-49D5-9AC2-F4155E6D65DF}" type="slidenum">
              <a:rPr lang="ru-RU"/>
              <a:pPr/>
              <a:t>6</a:t>
            </a:fld>
            <a:endParaRPr lang="ru-RU"/>
          </a:p>
        </p:txBody>
      </p:sp>
      <p:sp>
        <p:nvSpPr>
          <p:cNvPr id="224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239713"/>
            <a:ext cx="8023225" cy="668337"/>
          </a:xfrm>
          <a:noFill/>
          <a:ln/>
        </p:spPr>
        <p:txBody>
          <a:bodyPr wrap="none" tIns="90000" bIns="90000">
            <a:spAutoFit/>
          </a:bodyPr>
          <a:lstStyle/>
          <a:p>
            <a:r>
              <a:rPr lang="ru-RU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созданию общей теории конформности</a:t>
            </a:r>
            <a:endParaRPr lang="ru-RU" sz="32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41552" name="Text Box 16"/>
          <p:cNvSpPr txBox="1">
            <a:spLocks noChangeArrowheads="1"/>
          </p:cNvSpPr>
          <p:nvPr/>
        </p:nvSpPr>
        <p:spPr bwMode="auto">
          <a:xfrm>
            <a:off x="250825" y="3205163"/>
            <a:ext cx="4435475" cy="310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ru-RU" b="0" u="sng">
                <a:latin typeface="Arial" charset="0"/>
              </a:rPr>
              <a:t>Семантики и конформности</a:t>
            </a:r>
            <a:r>
              <a:rPr lang="ru-RU" b="0">
                <a:latin typeface="Arial" charset="0"/>
              </a:rPr>
              <a:t>:</a:t>
            </a:r>
            <a:br>
              <a:rPr lang="ru-RU" b="0">
                <a:latin typeface="Arial" charset="0"/>
              </a:rPr>
            </a:br>
            <a:r>
              <a:rPr lang="ru-RU" b="0">
                <a:latin typeface="Times New Roman" pitchFamily="18" charset="0"/>
              </a:rPr>
              <a:t>В 1990-93 гг. </a:t>
            </a:r>
            <a:r>
              <a:rPr lang="en-US" b="0">
                <a:latin typeface="Times New Roman" pitchFamily="18" charset="0"/>
              </a:rPr>
              <a:t>van Glabbeek</a:t>
            </a:r>
            <a:r>
              <a:rPr lang="ru-RU" b="0">
                <a:latin typeface="Times New Roman" pitchFamily="18" charset="0"/>
              </a:rPr>
              <a:t> описал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155 семантик взаимодействия и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основанные на них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отношения конформности.</a:t>
            </a:r>
          </a:p>
          <a:p>
            <a:pPr algn="l"/>
            <a:r>
              <a:rPr lang="ru-RU" b="0">
                <a:latin typeface="Times New Roman" pitchFamily="18" charset="0"/>
              </a:rPr>
              <a:t>Без учёта конформностей,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специфических для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реактивных систем.</a:t>
            </a:r>
          </a:p>
        </p:txBody>
      </p:sp>
      <p:sp>
        <p:nvSpPr>
          <p:cNvPr id="2241565" name="Text Box 29"/>
          <p:cNvSpPr txBox="1">
            <a:spLocks noChangeArrowheads="1"/>
          </p:cNvSpPr>
          <p:nvPr/>
        </p:nvSpPr>
        <p:spPr bwMode="auto">
          <a:xfrm>
            <a:off x="250825" y="1125538"/>
            <a:ext cx="4687888" cy="182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ru-RU" b="0" u="sng">
                <a:latin typeface="Arial" charset="0"/>
              </a:rPr>
              <a:t>Модели</a:t>
            </a:r>
            <a:r>
              <a:rPr lang="ru-RU" b="0">
                <a:latin typeface="Arial" charset="0"/>
              </a:rPr>
              <a:t>:</a:t>
            </a:r>
            <a:br>
              <a:rPr lang="ru-RU" b="0">
                <a:latin typeface="Arial" charset="0"/>
              </a:rPr>
            </a:br>
            <a:r>
              <a:rPr lang="ru-RU" b="0">
                <a:latin typeface="Times New Roman" pitchFamily="18" charset="0"/>
              </a:rPr>
              <a:t>конечные автоматы</a:t>
            </a:r>
            <a:br>
              <a:rPr lang="ru-RU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(</a:t>
            </a:r>
            <a:r>
              <a:rPr lang="en-US" b="0">
                <a:latin typeface="Times New Roman" pitchFamily="18" charset="0"/>
              </a:rPr>
              <a:t>finite automata, finite state machines)</a:t>
            </a:r>
            <a:br>
              <a:rPr lang="en-US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и системы помеченных переходов</a:t>
            </a:r>
            <a:r>
              <a:rPr lang="en-US" b="0">
                <a:latin typeface="Times New Roman" pitchFamily="18" charset="0"/>
              </a:rPr>
              <a:t/>
            </a:r>
            <a:br>
              <a:rPr lang="en-US" b="0">
                <a:latin typeface="Times New Roman" pitchFamily="18" charset="0"/>
              </a:rPr>
            </a:br>
            <a:r>
              <a:rPr lang="ru-RU" b="0">
                <a:latin typeface="Times New Roman" pitchFamily="18" charset="0"/>
              </a:rPr>
              <a:t>(</a:t>
            </a:r>
            <a:r>
              <a:rPr lang="en-US" b="0">
                <a:latin typeface="Times New Roman" pitchFamily="18" charset="0"/>
              </a:rPr>
              <a:t>LTS – Labelled Transition Systems).</a:t>
            </a:r>
            <a:endParaRPr lang="ru-RU" b="0">
              <a:latin typeface="Times New Roman" pitchFamily="18" charset="0"/>
            </a:endParaRPr>
          </a:p>
        </p:txBody>
      </p:sp>
      <p:grpSp>
        <p:nvGrpSpPr>
          <p:cNvPr id="2241579" name="Group 4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41580" name="Text Box 44"/>
            <p:cNvSpPr txBox="1">
              <a:spLocks noChangeArrowheads="1"/>
            </p:cNvSpPr>
            <p:nvPr/>
          </p:nvSpPr>
          <p:spPr bwMode="auto">
            <a:xfrm>
              <a:off x="3969" y="4114"/>
              <a:ext cx="14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Постановка проблемы</a:t>
              </a:r>
            </a:p>
          </p:txBody>
        </p:sp>
        <p:grpSp>
          <p:nvGrpSpPr>
            <p:cNvPr id="2241581" name="Group 4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41582" name="Group 4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41583" name="Rectangle 4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1584" name="Rectangle 4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1585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1586" name="Rectangle 5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158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241588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241589" name="Text Box 53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pic>
        <p:nvPicPr>
          <p:cNvPr id="2241592" name="Picture 56" descr="VanGlabb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981075"/>
            <a:ext cx="5143500" cy="5372100"/>
          </a:xfrm>
          <a:prstGeom prst="rect">
            <a:avLst/>
          </a:prstGeom>
          <a:noFill/>
        </p:spPr>
      </p:pic>
      <p:sp>
        <p:nvSpPr>
          <p:cNvPr id="2241593" name="Line 57"/>
          <p:cNvSpPr>
            <a:spLocks noChangeShapeType="1"/>
          </p:cNvSpPr>
          <p:nvPr/>
        </p:nvSpPr>
        <p:spPr bwMode="auto">
          <a:xfrm>
            <a:off x="358775" y="2960688"/>
            <a:ext cx="42846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4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15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1045-3C42-4DF2-8417-C99C7B1DC591}" type="slidenum">
              <a:rPr lang="ru-RU"/>
              <a:pPr/>
              <a:t>7</a:t>
            </a:fld>
            <a:endParaRPr lang="ru-RU"/>
          </a:p>
        </p:txBody>
      </p:sp>
      <p:sp>
        <p:nvSpPr>
          <p:cNvPr id="224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927100" y="471488"/>
            <a:ext cx="7283450" cy="668337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Семантика наблюдаемого поведения</a:t>
            </a:r>
          </a:p>
        </p:txBody>
      </p:sp>
      <p:sp>
        <p:nvSpPr>
          <p:cNvPr id="2245635" name="Text Box 3"/>
          <p:cNvSpPr txBox="1">
            <a:spLocks noChangeArrowheads="1"/>
          </p:cNvSpPr>
          <p:nvPr/>
        </p:nvSpPr>
        <p:spPr bwMode="auto">
          <a:xfrm>
            <a:off x="539750" y="1449388"/>
            <a:ext cx="8316913" cy="4473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Конформность основана </a:t>
            </a:r>
            <a:r>
              <a:rPr lang="ru-RU" altLang="zh-TW" b="0" i="1">
                <a:latin typeface="Times New Roman" pitchFamily="18" charset="0"/>
              </a:rPr>
              <a:t>только </a:t>
            </a:r>
            <a:r>
              <a:rPr lang="ru-RU" altLang="zh-TW" b="0">
                <a:latin typeface="Times New Roman" pitchFamily="18" charset="0"/>
              </a:rPr>
              <a:t>на </a:t>
            </a:r>
            <a:r>
              <a:rPr lang="ru-RU" altLang="zh-TW" b="0" i="1">
                <a:latin typeface="Times New Roman" pitchFamily="18" charset="0"/>
              </a:rPr>
              <a:t>наблюдаемом</a:t>
            </a:r>
            <a:r>
              <a:rPr lang="ru-RU" altLang="zh-TW" b="0">
                <a:latin typeface="Times New Roman" pitchFamily="18" charset="0"/>
              </a:rPr>
              <a:t> поведении (без учёта внутреннего устройства реализации - состояний).</a:t>
            </a:r>
            <a:r>
              <a:rPr lang="en-US" altLang="zh-TW" b="0">
                <a:latin typeface="Arial" charset="0"/>
                <a:ea typeface="新細明體" pitchFamily="18" charset="-120"/>
              </a:rPr>
              <a:t/>
            </a:r>
            <a:br>
              <a:rPr lang="en-US" altLang="zh-TW" b="0">
                <a:latin typeface="Arial" charset="0"/>
                <a:ea typeface="新細明體" pitchFamily="18" charset="-120"/>
              </a:rPr>
            </a:br>
            <a:r>
              <a:rPr lang="ru-RU" altLang="zh-TW" b="0">
                <a:latin typeface="Times New Roman" pitchFamily="18" charset="0"/>
              </a:rPr>
              <a:t>Функциональное тестирование (метод «чёрного ящика») .</a:t>
            </a:r>
          </a:p>
          <a:p>
            <a:pPr marL="342900" indent="-342900" algn="l"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Тестовое воздействие = разрешение системе выполнять действие из некоторого </a:t>
            </a:r>
            <a:r>
              <a:rPr lang="ru-RU" altLang="zh-TW" b="0" i="1">
                <a:latin typeface="Times New Roman" pitchFamily="18" charset="0"/>
              </a:rPr>
              <a:t>множества</a:t>
            </a:r>
            <a:r>
              <a:rPr lang="ru-RU" altLang="zh-TW" b="0">
                <a:latin typeface="Times New Roman" pitchFamily="18" charset="0"/>
              </a:rPr>
              <a:t> действий.</a:t>
            </a:r>
          </a:p>
          <a:p>
            <a:pPr marL="342900" indent="-342900" algn="l">
              <a:buFontTx/>
              <a:buAutoNum type="arabicPeriod"/>
            </a:pPr>
            <a:r>
              <a:rPr lang="ru-RU" b="0">
                <a:latin typeface="Times New Roman" pitchFamily="18" charset="0"/>
              </a:rPr>
              <a:t> </a:t>
            </a:r>
            <a:r>
              <a:rPr lang="ru-RU" b="0" i="1">
                <a:latin typeface="Times New Roman" pitchFamily="18" charset="0"/>
              </a:rPr>
              <a:t>Отказ</a:t>
            </a:r>
            <a:r>
              <a:rPr lang="ru-RU" b="0">
                <a:latin typeface="Times New Roman" pitchFamily="18" charset="0"/>
              </a:rPr>
              <a:t> = не выполняется ни одно из разрешённых действий.</a:t>
            </a:r>
          </a:p>
          <a:p>
            <a:pPr marL="342900" indent="-342900" algn="l">
              <a:buFontTx/>
              <a:buAutoNum type="arabicPeriod"/>
            </a:pPr>
            <a:r>
              <a:rPr lang="ru-RU" b="0">
                <a:latin typeface="Times New Roman" pitchFamily="18" charset="0"/>
              </a:rPr>
              <a:t>Наблюдаемые и ненаблюдаемые отказы. </a:t>
            </a:r>
            <a:endParaRPr lang="en-US" b="0">
              <a:latin typeface="Times New Roman" pitchFamily="18" charset="0"/>
            </a:endParaRPr>
          </a:p>
          <a:p>
            <a:pPr marL="342900" indent="-342900" algn="l">
              <a:buFontTx/>
              <a:buAutoNum type="arabicPeriod"/>
            </a:pPr>
            <a:r>
              <a:rPr lang="ru-RU" b="0">
                <a:latin typeface="Times New Roman" pitchFamily="18" charset="0"/>
              </a:rPr>
              <a:t>Наблюдения:</a:t>
            </a:r>
          </a:p>
          <a:p>
            <a:pPr marL="800100" lvl="1" indent="-342900" algn="l">
              <a:spcBef>
                <a:spcPct val="0"/>
              </a:spcBef>
            </a:pPr>
            <a:r>
              <a:rPr lang="en-US">
                <a:solidFill>
                  <a:srgbClr val="006600"/>
                </a:solidFill>
                <a:latin typeface="Times New Roman" pitchFamily="18" charset="0"/>
              </a:rPr>
              <a:t>a)</a:t>
            </a:r>
            <a:r>
              <a:rPr lang="en-US" b="0">
                <a:latin typeface="Times New Roman" pitchFamily="18" charset="0"/>
              </a:rPr>
              <a:t> </a:t>
            </a:r>
            <a:r>
              <a:rPr lang="ru-RU" b="0">
                <a:latin typeface="Times New Roman" pitchFamily="18" charset="0"/>
              </a:rPr>
              <a:t>внешнее (наблюдаемое) действие</a:t>
            </a:r>
            <a:r>
              <a:rPr lang="en-US" b="0">
                <a:latin typeface="Times New Roman" pitchFamily="18" charset="0"/>
              </a:rPr>
              <a:t>,</a:t>
            </a:r>
            <a:endParaRPr lang="ru-RU" b="0">
              <a:latin typeface="Times New Roman" pitchFamily="18" charset="0"/>
            </a:endParaRPr>
          </a:p>
          <a:p>
            <a:pPr marL="800100" lvl="1" indent="-342900" algn="l">
              <a:spcBef>
                <a:spcPct val="0"/>
              </a:spcBef>
            </a:pPr>
            <a:r>
              <a:rPr lang="en-US">
                <a:solidFill>
                  <a:srgbClr val="006600"/>
                </a:solidFill>
                <a:latin typeface="Times New Roman" pitchFamily="18" charset="0"/>
              </a:rPr>
              <a:t>b)</a:t>
            </a:r>
            <a:r>
              <a:rPr lang="ru-RU" b="0">
                <a:latin typeface="Times New Roman" pitchFamily="18" charset="0"/>
              </a:rPr>
              <a:t> наблюдаемый отказ.</a:t>
            </a:r>
          </a:p>
        </p:txBody>
      </p:sp>
      <p:grpSp>
        <p:nvGrpSpPr>
          <p:cNvPr id="2245659" name="Group 2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45660" name="Text Box 28"/>
            <p:cNvSpPr txBox="1">
              <a:spLocks noChangeArrowheads="1"/>
            </p:cNvSpPr>
            <p:nvPr/>
          </p:nvSpPr>
          <p:spPr bwMode="auto">
            <a:xfrm>
              <a:off x="3969" y="4114"/>
              <a:ext cx="14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Постановка проблемы</a:t>
              </a:r>
            </a:p>
          </p:txBody>
        </p:sp>
        <p:grpSp>
          <p:nvGrpSpPr>
            <p:cNvPr id="2245661" name="Group 29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4566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45663" name="Rectangle 3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5664" name="Rectangle 32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5665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5666" name="Rectangle 3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5667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24566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245669" name="Text Box 37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BD1D5-315F-4349-8214-557CCCC89B89}" type="slidenum">
              <a:rPr lang="ru-RU"/>
              <a:pPr/>
              <a:t>8</a:t>
            </a:fld>
            <a:endParaRPr lang="ru-RU"/>
          </a:p>
        </p:txBody>
      </p:sp>
      <p:sp>
        <p:nvSpPr>
          <p:cNvPr id="224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3538"/>
            <a:ext cx="8229600" cy="668337"/>
          </a:xfrm>
          <a:noFill/>
        </p:spPr>
        <p:txBody>
          <a:bodyPr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Примеры семантик:</a:t>
            </a:r>
          </a:p>
        </p:txBody>
      </p:sp>
      <p:sp>
        <p:nvSpPr>
          <p:cNvPr id="2247695" name="Text Box 15"/>
          <p:cNvSpPr txBox="1">
            <a:spLocks noChangeArrowheads="1"/>
          </p:cNvSpPr>
          <p:nvPr/>
        </p:nvSpPr>
        <p:spPr bwMode="auto">
          <a:xfrm>
            <a:off x="215900" y="1089025"/>
            <a:ext cx="8729663" cy="4384675"/>
          </a:xfrm>
          <a:prstGeom prst="rect">
            <a:avLst/>
          </a:prstGeom>
          <a:noFill/>
          <a:ln w="57150" cmpd="thickThin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3"/>
              </a:buBlip>
            </a:pPr>
            <a:r>
              <a:rPr lang="ru-RU" sz="2200" b="0">
                <a:latin typeface="Times New Roman" pitchFamily="18" charset="0"/>
              </a:rPr>
              <a:t>Трассовая семантика (</a:t>
            </a:r>
            <a:r>
              <a:rPr lang="ru-RU" sz="2200" b="0" i="1">
                <a:latin typeface="Times New Roman" pitchFamily="18" charset="0"/>
              </a:rPr>
              <a:t>trace s.</a:t>
            </a:r>
            <a:r>
              <a:rPr lang="ru-RU" sz="2200" b="0">
                <a:latin typeface="Times New Roman" pitchFamily="18" charset="0"/>
              </a:rPr>
              <a:t>).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3"/>
              </a:buBlip>
            </a:pPr>
            <a:r>
              <a:rPr lang="ru-RU" sz="2200" b="0">
                <a:latin typeface="Times New Roman" pitchFamily="18" charset="0"/>
              </a:rPr>
              <a:t>Семантика завершённых трасс (</a:t>
            </a:r>
            <a:r>
              <a:rPr lang="ru-RU" sz="2200" b="0" i="1">
                <a:latin typeface="Times New Roman" pitchFamily="18" charset="0"/>
              </a:rPr>
              <a:t>completed trace s.</a:t>
            </a:r>
            <a:r>
              <a:rPr lang="ru-RU" sz="2200" b="0">
                <a:latin typeface="Times New Roman" pitchFamily="18" charset="0"/>
              </a:rPr>
              <a:t>).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3"/>
              </a:buBlip>
            </a:pPr>
            <a:r>
              <a:rPr lang="ru-RU" sz="2200" b="0">
                <a:latin typeface="Times New Roman" pitchFamily="18" charset="0"/>
              </a:rPr>
              <a:t>Семантика трасс с отказами (</a:t>
            </a:r>
            <a:r>
              <a:rPr lang="ru-RU" sz="2200" b="0" i="1">
                <a:latin typeface="Times New Roman" pitchFamily="18" charset="0"/>
              </a:rPr>
              <a:t>failure trace s.</a:t>
            </a:r>
            <a:r>
              <a:rPr lang="ru-RU" sz="2200" b="0">
                <a:latin typeface="Times New Roman" pitchFamily="18" charset="0"/>
              </a:rPr>
              <a:t> или </a:t>
            </a:r>
            <a:r>
              <a:rPr lang="ru-RU" sz="2200" b="0" i="1">
                <a:latin typeface="Times New Roman" pitchFamily="18" charset="0"/>
              </a:rPr>
              <a:t>refusal s.</a:t>
            </a:r>
            <a:r>
              <a:rPr lang="ru-RU" sz="2200" b="0">
                <a:latin typeface="Times New Roman" pitchFamily="18" charset="0"/>
              </a:rPr>
              <a:t>).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3"/>
              </a:buBlip>
            </a:pPr>
            <a:r>
              <a:rPr lang="ru-RU" sz="2200" b="0">
                <a:latin typeface="Times New Roman" pitchFamily="18" charset="0"/>
              </a:rPr>
              <a:t>Семантика для реактивных систем без блокировок стимулов,</a:t>
            </a:r>
            <a:br>
              <a:rPr lang="ru-RU" sz="2200" b="0">
                <a:latin typeface="Times New Roman" pitchFamily="18" charset="0"/>
              </a:rPr>
            </a:br>
            <a:r>
              <a:rPr lang="ru-RU" sz="2200" b="0">
                <a:latin typeface="Times New Roman" pitchFamily="18" charset="0"/>
              </a:rPr>
              <a:t>   с наблюдением стационарности (отсутствие реакций</a:t>
            </a:r>
            <a:r>
              <a:rPr lang="en-US" sz="2200" b="0">
                <a:latin typeface="Times New Roman" pitchFamily="18" charset="0"/>
              </a:rPr>
              <a:t>, </a:t>
            </a:r>
            <a:r>
              <a:rPr lang="en-US" altLang="zh-TW" sz="2200" b="0" i="1">
                <a:latin typeface="Times New Roman" pitchFamily="18" charset="0"/>
                <a:ea typeface="新細明體" pitchFamily="18" charset="-120"/>
              </a:rPr>
              <a:t>quiescence</a:t>
            </a:r>
            <a:r>
              <a:rPr lang="ru-RU" sz="2200" b="0">
                <a:latin typeface="Times New Roman" pitchFamily="18" charset="0"/>
              </a:rPr>
              <a:t>).</a:t>
            </a:r>
            <a:br>
              <a:rPr lang="ru-RU" sz="2200" b="0">
                <a:latin typeface="Times New Roman" pitchFamily="18" charset="0"/>
              </a:rPr>
            </a:br>
            <a:r>
              <a:rPr lang="ru-RU" sz="2200" b="0">
                <a:latin typeface="Times New Roman" pitchFamily="18" charset="0"/>
              </a:rPr>
              <a:t>   Отношение </a:t>
            </a:r>
            <a:r>
              <a:rPr lang="ru-RU" altLang="zh-TW" sz="2200" i="1">
                <a:latin typeface="Times New Roman" pitchFamily="18" charset="0"/>
              </a:rPr>
              <a:t>ioco</a:t>
            </a:r>
            <a:r>
              <a:rPr lang="ru-RU" altLang="zh-TW" sz="2200" b="0">
                <a:latin typeface="Times New Roman" pitchFamily="18" charset="0"/>
              </a:rPr>
              <a:t> </a:t>
            </a:r>
            <a:r>
              <a:rPr lang="ru-RU" altLang="zh-TW" sz="2200" b="0" i="1"/>
              <a:t>–</a:t>
            </a:r>
            <a:r>
              <a:rPr lang="ru-RU" altLang="zh-TW" sz="2200" b="0">
                <a:latin typeface="Times New Roman" pitchFamily="18" charset="0"/>
              </a:rPr>
              <a:t> </a:t>
            </a:r>
            <a:r>
              <a:rPr lang="ru-RU" altLang="zh-TW" sz="2200" b="0" i="1">
                <a:latin typeface="Times New Roman" pitchFamily="18" charset="0"/>
              </a:rPr>
              <a:t>input-output conformance</a:t>
            </a:r>
            <a:r>
              <a:rPr lang="ru-RU" altLang="zh-TW" sz="2200" b="0">
                <a:latin typeface="Times New Roman" pitchFamily="18" charset="0"/>
              </a:rPr>
              <a:t>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3"/>
              </a:buBlip>
            </a:pPr>
            <a:r>
              <a:rPr lang="ru-RU" altLang="zh-TW" sz="2200" b="0">
                <a:latin typeface="Times New Roman" pitchFamily="18" charset="0"/>
              </a:rPr>
              <a:t>Семантика для реактивных систем с наблюдаемыми блокировками</a:t>
            </a:r>
            <a:br>
              <a:rPr lang="ru-RU" altLang="zh-TW" sz="2200" b="0">
                <a:latin typeface="Times New Roman" pitchFamily="18" charset="0"/>
              </a:rPr>
            </a:br>
            <a:r>
              <a:rPr lang="ru-RU" altLang="zh-TW" sz="2200" b="0">
                <a:latin typeface="Times New Roman" pitchFamily="18" charset="0"/>
              </a:rPr>
              <a:t>   стимулов и стационарностью.</a:t>
            </a:r>
            <a:br>
              <a:rPr lang="ru-RU" altLang="zh-TW" sz="2200" b="0">
                <a:latin typeface="Times New Roman" pitchFamily="18" charset="0"/>
              </a:rPr>
            </a:br>
            <a:r>
              <a:rPr lang="ru-RU" altLang="zh-TW" sz="2200" b="0">
                <a:latin typeface="Times New Roman" pitchFamily="18" charset="0"/>
              </a:rPr>
              <a:t>   Отношение </a:t>
            </a:r>
            <a:r>
              <a:rPr lang="ru-RU" altLang="zh-TW" sz="2200" i="1">
                <a:latin typeface="Times New Roman" pitchFamily="18" charset="0"/>
              </a:rPr>
              <a:t>ioco</a:t>
            </a:r>
            <a:r>
              <a:rPr lang="ru-RU" altLang="zh-TW" sz="2200" b="0" baseline="-25000">
                <a:latin typeface="Times New Roman" pitchFamily="18" charset="0"/>
                <a:sym typeface="Symbol" pitchFamily="18" charset="2"/>
              </a:rPr>
              <a:t></a:t>
            </a:r>
            <a:r>
              <a:rPr lang="ru-RU" altLang="zh-TW" sz="2200" b="0">
                <a:latin typeface="Times New Roman" pitchFamily="18" charset="0"/>
              </a:rPr>
              <a:t> - модификация </a:t>
            </a:r>
            <a:r>
              <a:rPr lang="ru-RU" altLang="zh-TW" sz="2200" i="1">
                <a:latin typeface="Times New Roman" pitchFamily="18" charset="0"/>
              </a:rPr>
              <a:t>ioco</a:t>
            </a:r>
            <a:r>
              <a:rPr lang="ru-RU" altLang="zh-TW" sz="2200" b="0">
                <a:latin typeface="Times New Roman" pitchFamily="18" charset="0"/>
              </a:rPr>
              <a:t> с блокировками стимулов.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Blip>
                <a:blip r:embed="rId3"/>
              </a:buBlip>
            </a:pPr>
            <a:r>
              <a:rPr lang="ru-RU" altLang="zh-TW" sz="2200" b="0">
                <a:latin typeface="Times New Roman" pitchFamily="18" charset="0"/>
              </a:rPr>
              <a:t>Семантика для систем с мультиканалами стимулов и реакций</a:t>
            </a:r>
            <a:br>
              <a:rPr lang="ru-RU" altLang="zh-TW" sz="2200" b="0">
                <a:latin typeface="Times New Roman" pitchFamily="18" charset="0"/>
              </a:rPr>
            </a:br>
            <a:r>
              <a:rPr lang="ru-RU" altLang="zh-TW" sz="2200" b="0">
                <a:latin typeface="Times New Roman" pitchFamily="18" charset="0"/>
              </a:rPr>
              <a:t>   </a:t>
            </a:r>
            <a:r>
              <a:rPr lang="ru-RU" altLang="zh-TW" sz="2200" b="0" i="1"/>
              <a:t>–</a:t>
            </a:r>
            <a:r>
              <a:rPr lang="ru-RU" altLang="zh-TW" sz="2200" b="0">
                <a:latin typeface="Times New Roman" pitchFamily="18" charset="0"/>
              </a:rPr>
              <a:t> </a:t>
            </a:r>
            <a:r>
              <a:rPr lang="ru-RU" altLang="zh-TW" sz="2200" b="0" i="1">
                <a:latin typeface="Times New Roman" pitchFamily="18" charset="0"/>
              </a:rPr>
              <a:t>MIOTS – Multi Input-Output Transition Systems</a:t>
            </a:r>
            <a:r>
              <a:rPr lang="ru-RU" altLang="zh-TW" sz="2200" b="0">
                <a:latin typeface="Times New Roman" pitchFamily="18" charset="0"/>
              </a:rPr>
              <a:t>.</a:t>
            </a:r>
            <a:br>
              <a:rPr lang="ru-RU" altLang="zh-TW" sz="2200" b="0">
                <a:latin typeface="Times New Roman" pitchFamily="18" charset="0"/>
              </a:rPr>
            </a:br>
            <a:r>
              <a:rPr lang="ru-RU" altLang="zh-TW" sz="2200" b="0">
                <a:latin typeface="Times New Roman" pitchFamily="18" charset="0"/>
              </a:rPr>
              <a:t>   Отношение </a:t>
            </a:r>
            <a:r>
              <a:rPr lang="ru-RU" altLang="zh-TW" sz="2200" i="1">
                <a:latin typeface="Times New Roman" pitchFamily="18" charset="0"/>
              </a:rPr>
              <a:t>mioco</a:t>
            </a:r>
            <a:r>
              <a:rPr lang="ru-RU" altLang="zh-TW" sz="2200" b="0">
                <a:latin typeface="Times New Roman" pitchFamily="18" charset="0"/>
              </a:rPr>
              <a:t> </a:t>
            </a:r>
            <a:r>
              <a:rPr lang="ru-RU" altLang="zh-TW" sz="2200" b="0" i="1"/>
              <a:t>– </a:t>
            </a:r>
            <a:r>
              <a:rPr lang="ru-RU" altLang="zh-TW" sz="2200" b="0">
                <a:latin typeface="Times New Roman" pitchFamily="18" charset="0"/>
              </a:rPr>
              <a:t>модификация </a:t>
            </a:r>
            <a:r>
              <a:rPr lang="ru-RU" altLang="zh-TW" sz="2200" i="1">
                <a:latin typeface="Times New Roman" pitchFamily="18" charset="0"/>
              </a:rPr>
              <a:t>ioco</a:t>
            </a:r>
            <a:r>
              <a:rPr lang="ru-RU" altLang="zh-TW" sz="2200" b="0">
                <a:latin typeface="Times New Roman" pitchFamily="18" charset="0"/>
              </a:rPr>
              <a:t> с частичной стационарностью</a:t>
            </a:r>
            <a:br>
              <a:rPr lang="ru-RU" altLang="zh-TW" sz="2200" b="0">
                <a:latin typeface="Times New Roman" pitchFamily="18" charset="0"/>
              </a:rPr>
            </a:br>
            <a:r>
              <a:rPr lang="ru-RU" altLang="zh-TW" sz="2200" b="0">
                <a:latin typeface="Times New Roman" pitchFamily="18" charset="0"/>
              </a:rPr>
              <a:t>   (для каждого выходного канала). </a:t>
            </a:r>
            <a:endParaRPr lang="ru-RU" sz="2200" b="0">
              <a:latin typeface="Times New Roman" pitchFamily="18" charset="0"/>
            </a:endParaRPr>
          </a:p>
        </p:txBody>
      </p:sp>
      <p:sp>
        <p:nvSpPr>
          <p:cNvPr id="2247696" name="Text Box 16"/>
          <p:cNvSpPr txBox="1">
            <a:spLocks noChangeArrowheads="1"/>
          </p:cNvSpPr>
          <p:nvPr/>
        </p:nvSpPr>
        <p:spPr bwMode="auto">
          <a:xfrm>
            <a:off x="323850" y="5516563"/>
            <a:ext cx="802798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200" b="0">
                <a:latin typeface="Times New Roman" pitchFamily="18" charset="0"/>
              </a:rPr>
              <a:t>За рамками класса остаются </a:t>
            </a:r>
            <a:r>
              <a:rPr lang="ru-RU" sz="2200" b="0" i="1">
                <a:latin typeface="Times New Roman" pitchFamily="18" charset="0"/>
              </a:rPr>
              <a:t>симуляции</a:t>
            </a:r>
            <a:r>
              <a:rPr lang="ru-RU" sz="2200" b="0">
                <a:latin typeface="Times New Roman" pitchFamily="18" charset="0"/>
              </a:rPr>
              <a:t> – отношения, основанные на соответствии </a:t>
            </a:r>
            <a:r>
              <a:rPr lang="ru-RU" sz="2200" b="0" i="1">
                <a:latin typeface="Times New Roman" pitchFamily="18" charset="0"/>
              </a:rPr>
              <a:t>состояний</a:t>
            </a:r>
            <a:r>
              <a:rPr lang="ru-RU" sz="2200" b="0">
                <a:latin typeface="Times New Roman" pitchFamily="18" charset="0"/>
              </a:rPr>
              <a:t> реализации и спецификации. </a:t>
            </a:r>
          </a:p>
        </p:txBody>
      </p:sp>
      <p:grpSp>
        <p:nvGrpSpPr>
          <p:cNvPr id="2247708" name="Group 2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47709" name="Text Box 29"/>
            <p:cNvSpPr txBox="1">
              <a:spLocks noChangeArrowheads="1"/>
            </p:cNvSpPr>
            <p:nvPr/>
          </p:nvSpPr>
          <p:spPr bwMode="auto">
            <a:xfrm>
              <a:off x="3969" y="4114"/>
              <a:ext cx="14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Постановка проблемы</a:t>
              </a:r>
            </a:p>
          </p:txBody>
        </p:sp>
        <p:grpSp>
          <p:nvGrpSpPr>
            <p:cNvPr id="2247710" name="Group 30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47711" name="Group 31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47712" name="Rectangle 3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7713" name="Rectangle 33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7714" name="Rectangle 34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7715" name="Rectangle 35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477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24771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247718" name="Text Box 38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FA7ED-93A2-4DE2-A23F-153D0F4479BD}" type="slidenum">
              <a:rPr lang="ru-RU"/>
              <a:pPr/>
              <a:t>9</a:t>
            </a:fld>
            <a:endParaRPr lang="ru-RU"/>
          </a:p>
        </p:txBody>
      </p:sp>
      <p:sp>
        <p:nvSpPr>
          <p:cNvPr id="225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368300"/>
            <a:ext cx="7732712" cy="668338"/>
          </a:xfrm>
          <a:noFill/>
        </p:spPr>
        <p:txBody>
          <a:bodyPr wrap="none" tIns="90000" bIns="90000">
            <a:spAutoFit/>
          </a:bodyPr>
          <a:lstStyle/>
          <a:p>
            <a:r>
              <a:rPr lang="ru-RU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Семантика ненаблюдаемого поведения</a:t>
            </a:r>
          </a:p>
        </p:txBody>
      </p:sp>
      <p:sp>
        <p:nvSpPr>
          <p:cNvPr id="2251779" name="Text Box 3"/>
          <p:cNvSpPr txBox="1">
            <a:spLocks noChangeArrowheads="1"/>
          </p:cNvSpPr>
          <p:nvPr/>
        </p:nvSpPr>
        <p:spPr bwMode="auto">
          <a:xfrm>
            <a:off x="539750" y="1341438"/>
            <a:ext cx="8316913" cy="177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Ненаблюдаемые отказы.</a:t>
            </a:r>
          </a:p>
          <a:p>
            <a:pPr marL="342900" indent="-342900" algn="l">
              <a:spcBef>
                <a:spcPct val="20000"/>
              </a:spcBef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Ненаблюдаемые действия – обозначаются символом</a:t>
            </a:r>
            <a:r>
              <a:rPr lang="ru-RU" altLang="zh-TW" b="0"/>
              <a:t> </a:t>
            </a:r>
            <a:r>
              <a:rPr lang="ru-RU" altLang="zh-TW" b="0">
                <a:sym typeface="Symbol" pitchFamily="18" charset="2"/>
              </a:rPr>
              <a:t>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 algn="l">
              <a:spcBef>
                <a:spcPct val="20000"/>
              </a:spcBef>
              <a:buFontTx/>
              <a:buAutoNum type="arabicPeriod"/>
            </a:pP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Дивергенция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= бесконечная последовательность -действий.</a:t>
            </a:r>
            <a:endParaRPr lang="ru-RU" b="0"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FontTx/>
              <a:buAutoNum type="arabicPeriod"/>
            </a:pPr>
            <a:r>
              <a:rPr lang="ru-RU" altLang="zh-TW" b="0">
                <a:latin typeface="Times New Roman" pitchFamily="18" charset="0"/>
              </a:rPr>
              <a:t>Запрещённое поведение</a:t>
            </a:r>
            <a:r>
              <a:rPr lang="ru-RU" b="0">
                <a:latin typeface="Times New Roman" pitchFamily="18" charset="0"/>
              </a:rPr>
              <a:t>.</a:t>
            </a:r>
            <a:endParaRPr lang="ru-RU" altLang="zh-TW" b="0">
              <a:latin typeface="Times New Roman" pitchFamily="18" charset="0"/>
            </a:endParaRPr>
          </a:p>
        </p:txBody>
      </p:sp>
      <p:grpSp>
        <p:nvGrpSpPr>
          <p:cNvPr id="2251802" name="Group 2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51803" name="Text Box 27"/>
            <p:cNvSpPr txBox="1">
              <a:spLocks noChangeArrowheads="1"/>
            </p:cNvSpPr>
            <p:nvPr/>
          </p:nvSpPr>
          <p:spPr bwMode="auto">
            <a:xfrm>
              <a:off x="3969" y="4114"/>
              <a:ext cx="1483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0">
                  <a:solidFill>
                    <a:srgbClr val="567F9E"/>
                  </a:solidFill>
                  <a:latin typeface="Arial" charset="0"/>
                </a:rPr>
                <a:t>1. Постановка проблемы</a:t>
              </a:r>
            </a:p>
          </p:txBody>
        </p:sp>
        <p:grpSp>
          <p:nvGrpSpPr>
            <p:cNvPr id="2251804" name="Group 2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51805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51806" name="Rectangle 3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1807" name="Rectangle 3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1808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1809" name="Rectangle 3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7FA9D3">
                        <a:gamma/>
                        <a:tint val="0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18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b"/>
                <a:lstStyle/>
                <a:p>
                  <a:pPr algn="l"/>
                  <a:r>
                    <a:rPr lang="ru-RU" sz="1600" b="0">
                      <a:solidFill>
                        <a:srgbClr val="567F9E"/>
                      </a:solidFill>
                      <a:latin typeface="Arial" charset="0"/>
                    </a:rPr>
                    <a:t>Игорь Борисович Бурдонов,   ИСП РАН</a:t>
                  </a:r>
                </a:p>
              </p:txBody>
            </p:sp>
            <p:sp>
              <p:nvSpPr>
                <p:cNvPr id="225181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3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ru-RU" sz="1400" b="0">
                      <a:solidFill>
                        <a:srgbClr val="567F9E"/>
                      </a:solidFill>
                      <a:latin typeface="Times New Roman" pitchFamily="18" charset="0"/>
                    </a:rPr>
                    <a:t>Теория конформности для функционального тестирования программных систем на основе формальных моделей</a:t>
                  </a:r>
                </a:p>
              </p:txBody>
            </p:sp>
          </p:grpSp>
          <p:sp>
            <p:nvSpPr>
              <p:cNvPr id="2251812" name="Text Box 36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98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400" b="0">
                    <a:latin typeface="Arial" charset="0"/>
                  </a:rPr>
                  <a:t>(40)</a:t>
                </a:r>
              </a:p>
            </p:txBody>
          </p:sp>
        </p:grpSp>
      </p:grpSp>
      <p:sp>
        <p:nvSpPr>
          <p:cNvPr id="2251813" name="Text Box 37"/>
          <p:cNvSpPr txBox="1">
            <a:spLocks noChangeArrowheads="1"/>
          </p:cNvSpPr>
          <p:nvPr/>
        </p:nvSpPr>
        <p:spPr bwMode="auto">
          <a:xfrm>
            <a:off x="503238" y="3897313"/>
            <a:ext cx="4840287" cy="17716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b="0" u="sng">
                <a:latin typeface="Times New Roman" pitchFamily="18" charset="0"/>
              </a:rPr>
              <a:t>Тестирование должно избегать</a:t>
            </a:r>
            <a:r>
              <a:rPr lang="ru-RU" b="0">
                <a:latin typeface="Times New Roman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</a:rPr>
              <a:t>ненаблюдаемых отказов,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</a:rPr>
              <a:t>попыток выхода из дивергенции,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Tx/>
              <a:buAutoNum type="alphaLcParenR"/>
            </a:pPr>
            <a:r>
              <a:rPr lang="ru-RU" b="0">
                <a:latin typeface="Times New Roman" pitchFamily="18" charset="0"/>
              </a:rPr>
              <a:t>запрещённого поведения.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F9F9"/>
        </a:solidFill>
        <a:ln w="5715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F9F9"/>
        </a:solidFill>
        <a:ln w="5715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262918</TotalTime>
  <Words>3700</Words>
  <Application>Microsoft Office PowerPoint</Application>
  <PresentationFormat>Экран (4:3)</PresentationFormat>
  <Paragraphs>717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8" baseType="lpstr">
      <vt:lpstr>Arial</vt:lpstr>
      <vt:lpstr>Courier New</vt:lpstr>
      <vt:lpstr>Times New Roman</vt:lpstr>
      <vt:lpstr>Arial Black</vt:lpstr>
      <vt:lpstr>Symbol</vt:lpstr>
      <vt:lpstr>Wingdings 3</vt:lpstr>
      <vt:lpstr>Wingdings</vt:lpstr>
      <vt:lpstr>Comic Sans MS</vt:lpstr>
      <vt:lpstr>新細明體</vt:lpstr>
      <vt:lpstr>Euclid Fraktur</vt:lpstr>
      <vt:lpstr>Euclid Math One</vt:lpstr>
      <vt:lpstr>Euclid Symbol</vt:lpstr>
      <vt:lpstr>Monotype Corsiva</vt:lpstr>
      <vt:lpstr>Default Design</vt:lpstr>
      <vt:lpstr>Слайд 1</vt:lpstr>
      <vt:lpstr>ТРИ ЧАСТИ:</vt:lpstr>
      <vt:lpstr>Слайд 3</vt:lpstr>
      <vt:lpstr>Постановка проблемы</vt:lpstr>
      <vt:lpstr>Верификация конформности</vt:lpstr>
      <vt:lpstr>К созданию общей теории конформности</vt:lpstr>
      <vt:lpstr>Семантика наблюдаемого поведения</vt:lpstr>
      <vt:lpstr>Примеры семантик:</vt:lpstr>
      <vt:lpstr>Семантика ненаблюдаемого поведения</vt:lpstr>
      <vt:lpstr>Цель работы</vt:lpstr>
      <vt:lpstr>Основные задачи</vt:lpstr>
      <vt:lpstr>Задача 1: Формализация тестового эксперимента</vt:lpstr>
      <vt:lpstr>Параметризуемая машина тестирования</vt:lpstr>
      <vt:lpstr>Трассы наблюдений</vt:lpstr>
      <vt:lpstr>Задача 2: Безопасное тестирование</vt:lpstr>
      <vt:lpstr>Задача 3: Безопасность и конформность. Генерация тестов. Трассовая и LTS-модели</vt:lpstr>
      <vt:lpstr>Машина тестирования и две модели</vt:lpstr>
      <vt:lpstr>Две модели</vt:lpstr>
      <vt:lpstr>LTS-модель</vt:lpstr>
      <vt:lpstr>Безопасные кнопки и безопасные R-трассы</vt:lpstr>
      <vt:lpstr>Гипотеза о безопасности и безопасная конформность</vt:lpstr>
      <vt:lpstr>Тест (test case)</vt:lpstr>
      <vt:lpstr>Тестовый набор (test suite)</vt:lpstr>
      <vt:lpstr>Слайд 24</vt:lpstr>
      <vt:lpstr>Параллельная композиция LTS (à la CCS – Calculus of Communicating Systems) </vt:lpstr>
      <vt:lpstr>Слайд 26</vt:lpstr>
      <vt:lpstr>Проблема композиции</vt:lpstr>
      <vt:lpstr>Цель работы</vt:lpstr>
      <vt:lpstr>Основные задачи</vt:lpstr>
      <vt:lpstr>Задача 3: Пополнение спецификаций</vt:lpstr>
      <vt:lpstr>Цель пополнения - переход к R-семантике, в которой все отказы наблюдаемы</vt:lpstr>
      <vt:lpstr>Объединение конформных реализаций</vt:lpstr>
      <vt:lpstr>Не-отказы</vt:lpstr>
      <vt:lpstr>Задача 4: Верификация композиции</vt:lpstr>
      <vt:lpstr>Способ решения проблемы монотонности</vt:lpstr>
      <vt:lpstr>Корректная и монотонная спецификации.</vt:lpstr>
      <vt:lpstr>-модель как средний уровень абстракции</vt:lpstr>
      <vt:lpstr>-символы, -трассы и -модель. Генеративность</vt:lpstr>
      <vt:lpstr>Композиция -символов и -трасс. Аддитивность</vt:lpstr>
      <vt:lpstr>Объединение конформных -моделей</vt:lpstr>
      <vt:lpstr>Монотонные подмодели</vt:lpstr>
      <vt:lpstr>Конечно-доминируемость</vt:lpstr>
      <vt:lpstr>Преобразование при многократной композиции</vt:lpstr>
      <vt:lpstr>Основные результаты работы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1862</cp:revision>
  <dcterms:created xsi:type="dcterms:W3CDTF">2004-09-07T08:30:49Z</dcterms:created>
  <dcterms:modified xsi:type="dcterms:W3CDTF">2016-03-16T18:07:52Z</dcterms:modified>
</cp:coreProperties>
</file>