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32"/>
  </p:notesMasterIdLst>
  <p:sldIdLst>
    <p:sldId id="1256" r:id="rId2"/>
    <p:sldId id="1220" r:id="rId3"/>
    <p:sldId id="1055" r:id="rId4"/>
    <p:sldId id="1257" r:id="rId5"/>
    <p:sldId id="1259" r:id="rId6"/>
    <p:sldId id="1297" r:id="rId7"/>
    <p:sldId id="1260" r:id="rId8"/>
    <p:sldId id="1262" r:id="rId9"/>
    <p:sldId id="1266" r:id="rId10"/>
    <p:sldId id="1265" r:id="rId11"/>
    <p:sldId id="1296" r:id="rId12"/>
    <p:sldId id="1270" r:id="rId13"/>
    <p:sldId id="1226" r:id="rId14"/>
    <p:sldId id="1227" r:id="rId15"/>
    <p:sldId id="1271" r:id="rId16"/>
    <p:sldId id="1272" r:id="rId17"/>
    <p:sldId id="1273" r:id="rId18"/>
    <p:sldId id="1291" r:id="rId19"/>
    <p:sldId id="1275" r:id="rId20"/>
    <p:sldId id="1276" r:id="rId21"/>
    <p:sldId id="1284" r:id="rId22"/>
    <p:sldId id="1285" r:id="rId23"/>
    <p:sldId id="1287" r:id="rId24"/>
    <p:sldId id="1277" r:id="rId25"/>
    <p:sldId id="1278" r:id="rId26"/>
    <p:sldId id="1279" r:id="rId27"/>
    <p:sldId id="1282" r:id="rId28"/>
    <p:sldId id="1295" r:id="rId29"/>
    <p:sldId id="1289" r:id="rId30"/>
    <p:sldId id="1294" r:id="rId31"/>
  </p:sldIdLst>
  <p:sldSz cx="9144000" cy="6858000" type="screen4x3"/>
  <p:notesSz cx="6781800" cy="9918700"/>
  <p:embeddedFontLst>
    <p:embeddedFont>
      <p:font typeface="Arial Black" pitchFamily="34" charset="0"/>
      <p:bold r:id="rId33"/>
    </p:embeddedFont>
    <p:embeddedFont>
      <p:font typeface="Wingdings 3" pitchFamily="18" charset="2"/>
      <p:regular r:id="rId34"/>
    </p:embeddedFont>
    <p:embeddedFont>
      <p:font typeface="Comic Sans MS" pitchFamily="66" charset="0"/>
      <p:regular r:id="rId35"/>
      <p:bold r:id="rId36"/>
    </p:embeddedFont>
    <p:embeddedFont>
      <p:font typeface="Euclid Fraktur" pitchFamily="66" charset="0"/>
      <p:regular r:id="rId37"/>
      <p:bold r:id="rId38"/>
    </p:embeddedFont>
    <p:embeddedFont>
      <p:font typeface="Euclid Math One" pitchFamily="18" charset="2"/>
      <p:regular r:id="rId39"/>
      <p:bold r:id="rId40"/>
    </p:embeddedFont>
    <p:embeddedFont>
      <p:font typeface="Euclid Symbol" pitchFamily="18" charset="2"/>
      <p:regular r:id="rId41"/>
      <p:boldItalic r:id="rId42"/>
    </p:embeddedFont>
    <p:embeddedFont>
      <p:font typeface="新細明體" pitchFamily="18" charset="-120"/>
      <p:regular r:id="rId43"/>
    </p:embeddedFont>
    <p:embeddedFont>
      <p:font typeface="Monotype Corsiva" pitchFamily="66" charset="0"/>
      <p:italic r:id="rId44"/>
    </p:embeddedFont>
  </p:embeddedFontLst>
  <p:defaultTextStyle>
    <a:defPPr>
      <a:defRPr lang="ru-RU"/>
    </a:defPPr>
    <a:lvl1pPr algn="just" rtl="0" fontAlgn="base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Courier New" pitchFamily="49" charset="0"/>
        <a:ea typeface="+mn-ea"/>
        <a:cs typeface="+mn-cs"/>
      </a:defRPr>
    </a:lvl1pPr>
    <a:lvl2pPr marL="457200" algn="just" rtl="0" fontAlgn="base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Courier New" pitchFamily="49" charset="0"/>
        <a:ea typeface="+mn-ea"/>
        <a:cs typeface="+mn-cs"/>
      </a:defRPr>
    </a:lvl2pPr>
    <a:lvl3pPr marL="914400" algn="just" rtl="0" fontAlgn="base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Courier New" pitchFamily="49" charset="0"/>
        <a:ea typeface="+mn-ea"/>
        <a:cs typeface="+mn-cs"/>
      </a:defRPr>
    </a:lvl3pPr>
    <a:lvl4pPr marL="1371600" algn="just" rtl="0" fontAlgn="base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Courier New" pitchFamily="49" charset="0"/>
        <a:ea typeface="+mn-ea"/>
        <a:cs typeface="+mn-cs"/>
      </a:defRPr>
    </a:lvl4pPr>
    <a:lvl5pPr marL="1828800" algn="just" rtl="0" fontAlgn="base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Courier New" pitchFamily="49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Courier New" pitchFamily="49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Courier New" pitchFamily="49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Courier New" pitchFamily="49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Courier New" pitchFamily="4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0C0C0"/>
    <a:srgbClr val="F9F7C7"/>
    <a:srgbClr val="B2B2B2"/>
    <a:srgbClr val="DDDDDD"/>
    <a:srgbClr val="CC00CC"/>
    <a:srgbClr val="0000FF"/>
    <a:srgbClr val="3333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2" autoAdjust="0"/>
    <p:restoredTop sz="91795" autoAdjust="0"/>
  </p:normalViewPr>
  <p:slideViewPr>
    <p:cSldViewPr>
      <p:cViewPr varScale="1">
        <p:scale>
          <a:sx n="111" d="100"/>
          <a:sy n="111" d="100"/>
        </p:scale>
        <p:origin x="-161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1700"/>
            <a:ext cx="5426075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8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fld id="{5FD96C3D-0A46-4F9F-819E-878BB726698C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917269-FC8D-469A-A3ED-4C46E2C87694}" type="slidenum">
              <a:rPr lang="ru-RU"/>
              <a:pPr/>
              <a:t>1</a:t>
            </a:fld>
            <a:endParaRPr lang="ru-RU"/>
          </a:p>
        </p:txBody>
      </p:sp>
      <p:sp>
        <p:nvSpPr>
          <p:cNvPr id="265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1319DA-F9D3-41F6-83B3-80620F20E6D4}" type="slidenum">
              <a:rPr lang="ru-RU"/>
              <a:pPr/>
              <a:t>10</a:t>
            </a:fld>
            <a:endParaRPr lang="ru-RU"/>
          </a:p>
        </p:txBody>
      </p:sp>
      <p:sp>
        <p:nvSpPr>
          <p:cNvPr id="280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764451-5155-48B7-B614-2BC53824D517}" type="slidenum">
              <a:rPr lang="ru-RU"/>
              <a:pPr/>
              <a:t>11</a:t>
            </a:fld>
            <a:endParaRPr lang="ru-RU"/>
          </a:p>
        </p:txBody>
      </p:sp>
      <p:sp>
        <p:nvSpPr>
          <p:cNvPr id="292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17C0A8-6BC0-4411-8529-39EBDCDE48F6}" type="slidenum">
              <a:rPr lang="ru-RU"/>
              <a:pPr/>
              <a:t>12</a:t>
            </a:fld>
            <a:endParaRPr lang="ru-RU"/>
          </a:p>
        </p:txBody>
      </p:sp>
      <p:sp>
        <p:nvSpPr>
          <p:cNvPr id="282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FEA1EB-B399-40AD-B4AA-82AEE36EC908}" type="slidenum">
              <a:rPr lang="ru-RU"/>
              <a:pPr/>
              <a:t>13</a:t>
            </a:fld>
            <a:endParaRPr lang="ru-RU"/>
          </a:p>
        </p:txBody>
      </p:sp>
      <p:sp>
        <p:nvSpPr>
          <p:cNvPr id="250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1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91CAB5-AD95-45D9-99D0-0B937E1B14BF}" type="slidenum">
              <a:rPr lang="ru-RU"/>
              <a:pPr/>
              <a:t>14</a:t>
            </a:fld>
            <a:endParaRPr lang="ru-RU"/>
          </a:p>
        </p:txBody>
      </p:sp>
      <p:sp>
        <p:nvSpPr>
          <p:cNvPr id="250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79F2A7-A036-47F1-84FA-EBB3CEC09F4C}" type="slidenum">
              <a:rPr lang="ru-RU"/>
              <a:pPr/>
              <a:t>15</a:t>
            </a:fld>
            <a:endParaRPr lang="ru-RU"/>
          </a:p>
        </p:txBody>
      </p:sp>
      <p:sp>
        <p:nvSpPr>
          <p:cNvPr id="282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C82544-E51D-4D2C-8FBE-6F84AE3CCC99}" type="slidenum">
              <a:rPr lang="ru-RU"/>
              <a:pPr/>
              <a:t>16</a:t>
            </a:fld>
            <a:endParaRPr lang="ru-RU"/>
          </a:p>
        </p:txBody>
      </p:sp>
      <p:sp>
        <p:nvSpPr>
          <p:cNvPr id="282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3885A9-BBD9-41D8-8515-28DCD363ECBC}" type="slidenum">
              <a:rPr lang="ru-RU"/>
              <a:pPr/>
              <a:t>17</a:t>
            </a:fld>
            <a:endParaRPr lang="ru-RU"/>
          </a:p>
        </p:txBody>
      </p:sp>
      <p:sp>
        <p:nvSpPr>
          <p:cNvPr id="283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6FBC1B-F555-4D0F-B34B-D6385B4F52A6}" type="slidenum">
              <a:rPr lang="ru-RU"/>
              <a:pPr/>
              <a:t>18</a:t>
            </a:fld>
            <a:endParaRPr lang="ru-RU"/>
          </a:p>
        </p:txBody>
      </p:sp>
      <p:sp>
        <p:nvSpPr>
          <p:cNvPr id="289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FDA248-E245-4654-92F5-784D4916C855}" type="slidenum">
              <a:rPr lang="ru-RU"/>
              <a:pPr/>
              <a:t>19</a:t>
            </a:fld>
            <a:endParaRPr lang="ru-RU"/>
          </a:p>
        </p:txBody>
      </p:sp>
      <p:sp>
        <p:nvSpPr>
          <p:cNvPr id="283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860D79-9323-49DB-9DD6-7DEAB5B2A3C4}" type="slidenum">
              <a:rPr lang="ru-RU"/>
              <a:pPr/>
              <a:t>2</a:t>
            </a:fld>
            <a:endParaRPr lang="ru-RU"/>
          </a:p>
        </p:txBody>
      </p:sp>
      <p:sp>
        <p:nvSpPr>
          <p:cNvPr id="248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32AF58-B289-43C8-8A16-6A150A5DC006}" type="slidenum">
              <a:rPr lang="ru-RU"/>
              <a:pPr/>
              <a:t>20</a:t>
            </a:fld>
            <a:endParaRPr lang="ru-RU"/>
          </a:p>
        </p:txBody>
      </p:sp>
      <p:sp>
        <p:nvSpPr>
          <p:cNvPr id="284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60D2CD-737B-438F-BDAD-186A3E881F8E}" type="slidenum">
              <a:rPr lang="ru-RU"/>
              <a:pPr/>
              <a:t>22</a:t>
            </a:fld>
            <a:endParaRPr lang="ru-RU"/>
          </a:p>
        </p:txBody>
      </p:sp>
      <p:sp>
        <p:nvSpPr>
          <p:cNvPr id="286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4D77B1-F1DC-4EFF-BF52-FEB3FDEF94B5}" type="slidenum">
              <a:rPr lang="ru-RU"/>
              <a:pPr/>
              <a:t>23</a:t>
            </a:fld>
            <a:endParaRPr lang="ru-RU"/>
          </a:p>
        </p:txBody>
      </p:sp>
      <p:sp>
        <p:nvSpPr>
          <p:cNvPr id="287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AF0346-BDD0-401F-918D-13A2ABF02757}" type="slidenum">
              <a:rPr lang="ru-RU"/>
              <a:pPr/>
              <a:t>24</a:t>
            </a:fld>
            <a:endParaRPr lang="ru-RU"/>
          </a:p>
        </p:txBody>
      </p:sp>
      <p:sp>
        <p:nvSpPr>
          <p:cNvPr id="284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8988A0-BF22-4B64-8DB3-C1993014BE62}" type="slidenum">
              <a:rPr lang="ru-RU"/>
              <a:pPr/>
              <a:t>25</a:t>
            </a:fld>
            <a:endParaRPr lang="ru-RU"/>
          </a:p>
        </p:txBody>
      </p:sp>
      <p:sp>
        <p:nvSpPr>
          <p:cNvPr id="284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33EEA9-0CD4-4320-8E3A-5F5DB5777F18}" type="slidenum">
              <a:rPr lang="ru-RU"/>
              <a:pPr/>
              <a:t>26</a:t>
            </a:fld>
            <a:endParaRPr lang="ru-RU"/>
          </a:p>
        </p:txBody>
      </p:sp>
      <p:sp>
        <p:nvSpPr>
          <p:cNvPr id="284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309387-2B39-4884-A754-2E9E6EDC7D98}" type="slidenum">
              <a:rPr lang="ru-RU"/>
              <a:pPr/>
              <a:t>27</a:t>
            </a:fld>
            <a:endParaRPr lang="ru-RU"/>
          </a:p>
        </p:txBody>
      </p:sp>
      <p:sp>
        <p:nvSpPr>
          <p:cNvPr id="285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7E7889-4A4E-4693-98D6-0E3D3C826DD3}" type="slidenum">
              <a:rPr lang="ru-RU"/>
              <a:pPr/>
              <a:t>28</a:t>
            </a:fld>
            <a:endParaRPr lang="ru-RU"/>
          </a:p>
        </p:txBody>
      </p:sp>
      <p:sp>
        <p:nvSpPr>
          <p:cNvPr id="291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C259A3-8A11-4E0E-B842-0E2D73AB15F4}" type="slidenum">
              <a:rPr lang="ru-RU"/>
              <a:pPr/>
              <a:t>29</a:t>
            </a:fld>
            <a:endParaRPr lang="ru-RU"/>
          </a:p>
        </p:txBody>
      </p:sp>
      <p:sp>
        <p:nvSpPr>
          <p:cNvPr id="288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8FBEB3-934E-4CB1-BB97-9410B087FF4D}" type="slidenum">
              <a:rPr lang="ru-RU"/>
              <a:pPr/>
              <a:t>30</a:t>
            </a:fld>
            <a:endParaRPr lang="ru-RU"/>
          </a:p>
        </p:txBody>
      </p:sp>
      <p:sp>
        <p:nvSpPr>
          <p:cNvPr id="291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7A63CA-5882-4124-AEAB-8DCD2522EEEF}" type="slidenum">
              <a:rPr lang="ru-RU"/>
              <a:pPr/>
              <a:t>3</a:t>
            </a:fld>
            <a:endParaRPr lang="ru-RU"/>
          </a:p>
        </p:txBody>
      </p:sp>
      <p:sp>
        <p:nvSpPr>
          <p:cNvPr id="204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3A13F2-6464-42E7-9ACD-D57253BC0489}" type="slidenum">
              <a:rPr lang="ru-RU"/>
              <a:pPr/>
              <a:t>4</a:t>
            </a:fld>
            <a:endParaRPr lang="ru-RU"/>
          </a:p>
        </p:txBody>
      </p:sp>
      <p:sp>
        <p:nvSpPr>
          <p:cNvPr id="278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EEFA3F-BFD1-4699-BAFC-EC1CB5124F7D}" type="slidenum">
              <a:rPr lang="ru-RU"/>
              <a:pPr/>
              <a:t>5</a:t>
            </a:fld>
            <a:endParaRPr lang="ru-RU"/>
          </a:p>
        </p:txBody>
      </p:sp>
      <p:sp>
        <p:nvSpPr>
          <p:cNvPr id="279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0FBB6-7D22-47F0-9F12-CE808422BA03}" type="slidenum">
              <a:rPr lang="ru-RU"/>
              <a:pPr/>
              <a:t>6</a:t>
            </a:fld>
            <a:endParaRPr lang="ru-RU"/>
          </a:p>
        </p:txBody>
      </p:sp>
      <p:sp>
        <p:nvSpPr>
          <p:cNvPr id="293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4F59D7-C403-48AD-8847-D97C70094BEF}" type="slidenum">
              <a:rPr lang="ru-RU"/>
              <a:pPr/>
              <a:t>7</a:t>
            </a:fld>
            <a:endParaRPr lang="ru-RU"/>
          </a:p>
        </p:txBody>
      </p:sp>
      <p:sp>
        <p:nvSpPr>
          <p:cNvPr id="279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FD03EB-CF16-4F02-9593-E6F74E76BBA6}" type="slidenum">
              <a:rPr lang="ru-RU"/>
              <a:pPr/>
              <a:t>8</a:t>
            </a:fld>
            <a:endParaRPr lang="ru-RU"/>
          </a:p>
        </p:txBody>
      </p:sp>
      <p:sp>
        <p:nvSpPr>
          <p:cNvPr id="280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ED8646-E793-4EE6-8F73-1CF618F1A8D2}" type="slidenum">
              <a:rPr lang="ru-RU"/>
              <a:pPr/>
              <a:t>9</a:t>
            </a:fld>
            <a:endParaRPr lang="ru-RU"/>
          </a:p>
        </p:txBody>
      </p:sp>
      <p:sp>
        <p:nvSpPr>
          <p:cNvPr id="281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0FA60E-D8D6-4E4D-8B58-BC77E1E462B8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AB22BB-CB81-4BAA-AACE-979EB7795EC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3FC29C-D57A-4C23-9BD1-72E3F6E9A028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AB2965-20BF-4D37-AEEC-F19AF290520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DEE4BE-4F56-4C4E-90FB-8751FD7FF63B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ED7ED-473E-482D-A868-A783804DC45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B4A55B4-A97E-4E91-90BC-7C390E42A115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FBDEE9C-67D1-409B-BE59-2F91AFEAA67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4B69498-AAC3-491B-88C3-3D935B34186A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9D616D1-65EB-43A5-844C-45CCF634173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44DEAD-C9D0-4428-9C1B-14B65C53D10B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3981E-5AAD-4CB2-B078-F2CCF1193AA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214213-1E13-42BA-8A32-7A7EC329013C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07F00-E4BE-4493-85FB-DAF17AEAE3F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0F3E1B-F9F7-4166-8AAF-B388900D646D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374A6A-0523-4FFB-A86B-BE07D47EE05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833327-AF90-4F46-9FFF-45C13A72DA89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25148-E174-4995-861A-0FF99A88EEC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204619-57FB-41C7-A76F-34616C757507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4F0D4-09C1-46A6-A4F6-9E52AC45926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7BDB1A-BA22-40B7-8730-85A03AAD05BC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247A14-EEAF-422D-AABA-8D6BB52081E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F13237-1841-41BC-A761-4FFCB23424F3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FC483-05E2-4CBD-AB28-D728D5CA057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7240C5-7FD8-4FB2-B42F-363D34E712D2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8A3776-6AC8-4764-8DC4-F592121CDA2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latin typeface="+mn-lt"/>
              </a:defRPr>
            </a:lvl1pPr>
          </a:lstStyle>
          <a:p>
            <a:fld id="{0B5DFA12-AA7F-46EC-986B-079C10A5D5F4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latin typeface="+mn-lt"/>
              </a:defRPr>
            </a:lvl1pPr>
          </a:lstStyle>
          <a:p>
            <a:fld id="{A5062BBB-CF0D-49EA-90F2-C6367AE27F9E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65E44-8B38-4629-A8CF-F6AD73D64373}" type="slidenum">
              <a:rPr lang="ru-RU"/>
              <a:pPr/>
              <a:t>1</a:t>
            </a:fld>
            <a:endParaRPr lang="ru-RU"/>
          </a:p>
        </p:txBody>
      </p:sp>
      <p:pic>
        <p:nvPicPr>
          <p:cNvPr id="2654210" name="Picture 2" descr="titul_orig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8" y="68263"/>
            <a:ext cx="8961437" cy="6721475"/>
          </a:xfrm>
          <a:prstGeom prst="rect">
            <a:avLst/>
          </a:prstGeom>
          <a:noFill/>
        </p:spPr>
      </p:pic>
      <p:grpSp>
        <p:nvGrpSpPr>
          <p:cNvPr id="2654211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654212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54213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54214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54215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54216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54217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54218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54219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2654220" name="Picture 12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0938" y="2816225"/>
            <a:ext cx="171450" cy="123825"/>
          </a:xfrm>
          <a:prstGeom prst="rect">
            <a:avLst/>
          </a:prstGeom>
          <a:noFill/>
        </p:spPr>
      </p:pic>
      <p:pic>
        <p:nvPicPr>
          <p:cNvPr id="2654221" name="Picture 13" descr="ptica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3176588"/>
            <a:ext cx="123825" cy="123825"/>
          </a:xfrm>
          <a:prstGeom prst="rect">
            <a:avLst/>
          </a:prstGeom>
          <a:noFill/>
        </p:spPr>
      </p:pic>
      <p:pic>
        <p:nvPicPr>
          <p:cNvPr id="2654222" name="Picture 14" descr="ptica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0938" y="2636838"/>
            <a:ext cx="142875" cy="104775"/>
          </a:xfrm>
          <a:prstGeom prst="rect">
            <a:avLst/>
          </a:prstGeom>
          <a:noFill/>
        </p:spPr>
      </p:pic>
      <p:pic>
        <p:nvPicPr>
          <p:cNvPr id="2654223" name="Picture 15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4425" y="2995613"/>
            <a:ext cx="171450" cy="123825"/>
          </a:xfrm>
          <a:prstGeom prst="rect">
            <a:avLst/>
          </a:prstGeom>
          <a:noFill/>
        </p:spPr>
      </p:pic>
      <p:pic>
        <p:nvPicPr>
          <p:cNvPr id="2654224" name="Picture 16" descr="ptica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0" y="3355975"/>
            <a:ext cx="123825" cy="123825"/>
          </a:xfrm>
          <a:prstGeom prst="rect">
            <a:avLst/>
          </a:prstGeom>
          <a:noFill/>
        </p:spPr>
      </p:pic>
      <p:pic>
        <p:nvPicPr>
          <p:cNvPr id="2654225" name="Picture 17" descr="ptica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4425" y="2816225"/>
            <a:ext cx="142875" cy="104775"/>
          </a:xfrm>
          <a:prstGeom prst="rect">
            <a:avLst/>
          </a:prstGeom>
          <a:noFill/>
        </p:spPr>
      </p:pic>
      <p:pic>
        <p:nvPicPr>
          <p:cNvPr id="2654228" name="Picture 20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0938" y="2584450"/>
            <a:ext cx="171450" cy="123825"/>
          </a:xfrm>
          <a:prstGeom prst="rect">
            <a:avLst/>
          </a:prstGeom>
          <a:noFill/>
        </p:spPr>
      </p:pic>
      <p:sp>
        <p:nvSpPr>
          <p:cNvPr id="2654227" name="Text Box 19" descr="Horizontal brick"/>
          <p:cNvSpPr txBox="1">
            <a:spLocks noChangeArrowheads="1"/>
          </p:cNvSpPr>
          <p:nvPr/>
        </p:nvSpPr>
        <p:spPr bwMode="auto">
          <a:xfrm>
            <a:off x="2447925" y="276225"/>
            <a:ext cx="6430963" cy="6321425"/>
          </a:xfrm>
          <a:prstGeom prst="rect">
            <a:avLst/>
          </a:prstGeom>
          <a:pattFill prst="horzBrick">
            <a:fgClr>
              <a:srgbClr val="F8F2DC"/>
            </a:fgClr>
            <a:bgClr>
              <a:srgbClr val="FDFAF1"/>
            </a:bgClr>
          </a:pattFill>
          <a:ln w="57150" cmpd="thickThin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54000" tIns="46800" rIns="54000" bIns="82800">
            <a:spAutoFit/>
          </a:bodyPr>
          <a:lstStyle/>
          <a:p>
            <a:pPr algn="ctr">
              <a:lnSpc>
                <a:spcPct val="50000"/>
              </a:lnSpc>
              <a:spcBef>
                <a:spcPct val="0"/>
              </a:spcBef>
              <a:spcAft>
                <a:spcPct val="100000"/>
              </a:spcAft>
            </a:pPr>
            <a:endParaRPr lang="ru-RU" sz="5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sz="2000" b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Институт Системного Программирования</a:t>
            </a:r>
          </a:p>
          <a:p>
            <a:pPr algn="ctr">
              <a:spcBef>
                <a:spcPct val="0"/>
              </a:spcBef>
            </a:pPr>
            <a:r>
              <a:rPr lang="ru-RU" sz="2000" b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Российской Академии Наук</a:t>
            </a:r>
          </a:p>
          <a:p>
            <a:pPr algn="ctr">
              <a:spcBef>
                <a:spcPct val="120000"/>
              </a:spcBef>
            </a:pPr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Бурдонов Игорь Борисович</a:t>
            </a:r>
          </a:p>
          <a:p>
            <a:pPr algn="ctr">
              <a:spcBef>
                <a:spcPct val="100000"/>
              </a:spcBef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Теория </a:t>
            </a: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конформности </a:t>
            </a: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для функционального</a:t>
            </a:r>
            <a:b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</a:b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тестирования программных систем</a:t>
            </a:r>
            <a:b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</a:b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на основе формальных моделей</a:t>
            </a:r>
          </a:p>
          <a:p>
            <a:pPr algn="ctr">
              <a:spcBef>
                <a:spcPct val="100000"/>
              </a:spcBef>
            </a:pPr>
            <a:r>
              <a:rPr lang="ru-RU" sz="2000" b="0">
                <a:latin typeface="Times New Roman" pitchFamily="18" charset="0"/>
              </a:rPr>
              <a:t>специальность 05.13.11 –</a:t>
            </a:r>
          </a:p>
          <a:p>
            <a:pPr algn="ctr">
              <a:lnSpc>
                <a:spcPct val="90000"/>
              </a:lnSpc>
              <a:spcBef>
                <a:spcPct val="10000"/>
              </a:spcBef>
            </a:pPr>
            <a:r>
              <a:rPr lang="ru-RU" sz="1800" b="0">
                <a:latin typeface="Times New Roman" pitchFamily="18" charset="0"/>
              </a:rPr>
              <a:t>математическое и программное обеспечение</a:t>
            </a:r>
            <a:br>
              <a:rPr lang="ru-RU" sz="1800" b="0">
                <a:latin typeface="Times New Roman" pitchFamily="18" charset="0"/>
              </a:rPr>
            </a:br>
            <a:r>
              <a:rPr lang="ru-RU" sz="1800" b="0">
                <a:latin typeface="Times New Roman" pitchFamily="18" charset="0"/>
              </a:rPr>
              <a:t>вычислительных машин, комплексов</a:t>
            </a:r>
            <a:br>
              <a:rPr lang="ru-RU" sz="1800" b="0">
                <a:latin typeface="Times New Roman" pitchFamily="18" charset="0"/>
              </a:rPr>
            </a:br>
            <a:r>
              <a:rPr lang="ru-RU" sz="1800" b="0">
                <a:latin typeface="Times New Roman" pitchFamily="18" charset="0"/>
              </a:rPr>
              <a:t>и компьютерных сетей </a:t>
            </a:r>
          </a:p>
          <a:p>
            <a:pPr algn="ctr">
              <a:spcBef>
                <a:spcPct val="100000"/>
              </a:spcBef>
            </a:pPr>
            <a:r>
              <a:rPr lang="ru-RU" sz="2000" b="0">
                <a:latin typeface="Times New Roman" pitchFamily="18" charset="0"/>
              </a:rPr>
              <a:t>ДИССЕРТАЦИЯ</a:t>
            </a:r>
          </a:p>
          <a:p>
            <a:pPr algn="ctr">
              <a:lnSpc>
                <a:spcPct val="90000"/>
              </a:lnSpc>
              <a:spcBef>
                <a:spcPct val="10000"/>
              </a:spcBef>
            </a:pPr>
            <a:r>
              <a:rPr lang="ru-RU" sz="2000" b="0">
                <a:latin typeface="Times New Roman" pitchFamily="18" charset="0"/>
              </a:rPr>
              <a:t>на соискание учёной степени</a:t>
            </a:r>
          </a:p>
          <a:p>
            <a:pPr algn="ctr">
              <a:lnSpc>
                <a:spcPct val="90000"/>
              </a:lnSpc>
              <a:spcBef>
                <a:spcPct val="10000"/>
              </a:spcBef>
            </a:pPr>
            <a:r>
              <a:rPr lang="ru-RU" sz="2000" b="0">
                <a:latin typeface="Times New Roman" pitchFamily="18" charset="0"/>
              </a:rPr>
              <a:t>доктора физико-математических наук</a:t>
            </a:r>
          </a:p>
          <a:p>
            <a:pPr algn="ctr">
              <a:spcBef>
                <a:spcPct val="100000"/>
              </a:spcBef>
            </a:pPr>
            <a:r>
              <a:rPr lang="ru-RU" sz="1800" b="0">
                <a:latin typeface="Times New Roman" pitchFamily="18" charset="0"/>
              </a:rPr>
              <a:t>Москва - 2007</a:t>
            </a:r>
          </a:p>
        </p:txBody>
      </p:sp>
      <p:pic>
        <p:nvPicPr>
          <p:cNvPr id="2654229" name="Picture 21" descr="gor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1800" y="2500313"/>
            <a:ext cx="1009650" cy="10001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.00208 C 0.03091 -0.0007 0.06198 -0.00301 0.07205 0.01064 C 0.08212 0.02428 0.06875 0.04833 0.06077 0.08487 C 0.05278 0.12141 0.02795 0.18756 0.02396 0.23127 C 0.01997 0.27474 0.02761 0.32423 0.03664 0.34597 C 0.04566 0.36748 0.05764 0.37396 0.07848 0.36008 C 0.09931 0.34644 0.13056 0.30435 0.16198 0.26249 " pathEditMode="relative" rAng="0" ptsTypes="aaaaaaA">
                                      <p:cBhvr>
                                        <p:cTn id="6" dur="18000" fill="hold"/>
                                        <p:tgtEl>
                                          <p:spTgt spid="2654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1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1.94444E-6 4.89362E-6 C 0.01684 0.003 0.0342 0.00647 0.04514 0.01341 C 0.0559 0.02035 0.06146 0.02567 0.06441 0.04185 C 0.06753 0.05781 0.06024 0.08903 0.06302 0.11031 C 0.06545 0.13182 0.0743 0.15656 0.0809 0.17067 C 0.08767 0.18455 0.08889 0.18848 0.10295 0.19403 C 0.11701 0.19958 0.14097 0.20189 0.16545 0.20444 " pathEditMode="relative" rAng="0" ptsTypes="aaaaaaA">
                                      <p:cBhvr>
                                        <p:cTn id="8" dur="15000" fill="hold"/>
                                        <p:tgtEl>
                                          <p:spTgt spid="2654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1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4.44444E-6 -4.07956E-6 C 0.01701 -0.00671 0.0342 -0.01318 0.04427 -0.00832 C 0.05434 -0.00347 0.05659 0.01064 0.06076 0.02868 C 0.06493 0.04672 0.07048 0.08025 0.06961 0.09968 C 0.06875 0.1191 0.06076 0.1309 0.05555 0.14501 C 0.05034 0.15911 0.03593 0.17692 0.03784 0.18386 C 0.03975 0.1908 0.05694 0.19612 0.06701 0.18733 C 0.07708 0.17854 0.08437 0.1235 0.09861 0.13159 C 0.11284 0.13969 0.13229 0.18779 0.15191 0.23612 " pathEditMode="relative" ptsTypes="aaaaaaaaA">
                                      <p:cBhvr>
                                        <p:cTn id="10" dur="16000" fill="hold"/>
                                        <p:tgtEl>
                                          <p:spTgt spid="2654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66667E-6 -2.67345E-6 C 0.0309 -0.00162 0.06198 -0.00301 0.07205 0.00509 C 0.08212 0.01318 0.06875 0.02729 0.06077 0.0488 C 0.05278 0.07031 0.02795 0.10916 0.02396 0.13483 C 0.01997 0.1605 0.02761 0.18964 0.03663 0.20236 C 0.04566 0.21508 0.05764 0.21878 0.07847 0.21068 C 0.09931 0.20259 0.13056 0.17784 0.16198 0.15333 " pathEditMode="relative" ptsTypes="aaaaaaA">
                                      <p:cBhvr>
                                        <p:cTn id="12" dur="22000" fill="hold"/>
                                        <p:tgtEl>
                                          <p:spTgt spid="2654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3.61111E-6 1.40611E-6 C 0.01614 0.00462 0.03264 0.00971 0.04305 0.02012 C 0.0533 0.03029 0.0585 0.03862 0.06128 0.06244 C 0.06423 0.08649 0.05746 0.13298 0.06007 0.16489 C 0.06232 0.19727 0.07083 0.23427 0.07708 0.25509 C 0.0835 0.2759 0.08472 0.28168 0.09809 0.29024 C 0.11145 0.2981 0.13437 0.30157 0.15764 0.30573 " pathEditMode="relative" rAng="0" ptsTypes="aaaaaaA">
                                      <p:cBhvr>
                                        <p:cTn id="14" dur="17000" fill="hold"/>
                                        <p:tgtEl>
                                          <p:spTgt spid="2654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15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4.44444E-6 -4.07956E-6 C 0.01701 -0.00671 0.0342 -0.01318 0.04427 -0.00832 C 0.05434 -0.00347 0.05659 0.01064 0.06076 0.02868 C 0.06493 0.04672 0.07048 0.08025 0.06961 0.09968 C 0.06875 0.1191 0.06076 0.1309 0.05555 0.14501 C 0.05034 0.15911 0.03593 0.17692 0.03784 0.18386 C 0.03975 0.1908 0.05694 0.19612 0.06701 0.18733 C 0.07708 0.17854 0.08437 0.1235 0.09861 0.13159 C 0.11284 0.13969 0.13229 0.18779 0.15191 0.23612 " pathEditMode="relative" ptsTypes="aaaaaaaaA">
                                      <p:cBhvr>
                                        <p:cTn id="16" dur="20000" fill="hold"/>
                                        <p:tgtEl>
                                          <p:spTgt spid="2654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1.11111E-6 6.19796E-6 C 0.00313 -0.00901 0.00643 -0.0178 0.01146 -0.02705 C 0.0165 -0.0363 0.0184 -0.0481 0.03038 -0.05573 C 0.04236 -0.06336 0.07101 -0.07539 0.08368 -0.07261 C 0.09636 -0.06984 0.10469 -0.05087 0.10643 -0.03885 C 0.10816 -0.02682 0.10191 -0.01179 0.09375 6.19796E-6 C 0.08559 0.0118 0.06215 0.01458 0.05712 0.03192 C 0.05209 0.04927 0.05469 0.09043 0.06337 0.10454 C 0.07205 0.11865 0.08733 0.10731 0.10886 0.11633 C 0.13038 0.12535 0.1908 0.13645 0.19254 0.15842 C 0.1941 0.18039 0.1441 0.23289 0.1191 0.24769 C 0.0941 0.26249 0.05851 0.24769 0.04306 0.24769 C 0.02761 0.24769 0.03577 0.24469 0.02674 0.24769 C 0.01771 0.2507 -0.00937 0.25417 -0.01128 0.26643 C -0.01319 0.27868 0.00191 0.31037 0.01528 0.32193 C 0.02865 0.33349 0.05556 0.33326 0.0684 0.33558 C 0.08125 0.33789 0.08663 0.33257 0.09254 0.33558 C 0.09844 0.33858 0.10382 0.34089 0.10382 0.35408 C 0.10382 0.36726 0.09219 0.39871 0.09254 0.41467 C 0.09288 0.43063 0.09566 0.44496 0.10643 0.45005 C 0.11719 0.45514 0.13715 0.45005 0.15712 0.4452 " pathEditMode="relative" ptsTypes="aaaaaaaaaaaaaaaaaaaaA">
                                      <p:cBhvr>
                                        <p:cTn id="18" dur="25000" fill="hold"/>
                                        <p:tgtEl>
                                          <p:spTgt spid="2654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72E0-6261-45D1-A7DF-F3102A7B4345}" type="slidenum">
              <a:rPr lang="ru-RU"/>
              <a:pPr/>
              <a:t>10</a:t>
            </a:fld>
            <a:endParaRPr lang="ru-RU"/>
          </a:p>
        </p:txBody>
      </p:sp>
      <p:pic>
        <p:nvPicPr>
          <p:cNvPr id="2807851" name="Picture 43" descr="Без торможения реакций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5" y="908050"/>
            <a:ext cx="1712913" cy="1284288"/>
          </a:xfrm>
          <a:prstGeom prst="rect">
            <a:avLst/>
          </a:prstGeom>
          <a:noFill/>
        </p:spPr>
      </p:pic>
      <p:sp>
        <p:nvSpPr>
          <p:cNvPr id="280781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96863"/>
            <a:ext cx="8748712" cy="668337"/>
          </a:xfrm>
          <a:noFill/>
        </p:spPr>
        <p:txBody>
          <a:bodyPr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5. Не тормозим реакции (стимул+реакции)</a:t>
            </a:r>
          </a:p>
        </p:txBody>
      </p:sp>
      <p:grpSp>
        <p:nvGrpSpPr>
          <p:cNvPr id="2807812" name="Group 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07813" name="Text Box 5"/>
            <p:cNvSpPr txBox="1">
              <a:spLocks noChangeArrowheads="1"/>
            </p:cNvSpPr>
            <p:nvPr/>
          </p:nvSpPr>
          <p:spPr bwMode="auto">
            <a:xfrm>
              <a:off x="3969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807814" name="Group 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07815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07816" name="Rectangle 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7817" name="Rectangl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7818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7819" name="Rectangle 1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7820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0782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07822" name="Text Box 14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  <p:sp>
        <p:nvSpPr>
          <p:cNvPr id="2807823" name="Text Box 15"/>
          <p:cNvSpPr txBox="1">
            <a:spLocks noChangeArrowheads="1"/>
          </p:cNvSpPr>
          <p:nvPr/>
        </p:nvSpPr>
        <p:spPr bwMode="auto">
          <a:xfrm>
            <a:off x="2519363" y="1125538"/>
            <a:ext cx="2551112" cy="400050"/>
          </a:xfrm>
          <a:prstGeom prst="rect">
            <a:avLst/>
          </a:prstGeom>
          <a:solidFill>
            <a:srgbClr val="F9F7C7"/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r>
              <a:rPr lang="ru-RU" b="0">
                <a:latin typeface="Times New Roman" pitchFamily="18" charset="0"/>
              </a:rPr>
              <a:t>Системы с откатом</a:t>
            </a:r>
          </a:p>
        </p:txBody>
      </p:sp>
      <p:sp>
        <p:nvSpPr>
          <p:cNvPr id="2807828" name="Text Box 20"/>
          <p:cNvSpPr txBox="1">
            <a:spLocks noChangeArrowheads="1"/>
          </p:cNvSpPr>
          <p:nvPr/>
        </p:nvSpPr>
        <p:spPr bwMode="auto">
          <a:xfrm>
            <a:off x="6335713" y="2565400"/>
            <a:ext cx="1812925" cy="53816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>
                <a:sym typeface="Symbol" pitchFamily="18" charset="2"/>
              </a:rPr>
              <a:t></a:t>
            </a:r>
            <a:r>
              <a:rPr lang="en-US" sz="1600" b="0"/>
              <a:t> </a:t>
            </a:r>
            <a:r>
              <a:rPr lang="en-US" sz="1600" i="1">
                <a:latin typeface="Times New Roman" pitchFamily="18" charset="0"/>
              </a:rPr>
              <a:t>saco</a:t>
            </a:r>
            <a:r>
              <a:rPr lang="ru-RU" sz="1600" b="0" baseline="-25000">
                <a:latin typeface="Times New Roman" pitchFamily="18" charset="0"/>
              </a:rPr>
              <a:t>с торможением</a:t>
            </a:r>
            <a:r>
              <a:rPr lang="en-US" sz="1600" b="0"/>
              <a:t> </a:t>
            </a:r>
            <a:r>
              <a:rPr lang="en-US" sz="1600">
                <a:sym typeface="Symbol" pitchFamily="18" charset="2"/>
              </a:rPr>
              <a:t></a:t>
            </a:r>
            <a:endParaRPr lang="en-US" sz="1600" baseline="-25000"/>
          </a:p>
          <a:p>
            <a:pPr>
              <a:spcBef>
                <a:spcPct val="20000"/>
              </a:spcBef>
            </a:pPr>
            <a:r>
              <a:rPr lang="en-US" sz="1600">
                <a:sym typeface="Symbol" pitchFamily="18" charset="2"/>
              </a:rPr>
              <a:t></a:t>
            </a:r>
            <a:r>
              <a:rPr lang="en-US" sz="1600" b="0"/>
              <a:t> </a:t>
            </a:r>
            <a:r>
              <a:rPr lang="en-US" sz="1600" i="1">
                <a:latin typeface="Times New Roman" pitchFamily="18" charset="0"/>
              </a:rPr>
              <a:t>saco</a:t>
            </a:r>
            <a:r>
              <a:rPr lang="ru-RU" sz="1600" b="0" baseline="-25000">
                <a:latin typeface="Times New Roman" pitchFamily="18" charset="0"/>
              </a:rPr>
              <a:t>без торможения</a:t>
            </a:r>
            <a:r>
              <a:rPr lang="en-US" sz="1600" b="0"/>
              <a:t> </a:t>
            </a:r>
            <a:r>
              <a:rPr lang="en-US" sz="1600">
                <a:sym typeface="Symbol" pitchFamily="18" charset="2"/>
              </a:rPr>
              <a:t></a:t>
            </a:r>
            <a:endParaRPr lang="ru-RU" sz="1600">
              <a:sym typeface="Symbol" pitchFamily="18" charset="2"/>
            </a:endParaRPr>
          </a:p>
        </p:txBody>
      </p:sp>
      <p:sp>
        <p:nvSpPr>
          <p:cNvPr id="2807829" name="Line 21"/>
          <p:cNvSpPr>
            <a:spLocks noChangeShapeType="1"/>
          </p:cNvSpPr>
          <p:nvPr/>
        </p:nvSpPr>
        <p:spPr bwMode="auto">
          <a:xfrm>
            <a:off x="6542088" y="2709863"/>
            <a:ext cx="468312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807830" name="Text Box 22"/>
          <p:cNvSpPr txBox="1">
            <a:spLocks noChangeArrowheads="1"/>
          </p:cNvSpPr>
          <p:nvPr/>
        </p:nvSpPr>
        <p:spPr bwMode="auto">
          <a:xfrm>
            <a:off x="142875" y="3213100"/>
            <a:ext cx="2517775" cy="3968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ru-RU" sz="2000" b="0" u="sng">
                <a:latin typeface="Times New Roman" pitchFamily="18" charset="0"/>
              </a:rPr>
              <a:t>Полный набор тестов</a:t>
            </a:r>
          </a:p>
        </p:txBody>
      </p:sp>
      <p:pic>
        <p:nvPicPr>
          <p:cNvPr id="2807839" name="Picture 31" descr="Без торможения реакций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981075"/>
            <a:ext cx="2727325" cy="1430338"/>
          </a:xfrm>
          <a:prstGeom prst="rect">
            <a:avLst/>
          </a:prstGeom>
          <a:noFill/>
        </p:spPr>
      </p:pic>
      <p:pic>
        <p:nvPicPr>
          <p:cNvPr id="2807843" name="Picture 35" descr="Тесты без торможения реакций a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3621088"/>
            <a:ext cx="2832100" cy="884237"/>
          </a:xfrm>
          <a:prstGeom prst="rect">
            <a:avLst/>
          </a:prstGeom>
          <a:noFill/>
        </p:spPr>
      </p:pic>
      <p:pic>
        <p:nvPicPr>
          <p:cNvPr id="2807844" name="Picture 36" descr="Тесты без торможения реакций a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2500" y="3621088"/>
            <a:ext cx="5508625" cy="819150"/>
          </a:xfrm>
          <a:prstGeom prst="rect">
            <a:avLst/>
          </a:prstGeom>
          <a:noFill/>
        </p:spPr>
      </p:pic>
      <p:pic>
        <p:nvPicPr>
          <p:cNvPr id="2807845" name="Picture 37" descr="Тесты без торможения реакций a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950" y="4772025"/>
            <a:ext cx="3783013" cy="1541463"/>
          </a:xfrm>
          <a:prstGeom prst="rect">
            <a:avLst/>
          </a:prstGeom>
          <a:noFill/>
        </p:spPr>
      </p:pic>
      <p:pic>
        <p:nvPicPr>
          <p:cNvPr id="2807846" name="Picture 38" descr="Тесты без торможения реакций a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68825" y="4664075"/>
            <a:ext cx="3783013" cy="1825625"/>
          </a:xfrm>
          <a:prstGeom prst="rect">
            <a:avLst/>
          </a:prstGeom>
          <a:noFill/>
        </p:spPr>
      </p:pic>
      <p:sp>
        <p:nvSpPr>
          <p:cNvPr id="2807847" name="Freeform 39"/>
          <p:cNvSpPr>
            <a:spLocks/>
          </p:cNvSpPr>
          <p:nvPr/>
        </p:nvSpPr>
        <p:spPr bwMode="auto">
          <a:xfrm>
            <a:off x="5572125" y="933450"/>
            <a:ext cx="3392488" cy="2495550"/>
          </a:xfrm>
          <a:custGeom>
            <a:avLst/>
            <a:gdLst/>
            <a:ahLst/>
            <a:cxnLst>
              <a:cxn ang="0">
                <a:pos x="140" y="75"/>
              </a:cxn>
              <a:cxn ang="0">
                <a:pos x="27" y="279"/>
              </a:cxn>
              <a:cxn ang="0">
                <a:pos x="4" y="574"/>
              </a:cxn>
              <a:cxn ang="0">
                <a:pos x="50" y="982"/>
              </a:cxn>
              <a:cxn ang="0">
                <a:pos x="208" y="1345"/>
              </a:cxn>
              <a:cxn ang="0">
                <a:pos x="481" y="1504"/>
              </a:cxn>
              <a:cxn ang="0">
                <a:pos x="1025" y="1572"/>
              </a:cxn>
              <a:cxn ang="0">
                <a:pos x="1592" y="1504"/>
              </a:cxn>
              <a:cxn ang="0">
                <a:pos x="1977" y="1391"/>
              </a:cxn>
              <a:cxn ang="0">
                <a:pos x="2114" y="1005"/>
              </a:cxn>
              <a:cxn ang="0">
                <a:pos x="2114" y="461"/>
              </a:cxn>
              <a:cxn ang="0">
                <a:pos x="2045" y="189"/>
              </a:cxn>
              <a:cxn ang="0">
                <a:pos x="1819" y="75"/>
              </a:cxn>
              <a:cxn ang="0">
                <a:pos x="1615" y="52"/>
              </a:cxn>
              <a:cxn ang="0">
                <a:pos x="1365" y="7"/>
              </a:cxn>
              <a:cxn ang="0">
                <a:pos x="1161" y="7"/>
              </a:cxn>
              <a:cxn ang="0">
                <a:pos x="957" y="7"/>
              </a:cxn>
              <a:cxn ang="0">
                <a:pos x="685" y="7"/>
              </a:cxn>
              <a:cxn ang="0">
                <a:pos x="549" y="7"/>
              </a:cxn>
              <a:cxn ang="0">
                <a:pos x="322" y="30"/>
              </a:cxn>
              <a:cxn ang="0">
                <a:pos x="231" y="52"/>
              </a:cxn>
              <a:cxn ang="0">
                <a:pos x="140" y="75"/>
              </a:cxn>
            </a:cxnLst>
            <a:rect l="0" t="0" r="r" b="b"/>
            <a:pathLst>
              <a:path w="2137" h="1572">
                <a:moveTo>
                  <a:pt x="140" y="75"/>
                </a:moveTo>
                <a:cubicBezTo>
                  <a:pt x="106" y="113"/>
                  <a:pt x="50" y="196"/>
                  <a:pt x="27" y="279"/>
                </a:cubicBezTo>
                <a:cubicBezTo>
                  <a:pt x="4" y="362"/>
                  <a:pt x="0" y="457"/>
                  <a:pt x="4" y="574"/>
                </a:cubicBezTo>
                <a:cubicBezTo>
                  <a:pt x="8" y="691"/>
                  <a:pt x="16" y="854"/>
                  <a:pt x="50" y="982"/>
                </a:cubicBezTo>
                <a:cubicBezTo>
                  <a:pt x="84" y="1110"/>
                  <a:pt x="136" y="1258"/>
                  <a:pt x="208" y="1345"/>
                </a:cubicBezTo>
                <a:cubicBezTo>
                  <a:pt x="280" y="1432"/>
                  <a:pt x="345" y="1466"/>
                  <a:pt x="481" y="1504"/>
                </a:cubicBezTo>
                <a:cubicBezTo>
                  <a:pt x="617" y="1542"/>
                  <a:pt x="840" y="1572"/>
                  <a:pt x="1025" y="1572"/>
                </a:cubicBezTo>
                <a:cubicBezTo>
                  <a:pt x="1210" y="1572"/>
                  <a:pt x="1433" y="1534"/>
                  <a:pt x="1592" y="1504"/>
                </a:cubicBezTo>
                <a:cubicBezTo>
                  <a:pt x="1751" y="1474"/>
                  <a:pt x="1890" y="1474"/>
                  <a:pt x="1977" y="1391"/>
                </a:cubicBezTo>
                <a:cubicBezTo>
                  <a:pt x="2064" y="1308"/>
                  <a:pt x="2091" y="1160"/>
                  <a:pt x="2114" y="1005"/>
                </a:cubicBezTo>
                <a:cubicBezTo>
                  <a:pt x="2137" y="850"/>
                  <a:pt x="2125" y="597"/>
                  <a:pt x="2114" y="461"/>
                </a:cubicBezTo>
                <a:cubicBezTo>
                  <a:pt x="2103" y="325"/>
                  <a:pt x="2094" y="253"/>
                  <a:pt x="2045" y="189"/>
                </a:cubicBezTo>
                <a:cubicBezTo>
                  <a:pt x="1996" y="125"/>
                  <a:pt x="1891" y="98"/>
                  <a:pt x="1819" y="75"/>
                </a:cubicBezTo>
                <a:cubicBezTo>
                  <a:pt x="1747" y="52"/>
                  <a:pt x="1691" y="63"/>
                  <a:pt x="1615" y="52"/>
                </a:cubicBezTo>
                <a:cubicBezTo>
                  <a:pt x="1539" y="41"/>
                  <a:pt x="1441" y="14"/>
                  <a:pt x="1365" y="7"/>
                </a:cubicBezTo>
                <a:cubicBezTo>
                  <a:pt x="1289" y="0"/>
                  <a:pt x="1229" y="7"/>
                  <a:pt x="1161" y="7"/>
                </a:cubicBezTo>
                <a:cubicBezTo>
                  <a:pt x="1093" y="7"/>
                  <a:pt x="1036" y="7"/>
                  <a:pt x="957" y="7"/>
                </a:cubicBezTo>
                <a:cubicBezTo>
                  <a:pt x="878" y="7"/>
                  <a:pt x="753" y="7"/>
                  <a:pt x="685" y="7"/>
                </a:cubicBezTo>
                <a:cubicBezTo>
                  <a:pt x="617" y="7"/>
                  <a:pt x="609" y="3"/>
                  <a:pt x="549" y="7"/>
                </a:cubicBezTo>
                <a:cubicBezTo>
                  <a:pt x="489" y="11"/>
                  <a:pt x="375" y="23"/>
                  <a:pt x="322" y="30"/>
                </a:cubicBezTo>
                <a:cubicBezTo>
                  <a:pt x="269" y="37"/>
                  <a:pt x="261" y="45"/>
                  <a:pt x="231" y="52"/>
                </a:cubicBezTo>
                <a:cubicBezTo>
                  <a:pt x="201" y="59"/>
                  <a:pt x="174" y="37"/>
                  <a:pt x="140" y="75"/>
                </a:cubicBezTo>
                <a:close/>
              </a:path>
            </a:pathLst>
          </a:custGeom>
          <a:noFill/>
          <a:ln w="57150" cap="flat" cmpd="sng">
            <a:solidFill>
              <a:srgbClr val="808080"/>
            </a:solidFill>
            <a:prstDash val="solid"/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807848" name="Text Box 40"/>
          <p:cNvSpPr txBox="1">
            <a:spLocks noChangeArrowheads="1"/>
          </p:cNvSpPr>
          <p:nvPr/>
        </p:nvSpPr>
        <p:spPr bwMode="auto">
          <a:xfrm>
            <a:off x="1655763" y="1773238"/>
            <a:ext cx="4048125" cy="109855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ru-RU" sz="1800" b="0"/>
              <a:t>?</a:t>
            </a:r>
            <a:r>
              <a:rPr lang="en-US" sz="1800" b="0"/>
              <a:t>x </a:t>
            </a:r>
            <a:r>
              <a:rPr lang="ru-RU" sz="1800" b="0">
                <a:latin typeface="Times New Roman" pitchFamily="18" charset="0"/>
              </a:rPr>
              <a:t>– запустить транзакцию,</a:t>
            </a:r>
          </a:p>
          <a:p>
            <a:pPr>
              <a:spcBef>
                <a:spcPct val="0"/>
              </a:spcBef>
            </a:pPr>
            <a:r>
              <a:rPr lang="ru-RU" sz="1800" b="0"/>
              <a:t>?</a:t>
            </a:r>
            <a:r>
              <a:rPr lang="en-US" sz="1800" b="0"/>
              <a:t>y </a:t>
            </a:r>
            <a:r>
              <a:rPr lang="ru-RU" sz="1800" b="0">
                <a:latin typeface="Times New Roman" pitchFamily="18" charset="0"/>
              </a:rPr>
              <a:t>– откатить транзакцию,</a:t>
            </a:r>
          </a:p>
          <a:p>
            <a:pPr>
              <a:spcBef>
                <a:spcPct val="0"/>
              </a:spcBef>
            </a:pPr>
            <a:r>
              <a:rPr lang="ru-RU" sz="1800" b="0"/>
              <a:t>!</a:t>
            </a:r>
            <a:r>
              <a:rPr lang="en-US" sz="1800" b="0"/>
              <a:t>a </a:t>
            </a:r>
            <a:r>
              <a:rPr lang="ru-RU" sz="1800" b="0">
                <a:latin typeface="Times New Roman" pitchFamily="18" charset="0"/>
              </a:rPr>
              <a:t>– ответ: транзакция завершена,</a:t>
            </a:r>
          </a:p>
          <a:p>
            <a:pPr>
              <a:spcBef>
                <a:spcPct val="0"/>
              </a:spcBef>
            </a:pPr>
            <a:r>
              <a:rPr lang="ru-RU" sz="1800" b="0"/>
              <a:t>!</a:t>
            </a:r>
            <a:r>
              <a:rPr lang="en-US" sz="1800" b="0"/>
              <a:t>b </a:t>
            </a:r>
            <a:r>
              <a:rPr lang="ru-RU" sz="1800" b="0">
                <a:latin typeface="Times New Roman" pitchFamily="18" charset="0"/>
              </a:rPr>
              <a:t>– ответ: выполнен откат транзакции. </a:t>
            </a:r>
          </a:p>
        </p:txBody>
      </p:sp>
      <p:sp>
        <p:nvSpPr>
          <p:cNvPr id="2807850" name="Rectangle 42"/>
          <p:cNvSpPr>
            <a:spLocks noChangeArrowheads="1"/>
          </p:cNvSpPr>
          <p:nvPr/>
        </p:nvSpPr>
        <p:spPr bwMode="auto">
          <a:xfrm>
            <a:off x="107950" y="3608388"/>
            <a:ext cx="2952750" cy="936625"/>
          </a:xfrm>
          <a:prstGeom prst="rect">
            <a:avLst/>
          </a:prstGeom>
          <a:noFill/>
          <a:ln w="12700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5D3C9-428A-4700-889B-D50CC145B8F3}" type="slidenum">
              <a:rPr lang="ru-RU"/>
              <a:pPr/>
              <a:t>11</a:t>
            </a:fld>
            <a:endParaRPr lang="ru-RU"/>
          </a:p>
        </p:txBody>
      </p:sp>
      <p:sp>
        <p:nvSpPr>
          <p:cNvPr id="291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68300"/>
            <a:ext cx="8229600" cy="1155700"/>
          </a:xfrm>
          <a:noFill/>
        </p:spPr>
        <p:txBody>
          <a:bodyPr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Сводная таблица</a:t>
            </a:r>
            <a:b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семантик и конформностей</a:t>
            </a:r>
          </a:p>
        </p:txBody>
      </p:sp>
      <p:grpSp>
        <p:nvGrpSpPr>
          <p:cNvPr id="2919427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919428" name="Text Box 4"/>
            <p:cNvSpPr txBox="1">
              <a:spLocks noChangeArrowheads="1"/>
            </p:cNvSpPr>
            <p:nvPr/>
          </p:nvSpPr>
          <p:spPr bwMode="auto">
            <a:xfrm>
              <a:off x="3969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919429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919430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919431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19432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19433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19434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1943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919436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919437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  <p:graphicFrame>
        <p:nvGraphicFramePr>
          <p:cNvPr id="2919884" name="Group 460"/>
          <p:cNvGraphicFramePr>
            <a:graphicFrameLocks noGrp="1"/>
          </p:cNvGraphicFramePr>
          <p:nvPr>
            <p:ph idx="1"/>
          </p:nvPr>
        </p:nvGraphicFramePr>
        <p:xfrm>
          <a:off x="177800" y="1700213"/>
          <a:ext cx="8750300" cy="4233360"/>
        </p:xfrm>
        <a:graphic>
          <a:graphicData uri="http://schemas.openxmlformats.org/drawingml/2006/table">
            <a:tbl>
              <a:tblPr/>
              <a:tblGrid>
                <a:gridCol w="3419475"/>
                <a:gridCol w="1323975"/>
                <a:gridCol w="1212850"/>
                <a:gridCol w="1323975"/>
                <a:gridCol w="1470025"/>
              </a:tblGrid>
              <a:tr h="546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Отношения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конформности</a:t>
                      </a:r>
                    </a:p>
                  </a:txBody>
                  <a:tcPr marL="54000" marR="54000" marT="54000" marB="54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Наблюдаем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блокировки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стимулов</a:t>
                      </a:r>
                    </a:p>
                  </a:txBody>
                  <a:tcPr marL="54000" marR="54000" marT="54000" marB="54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Посылаем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несколько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стимулов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Принимаем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часть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реакций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Не тормозим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реакции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ioco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54000" marR="54000" marT="54000" marB="54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нет</a:t>
                      </a:r>
                      <a:endParaRPr kumimoji="0" 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54000" marB="54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ioco</a:t>
                      </a:r>
                      <a:r>
                        <a:rPr kumimoji="0" lang="en-US" sz="1800" b="1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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54000" marR="54000" marT="54000" marB="54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да</a:t>
                      </a:r>
                    </a:p>
                  </a:txBody>
                  <a:tcPr marL="54000" marR="54000" marT="54000" marB="54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mioco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54000" marB="54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почти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да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54000" marB="54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почти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да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queued</a:t>
                      </a: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quiescent trace</a:t>
                      </a: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included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imes New Roman" pitchFamily="18" charset="0"/>
                        </a:rPr>
                        <a:t>(только асинхронное тестирование)</a:t>
                      </a:r>
                    </a:p>
                  </a:txBody>
                  <a:tcPr marL="54000" marR="54000" marT="54000" marB="54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54000" marR="54000" marT="54000" marB="54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да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rioco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54000" marR="54000" marT="54000" marB="54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почти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да</a:t>
                      </a:r>
                    </a:p>
                  </a:txBody>
                  <a:tcPr marL="54000" marR="54000" marT="54000" marB="54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да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–</a:t>
                      </a:r>
                    </a:p>
                  </a:txBody>
                  <a:tcPr marL="54000" marR="54000" marT="54000" marB="54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да</a:t>
                      </a:r>
                    </a:p>
                  </a:txBody>
                  <a:tcPr marL="54000" marR="54000" marT="54000" marB="54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да</a:t>
                      </a:r>
                      <a:endParaRPr kumimoji="0" 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да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–</a:t>
                      </a:r>
                    </a:p>
                  </a:txBody>
                  <a:tcPr marL="54000" marR="54000" marT="54000" marB="54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54000" marR="54000" marT="54000" marB="54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да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да/</a:t>
                      </a: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нет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–</a:t>
                      </a:r>
                    </a:p>
                  </a:txBody>
                  <a:tcPr marL="54000" marR="54000" marT="54000" marB="54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да/</a:t>
                      </a: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нет</a:t>
                      </a:r>
                      <a:endParaRPr kumimoji="0" 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marL="54000" marR="54000" marT="54000" marB="54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да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да/</a:t>
                      </a: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нет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да/</a:t>
                      </a: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нет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751A-8D74-42E5-B973-D6867F9FE0B5}" type="slidenum">
              <a:rPr lang="ru-RU"/>
              <a:pPr/>
              <a:t>12</a:t>
            </a:fld>
            <a:endParaRPr lang="ru-RU"/>
          </a:p>
        </p:txBody>
      </p:sp>
      <p:pic>
        <p:nvPicPr>
          <p:cNvPr id="2824194" name="Picture 2" descr="COMPU0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760913"/>
            <a:ext cx="6902450" cy="1655762"/>
          </a:xfrm>
          <a:prstGeom prst="rect">
            <a:avLst/>
          </a:prstGeom>
          <a:noFill/>
        </p:spPr>
      </p:pic>
      <p:pic>
        <p:nvPicPr>
          <p:cNvPr id="2824195" name="Picture 3" descr="MONTORempty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48263" y="5084763"/>
            <a:ext cx="1576387" cy="1227137"/>
          </a:xfrm>
          <a:noFill/>
          <a:ln/>
        </p:spPr>
      </p:pic>
      <p:sp>
        <p:nvSpPr>
          <p:cNvPr id="2824196" name="Text Box 4"/>
          <p:cNvSpPr txBox="1">
            <a:spLocks noChangeArrowheads="1"/>
          </p:cNvSpPr>
          <p:nvPr/>
        </p:nvSpPr>
        <p:spPr bwMode="auto">
          <a:xfrm>
            <a:off x="5345113" y="5192713"/>
            <a:ext cx="116205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ctr">
              <a:spcBef>
                <a:spcPct val="0"/>
              </a:spcBef>
            </a:pPr>
            <a:r>
              <a:rPr lang="en-US" sz="6600">
                <a:solidFill>
                  <a:schemeClr val="bg1"/>
                </a:solidFill>
                <a:latin typeface="Arial" charset="0"/>
                <a:sym typeface="Symbol" pitchFamily="18" charset="2"/>
              </a:rPr>
              <a:t></a:t>
            </a:r>
          </a:p>
        </p:txBody>
      </p:sp>
      <p:sp>
        <p:nvSpPr>
          <p:cNvPr id="2824197" name="Text Box 5"/>
          <p:cNvSpPr txBox="1">
            <a:spLocks noChangeArrowheads="1"/>
          </p:cNvSpPr>
          <p:nvPr/>
        </p:nvSpPr>
        <p:spPr bwMode="auto">
          <a:xfrm>
            <a:off x="5372100" y="5102225"/>
            <a:ext cx="11620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en-US" sz="6600">
                <a:solidFill>
                  <a:schemeClr val="bg1"/>
                </a:solidFill>
                <a:latin typeface="Arial" charset="0"/>
                <a:sym typeface="Symbol" pitchFamily="18" charset="2"/>
              </a:rPr>
              <a:t>z</a:t>
            </a:r>
            <a:endParaRPr lang="ru-RU" sz="6600">
              <a:solidFill>
                <a:schemeClr val="bg1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2824198" name="AutoShape 6"/>
          <p:cNvSpPr>
            <a:spLocks noChangeArrowheads="1"/>
          </p:cNvSpPr>
          <p:nvPr/>
        </p:nvSpPr>
        <p:spPr bwMode="auto">
          <a:xfrm>
            <a:off x="5316538" y="5253038"/>
            <a:ext cx="1263650" cy="892175"/>
          </a:xfrm>
          <a:prstGeom prst="roundRect">
            <a:avLst>
              <a:gd name="adj" fmla="val 3204"/>
            </a:avLst>
          </a:prstGeom>
          <a:solidFill>
            <a:srgbClr val="000000"/>
          </a:solidFill>
          <a:ln w="9525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ru-RU" sz="1800">
              <a:latin typeface="Arial" charset="0"/>
            </a:endParaRPr>
          </a:p>
        </p:txBody>
      </p:sp>
      <p:sp>
        <p:nvSpPr>
          <p:cNvPr id="2824199" name="Text Box 7"/>
          <p:cNvSpPr txBox="1">
            <a:spLocks noChangeArrowheads="1"/>
          </p:cNvSpPr>
          <p:nvPr/>
        </p:nvSpPr>
        <p:spPr bwMode="auto">
          <a:xfrm>
            <a:off x="3459163" y="3198813"/>
            <a:ext cx="5505450" cy="1490662"/>
          </a:xfrm>
          <a:prstGeom prst="rect">
            <a:avLst/>
          </a:prstGeom>
          <a:noFill/>
          <a:ln w="25400" cmpd="dbl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lIns="72000" tIns="36000" rIns="72000" bIns="36000"/>
          <a:lstStyle/>
          <a:p>
            <a:pPr algn="ctr">
              <a:spcBef>
                <a:spcPct val="0"/>
              </a:spcBef>
              <a:spcAft>
                <a:spcPct val="65000"/>
              </a:spcAft>
            </a:pPr>
            <a:r>
              <a:rPr lang="ru-RU">
                <a:latin typeface="Arial" charset="0"/>
              </a:rPr>
              <a:t>  </a:t>
            </a:r>
            <a:r>
              <a:rPr lang="ru-RU" u="sng">
                <a:latin typeface="Arial" charset="0"/>
              </a:rPr>
              <a:t>управление</a:t>
            </a:r>
          </a:p>
          <a:p>
            <a:pPr algn="ctr">
              <a:spcBef>
                <a:spcPct val="0"/>
              </a:spcBef>
            </a:pPr>
            <a:r>
              <a:rPr lang="ru-RU" b="0">
                <a:latin typeface="Times New Roman" pitchFamily="18" charset="0"/>
              </a:rPr>
              <a:t>кнопки</a:t>
            </a:r>
            <a:r>
              <a:rPr lang="ru-RU">
                <a:latin typeface="Arial" charset="0"/>
              </a:rPr>
              <a:t> </a:t>
            </a:r>
            <a:r>
              <a:rPr lang="en-US" b="0">
                <a:latin typeface="Arial" charset="0"/>
              </a:rPr>
              <a:t>“</a:t>
            </a:r>
            <a:r>
              <a:rPr lang="en-US" b="0"/>
              <a:t>A</a:t>
            </a:r>
            <a:r>
              <a:rPr lang="en-US" b="0">
                <a:latin typeface="Arial" charset="0"/>
              </a:rPr>
              <a:t>”</a:t>
            </a:r>
            <a:r>
              <a:rPr lang="ru-RU" b="0">
                <a:latin typeface="Times New Roman" pitchFamily="18" charset="0"/>
              </a:rPr>
              <a:t>,</a:t>
            </a:r>
            <a:r>
              <a:rPr lang="en-US" b="0">
                <a:latin typeface="Arial" charset="0"/>
              </a:rPr>
              <a:t>“</a:t>
            </a:r>
            <a:r>
              <a:rPr lang="en-US" b="0"/>
              <a:t>B</a:t>
            </a:r>
            <a:r>
              <a:rPr lang="en-US" b="0">
                <a:latin typeface="Arial" charset="0"/>
              </a:rPr>
              <a:t>”</a:t>
            </a:r>
            <a:r>
              <a:rPr lang="ru-RU" b="0">
                <a:latin typeface="Times New Roman" pitchFamily="18" charset="0"/>
              </a:rPr>
              <a:t>,</a:t>
            </a:r>
            <a:r>
              <a:rPr lang="en-US" b="0">
                <a:latin typeface="Arial" charset="0"/>
              </a:rPr>
              <a:t>“</a:t>
            </a:r>
            <a:r>
              <a:rPr lang="en-US" b="0"/>
              <a:t>C</a:t>
            </a:r>
            <a:r>
              <a:rPr lang="en-US" b="0">
                <a:latin typeface="Arial" charset="0"/>
              </a:rPr>
              <a:t>”</a:t>
            </a:r>
            <a:r>
              <a:rPr lang="ru-RU" b="0">
                <a:latin typeface="Times New Roman" pitchFamily="18" charset="0"/>
              </a:rPr>
              <a:t>,… где</a:t>
            </a:r>
            <a:r>
              <a:rPr lang="ru-RU" b="0">
                <a:latin typeface="Arial" charset="0"/>
              </a:rPr>
              <a:t> </a:t>
            </a:r>
            <a:r>
              <a:rPr lang="en-US" b="0"/>
              <a:t>A</a:t>
            </a:r>
            <a:r>
              <a:rPr lang="ru-RU" b="0">
                <a:latin typeface="Times New Roman" pitchFamily="18" charset="0"/>
              </a:rPr>
              <a:t>,</a:t>
            </a:r>
            <a:r>
              <a:rPr lang="en-US" b="0"/>
              <a:t>B</a:t>
            </a:r>
            <a:r>
              <a:rPr lang="ru-RU" b="0">
                <a:latin typeface="Times New Roman" pitchFamily="18" charset="0"/>
              </a:rPr>
              <a:t>,</a:t>
            </a:r>
            <a:r>
              <a:rPr lang="en-US" b="0"/>
              <a:t>C</a:t>
            </a:r>
            <a:r>
              <a:rPr lang="ru-RU" b="0">
                <a:latin typeface="Times New Roman" pitchFamily="18" charset="0"/>
              </a:rPr>
              <a:t>,…</a:t>
            </a:r>
            <a:r>
              <a:rPr lang="en-US" b="0">
                <a:sym typeface="Symbol" pitchFamily="18" charset="2"/>
              </a:rPr>
              <a:t></a:t>
            </a:r>
            <a:r>
              <a:rPr lang="en-US">
                <a:latin typeface="Euclid Fraktur" pitchFamily="66" charset="0"/>
                <a:sym typeface="Symbol" pitchFamily="18" charset="2"/>
              </a:rPr>
              <a:t>R</a:t>
            </a:r>
            <a:r>
              <a:rPr lang="en-US" b="0">
                <a:sym typeface="Symbol" pitchFamily="18" charset="2"/>
              </a:rPr>
              <a:t></a:t>
            </a:r>
            <a:r>
              <a:rPr lang="en-US">
                <a:latin typeface="Euclid Fraktur" pitchFamily="66" charset="0"/>
                <a:sym typeface="Symbol" pitchFamily="18" charset="2"/>
              </a:rPr>
              <a:t>Q</a:t>
            </a:r>
            <a:endParaRPr lang="ru-RU">
              <a:latin typeface="Euclid Fraktur" pitchFamily="66" charset="0"/>
              <a:sym typeface="Symbol" pitchFamily="18" charset="2"/>
            </a:endParaRPr>
          </a:p>
          <a:p>
            <a:pPr algn="ctr">
              <a:spcBef>
                <a:spcPct val="0"/>
              </a:spcBef>
            </a:pPr>
            <a:r>
              <a:rPr lang="ru-RU" b="0">
                <a:latin typeface="Times New Roman" pitchFamily="18" charset="0"/>
              </a:rPr>
              <a:t>кнопка </a:t>
            </a:r>
            <a:r>
              <a:rPr lang="en-US" b="0">
                <a:latin typeface="Arial" charset="0"/>
              </a:rPr>
              <a:t>“</a:t>
            </a:r>
            <a:r>
              <a:rPr lang="en-US" b="0"/>
              <a:t>A</a:t>
            </a:r>
            <a:r>
              <a:rPr lang="en-US" b="0">
                <a:latin typeface="Arial" charset="0"/>
              </a:rPr>
              <a:t>”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разрешает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действия</a:t>
            </a:r>
            <a:r>
              <a:rPr lang="en-US" b="0"/>
              <a:t> z</a:t>
            </a:r>
            <a:r>
              <a:rPr lang="en-US" b="0">
                <a:sym typeface="Symbol" pitchFamily="18" charset="2"/>
              </a:rPr>
              <a:t>A</a:t>
            </a:r>
            <a:endParaRPr lang="ru-RU" b="0">
              <a:sym typeface="Symbol" pitchFamily="18" charset="2"/>
            </a:endParaRPr>
          </a:p>
        </p:txBody>
      </p:sp>
      <p:sp>
        <p:nvSpPr>
          <p:cNvPr id="2824200" name="Text Box 8"/>
          <p:cNvSpPr txBox="1">
            <a:spLocks noChangeArrowheads="1"/>
          </p:cNvSpPr>
          <p:nvPr/>
        </p:nvSpPr>
        <p:spPr bwMode="auto">
          <a:xfrm>
            <a:off x="179388" y="3198813"/>
            <a:ext cx="3178175" cy="1489075"/>
          </a:xfrm>
          <a:prstGeom prst="rect">
            <a:avLst/>
          </a:prstGeom>
          <a:noFill/>
          <a:ln w="25400" cmpd="dbl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lIns="72000" tIns="36000" rIns="72000" bIns="36000"/>
          <a:lstStyle/>
          <a:p>
            <a:pPr algn="ctr">
              <a:spcBef>
                <a:spcPct val="0"/>
              </a:spcBef>
              <a:spcAft>
                <a:spcPct val="50000"/>
              </a:spcAft>
            </a:pPr>
            <a:r>
              <a:rPr lang="ru-RU">
                <a:latin typeface="Arial" charset="0"/>
              </a:rPr>
              <a:t>  </a:t>
            </a:r>
            <a:r>
              <a:rPr lang="ru-RU" u="sng">
                <a:latin typeface="Arial" charset="0"/>
              </a:rPr>
              <a:t>наблюдение</a:t>
            </a:r>
            <a:endParaRPr lang="ru-RU">
              <a:latin typeface="Arial" charset="0"/>
            </a:endParaRPr>
          </a:p>
          <a:p>
            <a:pPr algn="ctr">
              <a:spcBef>
                <a:spcPct val="0"/>
              </a:spcBef>
            </a:pPr>
            <a:r>
              <a:rPr lang="ru-RU" b="0">
                <a:latin typeface="Times New Roman" pitchFamily="18" charset="0"/>
              </a:rPr>
              <a:t>внешнее действие </a:t>
            </a:r>
            <a:r>
              <a:rPr lang="en-US" b="0">
                <a:latin typeface="Times New Roman" pitchFamily="18" charset="0"/>
              </a:rPr>
              <a:t> </a:t>
            </a:r>
            <a:r>
              <a:rPr lang="en-US" b="0"/>
              <a:t>z</a:t>
            </a:r>
            <a:r>
              <a:rPr lang="en-US" b="0">
                <a:sym typeface="Symbol" pitchFamily="18" charset="2"/>
              </a:rPr>
              <a:t></a:t>
            </a:r>
            <a:r>
              <a:rPr lang="en-US" b="0"/>
              <a:t>A</a:t>
            </a:r>
            <a:endParaRPr lang="ru-RU" b="0">
              <a:sym typeface="Symbol" pitchFamily="18" charset="2"/>
            </a:endParaRPr>
          </a:p>
          <a:p>
            <a:pPr algn="ctr">
              <a:spcBef>
                <a:spcPct val="30000"/>
              </a:spcBef>
            </a:pPr>
            <a:r>
              <a:rPr lang="ru-RU" b="0">
                <a:latin typeface="Times New Roman" pitchFamily="18" charset="0"/>
              </a:rPr>
              <a:t>отказ</a:t>
            </a:r>
            <a:r>
              <a:rPr lang="ru-RU" b="0"/>
              <a:t> </a:t>
            </a:r>
            <a:r>
              <a:rPr lang="en-US" b="0"/>
              <a:t>A</a:t>
            </a:r>
            <a:r>
              <a:rPr lang="en-US" b="0">
                <a:sym typeface="Symbol" pitchFamily="18" charset="2"/>
              </a:rPr>
              <a:t></a:t>
            </a:r>
            <a:r>
              <a:rPr lang="en-US">
                <a:latin typeface="Euclid Fraktur" pitchFamily="66" charset="0"/>
                <a:sym typeface="Symbol" pitchFamily="18" charset="2"/>
              </a:rPr>
              <a:t>R</a:t>
            </a:r>
            <a:endParaRPr lang="ru-RU">
              <a:latin typeface="Euclid Fraktur" pitchFamily="66" charset="0"/>
              <a:sym typeface="Symbol" pitchFamily="18" charset="2"/>
            </a:endParaRPr>
          </a:p>
        </p:txBody>
      </p:sp>
      <p:sp>
        <p:nvSpPr>
          <p:cNvPr id="2824201" name="Text Box 9"/>
          <p:cNvSpPr txBox="1">
            <a:spLocks noChangeArrowheads="1"/>
          </p:cNvSpPr>
          <p:nvPr/>
        </p:nvSpPr>
        <p:spPr bwMode="auto">
          <a:xfrm>
            <a:off x="914400" y="5338763"/>
            <a:ext cx="66754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altLang="zh-TW" sz="3000" b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чёрный ящик, в котором реализация</a:t>
            </a:r>
            <a:endParaRPr lang="ru-RU" sz="3000" b="0">
              <a:solidFill>
                <a:schemeClr val="bg1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2824202" name="AutoShape 10"/>
          <p:cNvSpPr>
            <a:spLocks noChangeAspect="1" noChangeArrowheads="1"/>
          </p:cNvSpPr>
          <p:nvPr/>
        </p:nvSpPr>
        <p:spPr bwMode="auto">
          <a:xfrm>
            <a:off x="3351213" y="5495925"/>
            <a:ext cx="644525" cy="739775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824203" name="Group 11"/>
          <p:cNvGrpSpPr>
            <a:grpSpLocks/>
          </p:cNvGrpSpPr>
          <p:nvPr/>
        </p:nvGrpSpPr>
        <p:grpSpPr bwMode="auto">
          <a:xfrm>
            <a:off x="3328988" y="5480050"/>
            <a:ext cx="677862" cy="771525"/>
            <a:chOff x="2533" y="3634"/>
            <a:chExt cx="427" cy="486"/>
          </a:xfrm>
        </p:grpSpPr>
        <p:pic>
          <p:nvPicPr>
            <p:cNvPr id="2824204" name="Picture 12" descr="KEYU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33" y="3634"/>
              <a:ext cx="427" cy="486"/>
            </a:xfrm>
            <a:prstGeom prst="rect">
              <a:avLst/>
            </a:prstGeom>
            <a:noFill/>
          </p:spPr>
        </p:pic>
        <p:sp>
          <p:nvSpPr>
            <p:cNvPr id="2824205" name="Text Box 13"/>
            <p:cNvSpPr txBox="1">
              <a:spLocks noChangeAspect="1" noChangeArrowheads="1"/>
            </p:cNvSpPr>
            <p:nvPr/>
          </p:nvSpPr>
          <p:spPr bwMode="auto">
            <a:xfrm>
              <a:off x="2562" y="3701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ru-RU" sz="3000">
                  <a:latin typeface="Arial" charset="0"/>
                </a:rPr>
                <a:t> </a:t>
              </a:r>
              <a:r>
                <a:rPr lang="en-US" sz="3000">
                  <a:latin typeface="Arial" charset="0"/>
                </a:rPr>
                <a:t>C</a:t>
              </a:r>
              <a:endParaRPr lang="en-US" sz="3000" baseline="-25000">
                <a:latin typeface="Arial" charset="0"/>
                <a:sym typeface="Symbol" pitchFamily="18" charset="2"/>
              </a:endParaRPr>
            </a:p>
          </p:txBody>
        </p:sp>
      </p:grpSp>
      <p:pic>
        <p:nvPicPr>
          <p:cNvPr id="2824206" name="Picture 14" descr="switch of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5500" y="5214938"/>
            <a:ext cx="420688" cy="985837"/>
          </a:xfrm>
          <a:prstGeom prst="rect">
            <a:avLst/>
          </a:prstGeom>
          <a:noFill/>
        </p:spPr>
      </p:pic>
      <p:pic>
        <p:nvPicPr>
          <p:cNvPr id="2824207" name="Picture 15" descr="switch 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73913" y="5213350"/>
            <a:ext cx="420687" cy="985838"/>
          </a:xfrm>
          <a:prstGeom prst="rect">
            <a:avLst/>
          </a:prstGeom>
          <a:noFill/>
        </p:spPr>
      </p:pic>
      <p:sp>
        <p:nvSpPr>
          <p:cNvPr id="2824208" name="AutoShape 16"/>
          <p:cNvSpPr>
            <a:spLocks noChangeAspect="1" noChangeArrowheads="1"/>
          </p:cNvSpPr>
          <p:nvPr/>
        </p:nvSpPr>
        <p:spPr bwMode="auto">
          <a:xfrm>
            <a:off x="2576513" y="5495925"/>
            <a:ext cx="644525" cy="739775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824209" name="Group 17"/>
          <p:cNvGrpSpPr>
            <a:grpSpLocks noChangeAspect="1"/>
          </p:cNvGrpSpPr>
          <p:nvPr/>
        </p:nvGrpSpPr>
        <p:grpSpPr bwMode="auto">
          <a:xfrm>
            <a:off x="2555875" y="5481638"/>
            <a:ext cx="677863" cy="771525"/>
            <a:chOff x="657" y="2069"/>
            <a:chExt cx="474" cy="540"/>
          </a:xfrm>
        </p:grpSpPr>
        <p:pic>
          <p:nvPicPr>
            <p:cNvPr id="2824210" name="Picture 18" descr="KEYU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7" y="2069"/>
              <a:ext cx="474" cy="540"/>
            </a:xfrm>
            <a:prstGeom prst="rect">
              <a:avLst/>
            </a:prstGeom>
            <a:noFill/>
          </p:spPr>
        </p:pic>
        <p:sp>
          <p:nvSpPr>
            <p:cNvPr id="2824211" name="Text Box 19"/>
            <p:cNvSpPr txBox="1">
              <a:spLocks noChangeAspect="1" noChangeArrowheads="1"/>
            </p:cNvSpPr>
            <p:nvPr/>
          </p:nvSpPr>
          <p:spPr bwMode="auto">
            <a:xfrm>
              <a:off x="701" y="2143"/>
              <a:ext cx="267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ru-RU" sz="3000">
                  <a:latin typeface="Arial" charset="0"/>
                </a:rPr>
                <a:t> </a:t>
              </a:r>
              <a:r>
                <a:rPr lang="en-US" sz="3000">
                  <a:latin typeface="Arial" charset="0"/>
                </a:rPr>
                <a:t>B</a:t>
              </a:r>
              <a:endParaRPr lang="ru-RU" sz="3000">
                <a:latin typeface="Arial" charset="0"/>
              </a:endParaRPr>
            </a:p>
          </p:txBody>
        </p:sp>
      </p:grpSp>
      <p:sp>
        <p:nvSpPr>
          <p:cNvPr id="2824212" name="AutoShape 20"/>
          <p:cNvSpPr>
            <a:spLocks noChangeAspect="1" noChangeArrowheads="1"/>
          </p:cNvSpPr>
          <p:nvPr/>
        </p:nvSpPr>
        <p:spPr bwMode="auto">
          <a:xfrm>
            <a:off x="1822450" y="5495925"/>
            <a:ext cx="644525" cy="739775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824213" name="Rectangle 21"/>
          <p:cNvSpPr>
            <a:spLocks noGrp="1" noChangeArrowheads="1"/>
          </p:cNvSpPr>
          <p:nvPr>
            <p:ph type="title"/>
          </p:nvPr>
        </p:nvSpPr>
        <p:spPr>
          <a:xfrm>
            <a:off x="728663" y="400050"/>
            <a:ext cx="7697787" cy="668338"/>
          </a:xfrm>
          <a:noFill/>
          <a:ln/>
        </p:spPr>
        <p:txBody>
          <a:bodyPr wrap="none" tIns="90000" bIns="90000">
            <a:spAutoFit/>
          </a:bodyPr>
          <a:lstStyle/>
          <a:p>
            <a:r>
              <a:rPr lang="ru-RU" altLang="zh-TW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Формализация тестового эксперимента</a:t>
            </a:r>
            <a:endParaRPr lang="ru-RU" sz="32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24214" name="Text Box 22"/>
          <p:cNvSpPr txBox="1">
            <a:spLocks noChangeArrowheads="1"/>
          </p:cNvSpPr>
          <p:nvPr/>
        </p:nvSpPr>
        <p:spPr bwMode="auto">
          <a:xfrm>
            <a:off x="4129088" y="5326063"/>
            <a:ext cx="509587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ru-RU" sz="4800">
                <a:solidFill>
                  <a:srgbClr val="F5F3E3"/>
                </a:solidFill>
                <a:latin typeface="Arial" charset="0"/>
              </a:rPr>
              <a:t>...</a:t>
            </a:r>
          </a:p>
        </p:txBody>
      </p:sp>
      <p:grpSp>
        <p:nvGrpSpPr>
          <p:cNvPr id="2824215" name="Group 23"/>
          <p:cNvGrpSpPr>
            <a:grpSpLocks/>
          </p:cNvGrpSpPr>
          <p:nvPr/>
        </p:nvGrpSpPr>
        <p:grpSpPr bwMode="auto">
          <a:xfrm>
            <a:off x="1800225" y="5480050"/>
            <a:ext cx="677863" cy="771525"/>
            <a:chOff x="1568" y="3634"/>
            <a:chExt cx="427" cy="486"/>
          </a:xfrm>
        </p:grpSpPr>
        <p:pic>
          <p:nvPicPr>
            <p:cNvPr id="2824216" name="Picture 24" descr="KEYU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68" y="3634"/>
              <a:ext cx="427" cy="486"/>
            </a:xfrm>
            <a:prstGeom prst="rect">
              <a:avLst/>
            </a:prstGeom>
            <a:noFill/>
          </p:spPr>
        </p:pic>
        <p:sp>
          <p:nvSpPr>
            <p:cNvPr id="2824217" name="Text Box 25"/>
            <p:cNvSpPr txBox="1">
              <a:spLocks noChangeAspect="1" noChangeArrowheads="1"/>
            </p:cNvSpPr>
            <p:nvPr/>
          </p:nvSpPr>
          <p:spPr bwMode="auto">
            <a:xfrm>
              <a:off x="1587" y="3701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ru-RU" sz="3000">
                  <a:latin typeface="Arial" charset="0"/>
                </a:rPr>
                <a:t> </a:t>
              </a:r>
              <a:r>
                <a:rPr lang="en-US" sz="3000">
                  <a:latin typeface="Arial" charset="0"/>
                </a:rPr>
                <a:t>A</a:t>
              </a:r>
              <a:endParaRPr lang="ru-RU" sz="3000">
                <a:latin typeface="Arial" charset="0"/>
              </a:endParaRPr>
            </a:p>
          </p:txBody>
        </p:sp>
      </p:grpSp>
      <p:grpSp>
        <p:nvGrpSpPr>
          <p:cNvPr id="2824218" name="Group 26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24219" name="Text Box 27"/>
            <p:cNvSpPr txBox="1">
              <a:spLocks noChangeArrowheads="1"/>
            </p:cNvSpPr>
            <p:nvPr/>
          </p:nvSpPr>
          <p:spPr bwMode="auto">
            <a:xfrm>
              <a:off x="2767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824220" name="Group 28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24221" name="Group 29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24222" name="Rectangle 3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24223" name="Rectangle 31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24224" name="Rectangle 32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24225" name="Rectangle 33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24226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24227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24228" name="Text Box 36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  <p:grpSp>
        <p:nvGrpSpPr>
          <p:cNvPr id="2824236" name="Group 44"/>
          <p:cNvGrpSpPr>
            <a:grpSpLocks/>
          </p:cNvGrpSpPr>
          <p:nvPr/>
        </p:nvGrpSpPr>
        <p:grpSpPr bwMode="auto">
          <a:xfrm>
            <a:off x="419100" y="1304925"/>
            <a:ext cx="8316913" cy="1778000"/>
            <a:chOff x="264" y="822"/>
            <a:chExt cx="5239" cy="1120"/>
          </a:xfrm>
        </p:grpSpPr>
        <p:sp>
          <p:nvSpPr>
            <p:cNvPr id="2824230" name="Text Box 38"/>
            <p:cNvSpPr txBox="1">
              <a:spLocks noChangeArrowheads="1"/>
            </p:cNvSpPr>
            <p:nvPr/>
          </p:nvSpPr>
          <p:spPr bwMode="auto">
            <a:xfrm>
              <a:off x="264" y="822"/>
              <a:ext cx="5239" cy="1120"/>
            </a:xfrm>
            <a:prstGeom prst="rect">
              <a:avLst/>
            </a:prstGeom>
            <a:noFill/>
            <a:ln w="25400" cmpd="dbl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lIns="72000" tIns="36000" rIns="72000" bIns="36000">
              <a:spAutoFit/>
            </a:bodyPr>
            <a:lstStyle/>
            <a:p>
              <a:pPr algn="l">
                <a:spcBef>
                  <a:spcPct val="20000"/>
                </a:spcBef>
              </a:pPr>
              <a:r>
                <a:rPr lang="en-US" b="0"/>
                <a:t>L</a:t>
              </a:r>
              <a:r>
                <a:rPr lang="ru-RU" b="0"/>
                <a:t> </a:t>
              </a:r>
              <a:r>
                <a:rPr lang="ru-RU" b="0">
                  <a:latin typeface="Times New Roman" pitchFamily="18" charset="0"/>
                </a:rPr>
                <a:t>- алфавит внешних действий,</a:t>
              </a:r>
            </a:p>
            <a:p>
              <a:pPr algn="l">
                <a:spcBef>
                  <a:spcPct val="20000"/>
                </a:spcBef>
              </a:pPr>
              <a:r>
                <a:rPr lang="en-US">
                  <a:latin typeface="Euclid Fraktur" pitchFamily="66" charset="0"/>
                  <a:sym typeface="Symbol" pitchFamily="18" charset="2"/>
                </a:rPr>
                <a:t>R</a:t>
              </a:r>
              <a:r>
                <a:rPr lang="en-US" b="0">
                  <a:sym typeface="Symbol" pitchFamily="18" charset="2"/>
                </a:rPr>
                <a:t></a:t>
              </a:r>
              <a:r>
                <a:rPr lang="en-US" b="0">
                  <a:sym typeface="Euclid Math One" pitchFamily="18" charset="2"/>
                </a:rPr>
                <a:t></a:t>
              </a:r>
              <a:r>
                <a:rPr lang="ru-RU" b="0">
                  <a:sym typeface="Euclid Math One" pitchFamily="18" charset="2"/>
                </a:rPr>
                <a:t>(</a:t>
              </a:r>
              <a:r>
                <a:rPr lang="en-US" b="0">
                  <a:sym typeface="Symbol" pitchFamily="18" charset="2"/>
                </a:rPr>
                <a:t>L</a:t>
              </a:r>
              <a:r>
                <a:rPr lang="ru-RU" b="0">
                  <a:sym typeface="Symbol" pitchFamily="18" charset="2"/>
                </a:rPr>
                <a:t>)</a:t>
              </a:r>
              <a:r>
                <a:rPr lang="ru-RU" b="0">
                  <a:latin typeface="Times New Roman" pitchFamily="18" charset="0"/>
                </a:rPr>
                <a:t> </a:t>
              </a:r>
              <a:r>
                <a:rPr lang="en-US" b="0">
                  <a:latin typeface="Times New Roman" pitchFamily="18" charset="0"/>
                </a:rPr>
                <a:t>- </a:t>
              </a:r>
              <a:r>
                <a:rPr lang="ru-RU" b="0">
                  <a:latin typeface="Times New Roman" pitchFamily="18" charset="0"/>
                </a:rPr>
                <a:t>наблюдаемые отказы,</a:t>
              </a:r>
            </a:p>
            <a:p>
              <a:pPr algn="l">
                <a:spcBef>
                  <a:spcPct val="20000"/>
                </a:spcBef>
              </a:pPr>
              <a:r>
                <a:rPr lang="en-US">
                  <a:latin typeface="Euclid Fraktur" pitchFamily="66" charset="0"/>
                  <a:sym typeface="Symbol" pitchFamily="18" charset="2"/>
                </a:rPr>
                <a:t>Q</a:t>
              </a:r>
              <a:r>
                <a:rPr lang="en-US" b="0">
                  <a:sym typeface="Symbol" pitchFamily="18" charset="2"/>
                </a:rPr>
                <a:t></a:t>
              </a:r>
              <a:r>
                <a:rPr lang="en-US" b="0">
                  <a:latin typeface="Times New Roman" pitchFamily="18" charset="0"/>
                  <a:sym typeface="Euclid Math One" pitchFamily="18" charset="2"/>
                </a:rPr>
                <a:t></a:t>
              </a:r>
              <a:r>
                <a:rPr lang="ru-RU" b="0">
                  <a:latin typeface="Times New Roman" pitchFamily="18" charset="0"/>
                  <a:sym typeface="Euclid Math One" pitchFamily="18" charset="2"/>
                </a:rPr>
                <a:t>(</a:t>
              </a:r>
              <a:r>
                <a:rPr lang="en-US" b="0">
                  <a:latin typeface="Times New Roman" pitchFamily="18" charset="0"/>
                  <a:sym typeface="Symbol" pitchFamily="18" charset="2"/>
                </a:rPr>
                <a:t>L</a:t>
              </a:r>
              <a:r>
                <a:rPr lang="ru-RU" b="0">
                  <a:latin typeface="Times New Roman" pitchFamily="18" charset="0"/>
                  <a:sym typeface="Symbol" pitchFamily="18" charset="2"/>
                </a:rPr>
                <a:t>)</a:t>
              </a:r>
              <a:r>
                <a:rPr lang="ru-RU" b="0">
                  <a:latin typeface="Times New Roman" pitchFamily="18" charset="0"/>
                </a:rPr>
                <a:t> </a:t>
              </a:r>
              <a:r>
                <a:rPr lang="en-US" b="0">
                  <a:latin typeface="Times New Roman" pitchFamily="18" charset="0"/>
                </a:rPr>
                <a:t>- </a:t>
              </a:r>
              <a:r>
                <a:rPr lang="ru-RU" b="0">
                  <a:latin typeface="Times New Roman" pitchFamily="18" charset="0"/>
                </a:rPr>
                <a:t>ненаблюдаемые отказы,</a:t>
              </a:r>
            </a:p>
            <a:p>
              <a:pPr algn="l">
                <a:spcBef>
                  <a:spcPct val="20000"/>
                </a:spcBef>
              </a:pPr>
              <a:r>
                <a:rPr lang="ru-RU" b="0">
                  <a:sym typeface="Symbol" pitchFamily="18" charset="2"/>
                </a:rPr>
                <a:t>(</a:t>
              </a:r>
              <a:r>
                <a:rPr lang="en-US" b="0">
                  <a:sym typeface="Symbol" pitchFamily="18" charset="2"/>
                </a:rPr>
                <a:t></a:t>
              </a:r>
              <a:r>
                <a:rPr lang="en-US">
                  <a:latin typeface="Euclid Fraktur" pitchFamily="66" charset="0"/>
                  <a:sym typeface="Symbol" pitchFamily="18" charset="2"/>
                </a:rPr>
                <a:t>R</a:t>
              </a:r>
              <a:r>
                <a:rPr lang="ru-RU" b="0">
                  <a:sym typeface="Symbol" pitchFamily="18" charset="2"/>
                </a:rPr>
                <a:t>)</a:t>
              </a:r>
              <a:r>
                <a:rPr lang="en-US" b="0">
                  <a:sym typeface="Symbol" pitchFamily="18" charset="2"/>
                </a:rPr>
                <a:t></a:t>
              </a:r>
              <a:r>
                <a:rPr lang="ru-RU" b="0">
                  <a:sym typeface="Symbol" pitchFamily="18" charset="2"/>
                </a:rPr>
                <a:t>(</a:t>
              </a:r>
              <a:r>
                <a:rPr lang="en-US" b="0">
                  <a:sym typeface="Symbol" pitchFamily="18" charset="2"/>
                </a:rPr>
                <a:t></a:t>
              </a:r>
              <a:r>
                <a:rPr lang="en-US">
                  <a:latin typeface="Euclid Fraktur" pitchFamily="66" charset="0"/>
                  <a:sym typeface="Symbol" pitchFamily="18" charset="2"/>
                </a:rPr>
                <a:t>Q</a:t>
              </a:r>
              <a:r>
                <a:rPr lang="ru-RU" b="0">
                  <a:sym typeface="Symbol" pitchFamily="18" charset="2"/>
                </a:rPr>
                <a:t>)=</a:t>
              </a:r>
              <a:r>
                <a:rPr lang="en-US" b="0">
                  <a:sym typeface="Symbol" pitchFamily="18" charset="2"/>
                </a:rPr>
                <a:t>L</a:t>
              </a:r>
              <a:r>
                <a:rPr lang="ru-RU" b="0">
                  <a:latin typeface="Times New Roman" pitchFamily="18" charset="0"/>
                  <a:sym typeface="Symbol" pitchFamily="18" charset="2"/>
                </a:rPr>
                <a:t>.</a:t>
              </a:r>
              <a:r>
                <a:rPr lang="ru-RU" b="0">
                  <a:sym typeface="Symbol" pitchFamily="18" charset="2"/>
                </a:rPr>
                <a:t> </a:t>
              </a:r>
              <a:r>
                <a:rPr lang="en-US">
                  <a:latin typeface="Euclid Fraktur" pitchFamily="66" charset="0"/>
                  <a:sym typeface="Symbol" pitchFamily="18" charset="2"/>
                </a:rPr>
                <a:t>R</a:t>
              </a:r>
              <a:r>
                <a:rPr lang="ru-RU" b="0">
                  <a:sym typeface="Symbol" pitchFamily="18" charset="2"/>
                </a:rPr>
                <a:t></a:t>
              </a:r>
              <a:r>
                <a:rPr lang="en-US">
                  <a:latin typeface="Euclid Fraktur" pitchFamily="66" charset="0"/>
                  <a:sym typeface="Symbol" pitchFamily="18" charset="2"/>
                </a:rPr>
                <a:t>Q</a:t>
              </a:r>
              <a:r>
                <a:rPr lang="ru-RU" b="0">
                  <a:sym typeface="Symbol" pitchFamily="18" charset="2"/>
                </a:rPr>
                <a:t>=</a:t>
              </a:r>
              <a:r>
                <a:rPr lang="ru-RU" b="0">
                  <a:latin typeface="Times New Roman" pitchFamily="18" charset="0"/>
                  <a:sym typeface="Symbol" pitchFamily="18" charset="2"/>
                </a:rPr>
                <a:t>.</a:t>
              </a:r>
            </a:p>
          </p:txBody>
        </p:sp>
        <p:sp>
          <p:nvSpPr>
            <p:cNvPr id="2824231" name="Text Box 39"/>
            <p:cNvSpPr txBox="1">
              <a:spLocks noChangeArrowheads="1"/>
            </p:cNvSpPr>
            <p:nvPr/>
          </p:nvSpPr>
          <p:spPr bwMode="auto">
            <a:xfrm>
              <a:off x="3808" y="1214"/>
              <a:ext cx="1427" cy="276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lIns="72000" tIns="36000" rIns="72000" bIns="36000">
              <a:spAutoFit/>
            </a:bodyPr>
            <a:lstStyle/>
            <a:p>
              <a:r>
                <a:rPr lang="en-US">
                  <a:latin typeface="Euclid Fraktur" pitchFamily="66" charset="0"/>
                </a:rPr>
                <a:t>R</a:t>
              </a:r>
              <a:r>
                <a:rPr lang="en-US" b="0">
                  <a:latin typeface="Times New Roman" pitchFamily="18" charset="0"/>
                </a:rPr>
                <a:t>/</a:t>
              </a:r>
              <a:r>
                <a:rPr lang="en-US">
                  <a:latin typeface="Euclid Fraktur" pitchFamily="66" charset="0"/>
                </a:rPr>
                <a:t>Q</a:t>
              </a:r>
              <a:r>
                <a:rPr lang="ru-RU" b="0">
                  <a:latin typeface="Times New Roman" pitchFamily="18" charset="0"/>
                </a:rPr>
                <a:t>-семантика</a:t>
              </a:r>
            </a:p>
          </p:txBody>
        </p:sp>
        <p:sp>
          <p:nvSpPr>
            <p:cNvPr id="2824232" name="AutoShape 40"/>
            <p:cNvSpPr>
              <a:spLocks/>
            </p:cNvSpPr>
            <p:nvPr/>
          </p:nvSpPr>
          <p:spPr bwMode="auto">
            <a:xfrm>
              <a:off x="3266" y="913"/>
              <a:ext cx="136" cy="975"/>
            </a:xfrm>
            <a:prstGeom prst="rightBrace">
              <a:avLst>
                <a:gd name="adj1" fmla="val 59743"/>
                <a:gd name="adj2" fmla="val 50000"/>
              </a:avLst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lIns="72000" tIns="36000" rIns="72000" bIns="36000"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2824233" name="Text Box 41"/>
          <p:cNvSpPr txBox="1">
            <a:spLocks noChangeArrowheads="1"/>
          </p:cNvSpPr>
          <p:nvPr/>
        </p:nvSpPr>
        <p:spPr bwMode="auto">
          <a:xfrm>
            <a:off x="34925" y="39052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824234" name="Text Box 42"/>
          <p:cNvSpPr txBox="1">
            <a:spLocks noChangeArrowheads="1"/>
          </p:cNvSpPr>
          <p:nvPr/>
        </p:nvSpPr>
        <p:spPr bwMode="auto">
          <a:xfrm>
            <a:off x="34925" y="43291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824235" name="Text Box 43"/>
          <p:cNvSpPr txBox="1">
            <a:spLocks noChangeArrowheads="1"/>
          </p:cNvSpPr>
          <p:nvPr/>
        </p:nvSpPr>
        <p:spPr bwMode="auto">
          <a:xfrm>
            <a:off x="71438" y="63166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24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24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24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824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824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824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24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2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24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24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2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2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24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24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24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24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2000"/>
                                        <p:tgtEl>
                                          <p:spTgt spid="2824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2824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2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500" fill="hold"/>
                                        <p:tgtEl>
                                          <p:spTgt spid="282421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24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2824215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824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500" fill="hold"/>
                                        <p:tgtEl>
                                          <p:spTgt spid="282421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24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824215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4197" grpId="0"/>
      <p:bldP spid="2824197" grpId="1"/>
      <p:bldP spid="2824198" grpId="0" animBg="1"/>
      <p:bldP spid="2824200" grpId="0" animBg="1"/>
      <p:bldP spid="2824201" grpId="0"/>
      <p:bldP spid="2824201" grpId="1"/>
      <p:bldP spid="2824202" grpId="0" animBg="1"/>
      <p:bldP spid="2824208" grpId="0" animBg="1"/>
      <p:bldP spid="2824212" grpId="0" animBg="1"/>
      <p:bldP spid="2824214" grpId="0"/>
      <p:bldP spid="2824233" grpId="0"/>
      <p:bldP spid="2824234" grpId="0"/>
      <p:bldP spid="28242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9A44-9813-4530-B7F1-6A389B458569}" type="slidenum">
              <a:rPr lang="ru-RU"/>
              <a:pPr/>
              <a:t>13</a:t>
            </a:fld>
            <a:endParaRPr lang="ru-RU"/>
          </a:p>
        </p:txBody>
      </p:sp>
      <p:sp>
        <p:nvSpPr>
          <p:cNvPr id="2500636" name="Text Box 28"/>
          <p:cNvSpPr txBox="1">
            <a:spLocks noChangeArrowheads="1"/>
          </p:cNvSpPr>
          <p:nvPr/>
        </p:nvSpPr>
        <p:spPr bwMode="auto">
          <a:xfrm>
            <a:off x="5795963" y="1304925"/>
            <a:ext cx="3132137" cy="1184275"/>
          </a:xfrm>
          <a:prstGeom prst="rect">
            <a:avLst/>
          </a:prstGeom>
          <a:solidFill>
            <a:srgbClr val="F9F7C7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r>
              <a:rPr lang="ru-RU" sz="1800">
                <a:latin typeface="Times New Roman" pitchFamily="18" charset="0"/>
              </a:rPr>
              <a:t>1</a:t>
            </a:r>
            <a:r>
              <a:rPr lang="ru-RU" sz="1600" b="0" i="1">
                <a:latin typeface="Times New Roman" pitchFamily="18" charset="0"/>
              </a:rPr>
              <a:t> (теорема_5)</a:t>
            </a:r>
            <a:r>
              <a:rPr lang="ru-RU" sz="1800" b="0">
                <a:latin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ru-RU" sz="1800" b="0">
                <a:latin typeface="Times New Roman" pitchFamily="18" charset="0"/>
              </a:rPr>
              <a:t>Множество трасс наблюдений на машине тестирования является трассовой моделью.</a:t>
            </a:r>
          </a:p>
        </p:txBody>
      </p:sp>
      <p:sp>
        <p:nvSpPr>
          <p:cNvPr id="2500638" name="Text Box 30"/>
          <p:cNvSpPr txBox="1">
            <a:spLocks noChangeArrowheads="1"/>
          </p:cNvSpPr>
          <p:nvPr/>
        </p:nvSpPr>
        <p:spPr bwMode="auto">
          <a:xfrm>
            <a:off x="179388" y="1304925"/>
            <a:ext cx="2808287" cy="1733550"/>
          </a:xfrm>
          <a:prstGeom prst="rect">
            <a:avLst/>
          </a:prstGeom>
          <a:solidFill>
            <a:srgbClr val="F9F7C7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r>
              <a:rPr lang="ru-RU" sz="1800">
                <a:latin typeface="Times New Roman" pitchFamily="18" charset="0"/>
              </a:rPr>
              <a:t>3</a:t>
            </a:r>
            <a:r>
              <a:rPr lang="ru-RU" sz="1600" b="0" i="1">
                <a:latin typeface="Times New Roman" pitchFamily="18" charset="0"/>
              </a:rPr>
              <a:t> (теорема_11)</a:t>
            </a:r>
            <a:r>
              <a:rPr lang="ru-RU" sz="1800" b="0">
                <a:latin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ru-RU" sz="1800" b="0">
                <a:latin typeface="Times New Roman" pitchFamily="18" charset="0"/>
              </a:rPr>
              <a:t>Если внутрь чёрного ящика машины тестирования поместить </a:t>
            </a:r>
            <a:r>
              <a:rPr lang="en-US" sz="1800" b="0">
                <a:latin typeface="Times New Roman" pitchFamily="18" charset="0"/>
              </a:rPr>
              <a:t>LTS</a:t>
            </a:r>
            <a:r>
              <a:rPr lang="ru-RU" sz="1800" b="0">
                <a:latin typeface="Times New Roman" pitchFamily="18" charset="0"/>
              </a:rPr>
              <a:t>, то будет наблюдаться множество трасс этой </a:t>
            </a:r>
            <a:r>
              <a:rPr lang="en-US" sz="1800" b="0">
                <a:latin typeface="Times New Roman" pitchFamily="18" charset="0"/>
              </a:rPr>
              <a:t>LTS</a:t>
            </a:r>
            <a:r>
              <a:rPr lang="ru-RU" sz="1800" b="0">
                <a:latin typeface="Times New Roman" pitchFamily="18" charset="0"/>
              </a:rPr>
              <a:t>.</a:t>
            </a:r>
          </a:p>
        </p:txBody>
      </p:sp>
      <p:sp>
        <p:nvSpPr>
          <p:cNvPr id="2500625" name="Rectangle 17"/>
          <p:cNvSpPr>
            <a:spLocks noGrp="1" noChangeArrowheads="1"/>
          </p:cNvSpPr>
          <p:nvPr>
            <p:ph type="title"/>
          </p:nvPr>
        </p:nvSpPr>
        <p:spPr>
          <a:xfrm>
            <a:off x="1035050" y="404813"/>
            <a:ext cx="7126288" cy="668337"/>
          </a:xfrm>
          <a:noFill/>
          <a:ln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Машина тестирования и две модели</a:t>
            </a:r>
          </a:p>
        </p:txBody>
      </p:sp>
      <p:sp>
        <p:nvSpPr>
          <p:cNvPr id="2500626" name="AutoShape 18"/>
          <p:cNvSpPr>
            <a:spLocks noChangeArrowheads="1"/>
          </p:cNvSpPr>
          <p:nvPr/>
        </p:nvSpPr>
        <p:spPr bwMode="auto">
          <a:xfrm>
            <a:off x="3173413" y="2216150"/>
            <a:ext cx="2406650" cy="1177925"/>
          </a:xfrm>
          <a:prstGeom prst="roundRect">
            <a:avLst>
              <a:gd name="adj" fmla="val 16667"/>
            </a:avLst>
          </a:prstGeom>
          <a:solidFill>
            <a:srgbClr val="DFF9C7"/>
          </a:solidFill>
          <a:ln w="57150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lIns="162000" tIns="154800" rIns="162000" bIns="154800" anchor="ctr">
            <a:spAutoFit/>
          </a:bodyPr>
          <a:lstStyle/>
          <a:p>
            <a:pPr algn="ctr"/>
            <a:r>
              <a:rPr lang="ru-RU" b="0">
                <a:latin typeface="Arial" charset="0"/>
              </a:rPr>
              <a:t>Машина</a:t>
            </a:r>
            <a:br>
              <a:rPr lang="ru-RU" b="0">
                <a:latin typeface="Arial" charset="0"/>
              </a:rPr>
            </a:br>
            <a:r>
              <a:rPr lang="ru-RU" b="0">
                <a:latin typeface="Arial" charset="0"/>
              </a:rPr>
              <a:t>тестирования</a:t>
            </a:r>
          </a:p>
        </p:txBody>
      </p:sp>
      <p:sp>
        <p:nvSpPr>
          <p:cNvPr id="2500627" name="AutoShape 19"/>
          <p:cNvSpPr>
            <a:spLocks noChangeArrowheads="1"/>
          </p:cNvSpPr>
          <p:nvPr/>
        </p:nvSpPr>
        <p:spPr bwMode="auto">
          <a:xfrm>
            <a:off x="985838" y="4470400"/>
            <a:ext cx="2217737" cy="842963"/>
          </a:xfrm>
          <a:prstGeom prst="roundRect">
            <a:avLst>
              <a:gd name="adj" fmla="val 16667"/>
            </a:avLst>
          </a:prstGeom>
          <a:solidFill>
            <a:srgbClr val="F6F0C6"/>
          </a:solidFill>
          <a:ln w="57150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lIns="198000" tIns="190800" rIns="198000" bIns="190800" anchor="ctr">
            <a:spAutoFit/>
          </a:bodyPr>
          <a:lstStyle/>
          <a:p>
            <a:pPr algn="ctr"/>
            <a:r>
              <a:rPr lang="en-US" b="0">
                <a:latin typeface="Arial" charset="0"/>
              </a:rPr>
              <a:t>LTS-</a:t>
            </a:r>
            <a:r>
              <a:rPr lang="ru-RU" b="0">
                <a:latin typeface="Arial" charset="0"/>
              </a:rPr>
              <a:t>модель</a:t>
            </a:r>
          </a:p>
        </p:txBody>
      </p:sp>
      <p:sp>
        <p:nvSpPr>
          <p:cNvPr id="2500628" name="AutoShape 20"/>
          <p:cNvSpPr>
            <a:spLocks noChangeArrowheads="1"/>
          </p:cNvSpPr>
          <p:nvPr/>
        </p:nvSpPr>
        <p:spPr bwMode="auto">
          <a:xfrm>
            <a:off x="5580063" y="4268788"/>
            <a:ext cx="2030412" cy="1247775"/>
          </a:xfrm>
          <a:prstGeom prst="roundRect">
            <a:avLst>
              <a:gd name="adj" fmla="val 16667"/>
            </a:avLst>
          </a:prstGeom>
          <a:solidFill>
            <a:srgbClr val="F6F0C6"/>
          </a:solidFill>
          <a:ln w="57150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lIns="198000" tIns="190800" rIns="198000" bIns="190800" anchor="ctr">
            <a:spAutoFit/>
          </a:bodyPr>
          <a:lstStyle/>
          <a:p>
            <a:pPr algn="ctr"/>
            <a:r>
              <a:rPr lang="ru-RU" b="0">
                <a:latin typeface="Arial" charset="0"/>
              </a:rPr>
              <a:t>Трассовая</a:t>
            </a:r>
            <a:br>
              <a:rPr lang="ru-RU" b="0">
                <a:latin typeface="Arial" charset="0"/>
              </a:rPr>
            </a:br>
            <a:r>
              <a:rPr lang="ru-RU" b="0">
                <a:latin typeface="Arial" charset="0"/>
              </a:rPr>
              <a:t>модель</a:t>
            </a:r>
          </a:p>
        </p:txBody>
      </p:sp>
      <p:cxnSp>
        <p:nvCxnSpPr>
          <p:cNvPr id="2500629" name="AutoShape 21"/>
          <p:cNvCxnSpPr>
            <a:cxnSpLocks noChangeShapeType="1"/>
            <a:stCxn id="2500626" idx="3"/>
            <a:endCxn id="2500628" idx="0"/>
          </p:cNvCxnSpPr>
          <p:nvPr/>
        </p:nvCxnSpPr>
        <p:spPr bwMode="auto">
          <a:xfrm>
            <a:off x="5608638" y="2805113"/>
            <a:ext cx="987425" cy="1435100"/>
          </a:xfrm>
          <a:prstGeom prst="curvedConnector2">
            <a:avLst/>
          </a:prstGeom>
          <a:noFill/>
          <a:ln w="355600">
            <a:solidFill>
              <a:srgbClr val="969696"/>
            </a:solidFill>
            <a:round/>
            <a:headEnd/>
            <a:tailEnd type="triangle" w="sm" len="sm"/>
          </a:ln>
          <a:effectLst/>
        </p:spPr>
      </p:cxnSp>
      <p:cxnSp>
        <p:nvCxnSpPr>
          <p:cNvPr id="2500631" name="AutoShape 23"/>
          <p:cNvCxnSpPr>
            <a:cxnSpLocks noChangeShapeType="1"/>
            <a:stCxn id="2500628" idx="1"/>
            <a:endCxn id="2500627" idx="3"/>
          </p:cNvCxnSpPr>
          <p:nvPr/>
        </p:nvCxnSpPr>
        <p:spPr bwMode="auto">
          <a:xfrm flipH="1">
            <a:off x="3232150" y="4892675"/>
            <a:ext cx="2319338" cy="0"/>
          </a:xfrm>
          <a:prstGeom prst="straightConnector1">
            <a:avLst/>
          </a:prstGeom>
          <a:noFill/>
          <a:ln w="355600">
            <a:solidFill>
              <a:srgbClr val="969696"/>
            </a:solidFill>
            <a:round/>
            <a:headEnd/>
            <a:tailEnd type="triangle" w="sm" len="sm"/>
          </a:ln>
          <a:effectLst/>
        </p:spPr>
      </p:cxnSp>
      <p:cxnSp>
        <p:nvCxnSpPr>
          <p:cNvPr id="2500633" name="AutoShape 25"/>
          <p:cNvCxnSpPr>
            <a:cxnSpLocks noChangeShapeType="1"/>
            <a:stCxn id="2500627" idx="0"/>
            <a:endCxn id="2500626" idx="1"/>
          </p:cNvCxnSpPr>
          <p:nvPr/>
        </p:nvCxnSpPr>
        <p:spPr bwMode="auto">
          <a:xfrm rot="16200000">
            <a:off x="1801813" y="3098800"/>
            <a:ext cx="1636712" cy="1049338"/>
          </a:xfrm>
          <a:prstGeom prst="curvedConnector2">
            <a:avLst/>
          </a:prstGeom>
          <a:noFill/>
          <a:ln w="355600">
            <a:solidFill>
              <a:srgbClr val="969696"/>
            </a:solidFill>
            <a:round/>
            <a:headEnd/>
            <a:tailEnd type="triangle" w="sm" len="sm"/>
          </a:ln>
          <a:effectLst/>
        </p:spPr>
      </p:cxnSp>
      <p:sp>
        <p:nvSpPr>
          <p:cNvPr id="2500637" name="Text Box 29"/>
          <p:cNvSpPr txBox="1">
            <a:spLocks noChangeArrowheads="1"/>
          </p:cNvSpPr>
          <p:nvPr/>
        </p:nvSpPr>
        <p:spPr bwMode="auto">
          <a:xfrm>
            <a:off x="395288" y="5616575"/>
            <a:ext cx="7921625" cy="635000"/>
          </a:xfrm>
          <a:prstGeom prst="rect">
            <a:avLst/>
          </a:prstGeom>
          <a:solidFill>
            <a:srgbClr val="F9F7C7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r>
              <a:rPr lang="ru-RU" sz="1800">
                <a:latin typeface="Times New Roman" pitchFamily="18" charset="0"/>
              </a:rPr>
              <a:t>2</a:t>
            </a:r>
            <a:r>
              <a:rPr lang="ru-RU" sz="1600" b="0" i="1">
                <a:latin typeface="Times New Roman" pitchFamily="18" charset="0"/>
              </a:rPr>
              <a:t> (теоремы_12_и_13)</a:t>
            </a:r>
            <a:r>
              <a:rPr lang="ru-RU" sz="1800" b="0">
                <a:latin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ru-RU" sz="1800" b="0">
                <a:latin typeface="Times New Roman" pitchFamily="18" charset="0"/>
              </a:rPr>
              <a:t>По трассовой модели можно построить </a:t>
            </a:r>
            <a:r>
              <a:rPr lang="en-US" sz="1800" b="0">
                <a:latin typeface="Times New Roman" pitchFamily="18" charset="0"/>
              </a:rPr>
              <a:t>LTS</a:t>
            </a:r>
            <a:r>
              <a:rPr lang="ru-RU" sz="1800" b="0">
                <a:latin typeface="Times New Roman" pitchFamily="18" charset="0"/>
              </a:rPr>
              <a:t>, имеющую то же множество трасс.</a:t>
            </a:r>
          </a:p>
        </p:txBody>
      </p:sp>
      <p:grpSp>
        <p:nvGrpSpPr>
          <p:cNvPr id="2500650" name="Group 4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500651" name="Text Box 43"/>
            <p:cNvSpPr txBox="1">
              <a:spLocks noChangeArrowheads="1"/>
            </p:cNvSpPr>
            <p:nvPr/>
          </p:nvSpPr>
          <p:spPr bwMode="auto">
            <a:xfrm>
              <a:off x="3311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500652" name="Group 4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500653" name="Group 4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500654" name="Rectangle 4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00655" name="Rectangle 4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00656" name="Rectangle 4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00657" name="Rectangle 4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00658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500659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500660" name="Text Box 52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  <p:sp>
        <p:nvSpPr>
          <p:cNvPr id="2500661" name="Text Box 53"/>
          <p:cNvSpPr txBox="1">
            <a:spLocks noChangeArrowheads="1"/>
          </p:cNvSpPr>
          <p:nvPr/>
        </p:nvSpPr>
        <p:spPr bwMode="auto">
          <a:xfrm>
            <a:off x="6084888" y="2924175"/>
            <a:ext cx="182562" cy="36512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sp>
        <p:nvSpPr>
          <p:cNvPr id="2500662" name="Text Box 54"/>
          <p:cNvSpPr txBox="1">
            <a:spLocks noChangeArrowheads="1"/>
          </p:cNvSpPr>
          <p:nvPr/>
        </p:nvSpPr>
        <p:spPr bwMode="auto">
          <a:xfrm>
            <a:off x="4535488" y="4719638"/>
            <a:ext cx="182562" cy="36512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2500663" name="Text Box 55"/>
          <p:cNvSpPr txBox="1">
            <a:spLocks noChangeArrowheads="1"/>
          </p:cNvSpPr>
          <p:nvPr/>
        </p:nvSpPr>
        <p:spPr bwMode="auto">
          <a:xfrm>
            <a:off x="2159000" y="3465513"/>
            <a:ext cx="182563" cy="36512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500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0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500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0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500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4CF0-DBB2-4F24-8136-5C0A1AD04265}" type="slidenum">
              <a:rPr lang="ru-RU"/>
              <a:pPr/>
              <a:t>14</a:t>
            </a:fld>
            <a:endParaRPr lang="ru-RU"/>
          </a:p>
        </p:txBody>
      </p:sp>
      <p:sp>
        <p:nvSpPr>
          <p:cNvPr id="2502669" name="Rectangle 13"/>
          <p:cNvSpPr>
            <a:spLocks noGrp="1" noChangeArrowheads="1"/>
          </p:cNvSpPr>
          <p:nvPr>
            <p:ph type="title"/>
          </p:nvPr>
        </p:nvSpPr>
        <p:spPr>
          <a:xfrm>
            <a:off x="3368675" y="404813"/>
            <a:ext cx="2443163" cy="668337"/>
          </a:xfrm>
          <a:noFill/>
          <a:ln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Две модели</a:t>
            </a:r>
          </a:p>
        </p:txBody>
      </p:sp>
      <p:sp>
        <p:nvSpPr>
          <p:cNvPr id="2502671" name="AutoShape 15"/>
          <p:cNvSpPr>
            <a:spLocks noChangeArrowheads="1"/>
          </p:cNvSpPr>
          <p:nvPr/>
        </p:nvSpPr>
        <p:spPr bwMode="auto">
          <a:xfrm>
            <a:off x="985838" y="1830388"/>
            <a:ext cx="2217737" cy="842962"/>
          </a:xfrm>
          <a:prstGeom prst="roundRect">
            <a:avLst>
              <a:gd name="adj" fmla="val 16667"/>
            </a:avLst>
          </a:prstGeom>
          <a:solidFill>
            <a:srgbClr val="F6F0C6"/>
          </a:solidFill>
          <a:ln w="57150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lIns="198000" tIns="190800" rIns="198000" bIns="190800" anchor="ctr">
            <a:spAutoFit/>
          </a:bodyPr>
          <a:lstStyle/>
          <a:p>
            <a:pPr algn="ctr"/>
            <a:r>
              <a:rPr lang="en-US" b="0">
                <a:latin typeface="Arial" charset="0"/>
              </a:rPr>
              <a:t>LTS-</a:t>
            </a:r>
            <a:r>
              <a:rPr lang="ru-RU" b="0">
                <a:latin typeface="Arial" charset="0"/>
              </a:rPr>
              <a:t>модель</a:t>
            </a:r>
          </a:p>
        </p:txBody>
      </p:sp>
      <p:sp>
        <p:nvSpPr>
          <p:cNvPr id="2502672" name="AutoShape 16"/>
          <p:cNvSpPr>
            <a:spLocks noChangeArrowheads="1"/>
          </p:cNvSpPr>
          <p:nvPr/>
        </p:nvSpPr>
        <p:spPr bwMode="auto">
          <a:xfrm>
            <a:off x="5867400" y="2505075"/>
            <a:ext cx="2030413" cy="1247775"/>
          </a:xfrm>
          <a:prstGeom prst="roundRect">
            <a:avLst>
              <a:gd name="adj" fmla="val 16667"/>
            </a:avLst>
          </a:prstGeom>
          <a:solidFill>
            <a:srgbClr val="F6F0C6"/>
          </a:solidFill>
          <a:ln w="57150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lIns="198000" tIns="190800" rIns="198000" bIns="190800" anchor="ctr">
            <a:spAutoFit/>
          </a:bodyPr>
          <a:lstStyle/>
          <a:p>
            <a:pPr algn="ctr"/>
            <a:r>
              <a:rPr lang="ru-RU" b="0">
                <a:latin typeface="Arial" charset="0"/>
              </a:rPr>
              <a:t>Трассовая</a:t>
            </a:r>
            <a:br>
              <a:rPr lang="ru-RU" b="0">
                <a:latin typeface="Arial" charset="0"/>
              </a:rPr>
            </a:br>
            <a:r>
              <a:rPr lang="ru-RU" b="0">
                <a:latin typeface="Arial" charset="0"/>
              </a:rPr>
              <a:t>модель</a:t>
            </a:r>
          </a:p>
        </p:txBody>
      </p:sp>
      <p:sp>
        <p:nvSpPr>
          <p:cNvPr id="2502677" name="AutoShape 21"/>
          <p:cNvSpPr>
            <a:spLocks noChangeArrowheads="1"/>
          </p:cNvSpPr>
          <p:nvPr/>
        </p:nvSpPr>
        <p:spPr bwMode="auto">
          <a:xfrm>
            <a:off x="985838" y="3608388"/>
            <a:ext cx="2217737" cy="842962"/>
          </a:xfrm>
          <a:prstGeom prst="roundRect">
            <a:avLst>
              <a:gd name="adj" fmla="val 16667"/>
            </a:avLst>
          </a:prstGeom>
          <a:solidFill>
            <a:srgbClr val="F6F0C6"/>
          </a:solidFill>
          <a:ln w="57150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lIns="198000" tIns="190800" rIns="198000" bIns="190800" anchor="ctr">
            <a:spAutoFit/>
          </a:bodyPr>
          <a:lstStyle/>
          <a:p>
            <a:pPr algn="ctr"/>
            <a:r>
              <a:rPr lang="en-US" b="0">
                <a:latin typeface="Arial" charset="0"/>
              </a:rPr>
              <a:t>LTS-</a:t>
            </a:r>
            <a:r>
              <a:rPr lang="ru-RU" b="0">
                <a:latin typeface="Arial" charset="0"/>
              </a:rPr>
              <a:t>модель</a:t>
            </a:r>
          </a:p>
        </p:txBody>
      </p:sp>
      <p:sp>
        <p:nvSpPr>
          <p:cNvPr id="2502678" name="Text Box 22"/>
          <p:cNvSpPr txBox="1">
            <a:spLocks noChangeArrowheads="1"/>
          </p:cNvSpPr>
          <p:nvPr/>
        </p:nvSpPr>
        <p:spPr bwMode="auto">
          <a:xfrm>
            <a:off x="3538538" y="2744788"/>
            <a:ext cx="457200" cy="5492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3600">
                <a:latin typeface="Arial Black" pitchFamily="34" charset="0"/>
              </a:rPr>
              <a:t>…</a:t>
            </a:r>
          </a:p>
        </p:txBody>
      </p:sp>
      <p:cxnSp>
        <p:nvCxnSpPr>
          <p:cNvPr id="2502679" name="AutoShape 23"/>
          <p:cNvCxnSpPr>
            <a:cxnSpLocks noChangeShapeType="1"/>
            <a:stCxn id="2502671" idx="3"/>
            <a:endCxn id="2502672" idx="1"/>
          </p:cNvCxnSpPr>
          <p:nvPr/>
        </p:nvCxnSpPr>
        <p:spPr bwMode="auto">
          <a:xfrm>
            <a:off x="3232150" y="2252663"/>
            <a:ext cx="2606675" cy="87630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502680" name="AutoShape 24"/>
          <p:cNvCxnSpPr>
            <a:cxnSpLocks noChangeShapeType="1"/>
            <a:stCxn id="2502677" idx="3"/>
            <a:endCxn id="2502672" idx="1"/>
          </p:cNvCxnSpPr>
          <p:nvPr/>
        </p:nvCxnSpPr>
        <p:spPr bwMode="auto">
          <a:xfrm flipV="1">
            <a:off x="3232150" y="3128963"/>
            <a:ext cx="2606675" cy="90170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2502681" name="Text Box 25"/>
          <p:cNvSpPr txBox="1">
            <a:spLocks noChangeArrowheads="1"/>
          </p:cNvSpPr>
          <p:nvPr/>
        </p:nvSpPr>
        <p:spPr bwMode="auto">
          <a:xfrm>
            <a:off x="5219700" y="4602163"/>
            <a:ext cx="3371850" cy="10668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sz="2000" b="0">
                <a:latin typeface="Times New Roman" pitchFamily="18" charset="0"/>
              </a:rPr>
              <a:t>Определение отношений</a:t>
            </a:r>
            <a:br>
              <a:rPr lang="ru-RU" sz="2000" b="0">
                <a:latin typeface="Times New Roman" pitchFamily="18" charset="0"/>
              </a:rPr>
            </a:br>
            <a:r>
              <a:rPr lang="ru-RU" sz="2000" b="0">
                <a:latin typeface="Times New Roman" pitchFamily="18" charset="0"/>
              </a:rPr>
              <a:t>безопасности и конформности.</a:t>
            </a:r>
          </a:p>
          <a:p>
            <a:pPr algn="ctr"/>
            <a:r>
              <a:rPr lang="ru-RU" sz="2000" b="0">
                <a:latin typeface="Times New Roman" pitchFamily="18" charset="0"/>
              </a:rPr>
              <a:t>Генерация тестов.</a:t>
            </a:r>
          </a:p>
        </p:txBody>
      </p:sp>
      <p:sp>
        <p:nvSpPr>
          <p:cNvPr id="2502682" name="Text Box 26"/>
          <p:cNvSpPr txBox="1">
            <a:spLocks noChangeArrowheads="1"/>
          </p:cNvSpPr>
          <p:nvPr/>
        </p:nvSpPr>
        <p:spPr bwMode="auto">
          <a:xfrm>
            <a:off x="652463" y="4960938"/>
            <a:ext cx="2874962" cy="3048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sz="2000" b="0">
                <a:latin typeface="Times New Roman" pitchFamily="18" charset="0"/>
              </a:rPr>
              <a:t>Определение композиции.</a:t>
            </a:r>
          </a:p>
        </p:txBody>
      </p:sp>
      <p:grpSp>
        <p:nvGrpSpPr>
          <p:cNvPr id="2502694" name="Group 38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502695" name="Text Box 39"/>
            <p:cNvSpPr txBox="1">
              <a:spLocks noChangeArrowheads="1"/>
            </p:cNvSpPr>
            <p:nvPr/>
          </p:nvSpPr>
          <p:spPr bwMode="auto">
            <a:xfrm>
              <a:off x="3311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502696" name="Group 40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502697" name="Group 41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502698" name="Rectangle 4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02699" name="Rectangle 43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02700" name="Rectangle 44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02701" name="Rectangle 45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0270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502703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502704" name="Text Box 48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502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502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41E4A-1F25-48D4-B164-A33588CFD2F0}" type="slidenum">
              <a:rPr lang="ru-RU"/>
              <a:pPr/>
              <a:t>15</a:t>
            </a:fld>
            <a:endParaRPr lang="ru-RU"/>
          </a:p>
        </p:txBody>
      </p:sp>
      <p:sp>
        <p:nvSpPr>
          <p:cNvPr id="282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016125" y="368300"/>
            <a:ext cx="5119688" cy="668338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Безопасное тестирование</a:t>
            </a:r>
          </a:p>
        </p:txBody>
      </p:sp>
      <p:sp>
        <p:nvSpPr>
          <p:cNvPr id="2826243" name="Text Box 3"/>
          <p:cNvSpPr txBox="1">
            <a:spLocks noChangeArrowheads="1"/>
          </p:cNvSpPr>
          <p:nvPr/>
        </p:nvSpPr>
        <p:spPr bwMode="auto">
          <a:xfrm>
            <a:off x="576263" y="1160463"/>
            <a:ext cx="7883525" cy="1433512"/>
          </a:xfrm>
          <a:prstGeom prst="rect">
            <a:avLst/>
          </a:prstGeom>
          <a:noFill/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72000" rIns="72000">
            <a:spAutoFit/>
          </a:bodyPr>
          <a:lstStyle/>
          <a:p>
            <a:pPr marL="342900" indent="-342900" algn="l">
              <a:spcBef>
                <a:spcPct val="2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Дивергенция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=	бесконечная последовательность внутренних</a:t>
            </a:r>
          </a:p>
          <a:p>
            <a:pPr marL="342900" indent="-342900" algn="l">
              <a:spcBef>
                <a:spcPct val="2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			(ненаблюдаемых) действий. Обозначается</a:t>
            </a:r>
            <a:r>
              <a:rPr lang="ru-RU" altLang="zh-TW" sz="2000" b="0">
                <a:sym typeface="Symbol" pitchFamily="18" charset="2"/>
              </a:rPr>
              <a:t> 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.</a:t>
            </a:r>
            <a:endParaRPr lang="ru-RU" sz="2000" b="0">
              <a:latin typeface="Arial" charset="0"/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ru-RU" altLang="zh-TW" sz="2000" b="0">
                <a:latin typeface="Times New Roman" pitchFamily="18" charset="0"/>
              </a:rPr>
              <a:t> </a:t>
            </a:r>
            <a:r>
              <a:rPr lang="ru-RU" altLang="zh-TW" sz="2000" b="0" i="1">
                <a:latin typeface="Times New Roman" pitchFamily="18" charset="0"/>
              </a:rPr>
              <a:t>Разрушение</a:t>
            </a:r>
            <a:r>
              <a:rPr lang="ru-RU" altLang="zh-TW" sz="2000" b="0">
                <a:latin typeface="Times New Roman" pitchFamily="18" charset="0"/>
              </a:rPr>
              <a:t> =	запрещённое поведение</a:t>
            </a:r>
            <a:r>
              <a:rPr lang="ru-RU" sz="2000" b="0">
                <a:latin typeface="Times New Roman" pitchFamily="18" charset="0"/>
              </a:rPr>
              <a:t>.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Обозначается</a:t>
            </a:r>
            <a:r>
              <a:rPr lang="ru-RU" altLang="zh-TW" sz="2000" b="0">
                <a:sym typeface="Symbol" pitchFamily="18" charset="2"/>
              </a:rPr>
              <a:t> 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marL="342900" indent="-342900" algn="r">
              <a:spcBef>
                <a:spcPct val="20000"/>
              </a:spcBef>
            </a:pPr>
            <a:r>
              <a:rPr lang="ru-RU" altLang="zh-TW" sz="1600" b="0">
                <a:latin typeface="Times New Roman" pitchFamily="18" charset="0"/>
                <a:sym typeface="Symbol" pitchFamily="18" charset="2"/>
              </a:rPr>
              <a:t>Пример: поведение программы при вызове с нарушением предусловия.</a:t>
            </a:r>
          </a:p>
        </p:txBody>
      </p:sp>
      <p:grpSp>
        <p:nvGrpSpPr>
          <p:cNvPr id="2826244" name="Group 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26245" name="Text Box 5"/>
            <p:cNvSpPr txBox="1">
              <a:spLocks noChangeArrowheads="1"/>
            </p:cNvSpPr>
            <p:nvPr/>
          </p:nvSpPr>
          <p:spPr bwMode="auto">
            <a:xfrm>
              <a:off x="3969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826246" name="Group 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26247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26248" name="Rectangle 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26249" name="Rectangl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26250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26251" name="Rectangle 1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26252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2625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26254" name="Text Box 14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  <p:sp>
        <p:nvSpPr>
          <p:cNvPr id="2826255" name="Text Box 15"/>
          <p:cNvSpPr txBox="1">
            <a:spLocks noChangeArrowheads="1"/>
          </p:cNvSpPr>
          <p:nvPr/>
        </p:nvSpPr>
        <p:spPr bwMode="auto">
          <a:xfrm>
            <a:off x="900113" y="2781300"/>
            <a:ext cx="7453312" cy="1749425"/>
          </a:xfrm>
          <a:prstGeom prst="rect">
            <a:avLst/>
          </a:prstGeom>
          <a:noFill/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lIns="72000" tIns="46800" rIns="72000" bIns="46800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2000" b="0" u="sng">
                <a:latin typeface="Times New Roman" pitchFamily="18" charset="0"/>
              </a:rPr>
              <a:t>Тестовое воздействие (нажатие кнопки), безопасное  после трассы</a:t>
            </a:r>
            <a:r>
              <a:rPr lang="ru-RU" sz="2000" b="0">
                <a:latin typeface="Times New Roman" pitchFamily="18" charset="0"/>
              </a:rPr>
              <a:t>: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FontTx/>
              <a:buAutoNum type="alphaLcParenR"/>
            </a:pPr>
            <a:r>
              <a:rPr lang="ru-RU" sz="2000" b="0">
                <a:latin typeface="Times New Roman" pitchFamily="18" charset="0"/>
              </a:rPr>
              <a:t>не вызывает ненаблюдаемого отказа</a:t>
            </a:r>
            <a:br>
              <a:rPr lang="ru-RU" sz="2000" b="0">
                <a:latin typeface="Times New Roman" pitchFamily="18" charset="0"/>
              </a:rPr>
            </a:br>
            <a:r>
              <a:rPr lang="ru-RU" sz="1600" b="0" i="1">
                <a:latin typeface="Times New Roman" pitchFamily="18" charset="0"/>
              </a:rPr>
              <a:t>(в реализации в каждом состоянии, в спецификации – хотя бы в одном)</a:t>
            </a:r>
            <a:r>
              <a:rPr lang="ru-RU" sz="2000" b="0">
                <a:latin typeface="Times New Roman" pitchFamily="18" charset="0"/>
              </a:rPr>
              <a:t>,</a:t>
            </a:r>
          </a:p>
          <a:p>
            <a:pPr marL="342900" indent="-342900">
              <a:spcBef>
                <a:spcPct val="20000"/>
              </a:spcBef>
              <a:buClr>
                <a:srgbClr val="0000FF"/>
              </a:buClr>
              <a:buFontTx/>
              <a:buAutoNum type="alphaLcParenR"/>
            </a:pPr>
            <a:r>
              <a:rPr lang="ru-RU" sz="2000" b="0">
                <a:latin typeface="Times New Roman" pitchFamily="18" charset="0"/>
              </a:rPr>
              <a:t>не подаётся при дивергенции,</a:t>
            </a:r>
          </a:p>
          <a:p>
            <a:pPr marL="342900" indent="-342900">
              <a:spcBef>
                <a:spcPct val="20000"/>
              </a:spcBef>
              <a:buClr>
                <a:srgbClr val="0000FF"/>
              </a:buClr>
              <a:buFontTx/>
              <a:buAutoNum type="alphaLcParenR"/>
            </a:pPr>
            <a:r>
              <a:rPr lang="ru-RU" sz="2000" b="0">
                <a:latin typeface="Times New Roman" pitchFamily="18" charset="0"/>
              </a:rPr>
              <a:t>не вызывает разрушения после выполнения действия.</a:t>
            </a:r>
          </a:p>
        </p:txBody>
      </p:sp>
      <p:sp>
        <p:nvSpPr>
          <p:cNvPr id="2826257" name="Text Box 17"/>
          <p:cNvSpPr txBox="1">
            <a:spLocks noChangeArrowheads="1"/>
          </p:cNvSpPr>
          <p:nvPr/>
        </p:nvSpPr>
        <p:spPr bwMode="auto">
          <a:xfrm>
            <a:off x="1079500" y="4743450"/>
            <a:ext cx="6913563" cy="714375"/>
          </a:xfrm>
          <a:prstGeom prst="rect">
            <a:avLst/>
          </a:prstGeom>
          <a:noFill/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72000" tIns="46800" rIns="72000" bIns="46800">
            <a:spAutoFit/>
          </a:bodyPr>
          <a:lstStyle/>
          <a:p>
            <a:r>
              <a:rPr lang="ru-RU" sz="2000" b="0" u="sng">
                <a:latin typeface="Times New Roman" pitchFamily="18" charset="0"/>
              </a:rPr>
              <a:t>Безопасное тестирование</a:t>
            </a:r>
            <a:r>
              <a:rPr lang="ru-RU" sz="2000" b="0">
                <a:latin typeface="Times New Roman" pitchFamily="18" charset="0"/>
              </a:rPr>
              <a:t> = тестирование, при котором все</a:t>
            </a:r>
          </a:p>
          <a:p>
            <a:pPr>
              <a:spcBef>
                <a:spcPct val="0"/>
              </a:spcBef>
            </a:pPr>
            <a:r>
              <a:rPr lang="ru-RU" sz="2000" b="0">
                <a:latin typeface="Times New Roman" pitchFamily="18" charset="0"/>
              </a:rPr>
              <a:t>			    тестовые воздействия безопасны.</a:t>
            </a:r>
          </a:p>
        </p:txBody>
      </p:sp>
      <p:sp>
        <p:nvSpPr>
          <p:cNvPr id="2826258" name="Text Box 18"/>
          <p:cNvSpPr txBox="1">
            <a:spLocks noChangeArrowheads="1"/>
          </p:cNvSpPr>
          <p:nvPr/>
        </p:nvSpPr>
        <p:spPr bwMode="auto">
          <a:xfrm>
            <a:off x="576263" y="5624513"/>
            <a:ext cx="7920037" cy="409575"/>
          </a:xfrm>
          <a:prstGeom prst="rect">
            <a:avLst/>
          </a:prstGeom>
          <a:noFill/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72000" tIns="46800" rIns="72000" bIns="46800">
            <a:spAutoFit/>
          </a:bodyPr>
          <a:lstStyle/>
          <a:p>
            <a:r>
              <a:rPr lang="ru-RU" sz="2000" b="0" u="sng">
                <a:latin typeface="Times New Roman" pitchFamily="18" charset="0"/>
              </a:rPr>
              <a:t>Безопасная трасса</a:t>
            </a:r>
            <a:r>
              <a:rPr lang="ru-RU" sz="2000" b="0">
                <a:latin typeface="Times New Roman" pitchFamily="18" charset="0"/>
              </a:rPr>
              <a:t> = трасса наблюдений при безопасном тестировании.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A224-CE25-47C5-8299-0C4CC3601E0C}" type="slidenum">
              <a:rPr lang="ru-RU"/>
              <a:pPr/>
              <a:t>16</a:t>
            </a:fld>
            <a:endParaRPr lang="ru-RU"/>
          </a:p>
        </p:txBody>
      </p:sp>
      <p:sp>
        <p:nvSpPr>
          <p:cNvPr id="282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809750" y="365125"/>
            <a:ext cx="5567363" cy="1155700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Гипотеза о безопасности</a:t>
            </a:r>
            <a:b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безопасная конформность</a:t>
            </a:r>
          </a:p>
        </p:txBody>
      </p:sp>
      <p:sp>
        <p:nvSpPr>
          <p:cNvPr id="2828291" name="Text Box 3"/>
          <p:cNvSpPr txBox="1">
            <a:spLocks noChangeArrowheads="1"/>
          </p:cNvSpPr>
          <p:nvPr/>
        </p:nvSpPr>
        <p:spPr bwMode="auto">
          <a:xfrm>
            <a:off x="1022350" y="1770063"/>
            <a:ext cx="7186613" cy="1838325"/>
          </a:xfrm>
          <a:prstGeom prst="rect">
            <a:avLst/>
          </a:prstGeom>
          <a:noFill/>
          <a:ln w="9525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ru-RU" sz="2000" b="0">
                <a:latin typeface="Times New Roman" pitchFamily="18" charset="0"/>
                <a:sym typeface="Symbol" pitchFamily="18" charset="2"/>
              </a:rPr>
              <a:t>Реализация </a:t>
            </a:r>
            <a:r>
              <a:rPr lang="ru-RU" sz="2000" b="0" i="1">
                <a:latin typeface="Times New Roman" pitchFamily="18" charset="0"/>
                <a:sym typeface="Symbol" pitchFamily="18" charset="2"/>
              </a:rPr>
              <a:t>безопасна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для спецификации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>
                <a:sym typeface="Symbol" pitchFamily="18" charset="2"/>
              </a:rPr>
              <a:t></a:t>
            </a:r>
            <a:r>
              <a:rPr lang="en-US" sz="2000" b="0"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safe for</a:t>
            </a:r>
            <a:r>
              <a:rPr lang="en-US" sz="2000" b="0">
                <a:sym typeface="Symbol" pitchFamily="18" charset="2"/>
              </a:rPr>
              <a:t> </a:t>
            </a:r>
            <a:r>
              <a:rPr lang="en-US" sz="2000">
                <a:sym typeface="Symbol" pitchFamily="18" charset="2"/>
              </a:rPr>
              <a:t></a:t>
            </a:r>
            <a:r>
              <a:rPr lang="ru-RU" sz="2000"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</a:t>
            </a:r>
          </a:p>
          <a:p>
            <a:pPr marL="342900" indent="-342900">
              <a:buClr>
                <a:srgbClr val="3333FF"/>
              </a:buClr>
              <a:buFontTx/>
              <a:buAutoNum type="alphaLcParenR"/>
            </a:pPr>
            <a:r>
              <a:rPr lang="ru-RU" sz="2000" b="0">
                <a:latin typeface="Times New Roman" pitchFamily="18" charset="0"/>
                <a:sym typeface="Symbol" pitchFamily="18" charset="2"/>
              </a:rPr>
              <a:t>Если спецификация не разрушается с самого начала,</a:t>
            </a:r>
            <a:br>
              <a:rPr lang="ru-RU" sz="2000" b="0">
                <a:latin typeface="Times New Roman" pitchFamily="18" charset="0"/>
                <a:sym typeface="Symbol" pitchFamily="18" charset="2"/>
              </a:rPr>
            </a:br>
            <a:r>
              <a:rPr lang="ru-RU" sz="2000" b="0">
                <a:latin typeface="Times New Roman" pitchFamily="18" charset="0"/>
                <a:sym typeface="Symbol" pitchFamily="18" charset="2"/>
              </a:rPr>
              <a:t>то реализация тоже не разрушается с самого начала.</a:t>
            </a:r>
          </a:p>
          <a:p>
            <a:pPr marL="342900" indent="-342900">
              <a:spcBef>
                <a:spcPct val="20000"/>
              </a:spcBef>
              <a:buClr>
                <a:srgbClr val="3333FF"/>
              </a:buClr>
              <a:buFontTx/>
              <a:buAutoNum type="alphaLcParenR"/>
            </a:pPr>
            <a:r>
              <a:rPr lang="ru-RU" sz="2000" b="0">
                <a:latin typeface="Times New Roman" pitchFamily="18" charset="0"/>
                <a:sym typeface="Symbol" pitchFamily="18" charset="2"/>
              </a:rPr>
              <a:t>Если после общей безопасной трассы тестовое воздействие</a:t>
            </a:r>
            <a:br>
              <a:rPr lang="ru-RU" sz="2000" b="0">
                <a:latin typeface="Times New Roman" pitchFamily="18" charset="0"/>
                <a:sym typeface="Symbol" pitchFamily="18" charset="2"/>
              </a:rPr>
            </a:br>
            <a:r>
              <a:rPr lang="ru-RU" sz="2000" b="0">
                <a:latin typeface="Times New Roman" pitchFamily="18" charset="0"/>
                <a:sym typeface="Symbol" pitchFamily="18" charset="2"/>
              </a:rPr>
              <a:t>безопасно в спецификации, то оно безопасно и в реализации.</a:t>
            </a:r>
          </a:p>
        </p:txBody>
      </p:sp>
      <p:sp>
        <p:nvSpPr>
          <p:cNvPr id="2828292" name="Text Box 4"/>
          <p:cNvSpPr txBox="1">
            <a:spLocks noChangeArrowheads="1"/>
          </p:cNvSpPr>
          <p:nvPr/>
        </p:nvSpPr>
        <p:spPr bwMode="auto">
          <a:xfrm>
            <a:off x="827088" y="4041775"/>
            <a:ext cx="7588250" cy="1838325"/>
          </a:xfrm>
          <a:prstGeom prst="rect">
            <a:avLst/>
          </a:prstGeom>
          <a:noFill/>
          <a:ln w="9525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lIns="72000" rIns="72000">
            <a:spAutoFit/>
          </a:bodyPr>
          <a:lstStyle/>
          <a:p>
            <a:pPr marL="342900" indent="-342900"/>
            <a:r>
              <a:rPr lang="ru-RU" sz="2000" b="0">
                <a:latin typeface="Times New Roman" pitchFamily="18" charset="0"/>
                <a:sym typeface="Symbol" pitchFamily="18" charset="2"/>
              </a:rPr>
              <a:t>Реализация </a:t>
            </a:r>
            <a:r>
              <a:rPr lang="ru-RU" sz="2000" b="0" i="1">
                <a:latin typeface="Times New Roman" pitchFamily="18" charset="0"/>
                <a:sym typeface="Symbol" pitchFamily="18" charset="2"/>
              </a:rPr>
              <a:t>конформна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спецификации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>
                <a:sym typeface="Symbol" pitchFamily="18" charset="2"/>
              </a:rPr>
              <a:t></a:t>
            </a:r>
            <a:r>
              <a:rPr lang="en-US" sz="2000" b="0"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saco</a:t>
            </a:r>
            <a:r>
              <a:rPr lang="en-US" sz="2000" b="0">
                <a:sym typeface="Symbol" pitchFamily="18" charset="2"/>
              </a:rPr>
              <a:t> </a:t>
            </a:r>
            <a:r>
              <a:rPr lang="en-US" sz="2000">
                <a:sym typeface="Symbol" pitchFamily="18" charset="2"/>
              </a:rPr>
              <a:t></a:t>
            </a:r>
            <a:r>
              <a:rPr lang="ru-RU" sz="2000"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</a:t>
            </a:r>
          </a:p>
          <a:p>
            <a:pPr marL="342900" indent="-342900">
              <a:buClr>
                <a:srgbClr val="3333FF"/>
              </a:buClr>
              <a:buFontTx/>
              <a:buAutoNum type="arabicParenR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Предусловие тестирования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>
                <a:sym typeface="Symbol" pitchFamily="18" charset="2"/>
              </a:rPr>
              <a:t></a:t>
            </a:r>
            <a:r>
              <a:rPr lang="en-US" sz="2000" b="0"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safe for</a:t>
            </a:r>
            <a:r>
              <a:rPr lang="en-US" sz="2000" b="0">
                <a:sym typeface="Symbol" pitchFamily="18" charset="2"/>
              </a:rPr>
              <a:t> </a:t>
            </a:r>
            <a:r>
              <a:rPr lang="en-US" sz="2000">
                <a:sym typeface="Symbol" pitchFamily="18" charset="2"/>
              </a:rPr>
              <a:t>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rgbClr val="3333FF"/>
              </a:buClr>
              <a:buFontTx/>
              <a:buAutoNum type="arabicParenR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Тестируемое условие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 если после общей безопасной трассы</a:t>
            </a:r>
            <a:br>
              <a:rPr lang="ru-RU" sz="2000" b="0">
                <a:latin typeface="Times New Roman" pitchFamily="18" charset="0"/>
                <a:sym typeface="Symbol" pitchFamily="18" charset="2"/>
              </a:rPr>
            </a:br>
            <a:r>
              <a:rPr lang="ru-RU" sz="2000" b="0">
                <a:latin typeface="Times New Roman" pitchFamily="18" charset="0"/>
                <a:sym typeface="Symbol" pitchFamily="18" charset="2"/>
              </a:rPr>
              <a:t>выполнить тестовое воздействие, безопасное в спецификации, то</a:t>
            </a:r>
            <a:br>
              <a:rPr lang="ru-RU" sz="2000" b="0">
                <a:latin typeface="Times New Roman" pitchFamily="18" charset="0"/>
                <a:sym typeface="Symbol" pitchFamily="18" charset="2"/>
              </a:rPr>
            </a:br>
            <a:r>
              <a:rPr lang="ru-RU" sz="2000" b="0">
                <a:latin typeface="Times New Roman" pitchFamily="18" charset="0"/>
                <a:sym typeface="Symbol" pitchFamily="18" charset="2"/>
              </a:rPr>
              <a:t>любое наблюдение в реализации возможно и в спецификации.</a:t>
            </a:r>
          </a:p>
        </p:txBody>
      </p:sp>
      <p:grpSp>
        <p:nvGrpSpPr>
          <p:cNvPr id="2828293" name="Group 5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28294" name="Text Box 6"/>
            <p:cNvSpPr txBox="1">
              <a:spLocks noChangeArrowheads="1"/>
            </p:cNvSpPr>
            <p:nvPr/>
          </p:nvSpPr>
          <p:spPr bwMode="auto">
            <a:xfrm>
              <a:off x="3311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828295" name="Group 7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28296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28297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28298" name="Rectangle 10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28299" name="Rectangle 11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28300" name="Rectangle 1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2830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28302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28303" name="Text Box 15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9414-1382-4114-8EB3-7DFE071A69C5}" type="slidenum">
              <a:rPr lang="ru-RU"/>
              <a:pPr/>
              <a:t>17</a:t>
            </a:fld>
            <a:endParaRPr lang="ru-RU"/>
          </a:p>
        </p:txBody>
      </p:sp>
      <p:sp>
        <p:nvSpPr>
          <p:cNvPr id="2832404" name="Text Box 20"/>
          <p:cNvSpPr txBox="1">
            <a:spLocks noChangeArrowheads="1"/>
          </p:cNvSpPr>
          <p:nvPr/>
        </p:nvSpPr>
        <p:spPr bwMode="auto">
          <a:xfrm>
            <a:off x="215900" y="1233488"/>
            <a:ext cx="8547100" cy="755650"/>
          </a:xfrm>
          <a:prstGeom prst="rect">
            <a:avLst/>
          </a:prstGeom>
          <a:solidFill>
            <a:srgbClr val="F2FBD9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lIns="72000" tIns="36000" rIns="72000" bIns="36000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sz="2000" b="0">
                <a:sym typeface="Symbol" pitchFamily="18" charset="2"/>
              </a:rPr>
              <a:t></a:t>
            </a:r>
            <a:r>
              <a:rPr lang="en-US" sz="2000" b="0">
                <a:sym typeface="Symbol" pitchFamily="18" charset="2"/>
              </a:rPr>
              <a:t>=</a:t>
            </a:r>
            <a:r>
              <a:rPr lang="ru-RU" sz="2000" b="0">
                <a:sym typeface="Euclid Symbol" pitchFamily="18" charset="2"/>
              </a:rPr>
              <a:t></a:t>
            </a:r>
            <a:r>
              <a:rPr lang="en-US" sz="2000"/>
              <a:t>A</a:t>
            </a:r>
            <a:r>
              <a:rPr lang="en-US" sz="2000" b="0"/>
              <a:t>,x,y</a:t>
            </a:r>
            <a:r>
              <a:rPr lang="ru-RU" sz="2000" b="0">
                <a:sym typeface="Euclid Symbol" pitchFamily="18" charset="2"/>
              </a:rPr>
              <a:t></a:t>
            </a:r>
            <a:r>
              <a:rPr lang="ru-RU" sz="2000" b="0"/>
              <a:t> </a:t>
            </a:r>
            <a:r>
              <a:rPr lang="ru-RU" sz="2000" b="0">
                <a:solidFill>
                  <a:srgbClr val="006600"/>
                </a:solidFill>
                <a:sym typeface="Euclid Symbol" pitchFamily="18" charset="2"/>
              </a:rPr>
              <a:t></a:t>
            </a:r>
            <a:r>
              <a:rPr lang="ru-RU">
                <a:sym typeface="Euclid Symbol" pitchFamily="18" charset="2"/>
              </a:rPr>
              <a:t> </a:t>
            </a:r>
            <a:r>
              <a:rPr lang="ru-RU" sz="2000">
                <a:solidFill>
                  <a:srgbClr val="006600"/>
                </a:solidFill>
                <a:latin typeface="Times New Roman" pitchFamily="18" charset="0"/>
              </a:rPr>
              <a:t>добавим безопасные кнопки</a:t>
            </a:r>
            <a:r>
              <a:rPr lang="ru-RU" sz="2000" b="0"/>
              <a:t> </a:t>
            </a:r>
            <a:r>
              <a:rPr lang="en-US" sz="2000">
                <a:sym typeface="Euclid Symbol" pitchFamily="18" charset="2"/>
              </a:rPr>
              <a:t>A</a:t>
            </a:r>
            <a:r>
              <a:rPr lang="ru-RU" sz="2000" b="0">
                <a:sym typeface="Euclid Symbol" pitchFamily="18" charset="2"/>
              </a:rPr>
              <a:t>,</a:t>
            </a:r>
            <a:r>
              <a:rPr lang="en-US" sz="2000">
                <a:sym typeface="Euclid Symbol" pitchFamily="18" charset="2"/>
              </a:rPr>
              <a:t>B</a:t>
            </a:r>
            <a:r>
              <a:rPr lang="en-US" sz="2000" b="0">
                <a:sym typeface="Euclid Symbol" pitchFamily="18" charset="2"/>
              </a:rPr>
              <a:t></a:t>
            </a:r>
            <a:r>
              <a:rPr lang="en-US" sz="2000">
                <a:latin typeface="Euclid Fraktur" pitchFamily="66" charset="0"/>
                <a:sym typeface="Euclid Symbol" pitchFamily="18" charset="2"/>
              </a:rPr>
              <a:t>R</a:t>
            </a:r>
            <a:r>
              <a:rPr lang="en-US" sz="2000" b="0">
                <a:latin typeface="Times New Roman" pitchFamily="18" charset="0"/>
                <a:sym typeface="Euclid Symbol" pitchFamily="18" charset="2"/>
              </a:rPr>
              <a:t>,</a:t>
            </a:r>
            <a:r>
              <a:rPr lang="en-US" sz="2000">
                <a:sym typeface="Euclid Symbol" pitchFamily="18" charset="2"/>
              </a:rPr>
              <a:t> C</a:t>
            </a:r>
            <a:r>
              <a:rPr lang="en-US" sz="2000" b="0">
                <a:sym typeface="Euclid Symbol" pitchFamily="18" charset="2"/>
              </a:rPr>
              <a:t></a:t>
            </a:r>
            <a:r>
              <a:rPr lang="en-US" sz="2000">
                <a:latin typeface="Euclid Fraktur" pitchFamily="66" charset="0"/>
                <a:sym typeface="Euclid Symbol" pitchFamily="18" charset="2"/>
              </a:rPr>
              <a:t>Q </a:t>
            </a:r>
            <a:r>
              <a:rPr lang="en-US" sz="2000" b="0">
                <a:latin typeface="Times New Roman" pitchFamily="18" charset="0"/>
                <a:sym typeface="Euclid Symbol" pitchFamily="18" charset="2"/>
              </a:rPr>
              <a:t>,</a:t>
            </a:r>
            <a:r>
              <a:rPr lang="en-US" sz="2000">
                <a:sym typeface="Euclid Symbol" pitchFamily="18" charset="2"/>
              </a:rPr>
              <a:t> </a:t>
            </a:r>
            <a:r>
              <a:rPr lang="en-US" sz="2000" b="0">
                <a:sym typeface="Euclid Symbol" pitchFamily="18" charset="2"/>
              </a:rPr>
              <a:t>xB</a:t>
            </a:r>
            <a:r>
              <a:rPr lang="en-US" sz="2000" b="0">
                <a:latin typeface="Times New Roman" pitchFamily="18" charset="0"/>
                <a:sym typeface="Euclid Symbol" pitchFamily="18" charset="2"/>
              </a:rPr>
              <a:t>,</a:t>
            </a:r>
            <a:r>
              <a:rPr lang="en-US" sz="2000">
                <a:sym typeface="Euclid Symbol" pitchFamily="18" charset="2"/>
              </a:rPr>
              <a:t> </a:t>
            </a:r>
            <a:r>
              <a:rPr lang="en-US" sz="2000" b="0">
                <a:sym typeface="Euclid Symbol" pitchFamily="18" charset="2"/>
              </a:rPr>
              <a:t>yC</a:t>
            </a:r>
            <a:endParaRPr lang="ru-RU" sz="2000">
              <a:latin typeface="Euclid Fraktur" pitchFamily="66" charset="0"/>
              <a:sym typeface="Euclid Symbol" pitchFamily="18" charset="2"/>
            </a:endParaRPr>
          </a:p>
          <a:p>
            <a:pPr algn="l">
              <a:spcBef>
                <a:spcPct val="0"/>
              </a:spcBef>
            </a:pPr>
            <a:r>
              <a:rPr lang="ru-RU" sz="2000" b="0" i="1">
                <a:latin typeface="Times New Roman" pitchFamily="18" charset="0"/>
                <a:sym typeface="Euclid Symbol" pitchFamily="18" charset="2"/>
              </a:rPr>
              <a:t>	        </a:t>
            </a:r>
            <a:r>
              <a:rPr lang="ru-RU" sz="2000" b="0">
                <a:solidFill>
                  <a:srgbClr val="006600"/>
                </a:solidFill>
                <a:sym typeface="Euclid Symbol" pitchFamily="18" charset="2"/>
              </a:rPr>
              <a:t></a:t>
            </a:r>
            <a:r>
              <a:rPr lang="ru-RU" sz="2000" b="0"/>
              <a:t> </a:t>
            </a:r>
            <a:r>
              <a:rPr lang="ru-RU" sz="2000" b="0">
                <a:sym typeface="Euclid Symbol" pitchFamily="18" charset="2"/>
              </a:rPr>
              <a:t></a:t>
            </a:r>
            <a:r>
              <a:rPr lang="en-US" sz="2000" b="0">
                <a:latin typeface="Times New Roman" pitchFamily="18" charset="0"/>
              </a:rPr>
              <a:t>“</a:t>
            </a:r>
            <a:r>
              <a:rPr lang="en-US" sz="2000">
                <a:sym typeface="Euclid Symbol" pitchFamily="18" charset="2"/>
              </a:rPr>
              <a:t>A</a:t>
            </a:r>
            <a:r>
              <a:rPr lang="en-US" sz="2000" b="0">
                <a:latin typeface="Times New Roman" pitchFamily="18" charset="0"/>
                <a:sym typeface="Euclid Symbol" pitchFamily="18" charset="2"/>
              </a:rPr>
              <a:t>”</a:t>
            </a:r>
            <a:r>
              <a:rPr lang="en-US" sz="2000" b="0"/>
              <a:t>,</a:t>
            </a:r>
            <a:r>
              <a:rPr lang="en-US" sz="2000"/>
              <a:t>A</a:t>
            </a:r>
            <a:r>
              <a:rPr lang="en-US" sz="2000" b="0"/>
              <a:t>,</a:t>
            </a:r>
            <a:r>
              <a:rPr lang="en-US" sz="2000" b="0">
                <a:latin typeface="Times New Roman" pitchFamily="18" charset="0"/>
              </a:rPr>
              <a:t>“</a:t>
            </a:r>
            <a:r>
              <a:rPr lang="en-US" sz="2000">
                <a:sym typeface="Euclid Symbol" pitchFamily="18" charset="2"/>
              </a:rPr>
              <a:t>B</a:t>
            </a:r>
            <a:r>
              <a:rPr lang="en-US" sz="2000" b="0">
                <a:latin typeface="Times New Roman" pitchFamily="18" charset="0"/>
                <a:sym typeface="Euclid Symbol" pitchFamily="18" charset="2"/>
              </a:rPr>
              <a:t>”</a:t>
            </a:r>
            <a:r>
              <a:rPr lang="en-US" sz="2000" b="0"/>
              <a:t>,x,</a:t>
            </a:r>
            <a:r>
              <a:rPr lang="en-US" sz="2000" b="0">
                <a:latin typeface="Times New Roman" pitchFamily="18" charset="0"/>
              </a:rPr>
              <a:t>“</a:t>
            </a:r>
            <a:r>
              <a:rPr lang="en-US" sz="2000">
                <a:sym typeface="Euclid Symbol" pitchFamily="18" charset="2"/>
              </a:rPr>
              <a:t>C</a:t>
            </a:r>
            <a:r>
              <a:rPr lang="en-US" sz="2000" b="0">
                <a:latin typeface="Times New Roman" pitchFamily="18" charset="0"/>
                <a:sym typeface="Euclid Symbol" pitchFamily="18" charset="2"/>
              </a:rPr>
              <a:t>”</a:t>
            </a:r>
            <a:r>
              <a:rPr lang="en-US" sz="2000" b="0"/>
              <a:t>,y</a:t>
            </a:r>
            <a:r>
              <a:rPr lang="ru-RU" sz="2000" b="0">
                <a:sym typeface="Euclid Symbol" pitchFamily="18" charset="2"/>
              </a:rPr>
              <a:t> </a:t>
            </a:r>
            <a:r>
              <a:rPr lang="ru-RU" sz="2000" b="0" i="1">
                <a:latin typeface="Times New Roman" pitchFamily="18" charset="0"/>
                <a:sym typeface="Euclid Symbol" pitchFamily="18" charset="2"/>
              </a:rPr>
              <a:t>(выбор кнопок неоднозначен)</a:t>
            </a:r>
            <a:r>
              <a:rPr lang="ru-RU" sz="2000" b="0">
                <a:latin typeface="Times New Roman" pitchFamily="18" charset="0"/>
                <a:sym typeface="Euclid Symbol" pitchFamily="18" charset="2"/>
              </a:rPr>
              <a:t> </a:t>
            </a:r>
            <a:endParaRPr lang="en-US" sz="2000" b="0">
              <a:latin typeface="Times New Roman" pitchFamily="18" charset="0"/>
              <a:sym typeface="Euclid Symbol" pitchFamily="18" charset="2"/>
            </a:endParaRPr>
          </a:p>
        </p:txBody>
      </p:sp>
      <p:sp>
        <p:nvSpPr>
          <p:cNvPr id="2832405" name="Rectangle 21"/>
          <p:cNvSpPr>
            <a:spLocks noChangeArrowheads="1"/>
          </p:cNvSpPr>
          <p:nvPr/>
        </p:nvSpPr>
        <p:spPr bwMode="auto">
          <a:xfrm>
            <a:off x="212725" y="368300"/>
            <a:ext cx="88328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90000" bIns="900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3600" b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Wingdings 3" pitchFamily="18" charset="2"/>
              </a:rPr>
              <a:t></a:t>
            </a:r>
            <a:r>
              <a:rPr lang="ru-RU" sz="3600" b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Wingdings 3" pitchFamily="18" charset="2"/>
              </a:rPr>
              <a:t> </a:t>
            </a:r>
            <a:r>
              <a:rPr lang="ru-RU" altLang="zh-TW" sz="32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Генерация примитивных трассовых тестов</a:t>
            </a:r>
            <a:endParaRPr lang="ru-RU" sz="3200" b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832386" name="Oval 2"/>
          <p:cNvSpPr>
            <a:spLocks noChangeArrowheads="1"/>
          </p:cNvSpPr>
          <p:nvPr/>
        </p:nvSpPr>
        <p:spPr bwMode="auto">
          <a:xfrm>
            <a:off x="4252913" y="2119313"/>
            <a:ext cx="479425" cy="457200"/>
          </a:xfrm>
          <a:prstGeom prst="ellipse">
            <a:avLst/>
          </a:prstGeom>
          <a:solidFill>
            <a:srgbClr val="F8F2DC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0">
                <a:latin typeface="Arial" charset="0"/>
              </a:rPr>
              <a:t>“</a:t>
            </a:r>
            <a:r>
              <a:rPr lang="en-US" sz="2000"/>
              <a:t>A</a:t>
            </a:r>
            <a:r>
              <a:rPr lang="en-US" sz="2000" b="0">
                <a:latin typeface="Arial" charset="0"/>
              </a:rPr>
              <a:t>”</a:t>
            </a:r>
            <a:endParaRPr lang="ru-RU" sz="2000" b="0">
              <a:latin typeface="Arial" charset="0"/>
            </a:endParaRPr>
          </a:p>
        </p:txBody>
      </p:sp>
      <p:sp>
        <p:nvSpPr>
          <p:cNvPr id="2832387" name="Oval 3"/>
          <p:cNvSpPr>
            <a:spLocks noChangeArrowheads="1"/>
          </p:cNvSpPr>
          <p:nvPr/>
        </p:nvSpPr>
        <p:spPr bwMode="auto">
          <a:xfrm>
            <a:off x="4252913" y="3092450"/>
            <a:ext cx="479425" cy="457200"/>
          </a:xfrm>
          <a:prstGeom prst="ellipse">
            <a:avLst/>
          </a:prstGeom>
          <a:solidFill>
            <a:srgbClr val="F8F2DC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0">
                <a:latin typeface="Arial" charset="0"/>
              </a:rPr>
              <a:t>“</a:t>
            </a:r>
            <a:r>
              <a:rPr lang="en-US" sz="2000"/>
              <a:t>B</a:t>
            </a:r>
            <a:r>
              <a:rPr lang="en-US" sz="2000" b="0">
                <a:latin typeface="Arial" charset="0"/>
              </a:rPr>
              <a:t>”</a:t>
            </a:r>
            <a:endParaRPr lang="ru-RU" sz="2000" b="0">
              <a:latin typeface="Arial" charset="0"/>
            </a:endParaRPr>
          </a:p>
        </p:txBody>
      </p:sp>
      <p:cxnSp>
        <p:nvCxnSpPr>
          <p:cNvPr id="2832388" name="AutoShape 4"/>
          <p:cNvCxnSpPr>
            <a:cxnSpLocks noChangeShapeType="1"/>
            <a:stCxn id="2832386" idx="2"/>
            <a:endCxn id="2832391" idx="3"/>
          </p:cNvCxnSpPr>
          <p:nvPr/>
        </p:nvCxnSpPr>
        <p:spPr bwMode="auto">
          <a:xfrm flipH="1">
            <a:off x="1079500" y="2347913"/>
            <a:ext cx="3160713" cy="0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</p:cxnSp>
      <p:cxnSp>
        <p:nvCxnSpPr>
          <p:cNvPr id="2832389" name="AutoShape 5"/>
          <p:cNvCxnSpPr>
            <a:cxnSpLocks noChangeShapeType="1"/>
            <a:stCxn id="2832386" idx="6"/>
            <a:endCxn id="2832390" idx="1"/>
          </p:cNvCxnSpPr>
          <p:nvPr/>
        </p:nvCxnSpPr>
        <p:spPr bwMode="auto">
          <a:xfrm>
            <a:off x="4745038" y="2347913"/>
            <a:ext cx="3138487" cy="0"/>
          </a:xfrm>
          <a:prstGeom prst="straightConnector1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</p:spPr>
      </p:cxnSp>
      <p:sp>
        <p:nvSpPr>
          <p:cNvPr id="2832390" name="Text Box 6"/>
          <p:cNvSpPr txBox="1">
            <a:spLocks noChangeArrowheads="1"/>
          </p:cNvSpPr>
          <p:nvPr/>
        </p:nvSpPr>
        <p:spPr bwMode="auto">
          <a:xfrm>
            <a:off x="7883525" y="2165350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sz="2000" b="0">
                <a:solidFill>
                  <a:srgbClr val="3333FF"/>
                </a:solidFill>
                <a:latin typeface="Arial" charset="0"/>
              </a:rPr>
              <a:t>pass</a:t>
            </a:r>
            <a:endParaRPr lang="ru-RU" sz="2000" b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2832391" name="Text Box 7"/>
          <p:cNvSpPr txBox="1">
            <a:spLocks noChangeArrowheads="1"/>
          </p:cNvSpPr>
          <p:nvPr/>
        </p:nvSpPr>
        <p:spPr bwMode="auto">
          <a:xfrm>
            <a:off x="287338" y="2165350"/>
            <a:ext cx="7921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sz="2000" b="0">
                <a:solidFill>
                  <a:srgbClr val="FF3300"/>
                </a:solidFill>
                <a:latin typeface="Arial" charset="0"/>
              </a:rPr>
              <a:t>fail</a:t>
            </a:r>
            <a:endParaRPr lang="ru-RU" sz="2000" b="0">
              <a:solidFill>
                <a:srgbClr val="FF3300"/>
              </a:solidFill>
              <a:latin typeface="Arial" charset="0"/>
            </a:endParaRPr>
          </a:p>
        </p:txBody>
      </p:sp>
      <p:cxnSp>
        <p:nvCxnSpPr>
          <p:cNvPr id="2832392" name="AutoShape 8"/>
          <p:cNvCxnSpPr>
            <a:cxnSpLocks noChangeShapeType="1"/>
            <a:stCxn id="2832387" idx="2"/>
            <a:endCxn id="2832395" idx="3"/>
          </p:cNvCxnSpPr>
          <p:nvPr/>
        </p:nvCxnSpPr>
        <p:spPr bwMode="auto">
          <a:xfrm flipH="1">
            <a:off x="1079500" y="3321050"/>
            <a:ext cx="3160713" cy="1588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</p:cxnSp>
      <p:cxnSp>
        <p:nvCxnSpPr>
          <p:cNvPr id="2832393" name="AutoShape 9"/>
          <p:cNvCxnSpPr>
            <a:cxnSpLocks noChangeShapeType="1"/>
            <a:stCxn id="2832387" idx="6"/>
            <a:endCxn id="2832394" idx="1"/>
          </p:cNvCxnSpPr>
          <p:nvPr/>
        </p:nvCxnSpPr>
        <p:spPr bwMode="auto">
          <a:xfrm>
            <a:off x="4745038" y="3321050"/>
            <a:ext cx="3138487" cy="1588"/>
          </a:xfrm>
          <a:prstGeom prst="straightConnector1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</p:spPr>
      </p:cxnSp>
      <p:sp>
        <p:nvSpPr>
          <p:cNvPr id="2832394" name="Text Box 10"/>
          <p:cNvSpPr txBox="1">
            <a:spLocks noChangeArrowheads="1"/>
          </p:cNvSpPr>
          <p:nvPr/>
        </p:nvSpPr>
        <p:spPr bwMode="auto">
          <a:xfrm>
            <a:off x="7883525" y="3140075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sz="2000" b="0">
                <a:solidFill>
                  <a:srgbClr val="3333FF"/>
                </a:solidFill>
                <a:latin typeface="Arial" charset="0"/>
              </a:rPr>
              <a:t>pass</a:t>
            </a:r>
            <a:endParaRPr lang="ru-RU" sz="2000" b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2832395" name="Text Box 11"/>
          <p:cNvSpPr txBox="1">
            <a:spLocks noChangeArrowheads="1"/>
          </p:cNvSpPr>
          <p:nvPr/>
        </p:nvSpPr>
        <p:spPr bwMode="auto">
          <a:xfrm>
            <a:off x="287338" y="3140075"/>
            <a:ext cx="7921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sz="2000" b="0">
                <a:solidFill>
                  <a:srgbClr val="FF3300"/>
                </a:solidFill>
                <a:latin typeface="Arial" charset="0"/>
              </a:rPr>
              <a:t>fail</a:t>
            </a:r>
            <a:endParaRPr lang="ru-RU" sz="2000" b="0">
              <a:solidFill>
                <a:srgbClr val="FF3300"/>
              </a:solidFill>
              <a:latin typeface="Arial" charset="0"/>
            </a:endParaRPr>
          </a:p>
        </p:txBody>
      </p:sp>
      <p:cxnSp>
        <p:nvCxnSpPr>
          <p:cNvPr id="2832396" name="AutoShape 12"/>
          <p:cNvCxnSpPr>
            <a:cxnSpLocks noChangeShapeType="1"/>
            <a:stCxn id="2832387" idx="4"/>
            <a:endCxn id="2832406" idx="0"/>
          </p:cNvCxnSpPr>
          <p:nvPr/>
        </p:nvCxnSpPr>
        <p:spPr bwMode="auto">
          <a:xfrm>
            <a:off x="4492625" y="3562350"/>
            <a:ext cx="0" cy="63341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832397" name="Oval 13"/>
          <p:cNvSpPr>
            <a:spLocks noChangeArrowheads="1"/>
          </p:cNvSpPr>
          <p:nvPr/>
        </p:nvSpPr>
        <p:spPr bwMode="auto">
          <a:xfrm>
            <a:off x="4284663" y="3536950"/>
            <a:ext cx="215900" cy="4318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0">
                <a:sym typeface="Symbol" pitchFamily="18" charset="2"/>
              </a:rPr>
              <a:t>x</a:t>
            </a:r>
            <a:endParaRPr lang="ru-RU" sz="2000" b="0">
              <a:sym typeface="Symbol" pitchFamily="18" charset="2"/>
            </a:endParaRPr>
          </a:p>
        </p:txBody>
      </p:sp>
      <p:cxnSp>
        <p:nvCxnSpPr>
          <p:cNvPr id="2832398" name="AutoShape 14"/>
          <p:cNvCxnSpPr>
            <a:cxnSpLocks noChangeShapeType="1"/>
            <a:stCxn id="2832386" idx="4"/>
            <a:endCxn id="2832387" idx="0"/>
          </p:cNvCxnSpPr>
          <p:nvPr/>
        </p:nvCxnSpPr>
        <p:spPr bwMode="auto">
          <a:xfrm>
            <a:off x="4492625" y="2589213"/>
            <a:ext cx="0" cy="4905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832399" name="Oval 15"/>
          <p:cNvSpPr>
            <a:spLocks noChangeArrowheads="1"/>
          </p:cNvSpPr>
          <p:nvPr/>
        </p:nvSpPr>
        <p:spPr bwMode="auto">
          <a:xfrm>
            <a:off x="4284663" y="2565400"/>
            <a:ext cx="215900" cy="4318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>
                <a:sym typeface="Symbol" pitchFamily="18" charset="2"/>
              </a:rPr>
              <a:t>A</a:t>
            </a:r>
            <a:endParaRPr lang="en-US" sz="2000" b="0">
              <a:sym typeface="Symbol" pitchFamily="18" charset="2"/>
            </a:endParaRPr>
          </a:p>
        </p:txBody>
      </p:sp>
      <p:sp>
        <p:nvSpPr>
          <p:cNvPr id="2832400" name="Text Box 16"/>
          <p:cNvSpPr txBox="1">
            <a:spLocks noChangeArrowheads="1"/>
          </p:cNvSpPr>
          <p:nvPr/>
        </p:nvSpPr>
        <p:spPr bwMode="auto">
          <a:xfrm>
            <a:off x="5543550" y="2093913"/>
            <a:ext cx="1155700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sz="2000" b="0">
                <a:sym typeface="Symbol" pitchFamily="18" charset="2"/>
              </a:rPr>
              <a:t>a</a:t>
            </a:r>
            <a:r>
              <a:rPr lang="ru-RU" sz="2000" b="0" baseline="-25000">
                <a:latin typeface="Times New Roman" pitchFamily="18" charset="0"/>
                <a:sym typeface="Symbol" pitchFamily="18" charset="2"/>
              </a:rPr>
              <a:t>хороший</a:t>
            </a:r>
            <a:r>
              <a:rPr lang="en-US" sz="2000" b="0">
                <a:sym typeface="Symbol" pitchFamily="18" charset="2"/>
              </a:rPr>
              <a:t></a:t>
            </a:r>
            <a:r>
              <a:rPr lang="en-US" sz="2000">
                <a:sym typeface="Symbol" pitchFamily="18" charset="2"/>
              </a:rPr>
              <a:t>A</a:t>
            </a:r>
            <a:endParaRPr lang="ru-RU" sz="2000">
              <a:sym typeface="Symbol" pitchFamily="18" charset="2"/>
            </a:endParaRPr>
          </a:p>
        </p:txBody>
      </p:sp>
      <p:sp>
        <p:nvSpPr>
          <p:cNvPr id="2832401" name="Text Box 17"/>
          <p:cNvSpPr txBox="1">
            <a:spLocks noChangeArrowheads="1"/>
          </p:cNvSpPr>
          <p:nvPr/>
        </p:nvSpPr>
        <p:spPr bwMode="auto">
          <a:xfrm>
            <a:off x="2051050" y="2093913"/>
            <a:ext cx="1028700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sz="2000" b="0">
                <a:sym typeface="Symbol" pitchFamily="18" charset="2"/>
              </a:rPr>
              <a:t>a</a:t>
            </a:r>
            <a:r>
              <a:rPr lang="ru-RU" sz="2000" b="0" baseline="-25000">
                <a:latin typeface="Times New Roman" pitchFamily="18" charset="0"/>
                <a:sym typeface="Symbol" pitchFamily="18" charset="2"/>
              </a:rPr>
              <a:t>плохой</a:t>
            </a:r>
            <a:r>
              <a:rPr lang="en-US" sz="2000" b="0">
                <a:sym typeface="Symbol" pitchFamily="18" charset="2"/>
              </a:rPr>
              <a:t></a:t>
            </a:r>
            <a:r>
              <a:rPr lang="en-US" sz="2000">
                <a:sym typeface="Symbol" pitchFamily="18" charset="2"/>
              </a:rPr>
              <a:t>A</a:t>
            </a:r>
            <a:endParaRPr lang="ru-RU" sz="2000">
              <a:sym typeface="Symbol" pitchFamily="18" charset="2"/>
            </a:endParaRPr>
          </a:p>
        </p:txBody>
      </p:sp>
      <p:sp>
        <p:nvSpPr>
          <p:cNvPr id="2832402" name="Text Box 18"/>
          <p:cNvSpPr txBox="1">
            <a:spLocks noChangeArrowheads="1"/>
          </p:cNvSpPr>
          <p:nvPr/>
        </p:nvSpPr>
        <p:spPr bwMode="auto">
          <a:xfrm>
            <a:off x="5543550" y="3067050"/>
            <a:ext cx="1155700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sz="2000" b="0">
                <a:sym typeface="Symbol" pitchFamily="18" charset="2"/>
              </a:rPr>
              <a:t>b</a:t>
            </a:r>
            <a:r>
              <a:rPr lang="ru-RU" sz="2000" b="0" baseline="-25000">
                <a:latin typeface="Times New Roman" pitchFamily="18" charset="0"/>
                <a:sym typeface="Symbol" pitchFamily="18" charset="2"/>
              </a:rPr>
              <a:t>хороший</a:t>
            </a:r>
            <a:r>
              <a:rPr lang="en-US" sz="2000" b="0">
                <a:sym typeface="Symbol" pitchFamily="18" charset="2"/>
              </a:rPr>
              <a:t></a:t>
            </a:r>
            <a:r>
              <a:rPr lang="en-US" sz="2000">
                <a:sym typeface="Symbol" pitchFamily="18" charset="2"/>
              </a:rPr>
              <a:t>B</a:t>
            </a:r>
            <a:endParaRPr lang="ru-RU" sz="2000">
              <a:sym typeface="Symbol" pitchFamily="18" charset="2"/>
            </a:endParaRPr>
          </a:p>
        </p:txBody>
      </p:sp>
      <p:sp>
        <p:nvSpPr>
          <p:cNvPr id="2832403" name="Text Box 19"/>
          <p:cNvSpPr txBox="1">
            <a:spLocks noChangeArrowheads="1"/>
          </p:cNvSpPr>
          <p:nvPr/>
        </p:nvSpPr>
        <p:spPr bwMode="auto">
          <a:xfrm>
            <a:off x="2016125" y="3067050"/>
            <a:ext cx="1028700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sz="2000" b="0">
                <a:sym typeface="Symbol" pitchFamily="18" charset="2"/>
              </a:rPr>
              <a:t>b</a:t>
            </a:r>
            <a:r>
              <a:rPr lang="ru-RU" sz="2000" b="0" baseline="-25000">
                <a:latin typeface="Times New Roman" pitchFamily="18" charset="0"/>
                <a:sym typeface="Symbol" pitchFamily="18" charset="2"/>
              </a:rPr>
              <a:t>плохой</a:t>
            </a:r>
            <a:r>
              <a:rPr lang="en-US" sz="2000" b="0">
                <a:sym typeface="Symbol" pitchFamily="18" charset="2"/>
              </a:rPr>
              <a:t></a:t>
            </a:r>
            <a:r>
              <a:rPr lang="en-US" sz="2000">
                <a:sym typeface="Symbol" pitchFamily="18" charset="2"/>
              </a:rPr>
              <a:t>B</a:t>
            </a:r>
            <a:endParaRPr lang="ru-RU" sz="2000">
              <a:sym typeface="Symbol" pitchFamily="18" charset="2"/>
            </a:endParaRPr>
          </a:p>
        </p:txBody>
      </p:sp>
      <p:sp>
        <p:nvSpPr>
          <p:cNvPr id="2832406" name="Oval 22"/>
          <p:cNvSpPr>
            <a:spLocks noChangeArrowheads="1"/>
          </p:cNvSpPr>
          <p:nvPr/>
        </p:nvSpPr>
        <p:spPr bwMode="auto">
          <a:xfrm>
            <a:off x="4252913" y="4208463"/>
            <a:ext cx="479425" cy="457200"/>
          </a:xfrm>
          <a:prstGeom prst="ellipse">
            <a:avLst/>
          </a:prstGeom>
          <a:solidFill>
            <a:srgbClr val="F8F2DC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0">
                <a:latin typeface="Arial" charset="0"/>
              </a:rPr>
              <a:t>“</a:t>
            </a:r>
            <a:r>
              <a:rPr lang="en-US" sz="2000"/>
              <a:t>C</a:t>
            </a:r>
            <a:r>
              <a:rPr lang="en-US" sz="2000" b="0">
                <a:latin typeface="Arial" charset="0"/>
              </a:rPr>
              <a:t>”</a:t>
            </a:r>
            <a:endParaRPr lang="ru-RU" sz="2000" b="0">
              <a:latin typeface="Arial" charset="0"/>
            </a:endParaRPr>
          </a:p>
        </p:txBody>
      </p:sp>
      <p:cxnSp>
        <p:nvCxnSpPr>
          <p:cNvPr id="2832407" name="AutoShape 23"/>
          <p:cNvCxnSpPr>
            <a:cxnSpLocks noChangeShapeType="1"/>
            <a:stCxn id="2832406" idx="2"/>
            <a:endCxn id="2832410" idx="3"/>
          </p:cNvCxnSpPr>
          <p:nvPr/>
        </p:nvCxnSpPr>
        <p:spPr bwMode="auto">
          <a:xfrm flipH="1">
            <a:off x="1079500" y="4437063"/>
            <a:ext cx="3160713" cy="1587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</p:cxnSp>
      <p:cxnSp>
        <p:nvCxnSpPr>
          <p:cNvPr id="2832408" name="AutoShape 24"/>
          <p:cNvCxnSpPr>
            <a:cxnSpLocks noChangeShapeType="1"/>
            <a:stCxn id="2832406" idx="6"/>
            <a:endCxn id="2832409" idx="1"/>
          </p:cNvCxnSpPr>
          <p:nvPr/>
        </p:nvCxnSpPr>
        <p:spPr bwMode="auto">
          <a:xfrm>
            <a:off x="4745038" y="4437063"/>
            <a:ext cx="3138487" cy="1587"/>
          </a:xfrm>
          <a:prstGeom prst="straightConnector1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</p:spPr>
      </p:cxnSp>
      <p:sp>
        <p:nvSpPr>
          <p:cNvPr id="2832409" name="Text Box 25"/>
          <p:cNvSpPr txBox="1">
            <a:spLocks noChangeArrowheads="1"/>
          </p:cNvSpPr>
          <p:nvPr/>
        </p:nvSpPr>
        <p:spPr bwMode="auto">
          <a:xfrm>
            <a:off x="7883525" y="4256088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sz="2000" b="0">
                <a:solidFill>
                  <a:srgbClr val="3333FF"/>
                </a:solidFill>
                <a:latin typeface="Arial" charset="0"/>
              </a:rPr>
              <a:t>pass</a:t>
            </a:r>
            <a:endParaRPr lang="ru-RU" sz="2000" b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2832410" name="Text Box 26"/>
          <p:cNvSpPr txBox="1">
            <a:spLocks noChangeArrowheads="1"/>
          </p:cNvSpPr>
          <p:nvPr/>
        </p:nvSpPr>
        <p:spPr bwMode="auto">
          <a:xfrm>
            <a:off x="287338" y="4256088"/>
            <a:ext cx="7921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sz="2000" b="0">
                <a:solidFill>
                  <a:srgbClr val="FF3300"/>
                </a:solidFill>
                <a:latin typeface="Arial" charset="0"/>
              </a:rPr>
              <a:t>fail</a:t>
            </a:r>
            <a:endParaRPr lang="ru-RU" sz="2000" b="0">
              <a:solidFill>
                <a:srgbClr val="FF3300"/>
              </a:solidFill>
              <a:latin typeface="Arial" charset="0"/>
            </a:endParaRPr>
          </a:p>
        </p:txBody>
      </p:sp>
      <p:cxnSp>
        <p:nvCxnSpPr>
          <p:cNvPr id="2832411" name="AutoShape 27"/>
          <p:cNvCxnSpPr>
            <a:cxnSpLocks noChangeShapeType="1"/>
            <a:stCxn id="2832406" idx="4"/>
            <a:endCxn id="2832412" idx="0"/>
          </p:cNvCxnSpPr>
          <p:nvPr/>
        </p:nvCxnSpPr>
        <p:spPr bwMode="auto">
          <a:xfrm>
            <a:off x="4492625" y="4678363"/>
            <a:ext cx="6350" cy="479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832412" name="Text Box 28"/>
          <p:cNvSpPr txBox="1">
            <a:spLocks noChangeArrowheads="1"/>
          </p:cNvSpPr>
          <p:nvPr/>
        </p:nvSpPr>
        <p:spPr bwMode="auto">
          <a:xfrm>
            <a:off x="4030663" y="5157788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sz="2000" b="0">
                <a:solidFill>
                  <a:srgbClr val="3333FF"/>
                </a:solidFill>
                <a:latin typeface="Arial" charset="0"/>
              </a:rPr>
              <a:t>pass</a:t>
            </a:r>
            <a:endParaRPr lang="ru-RU" sz="2000" b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2832413" name="Text Box 29"/>
          <p:cNvSpPr txBox="1">
            <a:spLocks noChangeArrowheads="1"/>
          </p:cNvSpPr>
          <p:nvPr/>
        </p:nvSpPr>
        <p:spPr bwMode="auto">
          <a:xfrm>
            <a:off x="5543550" y="4183063"/>
            <a:ext cx="1155700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sz="2000" b="0">
                <a:sym typeface="Symbol" pitchFamily="18" charset="2"/>
              </a:rPr>
              <a:t>c</a:t>
            </a:r>
            <a:r>
              <a:rPr lang="ru-RU" sz="2000" b="0" baseline="-25000">
                <a:latin typeface="Times New Roman" pitchFamily="18" charset="0"/>
                <a:sym typeface="Symbol" pitchFamily="18" charset="2"/>
              </a:rPr>
              <a:t>хороший</a:t>
            </a:r>
            <a:r>
              <a:rPr lang="en-US" sz="2000" b="0">
                <a:sym typeface="Symbol" pitchFamily="18" charset="2"/>
              </a:rPr>
              <a:t></a:t>
            </a:r>
            <a:r>
              <a:rPr lang="en-US" sz="2000">
                <a:sym typeface="Symbol" pitchFamily="18" charset="2"/>
              </a:rPr>
              <a:t>C</a:t>
            </a:r>
            <a:endParaRPr lang="ru-RU" sz="2000">
              <a:sym typeface="Symbol" pitchFamily="18" charset="2"/>
            </a:endParaRPr>
          </a:p>
        </p:txBody>
      </p:sp>
      <p:sp>
        <p:nvSpPr>
          <p:cNvPr id="2832414" name="Text Box 30"/>
          <p:cNvSpPr txBox="1">
            <a:spLocks noChangeArrowheads="1"/>
          </p:cNvSpPr>
          <p:nvPr/>
        </p:nvSpPr>
        <p:spPr bwMode="auto">
          <a:xfrm>
            <a:off x="2016125" y="4183063"/>
            <a:ext cx="1028700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sz="2000" b="0">
                <a:sym typeface="Symbol" pitchFamily="18" charset="2"/>
              </a:rPr>
              <a:t>c</a:t>
            </a:r>
            <a:r>
              <a:rPr lang="ru-RU" sz="2000" b="0" baseline="-25000">
                <a:latin typeface="Times New Roman" pitchFamily="18" charset="0"/>
                <a:sym typeface="Symbol" pitchFamily="18" charset="2"/>
              </a:rPr>
              <a:t>плохой</a:t>
            </a:r>
            <a:r>
              <a:rPr lang="en-US" sz="2000" b="0">
                <a:sym typeface="Symbol" pitchFamily="18" charset="2"/>
              </a:rPr>
              <a:t></a:t>
            </a:r>
            <a:r>
              <a:rPr lang="en-US" sz="2000">
                <a:sym typeface="Symbol" pitchFamily="18" charset="2"/>
              </a:rPr>
              <a:t>C</a:t>
            </a:r>
            <a:endParaRPr lang="ru-RU" sz="2000">
              <a:sym typeface="Symbol" pitchFamily="18" charset="2"/>
            </a:endParaRPr>
          </a:p>
        </p:txBody>
      </p:sp>
      <p:sp>
        <p:nvSpPr>
          <p:cNvPr id="2832415" name="Text Box 31"/>
          <p:cNvSpPr txBox="1">
            <a:spLocks noChangeArrowheads="1"/>
          </p:cNvSpPr>
          <p:nvPr/>
        </p:nvSpPr>
        <p:spPr bwMode="auto">
          <a:xfrm>
            <a:off x="7883525" y="3735388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sz="2000" b="0">
                <a:solidFill>
                  <a:srgbClr val="3333FF"/>
                </a:solidFill>
                <a:latin typeface="Arial" charset="0"/>
              </a:rPr>
              <a:t>pass</a:t>
            </a:r>
            <a:endParaRPr lang="ru-RU" sz="2000" b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2832416" name="Text Box 32"/>
          <p:cNvSpPr txBox="1">
            <a:spLocks noChangeArrowheads="1"/>
          </p:cNvSpPr>
          <p:nvPr/>
        </p:nvSpPr>
        <p:spPr bwMode="auto">
          <a:xfrm>
            <a:off x="287338" y="3735388"/>
            <a:ext cx="7921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sz="2000" b="0">
                <a:solidFill>
                  <a:srgbClr val="FF3300"/>
                </a:solidFill>
                <a:latin typeface="Arial" charset="0"/>
              </a:rPr>
              <a:t>fail</a:t>
            </a:r>
            <a:endParaRPr lang="ru-RU" sz="2000" b="0">
              <a:solidFill>
                <a:srgbClr val="FF3300"/>
              </a:solidFill>
              <a:latin typeface="Arial" charset="0"/>
            </a:endParaRPr>
          </a:p>
        </p:txBody>
      </p:sp>
      <p:cxnSp>
        <p:nvCxnSpPr>
          <p:cNvPr id="2832417" name="AutoShape 33"/>
          <p:cNvCxnSpPr>
            <a:cxnSpLocks noChangeShapeType="1"/>
            <a:stCxn id="2832387" idx="3"/>
            <a:endCxn id="2832416" idx="3"/>
          </p:cNvCxnSpPr>
          <p:nvPr/>
        </p:nvCxnSpPr>
        <p:spPr bwMode="auto">
          <a:xfrm rot="5400000">
            <a:off x="2489994" y="2085181"/>
            <a:ext cx="422275" cy="3243263"/>
          </a:xfrm>
          <a:prstGeom prst="curvedConnector2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 type="triangle" w="med" len="med"/>
          </a:ln>
          <a:effectLst/>
        </p:spPr>
      </p:cxnSp>
      <p:sp>
        <p:nvSpPr>
          <p:cNvPr id="2832418" name="Text Box 34"/>
          <p:cNvSpPr txBox="1">
            <a:spLocks noChangeArrowheads="1"/>
          </p:cNvSpPr>
          <p:nvPr/>
        </p:nvSpPr>
        <p:spPr bwMode="auto">
          <a:xfrm rot="-316761">
            <a:off x="1976438" y="3673475"/>
            <a:ext cx="695325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sz="2000">
                <a:sym typeface="Symbol" pitchFamily="18" charset="2"/>
              </a:rPr>
              <a:t>B</a:t>
            </a:r>
            <a:r>
              <a:rPr lang="ru-RU" sz="2000" b="0" baseline="-25000">
                <a:latin typeface="Times New Roman" pitchFamily="18" charset="0"/>
                <a:sym typeface="Symbol" pitchFamily="18" charset="2"/>
              </a:rPr>
              <a:t>плохой</a:t>
            </a:r>
            <a:endParaRPr lang="en-US" sz="2000" b="0">
              <a:sym typeface="Symbol" pitchFamily="18" charset="2"/>
            </a:endParaRPr>
          </a:p>
        </p:txBody>
      </p:sp>
      <p:cxnSp>
        <p:nvCxnSpPr>
          <p:cNvPr id="2832419" name="AutoShape 35"/>
          <p:cNvCxnSpPr>
            <a:cxnSpLocks noChangeShapeType="1"/>
            <a:stCxn id="2832387" idx="5"/>
            <a:endCxn id="2832415" idx="1"/>
          </p:cNvCxnSpPr>
          <p:nvPr/>
        </p:nvCxnSpPr>
        <p:spPr bwMode="auto">
          <a:xfrm rot="16200000" flipH="1">
            <a:off x="6061869" y="2096294"/>
            <a:ext cx="422275" cy="3221037"/>
          </a:xfrm>
          <a:prstGeom prst="curvedConnector2">
            <a:avLst/>
          </a:prstGeom>
          <a:noFill/>
          <a:ln w="9525">
            <a:solidFill>
              <a:srgbClr val="3333FF"/>
            </a:solidFill>
            <a:prstDash val="dash"/>
            <a:round/>
            <a:headEnd/>
            <a:tailEnd type="triangle" w="med" len="med"/>
          </a:ln>
          <a:effectLst/>
        </p:spPr>
      </p:cxnSp>
      <p:sp>
        <p:nvSpPr>
          <p:cNvPr id="2832420" name="Text Box 36"/>
          <p:cNvSpPr txBox="1">
            <a:spLocks noChangeArrowheads="1"/>
          </p:cNvSpPr>
          <p:nvPr/>
        </p:nvSpPr>
        <p:spPr bwMode="auto">
          <a:xfrm rot="548530">
            <a:off x="5516563" y="3608388"/>
            <a:ext cx="822325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sz="2000">
                <a:sym typeface="Symbol" pitchFamily="18" charset="2"/>
              </a:rPr>
              <a:t>B</a:t>
            </a:r>
            <a:r>
              <a:rPr lang="ru-RU" sz="2000" b="0" baseline="-25000">
                <a:latin typeface="Times New Roman" pitchFamily="18" charset="0"/>
                <a:sym typeface="Symbol" pitchFamily="18" charset="2"/>
              </a:rPr>
              <a:t>хороший</a:t>
            </a:r>
            <a:endParaRPr lang="en-US" sz="2000" b="0">
              <a:sym typeface="Symbol" pitchFamily="18" charset="2"/>
            </a:endParaRPr>
          </a:p>
        </p:txBody>
      </p:sp>
      <p:sp>
        <p:nvSpPr>
          <p:cNvPr id="2832421" name="Oval 37"/>
          <p:cNvSpPr>
            <a:spLocks noChangeArrowheads="1"/>
          </p:cNvSpPr>
          <p:nvPr/>
        </p:nvSpPr>
        <p:spPr bwMode="auto">
          <a:xfrm>
            <a:off x="4284663" y="4616450"/>
            <a:ext cx="215900" cy="4318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0">
                <a:sym typeface="Symbol" pitchFamily="18" charset="2"/>
              </a:rPr>
              <a:t>y</a:t>
            </a:r>
            <a:endParaRPr lang="ru-RU" sz="2000" b="0">
              <a:sym typeface="Symbol" pitchFamily="18" charset="2"/>
            </a:endParaRPr>
          </a:p>
        </p:txBody>
      </p:sp>
      <p:sp>
        <p:nvSpPr>
          <p:cNvPr id="2832422" name="Text Box 38"/>
          <p:cNvSpPr txBox="1">
            <a:spLocks noChangeArrowheads="1"/>
          </p:cNvSpPr>
          <p:nvPr/>
        </p:nvSpPr>
        <p:spPr bwMode="auto">
          <a:xfrm>
            <a:off x="395288" y="4937125"/>
            <a:ext cx="3289300" cy="3048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2000" b="0">
                <a:latin typeface="Times New Roman" pitchFamily="18" charset="0"/>
              </a:rPr>
              <a:t>«плохих» нет в спецификации</a:t>
            </a:r>
          </a:p>
        </p:txBody>
      </p:sp>
      <p:sp>
        <p:nvSpPr>
          <p:cNvPr id="2832423" name="Text Box 39"/>
          <p:cNvSpPr txBox="1">
            <a:spLocks noChangeArrowheads="1"/>
          </p:cNvSpPr>
          <p:nvPr/>
        </p:nvSpPr>
        <p:spPr bwMode="auto">
          <a:xfrm>
            <a:off x="5327650" y="4937125"/>
            <a:ext cx="3552825" cy="3048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2000" b="0">
                <a:latin typeface="Times New Roman" pitchFamily="18" charset="0"/>
              </a:rPr>
              <a:t>«хорошие» есть в спецификации</a:t>
            </a:r>
          </a:p>
        </p:txBody>
      </p:sp>
      <p:grpSp>
        <p:nvGrpSpPr>
          <p:cNvPr id="2832424" name="Group 4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32425" name="Text Box 41"/>
            <p:cNvSpPr txBox="1">
              <a:spLocks noChangeArrowheads="1"/>
            </p:cNvSpPr>
            <p:nvPr/>
          </p:nvSpPr>
          <p:spPr bwMode="auto">
            <a:xfrm>
              <a:off x="3311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832426" name="Group 4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32427" name="Group 4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32428" name="Rectangle 4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32429" name="Rectangle 4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32430" name="Rectangle 4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32431" name="Rectangle 4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32432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32433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32434" name="Text Box 50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  <p:sp>
        <p:nvSpPr>
          <p:cNvPr id="2832436" name="Text Box 52"/>
          <p:cNvSpPr txBox="1">
            <a:spLocks noChangeArrowheads="1"/>
          </p:cNvSpPr>
          <p:nvPr/>
        </p:nvSpPr>
        <p:spPr bwMode="auto">
          <a:xfrm>
            <a:off x="1658938" y="5807075"/>
            <a:ext cx="5649912" cy="411163"/>
          </a:xfrm>
          <a:prstGeom prst="rect">
            <a:avLst/>
          </a:prstGeom>
          <a:solidFill>
            <a:srgbClr val="F7F4BB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72000" tIns="36000" rIns="72000" bIns="3600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600" b="0" i="1">
                <a:latin typeface="Times New Roman" pitchFamily="18" charset="0"/>
                <a:sym typeface="Symbol" pitchFamily="18" charset="2"/>
              </a:rPr>
              <a:t>(теорема_8)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Набор всех примитивных тестов полон.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4D6A-1E7F-49C3-B191-A95F271FE39E}" type="slidenum">
              <a:rPr lang="ru-RU"/>
              <a:pPr/>
              <a:t>18</a:t>
            </a:fld>
            <a:endParaRPr lang="ru-RU"/>
          </a:p>
        </p:txBody>
      </p:sp>
      <p:sp>
        <p:nvSpPr>
          <p:cNvPr id="2889730" name="Text Box 2"/>
          <p:cNvSpPr txBox="1">
            <a:spLocks noChangeArrowheads="1"/>
          </p:cNvSpPr>
          <p:nvPr/>
        </p:nvSpPr>
        <p:spPr bwMode="auto">
          <a:xfrm>
            <a:off x="754063" y="1341438"/>
            <a:ext cx="7813675" cy="2774950"/>
          </a:xfrm>
          <a:prstGeom prst="rect">
            <a:avLst/>
          </a:prstGeom>
          <a:noFill/>
          <a:ln w="79375" cmpd="thickThin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К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аждому внешнему действию</a:t>
            </a:r>
            <a:r>
              <a:rPr lang="ru-RU" altLang="zh-TW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  <a:cs typeface="Courier New" pitchFamily="49" charset="0"/>
              </a:rPr>
              <a:t>z 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поставлено в соответствие </a:t>
            </a:r>
            <a:r>
              <a:rPr lang="ru-RU" altLang="zh-TW" b="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противоположное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действие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zh-TW" b="0" u="sng">
                <a:solidFill>
                  <a:srgbClr val="000000"/>
                </a:solidFill>
                <a:ea typeface="新細明體" pitchFamily="18" charset="-120"/>
              </a:rPr>
              <a:t>z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так, что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zh-TW" b="0" u="sng">
                <a:solidFill>
                  <a:srgbClr val="000000"/>
                </a:solidFill>
                <a:ea typeface="新細明體" pitchFamily="18" charset="-120"/>
              </a:rPr>
              <a:t>z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=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z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Композиция алфавитов: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L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  <a:sym typeface="Euclid Math One" pitchFamily="18" charset="2"/>
              </a:rPr>
              <a:t>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=(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L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\</a:t>
            </a:r>
            <a:r>
              <a:rPr lang="en-US" b="0" u="sng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)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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(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\</a:t>
            </a:r>
            <a:r>
              <a:rPr lang="en-US" b="0" u="sng">
                <a:solidFill>
                  <a:srgbClr val="000000"/>
                </a:solidFill>
                <a:cs typeface="Times New Roman" pitchFamily="18" charset="0"/>
              </a:rPr>
              <a:t>L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)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ru-RU" b="0">
                <a:solidFill>
                  <a:srgbClr val="000000"/>
                </a:solidFill>
                <a:latin typeface="Times New Roman" pitchFamily="18" charset="0"/>
              </a:rPr>
              <a:t>Композиция 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</a:rPr>
              <a:t>LTS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</a:rPr>
              <a:t>: для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>
                <a:solidFill>
                  <a:srgbClr val="000000"/>
                </a:solidFill>
                <a:cs typeface="Times New Roman" pitchFamily="18" charset="0"/>
              </a:rPr>
              <a:t>S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=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LTS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(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V</a:t>
            </a:r>
            <a:r>
              <a:rPr lang="en-US" baseline="-30000">
                <a:solidFill>
                  <a:srgbClr val="000000"/>
                </a:solidFill>
                <a:cs typeface="Times New Roman" pitchFamily="18" charset="0"/>
              </a:rPr>
              <a:t>S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L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baseline="-30000">
                <a:solidFill>
                  <a:srgbClr val="000000"/>
                </a:solidFill>
                <a:cs typeface="Times New Roman" pitchFamily="18" charset="0"/>
              </a:rPr>
              <a:t>S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s</a:t>
            </a:r>
            <a:r>
              <a:rPr lang="ru-RU" b="0" baseline="-30000">
                <a:solidFill>
                  <a:srgbClr val="000000"/>
                </a:solidFill>
                <a:cs typeface="Times New Roman" pitchFamily="18" charset="0"/>
              </a:rPr>
              <a:t>0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) 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>
                <a:solidFill>
                  <a:srgbClr val="000000"/>
                </a:solidFill>
                <a:cs typeface="Times New Roman" pitchFamily="18" charset="0"/>
              </a:rPr>
              <a:t>T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=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LTS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(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V</a:t>
            </a:r>
            <a:r>
              <a:rPr lang="en-US" baseline="-30000">
                <a:solidFill>
                  <a:srgbClr val="000000"/>
                </a:solidFill>
                <a:cs typeface="Times New Roman" pitchFamily="18" charset="0"/>
              </a:rPr>
              <a:t>T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baseline="-30000">
                <a:solidFill>
                  <a:srgbClr val="000000"/>
                </a:solidFill>
                <a:cs typeface="Times New Roman" pitchFamily="18" charset="0"/>
              </a:rPr>
              <a:t>T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t</a:t>
            </a:r>
            <a:r>
              <a:rPr lang="ru-RU" b="0" baseline="-30000">
                <a:solidFill>
                  <a:srgbClr val="000000"/>
                </a:solidFill>
                <a:cs typeface="Times New Roman" pitchFamily="18" charset="0"/>
              </a:rPr>
              <a:t>0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) </a:t>
            </a:r>
            <a:r>
              <a:rPr lang="en-US">
                <a:solidFill>
                  <a:srgbClr val="000000"/>
                </a:solidFill>
                <a:cs typeface="Times New Roman" pitchFamily="18" charset="0"/>
              </a:rPr>
              <a:t>S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  <a:sym typeface="Euclid Math One" pitchFamily="18" charset="2"/>
              </a:rPr>
              <a:t></a:t>
            </a:r>
            <a:r>
              <a:rPr lang="en-US">
                <a:solidFill>
                  <a:srgbClr val="000000"/>
                </a:solidFill>
                <a:cs typeface="Times New Roman" pitchFamily="18" charset="0"/>
              </a:rPr>
              <a:t>T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=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LTS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(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V</a:t>
            </a:r>
            <a:r>
              <a:rPr lang="en-US" baseline="-30000">
                <a:solidFill>
                  <a:srgbClr val="000000"/>
                </a:solidFill>
                <a:cs typeface="Times New Roman" pitchFamily="18" charset="0"/>
              </a:rPr>
              <a:t>S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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V</a:t>
            </a:r>
            <a:r>
              <a:rPr lang="en-US" baseline="-30000">
                <a:solidFill>
                  <a:srgbClr val="000000"/>
                </a:solidFill>
                <a:cs typeface="Times New Roman" pitchFamily="18" charset="0"/>
              </a:rPr>
              <a:t>T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L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  <a:sym typeface="Euclid Math One" pitchFamily="18" charset="2"/>
              </a:rPr>
              <a:t>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s</a:t>
            </a:r>
            <a:r>
              <a:rPr lang="ru-RU" b="0" baseline="-30000">
                <a:solidFill>
                  <a:srgbClr val="000000"/>
                </a:solidFill>
                <a:cs typeface="Times New Roman" pitchFamily="18" charset="0"/>
              </a:rPr>
              <a:t>0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t</a:t>
            </a:r>
            <a:r>
              <a:rPr lang="ru-RU" b="0" baseline="-30000">
                <a:solidFill>
                  <a:srgbClr val="000000"/>
                </a:solidFill>
                <a:cs typeface="Times New Roman" pitchFamily="18" charset="0"/>
              </a:rPr>
              <a:t>0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)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</a:rPr>
              <a:t>, где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E 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–порождается следующими правилами вывода:</a:t>
            </a:r>
          </a:p>
        </p:txBody>
      </p:sp>
      <p:sp>
        <p:nvSpPr>
          <p:cNvPr id="2889731" name="Text Box 3"/>
          <p:cNvSpPr txBox="1">
            <a:spLocks noChangeArrowheads="1"/>
          </p:cNvSpPr>
          <p:nvPr/>
        </p:nvSpPr>
        <p:spPr bwMode="auto">
          <a:xfrm>
            <a:off x="179388" y="4257675"/>
            <a:ext cx="8783637" cy="2008188"/>
          </a:xfrm>
          <a:prstGeom prst="rect">
            <a:avLst/>
          </a:prstGeom>
          <a:noFill/>
          <a:ln w="79375" cmpd="thickThin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200" b="0">
                <a:solidFill>
                  <a:srgbClr val="000000"/>
                </a:solidFill>
                <a:cs typeface="Courier New" pitchFamily="49" charset="0"/>
              </a:rPr>
              <a:t>z</a:t>
            </a:r>
            <a:r>
              <a:rPr lang="en-US" sz="2200" b="0">
                <a:solidFill>
                  <a:srgbClr val="000000"/>
                </a:solidFill>
                <a:cs typeface="Courier New" pitchFamily="49" charset="0"/>
                <a:sym typeface="Euclid Symbol" pitchFamily="18" charset="2"/>
              </a:rPr>
              <a:t>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(L\</a:t>
            </a:r>
            <a:r>
              <a:rPr lang="en-US" sz="2200" b="0" u="sng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M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)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Symbol" pitchFamily="18" charset="2"/>
              </a:rPr>
              <a:t>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{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Symbol" pitchFamily="18" charset="2"/>
              </a:rPr>
              <a:t>,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}</a:t>
            </a:r>
            <a:r>
              <a:rPr lang="ru-RU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	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&amp;</a:t>
            </a:r>
            <a:r>
              <a:rPr lang="ru-RU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s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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z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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s`	</a:t>
            </a:r>
            <a:r>
              <a:rPr lang="ru-RU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		</a:t>
            </a:r>
            <a:r>
              <a:rPr lang="ru-RU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Euclid Math One" pitchFamily="18" charset="2"/>
              </a:rPr>
              <a:t></a:t>
            </a:r>
            <a:r>
              <a:rPr lang="ru-RU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st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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z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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s`t</a:t>
            </a:r>
            <a:endParaRPr lang="ru-RU" sz="2200" b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Courier New" pitchFamily="49" charset="0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z</a:t>
            </a:r>
            <a:r>
              <a:rPr lang="en-US" sz="2200" b="0">
                <a:solidFill>
                  <a:srgbClr val="000000"/>
                </a:solidFill>
                <a:cs typeface="Courier New" pitchFamily="49" charset="0"/>
                <a:sym typeface="Euclid Symbol" pitchFamily="18" charset="2"/>
              </a:rPr>
              <a:t>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(M\</a:t>
            </a:r>
            <a:r>
              <a:rPr lang="en-US" sz="2200" b="0" u="sng">
                <a:solidFill>
                  <a:srgbClr val="000000"/>
                </a:solidFill>
                <a:cs typeface="Times New Roman" pitchFamily="18" charset="0"/>
              </a:rPr>
              <a:t>L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)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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{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,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}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</a:rPr>
              <a:t>			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&amp;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t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z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t`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</a:rPr>
              <a:t>	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  <a:sym typeface="Euclid Math One" pitchFamily="18" charset="2"/>
              </a:rPr>
              <a:t>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st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z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st`</a:t>
            </a:r>
            <a:endParaRPr lang="ru-RU" sz="2200" b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z</a:t>
            </a:r>
            <a:r>
              <a:rPr lang="en-US" sz="2200" b="0">
                <a:solidFill>
                  <a:srgbClr val="000000"/>
                </a:solidFill>
                <a:cs typeface="Courier New" pitchFamily="49" charset="0"/>
                <a:sym typeface="Euclid Symbol" pitchFamily="18" charset="2"/>
              </a:rPr>
              <a:t>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L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</a:t>
            </a:r>
            <a:r>
              <a:rPr lang="en-US" sz="2200" b="0" u="sng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</a:rPr>
              <a:t>		</a:t>
            </a:r>
            <a:r>
              <a:rPr lang="ru-RU" sz="2200" b="0">
                <a:solidFill>
                  <a:srgbClr val="000000"/>
                </a:solidFill>
                <a:cs typeface="Courier New" pitchFamily="49" charset="0"/>
              </a:rPr>
              <a:t>	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&amp;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s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z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s`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</a:rPr>
              <a:t>	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&amp;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t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sz="2200" b="0" u="sng">
                <a:solidFill>
                  <a:srgbClr val="000000"/>
                </a:solidFill>
                <a:cs typeface="Times New Roman" pitchFamily="18" charset="0"/>
              </a:rPr>
              <a:t>z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t`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</a:rPr>
              <a:t>	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  <a:sym typeface="Euclid Math One" pitchFamily="18" charset="2"/>
              </a:rPr>
              <a:t>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st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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s`t`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ru-RU" altLang="zh-TW" sz="22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altLang="zh-TW" sz="2200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deadlock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	&amp;</a:t>
            </a:r>
            <a:r>
              <a:rPr lang="ru-RU" altLang="zh-TW" sz="2200" b="0">
                <a:solidFill>
                  <a:srgbClr val="000000"/>
                </a:solidFill>
                <a:cs typeface="Courier New" pitchFamily="49" charset="0"/>
              </a:rPr>
              <a:t> 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t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  <a:sym typeface="Euclid Symbol" pitchFamily="18" charset="2"/>
              </a:rPr>
              <a:t></a:t>
            </a:r>
            <a:r>
              <a:rPr lang="ru-RU" altLang="zh-TW" sz="22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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  <a:sym typeface="Euclid Symbol" pitchFamily="18" charset="2"/>
              </a:rPr>
              <a:t>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t`</a:t>
            </a:r>
            <a:r>
              <a:rPr lang="ru-RU" altLang="zh-TW" sz="2200" b="0">
                <a:solidFill>
                  <a:srgbClr val="000000"/>
                </a:solidFill>
                <a:cs typeface="Courier New" pitchFamily="49" charset="0"/>
              </a:rPr>
              <a:t> 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	</a:t>
            </a:r>
            <a:r>
              <a:rPr lang="ru-RU" altLang="zh-TW" sz="2200" b="0">
                <a:solidFill>
                  <a:srgbClr val="000000"/>
                </a:solidFill>
                <a:cs typeface="Times New Roman" pitchFamily="18" charset="0"/>
                <a:sym typeface="Euclid Math One" pitchFamily="18" charset="2"/>
              </a:rPr>
              <a:t></a:t>
            </a:r>
            <a:r>
              <a:rPr lang="ru-RU" altLang="zh-TW" sz="2200" b="0">
                <a:solidFill>
                  <a:srgbClr val="000000"/>
                </a:solidFill>
                <a:cs typeface="Courier New" pitchFamily="49" charset="0"/>
              </a:rPr>
              <a:t> 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st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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  <a:sym typeface="Euclid Symbol" pitchFamily="18" charset="2"/>
              </a:rPr>
              <a:t>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st`</a:t>
            </a:r>
            <a:r>
              <a:rPr lang="en-US" altLang="zh-TW" sz="2200" b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, </a:t>
            </a:r>
            <a:r>
              <a:rPr lang="ru-RU" altLang="zh-TW" sz="2200" b="0">
                <a:solidFill>
                  <a:srgbClr val="000000"/>
                </a:solidFill>
                <a:latin typeface="Times New Roman" pitchFamily="18" charset="0"/>
              </a:rPr>
              <a:t>где</a:t>
            </a:r>
            <a:endParaRPr lang="en-US" altLang="zh-TW" sz="2200" b="0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altLang="zh-TW" sz="2200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deadlock</a:t>
            </a:r>
            <a:r>
              <a:rPr lang="ru-RU" altLang="zh-TW" sz="2200" b="0">
                <a:solidFill>
                  <a:srgbClr val="000000"/>
                </a:solidFill>
                <a:cs typeface="Courier New" pitchFamily="49" charset="0"/>
              </a:rPr>
              <a:t> 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=</a:t>
            </a:r>
            <a:r>
              <a:rPr lang="en-US" altLang="zh-TW" sz="2200" b="0" baseline="-30000">
                <a:solidFill>
                  <a:srgbClr val="000000"/>
                </a:solidFill>
                <a:ea typeface="新細明體" pitchFamily="18" charset="-120"/>
              </a:rPr>
              <a:t>def</a:t>
            </a:r>
            <a:r>
              <a:rPr lang="ru-RU" altLang="zh-TW" sz="2200" b="0">
                <a:solidFill>
                  <a:srgbClr val="000000"/>
                </a:solidFill>
                <a:cs typeface="Courier New" pitchFamily="49" charset="0"/>
              </a:rPr>
              <a:t> 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s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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</a:t>
            </a:r>
            <a:r>
              <a:rPr lang="ru-RU" altLang="zh-TW" sz="2200" b="0">
                <a:solidFill>
                  <a:srgbClr val="000000"/>
                </a:solidFill>
                <a:cs typeface="Times New Roman" pitchFamily="18" charset="0"/>
                <a:sym typeface="Euclid Math One" pitchFamily="18" charset="2"/>
              </a:rPr>
              <a:t></a:t>
            </a:r>
            <a:r>
              <a:rPr lang="ru-RU" altLang="zh-TW" sz="2200" b="0">
                <a:solidFill>
                  <a:srgbClr val="000000"/>
                </a:solidFill>
                <a:cs typeface="Courier New" pitchFamily="49" charset="0"/>
                <a:sym typeface="Euclid Math One" pitchFamily="18" charset="2"/>
              </a:rPr>
              <a:t> 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&amp;</a:t>
            </a:r>
            <a:r>
              <a:rPr lang="ru-RU" altLang="zh-TW" sz="2200" b="0">
                <a:solidFill>
                  <a:srgbClr val="000000"/>
                </a:solidFill>
                <a:cs typeface="Courier New" pitchFamily="49" charset="0"/>
              </a:rPr>
              <a:t> 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t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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</a:t>
            </a:r>
            <a:r>
              <a:rPr lang="ru-RU" altLang="zh-TW" sz="2200" b="0">
                <a:solidFill>
                  <a:srgbClr val="000000"/>
                </a:solidFill>
                <a:cs typeface="Times New Roman" pitchFamily="18" charset="0"/>
                <a:sym typeface="Euclid Math One" pitchFamily="18" charset="2"/>
              </a:rPr>
              <a:t></a:t>
            </a:r>
            <a:r>
              <a:rPr lang="ru-RU" altLang="zh-TW" sz="2200" b="0">
                <a:solidFill>
                  <a:srgbClr val="000000"/>
                </a:solidFill>
                <a:cs typeface="Courier New" pitchFamily="49" charset="0"/>
              </a:rPr>
              <a:t> 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&amp;</a:t>
            </a:r>
            <a:r>
              <a:rPr lang="ru-RU" altLang="zh-TW" sz="2200" b="0">
                <a:solidFill>
                  <a:srgbClr val="000000"/>
                </a:solidFill>
                <a:cs typeface="Courier New" pitchFamily="49" charset="0"/>
              </a:rPr>
              <a:t> 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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z</a:t>
            </a:r>
            <a:r>
              <a:rPr lang="en-US" sz="2200" b="0">
                <a:solidFill>
                  <a:srgbClr val="000000"/>
                </a:solidFill>
                <a:cs typeface="Courier New" pitchFamily="49" charset="0"/>
                <a:sym typeface="Euclid Symbol" pitchFamily="18" charset="2"/>
              </a:rPr>
              <a:t>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L</a:t>
            </a:r>
            <a:r>
              <a:rPr lang="ru-RU" altLang="zh-TW" sz="22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</a:t>
            </a:r>
            <a:r>
              <a:rPr lang="en-US" altLang="zh-TW" sz="2200" b="0" u="sng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M</a:t>
            </a:r>
            <a:r>
              <a:rPr lang="ru-RU" altLang="zh-TW" sz="2200" b="0">
                <a:solidFill>
                  <a:srgbClr val="000000"/>
                </a:solidFill>
                <a:cs typeface="Courier New" pitchFamily="49" charset="0"/>
              </a:rPr>
              <a:t> 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(s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z</a:t>
            </a:r>
            <a:r>
              <a:rPr lang="ru-RU" altLang="zh-TW" sz="2200" b="0">
                <a:solidFill>
                  <a:srgbClr val="000000"/>
                </a:solidFill>
                <a:cs typeface="Times New Roman" pitchFamily="18" charset="0"/>
                <a:sym typeface="Euclid Math One" pitchFamily="18" charset="2"/>
              </a:rPr>
              <a:t></a:t>
            </a:r>
            <a:r>
              <a:rPr lang="ru-RU" altLang="zh-TW" sz="2200" b="0">
                <a:solidFill>
                  <a:srgbClr val="000000"/>
                </a:solidFill>
                <a:cs typeface="Courier New" pitchFamily="49" charset="0"/>
                <a:sym typeface="Euclid Math One" pitchFamily="18" charset="2"/>
              </a:rPr>
              <a:t> 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</a:t>
            </a:r>
            <a:r>
              <a:rPr lang="ru-RU" altLang="zh-TW" sz="2200" b="0">
                <a:solidFill>
                  <a:srgbClr val="000000"/>
                </a:solidFill>
                <a:cs typeface="Courier New" pitchFamily="49" charset="0"/>
                <a:sym typeface="Symbol" pitchFamily="18" charset="2"/>
              </a:rPr>
              <a:t> 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t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200" b="0" u="sng">
                <a:solidFill>
                  <a:srgbClr val="000000"/>
                </a:solidFill>
                <a:ea typeface="新細明體" pitchFamily="18" charset="-120"/>
              </a:rPr>
              <a:t>z</a:t>
            </a:r>
            <a:r>
              <a:rPr lang="ru-RU" altLang="zh-TW" sz="2200" b="0">
                <a:solidFill>
                  <a:srgbClr val="000000"/>
                </a:solidFill>
                <a:cs typeface="Times New Roman" pitchFamily="18" charset="0"/>
                <a:sym typeface="Euclid Math One" pitchFamily="18" charset="2"/>
              </a:rPr>
              <a:t>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)</a:t>
            </a:r>
            <a:r>
              <a:rPr lang="en-US" altLang="zh-TW" sz="2200" b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.</a:t>
            </a:r>
            <a:endParaRPr lang="ru-RU" sz="2200" b="0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889732" name="Line 4"/>
          <p:cNvSpPr>
            <a:spLocks noChangeShapeType="1"/>
          </p:cNvSpPr>
          <p:nvPr/>
        </p:nvSpPr>
        <p:spPr bwMode="auto">
          <a:xfrm>
            <a:off x="7939088" y="2097088"/>
            <a:ext cx="180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889733" name="Rectangle 5"/>
          <p:cNvSpPr>
            <a:spLocks noGrp="1" noChangeArrowheads="1"/>
          </p:cNvSpPr>
          <p:nvPr>
            <p:ph type="title"/>
          </p:nvPr>
        </p:nvSpPr>
        <p:spPr>
          <a:xfrm>
            <a:off x="1516063" y="323850"/>
            <a:ext cx="6161087" cy="973138"/>
          </a:xfrm>
          <a:noFill/>
          <a:ln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Параллельная композиция </a:t>
            </a:r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LTS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1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à</a:t>
            </a: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 la</a:t>
            </a: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CCS</a:t>
            </a:r>
            <a:r>
              <a:rPr lang="ru-RU" sz="1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– </a:t>
            </a:r>
            <a:r>
              <a:rPr lang="ru-RU" altLang="zh-TW" sz="1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Calculus of Communicating Systems</a:t>
            </a:r>
            <a:r>
              <a:rPr lang="en-US" altLang="zh-TW" sz="1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itchFamily="18" charset="-120"/>
              </a:rPr>
              <a:t>)</a:t>
            </a:r>
            <a:r>
              <a:rPr lang="ru-RU" altLang="zh-TW" sz="2000">
                <a:latin typeface="Times New Roman" pitchFamily="18" charset="0"/>
              </a:rPr>
              <a:t> </a:t>
            </a:r>
            <a:endParaRPr lang="ru-RU" sz="2000">
              <a:latin typeface="Times New Roman" pitchFamily="18" charset="0"/>
            </a:endParaRPr>
          </a:p>
        </p:txBody>
      </p:sp>
      <p:grpSp>
        <p:nvGrpSpPr>
          <p:cNvPr id="2889734" name="Group 6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89735" name="Text Box 7"/>
            <p:cNvSpPr txBox="1">
              <a:spLocks noChangeArrowheads="1"/>
            </p:cNvSpPr>
            <p:nvPr/>
          </p:nvSpPr>
          <p:spPr bwMode="auto">
            <a:xfrm>
              <a:off x="3311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889736" name="Group 8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89737" name="Group 9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89738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89739" name="Rectangle 11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89740" name="Rectangle 12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89741" name="Rectangle 13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89742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89743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89744" name="Text Box 16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A62F-0BA4-4DBC-B49C-702022986C19}" type="slidenum">
              <a:rPr lang="ru-RU"/>
              <a:pPr/>
              <a:t>19</a:t>
            </a:fld>
            <a:endParaRPr lang="ru-RU"/>
          </a:p>
        </p:txBody>
      </p:sp>
      <p:sp>
        <p:nvSpPr>
          <p:cNvPr id="2836555" name="Oval 75"/>
          <p:cNvSpPr>
            <a:spLocks noChangeArrowheads="1"/>
          </p:cNvSpPr>
          <p:nvPr/>
        </p:nvSpPr>
        <p:spPr bwMode="auto">
          <a:xfrm>
            <a:off x="4103688" y="4652963"/>
            <a:ext cx="576262" cy="360362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tIns="10800" bIns="10800" anchor="ctr"/>
          <a:lstStyle/>
          <a:p>
            <a:pPr algn="ctr">
              <a:spcBef>
                <a:spcPct val="0"/>
              </a:spcBef>
            </a:pPr>
            <a:r>
              <a:rPr lang="en-US" sz="2000" b="0" u="sng">
                <a:sym typeface="Symbol" pitchFamily="18" charset="2"/>
              </a:rPr>
              <a:t>y</a:t>
            </a:r>
            <a:endParaRPr lang="ru-RU" sz="2000" b="0" u="sng">
              <a:sym typeface="Symbol" pitchFamily="18" charset="2"/>
            </a:endParaRPr>
          </a:p>
        </p:txBody>
      </p:sp>
      <p:sp>
        <p:nvSpPr>
          <p:cNvPr id="2836556" name="Oval 76"/>
          <p:cNvSpPr>
            <a:spLocks noChangeArrowheads="1"/>
          </p:cNvSpPr>
          <p:nvPr/>
        </p:nvSpPr>
        <p:spPr bwMode="auto">
          <a:xfrm>
            <a:off x="4103688" y="3563938"/>
            <a:ext cx="576262" cy="404812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tIns="10800" bIns="10800" anchor="ctr"/>
          <a:lstStyle/>
          <a:p>
            <a:pPr algn="ctr">
              <a:spcBef>
                <a:spcPct val="0"/>
              </a:spcBef>
            </a:pPr>
            <a:r>
              <a:rPr lang="en-US" sz="2000" b="0" u="sng">
                <a:sym typeface="Symbol" pitchFamily="18" charset="2"/>
              </a:rPr>
              <a:t>x</a:t>
            </a:r>
            <a:endParaRPr lang="ru-RU" sz="2000" b="0" u="sng">
              <a:sym typeface="Symbol" pitchFamily="18" charset="2"/>
            </a:endParaRPr>
          </a:p>
        </p:txBody>
      </p:sp>
      <p:sp>
        <p:nvSpPr>
          <p:cNvPr id="2836482" name="Text Box 2"/>
          <p:cNvSpPr txBox="1">
            <a:spLocks noChangeArrowheads="1"/>
          </p:cNvSpPr>
          <p:nvPr/>
        </p:nvSpPr>
        <p:spPr bwMode="auto">
          <a:xfrm>
            <a:off x="660400" y="1233488"/>
            <a:ext cx="7377113" cy="390525"/>
          </a:xfrm>
          <a:prstGeom prst="rect">
            <a:avLst/>
          </a:prstGeom>
          <a:solidFill>
            <a:srgbClr val="F2FBD9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lIns="72000" tIns="36000" rIns="72000" bIns="36000">
            <a:spAutoFit/>
          </a:bodyPr>
          <a:lstStyle/>
          <a:p>
            <a:pPr algn="l">
              <a:spcBef>
                <a:spcPct val="0"/>
              </a:spcBef>
              <a:spcAft>
                <a:spcPct val="10000"/>
              </a:spcAft>
            </a:pPr>
            <a:r>
              <a:rPr lang="ru-RU" sz="2000" b="0">
                <a:latin typeface="Times New Roman" pitchFamily="18" charset="0"/>
                <a:sym typeface="Symbol" pitchFamily="18" charset="2"/>
              </a:rPr>
              <a:t>Действия заменяем на противоположные, а отказы – на символ</a:t>
            </a:r>
            <a:r>
              <a:rPr lang="ru-RU" sz="2000" b="0">
                <a:sym typeface="Symbol" pitchFamily="18" charset="2"/>
              </a:rPr>
              <a:t> 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.</a:t>
            </a:r>
            <a:endParaRPr lang="en-US" sz="2000" b="0">
              <a:latin typeface="Times New Roman" pitchFamily="18" charset="0"/>
              <a:sym typeface="Euclid Symbol" pitchFamily="18" charset="2"/>
            </a:endParaRPr>
          </a:p>
        </p:txBody>
      </p:sp>
      <p:sp>
        <p:nvSpPr>
          <p:cNvPr id="2836483" name="Rectangle 3"/>
          <p:cNvSpPr>
            <a:spLocks noChangeArrowheads="1"/>
          </p:cNvSpPr>
          <p:nvPr/>
        </p:nvSpPr>
        <p:spPr bwMode="auto">
          <a:xfrm>
            <a:off x="1085850" y="398463"/>
            <a:ext cx="7085013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90000" bIns="900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zh-TW" sz="32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Генерация примитивных </a:t>
            </a:r>
            <a:r>
              <a:rPr lang="en-US" altLang="zh-TW" sz="32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rPr>
              <a:t>LTS-</a:t>
            </a:r>
            <a:r>
              <a:rPr lang="ru-RU" altLang="zh-TW" sz="32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тестов</a:t>
            </a:r>
            <a:endParaRPr lang="ru-RU" sz="3200" b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836484" name="Oval 4"/>
          <p:cNvSpPr>
            <a:spLocks noChangeArrowheads="1"/>
          </p:cNvSpPr>
          <p:nvPr/>
        </p:nvSpPr>
        <p:spPr bwMode="auto">
          <a:xfrm>
            <a:off x="4252913" y="2119313"/>
            <a:ext cx="479425" cy="457200"/>
          </a:xfrm>
          <a:prstGeom prst="ellipse">
            <a:avLst/>
          </a:prstGeom>
          <a:solidFill>
            <a:srgbClr val="F8F2DC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0">
                <a:latin typeface="Arial" charset="0"/>
              </a:rPr>
              <a:t>“</a:t>
            </a:r>
            <a:r>
              <a:rPr lang="en-US" sz="2000"/>
              <a:t>A</a:t>
            </a:r>
            <a:r>
              <a:rPr lang="en-US" sz="2000" b="0">
                <a:latin typeface="Arial" charset="0"/>
              </a:rPr>
              <a:t>”</a:t>
            </a:r>
            <a:endParaRPr lang="ru-RU" sz="2000" b="0">
              <a:latin typeface="Arial" charset="0"/>
            </a:endParaRPr>
          </a:p>
        </p:txBody>
      </p:sp>
      <p:sp>
        <p:nvSpPr>
          <p:cNvPr id="2836485" name="Oval 5"/>
          <p:cNvSpPr>
            <a:spLocks noChangeArrowheads="1"/>
          </p:cNvSpPr>
          <p:nvPr/>
        </p:nvSpPr>
        <p:spPr bwMode="auto">
          <a:xfrm>
            <a:off x="4252913" y="3092450"/>
            <a:ext cx="479425" cy="457200"/>
          </a:xfrm>
          <a:prstGeom prst="ellipse">
            <a:avLst/>
          </a:prstGeom>
          <a:solidFill>
            <a:srgbClr val="F8F2DC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0">
                <a:latin typeface="Arial" charset="0"/>
              </a:rPr>
              <a:t>“</a:t>
            </a:r>
            <a:r>
              <a:rPr lang="en-US" sz="2000"/>
              <a:t>B</a:t>
            </a:r>
            <a:r>
              <a:rPr lang="en-US" sz="2000" b="0">
                <a:latin typeface="Arial" charset="0"/>
              </a:rPr>
              <a:t>”</a:t>
            </a:r>
            <a:endParaRPr lang="ru-RU" sz="2000" b="0">
              <a:latin typeface="Arial" charset="0"/>
            </a:endParaRPr>
          </a:p>
        </p:txBody>
      </p:sp>
      <p:cxnSp>
        <p:nvCxnSpPr>
          <p:cNvPr id="2836486" name="AutoShape 6"/>
          <p:cNvCxnSpPr>
            <a:cxnSpLocks noChangeShapeType="1"/>
            <a:stCxn id="2836484" idx="2"/>
            <a:endCxn id="2836489" idx="3"/>
          </p:cNvCxnSpPr>
          <p:nvPr/>
        </p:nvCxnSpPr>
        <p:spPr bwMode="auto">
          <a:xfrm flipH="1">
            <a:off x="1079500" y="2347913"/>
            <a:ext cx="3160713" cy="0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</p:cxnSp>
      <p:cxnSp>
        <p:nvCxnSpPr>
          <p:cNvPr id="2836487" name="AutoShape 7"/>
          <p:cNvCxnSpPr>
            <a:cxnSpLocks noChangeShapeType="1"/>
            <a:stCxn id="2836484" idx="6"/>
            <a:endCxn id="2836488" idx="1"/>
          </p:cNvCxnSpPr>
          <p:nvPr/>
        </p:nvCxnSpPr>
        <p:spPr bwMode="auto">
          <a:xfrm>
            <a:off x="4745038" y="2347913"/>
            <a:ext cx="3138487" cy="0"/>
          </a:xfrm>
          <a:prstGeom prst="straightConnector1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</p:spPr>
      </p:cxnSp>
      <p:sp>
        <p:nvSpPr>
          <p:cNvPr id="2836488" name="Text Box 8"/>
          <p:cNvSpPr txBox="1">
            <a:spLocks noChangeArrowheads="1"/>
          </p:cNvSpPr>
          <p:nvPr/>
        </p:nvSpPr>
        <p:spPr bwMode="auto">
          <a:xfrm>
            <a:off x="7883525" y="2165350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sz="2000" b="0">
                <a:solidFill>
                  <a:srgbClr val="3333FF"/>
                </a:solidFill>
                <a:latin typeface="Arial" charset="0"/>
              </a:rPr>
              <a:t>pass</a:t>
            </a:r>
            <a:endParaRPr lang="ru-RU" sz="2000" b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2836489" name="Text Box 9"/>
          <p:cNvSpPr txBox="1">
            <a:spLocks noChangeArrowheads="1"/>
          </p:cNvSpPr>
          <p:nvPr/>
        </p:nvSpPr>
        <p:spPr bwMode="auto">
          <a:xfrm>
            <a:off x="287338" y="2165350"/>
            <a:ext cx="7921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sz="2000" b="0">
                <a:solidFill>
                  <a:srgbClr val="FF3300"/>
                </a:solidFill>
                <a:latin typeface="Arial" charset="0"/>
              </a:rPr>
              <a:t>fail</a:t>
            </a:r>
            <a:endParaRPr lang="ru-RU" sz="2000" b="0">
              <a:solidFill>
                <a:srgbClr val="FF3300"/>
              </a:solidFill>
              <a:latin typeface="Arial" charset="0"/>
            </a:endParaRPr>
          </a:p>
        </p:txBody>
      </p:sp>
      <p:cxnSp>
        <p:nvCxnSpPr>
          <p:cNvPr id="2836490" name="AutoShape 10"/>
          <p:cNvCxnSpPr>
            <a:cxnSpLocks noChangeShapeType="1"/>
            <a:stCxn id="2836485" idx="2"/>
            <a:endCxn id="2836493" idx="3"/>
          </p:cNvCxnSpPr>
          <p:nvPr/>
        </p:nvCxnSpPr>
        <p:spPr bwMode="auto">
          <a:xfrm flipH="1">
            <a:off x="1079500" y="3321050"/>
            <a:ext cx="3160713" cy="1588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</p:cxnSp>
      <p:cxnSp>
        <p:nvCxnSpPr>
          <p:cNvPr id="2836491" name="AutoShape 11"/>
          <p:cNvCxnSpPr>
            <a:cxnSpLocks noChangeShapeType="1"/>
            <a:stCxn id="2836485" idx="6"/>
            <a:endCxn id="2836492" idx="1"/>
          </p:cNvCxnSpPr>
          <p:nvPr/>
        </p:nvCxnSpPr>
        <p:spPr bwMode="auto">
          <a:xfrm>
            <a:off x="4745038" y="3321050"/>
            <a:ext cx="3138487" cy="1588"/>
          </a:xfrm>
          <a:prstGeom prst="straightConnector1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</p:spPr>
      </p:cxnSp>
      <p:sp>
        <p:nvSpPr>
          <p:cNvPr id="2836492" name="Text Box 12"/>
          <p:cNvSpPr txBox="1">
            <a:spLocks noChangeArrowheads="1"/>
          </p:cNvSpPr>
          <p:nvPr/>
        </p:nvSpPr>
        <p:spPr bwMode="auto">
          <a:xfrm>
            <a:off x="7883525" y="3140075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sz="2000" b="0">
                <a:solidFill>
                  <a:srgbClr val="3333FF"/>
                </a:solidFill>
                <a:latin typeface="Arial" charset="0"/>
              </a:rPr>
              <a:t>pass</a:t>
            </a:r>
            <a:endParaRPr lang="ru-RU" sz="2000" b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2836493" name="Text Box 13"/>
          <p:cNvSpPr txBox="1">
            <a:spLocks noChangeArrowheads="1"/>
          </p:cNvSpPr>
          <p:nvPr/>
        </p:nvSpPr>
        <p:spPr bwMode="auto">
          <a:xfrm>
            <a:off x="287338" y="3140075"/>
            <a:ext cx="7921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sz="2000" b="0">
                <a:solidFill>
                  <a:srgbClr val="FF3300"/>
                </a:solidFill>
                <a:latin typeface="Arial" charset="0"/>
              </a:rPr>
              <a:t>fail</a:t>
            </a:r>
            <a:endParaRPr lang="ru-RU" sz="2000" b="0">
              <a:solidFill>
                <a:srgbClr val="FF3300"/>
              </a:solidFill>
              <a:latin typeface="Arial" charset="0"/>
            </a:endParaRPr>
          </a:p>
        </p:txBody>
      </p:sp>
      <p:cxnSp>
        <p:nvCxnSpPr>
          <p:cNvPr id="2836494" name="AutoShape 14"/>
          <p:cNvCxnSpPr>
            <a:cxnSpLocks noChangeShapeType="1"/>
            <a:stCxn id="2836485" idx="4"/>
            <a:endCxn id="2836502" idx="0"/>
          </p:cNvCxnSpPr>
          <p:nvPr/>
        </p:nvCxnSpPr>
        <p:spPr bwMode="auto">
          <a:xfrm>
            <a:off x="4492625" y="3562350"/>
            <a:ext cx="0" cy="63341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836495" name="Oval 15"/>
          <p:cNvSpPr>
            <a:spLocks noChangeArrowheads="1"/>
          </p:cNvSpPr>
          <p:nvPr/>
        </p:nvSpPr>
        <p:spPr bwMode="auto">
          <a:xfrm>
            <a:off x="4284663" y="3536950"/>
            <a:ext cx="215900" cy="4318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0">
                <a:sym typeface="Symbol" pitchFamily="18" charset="2"/>
              </a:rPr>
              <a:t>x</a:t>
            </a:r>
            <a:endParaRPr lang="ru-RU" sz="2000" b="0">
              <a:sym typeface="Symbol" pitchFamily="18" charset="2"/>
            </a:endParaRPr>
          </a:p>
        </p:txBody>
      </p:sp>
      <p:cxnSp>
        <p:nvCxnSpPr>
          <p:cNvPr id="2836496" name="AutoShape 16"/>
          <p:cNvCxnSpPr>
            <a:cxnSpLocks noChangeShapeType="1"/>
            <a:stCxn id="2836484" idx="4"/>
            <a:endCxn id="2836485" idx="0"/>
          </p:cNvCxnSpPr>
          <p:nvPr/>
        </p:nvCxnSpPr>
        <p:spPr bwMode="auto">
          <a:xfrm>
            <a:off x="4492625" y="2589213"/>
            <a:ext cx="0" cy="4905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836497" name="Oval 17"/>
          <p:cNvSpPr>
            <a:spLocks noChangeArrowheads="1"/>
          </p:cNvSpPr>
          <p:nvPr/>
        </p:nvSpPr>
        <p:spPr bwMode="auto">
          <a:xfrm>
            <a:off x="4284663" y="2565400"/>
            <a:ext cx="215900" cy="4318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>
                <a:sym typeface="Symbol" pitchFamily="18" charset="2"/>
              </a:rPr>
              <a:t>A</a:t>
            </a:r>
            <a:endParaRPr lang="en-US" sz="2000" b="0">
              <a:sym typeface="Symbol" pitchFamily="18" charset="2"/>
            </a:endParaRPr>
          </a:p>
        </p:txBody>
      </p:sp>
      <p:sp>
        <p:nvSpPr>
          <p:cNvPr id="2836498" name="Text Box 18"/>
          <p:cNvSpPr txBox="1">
            <a:spLocks noChangeArrowheads="1"/>
          </p:cNvSpPr>
          <p:nvPr/>
        </p:nvSpPr>
        <p:spPr bwMode="auto">
          <a:xfrm>
            <a:off x="5543550" y="2093913"/>
            <a:ext cx="1155700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sz="2000" b="0">
                <a:sym typeface="Symbol" pitchFamily="18" charset="2"/>
              </a:rPr>
              <a:t>a</a:t>
            </a:r>
            <a:r>
              <a:rPr lang="ru-RU" sz="2000" b="0" baseline="-25000">
                <a:latin typeface="Times New Roman" pitchFamily="18" charset="0"/>
                <a:sym typeface="Symbol" pitchFamily="18" charset="2"/>
              </a:rPr>
              <a:t>хороший</a:t>
            </a:r>
            <a:r>
              <a:rPr lang="en-US" sz="2000" b="0">
                <a:sym typeface="Symbol" pitchFamily="18" charset="2"/>
              </a:rPr>
              <a:t></a:t>
            </a:r>
            <a:r>
              <a:rPr lang="en-US" sz="2000">
                <a:sym typeface="Symbol" pitchFamily="18" charset="2"/>
              </a:rPr>
              <a:t>A</a:t>
            </a:r>
            <a:endParaRPr lang="ru-RU" sz="2000">
              <a:sym typeface="Symbol" pitchFamily="18" charset="2"/>
            </a:endParaRPr>
          </a:p>
        </p:txBody>
      </p:sp>
      <p:sp>
        <p:nvSpPr>
          <p:cNvPr id="2836499" name="Text Box 19"/>
          <p:cNvSpPr txBox="1">
            <a:spLocks noChangeArrowheads="1"/>
          </p:cNvSpPr>
          <p:nvPr/>
        </p:nvSpPr>
        <p:spPr bwMode="auto">
          <a:xfrm>
            <a:off x="2051050" y="2093913"/>
            <a:ext cx="1028700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sz="2000" b="0">
                <a:sym typeface="Symbol" pitchFamily="18" charset="2"/>
              </a:rPr>
              <a:t>a</a:t>
            </a:r>
            <a:r>
              <a:rPr lang="ru-RU" sz="2000" b="0" baseline="-25000">
                <a:latin typeface="Times New Roman" pitchFamily="18" charset="0"/>
                <a:sym typeface="Symbol" pitchFamily="18" charset="2"/>
              </a:rPr>
              <a:t>плохой</a:t>
            </a:r>
            <a:r>
              <a:rPr lang="en-US" sz="2000" b="0">
                <a:sym typeface="Symbol" pitchFamily="18" charset="2"/>
              </a:rPr>
              <a:t></a:t>
            </a:r>
            <a:r>
              <a:rPr lang="en-US" sz="2000">
                <a:sym typeface="Symbol" pitchFamily="18" charset="2"/>
              </a:rPr>
              <a:t>A</a:t>
            </a:r>
            <a:endParaRPr lang="ru-RU" sz="2000">
              <a:sym typeface="Symbol" pitchFamily="18" charset="2"/>
            </a:endParaRPr>
          </a:p>
        </p:txBody>
      </p:sp>
      <p:sp>
        <p:nvSpPr>
          <p:cNvPr id="2836500" name="Text Box 20"/>
          <p:cNvSpPr txBox="1">
            <a:spLocks noChangeArrowheads="1"/>
          </p:cNvSpPr>
          <p:nvPr/>
        </p:nvSpPr>
        <p:spPr bwMode="auto">
          <a:xfrm>
            <a:off x="5543550" y="3067050"/>
            <a:ext cx="1155700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sz="2000" b="0">
                <a:sym typeface="Symbol" pitchFamily="18" charset="2"/>
              </a:rPr>
              <a:t>b</a:t>
            </a:r>
            <a:r>
              <a:rPr lang="ru-RU" sz="2000" b="0" baseline="-25000">
                <a:latin typeface="Times New Roman" pitchFamily="18" charset="0"/>
                <a:sym typeface="Symbol" pitchFamily="18" charset="2"/>
              </a:rPr>
              <a:t>хороший</a:t>
            </a:r>
            <a:r>
              <a:rPr lang="en-US" sz="2000" b="0">
                <a:sym typeface="Symbol" pitchFamily="18" charset="2"/>
              </a:rPr>
              <a:t></a:t>
            </a:r>
            <a:r>
              <a:rPr lang="en-US" sz="2000">
                <a:sym typeface="Symbol" pitchFamily="18" charset="2"/>
              </a:rPr>
              <a:t>B</a:t>
            </a:r>
            <a:endParaRPr lang="ru-RU" sz="2000">
              <a:sym typeface="Symbol" pitchFamily="18" charset="2"/>
            </a:endParaRPr>
          </a:p>
        </p:txBody>
      </p:sp>
      <p:sp>
        <p:nvSpPr>
          <p:cNvPr id="2836501" name="Text Box 21"/>
          <p:cNvSpPr txBox="1">
            <a:spLocks noChangeArrowheads="1"/>
          </p:cNvSpPr>
          <p:nvPr/>
        </p:nvSpPr>
        <p:spPr bwMode="auto">
          <a:xfrm>
            <a:off x="2016125" y="3067050"/>
            <a:ext cx="1028700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sz="2000" b="0">
                <a:sym typeface="Symbol" pitchFamily="18" charset="2"/>
              </a:rPr>
              <a:t>b</a:t>
            </a:r>
            <a:r>
              <a:rPr lang="ru-RU" sz="2000" b="0" baseline="-25000">
                <a:latin typeface="Times New Roman" pitchFamily="18" charset="0"/>
                <a:sym typeface="Symbol" pitchFamily="18" charset="2"/>
              </a:rPr>
              <a:t>плохой</a:t>
            </a:r>
            <a:r>
              <a:rPr lang="en-US" sz="2000" b="0">
                <a:sym typeface="Symbol" pitchFamily="18" charset="2"/>
              </a:rPr>
              <a:t></a:t>
            </a:r>
            <a:r>
              <a:rPr lang="en-US" sz="2000">
                <a:sym typeface="Symbol" pitchFamily="18" charset="2"/>
              </a:rPr>
              <a:t>B</a:t>
            </a:r>
            <a:endParaRPr lang="ru-RU" sz="2000">
              <a:sym typeface="Symbol" pitchFamily="18" charset="2"/>
            </a:endParaRPr>
          </a:p>
        </p:txBody>
      </p:sp>
      <p:sp>
        <p:nvSpPr>
          <p:cNvPr id="2836502" name="Oval 22"/>
          <p:cNvSpPr>
            <a:spLocks noChangeArrowheads="1"/>
          </p:cNvSpPr>
          <p:nvPr/>
        </p:nvSpPr>
        <p:spPr bwMode="auto">
          <a:xfrm>
            <a:off x="4252913" y="4208463"/>
            <a:ext cx="479425" cy="457200"/>
          </a:xfrm>
          <a:prstGeom prst="ellipse">
            <a:avLst/>
          </a:prstGeom>
          <a:solidFill>
            <a:srgbClr val="F8F2DC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0">
                <a:latin typeface="Arial" charset="0"/>
              </a:rPr>
              <a:t>“</a:t>
            </a:r>
            <a:r>
              <a:rPr lang="en-US" sz="2000"/>
              <a:t>C</a:t>
            </a:r>
            <a:r>
              <a:rPr lang="en-US" sz="2000" b="0">
                <a:latin typeface="Arial" charset="0"/>
              </a:rPr>
              <a:t>”</a:t>
            </a:r>
            <a:endParaRPr lang="ru-RU" sz="2000" b="0">
              <a:latin typeface="Arial" charset="0"/>
            </a:endParaRPr>
          </a:p>
        </p:txBody>
      </p:sp>
      <p:cxnSp>
        <p:nvCxnSpPr>
          <p:cNvPr id="2836503" name="AutoShape 23"/>
          <p:cNvCxnSpPr>
            <a:cxnSpLocks noChangeShapeType="1"/>
            <a:stCxn id="2836502" idx="2"/>
            <a:endCxn id="2836506" idx="3"/>
          </p:cNvCxnSpPr>
          <p:nvPr/>
        </p:nvCxnSpPr>
        <p:spPr bwMode="auto">
          <a:xfrm flipH="1">
            <a:off x="1079500" y="4437063"/>
            <a:ext cx="3160713" cy="1587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</p:cxnSp>
      <p:cxnSp>
        <p:nvCxnSpPr>
          <p:cNvPr id="2836504" name="AutoShape 24"/>
          <p:cNvCxnSpPr>
            <a:cxnSpLocks noChangeShapeType="1"/>
            <a:stCxn id="2836502" idx="6"/>
            <a:endCxn id="2836505" idx="1"/>
          </p:cNvCxnSpPr>
          <p:nvPr/>
        </p:nvCxnSpPr>
        <p:spPr bwMode="auto">
          <a:xfrm>
            <a:off x="4745038" y="4437063"/>
            <a:ext cx="3138487" cy="1587"/>
          </a:xfrm>
          <a:prstGeom prst="straightConnector1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</p:spPr>
      </p:cxnSp>
      <p:sp>
        <p:nvSpPr>
          <p:cNvPr id="2836505" name="Text Box 25"/>
          <p:cNvSpPr txBox="1">
            <a:spLocks noChangeArrowheads="1"/>
          </p:cNvSpPr>
          <p:nvPr/>
        </p:nvSpPr>
        <p:spPr bwMode="auto">
          <a:xfrm>
            <a:off x="7883525" y="4256088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sz="2000" b="0">
                <a:solidFill>
                  <a:srgbClr val="3333FF"/>
                </a:solidFill>
                <a:latin typeface="Arial" charset="0"/>
              </a:rPr>
              <a:t>pass</a:t>
            </a:r>
            <a:endParaRPr lang="ru-RU" sz="2000" b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2836506" name="Text Box 26"/>
          <p:cNvSpPr txBox="1">
            <a:spLocks noChangeArrowheads="1"/>
          </p:cNvSpPr>
          <p:nvPr/>
        </p:nvSpPr>
        <p:spPr bwMode="auto">
          <a:xfrm>
            <a:off x="287338" y="4256088"/>
            <a:ext cx="7921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sz="2000" b="0">
                <a:solidFill>
                  <a:srgbClr val="FF3300"/>
                </a:solidFill>
                <a:latin typeface="Arial" charset="0"/>
              </a:rPr>
              <a:t>fail</a:t>
            </a:r>
            <a:endParaRPr lang="ru-RU" sz="2000" b="0">
              <a:solidFill>
                <a:srgbClr val="FF3300"/>
              </a:solidFill>
              <a:latin typeface="Arial" charset="0"/>
            </a:endParaRPr>
          </a:p>
        </p:txBody>
      </p:sp>
      <p:cxnSp>
        <p:nvCxnSpPr>
          <p:cNvPr id="2836507" name="AutoShape 27"/>
          <p:cNvCxnSpPr>
            <a:cxnSpLocks noChangeShapeType="1"/>
            <a:stCxn id="2836502" idx="4"/>
            <a:endCxn id="2836508" idx="0"/>
          </p:cNvCxnSpPr>
          <p:nvPr/>
        </p:nvCxnSpPr>
        <p:spPr bwMode="auto">
          <a:xfrm>
            <a:off x="4492625" y="4678363"/>
            <a:ext cx="6350" cy="479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836508" name="Text Box 28"/>
          <p:cNvSpPr txBox="1">
            <a:spLocks noChangeArrowheads="1"/>
          </p:cNvSpPr>
          <p:nvPr/>
        </p:nvSpPr>
        <p:spPr bwMode="auto">
          <a:xfrm>
            <a:off x="4030663" y="5157788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sz="2000" b="0">
                <a:solidFill>
                  <a:srgbClr val="3333FF"/>
                </a:solidFill>
                <a:latin typeface="Arial" charset="0"/>
              </a:rPr>
              <a:t>pass</a:t>
            </a:r>
            <a:endParaRPr lang="ru-RU" sz="2000" b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2836509" name="Text Box 29"/>
          <p:cNvSpPr txBox="1">
            <a:spLocks noChangeArrowheads="1"/>
          </p:cNvSpPr>
          <p:nvPr/>
        </p:nvSpPr>
        <p:spPr bwMode="auto">
          <a:xfrm>
            <a:off x="5543550" y="4183063"/>
            <a:ext cx="1155700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sz="2000" b="0">
                <a:sym typeface="Symbol" pitchFamily="18" charset="2"/>
              </a:rPr>
              <a:t>c</a:t>
            </a:r>
            <a:r>
              <a:rPr lang="ru-RU" sz="2000" b="0" baseline="-25000">
                <a:latin typeface="Times New Roman" pitchFamily="18" charset="0"/>
                <a:sym typeface="Symbol" pitchFamily="18" charset="2"/>
              </a:rPr>
              <a:t>хороший</a:t>
            </a:r>
            <a:r>
              <a:rPr lang="en-US" sz="2000" b="0">
                <a:sym typeface="Symbol" pitchFamily="18" charset="2"/>
              </a:rPr>
              <a:t></a:t>
            </a:r>
            <a:r>
              <a:rPr lang="en-US" sz="2000">
                <a:sym typeface="Symbol" pitchFamily="18" charset="2"/>
              </a:rPr>
              <a:t>C</a:t>
            </a:r>
            <a:endParaRPr lang="ru-RU" sz="2000">
              <a:sym typeface="Symbol" pitchFamily="18" charset="2"/>
            </a:endParaRPr>
          </a:p>
        </p:txBody>
      </p:sp>
      <p:sp>
        <p:nvSpPr>
          <p:cNvPr id="2836510" name="Text Box 30"/>
          <p:cNvSpPr txBox="1">
            <a:spLocks noChangeArrowheads="1"/>
          </p:cNvSpPr>
          <p:nvPr/>
        </p:nvSpPr>
        <p:spPr bwMode="auto">
          <a:xfrm>
            <a:off x="2016125" y="4183063"/>
            <a:ext cx="1028700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sz="2000" b="0">
                <a:sym typeface="Symbol" pitchFamily="18" charset="2"/>
              </a:rPr>
              <a:t>c</a:t>
            </a:r>
            <a:r>
              <a:rPr lang="ru-RU" sz="2000" b="0" baseline="-25000">
                <a:latin typeface="Times New Roman" pitchFamily="18" charset="0"/>
                <a:sym typeface="Symbol" pitchFamily="18" charset="2"/>
              </a:rPr>
              <a:t>плохой</a:t>
            </a:r>
            <a:r>
              <a:rPr lang="en-US" sz="2000" b="0">
                <a:sym typeface="Symbol" pitchFamily="18" charset="2"/>
              </a:rPr>
              <a:t></a:t>
            </a:r>
            <a:r>
              <a:rPr lang="en-US" sz="2000">
                <a:sym typeface="Symbol" pitchFamily="18" charset="2"/>
              </a:rPr>
              <a:t>C</a:t>
            </a:r>
            <a:endParaRPr lang="ru-RU" sz="2000">
              <a:sym typeface="Symbol" pitchFamily="18" charset="2"/>
            </a:endParaRPr>
          </a:p>
        </p:txBody>
      </p:sp>
      <p:sp>
        <p:nvSpPr>
          <p:cNvPr id="2836511" name="Text Box 31"/>
          <p:cNvSpPr txBox="1">
            <a:spLocks noChangeArrowheads="1"/>
          </p:cNvSpPr>
          <p:nvPr/>
        </p:nvSpPr>
        <p:spPr bwMode="auto">
          <a:xfrm>
            <a:off x="7883525" y="3735388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sz="2000" b="0">
                <a:solidFill>
                  <a:srgbClr val="3333FF"/>
                </a:solidFill>
                <a:latin typeface="Arial" charset="0"/>
              </a:rPr>
              <a:t>pass</a:t>
            </a:r>
            <a:endParaRPr lang="ru-RU" sz="2000" b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2836512" name="Text Box 32"/>
          <p:cNvSpPr txBox="1">
            <a:spLocks noChangeArrowheads="1"/>
          </p:cNvSpPr>
          <p:nvPr/>
        </p:nvSpPr>
        <p:spPr bwMode="auto">
          <a:xfrm>
            <a:off x="287338" y="3735388"/>
            <a:ext cx="7921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sz="2000" b="0">
                <a:solidFill>
                  <a:srgbClr val="FF3300"/>
                </a:solidFill>
                <a:latin typeface="Arial" charset="0"/>
              </a:rPr>
              <a:t>fail</a:t>
            </a:r>
            <a:endParaRPr lang="ru-RU" sz="2000" b="0">
              <a:solidFill>
                <a:srgbClr val="FF3300"/>
              </a:solidFill>
              <a:latin typeface="Arial" charset="0"/>
            </a:endParaRPr>
          </a:p>
        </p:txBody>
      </p:sp>
      <p:cxnSp>
        <p:nvCxnSpPr>
          <p:cNvPr id="2836513" name="AutoShape 33"/>
          <p:cNvCxnSpPr>
            <a:cxnSpLocks noChangeShapeType="1"/>
            <a:stCxn id="2836485" idx="3"/>
            <a:endCxn id="2836512" idx="3"/>
          </p:cNvCxnSpPr>
          <p:nvPr/>
        </p:nvCxnSpPr>
        <p:spPr bwMode="auto">
          <a:xfrm rot="5400000">
            <a:off x="2489994" y="2085181"/>
            <a:ext cx="422275" cy="3243263"/>
          </a:xfrm>
          <a:prstGeom prst="curvedConnector2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 type="triangle" w="med" len="med"/>
          </a:ln>
          <a:effectLst/>
        </p:spPr>
      </p:cxnSp>
      <p:sp>
        <p:nvSpPr>
          <p:cNvPr id="2836514" name="Text Box 34"/>
          <p:cNvSpPr txBox="1">
            <a:spLocks noChangeArrowheads="1"/>
          </p:cNvSpPr>
          <p:nvPr/>
        </p:nvSpPr>
        <p:spPr bwMode="auto">
          <a:xfrm rot="-316761">
            <a:off x="1976438" y="3673475"/>
            <a:ext cx="695325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sz="2000">
                <a:sym typeface="Symbol" pitchFamily="18" charset="2"/>
              </a:rPr>
              <a:t>B</a:t>
            </a:r>
            <a:r>
              <a:rPr lang="ru-RU" sz="2000" b="0" baseline="-25000">
                <a:latin typeface="Times New Roman" pitchFamily="18" charset="0"/>
                <a:sym typeface="Symbol" pitchFamily="18" charset="2"/>
              </a:rPr>
              <a:t>плохой</a:t>
            </a:r>
            <a:endParaRPr lang="en-US" sz="2000" b="0">
              <a:sym typeface="Symbol" pitchFamily="18" charset="2"/>
            </a:endParaRPr>
          </a:p>
        </p:txBody>
      </p:sp>
      <p:cxnSp>
        <p:nvCxnSpPr>
          <p:cNvPr id="2836515" name="AutoShape 35"/>
          <p:cNvCxnSpPr>
            <a:cxnSpLocks noChangeShapeType="1"/>
            <a:stCxn id="2836485" idx="5"/>
            <a:endCxn id="2836511" idx="1"/>
          </p:cNvCxnSpPr>
          <p:nvPr/>
        </p:nvCxnSpPr>
        <p:spPr bwMode="auto">
          <a:xfrm rot="16200000" flipH="1">
            <a:off x="6061869" y="2096294"/>
            <a:ext cx="422275" cy="3221037"/>
          </a:xfrm>
          <a:prstGeom prst="curvedConnector2">
            <a:avLst/>
          </a:prstGeom>
          <a:noFill/>
          <a:ln w="9525">
            <a:solidFill>
              <a:srgbClr val="3333FF"/>
            </a:solidFill>
            <a:prstDash val="dash"/>
            <a:round/>
            <a:headEnd/>
            <a:tailEnd type="triangle" w="med" len="med"/>
          </a:ln>
          <a:effectLst/>
        </p:spPr>
      </p:cxnSp>
      <p:sp>
        <p:nvSpPr>
          <p:cNvPr id="2836516" name="Text Box 36"/>
          <p:cNvSpPr txBox="1">
            <a:spLocks noChangeArrowheads="1"/>
          </p:cNvSpPr>
          <p:nvPr/>
        </p:nvSpPr>
        <p:spPr bwMode="auto">
          <a:xfrm rot="548530">
            <a:off x="5516563" y="3608388"/>
            <a:ext cx="822325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sz="2000">
                <a:sym typeface="Symbol" pitchFamily="18" charset="2"/>
              </a:rPr>
              <a:t>B</a:t>
            </a:r>
            <a:r>
              <a:rPr lang="ru-RU" sz="2000" b="0" baseline="-25000">
                <a:latin typeface="Times New Roman" pitchFamily="18" charset="0"/>
                <a:sym typeface="Symbol" pitchFamily="18" charset="2"/>
              </a:rPr>
              <a:t>хороший</a:t>
            </a:r>
            <a:endParaRPr lang="en-US" sz="2000" b="0">
              <a:sym typeface="Symbol" pitchFamily="18" charset="2"/>
            </a:endParaRPr>
          </a:p>
        </p:txBody>
      </p:sp>
      <p:sp>
        <p:nvSpPr>
          <p:cNvPr id="2836517" name="Oval 37"/>
          <p:cNvSpPr>
            <a:spLocks noChangeArrowheads="1"/>
          </p:cNvSpPr>
          <p:nvPr/>
        </p:nvSpPr>
        <p:spPr bwMode="auto">
          <a:xfrm>
            <a:off x="4284663" y="4616450"/>
            <a:ext cx="215900" cy="4318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0">
                <a:sym typeface="Symbol" pitchFamily="18" charset="2"/>
              </a:rPr>
              <a:t>y</a:t>
            </a:r>
            <a:endParaRPr lang="ru-RU" sz="2000" b="0">
              <a:sym typeface="Symbol" pitchFamily="18" charset="2"/>
            </a:endParaRPr>
          </a:p>
        </p:txBody>
      </p:sp>
      <p:sp>
        <p:nvSpPr>
          <p:cNvPr id="2836518" name="Text Box 38"/>
          <p:cNvSpPr txBox="1">
            <a:spLocks noChangeArrowheads="1"/>
          </p:cNvSpPr>
          <p:nvPr/>
        </p:nvSpPr>
        <p:spPr bwMode="auto">
          <a:xfrm>
            <a:off x="395288" y="4937125"/>
            <a:ext cx="3289300" cy="3048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2000" b="0">
                <a:latin typeface="Times New Roman" pitchFamily="18" charset="0"/>
              </a:rPr>
              <a:t>«плохих» нет в спецификации</a:t>
            </a:r>
          </a:p>
        </p:txBody>
      </p:sp>
      <p:sp>
        <p:nvSpPr>
          <p:cNvPr id="2836519" name="Text Box 39"/>
          <p:cNvSpPr txBox="1">
            <a:spLocks noChangeArrowheads="1"/>
          </p:cNvSpPr>
          <p:nvPr/>
        </p:nvSpPr>
        <p:spPr bwMode="auto">
          <a:xfrm>
            <a:off x="5327650" y="4937125"/>
            <a:ext cx="3552825" cy="3048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2000" b="0">
                <a:latin typeface="Times New Roman" pitchFamily="18" charset="0"/>
              </a:rPr>
              <a:t>«хорошие» есть в спецификации</a:t>
            </a:r>
          </a:p>
        </p:txBody>
      </p:sp>
      <p:grpSp>
        <p:nvGrpSpPr>
          <p:cNvPr id="2836520" name="Group 4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36521" name="Text Box 41"/>
            <p:cNvSpPr txBox="1">
              <a:spLocks noChangeArrowheads="1"/>
            </p:cNvSpPr>
            <p:nvPr/>
          </p:nvSpPr>
          <p:spPr bwMode="auto">
            <a:xfrm>
              <a:off x="3311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836522" name="Group 4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36523" name="Group 4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36524" name="Rectangle 4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36525" name="Rectangle 4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36526" name="Rectangle 4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36527" name="Rectangle 4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36528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36529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36530" name="Text Box 50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  <p:sp>
        <p:nvSpPr>
          <p:cNvPr id="2836532" name="Text Box 52"/>
          <p:cNvSpPr txBox="1">
            <a:spLocks noChangeArrowheads="1"/>
          </p:cNvSpPr>
          <p:nvPr/>
        </p:nvSpPr>
        <p:spPr bwMode="auto">
          <a:xfrm>
            <a:off x="1131888" y="5624513"/>
            <a:ext cx="6753225" cy="752475"/>
          </a:xfrm>
          <a:prstGeom prst="rect">
            <a:avLst/>
          </a:prstGeom>
          <a:solidFill>
            <a:srgbClr val="F7F4BB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72000" tIns="36000" rIns="72000" bIns="36000">
            <a:spAutoFit/>
          </a:bodyPr>
          <a:lstStyle/>
          <a:p>
            <a:r>
              <a:rPr lang="ru-RU" altLang="zh-TW" sz="1600" b="0" i="1">
                <a:solidFill>
                  <a:srgbClr val="000000"/>
                </a:solidFill>
                <a:latin typeface="Times New Roman" pitchFamily="18" charset="0"/>
              </a:rPr>
              <a:t>(теорема_16)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</a:rPr>
              <a:t>Если набор трассовых тестов полон, то</a:t>
            </a:r>
          </a:p>
          <a:p>
            <a:pPr>
              <a:spcBef>
                <a:spcPct val="0"/>
              </a:spcBef>
            </a:pP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</a:rPr>
              <a:t>	      набор соответствующих </a:t>
            </a:r>
            <a:r>
              <a:rPr lang="en-US" altLang="zh-TW" sz="2000" b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LTS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</a:rPr>
              <a:t>-тестов тоже полон.</a:t>
            </a:r>
            <a:endParaRPr lang="ru-RU" sz="20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36549" name="Text Box 69"/>
          <p:cNvSpPr txBox="1">
            <a:spLocks noChangeArrowheads="1"/>
          </p:cNvSpPr>
          <p:nvPr/>
        </p:nvSpPr>
        <p:spPr bwMode="auto">
          <a:xfrm>
            <a:off x="5543550" y="2093913"/>
            <a:ext cx="1155700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sz="2000" b="0" u="sng">
                <a:sym typeface="Symbol" pitchFamily="18" charset="2"/>
              </a:rPr>
              <a:t>a</a:t>
            </a:r>
            <a:r>
              <a:rPr lang="ru-RU" sz="2000" b="0" baseline="-25000">
                <a:latin typeface="Times New Roman" pitchFamily="18" charset="0"/>
                <a:sym typeface="Symbol" pitchFamily="18" charset="2"/>
              </a:rPr>
              <a:t>хороший</a:t>
            </a:r>
            <a:r>
              <a:rPr lang="en-US" sz="2000" b="0">
                <a:sym typeface="Symbol" pitchFamily="18" charset="2"/>
              </a:rPr>
              <a:t></a:t>
            </a:r>
            <a:r>
              <a:rPr lang="en-US" sz="2000" u="sng">
                <a:sym typeface="Symbol" pitchFamily="18" charset="2"/>
              </a:rPr>
              <a:t>A</a:t>
            </a:r>
            <a:endParaRPr lang="ru-RU" sz="2000" u="sng">
              <a:sym typeface="Symbol" pitchFamily="18" charset="2"/>
            </a:endParaRPr>
          </a:p>
        </p:txBody>
      </p:sp>
      <p:sp>
        <p:nvSpPr>
          <p:cNvPr id="2836550" name="Text Box 70"/>
          <p:cNvSpPr txBox="1">
            <a:spLocks noChangeArrowheads="1"/>
          </p:cNvSpPr>
          <p:nvPr/>
        </p:nvSpPr>
        <p:spPr bwMode="auto">
          <a:xfrm>
            <a:off x="2051050" y="2093913"/>
            <a:ext cx="1028700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sz="2000" b="0" u="sng">
                <a:sym typeface="Symbol" pitchFamily="18" charset="2"/>
              </a:rPr>
              <a:t>a</a:t>
            </a:r>
            <a:r>
              <a:rPr lang="ru-RU" sz="2000" b="0" baseline="-25000">
                <a:latin typeface="Times New Roman" pitchFamily="18" charset="0"/>
                <a:sym typeface="Symbol" pitchFamily="18" charset="2"/>
              </a:rPr>
              <a:t>плохой</a:t>
            </a:r>
            <a:r>
              <a:rPr lang="en-US" sz="2000" b="0">
                <a:sym typeface="Symbol" pitchFamily="18" charset="2"/>
              </a:rPr>
              <a:t></a:t>
            </a:r>
            <a:r>
              <a:rPr lang="en-US" sz="2000" u="sng">
                <a:sym typeface="Symbol" pitchFamily="18" charset="2"/>
              </a:rPr>
              <a:t>A</a:t>
            </a:r>
            <a:endParaRPr lang="ru-RU" sz="2000" u="sng">
              <a:sym typeface="Symbol" pitchFamily="18" charset="2"/>
            </a:endParaRPr>
          </a:p>
        </p:txBody>
      </p:sp>
      <p:sp>
        <p:nvSpPr>
          <p:cNvPr id="2836551" name="Text Box 71"/>
          <p:cNvSpPr txBox="1">
            <a:spLocks noChangeArrowheads="1"/>
          </p:cNvSpPr>
          <p:nvPr/>
        </p:nvSpPr>
        <p:spPr bwMode="auto">
          <a:xfrm>
            <a:off x="5543550" y="3067050"/>
            <a:ext cx="1155700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sz="2000" b="0" u="sng">
                <a:sym typeface="Symbol" pitchFamily="18" charset="2"/>
              </a:rPr>
              <a:t>b</a:t>
            </a:r>
            <a:r>
              <a:rPr lang="ru-RU" sz="2000" b="0" baseline="-25000">
                <a:latin typeface="Times New Roman" pitchFamily="18" charset="0"/>
                <a:sym typeface="Symbol" pitchFamily="18" charset="2"/>
              </a:rPr>
              <a:t>хороший</a:t>
            </a:r>
            <a:r>
              <a:rPr lang="en-US" sz="2000" b="0">
                <a:sym typeface="Symbol" pitchFamily="18" charset="2"/>
              </a:rPr>
              <a:t></a:t>
            </a:r>
            <a:r>
              <a:rPr lang="en-US" sz="2000" u="sng">
                <a:sym typeface="Symbol" pitchFamily="18" charset="2"/>
              </a:rPr>
              <a:t>B</a:t>
            </a:r>
            <a:endParaRPr lang="ru-RU" sz="2000" u="sng">
              <a:sym typeface="Symbol" pitchFamily="18" charset="2"/>
            </a:endParaRPr>
          </a:p>
        </p:txBody>
      </p:sp>
      <p:sp>
        <p:nvSpPr>
          <p:cNvPr id="2836552" name="Text Box 72"/>
          <p:cNvSpPr txBox="1">
            <a:spLocks noChangeArrowheads="1"/>
          </p:cNvSpPr>
          <p:nvPr/>
        </p:nvSpPr>
        <p:spPr bwMode="auto">
          <a:xfrm>
            <a:off x="2016125" y="3067050"/>
            <a:ext cx="1028700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sz="2000" b="0" u="sng">
                <a:sym typeface="Symbol" pitchFamily="18" charset="2"/>
              </a:rPr>
              <a:t>b</a:t>
            </a:r>
            <a:r>
              <a:rPr lang="ru-RU" sz="2000" b="0" baseline="-25000">
                <a:latin typeface="Times New Roman" pitchFamily="18" charset="0"/>
                <a:sym typeface="Symbol" pitchFamily="18" charset="2"/>
              </a:rPr>
              <a:t>плохой</a:t>
            </a:r>
            <a:r>
              <a:rPr lang="en-US" sz="2000" b="0">
                <a:sym typeface="Symbol" pitchFamily="18" charset="2"/>
              </a:rPr>
              <a:t></a:t>
            </a:r>
            <a:r>
              <a:rPr lang="en-US" sz="2000" u="sng">
                <a:sym typeface="Symbol" pitchFamily="18" charset="2"/>
              </a:rPr>
              <a:t>B</a:t>
            </a:r>
            <a:endParaRPr lang="ru-RU" sz="2000" u="sng">
              <a:sym typeface="Symbol" pitchFamily="18" charset="2"/>
            </a:endParaRPr>
          </a:p>
        </p:txBody>
      </p:sp>
      <p:sp>
        <p:nvSpPr>
          <p:cNvPr id="2836553" name="Text Box 73"/>
          <p:cNvSpPr txBox="1">
            <a:spLocks noChangeArrowheads="1"/>
          </p:cNvSpPr>
          <p:nvPr/>
        </p:nvSpPr>
        <p:spPr bwMode="auto">
          <a:xfrm>
            <a:off x="5543550" y="4178300"/>
            <a:ext cx="1155700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sz="2000" b="0" u="sng">
                <a:sym typeface="Symbol" pitchFamily="18" charset="2"/>
              </a:rPr>
              <a:t>c</a:t>
            </a:r>
            <a:r>
              <a:rPr lang="ru-RU" sz="2000" b="0" baseline="-25000">
                <a:latin typeface="Times New Roman" pitchFamily="18" charset="0"/>
                <a:sym typeface="Symbol" pitchFamily="18" charset="2"/>
              </a:rPr>
              <a:t>хороший</a:t>
            </a:r>
            <a:r>
              <a:rPr lang="en-US" sz="2000" b="0">
                <a:sym typeface="Symbol" pitchFamily="18" charset="2"/>
              </a:rPr>
              <a:t></a:t>
            </a:r>
            <a:r>
              <a:rPr lang="en-US" sz="2000" u="sng">
                <a:sym typeface="Symbol" pitchFamily="18" charset="2"/>
              </a:rPr>
              <a:t>C</a:t>
            </a:r>
            <a:endParaRPr lang="ru-RU" sz="2000" u="sng">
              <a:sym typeface="Symbol" pitchFamily="18" charset="2"/>
            </a:endParaRPr>
          </a:p>
        </p:txBody>
      </p:sp>
      <p:sp>
        <p:nvSpPr>
          <p:cNvPr id="2836554" name="Text Box 74"/>
          <p:cNvSpPr txBox="1">
            <a:spLocks noChangeArrowheads="1"/>
          </p:cNvSpPr>
          <p:nvPr/>
        </p:nvSpPr>
        <p:spPr bwMode="auto">
          <a:xfrm>
            <a:off x="2016125" y="4178300"/>
            <a:ext cx="1028700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sz="2000" b="0" u="sng">
                <a:sym typeface="Symbol" pitchFamily="18" charset="2"/>
              </a:rPr>
              <a:t>c</a:t>
            </a:r>
            <a:r>
              <a:rPr lang="ru-RU" sz="2000" b="0" baseline="-25000">
                <a:latin typeface="Times New Roman" pitchFamily="18" charset="0"/>
                <a:sym typeface="Symbol" pitchFamily="18" charset="2"/>
              </a:rPr>
              <a:t>плохой</a:t>
            </a:r>
            <a:r>
              <a:rPr lang="en-US" sz="2000" b="0">
                <a:sym typeface="Symbol" pitchFamily="18" charset="2"/>
              </a:rPr>
              <a:t></a:t>
            </a:r>
            <a:r>
              <a:rPr lang="en-US" sz="2000" u="sng">
                <a:sym typeface="Symbol" pitchFamily="18" charset="2"/>
              </a:rPr>
              <a:t>C</a:t>
            </a:r>
            <a:endParaRPr lang="ru-RU" sz="2000" u="sng">
              <a:sym typeface="Symbol" pitchFamily="18" charset="2"/>
            </a:endParaRPr>
          </a:p>
        </p:txBody>
      </p:sp>
      <p:sp>
        <p:nvSpPr>
          <p:cNvPr id="2836557" name="Text Box 77"/>
          <p:cNvSpPr txBox="1">
            <a:spLocks noChangeArrowheads="1"/>
          </p:cNvSpPr>
          <p:nvPr/>
        </p:nvSpPr>
        <p:spPr bwMode="auto">
          <a:xfrm rot="-316761">
            <a:off x="2212975" y="3736975"/>
            <a:ext cx="239713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54000" tIns="10800" rIns="54000">
            <a:spAutoFit/>
          </a:bodyPr>
          <a:lstStyle/>
          <a:p>
            <a:pPr algn="l"/>
            <a:r>
              <a:rPr lang="en-US" sz="2000" b="0">
                <a:sym typeface="Symbol" pitchFamily="18" charset="2"/>
              </a:rPr>
              <a:t></a:t>
            </a:r>
          </a:p>
        </p:txBody>
      </p:sp>
      <p:sp>
        <p:nvSpPr>
          <p:cNvPr id="2836558" name="Text Box 78"/>
          <p:cNvSpPr txBox="1">
            <a:spLocks noChangeArrowheads="1"/>
          </p:cNvSpPr>
          <p:nvPr/>
        </p:nvSpPr>
        <p:spPr bwMode="auto">
          <a:xfrm rot="548530">
            <a:off x="5762625" y="3644900"/>
            <a:ext cx="239713" cy="36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54000" tIns="10800" rIns="54000">
            <a:spAutoFit/>
          </a:bodyPr>
          <a:lstStyle/>
          <a:p>
            <a:pPr algn="l"/>
            <a:r>
              <a:rPr lang="en-US" sz="2000" b="0">
                <a:sym typeface="Symbol" pitchFamily="18" charset="2"/>
              </a:rPr>
              <a:t></a:t>
            </a:r>
          </a:p>
        </p:txBody>
      </p:sp>
      <p:sp>
        <p:nvSpPr>
          <p:cNvPr id="2836559" name="Oval 79"/>
          <p:cNvSpPr>
            <a:spLocks noChangeArrowheads="1"/>
          </p:cNvSpPr>
          <p:nvPr/>
        </p:nvSpPr>
        <p:spPr bwMode="auto">
          <a:xfrm>
            <a:off x="4140200" y="2636838"/>
            <a:ext cx="431800" cy="32385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2000" b="0">
                <a:sym typeface="Symbol" pitchFamily="18" charset="2"/>
              </a:rPr>
              <a:t></a:t>
            </a:r>
          </a:p>
        </p:txBody>
      </p:sp>
      <p:sp>
        <p:nvSpPr>
          <p:cNvPr id="2836560" name="Text Box 80"/>
          <p:cNvSpPr txBox="1">
            <a:spLocks noChangeArrowheads="1"/>
          </p:cNvSpPr>
          <p:nvPr/>
        </p:nvSpPr>
        <p:spPr bwMode="auto">
          <a:xfrm>
            <a:off x="34925" y="12207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836561" name="Text Box 81"/>
          <p:cNvSpPr txBox="1">
            <a:spLocks noChangeArrowheads="1"/>
          </p:cNvSpPr>
          <p:nvPr/>
        </p:nvSpPr>
        <p:spPr bwMode="auto">
          <a:xfrm>
            <a:off x="34925" y="13843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2836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836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836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836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836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6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836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836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836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836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836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836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836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836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836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836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836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2836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6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2836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2836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836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836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836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55" grpId="0"/>
      <p:bldP spid="2836556" grpId="0"/>
      <p:bldP spid="2836495" grpId="0"/>
      <p:bldP spid="2836497" grpId="0"/>
      <p:bldP spid="2836498" grpId="0" animBg="1"/>
      <p:bldP spid="2836499" grpId="0" animBg="1"/>
      <p:bldP spid="2836500" grpId="0" animBg="1"/>
      <p:bldP spid="2836501" grpId="0" animBg="1"/>
      <p:bldP spid="2836509" grpId="0" animBg="1"/>
      <p:bldP spid="2836510" grpId="0" animBg="1"/>
      <p:bldP spid="2836514" grpId="0" animBg="1"/>
      <p:bldP spid="2836516" grpId="0" animBg="1"/>
      <p:bldP spid="2836517" grpId="0"/>
      <p:bldP spid="2836549" grpId="0" animBg="1"/>
      <p:bldP spid="2836550" grpId="0" animBg="1"/>
      <p:bldP spid="2836551" grpId="0" animBg="1"/>
      <p:bldP spid="2836552" grpId="0" animBg="1"/>
      <p:bldP spid="2836553" grpId="0" animBg="1"/>
      <p:bldP spid="2836554" grpId="0" animBg="1"/>
      <p:bldP spid="2836557" grpId="0" animBg="1"/>
      <p:bldP spid="2836558" grpId="0" animBg="1"/>
      <p:bldP spid="2836559" grpId="0"/>
      <p:bldP spid="2836560" grpId="0"/>
      <p:bldP spid="28365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rgbClr val="F8F2DC"/>
          </a:fgClr>
          <a:bgClr>
            <a:srgbClr val="FDFAF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5D09-F8C2-479C-AE8E-0C69D6B5171B}" type="slidenum">
              <a:rPr lang="ru-RU"/>
              <a:pPr/>
              <a:t>2</a:t>
            </a:fld>
            <a:endParaRPr lang="ru-RU"/>
          </a:p>
        </p:txBody>
      </p:sp>
      <p:grpSp>
        <p:nvGrpSpPr>
          <p:cNvPr id="2484267" name="Group 4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484228" name="Text Box 4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484229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484230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484231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84232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84233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84234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8423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484236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484237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  <p:sp>
        <p:nvSpPr>
          <p:cNvPr id="2484279" name="Rectangle 55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850900"/>
          </a:xfrm>
          <a:noFill/>
          <a:ln/>
        </p:spPr>
        <p:txBody>
          <a:bodyPr tIns="90000" bIns="90000">
            <a:spAutoFit/>
          </a:bodyPr>
          <a:lstStyle/>
          <a:p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Цель работы</a:t>
            </a:r>
          </a:p>
        </p:txBody>
      </p:sp>
      <p:sp>
        <p:nvSpPr>
          <p:cNvPr id="2484280" name="Text Box 56"/>
          <p:cNvSpPr txBox="1">
            <a:spLocks noChangeArrowheads="1"/>
          </p:cNvSpPr>
          <p:nvPr/>
        </p:nvSpPr>
        <p:spPr bwMode="auto">
          <a:xfrm>
            <a:off x="252413" y="1412875"/>
            <a:ext cx="8532812" cy="472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marL="342900" indent="-342900" algn="l"/>
            <a:r>
              <a:rPr lang="ru-RU" altLang="zh-TW" b="0">
                <a:latin typeface="Times New Roman" pitchFamily="18" charset="0"/>
              </a:rPr>
              <a:t>Создание </a:t>
            </a:r>
            <a:r>
              <a:rPr lang="ru-RU" b="0">
                <a:latin typeface="Times New Roman" pitchFamily="18" charset="0"/>
              </a:rPr>
              <a:t>теории конформности, которая: </a:t>
            </a:r>
            <a:endParaRPr lang="ru-RU" b="0">
              <a:latin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ru-RU" altLang="zh-TW" sz="2000" b="0">
                <a:latin typeface="Times New Roman" pitchFamily="18" charset="0"/>
              </a:rPr>
              <a:t>Применима для класса семантик тестового взаимодействия, основанных на наблюдаемом поведении при функциональном тестировании, с параметризацией конформности («сводимости» реализации к спецификации)  семантикой из этого класса. </a:t>
            </a:r>
          </a:p>
          <a:p>
            <a:pPr marL="342900" indent="-342900">
              <a:buFontTx/>
              <a:buAutoNum type="arabicPeriod"/>
            </a:pPr>
            <a:r>
              <a:rPr lang="ru-RU" altLang="zh-TW" sz="2000" b="0">
                <a:latin typeface="Times New Roman" pitchFamily="18" charset="0"/>
              </a:rPr>
              <a:t>Учитывала все типы поведения, ненаблюдаемого или запрещенного при тестировании, при условии, что такое поведение не препятствует проверке конформности заданной спецификации в тестовых экспериментах. </a:t>
            </a:r>
          </a:p>
          <a:p>
            <a:pPr marL="342900" indent="-342900" algn="l">
              <a:buFontTx/>
              <a:buAutoNum type="arabicPeriod"/>
            </a:pPr>
            <a:r>
              <a:rPr lang="ru-RU" sz="2000" b="0">
                <a:latin typeface="Times New Roman" pitchFamily="18" charset="0"/>
              </a:rPr>
              <a:t>Развита до уровня алгоритмов генерации тестов по спецификации. </a:t>
            </a:r>
          </a:p>
          <a:p>
            <a:pPr marL="342900" indent="-342900">
              <a:buFontTx/>
              <a:buAutoNum type="arabicPeriod"/>
            </a:pPr>
            <a:r>
              <a:rPr lang="ru-RU" sz="2000" b="0">
                <a:latin typeface="Times New Roman" pitchFamily="18" charset="0"/>
              </a:rPr>
              <a:t>Решает проблемы сохранения конформности при асинхронном тестировании (тестировании в контексте) и автоматической верификации декомпозиции системных требований для сложных систем, состоящих из многих компонентов.</a:t>
            </a:r>
            <a:endParaRPr lang="en-US" sz="2000" b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4A420-4B42-4247-83B6-0AE151BEF738}" type="slidenum">
              <a:rPr lang="ru-RU"/>
              <a:pPr/>
              <a:t>20</a:t>
            </a:fld>
            <a:endParaRPr lang="ru-RU"/>
          </a:p>
        </p:txBody>
      </p:sp>
      <p:sp>
        <p:nvSpPr>
          <p:cNvPr id="2840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23925" y="1204913"/>
            <a:ext cx="7270750" cy="3105150"/>
          </a:xfrm>
          <a:noFill/>
        </p:spPr>
        <p:txBody>
          <a:bodyPr wrap="none" tIns="90000" bIns="9000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3200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Часть</a:t>
            </a:r>
            <a:r>
              <a:rPr lang="en-US" sz="3200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3200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3200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АСИНХРОННОЕ ТЕСТИРОВАНИЕ</a:t>
            </a:r>
            <a:b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ВЕРИФИКАЦИЯ ДЕКОМПОЗИЦИИ</a:t>
            </a:r>
          </a:p>
        </p:txBody>
      </p:sp>
      <p:grpSp>
        <p:nvGrpSpPr>
          <p:cNvPr id="2840579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40580" name="Text Box 4"/>
            <p:cNvSpPr txBox="1">
              <a:spLocks noChangeArrowheads="1"/>
            </p:cNvSpPr>
            <p:nvPr/>
          </p:nvSpPr>
          <p:spPr bwMode="auto">
            <a:xfrm>
              <a:off x="3969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840581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40582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40583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40584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40585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40586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4058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40588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40589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F1587-C803-4A9C-90EA-343BA1110BD8}" type="slidenum">
              <a:rPr lang="ru-RU"/>
              <a:pPr/>
              <a:t>21</a:t>
            </a:fld>
            <a:endParaRPr lang="ru-RU"/>
          </a:p>
        </p:txBody>
      </p:sp>
      <p:sp>
        <p:nvSpPr>
          <p:cNvPr id="2861058" name="Text Box 2"/>
          <p:cNvSpPr txBox="1">
            <a:spLocks noChangeArrowheads="1"/>
          </p:cNvSpPr>
          <p:nvPr/>
        </p:nvSpPr>
        <p:spPr bwMode="auto">
          <a:xfrm>
            <a:off x="4949825" y="1741488"/>
            <a:ext cx="1824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en-US" sz="2000"/>
              <a:t>T</a:t>
            </a:r>
            <a:r>
              <a:rPr lang="en-US" altLang="zh-TW" sz="2000" b="0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 i="1">
                <a:latin typeface="Times New Roman" pitchFamily="18" charset="0"/>
              </a:rPr>
              <a:t>Context</a:t>
            </a:r>
            <a:r>
              <a:rPr lang="en-US" sz="2000" b="0"/>
              <a:t>(</a:t>
            </a:r>
            <a:r>
              <a:rPr lang="en-US" sz="2000"/>
              <a:t>I</a:t>
            </a:r>
            <a:r>
              <a:rPr lang="en-US" sz="2000" b="0"/>
              <a:t>)</a:t>
            </a:r>
            <a:endParaRPr lang="en-US" sz="2000">
              <a:sym typeface="Symbol" pitchFamily="18" charset="2"/>
            </a:endParaRPr>
          </a:p>
        </p:txBody>
      </p:sp>
      <p:sp>
        <p:nvSpPr>
          <p:cNvPr id="2861059" name="Text Box 3"/>
          <p:cNvSpPr txBox="1">
            <a:spLocks noChangeArrowheads="1"/>
          </p:cNvSpPr>
          <p:nvPr/>
        </p:nvSpPr>
        <p:spPr bwMode="auto">
          <a:xfrm>
            <a:off x="6659563" y="1741488"/>
            <a:ext cx="167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en-US" sz="2000" b="0"/>
              <a:t>= </a:t>
            </a:r>
            <a:r>
              <a:rPr lang="en-US" sz="2000"/>
              <a:t>T</a:t>
            </a:r>
            <a:r>
              <a:rPr lang="en-US" altLang="zh-TW" sz="2000" b="0">
                <a:ea typeface="新細明體" pitchFamily="18" charset="-120"/>
                <a:sym typeface="Euclid Math One" pitchFamily="18" charset="2"/>
              </a:rPr>
              <a:t>(</a:t>
            </a:r>
            <a:r>
              <a:rPr lang="en-US" altLang="zh-TW" sz="2000">
                <a:ea typeface="新細明體" pitchFamily="18" charset="-120"/>
                <a:sym typeface="Euclid Math One" pitchFamily="18" charset="2"/>
              </a:rPr>
              <a:t>I</a:t>
            </a:r>
            <a:r>
              <a:rPr lang="en-US" altLang="zh-TW" sz="2000" b="0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/>
              <a:t>Q</a:t>
            </a:r>
            <a:r>
              <a:rPr lang="en-US" sz="2000" b="0"/>
              <a:t>)</a:t>
            </a:r>
            <a:endParaRPr lang="en-US" sz="2000" b="0">
              <a:sym typeface="Symbol" pitchFamily="18" charset="2"/>
            </a:endParaRPr>
          </a:p>
        </p:txBody>
      </p:sp>
      <p:sp>
        <p:nvSpPr>
          <p:cNvPr id="2861060" name="AutoShape 4"/>
          <p:cNvSpPr>
            <a:spLocks noChangeArrowheads="1"/>
          </p:cNvSpPr>
          <p:nvPr/>
        </p:nvSpPr>
        <p:spPr bwMode="auto">
          <a:xfrm>
            <a:off x="360363" y="3141663"/>
            <a:ext cx="3292475" cy="3167062"/>
          </a:xfrm>
          <a:prstGeom prst="roundRect">
            <a:avLst>
              <a:gd name="adj" fmla="val 16667"/>
            </a:avLst>
          </a:prstGeom>
          <a:solidFill>
            <a:srgbClr val="EEFDED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endParaRPr lang="ru-RU" b="0">
              <a:latin typeface="Arial" charset="0"/>
            </a:endParaRPr>
          </a:p>
          <a:p>
            <a:pPr algn="ctr">
              <a:spcBef>
                <a:spcPct val="0"/>
              </a:spcBef>
            </a:pPr>
            <a:r>
              <a:rPr lang="ru-RU" b="0">
                <a:latin typeface="Arial" charset="0"/>
              </a:rPr>
              <a:t>тестовый контекст</a:t>
            </a:r>
          </a:p>
        </p:txBody>
      </p:sp>
      <p:sp>
        <p:nvSpPr>
          <p:cNvPr id="2861061" name="AutoShape 5"/>
          <p:cNvSpPr>
            <a:spLocks noChangeArrowheads="1"/>
          </p:cNvSpPr>
          <p:nvPr/>
        </p:nvSpPr>
        <p:spPr bwMode="auto">
          <a:xfrm>
            <a:off x="708025" y="5192713"/>
            <a:ext cx="2592388" cy="792162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ru-RU">
                <a:solidFill>
                  <a:srgbClr val="F8F2DC"/>
                </a:solidFill>
                <a:latin typeface="Arial" charset="0"/>
              </a:rPr>
              <a:t>реализация</a:t>
            </a:r>
            <a:r>
              <a:rPr lang="en-US">
                <a:solidFill>
                  <a:srgbClr val="F8F2DC"/>
                </a:solidFill>
                <a:latin typeface="Arial" charset="0"/>
              </a:rPr>
              <a:t> </a:t>
            </a:r>
            <a:r>
              <a:rPr lang="en-US">
                <a:solidFill>
                  <a:srgbClr val="F8F2DC"/>
                </a:solidFill>
              </a:rPr>
              <a:t>I</a:t>
            </a:r>
            <a:endParaRPr lang="ru-RU">
              <a:solidFill>
                <a:srgbClr val="F8F2DC"/>
              </a:solidFill>
            </a:endParaRPr>
          </a:p>
        </p:txBody>
      </p:sp>
      <p:cxnSp>
        <p:nvCxnSpPr>
          <p:cNvPr id="2861062" name="AutoShape 6"/>
          <p:cNvCxnSpPr>
            <a:cxnSpLocks noChangeShapeType="1"/>
            <a:stCxn id="2861070" idx="2"/>
            <a:endCxn id="2861060" idx="0"/>
          </p:cNvCxnSpPr>
          <p:nvPr/>
        </p:nvCxnSpPr>
        <p:spPr bwMode="auto">
          <a:xfrm flipH="1">
            <a:off x="2006600" y="2366963"/>
            <a:ext cx="11113" cy="7556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</p:cxnSp>
      <p:cxnSp>
        <p:nvCxnSpPr>
          <p:cNvPr id="2861063" name="AutoShape 7"/>
          <p:cNvCxnSpPr>
            <a:cxnSpLocks noChangeShapeType="1"/>
            <a:stCxn id="2861070" idx="2"/>
            <a:endCxn id="2861061" idx="0"/>
          </p:cNvCxnSpPr>
          <p:nvPr/>
        </p:nvCxnSpPr>
        <p:spPr bwMode="auto">
          <a:xfrm flipH="1">
            <a:off x="2005013" y="2366963"/>
            <a:ext cx="12700" cy="28067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</p:cxnSp>
      <p:sp>
        <p:nvSpPr>
          <p:cNvPr id="2861065" name="Text Box 9"/>
          <p:cNvSpPr txBox="1">
            <a:spLocks noChangeArrowheads="1"/>
          </p:cNvSpPr>
          <p:nvPr/>
        </p:nvSpPr>
        <p:spPr bwMode="auto">
          <a:xfrm>
            <a:off x="4949825" y="1303338"/>
            <a:ext cx="701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en-US" sz="2000"/>
              <a:t>T</a:t>
            </a:r>
            <a:r>
              <a:rPr lang="en-US" altLang="zh-TW" sz="2000" b="0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/>
              <a:t>I</a:t>
            </a:r>
            <a:endParaRPr lang="en-US" sz="2000">
              <a:sym typeface="Symbol" pitchFamily="18" charset="2"/>
            </a:endParaRPr>
          </a:p>
        </p:txBody>
      </p:sp>
      <p:sp>
        <p:nvSpPr>
          <p:cNvPr id="2861066" name="AutoShape 10"/>
          <p:cNvSpPr>
            <a:spLocks noChangeArrowheads="1"/>
          </p:cNvSpPr>
          <p:nvPr/>
        </p:nvSpPr>
        <p:spPr bwMode="auto">
          <a:xfrm>
            <a:off x="684213" y="3611563"/>
            <a:ext cx="2627312" cy="969962"/>
          </a:xfrm>
          <a:prstGeom prst="roundRect">
            <a:avLst>
              <a:gd name="adj" fmla="val 16667"/>
            </a:avLst>
          </a:prstGeom>
          <a:solidFill>
            <a:srgbClr val="EEFDED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sz="2000" b="0">
                <a:latin typeface="Arial" charset="0"/>
              </a:rPr>
              <a:t>c</a:t>
            </a:r>
            <a:r>
              <a:rPr lang="ru-RU" sz="2000" b="0">
                <a:latin typeface="Arial" charset="0"/>
              </a:rPr>
              <a:t>реда</a:t>
            </a:r>
            <a:r>
              <a:rPr lang="en-US" sz="2000" b="0">
                <a:latin typeface="Arial" charset="0"/>
              </a:rPr>
              <a:t> </a:t>
            </a:r>
            <a:r>
              <a:rPr lang="ru-RU" sz="2000" b="0">
                <a:latin typeface="Arial" charset="0"/>
              </a:rPr>
              <a:t>передачи</a:t>
            </a:r>
            <a:endParaRPr lang="en-US" sz="2000" b="0">
              <a:latin typeface="Arial" charset="0"/>
            </a:endParaRPr>
          </a:p>
          <a:p>
            <a:pPr algn="ctr">
              <a:spcBef>
                <a:spcPct val="0"/>
              </a:spcBef>
            </a:pPr>
            <a:r>
              <a:rPr lang="en-US"/>
              <a:t>Q</a:t>
            </a:r>
            <a:endParaRPr lang="ru-RU"/>
          </a:p>
        </p:txBody>
      </p:sp>
      <p:cxnSp>
        <p:nvCxnSpPr>
          <p:cNvPr id="2861067" name="AutoShape 11"/>
          <p:cNvCxnSpPr>
            <a:cxnSpLocks noChangeShapeType="1"/>
            <a:stCxn id="2861070" idx="2"/>
            <a:endCxn id="2861066" idx="0"/>
          </p:cNvCxnSpPr>
          <p:nvPr/>
        </p:nvCxnSpPr>
        <p:spPr bwMode="auto">
          <a:xfrm flipH="1">
            <a:off x="1998663" y="2366963"/>
            <a:ext cx="19050" cy="12255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</p:cxnSp>
      <p:cxnSp>
        <p:nvCxnSpPr>
          <p:cNvPr id="2861069" name="AutoShape 13"/>
          <p:cNvCxnSpPr>
            <a:cxnSpLocks noChangeShapeType="1"/>
            <a:stCxn id="2861061" idx="0"/>
            <a:endCxn id="2861066" idx="2"/>
          </p:cNvCxnSpPr>
          <p:nvPr/>
        </p:nvCxnSpPr>
        <p:spPr bwMode="auto">
          <a:xfrm flipH="1" flipV="1">
            <a:off x="1998663" y="4600575"/>
            <a:ext cx="6350" cy="5730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</p:cxnSp>
      <p:sp>
        <p:nvSpPr>
          <p:cNvPr id="2861070" name="AutoShape 14"/>
          <p:cNvSpPr>
            <a:spLocks noChangeArrowheads="1"/>
          </p:cNvSpPr>
          <p:nvPr/>
        </p:nvSpPr>
        <p:spPr bwMode="auto">
          <a:xfrm>
            <a:off x="1117600" y="1700213"/>
            <a:ext cx="1800225" cy="647700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ru-RU" sz="2800" b="0">
                <a:latin typeface="Arial" charset="0"/>
              </a:rPr>
              <a:t>тест</a:t>
            </a:r>
            <a:r>
              <a:rPr lang="en-US" sz="2800" b="0">
                <a:latin typeface="Arial" charset="0"/>
              </a:rPr>
              <a:t> </a:t>
            </a:r>
            <a:r>
              <a:rPr lang="en-US" sz="2800"/>
              <a:t>T</a:t>
            </a:r>
            <a:endParaRPr lang="ru-RU" sz="2800"/>
          </a:p>
        </p:txBody>
      </p:sp>
      <p:sp>
        <p:nvSpPr>
          <p:cNvPr id="2861071" name="Text Box 15"/>
          <p:cNvSpPr txBox="1">
            <a:spLocks noChangeArrowheads="1"/>
          </p:cNvSpPr>
          <p:nvPr/>
        </p:nvSpPr>
        <p:spPr bwMode="auto">
          <a:xfrm>
            <a:off x="250825" y="1196975"/>
            <a:ext cx="3946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b="0">
                <a:latin typeface="Arial" charset="0"/>
              </a:rPr>
              <a:t>Синхронное тестирование</a:t>
            </a:r>
          </a:p>
        </p:txBody>
      </p:sp>
      <p:sp>
        <p:nvSpPr>
          <p:cNvPr id="2861072" name="Text Box 16"/>
          <p:cNvSpPr txBox="1">
            <a:spLocks noChangeArrowheads="1"/>
          </p:cNvSpPr>
          <p:nvPr/>
        </p:nvSpPr>
        <p:spPr bwMode="auto">
          <a:xfrm>
            <a:off x="250825" y="1196975"/>
            <a:ext cx="4081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b="0">
                <a:latin typeface="Arial" charset="0"/>
              </a:rPr>
              <a:t>Асинхронное тестирование</a:t>
            </a:r>
          </a:p>
        </p:txBody>
      </p:sp>
      <p:sp>
        <p:nvSpPr>
          <p:cNvPr id="2861086" name="Rectangle 30"/>
          <p:cNvSpPr>
            <a:spLocks noChangeArrowheads="1"/>
          </p:cNvSpPr>
          <p:nvPr/>
        </p:nvSpPr>
        <p:spPr bwMode="auto">
          <a:xfrm>
            <a:off x="1971675" y="414338"/>
            <a:ext cx="5370513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90000" bIns="9000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altLang="zh-TW" sz="32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Асинхронное тестирование</a:t>
            </a:r>
            <a:endParaRPr lang="en-US" sz="3200" b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861088" name="Text Box 32"/>
          <p:cNvSpPr txBox="1">
            <a:spLocks noChangeArrowheads="1"/>
          </p:cNvSpPr>
          <p:nvPr/>
        </p:nvSpPr>
        <p:spPr bwMode="auto">
          <a:xfrm>
            <a:off x="4643438" y="5716588"/>
            <a:ext cx="3870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2000"/>
              <a:t>I</a:t>
            </a:r>
            <a:r>
              <a:rPr lang="en-US" sz="2000" b="0"/>
              <a:t> </a:t>
            </a:r>
            <a:r>
              <a:rPr lang="en-US" sz="2000" i="1">
                <a:latin typeface="Times New Roman" pitchFamily="18" charset="0"/>
              </a:rPr>
              <a:t>saco</a:t>
            </a:r>
            <a:r>
              <a:rPr lang="en-US" sz="2000" b="0"/>
              <a:t> </a:t>
            </a:r>
            <a:r>
              <a:rPr lang="en-US" sz="2000"/>
              <a:t>S</a:t>
            </a:r>
            <a:r>
              <a:rPr lang="en-US" sz="2000" b="0"/>
              <a:t> </a:t>
            </a:r>
            <a:r>
              <a:rPr lang="en-US" sz="2000" b="0">
                <a:sym typeface="Euclid Symbol" pitchFamily="18" charset="2"/>
              </a:rPr>
              <a:t></a:t>
            </a:r>
            <a:r>
              <a:rPr lang="ru-RU" sz="2000">
                <a:sym typeface="Euclid Math One" pitchFamily="18" charset="2"/>
              </a:rPr>
              <a:t> </a:t>
            </a:r>
            <a:r>
              <a:rPr lang="en-US" sz="2000"/>
              <a:t>I</a:t>
            </a:r>
            <a:r>
              <a:rPr lang="en-US" altLang="zh-TW" sz="2000">
                <a:ea typeface="新細明體" pitchFamily="18" charset="-120"/>
                <a:sym typeface="Euclid Math One" pitchFamily="18" charset="2"/>
              </a:rPr>
              <a:t>Q</a:t>
            </a:r>
            <a:r>
              <a:rPr lang="en-US" sz="2000" b="0"/>
              <a:t> </a:t>
            </a:r>
            <a:r>
              <a:rPr lang="en-US" sz="2000" i="1">
                <a:latin typeface="Times New Roman" pitchFamily="18" charset="0"/>
              </a:rPr>
              <a:t>saco</a:t>
            </a:r>
            <a:r>
              <a:rPr lang="en-US" sz="2000" b="0"/>
              <a:t> </a:t>
            </a:r>
            <a:r>
              <a:rPr lang="en-US" altLang="zh-TW" sz="2000">
                <a:latin typeface="Monotype Corsiva" pitchFamily="66" charset="0"/>
                <a:ea typeface="新細明體" pitchFamily="18" charset="-120"/>
                <a:sym typeface="Euclid Math One" pitchFamily="18" charset="2"/>
              </a:rPr>
              <a:t>T</a:t>
            </a:r>
            <a:r>
              <a:rPr lang="ru-RU" sz="2000" b="0"/>
              <a:t>(</a:t>
            </a:r>
            <a:r>
              <a:rPr lang="en-US" sz="2000"/>
              <a:t>S</a:t>
            </a:r>
            <a:r>
              <a:rPr lang="ru-RU" sz="2000" b="0"/>
              <a:t>)</a:t>
            </a:r>
            <a:r>
              <a:rPr lang="en-US" altLang="zh-TW" sz="2000">
                <a:ea typeface="新細明體" pitchFamily="18" charset="-120"/>
                <a:sym typeface="Euclid Math One" pitchFamily="18" charset="2"/>
              </a:rPr>
              <a:t>Q</a:t>
            </a:r>
            <a:endParaRPr lang="en-US" sz="2000" b="0">
              <a:sym typeface="Euclid Math One" pitchFamily="18" charset="2"/>
            </a:endParaRPr>
          </a:p>
        </p:txBody>
      </p:sp>
      <p:sp>
        <p:nvSpPr>
          <p:cNvPr id="2861089" name="Text Box 33"/>
          <p:cNvSpPr txBox="1">
            <a:spLocks noChangeArrowheads="1"/>
          </p:cNvSpPr>
          <p:nvPr/>
        </p:nvSpPr>
        <p:spPr bwMode="auto">
          <a:xfrm>
            <a:off x="6264275" y="1268413"/>
            <a:ext cx="2128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en-US" sz="2000" i="1">
                <a:latin typeface="Times New Roman" pitchFamily="18" charset="0"/>
              </a:rPr>
              <a:t>Context</a:t>
            </a:r>
            <a:r>
              <a:rPr lang="en-US" sz="2000" b="0"/>
              <a:t>(</a:t>
            </a:r>
            <a:r>
              <a:rPr lang="en-US" sz="2000"/>
              <a:t>I</a:t>
            </a:r>
            <a:r>
              <a:rPr lang="en-US" sz="2000" b="0"/>
              <a:t>)=</a:t>
            </a:r>
            <a:r>
              <a:rPr lang="en-US" altLang="zh-TW" sz="2000">
                <a:ea typeface="新細明體" pitchFamily="18" charset="-120"/>
                <a:sym typeface="Euclid Math One" pitchFamily="18" charset="2"/>
              </a:rPr>
              <a:t>I</a:t>
            </a:r>
            <a:r>
              <a:rPr lang="en-US" sz="2000"/>
              <a:t>Q</a:t>
            </a:r>
          </a:p>
        </p:txBody>
      </p:sp>
      <p:sp>
        <p:nvSpPr>
          <p:cNvPr id="2861090" name="Text Box 34"/>
          <p:cNvSpPr txBox="1">
            <a:spLocks noChangeArrowheads="1"/>
          </p:cNvSpPr>
          <p:nvPr/>
        </p:nvSpPr>
        <p:spPr bwMode="auto">
          <a:xfrm>
            <a:off x="5216525" y="5356225"/>
            <a:ext cx="20923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0">
                <a:solidFill>
                  <a:srgbClr val="0000FF"/>
                </a:solidFill>
                <a:latin typeface="Times New Roman" pitchFamily="18" charset="0"/>
              </a:rPr>
              <a:t>преобразование </a:t>
            </a:r>
            <a:r>
              <a:rPr lang="en-US" sz="2000">
                <a:solidFill>
                  <a:srgbClr val="0000FF"/>
                </a:solidFill>
                <a:latin typeface="Monotype Corsiva" pitchFamily="66" charset="0"/>
              </a:rPr>
              <a:t>T</a:t>
            </a:r>
            <a:endParaRPr lang="ru-RU" sz="2000">
              <a:solidFill>
                <a:srgbClr val="0000FF"/>
              </a:solidFill>
              <a:latin typeface="Monotype Corsiva" pitchFamily="66" charset="0"/>
            </a:endParaRPr>
          </a:p>
        </p:txBody>
      </p:sp>
      <p:grpSp>
        <p:nvGrpSpPr>
          <p:cNvPr id="2861092" name="Group 36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61093" name="Text Box 37"/>
            <p:cNvSpPr txBox="1">
              <a:spLocks noChangeArrowheads="1"/>
            </p:cNvSpPr>
            <p:nvPr/>
          </p:nvSpPr>
          <p:spPr bwMode="auto">
            <a:xfrm>
              <a:off x="3969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861094" name="Group 38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61095" name="Group 39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61096" name="Rectangle 4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61097" name="Rectangle 41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61098" name="Rectangle 42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61099" name="Rectangle 43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61100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6110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61102" name="Text Box 46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  <p:sp>
        <p:nvSpPr>
          <p:cNvPr id="2861103" name="AutoShape 47"/>
          <p:cNvSpPr>
            <a:spLocks noChangeArrowheads="1"/>
          </p:cNvSpPr>
          <p:nvPr/>
        </p:nvSpPr>
        <p:spPr bwMode="auto">
          <a:xfrm>
            <a:off x="1511300" y="2349500"/>
            <a:ext cx="539750" cy="2808288"/>
          </a:xfrm>
          <a:prstGeom prst="downArrow">
            <a:avLst>
              <a:gd name="adj1" fmla="val 62037"/>
              <a:gd name="adj2" fmla="val 125280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ru-RU" sz="1800" b="0">
              <a:latin typeface="Arial" charset="0"/>
            </a:endParaRPr>
          </a:p>
        </p:txBody>
      </p:sp>
      <p:sp>
        <p:nvSpPr>
          <p:cNvPr id="2861104" name="AutoShape 48"/>
          <p:cNvSpPr>
            <a:spLocks noChangeArrowheads="1"/>
          </p:cNvSpPr>
          <p:nvPr/>
        </p:nvSpPr>
        <p:spPr bwMode="auto">
          <a:xfrm flipV="1">
            <a:off x="2087563" y="2349500"/>
            <a:ext cx="539750" cy="2843213"/>
          </a:xfrm>
          <a:prstGeom prst="downArrow">
            <a:avLst>
              <a:gd name="adj1" fmla="val 62037"/>
              <a:gd name="adj2" fmla="val 12683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861105" name="Text Box 49"/>
          <p:cNvSpPr txBox="1">
            <a:spLocks noChangeArrowheads="1"/>
          </p:cNvSpPr>
          <p:nvPr/>
        </p:nvSpPr>
        <p:spPr bwMode="auto">
          <a:xfrm>
            <a:off x="488950" y="3325813"/>
            <a:ext cx="102235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r"/>
            <a:r>
              <a:rPr lang="ru-RU" sz="2000" b="0">
                <a:latin typeface="Times New Roman" pitchFamily="18" charset="0"/>
              </a:rPr>
              <a:t>очередь</a:t>
            </a:r>
          </a:p>
          <a:p>
            <a:pPr algn="r">
              <a:spcBef>
                <a:spcPct val="10000"/>
              </a:spcBef>
            </a:pPr>
            <a:r>
              <a:rPr lang="ru-RU" sz="2000" b="0">
                <a:latin typeface="Times New Roman" pitchFamily="18" charset="0"/>
              </a:rPr>
              <a:t>стимулов</a:t>
            </a:r>
          </a:p>
        </p:txBody>
      </p:sp>
      <p:sp>
        <p:nvSpPr>
          <p:cNvPr id="2861106" name="Text Box 50"/>
          <p:cNvSpPr txBox="1">
            <a:spLocks noChangeArrowheads="1"/>
          </p:cNvSpPr>
          <p:nvPr/>
        </p:nvSpPr>
        <p:spPr bwMode="auto">
          <a:xfrm>
            <a:off x="2592388" y="3335338"/>
            <a:ext cx="8858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ru-RU" sz="2000" b="0">
                <a:latin typeface="Times New Roman" pitchFamily="18" charset="0"/>
              </a:rPr>
              <a:t>очередь</a:t>
            </a:r>
          </a:p>
          <a:p>
            <a:pPr algn="l">
              <a:spcBef>
                <a:spcPct val="10000"/>
              </a:spcBef>
            </a:pPr>
            <a:r>
              <a:rPr lang="ru-RU" sz="2000" b="0">
                <a:latin typeface="Times New Roman" pitchFamily="18" charset="0"/>
              </a:rPr>
              <a:t>реакций</a:t>
            </a:r>
          </a:p>
        </p:txBody>
      </p:sp>
      <p:sp>
        <p:nvSpPr>
          <p:cNvPr id="2861108" name="Text Box 52"/>
          <p:cNvSpPr txBox="1">
            <a:spLocks noChangeArrowheads="1"/>
          </p:cNvSpPr>
          <p:nvPr/>
        </p:nvSpPr>
        <p:spPr bwMode="auto">
          <a:xfrm>
            <a:off x="4103688" y="2205038"/>
            <a:ext cx="4897437" cy="20732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r>
              <a:rPr lang="ru-RU" sz="2000" b="0" u="sng">
                <a:latin typeface="Times New Roman" pitchFamily="18" charset="0"/>
              </a:rPr>
              <a:t>Сериализация</a:t>
            </a:r>
            <a:r>
              <a:rPr lang="ru-RU" sz="2000" b="0">
                <a:latin typeface="Times New Roman" pitchFamily="18" charset="0"/>
              </a:rPr>
              <a:t>: Асинхронной трассе</a:t>
            </a:r>
            <a:r>
              <a:rPr lang="ru-RU" sz="2000" b="0"/>
              <a:t> </a:t>
            </a:r>
            <a:r>
              <a:rPr lang="en-US" sz="2000" i="1">
                <a:latin typeface="Times New Roman" pitchFamily="18" charset="0"/>
              </a:rPr>
              <a:t>Context</a:t>
            </a:r>
            <a:r>
              <a:rPr lang="en-US" sz="2000" b="0"/>
              <a:t>(</a:t>
            </a:r>
            <a:r>
              <a:rPr lang="en-US" sz="2000"/>
              <a:t>I</a:t>
            </a:r>
            <a:r>
              <a:rPr lang="en-US" sz="2000" b="0"/>
              <a:t>)</a:t>
            </a:r>
            <a:r>
              <a:rPr lang="ru-RU" sz="2000" b="0"/>
              <a:t> </a:t>
            </a:r>
            <a:r>
              <a:rPr lang="ru-RU" sz="2000" b="0">
                <a:latin typeface="Times New Roman" pitchFamily="18" charset="0"/>
              </a:rPr>
              <a:t>соответствует множество синхронных трасс</a:t>
            </a:r>
            <a:r>
              <a:rPr lang="ru-RU" sz="2000" b="0"/>
              <a:t> </a:t>
            </a:r>
            <a:r>
              <a:rPr lang="en-US" altLang="zh-TW" sz="2000">
                <a:ea typeface="新細明體" pitchFamily="18" charset="-120"/>
                <a:sym typeface="Euclid Math One" pitchFamily="18" charset="2"/>
              </a:rPr>
              <a:t>I</a:t>
            </a:r>
            <a:r>
              <a:rPr lang="ru-RU" sz="2000" b="0">
                <a:latin typeface="Times New Roman" pitchFamily="18" charset="0"/>
              </a:rPr>
              <a:t>. Если ни одной из них нет в спецификации</a:t>
            </a:r>
            <a:r>
              <a:rPr lang="ru-RU" sz="2000" b="0"/>
              <a:t> </a:t>
            </a:r>
            <a:r>
              <a:rPr lang="en-US" sz="2000"/>
              <a:t>S</a:t>
            </a:r>
            <a:r>
              <a:rPr lang="ru-RU" sz="2000" b="0">
                <a:latin typeface="Times New Roman" pitchFamily="18" charset="0"/>
              </a:rPr>
              <a:t>, то это ошибка.</a:t>
            </a:r>
          </a:p>
          <a:p>
            <a:r>
              <a:rPr lang="ru-RU" sz="2000" b="0" u="sng">
                <a:latin typeface="Times New Roman" pitchFamily="18" charset="0"/>
              </a:rPr>
              <a:t>Безопасность</a:t>
            </a:r>
            <a:r>
              <a:rPr lang="ru-RU" sz="2000" b="0">
                <a:latin typeface="Times New Roman" pitchFamily="18" charset="0"/>
              </a:rPr>
              <a:t>: Блокировок стимулов нет, но дивергенция и разрушение остаются.</a:t>
            </a:r>
          </a:p>
        </p:txBody>
      </p:sp>
      <p:sp>
        <p:nvSpPr>
          <p:cNvPr id="2861110" name="Line 54"/>
          <p:cNvSpPr>
            <a:spLocks noChangeShapeType="1"/>
          </p:cNvSpPr>
          <p:nvPr/>
        </p:nvSpPr>
        <p:spPr bwMode="auto">
          <a:xfrm>
            <a:off x="5795963" y="2852738"/>
            <a:ext cx="161925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861111" name="Line 55"/>
          <p:cNvSpPr>
            <a:spLocks noChangeShapeType="1"/>
          </p:cNvSpPr>
          <p:nvPr/>
        </p:nvSpPr>
        <p:spPr bwMode="auto">
          <a:xfrm>
            <a:off x="5795963" y="2889250"/>
            <a:ext cx="161925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861113" name="Text Box 57"/>
          <p:cNvSpPr txBox="1">
            <a:spLocks noChangeArrowheads="1"/>
          </p:cNvSpPr>
          <p:nvPr/>
        </p:nvSpPr>
        <p:spPr bwMode="auto">
          <a:xfrm>
            <a:off x="5651500" y="2584450"/>
            <a:ext cx="155575" cy="3048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2000">
                <a:solidFill>
                  <a:srgbClr val="FF0000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2861114" name="Text Box 58"/>
          <p:cNvSpPr txBox="1">
            <a:spLocks noChangeArrowheads="1"/>
          </p:cNvSpPr>
          <p:nvPr/>
        </p:nvSpPr>
        <p:spPr bwMode="auto">
          <a:xfrm>
            <a:off x="3900488" y="3789363"/>
            <a:ext cx="4941887" cy="635000"/>
          </a:xfrm>
          <a:prstGeom prst="rect">
            <a:avLst/>
          </a:prstGeom>
          <a:noFill/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lIns="72000" tIns="36000" rIns="72000" bIns="3600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b="0">
                <a:latin typeface="Times New Roman" pitchFamily="18" charset="0"/>
              </a:rPr>
              <a:t>Проблема несохранения конформности</a:t>
            </a:r>
            <a:br>
              <a:rPr lang="ru-RU" sz="2000" b="0">
                <a:latin typeface="Times New Roman" pitchFamily="18" charset="0"/>
              </a:rPr>
            </a:br>
            <a:r>
              <a:rPr lang="ru-RU" sz="2000" b="0" i="1">
                <a:latin typeface="Times New Roman" pitchFamily="18" charset="0"/>
              </a:rPr>
              <a:t>(асинхронный тест ловит ложные ошибки)</a:t>
            </a:r>
          </a:p>
        </p:txBody>
      </p:sp>
      <p:sp>
        <p:nvSpPr>
          <p:cNvPr id="2861115" name="Text Box 59"/>
          <p:cNvSpPr txBox="1">
            <a:spLocks noChangeArrowheads="1"/>
          </p:cNvSpPr>
          <p:nvPr/>
        </p:nvSpPr>
        <p:spPr bwMode="auto">
          <a:xfrm>
            <a:off x="4602163" y="5002213"/>
            <a:ext cx="3898900" cy="390525"/>
          </a:xfrm>
          <a:prstGeom prst="rect">
            <a:avLst/>
          </a:prstGeom>
          <a:noFill/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lIns="72000" tIns="36000" rIns="72000" bIns="36000">
            <a:spAutoFit/>
          </a:bodyPr>
          <a:lstStyle/>
          <a:p>
            <a:pPr algn="ctr"/>
            <a:r>
              <a:rPr lang="ru-RU" sz="2000" b="0">
                <a:latin typeface="Times New Roman" pitchFamily="18" charset="0"/>
              </a:rPr>
              <a:t>Предлагаемое решение проблемы:</a:t>
            </a:r>
            <a:endParaRPr lang="ru-RU" sz="2000" b="0" i="1">
              <a:latin typeface="Times New Roman" pitchFamily="18" charset="0"/>
            </a:endParaRPr>
          </a:p>
        </p:txBody>
      </p:sp>
      <p:sp>
        <p:nvSpPr>
          <p:cNvPr id="2861118" name="Text Box 62"/>
          <p:cNvSpPr txBox="1">
            <a:spLocks noChangeArrowheads="1"/>
          </p:cNvSpPr>
          <p:nvPr/>
        </p:nvSpPr>
        <p:spPr bwMode="auto">
          <a:xfrm>
            <a:off x="3959225" y="2241550"/>
            <a:ext cx="4964113" cy="1241425"/>
          </a:xfrm>
          <a:prstGeom prst="rect">
            <a:avLst/>
          </a:prstGeom>
          <a:noFill/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lIns="72000" tIns="36000" rIns="72000" bIns="36000"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ru-RU" sz="2000" b="0" u="sng">
                <a:latin typeface="Times New Roman" pitchFamily="18" charset="0"/>
              </a:rPr>
              <a:t>Решение для произвольной среды передачи</a:t>
            </a:r>
            <a:r>
              <a:rPr lang="ru-RU" sz="2000" b="0">
                <a:latin typeface="Times New Roman" pitchFamily="18" charset="0"/>
              </a:rPr>
              <a:t>:</a:t>
            </a:r>
          </a:p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ru-RU" sz="2000" b="0">
                <a:latin typeface="Times New Roman" pitchFamily="18" charset="0"/>
              </a:rPr>
              <a:t>алгоритм построения композиции</a:t>
            </a:r>
            <a:r>
              <a:rPr lang="en-US" sz="2000" b="0"/>
              <a:t> </a:t>
            </a:r>
            <a:r>
              <a:rPr lang="en-US" sz="2000"/>
              <a:t>S</a:t>
            </a:r>
            <a:r>
              <a:rPr lang="en-US" altLang="zh-TW" sz="2000">
                <a:ea typeface="新細明體" pitchFamily="18" charset="-120"/>
                <a:sym typeface="Euclid Math One" pitchFamily="18" charset="2"/>
              </a:rPr>
              <a:t>Q</a:t>
            </a:r>
            <a:endParaRPr lang="ru-RU" altLang="zh-TW" sz="2000">
              <a:sym typeface="Euclid Math One" pitchFamily="18" charset="2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ru-RU" sz="2000" b="0">
                <a:latin typeface="Times New Roman" pitchFamily="18" charset="0"/>
              </a:rPr>
              <a:t>и генерация тестов по композиции</a:t>
            </a:r>
            <a:r>
              <a:rPr lang="en-US" sz="2000" b="0"/>
              <a:t> </a:t>
            </a:r>
            <a:r>
              <a:rPr lang="en-US" sz="2000"/>
              <a:t>S</a:t>
            </a:r>
            <a:r>
              <a:rPr lang="en-US" altLang="zh-TW" sz="2000">
                <a:ea typeface="新細明體" pitchFamily="18" charset="-120"/>
                <a:sym typeface="Euclid Math One" pitchFamily="18" charset="2"/>
              </a:rPr>
              <a:t>Q</a:t>
            </a:r>
            <a:r>
              <a:rPr lang="ru-RU" sz="2000" b="0">
                <a:latin typeface="Times New Roman" pitchFamily="18" charset="0"/>
              </a:rPr>
              <a:t>.</a:t>
            </a:r>
          </a:p>
        </p:txBody>
      </p:sp>
      <p:sp>
        <p:nvSpPr>
          <p:cNvPr id="2861119" name="Text Box 63"/>
          <p:cNvSpPr txBox="1">
            <a:spLocks noChangeArrowheads="1"/>
          </p:cNvSpPr>
          <p:nvPr/>
        </p:nvSpPr>
        <p:spPr bwMode="auto">
          <a:xfrm>
            <a:off x="3995738" y="3629025"/>
            <a:ext cx="155575" cy="3048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2000">
                <a:solidFill>
                  <a:srgbClr val="FF0000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2861068" name="Text Box 12"/>
          <p:cNvSpPr txBox="1">
            <a:spLocks noChangeArrowheads="1"/>
          </p:cNvSpPr>
          <p:nvPr/>
        </p:nvSpPr>
        <p:spPr bwMode="auto">
          <a:xfrm>
            <a:off x="4643438" y="4479925"/>
            <a:ext cx="3438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2000"/>
              <a:t>I</a:t>
            </a:r>
            <a:r>
              <a:rPr lang="en-US" sz="2000" b="0"/>
              <a:t> </a:t>
            </a:r>
            <a:r>
              <a:rPr lang="en-US" sz="2000" i="1">
                <a:latin typeface="Times New Roman" pitchFamily="18" charset="0"/>
              </a:rPr>
              <a:t>saco</a:t>
            </a:r>
            <a:r>
              <a:rPr lang="en-US" sz="2000" b="0"/>
              <a:t> </a:t>
            </a:r>
            <a:r>
              <a:rPr lang="en-US" sz="2000"/>
              <a:t>S</a:t>
            </a:r>
            <a:r>
              <a:rPr lang="en-US" sz="2000" b="0"/>
              <a:t> </a:t>
            </a:r>
            <a:r>
              <a:rPr lang="en-US" sz="2000">
                <a:sym typeface="Euclid Math One" pitchFamily="18" charset="2"/>
              </a:rPr>
              <a:t></a:t>
            </a:r>
            <a:r>
              <a:rPr lang="ru-RU" sz="2000">
                <a:sym typeface="Euclid Math One" pitchFamily="18" charset="2"/>
              </a:rPr>
              <a:t> </a:t>
            </a:r>
            <a:r>
              <a:rPr lang="en-US" sz="2000"/>
              <a:t>I</a:t>
            </a:r>
            <a:r>
              <a:rPr lang="en-US" altLang="zh-TW" sz="2000">
                <a:ea typeface="新細明體" pitchFamily="18" charset="-120"/>
                <a:sym typeface="Euclid Math One" pitchFamily="18" charset="2"/>
              </a:rPr>
              <a:t>Q</a:t>
            </a:r>
            <a:r>
              <a:rPr lang="en-US" sz="2000" b="0"/>
              <a:t> </a:t>
            </a:r>
            <a:r>
              <a:rPr lang="en-US" sz="2000" i="1">
                <a:latin typeface="Times New Roman" pitchFamily="18" charset="0"/>
              </a:rPr>
              <a:t>saco</a:t>
            </a:r>
            <a:r>
              <a:rPr lang="en-US" sz="2000" b="0"/>
              <a:t> </a:t>
            </a:r>
            <a:r>
              <a:rPr lang="en-US" sz="2000"/>
              <a:t>S</a:t>
            </a:r>
            <a:r>
              <a:rPr lang="en-US" altLang="zh-TW" sz="2000">
                <a:ea typeface="新細明體" pitchFamily="18" charset="-120"/>
                <a:sym typeface="Euclid Math One" pitchFamily="18" charset="2"/>
              </a:rPr>
              <a:t>Q</a:t>
            </a:r>
            <a:endParaRPr lang="en-US" sz="2000">
              <a:ea typeface="新細明體" pitchFamily="18" charset="-120"/>
              <a:sym typeface="Euclid Math One" pitchFamily="18" charset="2"/>
            </a:endParaRPr>
          </a:p>
        </p:txBody>
      </p:sp>
      <p:sp>
        <p:nvSpPr>
          <p:cNvPr id="2861120" name="Text Box 64"/>
          <p:cNvSpPr txBox="1">
            <a:spLocks noChangeArrowheads="1"/>
          </p:cNvSpPr>
          <p:nvPr/>
        </p:nvSpPr>
        <p:spPr bwMode="auto">
          <a:xfrm>
            <a:off x="34925" y="56356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861121" name="Text Box 65"/>
          <p:cNvSpPr txBox="1">
            <a:spLocks noChangeArrowheads="1"/>
          </p:cNvSpPr>
          <p:nvPr/>
        </p:nvSpPr>
        <p:spPr bwMode="auto">
          <a:xfrm>
            <a:off x="34925" y="58150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861122" name="Text Box 66"/>
          <p:cNvSpPr txBox="1">
            <a:spLocks noChangeArrowheads="1"/>
          </p:cNvSpPr>
          <p:nvPr/>
        </p:nvSpPr>
        <p:spPr bwMode="auto">
          <a:xfrm>
            <a:off x="34925" y="59944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861123" name="Text Box 67"/>
          <p:cNvSpPr txBox="1">
            <a:spLocks noChangeArrowheads="1"/>
          </p:cNvSpPr>
          <p:nvPr/>
        </p:nvSpPr>
        <p:spPr bwMode="auto">
          <a:xfrm>
            <a:off x="34925" y="61737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861124" name="Text Box 68"/>
          <p:cNvSpPr txBox="1">
            <a:spLocks noChangeArrowheads="1"/>
          </p:cNvSpPr>
          <p:nvPr/>
        </p:nvSpPr>
        <p:spPr bwMode="auto">
          <a:xfrm>
            <a:off x="34925" y="63531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861125" name="Text Box 69"/>
          <p:cNvSpPr txBox="1">
            <a:spLocks noChangeArrowheads="1"/>
          </p:cNvSpPr>
          <p:nvPr/>
        </p:nvSpPr>
        <p:spPr bwMode="auto">
          <a:xfrm>
            <a:off x="34925" y="65325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861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6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6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861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6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6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61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61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86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86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6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6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86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86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86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86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61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61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61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61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86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86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286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86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86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61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861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6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861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861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86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6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86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861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861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61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861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86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286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7" dur="500"/>
                                        <p:tgtEl>
                                          <p:spTgt spid="286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286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286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2" dur="500"/>
                                        <p:tgtEl>
                                          <p:spTgt spid="286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1058" grpId="0" autoUpdateAnimBg="0"/>
      <p:bldP spid="2861059" grpId="0"/>
      <p:bldP spid="2861060" grpId="0" animBg="1"/>
      <p:bldP spid="2861060" grpId="1" animBg="1"/>
      <p:bldP spid="2861066" grpId="0" animBg="1"/>
      <p:bldP spid="2861071" grpId="1"/>
      <p:bldP spid="2861072" grpId="0"/>
      <p:bldP spid="2861088" grpId="0"/>
      <p:bldP spid="2861089" grpId="0"/>
      <p:bldP spid="2861090" grpId="0"/>
      <p:bldP spid="2861103" grpId="0" animBg="1"/>
      <p:bldP spid="2861103" grpId="1" animBg="1"/>
      <p:bldP spid="2861104" grpId="0" animBg="1"/>
      <p:bldP spid="2861104" grpId="1" animBg="1"/>
      <p:bldP spid="2861105" grpId="0"/>
      <p:bldP spid="2861105" grpId="1"/>
      <p:bldP spid="2861106" grpId="0"/>
      <p:bldP spid="2861106" grpId="1"/>
      <p:bldP spid="2861108" grpId="0" build="allAtOnce"/>
      <p:bldP spid="2861108" grpId="1" build="allAtOnce"/>
      <p:bldP spid="2861110" grpId="0" animBg="1"/>
      <p:bldP spid="2861110" grpId="1" animBg="1"/>
      <p:bldP spid="2861111" grpId="0" animBg="1"/>
      <p:bldP spid="2861111" grpId="1" animBg="1"/>
      <p:bldP spid="2861113" grpId="0"/>
      <p:bldP spid="2861113" grpId="1"/>
      <p:bldP spid="2861114" grpId="0" animBg="1"/>
      <p:bldP spid="2861115" grpId="0" animBg="1"/>
      <p:bldP spid="2861118" grpId="0" animBg="1"/>
      <p:bldP spid="2861119" grpId="0"/>
      <p:bldP spid="2861119" grpId="1"/>
      <p:bldP spid="2861068" grpId="0"/>
      <p:bldP spid="2861120" grpId="0"/>
      <p:bldP spid="2861121" grpId="0"/>
      <p:bldP spid="2861122" grpId="0"/>
      <p:bldP spid="2861123" grpId="0"/>
      <p:bldP spid="2861124" grpId="0"/>
      <p:bldP spid="28611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9D8F-DD9C-4D0B-AB2F-3B0D334E5D74}" type="slidenum">
              <a:rPr lang="ru-RU"/>
              <a:pPr/>
              <a:t>22</a:t>
            </a:fld>
            <a:endParaRPr lang="ru-RU"/>
          </a:p>
        </p:txBody>
      </p:sp>
      <p:sp>
        <p:nvSpPr>
          <p:cNvPr id="2866179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407988"/>
            <a:ext cx="8748712" cy="608012"/>
          </a:xfrm>
          <a:noFill/>
        </p:spPr>
        <p:txBody>
          <a:bodyPr tIns="90000" bIns="90000">
            <a:spAutoFit/>
          </a:bodyPr>
          <a:lstStyle/>
          <a:p>
            <a:r>
              <a:rPr lang="ru-RU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Проблема композиции</a:t>
            </a:r>
          </a:p>
        </p:txBody>
      </p:sp>
      <p:grpSp>
        <p:nvGrpSpPr>
          <p:cNvPr id="2866180" name="Group 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66181" name="Text Box 5"/>
            <p:cNvSpPr txBox="1">
              <a:spLocks noChangeArrowheads="1"/>
            </p:cNvSpPr>
            <p:nvPr/>
          </p:nvSpPr>
          <p:spPr bwMode="auto">
            <a:xfrm>
              <a:off x="3969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866182" name="Group 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66183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66184" name="Rectangle 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66185" name="Rectangl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66186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66187" name="Rectangle 1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66188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6618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66190" name="Text Box 14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  <p:sp>
        <p:nvSpPr>
          <p:cNvPr id="2866200" name="Text Box 24"/>
          <p:cNvSpPr txBox="1">
            <a:spLocks noChangeArrowheads="1"/>
          </p:cNvSpPr>
          <p:nvPr/>
        </p:nvSpPr>
        <p:spPr bwMode="auto">
          <a:xfrm>
            <a:off x="576263" y="1460500"/>
            <a:ext cx="7993062" cy="1152525"/>
          </a:xfrm>
          <a:prstGeom prst="rect">
            <a:avLst/>
          </a:prstGeom>
          <a:noFill/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72000" tIns="36000" rIns="72000" bIns="36000">
            <a:spAutoFit/>
          </a:bodyPr>
          <a:lstStyle/>
          <a:p>
            <a:r>
              <a:rPr lang="ru-RU" sz="2000" b="0">
                <a:latin typeface="Times New Roman" pitchFamily="18" charset="0"/>
              </a:rPr>
              <a:t>Несохранение конформности при асинхронном тестировании – особый случай общей проблемы несохранения конформности при композиции:</a:t>
            </a:r>
          </a:p>
          <a:p>
            <a:pPr lvl="1"/>
            <a:r>
              <a:rPr lang="en-US" sz="2000"/>
              <a:t>I</a:t>
            </a:r>
            <a:r>
              <a:rPr lang="ru-RU" sz="2000" baseline="-25000"/>
              <a:t>1</a:t>
            </a:r>
            <a:r>
              <a:rPr lang="en-US" sz="2000" b="0"/>
              <a:t> </a:t>
            </a:r>
            <a:r>
              <a:rPr lang="en-US" sz="2000" i="1">
                <a:latin typeface="Times New Roman" pitchFamily="18" charset="0"/>
              </a:rPr>
              <a:t>saco</a:t>
            </a:r>
            <a:r>
              <a:rPr lang="en-US" sz="2000" b="0"/>
              <a:t> </a:t>
            </a:r>
            <a:r>
              <a:rPr lang="en-US" sz="2000"/>
              <a:t>S</a:t>
            </a:r>
            <a:r>
              <a:rPr lang="ru-RU" sz="2000" baseline="-25000"/>
              <a:t>1</a:t>
            </a:r>
            <a:r>
              <a:rPr lang="en-US" sz="2000" b="0"/>
              <a:t> &amp; </a:t>
            </a:r>
            <a:r>
              <a:rPr lang="en-US" sz="2000"/>
              <a:t>I</a:t>
            </a:r>
            <a:r>
              <a:rPr lang="en-US" sz="2000" baseline="-25000"/>
              <a:t>2</a:t>
            </a:r>
            <a:r>
              <a:rPr lang="en-US" sz="2000" b="0"/>
              <a:t> </a:t>
            </a:r>
            <a:r>
              <a:rPr lang="en-US" sz="2000" i="1">
                <a:latin typeface="Times New Roman" pitchFamily="18" charset="0"/>
              </a:rPr>
              <a:t>saco</a:t>
            </a:r>
            <a:r>
              <a:rPr lang="en-US" sz="2000" b="0"/>
              <a:t> </a:t>
            </a:r>
            <a:r>
              <a:rPr lang="en-US" sz="2000"/>
              <a:t>S</a:t>
            </a:r>
            <a:r>
              <a:rPr lang="en-US" sz="2000" baseline="-25000"/>
              <a:t>2</a:t>
            </a:r>
            <a:r>
              <a:rPr lang="en-US" sz="2000" b="0"/>
              <a:t> </a:t>
            </a:r>
            <a:r>
              <a:rPr lang="en-US" sz="2000">
                <a:sym typeface="Euclid Math One" pitchFamily="18" charset="2"/>
              </a:rPr>
              <a:t></a:t>
            </a:r>
            <a:r>
              <a:rPr lang="ru-RU" sz="2000">
                <a:sym typeface="Euclid Math One" pitchFamily="18" charset="2"/>
              </a:rPr>
              <a:t> </a:t>
            </a:r>
            <a:r>
              <a:rPr lang="en-US" sz="2000"/>
              <a:t>I</a:t>
            </a:r>
            <a:r>
              <a:rPr lang="ru-RU" sz="2000" baseline="-25000"/>
              <a:t>1</a:t>
            </a:r>
            <a:r>
              <a:rPr lang="en-US" altLang="zh-TW" sz="2000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/>
              <a:t>I</a:t>
            </a:r>
            <a:r>
              <a:rPr lang="en-US" sz="2000" baseline="-25000"/>
              <a:t>2</a:t>
            </a:r>
            <a:r>
              <a:rPr lang="en-US" sz="2000" b="0"/>
              <a:t> </a:t>
            </a:r>
            <a:r>
              <a:rPr lang="en-US" sz="2000" i="1">
                <a:latin typeface="Times New Roman" pitchFamily="18" charset="0"/>
              </a:rPr>
              <a:t>saco</a:t>
            </a:r>
            <a:r>
              <a:rPr lang="en-US" sz="2000" b="0"/>
              <a:t> </a:t>
            </a:r>
            <a:r>
              <a:rPr lang="en-US" sz="2000"/>
              <a:t>S</a:t>
            </a:r>
            <a:r>
              <a:rPr lang="ru-RU" sz="2000" baseline="-25000"/>
              <a:t>1</a:t>
            </a:r>
            <a:r>
              <a:rPr lang="en-US" altLang="zh-TW" sz="2000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/>
              <a:t>S</a:t>
            </a:r>
            <a:r>
              <a:rPr lang="en-US" sz="2000" baseline="-25000"/>
              <a:t>2</a:t>
            </a:r>
            <a:endParaRPr lang="ru-RU" sz="2000" baseline="-25000"/>
          </a:p>
        </p:txBody>
      </p:sp>
      <p:sp>
        <p:nvSpPr>
          <p:cNvPr id="2866201" name="Text Box 25"/>
          <p:cNvSpPr txBox="1">
            <a:spLocks noChangeArrowheads="1"/>
          </p:cNvSpPr>
          <p:nvPr/>
        </p:nvSpPr>
        <p:spPr bwMode="auto">
          <a:xfrm>
            <a:off x="574675" y="4364038"/>
            <a:ext cx="7993063" cy="1457325"/>
          </a:xfrm>
          <a:prstGeom prst="rect">
            <a:avLst/>
          </a:prstGeom>
          <a:noFill/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72000" tIns="36000" rIns="72000" bIns="36000">
            <a:spAutoFit/>
          </a:bodyPr>
          <a:lstStyle/>
          <a:p>
            <a:r>
              <a:rPr lang="ru-RU" sz="2000" b="0">
                <a:latin typeface="Times New Roman" pitchFamily="18" charset="0"/>
              </a:rPr>
              <a:t>Если бы конформность </a:t>
            </a:r>
            <a:r>
              <a:rPr lang="en-US" sz="2000" b="0">
                <a:latin typeface="Times New Roman" pitchFamily="18" charset="0"/>
              </a:rPr>
              <a:t>a)</a:t>
            </a:r>
            <a:r>
              <a:rPr lang="ru-RU" sz="2000" b="0">
                <a:latin typeface="Times New Roman" pitchFamily="18" charset="0"/>
              </a:rPr>
              <a:t> сохранялась при композиции и </a:t>
            </a:r>
            <a:r>
              <a:rPr lang="en-US" sz="2000" b="0">
                <a:latin typeface="Times New Roman" pitchFamily="18" charset="0"/>
              </a:rPr>
              <a:t>b)</a:t>
            </a:r>
            <a:r>
              <a:rPr lang="ru-RU" sz="2000" b="0">
                <a:latin typeface="Times New Roman" pitchFamily="18" charset="0"/>
              </a:rPr>
              <a:t> была бы предпорядком (рефлексивна и транзитивна), то была бы решена </a:t>
            </a:r>
            <a:r>
              <a:rPr lang="ru-RU" sz="2000" b="0" u="sng">
                <a:latin typeface="Times New Roman" pitchFamily="18" charset="0"/>
              </a:rPr>
              <a:t>проблема верификации декомпозиции</a:t>
            </a:r>
            <a:r>
              <a:rPr lang="ru-RU" sz="2000" b="0">
                <a:latin typeface="Times New Roman" pitchFamily="18" charset="0"/>
              </a:rPr>
              <a:t>:</a:t>
            </a:r>
            <a:endParaRPr lang="en-US" sz="2000" b="0">
              <a:latin typeface="Times New Roman" pitchFamily="18" charset="0"/>
            </a:endParaRPr>
          </a:p>
          <a:p>
            <a:pPr lvl="1"/>
            <a:r>
              <a:rPr lang="en-US" sz="2000"/>
              <a:t>S</a:t>
            </a:r>
            <a:r>
              <a:rPr lang="ru-RU" sz="2000"/>
              <a:t> </a:t>
            </a:r>
            <a:r>
              <a:rPr lang="ru-RU" sz="2000" b="0" i="1">
                <a:latin typeface="Times New Roman" pitchFamily="18" charset="0"/>
              </a:rPr>
              <a:t>согласована с</a:t>
            </a:r>
            <a:r>
              <a:rPr lang="ru-RU" sz="2000"/>
              <a:t> </a:t>
            </a:r>
            <a:r>
              <a:rPr lang="en-US" sz="2000"/>
              <a:t>S</a:t>
            </a:r>
            <a:r>
              <a:rPr lang="ru-RU" sz="2000" baseline="-25000"/>
              <a:t>1</a:t>
            </a:r>
            <a:r>
              <a:rPr lang="ru-RU" sz="2000" b="0">
                <a:latin typeface="Times New Roman" pitchFamily="18" charset="0"/>
              </a:rPr>
              <a:t>,</a:t>
            </a:r>
            <a:r>
              <a:rPr lang="en-US" sz="2000"/>
              <a:t>S</a:t>
            </a:r>
            <a:r>
              <a:rPr lang="en-US" sz="2000" baseline="-25000"/>
              <a:t>2</a:t>
            </a:r>
            <a:r>
              <a:rPr lang="en-US" sz="2000" b="0"/>
              <a:t> </a:t>
            </a:r>
            <a:r>
              <a:rPr lang="en-US" sz="2000" b="0">
                <a:sym typeface="Euclid Symbol" pitchFamily="18" charset="2"/>
              </a:rPr>
              <a:t></a:t>
            </a:r>
            <a:r>
              <a:rPr lang="ru-RU" sz="2000">
                <a:sym typeface="Euclid Math One" pitchFamily="18" charset="2"/>
              </a:rPr>
              <a:t> </a:t>
            </a:r>
            <a:r>
              <a:rPr lang="en-US" sz="2000"/>
              <a:t>S</a:t>
            </a:r>
            <a:r>
              <a:rPr lang="ru-RU" sz="2000" baseline="-25000"/>
              <a:t>1</a:t>
            </a:r>
            <a:r>
              <a:rPr lang="en-US" altLang="zh-TW" sz="2000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/>
              <a:t>S</a:t>
            </a:r>
            <a:r>
              <a:rPr lang="en-US" sz="2000" baseline="-25000"/>
              <a:t>2</a:t>
            </a:r>
            <a:r>
              <a:rPr lang="en-US" sz="2000" b="0"/>
              <a:t> </a:t>
            </a:r>
            <a:r>
              <a:rPr lang="en-US" sz="2000" i="1">
                <a:latin typeface="Times New Roman" pitchFamily="18" charset="0"/>
              </a:rPr>
              <a:t>saco</a:t>
            </a:r>
            <a:r>
              <a:rPr lang="en-US" sz="2000" b="0"/>
              <a:t> </a:t>
            </a:r>
            <a:r>
              <a:rPr lang="en-US" sz="2000"/>
              <a:t>S</a:t>
            </a:r>
            <a:endParaRPr lang="ru-RU" sz="2000" baseline="-25000"/>
          </a:p>
        </p:txBody>
      </p:sp>
      <p:sp>
        <p:nvSpPr>
          <p:cNvPr id="2866202" name="Text Box 26"/>
          <p:cNvSpPr txBox="1">
            <a:spLocks noChangeArrowheads="1"/>
          </p:cNvSpPr>
          <p:nvPr/>
        </p:nvSpPr>
        <p:spPr bwMode="auto">
          <a:xfrm>
            <a:off x="574675" y="2925763"/>
            <a:ext cx="7993063" cy="1152525"/>
          </a:xfrm>
          <a:prstGeom prst="rect">
            <a:avLst/>
          </a:prstGeom>
          <a:noFill/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72000" tIns="36000" rIns="72000" bIns="36000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000" b="0" u="sng">
                <a:latin typeface="Times New Roman" pitchFamily="18" charset="0"/>
              </a:rPr>
              <a:t>Проблема верификации декомпозиции</a:t>
            </a:r>
            <a:r>
              <a:rPr lang="ru-RU" sz="2000" b="0">
                <a:latin typeface="Times New Roman" pitchFamily="18" charset="0"/>
              </a:rPr>
              <a:t> – это проверка </a:t>
            </a:r>
            <a:r>
              <a:rPr lang="ru-RU" sz="2000" b="0" i="1">
                <a:latin typeface="Times New Roman" pitchFamily="18" charset="0"/>
              </a:rPr>
              <a:t>согласованности</a:t>
            </a:r>
            <a:r>
              <a:rPr lang="ru-RU" sz="2000" b="0">
                <a:latin typeface="Times New Roman" pitchFamily="18" charset="0"/>
              </a:rPr>
              <a:t> спецификации системы со спецификациями компонентов:</a:t>
            </a:r>
          </a:p>
          <a:p>
            <a:pPr lvl="1"/>
            <a:r>
              <a:rPr lang="en-US" sz="2000">
                <a:sym typeface="Symbol" pitchFamily="18" charset="2"/>
              </a:rPr>
              <a:t>I</a:t>
            </a:r>
            <a:r>
              <a:rPr lang="en-US" sz="2000" b="0" baseline="-25000"/>
              <a:t>1</a:t>
            </a:r>
            <a:r>
              <a:rPr lang="en-US" sz="2000" b="0"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saco</a:t>
            </a:r>
            <a:r>
              <a:rPr lang="en-US" sz="2000" b="0">
                <a:sym typeface="Symbol" pitchFamily="18" charset="2"/>
              </a:rPr>
              <a:t> </a:t>
            </a:r>
            <a:r>
              <a:rPr lang="en-US" sz="2000">
                <a:sym typeface="Symbol" pitchFamily="18" charset="2"/>
              </a:rPr>
              <a:t>S</a:t>
            </a:r>
            <a:r>
              <a:rPr lang="en-US" sz="2000" b="0" baseline="-25000"/>
              <a:t>1</a:t>
            </a:r>
            <a:r>
              <a:rPr lang="en-US" sz="2000" b="0">
                <a:sym typeface="Symbol" pitchFamily="18" charset="2"/>
              </a:rPr>
              <a:t> &amp; </a:t>
            </a:r>
            <a:r>
              <a:rPr lang="en-US" sz="2000">
                <a:sym typeface="Symbol" pitchFamily="18" charset="2"/>
              </a:rPr>
              <a:t>I</a:t>
            </a:r>
            <a:r>
              <a:rPr lang="en-US" sz="2000" b="0" baseline="-25000"/>
              <a:t>2</a:t>
            </a:r>
            <a:r>
              <a:rPr lang="en-US" sz="2000" b="0"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saco</a:t>
            </a:r>
            <a:r>
              <a:rPr lang="en-US" sz="2000" b="0">
                <a:sym typeface="Symbol" pitchFamily="18" charset="2"/>
              </a:rPr>
              <a:t> </a:t>
            </a:r>
            <a:r>
              <a:rPr lang="en-US" sz="2000">
                <a:sym typeface="Symbol" pitchFamily="18" charset="2"/>
              </a:rPr>
              <a:t>S</a:t>
            </a:r>
            <a:r>
              <a:rPr lang="en-US" sz="2000" b="0" baseline="-25000"/>
              <a:t>2</a:t>
            </a:r>
            <a:r>
              <a:rPr lang="en-US" sz="2000" b="0">
                <a:sym typeface="Symbol" pitchFamily="18" charset="2"/>
              </a:rPr>
              <a:t> </a:t>
            </a:r>
            <a:r>
              <a:rPr lang="en-US" sz="1800" b="0">
                <a:sym typeface="Euclid Symbol" pitchFamily="18" charset="2"/>
              </a:rPr>
              <a:t></a:t>
            </a:r>
            <a:r>
              <a:rPr lang="en-US" sz="2000" b="0">
                <a:sym typeface="Symbol" pitchFamily="18" charset="2"/>
              </a:rPr>
              <a:t> </a:t>
            </a:r>
            <a:r>
              <a:rPr lang="en-US" sz="2000">
                <a:sym typeface="Symbol" pitchFamily="18" charset="2"/>
              </a:rPr>
              <a:t>I</a:t>
            </a:r>
            <a:r>
              <a:rPr lang="en-US" sz="2000" b="0" baseline="-25000"/>
              <a:t>1</a:t>
            </a:r>
            <a:r>
              <a:rPr lang="en-US" sz="2000" b="0">
                <a:sym typeface="Euclid Math One" pitchFamily="18" charset="2"/>
              </a:rPr>
              <a:t></a:t>
            </a:r>
            <a:r>
              <a:rPr lang="en-US" sz="2000">
                <a:sym typeface="Symbol" pitchFamily="18" charset="2"/>
              </a:rPr>
              <a:t>I</a:t>
            </a:r>
            <a:r>
              <a:rPr lang="en-US" sz="2000" b="0" baseline="-25000"/>
              <a:t>2</a:t>
            </a:r>
            <a:r>
              <a:rPr lang="en-US" sz="2000" b="0">
                <a:sym typeface="Euclid Math One" pitchFamily="18" charset="2"/>
              </a:rPr>
              <a:t> </a:t>
            </a:r>
            <a:r>
              <a:rPr lang="en-US" sz="2000" i="1">
                <a:latin typeface="Times New Roman" pitchFamily="18" charset="0"/>
                <a:sym typeface="Euclid Math One" pitchFamily="18" charset="2"/>
              </a:rPr>
              <a:t>saco</a:t>
            </a:r>
            <a:r>
              <a:rPr lang="en-US" sz="2000" b="0">
                <a:sym typeface="Euclid Math One" pitchFamily="18" charset="2"/>
              </a:rPr>
              <a:t> </a:t>
            </a:r>
            <a:r>
              <a:rPr lang="en-US" sz="2000"/>
              <a:t>S</a:t>
            </a:r>
            <a:r>
              <a:rPr lang="en-US" sz="2000" b="0">
                <a:latin typeface="Times New Roman" pitchFamily="18" charset="0"/>
              </a:rPr>
              <a:t>.</a:t>
            </a:r>
            <a:endParaRPr lang="ru-RU" sz="2000" b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75CAD-4AB8-4C47-AB60-082410CC959C}" type="slidenum">
              <a:rPr lang="ru-RU"/>
              <a:pPr/>
              <a:t>23</a:t>
            </a:fld>
            <a:endParaRPr lang="ru-RU"/>
          </a:p>
        </p:txBody>
      </p:sp>
      <p:sp>
        <p:nvSpPr>
          <p:cNvPr id="2872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68300"/>
            <a:ext cx="8748712" cy="608013"/>
          </a:xfrm>
          <a:noFill/>
        </p:spPr>
        <p:txBody>
          <a:bodyPr tIns="90000" bIns="90000">
            <a:spAutoFit/>
          </a:bodyPr>
          <a:lstStyle/>
          <a:p>
            <a:r>
              <a:rPr lang="ru-RU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Предлагаемое решение проблемы композиции</a:t>
            </a:r>
          </a:p>
        </p:txBody>
      </p:sp>
      <p:grpSp>
        <p:nvGrpSpPr>
          <p:cNvPr id="2872323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72324" name="Text Box 4"/>
            <p:cNvSpPr txBox="1">
              <a:spLocks noChangeArrowheads="1"/>
            </p:cNvSpPr>
            <p:nvPr/>
          </p:nvSpPr>
          <p:spPr bwMode="auto">
            <a:xfrm>
              <a:off x="3969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872325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72326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72327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72328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72329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72330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72331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72332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72333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  <p:sp>
        <p:nvSpPr>
          <p:cNvPr id="2872337" name="Text Box 17"/>
          <p:cNvSpPr txBox="1">
            <a:spLocks noChangeArrowheads="1"/>
          </p:cNvSpPr>
          <p:nvPr/>
        </p:nvSpPr>
        <p:spPr bwMode="auto">
          <a:xfrm>
            <a:off x="215900" y="1125538"/>
            <a:ext cx="8748713" cy="2279650"/>
          </a:xfrm>
          <a:prstGeom prst="rect">
            <a:avLst/>
          </a:prstGeom>
          <a:noFill/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72000" tIns="36000" rIns="72000" bIns="36000">
            <a:spAutoFit/>
          </a:bodyPr>
          <a:lstStyle/>
          <a:p>
            <a:r>
              <a:rPr lang="ru-RU" sz="2000" b="0">
                <a:latin typeface="Times New Roman" pitchFamily="18" charset="0"/>
              </a:rPr>
              <a:t>Если все отказы наблюдаемы (</a:t>
            </a:r>
            <a:r>
              <a:rPr lang="en-US" sz="2000">
                <a:latin typeface="Euclid Fraktur" pitchFamily="66" charset="0"/>
              </a:rPr>
              <a:t>Q</a:t>
            </a:r>
            <a:r>
              <a:rPr lang="ru-RU" sz="2000" b="0"/>
              <a:t>=</a:t>
            </a:r>
            <a:r>
              <a:rPr lang="ru-RU" sz="2000" b="0">
                <a:sym typeface="Symbol" pitchFamily="18" charset="2"/>
              </a:rPr>
              <a:t></a:t>
            </a:r>
            <a:r>
              <a:rPr lang="ru-RU" sz="2000" b="0">
                <a:latin typeface="Times New Roman" pitchFamily="18" charset="0"/>
              </a:rPr>
              <a:t>), конформность – это предпорядок </a:t>
            </a:r>
            <a:r>
              <a:rPr lang="ru-RU" sz="1600" b="0" i="1">
                <a:latin typeface="Times New Roman" pitchFamily="18" charset="0"/>
              </a:rPr>
              <a:t>(теорема 17)</a:t>
            </a:r>
            <a:r>
              <a:rPr lang="ru-RU" sz="2000" b="0">
                <a:latin typeface="Times New Roman" pitchFamily="18" charset="0"/>
              </a:rPr>
              <a:t>.</a:t>
            </a:r>
            <a:r>
              <a:rPr lang="en-US" sz="2000" b="0">
                <a:latin typeface="Times New Roman" pitchFamily="18" charset="0"/>
              </a:rPr>
              <a:t> </a:t>
            </a:r>
            <a:r>
              <a:rPr lang="ru-RU" sz="2000" b="0">
                <a:latin typeface="Times New Roman" pitchFamily="18" charset="0"/>
              </a:rPr>
              <a:t>Предлагается алгоритм пополнения спецификации</a:t>
            </a:r>
            <a:r>
              <a:rPr lang="ru-RU" sz="2000" b="0"/>
              <a:t> </a:t>
            </a:r>
            <a:r>
              <a:rPr lang="en-US" sz="2000" i="1">
                <a:latin typeface="Times New Roman" pitchFamily="18" charset="0"/>
              </a:rPr>
              <a:t>Comp</a:t>
            </a:r>
            <a:r>
              <a:rPr lang="ru-RU" sz="2000" b="0">
                <a:latin typeface="Times New Roman" pitchFamily="18" charset="0"/>
              </a:rPr>
              <a:t>, которое позволяет перейти к семантике, в которой все отказы наблюдаемы</a:t>
            </a:r>
            <a:r>
              <a:rPr lang="ru-RU" sz="1600" b="0">
                <a:latin typeface="Times New Roman" pitchFamily="18" charset="0"/>
              </a:rPr>
              <a:t> </a:t>
            </a:r>
            <a:r>
              <a:rPr lang="ru-RU" altLang="zh-TW" sz="1600" b="0" i="1">
                <a:solidFill>
                  <a:srgbClr val="000000"/>
                </a:solidFill>
                <a:latin typeface="Times New Roman" pitchFamily="18" charset="0"/>
              </a:rPr>
              <a:t>(теорема_22)</a:t>
            </a:r>
            <a:r>
              <a:rPr lang="ru-RU" sz="2000" b="0">
                <a:latin typeface="Times New Roman" pitchFamily="18" charset="0"/>
              </a:rPr>
              <a:t>:</a:t>
            </a:r>
          </a:p>
          <a:p>
            <a:pPr lvl="1">
              <a:spcBef>
                <a:spcPct val="0"/>
              </a:spcBef>
            </a:pPr>
            <a:r>
              <a:rPr lang="ru-RU" sz="2000" b="0" i="1">
                <a:latin typeface="Times New Roman" pitchFamily="18" charset="0"/>
              </a:rPr>
              <a:t>сохраняется класс конформных реализаций</a:t>
            </a:r>
          </a:p>
          <a:p>
            <a:pPr algn="l">
              <a:spcBef>
                <a:spcPct val="10000"/>
              </a:spcBef>
            </a:pPr>
            <a:r>
              <a:rPr lang="en-US" sz="2000">
                <a:sym typeface="Symbol" pitchFamily="18" charset="2"/>
              </a:rPr>
              <a:t>I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saco</a:t>
            </a:r>
            <a:r>
              <a:rPr lang="en-US" sz="2000" baseline="-25000">
                <a:latin typeface="Euclid Fraktur" pitchFamily="66" charset="0"/>
              </a:rPr>
              <a:t>R</a:t>
            </a:r>
            <a:r>
              <a:rPr lang="en-US" sz="2000" b="0" baseline="-25000">
                <a:latin typeface="Times New Roman" pitchFamily="18" charset="0"/>
              </a:rPr>
              <a:t>/</a:t>
            </a:r>
            <a:r>
              <a:rPr lang="en-US" sz="2000" baseline="-25000">
                <a:latin typeface="Euclid Fraktur" pitchFamily="66" charset="0"/>
              </a:rPr>
              <a:t>Q</a:t>
            </a:r>
            <a:r>
              <a:rPr lang="en-US" sz="2000">
                <a:sym typeface="Symbol" pitchFamily="18" charset="2"/>
              </a:rPr>
              <a:t> S</a:t>
            </a:r>
            <a:r>
              <a:rPr lang="ru-RU" sz="2000" b="0"/>
              <a:t> </a:t>
            </a:r>
            <a:r>
              <a:rPr lang="en-US" sz="2000" b="0">
                <a:sym typeface="Euclid Symbol" pitchFamily="18" charset="2"/>
              </a:rPr>
              <a:t></a:t>
            </a:r>
            <a:r>
              <a:rPr lang="ru-RU" sz="2000"/>
              <a:t> </a:t>
            </a:r>
            <a:r>
              <a:rPr lang="en-US" sz="2000">
                <a:sym typeface="Symbol" pitchFamily="18" charset="2"/>
              </a:rPr>
              <a:t>I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saco</a:t>
            </a:r>
            <a:r>
              <a:rPr lang="en-US" sz="2000" baseline="-25000">
                <a:latin typeface="Euclid Fraktur" pitchFamily="66" charset="0"/>
              </a:rPr>
              <a:t>R</a:t>
            </a:r>
            <a:r>
              <a:rPr lang="en-US" sz="2000" b="0" baseline="-25000">
                <a:latin typeface="Times New Roman" pitchFamily="18" charset="0"/>
              </a:rPr>
              <a:t>/</a:t>
            </a:r>
            <a:r>
              <a:rPr lang="en-US" sz="2000" baseline="-25000">
                <a:latin typeface="Euclid Fraktur" pitchFamily="66" charset="0"/>
              </a:rPr>
              <a:t>Q</a:t>
            </a:r>
            <a:r>
              <a:rPr lang="en-US" sz="2000"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</a:rPr>
              <a:t>Comp</a:t>
            </a:r>
            <a:r>
              <a:rPr lang="en-US" sz="2000" b="0"/>
              <a:t>(</a:t>
            </a:r>
            <a:r>
              <a:rPr lang="en-US" sz="2000"/>
              <a:t>S</a:t>
            </a:r>
            <a:r>
              <a:rPr lang="en-US" sz="2000" b="0"/>
              <a:t>)</a:t>
            </a:r>
            <a:r>
              <a:rPr lang="ru-RU" sz="2000"/>
              <a:t> </a:t>
            </a:r>
            <a:r>
              <a:rPr lang="en-US" sz="2000" b="0">
                <a:sym typeface="Euclid Symbol" pitchFamily="18" charset="2"/>
              </a:rPr>
              <a:t></a:t>
            </a:r>
            <a:r>
              <a:rPr lang="ru-RU" sz="2000"/>
              <a:t> </a:t>
            </a:r>
            <a:r>
              <a:rPr lang="en-US" sz="2000">
                <a:sym typeface="Symbol" pitchFamily="18" charset="2"/>
              </a:rPr>
              <a:t>I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saco</a:t>
            </a:r>
            <a:r>
              <a:rPr lang="en-US" sz="2000" baseline="-25000">
                <a:latin typeface="Euclid Fraktur" pitchFamily="66" charset="0"/>
              </a:rPr>
              <a:t>R</a:t>
            </a:r>
            <a:r>
              <a:rPr lang="en-US" sz="2000" baseline="-25000">
                <a:sym typeface="Symbol" pitchFamily="18" charset="2"/>
              </a:rPr>
              <a:t></a:t>
            </a:r>
            <a:r>
              <a:rPr lang="en-US" sz="2000" baseline="-25000">
                <a:latin typeface="Euclid Fraktur" pitchFamily="66" charset="0"/>
              </a:rPr>
              <a:t>Q</a:t>
            </a:r>
            <a:r>
              <a:rPr lang="en-US" sz="2000" b="0" baseline="-25000">
                <a:latin typeface="Times New Roman" pitchFamily="18" charset="0"/>
              </a:rPr>
              <a:t>/</a:t>
            </a:r>
            <a:r>
              <a:rPr lang="en-US" sz="2000" b="0" baseline="-25000">
                <a:sym typeface="Symbol" pitchFamily="18" charset="2"/>
              </a:rPr>
              <a:t></a:t>
            </a:r>
            <a:r>
              <a:rPr lang="en-US" sz="2000"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</a:rPr>
              <a:t>Comp</a:t>
            </a:r>
            <a:r>
              <a:rPr lang="en-US" sz="2000" b="0"/>
              <a:t>(</a:t>
            </a:r>
            <a:r>
              <a:rPr lang="en-US" sz="2000"/>
              <a:t>S</a:t>
            </a:r>
            <a:r>
              <a:rPr lang="en-US" sz="2000" b="0"/>
              <a:t>)</a:t>
            </a:r>
            <a:endParaRPr lang="ru-RU" sz="2000" b="0"/>
          </a:p>
          <a:p>
            <a:pPr lvl="1">
              <a:spcBef>
                <a:spcPct val="0"/>
              </a:spcBef>
            </a:pPr>
            <a:r>
              <a:rPr lang="ru-RU" sz="2000" b="0" i="1">
                <a:latin typeface="Times New Roman" pitchFamily="18" charset="0"/>
              </a:rPr>
              <a:t>не сужается класс безопасных реализаций</a:t>
            </a:r>
          </a:p>
          <a:p>
            <a:pPr algn="l">
              <a:spcBef>
                <a:spcPct val="10000"/>
              </a:spcBef>
            </a:pPr>
            <a:r>
              <a:rPr lang="en-US" sz="2000">
                <a:sym typeface="Symbol" pitchFamily="18" charset="2"/>
              </a:rPr>
              <a:t>I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safe for</a:t>
            </a:r>
            <a:r>
              <a:rPr lang="en-US" sz="2000" baseline="-25000">
                <a:latin typeface="Euclid Fraktur" pitchFamily="66" charset="0"/>
              </a:rPr>
              <a:t>R</a:t>
            </a:r>
            <a:r>
              <a:rPr lang="en-US" sz="2000" b="0" baseline="-25000">
                <a:latin typeface="Times New Roman" pitchFamily="18" charset="0"/>
              </a:rPr>
              <a:t>/</a:t>
            </a:r>
            <a:r>
              <a:rPr lang="en-US" sz="2000" baseline="-25000">
                <a:latin typeface="Euclid Fraktur" pitchFamily="66" charset="0"/>
              </a:rPr>
              <a:t>Q</a:t>
            </a:r>
            <a:r>
              <a:rPr lang="en-US" sz="2000">
                <a:sym typeface="Symbol" pitchFamily="18" charset="2"/>
              </a:rPr>
              <a:t> S</a:t>
            </a:r>
            <a:r>
              <a:rPr lang="ru-RU" sz="2000" b="0"/>
              <a:t> </a:t>
            </a:r>
            <a:r>
              <a:rPr lang="en-US" sz="2000" b="0">
                <a:sym typeface="Euclid Symbol" pitchFamily="18" charset="2"/>
              </a:rPr>
              <a:t></a:t>
            </a:r>
            <a:r>
              <a:rPr lang="ru-RU" sz="2000"/>
              <a:t> </a:t>
            </a:r>
            <a:r>
              <a:rPr lang="en-US" sz="2000">
                <a:sym typeface="Symbol" pitchFamily="18" charset="2"/>
              </a:rPr>
              <a:t>I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safe for</a:t>
            </a:r>
            <a:r>
              <a:rPr lang="en-US" sz="2000" baseline="-25000">
                <a:latin typeface="Euclid Fraktur" pitchFamily="66" charset="0"/>
              </a:rPr>
              <a:t>R</a:t>
            </a:r>
            <a:r>
              <a:rPr lang="en-US" sz="2000" b="0" baseline="-25000">
                <a:latin typeface="Times New Roman" pitchFamily="18" charset="0"/>
              </a:rPr>
              <a:t>/</a:t>
            </a:r>
            <a:r>
              <a:rPr lang="en-US" sz="2000" baseline="-25000">
                <a:latin typeface="Euclid Fraktur" pitchFamily="66" charset="0"/>
              </a:rPr>
              <a:t>Q</a:t>
            </a:r>
            <a:r>
              <a:rPr lang="en-US" sz="2000"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</a:rPr>
              <a:t>Comp</a:t>
            </a:r>
            <a:r>
              <a:rPr lang="en-US" sz="2000" b="0"/>
              <a:t>(</a:t>
            </a:r>
            <a:r>
              <a:rPr lang="en-US" sz="2000"/>
              <a:t>S</a:t>
            </a:r>
            <a:r>
              <a:rPr lang="en-US" sz="2000" b="0"/>
              <a:t>)</a:t>
            </a:r>
            <a:r>
              <a:rPr lang="ru-RU" sz="2000"/>
              <a:t> </a:t>
            </a:r>
            <a:r>
              <a:rPr lang="en-US" sz="1800" b="0">
                <a:sym typeface="Euclid Symbol" pitchFamily="18" charset="2"/>
              </a:rPr>
              <a:t></a:t>
            </a:r>
            <a:r>
              <a:rPr lang="ru-RU" sz="2000"/>
              <a:t> </a:t>
            </a:r>
            <a:r>
              <a:rPr lang="en-US" sz="2000">
                <a:sym typeface="Symbol" pitchFamily="18" charset="2"/>
              </a:rPr>
              <a:t>I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safe for</a:t>
            </a:r>
            <a:r>
              <a:rPr lang="en-US" sz="2000" baseline="-25000">
                <a:latin typeface="Euclid Fraktur" pitchFamily="66" charset="0"/>
              </a:rPr>
              <a:t>R</a:t>
            </a:r>
            <a:r>
              <a:rPr lang="en-US" sz="2000" baseline="-25000">
                <a:sym typeface="Symbol" pitchFamily="18" charset="2"/>
              </a:rPr>
              <a:t></a:t>
            </a:r>
            <a:r>
              <a:rPr lang="en-US" sz="2000" baseline="-25000">
                <a:latin typeface="Euclid Fraktur" pitchFamily="66" charset="0"/>
              </a:rPr>
              <a:t>Q</a:t>
            </a:r>
            <a:r>
              <a:rPr lang="en-US" sz="2000" b="0" baseline="-25000">
                <a:latin typeface="Times New Roman" pitchFamily="18" charset="0"/>
              </a:rPr>
              <a:t>/</a:t>
            </a:r>
            <a:r>
              <a:rPr lang="en-US" sz="2000" b="0" baseline="-25000">
                <a:sym typeface="Symbol" pitchFamily="18" charset="2"/>
              </a:rPr>
              <a:t></a:t>
            </a:r>
            <a:r>
              <a:rPr lang="en-US" sz="2000"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</a:rPr>
              <a:t>Comp</a:t>
            </a:r>
            <a:r>
              <a:rPr lang="en-US" sz="2000" b="0"/>
              <a:t>(</a:t>
            </a:r>
            <a:r>
              <a:rPr lang="en-US" sz="2000"/>
              <a:t>S</a:t>
            </a:r>
            <a:r>
              <a:rPr lang="en-US" sz="2000" b="0"/>
              <a:t>)</a:t>
            </a:r>
            <a:endParaRPr lang="ru-RU" sz="2000" b="0"/>
          </a:p>
        </p:txBody>
      </p:sp>
      <p:sp>
        <p:nvSpPr>
          <p:cNvPr id="2872338" name="Text Box 18"/>
          <p:cNvSpPr txBox="1">
            <a:spLocks noChangeArrowheads="1"/>
          </p:cNvSpPr>
          <p:nvPr/>
        </p:nvSpPr>
        <p:spPr bwMode="auto">
          <a:xfrm>
            <a:off x="215900" y="3484563"/>
            <a:ext cx="8748713" cy="3040062"/>
          </a:xfrm>
          <a:prstGeom prst="rect">
            <a:avLst/>
          </a:prstGeom>
          <a:noFill/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72000" tIns="36000" rIns="72000" bIns="36000">
            <a:spAutoFit/>
          </a:bodyPr>
          <a:lstStyle/>
          <a:p>
            <a:r>
              <a:rPr lang="ru-RU" sz="2000" b="0">
                <a:latin typeface="Times New Roman" pitchFamily="18" charset="0"/>
              </a:rPr>
              <a:t>Для </a:t>
            </a:r>
            <a:r>
              <a:rPr lang="en-US" sz="2000">
                <a:latin typeface="Euclid Fraktur" pitchFamily="66" charset="0"/>
              </a:rPr>
              <a:t>R</a:t>
            </a:r>
            <a:r>
              <a:rPr lang="en-US" sz="2000" b="0">
                <a:latin typeface="Times New Roman" pitchFamily="18" charset="0"/>
              </a:rPr>
              <a:t>-</a:t>
            </a:r>
            <a:r>
              <a:rPr lang="ru-RU" sz="2000" b="0">
                <a:latin typeface="Times New Roman" pitchFamily="18" charset="0"/>
              </a:rPr>
              <a:t>семантики</a:t>
            </a:r>
            <a:r>
              <a:rPr lang="en-US" sz="2000" b="0">
                <a:latin typeface="Times New Roman" pitchFamily="18" charset="0"/>
              </a:rPr>
              <a:t> (</a:t>
            </a:r>
            <a:r>
              <a:rPr lang="ru-RU" sz="2000" b="0">
                <a:latin typeface="Times New Roman" pitchFamily="18" charset="0"/>
              </a:rPr>
              <a:t>все отказы наблюдаемы</a:t>
            </a:r>
            <a:r>
              <a:rPr lang="ru-RU" sz="2000" b="0"/>
              <a:t> </a:t>
            </a:r>
            <a:r>
              <a:rPr lang="en-US" sz="2000">
                <a:latin typeface="Euclid Fraktur" pitchFamily="66" charset="0"/>
              </a:rPr>
              <a:t>Q</a:t>
            </a:r>
            <a:r>
              <a:rPr lang="ru-RU" sz="2000" b="0"/>
              <a:t>=</a:t>
            </a:r>
            <a:r>
              <a:rPr lang="ru-RU" sz="2000" b="0">
                <a:sym typeface="Symbol" pitchFamily="18" charset="2"/>
              </a:rPr>
              <a:t></a:t>
            </a:r>
            <a:r>
              <a:rPr lang="ru-RU" sz="2000" b="0">
                <a:latin typeface="Times New Roman" pitchFamily="18" charset="0"/>
              </a:rPr>
              <a:t>)</a:t>
            </a:r>
            <a:r>
              <a:rPr lang="en-US" sz="2000" b="0">
                <a:latin typeface="Times New Roman" pitchFamily="18" charset="0"/>
              </a:rPr>
              <a:t> </a:t>
            </a:r>
            <a:r>
              <a:rPr lang="ru-RU" sz="2000" b="0">
                <a:latin typeface="Times New Roman" pitchFamily="18" charset="0"/>
              </a:rPr>
              <a:t>предлагается алгоритм монотонного преобразования</a:t>
            </a:r>
            <a:r>
              <a:rPr lang="ru-RU" sz="2000" b="0"/>
              <a:t> </a:t>
            </a:r>
            <a:r>
              <a:rPr lang="en-US" sz="2000">
                <a:latin typeface="Monotype Corsiva" pitchFamily="66" charset="0"/>
              </a:rPr>
              <a:t>T</a:t>
            </a:r>
            <a:r>
              <a:rPr lang="ru-RU" sz="2000" b="0">
                <a:latin typeface="Times New Roman" pitchFamily="18" charset="0"/>
              </a:rPr>
              <a:t>  </a:t>
            </a:r>
            <a:r>
              <a:rPr lang="ru-RU" sz="1600" b="0" i="1">
                <a:latin typeface="Times New Roman" pitchFamily="18" charset="0"/>
              </a:rPr>
              <a:t>(теорема 46)</a:t>
            </a:r>
            <a:r>
              <a:rPr lang="ru-RU" sz="2000" b="0">
                <a:latin typeface="Times New Roman" pitchFamily="18" charset="0"/>
              </a:rPr>
              <a:t>:</a:t>
            </a:r>
          </a:p>
          <a:p>
            <a:pPr lvl="1">
              <a:spcBef>
                <a:spcPct val="0"/>
              </a:spcBef>
            </a:pPr>
            <a:r>
              <a:rPr lang="ru-RU" sz="2000" b="0" i="1">
                <a:latin typeface="Times New Roman" pitchFamily="18" charset="0"/>
              </a:rPr>
              <a:t>сохраняется класс конформных реализаций</a:t>
            </a:r>
          </a:p>
          <a:p>
            <a:pPr algn="l">
              <a:spcBef>
                <a:spcPct val="10000"/>
              </a:spcBef>
            </a:pPr>
            <a:r>
              <a:rPr lang="en-US" sz="2000">
                <a:sym typeface="Symbol" pitchFamily="18" charset="2"/>
              </a:rPr>
              <a:t>I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saco</a:t>
            </a:r>
            <a:r>
              <a:rPr lang="en-US" sz="2000" baseline="-25000">
                <a:latin typeface="Euclid Fraktur" pitchFamily="66" charset="0"/>
              </a:rPr>
              <a:t>R</a:t>
            </a:r>
            <a:r>
              <a:rPr lang="en-US" sz="2000">
                <a:sym typeface="Symbol" pitchFamily="18" charset="2"/>
              </a:rPr>
              <a:t> S</a:t>
            </a:r>
            <a:r>
              <a:rPr lang="ru-RU" sz="2000" b="0"/>
              <a:t> </a:t>
            </a:r>
            <a:r>
              <a:rPr lang="en-US" sz="2000" b="0">
                <a:sym typeface="Euclid Symbol" pitchFamily="18" charset="2"/>
              </a:rPr>
              <a:t></a:t>
            </a:r>
            <a:r>
              <a:rPr lang="ru-RU" sz="2000"/>
              <a:t> </a:t>
            </a:r>
            <a:r>
              <a:rPr lang="en-US" sz="2000">
                <a:sym typeface="Symbol" pitchFamily="18" charset="2"/>
              </a:rPr>
              <a:t>I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saco</a:t>
            </a:r>
            <a:r>
              <a:rPr lang="en-US" sz="2000" baseline="-25000">
                <a:latin typeface="Euclid Fraktur" pitchFamily="66" charset="0"/>
              </a:rPr>
              <a:t>R</a:t>
            </a:r>
            <a:r>
              <a:rPr lang="en-US" sz="2000">
                <a:sym typeface="Symbol" pitchFamily="18" charset="2"/>
              </a:rPr>
              <a:t> </a:t>
            </a:r>
            <a:r>
              <a:rPr lang="en-US" sz="2000">
                <a:latin typeface="Monotype Corsiva" pitchFamily="66" charset="0"/>
              </a:rPr>
              <a:t>T</a:t>
            </a:r>
            <a:r>
              <a:rPr lang="en-US" sz="2000" b="0"/>
              <a:t>(</a:t>
            </a:r>
            <a:r>
              <a:rPr lang="en-US" sz="2000"/>
              <a:t>S</a:t>
            </a:r>
            <a:r>
              <a:rPr lang="en-US" sz="2000" b="0"/>
              <a:t>)</a:t>
            </a:r>
            <a:endParaRPr lang="ru-RU" sz="2000" b="0"/>
          </a:p>
          <a:p>
            <a:pPr lvl="1">
              <a:spcBef>
                <a:spcPct val="0"/>
              </a:spcBef>
            </a:pPr>
            <a:r>
              <a:rPr lang="ru-RU" sz="2000" b="0" i="1">
                <a:latin typeface="Times New Roman" pitchFamily="18" charset="0"/>
              </a:rPr>
              <a:t>сохраняется класс безопасных реализаций</a:t>
            </a:r>
          </a:p>
          <a:p>
            <a:pPr algn="l">
              <a:spcBef>
                <a:spcPct val="10000"/>
              </a:spcBef>
            </a:pPr>
            <a:r>
              <a:rPr lang="en-US" sz="2000">
                <a:sym typeface="Symbol" pitchFamily="18" charset="2"/>
              </a:rPr>
              <a:t>I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safe for</a:t>
            </a:r>
            <a:r>
              <a:rPr lang="en-US" sz="2000" baseline="-25000">
                <a:latin typeface="Euclid Fraktur" pitchFamily="66" charset="0"/>
              </a:rPr>
              <a:t>R</a:t>
            </a:r>
            <a:r>
              <a:rPr lang="en-US" sz="2000">
                <a:sym typeface="Symbol" pitchFamily="18" charset="2"/>
              </a:rPr>
              <a:t> S</a:t>
            </a:r>
            <a:r>
              <a:rPr lang="ru-RU" sz="2000" b="0"/>
              <a:t> </a:t>
            </a:r>
            <a:r>
              <a:rPr lang="en-US" sz="2000" b="0">
                <a:sym typeface="Euclid Symbol" pitchFamily="18" charset="2"/>
              </a:rPr>
              <a:t></a:t>
            </a:r>
            <a:r>
              <a:rPr lang="ru-RU" sz="2000"/>
              <a:t> </a:t>
            </a:r>
            <a:r>
              <a:rPr lang="en-US" sz="2000">
                <a:sym typeface="Symbol" pitchFamily="18" charset="2"/>
              </a:rPr>
              <a:t>I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safe for</a:t>
            </a:r>
            <a:r>
              <a:rPr lang="en-US" sz="2000" baseline="-25000">
                <a:latin typeface="Euclid Fraktur" pitchFamily="66" charset="0"/>
              </a:rPr>
              <a:t>R</a:t>
            </a:r>
            <a:r>
              <a:rPr lang="en-US" sz="2000">
                <a:sym typeface="Symbol" pitchFamily="18" charset="2"/>
              </a:rPr>
              <a:t> </a:t>
            </a:r>
            <a:r>
              <a:rPr lang="en-US" sz="2000">
                <a:latin typeface="Monotype Corsiva" pitchFamily="66" charset="0"/>
              </a:rPr>
              <a:t>T</a:t>
            </a:r>
            <a:r>
              <a:rPr lang="en-US" sz="2000" b="0"/>
              <a:t>(</a:t>
            </a:r>
            <a:r>
              <a:rPr lang="en-US" sz="2000"/>
              <a:t>S</a:t>
            </a:r>
            <a:r>
              <a:rPr lang="en-US" sz="2000" b="0"/>
              <a:t>)</a:t>
            </a:r>
          </a:p>
          <a:p>
            <a:pPr lvl="1" algn="l">
              <a:spcBef>
                <a:spcPct val="10000"/>
              </a:spcBef>
            </a:pPr>
            <a:r>
              <a:rPr lang="ru-RU" sz="2000" b="0" i="1">
                <a:latin typeface="Times New Roman" pitchFamily="18" charset="0"/>
              </a:rPr>
              <a:t>конформность сохраняется при композиции</a:t>
            </a:r>
          </a:p>
          <a:p>
            <a:pPr>
              <a:spcBef>
                <a:spcPct val="20000"/>
              </a:spcBef>
            </a:pPr>
            <a:r>
              <a:rPr lang="en-US" sz="2000"/>
              <a:t>I</a:t>
            </a:r>
            <a:r>
              <a:rPr lang="ru-RU" sz="2000" baseline="-25000"/>
              <a:t>1</a:t>
            </a:r>
            <a:r>
              <a:rPr lang="en-US" sz="2000" b="0"/>
              <a:t> </a:t>
            </a:r>
            <a:r>
              <a:rPr lang="en-US" sz="2000" i="1">
                <a:latin typeface="Times New Roman" pitchFamily="18" charset="0"/>
              </a:rPr>
              <a:t>saco</a:t>
            </a:r>
            <a:r>
              <a:rPr lang="en-US" sz="2000" b="0"/>
              <a:t> </a:t>
            </a:r>
            <a:r>
              <a:rPr lang="en-US" sz="2000"/>
              <a:t>S</a:t>
            </a:r>
            <a:r>
              <a:rPr lang="ru-RU" sz="2000" baseline="-25000"/>
              <a:t>1</a:t>
            </a:r>
            <a:r>
              <a:rPr lang="en-US" sz="2000" b="0"/>
              <a:t> &amp; </a:t>
            </a:r>
            <a:r>
              <a:rPr lang="en-US" sz="2000"/>
              <a:t>I</a:t>
            </a:r>
            <a:r>
              <a:rPr lang="en-US" sz="2000" baseline="-25000"/>
              <a:t>2</a:t>
            </a:r>
            <a:r>
              <a:rPr lang="en-US" sz="2000" b="0"/>
              <a:t> </a:t>
            </a:r>
            <a:r>
              <a:rPr lang="en-US" sz="2000" i="1">
                <a:latin typeface="Times New Roman" pitchFamily="18" charset="0"/>
              </a:rPr>
              <a:t>saco</a:t>
            </a:r>
            <a:r>
              <a:rPr lang="en-US" sz="2000" b="0"/>
              <a:t> </a:t>
            </a:r>
            <a:r>
              <a:rPr lang="en-US" sz="2000"/>
              <a:t>S</a:t>
            </a:r>
            <a:r>
              <a:rPr lang="en-US" sz="2000" baseline="-25000"/>
              <a:t>2</a:t>
            </a:r>
            <a:r>
              <a:rPr lang="en-US" sz="2000" b="0"/>
              <a:t> </a:t>
            </a:r>
            <a:r>
              <a:rPr lang="en-US" sz="1800" b="0">
                <a:sym typeface="Euclid Symbol" pitchFamily="18" charset="2"/>
              </a:rPr>
              <a:t></a:t>
            </a:r>
            <a:r>
              <a:rPr lang="ru-RU" sz="2000">
                <a:sym typeface="Euclid Math One" pitchFamily="18" charset="2"/>
              </a:rPr>
              <a:t> </a:t>
            </a:r>
            <a:r>
              <a:rPr lang="en-US" sz="2000"/>
              <a:t>I</a:t>
            </a:r>
            <a:r>
              <a:rPr lang="ru-RU" sz="2000" baseline="-25000"/>
              <a:t>1</a:t>
            </a:r>
            <a:r>
              <a:rPr lang="en-US" altLang="zh-TW" sz="2000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/>
              <a:t>I</a:t>
            </a:r>
            <a:r>
              <a:rPr lang="en-US" sz="2000" baseline="-25000"/>
              <a:t>2</a:t>
            </a:r>
            <a:r>
              <a:rPr lang="en-US" sz="2000" b="0"/>
              <a:t> </a:t>
            </a:r>
            <a:r>
              <a:rPr lang="en-US" sz="2000" i="1">
                <a:latin typeface="Times New Roman" pitchFamily="18" charset="0"/>
              </a:rPr>
              <a:t>saco</a:t>
            </a:r>
            <a:r>
              <a:rPr lang="en-US" sz="2000" b="0"/>
              <a:t> </a:t>
            </a:r>
            <a:r>
              <a:rPr lang="en-US" sz="2000">
                <a:latin typeface="Monotype Corsiva" pitchFamily="66" charset="0"/>
              </a:rPr>
              <a:t>T</a:t>
            </a:r>
            <a:r>
              <a:rPr lang="en-US" sz="2000" b="0"/>
              <a:t>(</a:t>
            </a:r>
            <a:r>
              <a:rPr lang="en-US" sz="2000"/>
              <a:t>S</a:t>
            </a:r>
            <a:r>
              <a:rPr lang="ru-RU" sz="2000" baseline="-25000"/>
              <a:t>1</a:t>
            </a:r>
            <a:r>
              <a:rPr lang="en-US" sz="2000" b="0"/>
              <a:t>)</a:t>
            </a:r>
            <a:r>
              <a:rPr lang="en-US" altLang="zh-TW" sz="2000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>
                <a:latin typeface="Monotype Corsiva" pitchFamily="66" charset="0"/>
              </a:rPr>
              <a:t>T</a:t>
            </a:r>
            <a:r>
              <a:rPr lang="en-US" sz="2000" b="0"/>
              <a:t>(</a:t>
            </a:r>
            <a:r>
              <a:rPr lang="en-US" sz="2000"/>
              <a:t>S</a:t>
            </a:r>
            <a:r>
              <a:rPr lang="ru-RU" sz="2000" baseline="-25000"/>
              <a:t>2</a:t>
            </a:r>
            <a:r>
              <a:rPr lang="en-US" sz="2000" b="0"/>
              <a:t>)</a:t>
            </a:r>
            <a:endParaRPr lang="ru-RU" sz="2000" b="0"/>
          </a:p>
          <a:p>
            <a:pPr>
              <a:spcBef>
                <a:spcPct val="20000"/>
              </a:spcBef>
            </a:pPr>
            <a:r>
              <a:rPr lang="en-US" sz="2000"/>
              <a:t>I</a:t>
            </a:r>
            <a:r>
              <a:rPr lang="en-US" sz="2000" b="0"/>
              <a:t> </a:t>
            </a:r>
            <a:r>
              <a:rPr lang="en-US" sz="2000" i="1">
                <a:latin typeface="Times New Roman" pitchFamily="18" charset="0"/>
              </a:rPr>
              <a:t>saco</a:t>
            </a:r>
            <a:r>
              <a:rPr lang="en-US" sz="2000" b="0"/>
              <a:t> </a:t>
            </a:r>
            <a:r>
              <a:rPr lang="en-US" sz="2000"/>
              <a:t>S</a:t>
            </a:r>
            <a:r>
              <a:rPr lang="en-US" sz="2000" b="0"/>
              <a:t> </a:t>
            </a:r>
            <a:r>
              <a:rPr lang="en-US" sz="1800" b="0">
                <a:sym typeface="Euclid Symbol" pitchFamily="18" charset="2"/>
              </a:rPr>
              <a:t></a:t>
            </a:r>
            <a:r>
              <a:rPr lang="ru-RU" sz="2000">
                <a:sym typeface="Euclid Math One" pitchFamily="18" charset="2"/>
              </a:rPr>
              <a:t> </a:t>
            </a:r>
            <a:r>
              <a:rPr lang="en-US" sz="2000"/>
              <a:t>I</a:t>
            </a:r>
            <a:r>
              <a:rPr lang="en-US" altLang="zh-TW" sz="2000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/>
              <a:t>Q</a:t>
            </a:r>
            <a:r>
              <a:rPr lang="en-US" sz="2000" b="0"/>
              <a:t> </a:t>
            </a:r>
            <a:r>
              <a:rPr lang="en-US" sz="2000" i="1">
                <a:latin typeface="Times New Roman" pitchFamily="18" charset="0"/>
              </a:rPr>
              <a:t>saco</a:t>
            </a:r>
            <a:r>
              <a:rPr lang="en-US" sz="2000" b="0"/>
              <a:t> </a:t>
            </a:r>
            <a:r>
              <a:rPr lang="en-US" sz="2000">
                <a:latin typeface="Monotype Corsiva" pitchFamily="66" charset="0"/>
              </a:rPr>
              <a:t>T</a:t>
            </a:r>
            <a:r>
              <a:rPr lang="en-US" sz="2000" b="0"/>
              <a:t>(</a:t>
            </a:r>
            <a:r>
              <a:rPr lang="en-US" sz="2000"/>
              <a:t>S</a:t>
            </a:r>
            <a:r>
              <a:rPr lang="en-US" sz="2000" b="0"/>
              <a:t>)</a:t>
            </a:r>
            <a:r>
              <a:rPr lang="en-US" altLang="zh-TW" sz="2000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/>
              <a:t>Q </a:t>
            </a:r>
            <a:r>
              <a:rPr lang="en-US" sz="2000" b="0">
                <a:latin typeface="Times New Roman" pitchFamily="18" charset="0"/>
              </a:rPr>
              <a:t>(</a:t>
            </a:r>
            <a:r>
              <a:rPr lang="ru-RU" sz="2000" b="0" i="1">
                <a:latin typeface="Times New Roman" pitchFamily="18" charset="0"/>
              </a:rPr>
              <a:t>для асинхронного тестирования</a:t>
            </a:r>
            <a:r>
              <a:rPr lang="ru-RU" sz="2000" b="0"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2905-967A-4357-BDE9-957F20924DEC}" type="slidenum">
              <a:rPr lang="ru-RU"/>
              <a:pPr/>
              <a:t>24</a:t>
            </a:fld>
            <a:endParaRPr lang="ru-RU"/>
          </a:p>
        </p:txBody>
      </p:sp>
      <p:pic>
        <p:nvPicPr>
          <p:cNvPr id="2842674" name="Picture 50" descr="Неограниченные очереди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388" y="1592263"/>
            <a:ext cx="3051175" cy="360362"/>
          </a:xfrm>
          <a:prstGeom prst="rect">
            <a:avLst/>
          </a:prstGeom>
          <a:noFill/>
        </p:spPr>
      </p:pic>
      <p:sp>
        <p:nvSpPr>
          <p:cNvPr id="2842630" name="Rectangle 6"/>
          <p:cNvSpPr>
            <a:spLocks noGrp="1" noChangeArrowheads="1"/>
          </p:cNvSpPr>
          <p:nvPr>
            <p:ph type="title"/>
          </p:nvPr>
        </p:nvSpPr>
        <p:spPr>
          <a:xfrm>
            <a:off x="179388" y="446088"/>
            <a:ext cx="8748712" cy="608012"/>
          </a:xfrm>
          <a:noFill/>
        </p:spPr>
        <p:txBody>
          <a:bodyPr tIns="90000" bIns="90000">
            <a:spAutoFit/>
          </a:bodyPr>
          <a:lstStyle/>
          <a:p>
            <a:r>
              <a:rPr lang="ru-RU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Асинхронное тестирование (</a:t>
            </a:r>
            <a:r>
              <a:rPr 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uclid Fraktur" pitchFamily="66" charset="0"/>
              </a:rPr>
              <a:t>R</a:t>
            </a:r>
            <a:r>
              <a:rPr lang="en-US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</a:t>
            </a:r>
            <a:r>
              <a:rPr 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uclid Fraktur" pitchFamily="66" charset="0"/>
              </a:rPr>
              <a:t>Q</a:t>
            </a:r>
            <a:r>
              <a:rPr lang="ru-RU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-семантика)</a:t>
            </a:r>
          </a:p>
        </p:txBody>
      </p:sp>
      <p:grpSp>
        <p:nvGrpSpPr>
          <p:cNvPr id="2842631" name="Group 7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42632" name="Text Box 8"/>
            <p:cNvSpPr txBox="1">
              <a:spLocks noChangeArrowheads="1"/>
            </p:cNvSpPr>
            <p:nvPr/>
          </p:nvSpPr>
          <p:spPr bwMode="auto">
            <a:xfrm>
              <a:off x="3969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842633" name="Group 9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42634" name="Group 10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42635" name="Rectangle 1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42636" name="Rectangle 12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42637" name="Rectangle 13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42638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42639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42640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42641" name="Text Box 17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  <p:pic>
        <p:nvPicPr>
          <p:cNvPr id="2842643" name="Picture 19" descr="Несохранение конформности при асинхронном тестировании a 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1463675"/>
            <a:ext cx="1309688" cy="454025"/>
          </a:xfrm>
          <a:prstGeom prst="rect">
            <a:avLst/>
          </a:prstGeom>
          <a:noFill/>
        </p:spPr>
      </p:pic>
      <p:pic>
        <p:nvPicPr>
          <p:cNvPr id="2842644" name="Picture 20" descr="Несохранение конформности при асинхронном тестировании a A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1925" y="1463675"/>
            <a:ext cx="1450975" cy="582613"/>
          </a:xfrm>
          <a:prstGeom prst="rect">
            <a:avLst/>
          </a:prstGeom>
          <a:noFill/>
        </p:spPr>
      </p:pic>
      <p:pic>
        <p:nvPicPr>
          <p:cNvPr id="2842645" name="Picture 21" descr="Несохранение конформности при асинхронном тестировании a A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21538" y="1463675"/>
            <a:ext cx="1454150" cy="727075"/>
          </a:xfrm>
          <a:prstGeom prst="rect">
            <a:avLst/>
          </a:prstGeom>
          <a:noFill/>
        </p:spPr>
      </p:pic>
      <p:sp>
        <p:nvSpPr>
          <p:cNvPr id="2842653" name="Freeform 29"/>
          <p:cNvSpPr>
            <a:spLocks/>
          </p:cNvSpPr>
          <p:nvPr/>
        </p:nvSpPr>
        <p:spPr bwMode="auto">
          <a:xfrm>
            <a:off x="28575" y="1139825"/>
            <a:ext cx="8853488" cy="1244600"/>
          </a:xfrm>
          <a:custGeom>
            <a:avLst/>
            <a:gdLst/>
            <a:ahLst/>
            <a:cxnLst>
              <a:cxn ang="0">
                <a:pos x="51" y="381"/>
              </a:cxn>
              <a:cxn ang="0">
                <a:pos x="119" y="79"/>
              </a:cxn>
              <a:cxn ang="0">
                <a:pos x="531" y="10"/>
              </a:cxn>
              <a:cxn ang="0">
                <a:pos x="1305" y="17"/>
              </a:cxn>
              <a:cxn ang="0">
                <a:pos x="1950" y="24"/>
              </a:cxn>
              <a:cxn ang="0">
                <a:pos x="2745" y="38"/>
              </a:cxn>
              <a:cxn ang="0">
                <a:pos x="3513" y="45"/>
              </a:cxn>
              <a:cxn ang="0">
                <a:pos x="4515" y="58"/>
              </a:cxn>
              <a:cxn ang="0">
                <a:pos x="5344" y="65"/>
              </a:cxn>
              <a:cxn ang="0">
                <a:pos x="5543" y="243"/>
              </a:cxn>
              <a:cxn ang="0">
                <a:pos x="5550" y="538"/>
              </a:cxn>
              <a:cxn ang="0">
                <a:pos x="5379" y="750"/>
              </a:cxn>
              <a:cxn ang="0">
                <a:pos x="4816" y="743"/>
              </a:cxn>
              <a:cxn ang="0">
                <a:pos x="4508" y="729"/>
              </a:cxn>
              <a:cxn ang="0">
                <a:pos x="4110" y="674"/>
              </a:cxn>
              <a:cxn ang="0">
                <a:pos x="3232" y="626"/>
              </a:cxn>
              <a:cxn ang="0">
                <a:pos x="2608" y="619"/>
              </a:cxn>
              <a:cxn ang="0">
                <a:pos x="2025" y="606"/>
              </a:cxn>
              <a:cxn ang="0">
                <a:pos x="1011" y="599"/>
              </a:cxn>
              <a:cxn ang="0">
                <a:pos x="160" y="530"/>
              </a:cxn>
              <a:cxn ang="0">
                <a:pos x="51" y="381"/>
              </a:cxn>
            </a:cxnLst>
            <a:rect l="0" t="0" r="r" b="b"/>
            <a:pathLst>
              <a:path w="5577" h="784">
                <a:moveTo>
                  <a:pt x="51" y="381"/>
                </a:moveTo>
                <a:cubicBezTo>
                  <a:pt x="37" y="287"/>
                  <a:pt x="39" y="141"/>
                  <a:pt x="119" y="79"/>
                </a:cubicBezTo>
                <a:cubicBezTo>
                  <a:pt x="199" y="17"/>
                  <a:pt x="333" y="20"/>
                  <a:pt x="531" y="10"/>
                </a:cubicBezTo>
                <a:cubicBezTo>
                  <a:pt x="729" y="0"/>
                  <a:pt x="1069" y="15"/>
                  <a:pt x="1305" y="17"/>
                </a:cubicBezTo>
                <a:cubicBezTo>
                  <a:pt x="1541" y="19"/>
                  <a:pt x="1710" y="21"/>
                  <a:pt x="1950" y="24"/>
                </a:cubicBezTo>
                <a:cubicBezTo>
                  <a:pt x="2190" y="27"/>
                  <a:pt x="2485" y="35"/>
                  <a:pt x="2745" y="38"/>
                </a:cubicBezTo>
                <a:cubicBezTo>
                  <a:pt x="3005" y="41"/>
                  <a:pt x="3218" y="42"/>
                  <a:pt x="3513" y="45"/>
                </a:cubicBezTo>
                <a:cubicBezTo>
                  <a:pt x="3808" y="48"/>
                  <a:pt x="4210" y="55"/>
                  <a:pt x="4515" y="58"/>
                </a:cubicBezTo>
                <a:cubicBezTo>
                  <a:pt x="4820" y="61"/>
                  <a:pt x="5173" y="34"/>
                  <a:pt x="5344" y="65"/>
                </a:cubicBezTo>
                <a:cubicBezTo>
                  <a:pt x="5515" y="96"/>
                  <a:pt x="5509" y="164"/>
                  <a:pt x="5543" y="243"/>
                </a:cubicBezTo>
                <a:cubicBezTo>
                  <a:pt x="5577" y="322"/>
                  <a:pt x="5577" y="454"/>
                  <a:pt x="5550" y="538"/>
                </a:cubicBezTo>
                <a:cubicBezTo>
                  <a:pt x="5523" y="622"/>
                  <a:pt x="5501" y="716"/>
                  <a:pt x="5379" y="750"/>
                </a:cubicBezTo>
                <a:cubicBezTo>
                  <a:pt x="5257" y="784"/>
                  <a:pt x="4961" y="746"/>
                  <a:pt x="4816" y="743"/>
                </a:cubicBezTo>
                <a:cubicBezTo>
                  <a:pt x="4671" y="740"/>
                  <a:pt x="4626" y="740"/>
                  <a:pt x="4508" y="729"/>
                </a:cubicBezTo>
                <a:cubicBezTo>
                  <a:pt x="4390" y="718"/>
                  <a:pt x="4323" y="691"/>
                  <a:pt x="4110" y="674"/>
                </a:cubicBezTo>
                <a:cubicBezTo>
                  <a:pt x="3897" y="657"/>
                  <a:pt x="3482" y="635"/>
                  <a:pt x="3232" y="626"/>
                </a:cubicBezTo>
                <a:cubicBezTo>
                  <a:pt x="2982" y="617"/>
                  <a:pt x="2809" y="622"/>
                  <a:pt x="2608" y="619"/>
                </a:cubicBezTo>
                <a:cubicBezTo>
                  <a:pt x="2407" y="616"/>
                  <a:pt x="2291" y="609"/>
                  <a:pt x="2025" y="606"/>
                </a:cubicBezTo>
                <a:cubicBezTo>
                  <a:pt x="1759" y="603"/>
                  <a:pt x="1322" y="612"/>
                  <a:pt x="1011" y="599"/>
                </a:cubicBezTo>
                <a:cubicBezTo>
                  <a:pt x="700" y="586"/>
                  <a:pt x="320" y="566"/>
                  <a:pt x="160" y="530"/>
                </a:cubicBezTo>
                <a:cubicBezTo>
                  <a:pt x="0" y="494"/>
                  <a:pt x="74" y="412"/>
                  <a:pt x="51" y="381"/>
                </a:cubicBezTo>
                <a:close/>
              </a:path>
            </a:pathLst>
          </a:custGeom>
          <a:noFill/>
          <a:ln w="57150" cap="flat" cmpd="sng">
            <a:solidFill>
              <a:srgbClr val="C0C0C0"/>
            </a:solidFill>
            <a:prstDash val="solid"/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grpSp>
        <p:nvGrpSpPr>
          <p:cNvPr id="2842673" name="Group 49"/>
          <p:cNvGrpSpPr>
            <a:grpSpLocks/>
          </p:cNvGrpSpPr>
          <p:nvPr/>
        </p:nvGrpSpPr>
        <p:grpSpPr bwMode="auto">
          <a:xfrm>
            <a:off x="287338" y="2274888"/>
            <a:ext cx="4841875" cy="1190625"/>
            <a:chOff x="181" y="1433"/>
            <a:chExt cx="3050" cy="750"/>
          </a:xfrm>
        </p:grpSpPr>
        <p:sp>
          <p:nvSpPr>
            <p:cNvPr id="2842655" name="Text Box 31"/>
            <p:cNvSpPr txBox="1">
              <a:spLocks noChangeArrowheads="1"/>
            </p:cNvSpPr>
            <p:nvPr/>
          </p:nvSpPr>
          <p:spPr bwMode="auto">
            <a:xfrm>
              <a:off x="181" y="1433"/>
              <a:ext cx="3050" cy="750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spcBef>
                  <a:spcPct val="30000"/>
                </a:spcBef>
              </a:pPr>
              <a:r>
                <a:rPr lang="en-US" sz="2000"/>
                <a:t>A</a:t>
              </a:r>
              <a:r>
                <a:rPr lang="en-US" sz="2000" baseline="-25000"/>
                <a:t>0</a:t>
              </a:r>
              <a:r>
                <a:rPr lang="en-US" sz="2000" b="0"/>
                <a:t> </a:t>
              </a:r>
              <a:r>
                <a:rPr lang="en-US" sz="2000" i="1">
                  <a:latin typeface="Times New Roman" pitchFamily="18" charset="0"/>
                </a:rPr>
                <a:t>saco</a:t>
              </a:r>
              <a:r>
                <a:rPr lang="en-US" sz="2000" i="1" baseline="-25000">
                  <a:latin typeface="Times New Roman" pitchFamily="18" charset="0"/>
                </a:rPr>
                <a:t>ioco</a:t>
              </a:r>
              <a:r>
                <a:rPr lang="en-US" sz="2000" b="0"/>
                <a:t> </a:t>
              </a:r>
              <a:r>
                <a:rPr lang="en-US" sz="2000"/>
                <a:t>A</a:t>
              </a:r>
              <a:r>
                <a:rPr lang="en-US" sz="2000" baseline="-25000"/>
                <a:t>0</a:t>
              </a:r>
              <a:r>
                <a:rPr lang="ru-RU" sz="2000" baseline="-25000"/>
                <a:t>	    </a:t>
              </a:r>
              <a:r>
                <a:rPr lang="en-US" sz="2000"/>
                <a:t>A</a:t>
              </a:r>
              <a:r>
                <a:rPr lang="en-US" sz="2000" baseline="-25000"/>
                <a:t>0</a:t>
              </a:r>
              <a:r>
                <a:rPr lang="ru-RU" sz="2000" b="0">
                  <a:solidFill>
                    <a:srgbClr val="000000"/>
                  </a:solidFill>
                  <a:ea typeface="Times New Roman" pitchFamily="18" charset="0"/>
                  <a:cs typeface="Courier New" pitchFamily="49" charset="0"/>
                  <a:sym typeface="Euclid Math One" pitchFamily="18" charset="2"/>
                </a:rPr>
                <a:t></a:t>
              </a:r>
              <a:r>
                <a:rPr lang="en-US" sz="2000">
                  <a:solidFill>
                    <a:srgbClr val="000000"/>
                  </a:solidFill>
                  <a:ea typeface="Times New Roman" pitchFamily="18" charset="0"/>
                  <a:cs typeface="Courier New" pitchFamily="49" charset="0"/>
                  <a:sym typeface="Euclid Math One" pitchFamily="18" charset="2"/>
                </a:rPr>
                <a:t>Q</a:t>
              </a:r>
              <a:r>
                <a:rPr lang="ru-RU" sz="2000" b="0">
                  <a:ea typeface="Times New Roman" pitchFamily="18" charset="0"/>
                  <a:cs typeface="Courier New" pitchFamily="49" charset="0"/>
                </a:rPr>
                <a:t> </a:t>
              </a:r>
              <a:r>
                <a:rPr lang="en-US" sz="2000" b="0">
                  <a:ea typeface="Times New Roman" pitchFamily="18" charset="0"/>
                  <a:cs typeface="Courier New" pitchFamily="49" charset="0"/>
                </a:rPr>
                <a:t> </a:t>
              </a:r>
              <a:r>
                <a:rPr lang="en-US" sz="2000" i="1">
                  <a:latin typeface="Times New Roman" pitchFamily="18" charset="0"/>
                  <a:ea typeface="Times New Roman" pitchFamily="18" charset="0"/>
                  <a:cs typeface="Courier New" pitchFamily="49" charset="0"/>
                </a:rPr>
                <a:t>saco</a:t>
              </a:r>
              <a:r>
                <a:rPr lang="en-US" sz="2000" i="1" baseline="-25000">
                  <a:latin typeface="Times New Roman" pitchFamily="18" charset="0"/>
                  <a:ea typeface="Times New Roman" pitchFamily="18" charset="0"/>
                  <a:cs typeface="Courier New" pitchFamily="49" charset="0"/>
                </a:rPr>
                <a:t>ioco</a:t>
              </a:r>
              <a:r>
                <a:rPr lang="en-US" sz="2000" b="0">
                  <a:ea typeface="Times New Roman" pitchFamily="18" charset="0"/>
                  <a:cs typeface="Courier New" pitchFamily="49" charset="0"/>
                </a:rPr>
                <a:t> </a:t>
              </a:r>
              <a:r>
                <a:rPr lang="en-US" sz="2000">
                  <a:ea typeface="Times New Roman" pitchFamily="18" charset="0"/>
                  <a:cs typeface="Courier New" pitchFamily="49" charset="0"/>
                </a:rPr>
                <a:t>A</a:t>
              </a:r>
              <a:r>
                <a:rPr lang="en-US" sz="2000" baseline="-25000">
                  <a:ea typeface="Times New Roman" pitchFamily="18" charset="0"/>
                  <a:cs typeface="Courier New" pitchFamily="49" charset="0"/>
                </a:rPr>
                <a:t>0</a:t>
              </a:r>
              <a:r>
                <a:rPr lang="ru-RU" sz="2000" b="0">
                  <a:solidFill>
                    <a:srgbClr val="000000"/>
                  </a:solidFill>
                  <a:cs typeface="Times New Roman" pitchFamily="18" charset="0"/>
                  <a:sym typeface="Euclid Math One" pitchFamily="18" charset="2"/>
                </a:rPr>
                <a:t></a:t>
              </a:r>
              <a:r>
                <a:rPr lang="en-US" sz="2000">
                  <a:solidFill>
                    <a:srgbClr val="000000"/>
                  </a:solidFill>
                  <a:cs typeface="Courier New" pitchFamily="49" charset="0"/>
                  <a:sym typeface="Euclid Math One" pitchFamily="18" charset="2"/>
                </a:rPr>
                <a:t>Q</a:t>
              </a:r>
              <a:endParaRPr lang="ru-RU" sz="2000" baseline="-25000"/>
            </a:p>
            <a:p>
              <a:pPr>
                <a:spcBef>
                  <a:spcPct val="30000"/>
                </a:spcBef>
              </a:pPr>
              <a:r>
                <a:rPr lang="en-US" sz="2000"/>
                <a:t>A</a:t>
              </a:r>
              <a:r>
                <a:rPr lang="ru-RU" sz="2000" baseline="-25000"/>
                <a:t>1</a:t>
              </a:r>
              <a:r>
                <a:rPr lang="en-US" sz="2000" b="0"/>
                <a:t> </a:t>
              </a:r>
              <a:r>
                <a:rPr lang="en-US" sz="2000" i="1">
                  <a:latin typeface="Times New Roman" pitchFamily="18" charset="0"/>
                </a:rPr>
                <a:t>saco</a:t>
              </a:r>
              <a:r>
                <a:rPr lang="en-US" sz="2000" i="1" baseline="-25000">
                  <a:latin typeface="Times New Roman" pitchFamily="18" charset="0"/>
                </a:rPr>
                <a:t>ioco</a:t>
              </a:r>
              <a:r>
                <a:rPr lang="en-US" sz="2000" b="0"/>
                <a:t> </a:t>
              </a:r>
              <a:r>
                <a:rPr lang="en-US" sz="2000"/>
                <a:t>A</a:t>
              </a:r>
              <a:r>
                <a:rPr lang="en-US" sz="2000" baseline="-25000"/>
                <a:t>0</a:t>
              </a:r>
              <a:r>
                <a:rPr lang="ru-RU" sz="2000" baseline="-25000"/>
                <a:t>	    </a:t>
              </a:r>
              <a:r>
                <a:rPr lang="en-US" sz="2000"/>
                <a:t>A</a:t>
              </a:r>
              <a:r>
                <a:rPr lang="en-US" sz="2000" baseline="-25000"/>
                <a:t>1</a:t>
              </a:r>
              <a:r>
                <a:rPr lang="ru-RU" sz="2000" b="0">
                  <a:solidFill>
                    <a:srgbClr val="000000"/>
                  </a:solidFill>
                  <a:cs typeface="Times New Roman" pitchFamily="18" charset="0"/>
                  <a:sym typeface="Euclid Math One" pitchFamily="18" charset="2"/>
                </a:rPr>
                <a:t></a:t>
              </a:r>
              <a:r>
                <a:rPr lang="en-US" sz="2000">
                  <a:solidFill>
                    <a:srgbClr val="000000"/>
                  </a:solidFill>
                  <a:cs typeface="Courier New" pitchFamily="49" charset="0"/>
                  <a:sym typeface="Euclid Math One" pitchFamily="18" charset="2"/>
                </a:rPr>
                <a:t>Q</a:t>
              </a:r>
              <a:r>
                <a:rPr lang="ru-RU" sz="2000" b="0"/>
                <a:t> </a:t>
              </a:r>
              <a:r>
                <a:rPr lang="en-US" sz="2000" b="0"/>
                <a:t> </a:t>
              </a:r>
              <a:r>
                <a:rPr lang="en-US" sz="2000" i="1">
                  <a:latin typeface="Times New Roman" pitchFamily="18" charset="0"/>
                </a:rPr>
                <a:t>saco</a:t>
              </a:r>
              <a:r>
                <a:rPr lang="en-US" sz="2000" i="1" baseline="-25000">
                  <a:latin typeface="Times New Roman" pitchFamily="18" charset="0"/>
                </a:rPr>
                <a:t>ioco</a:t>
              </a:r>
              <a:r>
                <a:rPr lang="en-US" sz="2000" b="0"/>
                <a:t> </a:t>
              </a:r>
              <a:r>
                <a:rPr lang="en-US" sz="2000"/>
                <a:t>A</a:t>
              </a:r>
              <a:r>
                <a:rPr lang="en-US" sz="2000" baseline="-25000"/>
                <a:t>0</a:t>
              </a:r>
              <a:r>
                <a:rPr lang="ru-RU" sz="2000" b="0">
                  <a:solidFill>
                    <a:srgbClr val="000000"/>
                  </a:solidFill>
                  <a:cs typeface="Times New Roman" pitchFamily="18" charset="0"/>
                  <a:sym typeface="Euclid Math One" pitchFamily="18" charset="2"/>
                </a:rPr>
                <a:t></a:t>
              </a:r>
              <a:r>
                <a:rPr lang="en-US" sz="2000">
                  <a:solidFill>
                    <a:srgbClr val="000000"/>
                  </a:solidFill>
                  <a:cs typeface="Courier New" pitchFamily="49" charset="0"/>
                  <a:sym typeface="Euclid Math One" pitchFamily="18" charset="2"/>
                </a:rPr>
                <a:t>Q</a:t>
              </a:r>
              <a:endParaRPr lang="ru-RU" sz="2000" baseline="-25000"/>
            </a:p>
            <a:p>
              <a:pPr>
                <a:spcBef>
                  <a:spcPct val="30000"/>
                </a:spcBef>
              </a:pPr>
              <a:r>
                <a:rPr lang="en-US" sz="2000"/>
                <a:t>A</a:t>
              </a:r>
              <a:r>
                <a:rPr lang="ru-RU" sz="2000" baseline="-25000"/>
                <a:t>2</a:t>
              </a:r>
              <a:r>
                <a:rPr lang="en-US" sz="2000" b="0"/>
                <a:t> </a:t>
              </a:r>
              <a:r>
                <a:rPr lang="en-US" sz="2000" i="1">
                  <a:latin typeface="Times New Roman" pitchFamily="18" charset="0"/>
                </a:rPr>
                <a:t>saco</a:t>
              </a:r>
              <a:r>
                <a:rPr lang="en-US" sz="2000" i="1" baseline="-25000">
                  <a:latin typeface="Times New Roman" pitchFamily="18" charset="0"/>
                </a:rPr>
                <a:t>ioco</a:t>
              </a:r>
              <a:r>
                <a:rPr lang="en-US" sz="2000" b="0"/>
                <a:t> </a:t>
              </a:r>
              <a:r>
                <a:rPr lang="en-US" sz="2000"/>
                <a:t>A</a:t>
              </a:r>
              <a:r>
                <a:rPr lang="en-US" sz="2000" baseline="-25000"/>
                <a:t>0</a:t>
              </a:r>
              <a:r>
                <a:rPr lang="ru-RU" sz="2000" baseline="-25000"/>
                <a:t>	    </a:t>
              </a:r>
              <a:r>
                <a:rPr lang="en-US" sz="2000"/>
                <a:t>A</a:t>
              </a:r>
              <a:r>
                <a:rPr lang="en-US" sz="2000" baseline="-25000"/>
                <a:t>2</a:t>
              </a:r>
              <a:r>
                <a:rPr lang="ru-RU" sz="2000" b="0">
                  <a:solidFill>
                    <a:srgbClr val="000000"/>
                  </a:solidFill>
                  <a:cs typeface="Times New Roman" pitchFamily="18" charset="0"/>
                  <a:sym typeface="Euclid Math One" pitchFamily="18" charset="2"/>
                </a:rPr>
                <a:t></a:t>
              </a:r>
              <a:r>
                <a:rPr lang="en-US" sz="2000">
                  <a:solidFill>
                    <a:srgbClr val="000000"/>
                  </a:solidFill>
                  <a:cs typeface="Courier New" pitchFamily="49" charset="0"/>
                  <a:sym typeface="Euclid Math One" pitchFamily="18" charset="2"/>
                </a:rPr>
                <a:t>Q</a:t>
              </a:r>
              <a:r>
                <a:rPr lang="ru-RU" sz="2000" b="0"/>
                <a:t> </a:t>
              </a:r>
              <a:r>
                <a:rPr lang="en-US" sz="2000" b="0"/>
                <a:t> </a:t>
              </a:r>
              <a:r>
                <a:rPr lang="en-US" sz="2000" i="1">
                  <a:latin typeface="Times New Roman" pitchFamily="18" charset="0"/>
                </a:rPr>
                <a:t>saco</a:t>
              </a:r>
              <a:r>
                <a:rPr lang="en-US" sz="2000" i="1" baseline="-25000">
                  <a:latin typeface="Times New Roman" pitchFamily="18" charset="0"/>
                </a:rPr>
                <a:t>ioco</a:t>
              </a:r>
              <a:r>
                <a:rPr lang="en-US" sz="2000" b="0"/>
                <a:t> </a:t>
              </a:r>
              <a:r>
                <a:rPr lang="en-US" sz="2000"/>
                <a:t>A</a:t>
              </a:r>
              <a:r>
                <a:rPr lang="en-US" sz="2000" baseline="-25000"/>
                <a:t>0</a:t>
              </a:r>
              <a:r>
                <a:rPr lang="ru-RU" sz="2000" b="0">
                  <a:solidFill>
                    <a:srgbClr val="000000"/>
                  </a:solidFill>
                  <a:cs typeface="Times New Roman" pitchFamily="18" charset="0"/>
                  <a:sym typeface="Euclid Math One" pitchFamily="18" charset="2"/>
                </a:rPr>
                <a:t></a:t>
              </a:r>
              <a:r>
                <a:rPr lang="en-US" sz="2000">
                  <a:solidFill>
                    <a:srgbClr val="000000"/>
                  </a:solidFill>
                  <a:cs typeface="Courier New" pitchFamily="49" charset="0"/>
                  <a:sym typeface="Euclid Math One" pitchFamily="18" charset="2"/>
                </a:rPr>
                <a:t>Q</a:t>
              </a:r>
            </a:p>
          </p:txBody>
        </p:sp>
        <p:sp>
          <p:nvSpPr>
            <p:cNvPr id="2842660" name="Line 36"/>
            <p:cNvSpPr>
              <a:spLocks noChangeShapeType="1"/>
            </p:cNvSpPr>
            <p:nvPr/>
          </p:nvSpPr>
          <p:spPr bwMode="auto">
            <a:xfrm>
              <a:off x="2154" y="1820"/>
              <a:ext cx="38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/>
            <a:lstStyle/>
            <a:p>
              <a:endParaRPr lang="ru-RU"/>
            </a:p>
          </p:txBody>
        </p:sp>
        <p:sp>
          <p:nvSpPr>
            <p:cNvPr id="2842661" name="Line 37"/>
            <p:cNvSpPr>
              <a:spLocks noChangeShapeType="1"/>
            </p:cNvSpPr>
            <p:nvPr/>
          </p:nvSpPr>
          <p:spPr bwMode="auto">
            <a:xfrm>
              <a:off x="2154" y="2069"/>
              <a:ext cx="38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/>
            <a:lstStyle/>
            <a:p>
              <a:endParaRPr lang="ru-RU"/>
            </a:p>
          </p:txBody>
        </p:sp>
      </p:grpSp>
      <p:sp>
        <p:nvSpPr>
          <p:cNvPr id="2842662" name="Text Box 38"/>
          <p:cNvSpPr txBox="1">
            <a:spLocks noChangeArrowheads="1"/>
          </p:cNvSpPr>
          <p:nvPr/>
        </p:nvSpPr>
        <p:spPr bwMode="auto">
          <a:xfrm>
            <a:off x="287338" y="5141913"/>
            <a:ext cx="5926137" cy="119062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000"/>
              <a:t>A</a:t>
            </a:r>
            <a:r>
              <a:rPr lang="en-US" sz="2000" baseline="-25000"/>
              <a:t>0</a:t>
            </a:r>
            <a:r>
              <a:rPr lang="en-US" sz="2000" b="0"/>
              <a:t> </a:t>
            </a:r>
            <a:r>
              <a:rPr lang="en-US" sz="2000" i="1">
                <a:latin typeface="Times New Roman" pitchFamily="18" charset="0"/>
              </a:rPr>
              <a:t>saco</a:t>
            </a:r>
            <a:r>
              <a:rPr lang="en-US" sz="2000" i="1" baseline="-25000">
                <a:latin typeface="Times New Roman" pitchFamily="18" charset="0"/>
              </a:rPr>
              <a:t>ioco</a:t>
            </a:r>
            <a:r>
              <a:rPr lang="en-US" sz="2000" b="0"/>
              <a:t> </a:t>
            </a:r>
            <a:r>
              <a:rPr lang="en-US" sz="2000">
                <a:latin typeface="Monotype Corsiva" pitchFamily="66" charset="0"/>
              </a:rPr>
              <a:t>T</a:t>
            </a:r>
            <a:r>
              <a:rPr lang="en-US" sz="2000" b="0"/>
              <a:t>(</a:t>
            </a:r>
            <a:r>
              <a:rPr lang="en-US" sz="2000"/>
              <a:t>A</a:t>
            </a:r>
            <a:r>
              <a:rPr lang="en-US" sz="2000" baseline="-25000"/>
              <a:t>0</a:t>
            </a:r>
            <a:r>
              <a:rPr lang="en-US" sz="2000" b="0"/>
              <a:t>)</a:t>
            </a:r>
            <a:r>
              <a:rPr lang="ru-RU" sz="2000" baseline="-25000"/>
              <a:t>    </a:t>
            </a:r>
            <a:r>
              <a:rPr lang="en-US" sz="2000"/>
              <a:t>A</a:t>
            </a:r>
            <a:r>
              <a:rPr lang="en-US" sz="2000" baseline="-25000"/>
              <a:t>0</a:t>
            </a:r>
            <a:r>
              <a:rPr lang="ru-RU" sz="20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Euclid Math One" pitchFamily="18" charset="2"/>
              </a:rPr>
              <a:t></a:t>
            </a:r>
            <a:r>
              <a:rPr lang="en-US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Euclid Math One" pitchFamily="18" charset="2"/>
              </a:rPr>
              <a:t>Q</a:t>
            </a:r>
            <a:r>
              <a:rPr lang="ru-RU" sz="2000" b="0"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 b="0"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 i="1"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saco</a:t>
            </a:r>
            <a:r>
              <a:rPr lang="en-US" sz="2000" i="1" baseline="-25000"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ioco</a:t>
            </a:r>
            <a:r>
              <a:rPr lang="en-US" sz="2000" b="0"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 i="1"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Comp</a:t>
            </a:r>
            <a:r>
              <a:rPr lang="en-US" sz="2000" b="0"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2000">
                <a:ea typeface="Times New Roman" pitchFamily="18" charset="0"/>
                <a:cs typeface="Courier New" pitchFamily="49" charset="0"/>
              </a:rPr>
              <a:t>A</a:t>
            </a:r>
            <a:r>
              <a:rPr lang="en-US" sz="2000" baseline="-25000">
                <a:ea typeface="Times New Roman" pitchFamily="18" charset="0"/>
                <a:cs typeface="Courier New" pitchFamily="49" charset="0"/>
              </a:rPr>
              <a:t>0</a:t>
            </a:r>
            <a:r>
              <a:rPr lang="en-US" sz="2000" b="0">
                <a:ea typeface="Times New Roman" pitchFamily="18" charset="0"/>
                <a:cs typeface="Courier New" pitchFamily="49" charset="0"/>
              </a:rPr>
              <a:t>)</a:t>
            </a:r>
            <a:r>
              <a:rPr lang="ru-RU" sz="2000" b="0">
                <a:solidFill>
                  <a:srgbClr val="000000"/>
                </a:solidFill>
                <a:cs typeface="Times New Roman" pitchFamily="18" charset="0"/>
                <a:sym typeface="Euclid Math One" pitchFamily="18" charset="2"/>
              </a:rPr>
              <a:t></a:t>
            </a:r>
            <a:r>
              <a:rPr lang="en-US" sz="2000">
                <a:solidFill>
                  <a:srgbClr val="000000"/>
                </a:solidFill>
                <a:cs typeface="Courier New" pitchFamily="49" charset="0"/>
                <a:sym typeface="Euclid Math One" pitchFamily="18" charset="2"/>
              </a:rPr>
              <a:t>Q</a:t>
            </a:r>
            <a:endParaRPr lang="ru-RU" sz="2000" baseline="-25000"/>
          </a:p>
          <a:p>
            <a:pPr>
              <a:spcBef>
                <a:spcPct val="30000"/>
              </a:spcBef>
            </a:pPr>
            <a:r>
              <a:rPr lang="en-US" sz="2000"/>
              <a:t>A</a:t>
            </a:r>
            <a:r>
              <a:rPr lang="ru-RU" sz="2000" baseline="-25000"/>
              <a:t>1</a:t>
            </a:r>
            <a:r>
              <a:rPr lang="en-US" sz="2000" b="0"/>
              <a:t> </a:t>
            </a:r>
            <a:r>
              <a:rPr lang="en-US" sz="2000" i="1">
                <a:latin typeface="Times New Roman" pitchFamily="18" charset="0"/>
              </a:rPr>
              <a:t>saco</a:t>
            </a:r>
            <a:r>
              <a:rPr lang="en-US" sz="2000" i="1" baseline="-25000">
                <a:latin typeface="Times New Roman" pitchFamily="18" charset="0"/>
              </a:rPr>
              <a:t>ioco</a:t>
            </a:r>
            <a:r>
              <a:rPr lang="en-US" sz="2000" b="0"/>
              <a:t> </a:t>
            </a:r>
            <a:r>
              <a:rPr lang="en-US" sz="2000">
                <a:latin typeface="Monotype Corsiva" pitchFamily="66" charset="0"/>
              </a:rPr>
              <a:t>T</a:t>
            </a:r>
            <a:r>
              <a:rPr lang="en-US" sz="2000" b="0"/>
              <a:t>(</a:t>
            </a:r>
            <a:r>
              <a:rPr lang="en-US" sz="2000"/>
              <a:t>A</a:t>
            </a:r>
            <a:r>
              <a:rPr lang="en-US" sz="2000" baseline="-25000"/>
              <a:t>0</a:t>
            </a:r>
            <a:r>
              <a:rPr lang="en-US" sz="2000" b="0"/>
              <a:t>)</a:t>
            </a:r>
            <a:r>
              <a:rPr lang="en-US" sz="2000" baseline="-25000"/>
              <a:t> </a:t>
            </a:r>
            <a:r>
              <a:rPr lang="ru-RU" sz="2000" baseline="-25000"/>
              <a:t>   </a:t>
            </a:r>
            <a:r>
              <a:rPr lang="en-US" sz="2000"/>
              <a:t>A</a:t>
            </a:r>
            <a:r>
              <a:rPr lang="en-US" sz="2000" baseline="-25000"/>
              <a:t>1</a:t>
            </a:r>
            <a:r>
              <a:rPr lang="ru-RU" sz="2000" b="0">
                <a:solidFill>
                  <a:srgbClr val="000000"/>
                </a:solidFill>
                <a:cs typeface="Times New Roman" pitchFamily="18" charset="0"/>
                <a:sym typeface="Euclid Math One" pitchFamily="18" charset="2"/>
              </a:rPr>
              <a:t></a:t>
            </a:r>
            <a:r>
              <a:rPr lang="en-US" sz="2000">
                <a:solidFill>
                  <a:srgbClr val="000000"/>
                </a:solidFill>
                <a:cs typeface="Courier New" pitchFamily="49" charset="0"/>
                <a:sym typeface="Euclid Math One" pitchFamily="18" charset="2"/>
              </a:rPr>
              <a:t>Q</a:t>
            </a:r>
            <a:r>
              <a:rPr lang="ru-RU" sz="2000" b="0"/>
              <a:t> </a:t>
            </a:r>
            <a:r>
              <a:rPr lang="en-US" sz="2000" b="0"/>
              <a:t> </a:t>
            </a:r>
            <a:r>
              <a:rPr lang="en-US" sz="2000" i="1">
                <a:latin typeface="Times New Roman" pitchFamily="18" charset="0"/>
              </a:rPr>
              <a:t>saco</a:t>
            </a:r>
            <a:r>
              <a:rPr lang="en-US" sz="2000" i="1" baseline="-25000">
                <a:latin typeface="Times New Roman" pitchFamily="18" charset="0"/>
              </a:rPr>
              <a:t>ioco</a:t>
            </a:r>
            <a:r>
              <a:rPr lang="en-US" sz="2000" b="0"/>
              <a:t> </a:t>
            </a:r>
            <a:r>
              <a:rPr lang="en-US" sz="2000" i="1">
                <a:latin typeface="Times New Roman" pitchFamily="18" charset="0"/>
              </a:rPr>
              <a:t>Comp</a:t>
            </a:r>
            <a:r>
              <a:rPr lang="en-US" sz="2000" b="0"/>
              <a:t>(</a:t>
            </a:r>
            <a:r>
              <a:rPr lang="en-US" sz="2000"/>
              <a:t>A</a:t>
            </a:r>
            <a:r>
              <a:rPr lang="en-US" sz="2000" baseline="-25000"/>
              <a:t>0</a:t>
            </a:r>
            <a:r>
              <a:rPr lang="en-US" sz="2000" b="0"/>
              <a:t>)</a:t>
            </a:r>
            <a:r>
              <a:rPr lang="ru-RU" sz="2000" b="0">
                <a:solidFill>
                  <a:srgbClr val="000000"/>
                </a:solidFill>
                <a:cs typeface="Times New Roman" pitchFamily="18" charset="0"/>
                <a:sym typeface="Euclid Math One" pitchFamily="18" charset="2"/>
              </a:rPr>
              <a:t></a:t>
            </a:r>
            <a:r>
              <a:rPr lang="en-US" sz="2000">
                <a:solidFill>
                  <a:srgbClr val="000000"/>
                </a:solidFill>
                <a:cs typeface="Courier New" pitchFamily="49" charset="0"/>
                <a:sym typeface="Euclid Math One" pitchFamily="18" charset="2"/>
              </a:rPr>
              <a:t>Q</a:t>
            </a:r>
            <a:endParaRPr lang="ru-RU" sz="2000" baseline="-25000"/>
          </a:p>
          <a:p>
            <a:pPr>
              <a:spcBef>
                <a:spcPct val="30000"/>
              </a:spcBef>
            </a:pPr>
            <a:r>
              <a:rPr lang="en-US" sz="2000"/>
              <a:t>A</a:t>
            </a:r>
            <a:r>
              <a:rPr lang="ru-RU" sz="2000" baseline="-25000"/>
              <a:t>2</a:t>
            </a:r>
            <a:r>
              <a:rPr lang="en-US" sz="2000" b="0"/>
              <a:t> </a:t>
            </a:r>
            <a:r>
              <a:rPr lang="en-US" sz="2000" i="1">
                <a:latin typeface="Times New Roman" pitchFamily="18" charset="0"/>
              </a:rPr>
              <a:t>saco</a:t>
            </a:r>
            <a:r>
              <a:rPr lang="en-US" sz="2000" i="1" baseline="-25000">
                <a:latin typeface="Times New Roman" pitchFamily="18" charset="0"/>
              </a:rPr>
              <a:t>ioco</a:t>
            </a:r>
            <a:r>
              <a:rPr lang="en-US" sz="2000" b="0"/>
              <a:t> </a:t>
            </a:r>
            <a:r>
              <a:rPr lang="en-US" sz="2000">
                <a:latin typeface="Monotype Corsiva" pitchFamily="66" charset="0"/>
              </a:rPr>
              <a:t>T</a:t>
            </a:r>
            <a:r>
              <a:rPr lang="en-US" sz="2000" b="0"/>
              <a:t>(</a:t>
            </a:r>
            <a:r>
              <a:rPr lang="en-US" sz="2000"/>
              <a:t>A</a:t>
            </a:r>
            <a:r>
              <a:rPr lang="en-US" sz="2000" baseline="-25000"/>
              <a:t>0</a:t>
            </a:r>
            <a:r>
              <a:rPr lang="en-US" sz="2000" b="0"/>
              <a:t>)</a:t>
            </a:r>
            <a:r>
              <a:rPr lang="en-US" sz="2000" baseline="-25000"/>
              <a:t> </a:t>
            </a:r>
            <a:r>
              <a:rPr lang="ru-RU" sz="2000" baseline="-25000"/>
              <a:t>   </a:t>
            </a:r>
            <a:r>
              <a:rPr lang="en-US" sz="2000"/>
              <a:t>A</a:t>
            </a:r>
            <a:r>
              <a:rPr lang="en-US" sz="2000" baseline="-25000"/>
              <a:t>2</a:t>
            </a:r>
            <a:r>
              <a:rPr lang="ru-RU" sz="2000" b="0">
                <a:solidFill>
                  <a:srgbClr val="000000"/>
                </a:solidFill>
                <a:cs typeface="Times New Roman" pitchFamily="18" charset="0"/>
                <a:sym typeface="Euclid Math One" pitchFamily="18" charset="2"/>
              </a:rPr>
              <a:t></a:t>
            </a:r>
            <a:r>
              <a:rPr lang="en-US" sz="2000">
                <a:solidFill>
                  <a:srgbClr val="000000"/>
                </a:solidFill>
                <a:cs typeface="Courier New" pitchFamily="49" charset="0"/>
                <a:sym typeface="Euclid Math One" pitchFamily="18" charset="2"/>
              </a:rPr>
              <a:t>Q</a:t>
            </a:r>
            <a:r>
              <a:rPr lang="ru-RU" sz="2000" b="0"/>
              <a:t> </a:t>
            </a:r>
            <a:r>
              <a:rPr lang="en-US" sz="2000" b="0"/>
              <a:t> </a:t>
            </a:r>
            <a:r>
              <a:rPr lang="en-US" sz="2000" i="1">
                <a:latin typeface="Times New Roman" pitchFamily="18" charset="0"/>
              </a:rPr>
              <a:t>saco</a:t>
            </a:r>
            <a:r>
              <a:rPr lang="en-US" sz="2000" i="1" baseline="-25000">
                <a:latin typeface="Times New Roman" pitchFamily="18" charset="0"/>
              </a:rPr>
              <a:t>ioco</a:t>
            </a:r>
            <a:r>
              <a:rPr lang="en-US" sz="2000" b="0"/>
              <a:t> </a:t>
            </a:r>
            <a:r>
              <a:rPr lang="en-US" sz="2000" i="1">
                <a:latin typeface="Times New Roman" pitchFamily="18" charset="0"/>
              </a:rPr>
              <a:t>Comp</a:t>
            </a:r>
            <a:r>
              <a:rPr lang="en-US" sz="2000" b="0"/>
              <a:t>(</a:t>
            </a:r>
            <a:r>
              <a:rPr lang="en-US" sz="2000"/>
              <a:t>A</a:t>
            </a:r>
            <a:r>
              <a:rPr lang="en-US" sz="2000" baseline="-25000"/>
              <a:t>0</a:t>
            </a:r>
            <a:r>
              <a:rPr lang="en-US" sz="2000" b="0"/>
              <a:t>)</a:t>
            </a:r>
            <a:r>
              <a:rPr lang="ru-RU" sz="2000" b="0">
                <a:solidFill>
                  <a:srgbClr val="000000"/>
                </a:solidFill>
                <a:cs typeface="Times New Roman" pitchFamily="18" charset="0"/>
                <a:sym typeface="Euclid Math One" pitchFamily="18" charset="2"/>
              </a:rPr>
              <a:t></a:t>
            </a:r>
            <a:r>
              <a:rPr lang="en-US" sz="2000">
                <a:solidFill>
                  <a:srgbClr val="000000"/>
                </a:solidFill>
                <a:cs typeface="Courier New" pitchFamily="49" charset="0"/>
                <a:sym typeface="Euclid Math One" pitchFamily="18" charset="2"/>
              </a:rPr>
              <a:t>Q</a:t>
            </a:r>
            <a:endParaRPr lang="ru-RU" sz="2000">
              <a:solidFill>
                <a:srgbClr val="000000"/>
              </a:solidFill>
              <a:cs typeface="Courier New" pitchFamily="49" charset="0"/>
              <a:sym typeface="Euclid Math One" pitchFamily="18" charset="2"/>
            </a:endParaRPr>
          </a:p>
        </p:txBody>
      </p:sp>
      <p:pic>
        <p:nvPicPr>
          <p:cNvPr id="2842659" name="Picture 35" descr="Несохранение конформности при асинхронном тестировании a TA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3984625"/>
            <a:ext cx="2576513" cy="677863"/>
          </a:xfrm>
          <a:prstGeom prst="rect">
            <a:avLst/>
          </a:prstGeom>
          <a:noFill/>
        </p:spPr>
      </p:pic>
      <p:sp>
        <p:nvSpPr>
          <p:cNvPr id="2842664" name="Freeform 40"/>
          <p:cNvSpPr>
            <a:spLocks/>
          </p:cNvSpPr>
          <p:nvPr/>
        </p:nvSpPr>
        <p:spPr bwMode="auto">
          <a:xfrm>
            <a:off x="2627313" y="3808413"/>
            <a:ext cx="3187700" cy="1033462"/>
          </a:xfrm>
          <a:custGeom>
            <a:avLst/>
            <a:gdLst/>
            <a:ahLst/>
            <a:cxnLst>
              <a:cxn ang="0">
                <a:pos x="650" y="23"/>
              </a:cxn>
              <a:cxn ang="0">
                <a:pos x="424" y="46"/>
              </a:cxn>
              <a:cxn ang="0">
                <a:pos x="83" y="159"/>
              </a:cxn>
              <a:cxn ang="0">
                <a:pos x="15" y="409"/>
              </a:cxn>
              <a:cxn ang="0">
                <a:pos x="174" y="567"/>
              </a:cxn>
              <a:cxn ang="0">
                <a:pos x="851" y="641"/>
              </a:cxn>
              <a:cxn ang="0">
                <a:pos x="1455" y="627"/>
              </a:cxn>
              <a:cxn ang="0">
                <a:pos x="1830" y="522"/>
              </a:cxn>
              <a:cxn ang="0">
                <a:pos x="1989" y="341"/>
              </a:cxn>
              <a:cxn ang="0">
                <a:pos x="1943" y="114"/>
              </a:cxn>
              <a:cxn ang="0">
                <a:pos x="1667" y="24"/>
              </a:cxn>
              <a:cxn ang="0">
                <a:pos x="1081" y="0"/>
              </a:cxn>
              <a:cxn ang="0">
                <a:pos x="650" y="23"/>
              </a:cxn>
            </a:cxnLst>
            <a:rect l="0" t="0" r="r" b="b"/>
            <a:pathLst>
              <a:path w="2008" h="651">
                <a:moveTo>
                  <a:pt x="650" y="23"/>
                </a:moveTo>
                <a:cubicBezTo>
                  <a:pt x="541" y="31"/>
                  <a:pt x="518" y="23"/>
                  <a:pt x="424" y="46"/>
                </a:cubicBezTo>
                <a:cubicBezTo>
                  <a:pt x="330" y="69"/>
                  <a:pt x="151" y="99"/>
                  <a:pt x="83" y="159"/>
                </a:cubicBezTo>
                <a:cubicBezTo>
                  <a:pt x="15" y="219"/>
                  <a:pt x="0" y="341"/>
                  <a:pt x="15" y="409"/>
                </a:cubicBezTo>
                <a:cubicBezTo>
                  <a:pt x="30" y="477"/>
                  <a:pt x="35" y="528"/>
                  <a:pt x="174" y="567"/>
                </a:cubicBezTo>
                <a:cubicBezTo>
                  <a:pt x="313" y="606"/>
                  <a:pt x="638" y="631"/>
                  <a:pt x="851" y="641"/>
                </a:cubicBezTo>
                <a:cubicBezTo>
                  <a:pt x="1064" y="651"/>
                  <a:pt x="1292" y="647"/>
                  <a:pt x="1455" y="627"/>
                </a:cubicBezTo>
                <a:cubicBezTo>
                  <a:pt x="1618" y="607"/>
                  <a:pt x="1741" y="570"/>
                  <a:pt x="1830" y="522"/>
                </a:cubicBezTo>
                <a:cubicBezTo>
                  <a:pt x="1919" y="474"/>
                  <a:pt x="1970" y="409"/>
                  <a:pt x="1989" y="341"/>
                </a:cubicBezTo>
                <a:cubicBezTo>
                  <a:pt x="2008" y="273"/>
                  <a:pt x="1997" y="167"/>
                  <a:pt x="1943" y="114"/>
                </a:cubicBezTo>
                <a:cubicBezTo>
                  <a:pt x="1889" y="61"/>
                  <a:pt x="1811" y="43"/>
                  <a:pt x="1667" y="24"/>
                </a:cubicBezTo>
                <a:cubicBezTo>
                  <a:pt x="1523" y="5"/>
                  <a:pt x="1250" y="0"/>
                  <a:pt x="1081" y="0"/>
                </a:cubicBezTo>
                <a:cubicBezTo>
                  <a:pt x="912" y="0"/>
                  <a:pt x="759" y="15"/>
                  <a:pt x="650" y="23"/>
                </a:cubicBezTo>
                <a:close/>
              </a:path>
            </a:pathLst>
          </a:custGeom>
          <a:noFill/>
          <a:ln w="57150" cap="flat" cmpd="sng">
            <a:solidFill>
              <a:srgbClr val="C0C0C0"/>
            </a:solidFill>
            <a:prstDash val="solid"/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842665" name="Text Box 41"/>
          <p:cNvSpPr txBox="1">
            <a:spLocks noChangeArrowheads="1"/>
          </p:cNvSpPr>
          <p:nvPr/>
        </p:nvSpPr>
        <p:spPr bwMode="auto">
          <a:xfrm>
            <a:off x="179388" y="4017963"/>
            <a:ext cx="2290762" cy="635000"/>
          </a:xfrm>
          <a:prstGeom prst="rect">
            <a:avLst/>
          </a:prstGeom>
          <a:noFill/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lIns="72000" tIns="36000" rIns="72000" bIns="3600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0">
                <a:latin typeface="Times New Roman" pitchFamily="18" charset="0"/>
              </a:rPr>
              <a:t>Пополнение с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000" b="0">
                <a:latin typeface="Times New Roman" pitchFamily="18" charset="0"/>
              </a:rPr>
              <a:t>не-отказами</a:t>
            </a:r>
            <a:r>
              <a:rPr lang="en-US" sz="2000" b="0">
                <a:latin typeface="Times New Roman" pitchFamily="18" charset="0"/>
              </a:rPr>
              <a:t> </a:t>
            </a:r>
            <a:r>
              <a:rPr lang="en-US" sz="2000" i="1">
                <a:latin typeface="Times New Roman" pitchFamily="18" charset="0"/>
              </a:rPr>
              <a:t>Comp</a:t>
            </a:r>
            <a:r>
              <a:rPr lang="en-US" sz="2000" b="0">
                <a:latin typeface="Times New Roman" pitchFamily="18" charset="0"/>
              </a:rPr>
              <a:t> :</a:t>
            </a:r>
            <a:endParaRPr lang="ru-RU" sz="2000" b="0">
              <a:latin typeface="Times New Roman" pitchFamily="18" charset="0"/>
            </a:endParaRPr>
          </a:p>
        </p:txBody>
      </p:sp>
      <p:sp>
        <p:nvSpPr>
          <p:cNvPr id="2842669" name="Line 45"/>
          <p:cNvSpPr>
            <a:spLocks noChangeShapeType="1"/>
          </p:cNvSpPr>
          <p:nvPr/>
        </p:nvSpPr>
        <p:spPr bwMode="auto">
          <a:xfrm>
            <a:off x="107950" y="3573463"/>
            <a:ext cx="8893175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842670" name="Text Box 46"/>
          <p:cNvSpPr txBox="1">
            <a:spLocks noChangeArrowheads="1"/>
          </p:cNvSpPr>
          <p:nvPr/>
        </p:nvSpPr>
        <p:spPr bwMode="auto">
          <a:xfrm>
            <a:off x="179388" y="1174750"/>
            <a:ext cx="3024187" cy="3968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/>
            <a:r>
              <a:rPr lang="ru-RU" sz="2000" b="0">
                <a:latin typeface="Times New Roman" pitchFamily="18" charset="0"/>
              </a:rPr>
              <a:t>неограниченные очереди</a:t>
            </a:r>
          </a:p>
        </p:txBody>
      </p:sp>
      <p:sp>
        <p:nvSpPr>
          <p:cNvPr id="2842671" name="Text Box 47"/>
          <p:cNvSpPr txBox="1">
            <a:spLocks noChangeArrowheads="1"/>
          </p:cNvSpPr>
          <p:nvPr/>
        </p:nvSpPr>
        <p:spPr bwMode="auto">
          <a:xfrm>
            <a:off x="5962650" y="3889375"/>
            <a:ext cx="2894013" cy="1016000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54000" rIns="5400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/>
              <a:t>A</a:t>
            </a:r>
            <a:r>
              <a:rPr lang="en-US" sz="2000" baseline="-25000"/>
              <a:t>0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in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>
                <a:latin typeface="Euclid Fraktur" pitchFamily="66" charset="0"/>
              </a:rPr>
              <a:t>R</a:t>
            </a:r>
            <a:r>
              <a:rPr lang="en-US" sz="2000" b="0">
                <a:latin typeface="Times New Roman" pitchFamily="18" charset="0"/>
              </a:rPr>
              <a:t>/</a:t>
            </a:r>
            <a:r>
              <a:rPr lang="en-US" sz="2000">
                <a:latin typeface="Euclid Fraktur" pitchFamily="66" charset="0"/>
              </a:rPr>
              <a:t>Q</a:t>
            </a:r>
          </a:p>
          <a:p>
            <a:pPr algn="l">
              <a:spcBef>
                <a:spcPct val="0"/>
              </a:spcBef>
            </a:pPr>
            <a:r>
              <a:rPr lang="en-US" sz="2000" b="0">
                <a:sym typeface="Symbol" pitchFamily="18" charset="2"/>
              </a:rPr>
              <a:t> </a:t>
            </a:r>
            <a:r>
              <a:rPr lang="en-US" sz="2000" i="1">
                <a:latin typeface="Times New Roman" pitchFamily="18" charset="0"/>
              </a:rPr>
              <a:t>Comp</a:t>
            </a:r>
            <a:r>
              <a:rPr lang="en-US" sz="2000" b="0"/>
              <a:t>(</a:t>
            </a:r>
            <a:r>
              <a:rPr lang="en-US" sz="2000"/>
              <a:t>A</a:t>
            </a:r>
            <a:r>
              <a:rPr lang="en-US" sz="2000" baseline="-25000"/>
              <a:t>0</a:t>
            </a:r>
            <a:r>
              <a:rPr lang="en-US" sz="2000" b="0"/>
              <a:t>)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in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>
                <a:latin typeface="Euclid Fraktur" pitchFamily="66" charset="0"/>
              </a:rPr>
              <a:t>R</a:t>
            </a:r>
            <a:r>
              <a:rPr lang="en-US" sz="2000" b="0">
                <a:latin typeface="Times New Roman" pitchFamily="18" charset="0"/>
              </a:rPr>
              <a:t>/</a:t>
            </a:r>
            <a:r>
              <a:rPr lang="en-US" sz="2000">
                <a:latin typeface="Euclid Fraktur" pitchFamily="66" charset="0"/>
              </a:rPr>
              <a:t>Q</a:t>
            </a:r>
          </a:p>
          <a:p>
            <a:pPr algn="l">
              <a:spcBef>
                <a:spcPct val="0"/>
              </a:spcBef>
            </a:pPr>
            <a:r>
              <a:rPr lang="en-US" sz="2000" b="0">
                <a:sym typeface="Symbol" pitchFamily="18" charset="2"/>
              </a:rPr>
              <a:t> </a:t>
            </a:r>
            <a:r>
              <a:rPr lang="en-US" sz="2000" i="1">
                <a:latin typeface="Times New Roman" pitchFamily="18" charset="0"/>
              </a:rPr>
              <a:t>Comp</a:t>
            </a:r>
            <a:r>
              <a:rPr lang="en-US" sz="2000" b="0"/>
              <a:t>(</a:t>
            </a:r>
            <a:r>
              <a:rPr lang="en-US" sz="2000"/>
              <a:t>A</a:t>
            </a:r>
            <a:r>
              <a:rPr lang="en-US" sz="2000" baseline="-25000"/>
              <a:t>0</a:t>
            </a:r>
            <a:r>
              <a:rPr lang="en-US" sz="2000" b="0"/>
              <a:t>)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in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>
                <a:latin typeface="Euclid Fraktur" pitchFamily="66" charset="0"/>
              </a:rPr>
              <a:t>R</a:t>
            </a:r>
            <a:r>
              <a:rPr lang="en-US" sz="2000">
                <a:sym typeface="Symbol" pitchFamily="18" charset="2"/>
              </a:rPr>
              <a:t></a:t>
            </a:r>
            <a:r>
              <a:rPr lang="en-US" sz="2000">
                <a:latin typeface="Euclid Fraktur" pitchFamily="66" charset="0"/>
              </a:rPr>
              <a:t>Q</a:t>
            </a:r>
            <a:r>
              <a:rPr lang="en-US" sz="2000" b="0">
                <a:latin typeface="Times New Roman" pitchFamily="18" charset="0"/>
              </a:rPr>
              <a:t>/</a:t>
            </a:r>
            <a:r>
              <a:rPr lang="en-US" sz="2000" b="0">
                <a:sym typeface="Symbol" pitchFamily="18" charset="2"/>
              </a:rPr>
              <a:t></a:t>
            </a:r>
            <a:endParaRPr lang="ru-RU" sz="2000" b="0"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9315-982A-46CA-B5CC-8C33CB82D3DF}" type="slidenum">
              <a:rPr lang="ru-RU"/>
              <a:pPr/>
              <a:t>25</a:t>
            </a:fld>
            <a:endParaRPr lang="ru-RU"/>
          </a:p>
        </p:txBody>
      </p:sp>
      <p:pic>
        <p:nvPicPr>
          <p:cNvPr id="2846779" name="Picture 59" descr="Очередь с обнулением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5900" y="1268413"/>
            <a:ext cx="1917700" cy="906462"/>
          </a:xfrm>
          <a:prstGeom prst="rect">
            <a:avLst/>
          </a:prstGeom>
          <a:noFill/>
        </p:spPr>
      </p:pic>
      <p:sp>
        <p:nvSpPr>
          <p:cNvPr id="284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46088"/>
            <a:ext cx="8748712" cy="608012"/>
          </a:xfrm>
          <a:noFill/>
        </p:spPr>
        <p:txBody>
          <a:bodyPr tIns="90000" bIns="90000">
            <a:spAutoFit/>
          </a:bodyPr>
          <a:lstStyle/>
          <a:p>
            <a:r>
              <a:rPr lang="ru-RU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Асинхронное тестирование (</a:t>
            </a:r>
            <a:r>
              <a:rPr 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uclid Fraktur" pitchFamily="66" charset="0"/>
              </a:rPr>
              <a:t>R</a:t>
            </a:r>
            <a:r>
              <a:rPr lang="ru-RU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-семантика)</a:t>
            </a:r>
          </a:p>
        </p:txBody>
      </p:sp>
      <p:grpSp>
        <p:nvGrpSpPr>
          <p:cNvPr id="2846723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46724" name="Text Box 4"/>
            <p:cNvSpPr txBox="1">
              <a:spLocks noChangeArrowheads="1"/>
            </p:cNvSpPr>
            <p:nvPr/>
          </p:nvSpPr>
          <p:spPr bwMode="auto">
            <a:xfrm>
              <a:off x="3969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846725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46726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46727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46728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46729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46730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46731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46732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46733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  <p:pic>
        <p:nvPicPr>
          <p:cNvPr id="2846752" name="Picture 32" descr="Несохранение конформности при композиции в R-семантике 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900" y="4437063"/>
            <a:ext cx="608013" cy="630237"/>
          </a:xfrm>
          <a:prstGeom prst="rect">
            <a:avLst/>
          </a:prstGeom>
          <a:noFill/>
        </p:spPr>
      </p:pic>
      <p:pic>
        <p:nvPicPr>
          <p:cNvPr id="2846753" name="Picture 33" descr="Несохранение конформности при композиции в R-семантике S0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3463" y="2654300"/>
            <a:ext cx="2490787" cy="954088"/>
          </a:xfrm>
          <a:prstGeom prst="rect">
            <a:avLst/>
          </a:prstGeom>
          <a:noFill/>
        </p:spPr>
      </p:pic>
      <p:pic>
        <p:nvPicPr>
          <p:cNvPr id="2846754" name="Picture 34" descr="Несохранение конформности при композиции в R-семантике S1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3463" y="4149725"/>
            <a:ext cx="1454150" cy="763588"/>
          </a:xfrm>
          <a:prstGeom prst="rect">
            <a:avLst/>
          </a:prstGeom>
          <a:noFill/>
        </p:spPr>
      </p:pic>
      <p:pic>
        <p:nvPicPr>
          <p:cNvPr id="2846756" name="Picture 36" descr="Несохранение конформности при композиции в R-семантике TS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725" y="2824163"/>
            <a:ext cx="2130425" cy="1036637"/>
          </a:xfrm>
          <a:prstGeom prst="rect">
            <a:avLst/>
          </a:prstGeom>
          <a:noFill/>
        </p:spPr>
      </p:pic>
      <p:pic>
        <p:nvPicPr>
          <p:cNvPr id="2846758" name="Picture 38" descr="Несохранение конформности при композиции в R-семантике TS0Q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163" y="4060825"/>
            <a:ext cx="3217862" cy="1584325"/>
          </a:xfrm>
          <a:prstGeom prst="rect">
            <a:avLst/>
          </a:prstGeom>
          <a:noFill/>
        </p:spPr>
      </p:pic>
      <p:pic>
        <p:nvPicPr>
          <p:cNvPr id="2846759" name="Picture 39" descr="Несохранение конформности при композиции в R-семантике S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5900" y="2960688"/>
            <a:ext cx="1712913" cy="630237"/>
          </a:xfrm>
          <a:prstGeom prst="rect">
            <a:avLst/>
          </a:prstGeom>
          <a:noFill/>
        </p:spPr>
      </p:pic>
      <p:sp>
        <p:nvSpPr>
          <p:cNvPr id="2846760" name="Text Box 40"/>
          <p:cNvSpPr txBox="1">
            <a:spLocks noChangeArrowheads="1"/>
          </p:cNvSpPr>
          <p:nvPr/>
        </p:nvSpPr>
        <p:spPr bwMode="auto">
          <a:xfrm>
            <a:off x="5688013" y="1304925"/>
            <a:ext cx="3060700" cy="7016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r>
              <a:rPr lang="en-US" sz="2000" b="0"/>
              <a:t>a </a:t>
            </a:r>
            <a:r>
              <a:rPr lang="en-US" sz="2000" b="0">
                <a:latin typeface="Times New Roman" pitchFamily="18" charset="0"/>
              </a:rPr>
              <a:t>– </a:t>
            </a:r>
            <a:r>
              <a:rPr lang="ru-RU" sz="2000" b="0">
                <a:latin typeface="Times New Roman" pitchFamily="18" charset="0"/>
              </a:rPr>
              <a:t>элемент очереди</a:t>
            </a:r>
          </a:p>
          <a:p>
            <a:pPr>
              <a:spcBef>
                <a:spcPct val="0"/>
              </a:spcBef>
            </a:pPr>
            <a:r>
              <a:rPr lang="en-US" sz="2000" b="0"/>
              <a:t>b </a:t>
            </a:r>
            <a:r>
              <a:rPr lang="en-US" sz="2000" b="0">
                <a:latin typeface="Times New Roman" pitchFamily="18" charset="0"/>
              </a:rPr>
              <a:t>– </a:t>
            </a:r>
            <a:r>
              <a:rPr lang="ru-RU" sz="2000" b="0">
                <a:latin typeface="Times New Roman" pitchFamily="18" charset="0"/>
              </a:rPr>
              <a:t>«обнуление» очереди</a:t>
            </a:r>
          </a:p>
        </p:txBody>
      </p:sp>
      <p:sp>
        <p:nvSpPr>
          <p:cNvPr id="2846761" name="Text Box 41"/>
          <p:cNvSpPr txBox="1">
            <a:spLocks noChangeArrowheads="1"/>
          </p:cNvSpPr>
          <p:nvPr/>
        </p:nvSpPr>
        <p:spPr bwMode="auto">
          <a:xfrm>
            <a:off x="276225" y="5103813"/>
            <a:ext cx="1271588" cy="3048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2000"/>
              <a:t>S</a:t>
            </a:r>
            <a:r>
              <a:rPr lang="en-US" sz="2000" b="0" baseline="-25000"/>
              <a:t>1</a:t>
            </a:r>
            <a:r>
              <a:rPr lang="en-US" sz="2000" b="0"/>
              <a:t> </a:t>
            </a:r>
            <a:r>
              <a:rPr lang="en-US" sz="2000" i="1">
                <a:latin typeface="Times New Roman" pitchFamily="18" charset="0"/>
              </a:rPr>
              <a:t>saco</a:t>
            </a:r>
            <a:r>
              <a:rPr lang="en-US" sz="2000" b="0"/>
              <a:t> </a:t>
            </a:r>
            <a:r>
              <a:rPr lang="en-US" sz="2000"/>
              <a:t>S</a:t>
            </a:r>
            <a:r>
              <a:rPr lang="en-US" sz="2000" b="0" baseline="-25000"/>
              <a:t>0</a:t>
            </a:r>
            <a:endParaRPr lang="ru-RU" sz="2000" b="0" baseline="-25000">
              <a:latin typeface="Times New Roman" pitchFamily="18" charset="0"/>
            </a:endParaRPr>
          </a:p>
        </p:txBody>
      </p:sp>
      <p:sp>
        <p:nvSpPr>
          <p:cNvPr id="2846763" name="Text Box 43"/>
          <p:cNvSpPr txBox="1">
            <a:spLocks noChangeArrowheads="1"/>
          </p:cNvSpPr>
          <p:nvPr/>
        </p:nvSpPr>
        <p:spPr bwMode="auto">
          <a:xfrm>
            <a:off x="2760663" y="5103813"/>
            <a:ext cx="2001837" cy="3048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2000"/>
              <a:t>S</a:t>
            </a:r>
            <a:r>
              <a:rPr lang="en-US" sz="2000" b="0" baseline="-25000"/>
              <a:t>1</a:t>
            </a:r>
            <a:r>
              <a:rPr lang="ru-RU" sz="20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Euclid Math One" pitchFamily="18" charset="2"/>
              </a:rPr>
              <a:t></a:t>
            </a:r>
            <a:r>
              <a:rPr lang="en-US" sz="2000">
                <a:solidFill>
                  <a:srgbClr val="000000"/>
                </a:solidFill>
                <a:cs typeface="Courier New" pitchFamily="49" charset="0"/>
                <a:sym typeface="Euclid Math One" pitchFamily="18" charset="2"/>
              </a:rPr>
              <a:t>Q</a:t>
            </a:r>
            <a:r>
              <a:rPr lang="en-US" sz="2000" b="0"/>
              <a:t> </a:t>
            </a:r>
            <a:r>
              <a:rPr lang="en-US" sz="2000" i="1">
                <a:latin typeface="Times New Roman" pitchFamily="18" charset="0"/>
              </a:rPr>
              <a:t>saco</a:t>
            </a:r>
            <a:r>
              <a:rPr lang="en-US" sz="2000" b="0"/>
              <a:t> </a:t>
            </a:r>
            <a:r>
              <a:rPr lang="en-US" sz="2000"/>
              <a:t>S</a:t>
            </a:r>
            <a:r>
              <a:rPr lang="en-US" sz="2000" b="0" baseline="-25000"/>
              <a:t>0</a:t>
            </a:r>
            <a:r>
              <a:rPr lang="ru-RU" sz="2000" b="0">
                <a:solidFill>
                  <a:srgbClr val="000000"/>
                </a:solidFill>
                <a:cs typeface="Times New Roman" pitchFamily="18" charset="0"/>
                <a:sym typeface="Euclid Math One" pitchFamily="18" charset="2"/>
              </a:rPr>
              <a:t></a:t>
            </a:r>
            <a:r>
              <a:rPr lang="en-US" sz="2000">
                <a:solidFill>
                  <a:srgbClr val="000000"/>
                </a:solidFill>
                <a:cs typeface="Courier New" pitchFamily="49" charset="0"/>
                <a:sym typeface="Euclid Math One" pitchFamily="18" charset="2"/>
              </a:rPr>
              <a:t>Q</a:t>
            </a:r>
            <a:endParaRPr lang="ru-RU" sz="2000">
              <a:solidFill>
                <a:srgbClr val="000000"/>
              </a:solidFill>
              <a:cs typeface="Courier New" pitchFamily="49" charset="0"/>
              <a:sym typeface="Euclid Math One" pitchFamily="18" charset="2"/>
            </a:endParaRPr>
          </a:p>
        </p:txBody>
      </p:sp>
      <p:sp>
        <p:nvSpPr>
          <p:cNvPr id="2846765" name="Line 45"/>
          <p:cNvSpPr>
            <a:spLocks noChangeShapeType="1"/>
          </p:cNvSpPr>
          <p:nvPr/>
        </p:nvSpPr>
        <p:spPr bwMode="auto">
          <a:xfrm>
            <a:off x="3455988" y="5246688"/>
            <a:ext cx="61118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846766" name="Text Box 46"/>
          <p:cNvSpPr txBox="1">
            <a:spLocks noChangeArrowheads="1"/>
          </p:cNvSpPr>
          <p:nvPr/>
        </p:nvSpPr>
        <p:spPr bwMode="auto">
          <a:xfrm>
            <a:off x="7451725" y="2889250"/>
            <a:ext cx="1533525" cy="390525"/>
          </a:xfrm>
          <a:prstGeom prst="rect">
            <a:avLst/>
          </a:prstGeom>
          <a:noFill/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lIns="72000" tIns="36000" rIns="72000" bIns="36000">
            <a:spAutoFit/>
          </a:bodyPr>
          <a:lstStyle/>
          <a:p>
            <a:pPr algn="ctr"/>
            <a:r>
              <a:rPr lang="en-US" sz="2000"/>
              <a:t>S</a:t>
            </a:r>
            <a:r>
              <a:rPr lang="en-US" sz="2000" baseline="-25000"/>
              <a:t>0</a:t>
            </a:r>
            <a:r>
              <a:rPr lang="en-US" sz="2000" b="0"/>
              <a:t> </a:t>
            </a:r>
            <a:r>
              <a:rPr lang="en-US" sz="2000">
                <a:sym typeface="Symbol" pitchFamily="18" charset="2"/>
              </a:rPr>
              <a:t></a:t>
            </a:r>
            <a:r>
              <a:rPr lang="en-US" sz="2000" b="0"/>
              <a:t> </a:t>
            </a:r>
            <a:r>
              <a:rPr lang="en-US" sz="2000">
                <a:latin typeface="Monotype Corsiva" pitchFamily="66" charset="0"/>
              </a:rPr>
              <a:t>T</a:t>
            </a:r>
            <a:r>
              <a:rPr lang="en-US" sz="2000" b="0"/>
              <a:t>(</a:t>
            </a:r>
            <a:r>
              <a:rPr lang="en-US" sz="2000"/>
              <a:t>S</a:t>
            </a:r>
            <a:r>
              <a:rPr lang="en-US" sz="2000" baseline="-25000"/>
              <a:t>0</a:t>
            </a:r>
            <a:r>
              <a:rPr lang="en-US" sz="2000" b="0"/>
              <a:t>)</a:t>
            </a:r>
            <a:endParaRPr lang="ru-RU" sz="2000" b="0"/>
          </a:p>
        </p:txBody>
      </p:sp>
      <p:sp>
        <p:nvSpPr>
          <p:cNvPr id="2846768" name="Text Box 48"/>
          <p:cNvSpPr txBox="1">
            <a:spLocks noChangeArrowheads="1"/>
          </p:cNvSpPr>
          <p:nvPr/>
        </p:nvSpPr>
        <p:spPr bwMode="auto">
          <a:xfrm>
            <a:off x="6026150" y="5753100"/>
            <a:ext cx="2433638" cy="3048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2000"/>
              <a:t>S</a:t>
            </a:r>
            <a:r>
              <a:rPr lang="en-US" sz="2000" b="0" baseline="-25000"/>
              <a:t>1</a:t>
            </a:r>
            <a:r>
              <a:rPr lang="ru-RU" sz="20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Euclid Math One" pitchFamily="18" charset="2"/>
              </a:rPr>
              <a:t></a:t>
            </a:r>
            <a:r>
              <a:rPr lang="en-US" sz="2000">
                <a:solidFill>
                  <a:srgbClr val="000000"/>
                </a:solidFill>
                <a:cs typeface="Courier New" pitchFamily="49" charset="0"/>
                <a:sym typeface="Euclid Math One" pitchFamily="18" charset="2"/>
              </a:rPr>
              <a:t>Q</a:t>
            </a:r>
            <a:r>
              <a:rPr lang="en-US" sz="2000" b="0"/>
              <a:t> </a:t>
            </a:r>
            <a:r>
              <a:rPr lang="en-US" sz="2000" i="1">
                <a:latin typeface="Times New Roman" pitchFamily="18" charset="0"/>
              </a:rPr>
              <a:t>saco</a:t>
            </a:r>
            <a:r>
              <a:rPr lang="en-US" sz="2000" b="0"/>
              <a:t> </a:t>
            </a:r>
            <a:r>
              <a:rPr lang="en-US" sz="2000">
                <a:latin typeface="Monotype Corsiva" pitchFamily="66" charset="0"/>
              </a:rPr>
              <a:t>T</a:t>
            </a:r>
            <a:r>
              <a:rPr lang="en-US" sz="2000" b="0"/>
              <a:t>(</a:t>
            </a:r>
            <a:r>
              <a:rPr lang="en-US" sz="2000"/>
              <a:t>S</a:t>
            </a:r>
            <a:r>
              <a:rPr lang="en-US" sz="2000" baseline="-25000"/>
              <a:t>0</a:t>
            </a:r>
            <a:r>
              <a:rPr lang="en-US" sz="2000" b="0"/>
              <a:t>)</a:t>
            </a:r>
            <a:r>
              <a:rPr lang="ru-RU" sz="2000" b="0">
                <a:solidFill>
                  <a:srgbClr val="000000"/>
                </a:solidFill>
                <a:cs typeface="Times New Roman" pitchFamily="18" charset="0"/>
                <a:sym typeface="Euclid Math One" pitchFamily="18" charset="2"/>
              </a:rPr>
              <a:t></a:t>
            </a:r>
            <a:r>
              <a:rPr lang="en-US" sz="2000">
                <a:solidFill>
                  <a:srgbClr val="000000"/>
                </a:solidFill>
                <a:cs typeface="Courier New" pitchFamily="49" charset="0"/>
                <a:sym typeface="Euclid Math One" pitchFamily="18" charset="2"/>
              </a:rPr>
              <a:t>Q</a:t>
            </a:r>
            <a:endParaRPr lang="ru-RU" sz="2000">
              <a:solidFill>
                <a:srgbClr val="000000"/>
              </a:solidFill>
              <a:cs typeface="Courier New" pitchFamily="49" charset="0"/>
              <a:sym typeface="Euclid Math One" pitchFamily="18" charset="2"/>
            </a:endParaRPr>
          </a:p>
        </p:txBody>
      </p:sp>
      <p:sp>
        <p:nvSpPr>
          <p:cNvPr id="2846770" name="Line 50"/>
          <p:cNvSpPr>
            <a:spLocks noChangeShapeType="1"/>
          </p:cNvSpPr>
          <p:nvPr/>
        </p:nvSpPr>
        <p:spPr bwMode="auto">
          <a:xfrm>
            <a:off x="5111750" y="2239963"/>
            <a:ext cx="0" cy="417671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846771" name="Text Box 51"/>
          <p:cNvSpPr txBox="1">
            <a:spLocks noChangeArrowheads="1"/>
          </p:cNvSpPr>
          <p:nvPr/>
        </p:nvSpPr>
        <p:spPr bwMode="auto">
          <a:xfrm>
            <a:off x="4068763" y="1214438"/>
            <a:ext cx="1511300" cy="7016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r>
              <a:rPr lang="ru-RU" sz="2000" b="0">
                <a:latin typeface="Times New Roman" pitchFamily="18" charset="0"/>
              </a:rPr>
              <a:t>очередь с</a:t>
            </a:r>
          </a:p>
          <a:p>
            <a:pPr>
              <a:spcBef>
                <a:spcPct val="0"/>
              </a:spcBef>
            </a:pPr>
            <a:r>
              <a:rPr lang="ru-RU" sz="2000" b="0">
                <a:latin typeface="Times New Roman" pitchFamily="18" charset="0"/>
              </a:rPr>
              <a:t>обнулением</a:t>
            </a:r>
          </a:p>
        </p:txBody>
      </p:sp>
      <p:sp>
        <p:nvSpPr>
          <p:cNvPr id="2846772" name="Text Box 52"/>
          <p:cNvSpPr txBox="1">
            <a:spLocks noChangeArrowheads="1"/>
          </p:cNvSpPr>
          <p:nvPr/>
        </p:nvSpPr>
        <p:spPr bwMode="auto">
          <a:xfrm>
            <a:off x="5273675" y="2312988"/>
            <a:ext cx="3554413" cy="390525"/>
          </a:xfrm>
          <a:prstGeom prst="rect">
            <a:avLst/>
          </a:prstGeom>
          <a:noFill/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lIns="72000" tIns="36000" rIns="72000" bIns="36000">
            <a:spAutoFit/>
          </a:bodyPr>
          <a:lstStyle/>
          <a:p>
            <a:pPr algn="ctr"/>
            <a:r>
              <a:rPr lang="ru-RU" sz="2000" b="0">
                <a:latin typeface="Times New Roman" pitchFamily="18" charset="0"/>
              </a:rPr>
              <a:t>монотонное преобразование </a:t>
            </a:r>
            <a:r>
              <a:rPr lang="en-US" sz="2000">
                <a:latin typeface="Monotype Corsiva" pitchFamily="66" charset="0"/>
              </a:rPr>
              <a:t>T </a:t>
            </a:r>
            <a:r>
              <a:rPr lang="en-US" sz="2000" b="0">
                <a:latin typeface="Times New Roman" pitchFamily="18" charset="0"/>
              </a:rPr>
              <a:t>:</a:t>
            </a:r>
            <a:endParaRPr lang="ru-RU" sz="2000" b="0">
              <a:latin typeface="Times New Roman" pitchFamily="18" charset="0"/>
            </a:endParaRPr>
          </a:p>
        </p:txBody>
      </p:sp>
      <p:pic>
        <p:nvPicPr>
          <p:cNvPr id="2846774" name="Picture 54" descr="Несохранение конформности при композиции в R-семантике Q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65413" y="1087438"/>
            <a:ext cx="1263650" cy="1084262"/>
          </a:xfrm>
          <a:prstGeom prst="rect">
            <a:avLst/>
          </a:prstGeom>
          <a:noFill/>
        </p:spPr>
      </p:pic>
      <p:sp>
        <p:nvSpPr>
          <p:cNvPr id="2846775" name="Rectangle 55"/>
          <p:cNvSpPr>
            <a:spLocks noChangeArrowheads="1"/>
          </p:cNvSpPr>
          <p:nvPr/>
        </p:nvSpPr>
        <p:spPr bwMode="auto">
          <a:xfrm>
            <a:off x="2447925" y="1016000"/>
            <a:ext cx="3060700" cy="1116013"/>
          </a:xfrm>
          <a:prstGeom prst="rect">
            <a:avLst/>
          </a:prstGeom>
          <a:noFill/>
          <a:ln w="12700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846776" name="Text Box 56"/>
          <p:cNvSpPr txBox="1">
            <a:spLocks noChangeArrowheads="1"/>
          </p:cNvSpPr>
          <p:nvPr/>
        </p:nvSpPr>
        <p:spPr bwMode="auto">
          <a:xfrm>
            <a:off x="3636963" y="2679700"/>
            <a:ext cx="1366837" cy="244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1600" b="0" i="1">
                <a:latin typeface="Times New Roman" pitchFamily="18" charset="0"/>
              </a:rPr>
              <a:t>нет блокировки</a:t>
            </a:r>
          </a:p>
        </p:txBody>
      </p:sp>
      <p:sp>
        <p:nvSpPr>
          <p:cNvPr id="2846777" name="Text Box 57"/>
          <p:cNvSpPr txBox="1">
            <a:spLocks noChangeArrowheads="1"/>
          </p:cNvSpPr>
          <p:nvPr/>
        </p:nvSpPr>
        <p:spPr bwMode="auto">
          <a:xfrm>
            <a:off x="7453313" y="5392738"/>
            <a:ext cx="977900" cy="244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1600" b="0" i="1">
                <a:latin typeface="Times New Roman" pitchFamily="18" charset="0"/>
              </a:rPr>
              <a:t>блокировка</a:t>
            </a:r>
          </a:p>
        </p:txBody>
      </p:sp>
      <p:sp>
        <p:nvSpPr>
          <p:cNvPr id="2846778" name="Text Box 58"/>
          <p:cNvSpPr txBox="1">
            <a:spLocks noChangeArrowheads="1"/>
          </p:cNvSpPr>
          <p:nvPr/>
        </p:nvSpPr>
        <p:spPr bwMode="auto">
          <a:xfrm>
            <a:off x="3708400" y="4203700"/>
            <a:ext cx="977900" cy="244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1600" b="0" i="1">
                <a:latin typeface="Times New Roman" pitchFamily="18" charset="0"/>
              </a:rPr>
              <a:t>блокировка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9D8FA-6CF5-4D43-97A6-494C3CB010F8}" type="slidenum">
              <a:rPr lang="ru-RU"/>
              <a:pPr/>
              <a:t>26</a:t>
            </a:fld>
            <a:endParaRPr lang="ru-RU"/>
          </a:p>
        </p:txBody>
      </p:sp>
      <p:pic>
        <p:nvPicPr>
          <p:cNvPr id="2848824" name="Picture 56" descr="Композиция функций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075" y="1125538"/>
            <a:ext cx="4587875" cy="903287"/>
          </a:xfrm>
          <a:prstGeom prst="rect">
            <a:avLst/>
          </a:prstGeom>
          <a:noFill/>
        </p:spPr>
      </p:pic>
      <p:pic>
        <p:nvPicPr>
          <p:cNvPr id="2848817" name="Picture 49" descr="Верификация композици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2368550"/>
            <a:ext cx="8874125" cy="3832225"/>
          </a:xfrm>
          <a:prstGeom prst="rect">
            <a:avLst/>
          </a:prstGeom>
          <a:noFill/>
        </p:spPr>
      </p:pic>
      <p:sp>
        <p:nvSpPr>
          <p:cNvPr id="284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68300"/>
            <a:ext cx="8748712" cy="608013"/>
          </a:xfrm>
          <a:noFill/>
        </p:spPr>
        <p:txBody>
          <a:bodyPr tIns="90000" bIns="90000">
            <a:spAutoFit/>
          </a:bodyPr>
          <a:lstStyle/>
          <a:p>
            <a:r>
              <a:rPr lang="ru-RU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Верификация декомпозиции</a:t>
            </a:r>
          </a:p>
        </p:txBody>
      </p:sp>
      <p:grpSp>
        <p:nvGrpSpPr>
          <p:cNvPr id="2848771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48772" name="Text Box 4"/>
            <p:cNvSpPr txBox="1">
              <a:spLocks noChangeArrowheads="1"/>
            </p:cNvSpPr>
            <p:nvPr/>
          </p:nvSpPr>
          <p:spPr bwMode="auto">
            <a:xfrm>
              <a:off x="3969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848773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48774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48775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48776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48777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48778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4877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48780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48781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  <p:pic>
        <p:nvPicPr>
          <p:cNvPr id="2848806" name="Picture 38" descr="Композиция функций хорош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475" y="1500188"/>
            <a:ext cx="2486025" cy="452437"/>
          </a:xfrm>
          <a:prstGeom prst="rect">
            <a:avLst/>
          </a:prstGeom>
          <a:noFill/>
        </p:spPr>
      </p:pic>
      <p:sp>
        <p:nvSpPr>
          <p:cNvPr id="2848808" name="Text Box 40"/>
          <p:cNvSpPr txBox="1">
            <a:spLocks noChangeArrowheads="1"/>
          </p:cNvSpPr>
          <p:nvPr/>
        </p:nvSpPr>
        <p:spPr bwMode="auto">
          <a:xfrm>
            <a:off x="5187950" y="1196975"/>
            <a:ext cx="3775075" cy="274638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b="0">
                <a:latin typeface="Times New Roman" pitchFamily="18" charset="0"/>
              </a:rPr>
              <a:t>спецификация составной системы:</a:t>
            </a:r>
          </a:p>
        </p:txBody>
      </p:sp>
      <p:sp>
        <p:nvSpPr>
          <p:cNvPr id="2848810" name="Line 42"/>
          <p:cNvSpPr>
            <a:spLocks noChangeShapeType="1"/>
          </p:cNvSpPr>
          <p:nvPr/>
        </p:nvSpPr>
        <p:spPr bwMode="auto">
          <a:xfrm>
            <a:off x="755650" y="4221163"/>
            <a:ext cx="2159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sm"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848811" name="Line 43"/>
          <p:cNvSpPr>
            <a:spLocks noChangeShapeType="1"/>
          </p:cNvSpPr>
          <p:nvPr/>
        </p:nvSpPr>
        <p:spPr bwMode="auto">
          <a:xfrm>
            <a:off x="755650" y="5949950"/>
            <a:ext cx="2159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sm"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848812" name="Line 44"/>
          <p:cNvSpPr>
            <a:spLocks noChangeShapeType="1"/>
          </p:cNvSpPr>
          <p:nvPr/>
        </p:nvSpPr>
        <p:spPr bwMode="auto">
          <a:xfrm rot="5400000">
            <a:off x="2555875" y="3105150"/>
            <a:ext cx="2159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sm"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848813" name="Line 45"/>
          <p:cNvSpPr>
            <a:spLocks noChangeShapeType="1"/>
          </p:cNvSpPr>
          <p:nvPr/>
        </p:nvSpPr>
        <p:spPr bwMode="auto">
          <a:xfrm rot="5400000">
            <a:off x="7740650" y="3105150"/>
            <a:ext cx="2159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sm"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848815" name="Text Box 47"/>
          <p:cNvSpPr txBox="1">
            <a:spLocks noChangeArrowheads="1"/>
          </p:cNvSpPr>
          <p:nvPr/>
        </p:nvSpPr>
        <p:spPr bwMode="auto">
          <a:xfrm>
            <a:off x="7758113" y="2655888"/>
            <a:ext cx="127000" cy="3048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2000">
                <a:latin typeface="Monotype Corsiva" pitchFamily="66" charset="0"/>
              </a:rPr>
              <a:t>T</a:t>
            </a:r>
            <a:endParaRPr lang="ru-RU" sz="2000">
              <a:latin typeface="Monotype Corsiva" pitchFamily="66" charset="0"/>
            </a:endParaRPr>
          </a:p>
        </p:txBody>
      </p:sp>
      <p:sp>
        <p:nvSpPr>
          <p:cNvPr id="2848816" name="Text Box 48"/>
          <p:cNvSpPr txBox="1">
            <a:spLocks noChangeArrowheads="1"/>
          </p:cNvSpPr>
          <p:nvPr/>
        </p:nvSpPr>
        <p:spPr bwMode="auto">
          <a:xfrm>
            <a:off x="395288" y="5788025"/>
            <a:ext cx="127000" cy="3048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2000">
                <a:latin typeface="Monotype Corsiva" pitchFamily="66" charset="0"/>
              </a:rPr>
              <a:t>T</a:t>
            </a:r>
            <a:endParaRPr lang="ru-RU" sz="2000">
              <a:latin typeface="Monotype Corsiva" pitchFamily="66" charset="0"/>
            </a:endParaRPr>
          </a:p>
        </p:txBody>
      </p:sp>
      <p:sp>
        <p:nvSpPr>
          <p:cNvPr id="2848818" name="Oval 50"/>
          <p:cNvSpPr>
            <a:spLocks noChangeArrowheads="1"/>
          </p:cNvSpPr>
          <p:nvPr/>
        </p:nvSpPr>
        <p:spPr bwMode="auto">
          <a:xfrm>
            <a:off x="2447925" y="3860800"/>
            <a:ext cx="1619250" cy="576263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848819" name="Oval 51"/>
          <p:cNvSpPr>
            <a:spLocks noChangeArrowheads="1"/>
          </p:cNvSpPr>
          <p:nvPr/>
        </p:nvSpPr>
        <p:spPr bwMode="auto">
          <a:xfrm>
            <a:off x="2447925" y="5589588"/>
            <a:ext cx="1619250" cy="576262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848820" name="Oval 52"/>
          <p:cNvSpPr>
            <a:spLocks noChangeArrowheads="1"/>
          </p:cNvSpPr>
          <p:nvPr/>
        </p:nvSpPr>
        <p:spPr bwMode="auto">
          <a:xfrm>
            <a:off x="7273925" y="3860800"/>
            <a:ext cx="1619250" cy="576263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848821" name="Oval 53"/>
          <p:cNvSpPr>
            <a:spLocks noChangeArrowheads="1"/>
          </p:cNvSpPr>
          <p:nvPr/>
        </p:nvSpPr>
        <p:spPr bwMode="auto">
          <a:xfrm>
            <a:off x="7272338" y="5516563"/>
            <a:ext cx="1619250" cy="576262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848822" name="Text Box 54"/>
          <p:cNvSpPr txBox="1">
            <a:spLocks noChangeArrowheads="1"/>
          </p:cNvSpPr>
          <p:nvPr/>
        </p:nvSpPr>
        <p:spPr bwMode="auto">
          <a:xfrm>
            <a:off x="71438" y="65325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8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2848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8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848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848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2848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8818" grpId="0" animBg="1"/>
      <p:bldP spid="2848819" grpId="0" animBg="1"/>
      <p:bldP spid="2848820" grpId="0" animBg="1"/>
      <p:bldP spid="2848821" grpId="0" animBg="1"/>
      <p:bldP spid="28488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E59D7-CF90-454B-A47D-C784423438F3}" type="slidenum">
              <a:rPr lang="ru-RU"/>
              <a:pPr/>
              <a:t>27</a:t>
            </a:fld>
            <a:endParaRPr lang="ru-RU"/>
          </a:p>
        </p:txBody>
      </p:sp>
      <p:sp>
        <p:nvSpPr>
          <p:cNvPr id="285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50" y="420688"/>
            <a:ext cx="8054975" cy="487362"/>
          </a:xfrm>
          <a:noFill/>
        </p:spPr>
        <p:txBody>
          <a:bodyPr wrap="none" lIns="0" tIns="0" rIns="0" bIns="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-модель как средний уровень абстракции</a:t>
            </a:r>
            <a:endParaRPr lang="ru-RU" sz="32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54915" name="AutoShape 3"/>
          <p:cNvSpPr>
            <a:spLocks noChangeArrowheads="1"/>
          </p:cNvSpPr>
          <p:nvPr/>
        </p:nvSpPr>
        <p:spPr bwMode="auto">
          <a:xfrm>
            <a:off x="590550" y="1341438"/>
            <a:ext cx="2071688" cy="773112"/>
          </a:xfrm>
          <a:prstGeom prst="roundRect">
            <a:avLst>
              <a:gd name="adj" fmla="val 16667"/>
            </a:avLst>
          </a:prstGeom>
          <a:solidFill>
            <a:srgbClr val="F6F0C6"/>
          </a:solidFill>
          <a:ln w="57150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lIns="126000" tIns="154800" rIns="126000" bIns="154800" anchor="ctr">
            <a:spAutoFit/>
          </a:bodyPr>
          <a:lstStyle/>
          <a:p>
            <a:pPr algn="ctr"/>
            <a:r>
              <a:rPr lang="en-US" b="0">
                <a:latin typeface="Arial" charset="0"/>
              </a:rPr>
              <a:t>LTS-</a:t>
            </a:r>
            <a:r>
              <a:rPr lang="ru-RU" b="0">
                <a:latin typeface="Arial" charset="0"/>
              </a:rPr>
              <a:t>модель</a:t>
            </a:r>
          </a:p>
        </p:txBody>
      </p:sp>
      <p:sp>
        <p:nvSpPr>
          <p:cNvPr id="2854916" name="AutoShape 4"/>
          <p:cNvSpPr>
            <a:spLocks noChangeArrowheads="1"/>
          </p:cNvSpPr>
          <p:nvPr/>
        </p:nvSpPr>
        <p:spPr bwMode="auto">
          <a:xfrm>
            <a:off x="6646863" y="2555875"/>
            <a:ext cx="1884362" cy="1177925"/>
          </a:xfrm>
          <a:prstGeom prst="roundRect">
            <a:avLst>
              <a:gd name="adj" fmla="val 16667"/>
            </a:avLst>
          </a:prstGeom>
          <a:solidFill>
            <a:srgbClr val="F6F0C6"/>
          </a:solidFill>
          <a:ln w="57150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lIns="126000" tIns="154800" rIns="126000" bIns="154800" anchor="ctr">
            <a:spAutoFit/>
          </a:bodyPr>
          <a:lstStyle/>
          <a:p>
            <a:pPr algn="ctr"/>
            <a:r>
              <a:rPr lang="ru-RU" b="0">
                <a:latin typeface="Arial" charset="0"/>
              </a:rPr>
              <a:t>Трассовая</a:t>
            </a:r>
            <a:br>
              <a:rPr lang="ru-RU" b="0">
                <a:latin typeface="Arial" charset="0"/>
              </a:rPr>
            </a:br>
            <a:r>
              <a:rPr lang="ru-RU" b="0">
                <a:latin typeface="Arial" charset="0"/>
              </a:rPr>
              <a:t>модель</a:t>
            </a:r>
          </a:p>
        </p:txBody>
      </p:sp>
      <p:sp>
        <p:nvSpPr>
          <p:cNvPr id="2854917" name="AutoShape 5"/>
          <p:cNvSpPr>
            <a:spLocks noChangeArrowheads="1"/>
          </p:cNvSpPr>
          <p:nvPr/>
        </p:nvSpPr>
        <p:spPr bwMode="auto">
          <a:xfrm>
            <a:off x="590550" y="3302000"/>
            <a:ext cx="2071688" cy="773113"/>
          </a:xfrm>
          <a:prstGeom prst="roundRect">
            <a:avLst>
              <a:gd name="adj" fmla="val 16667"/>
            </a:avLst>
          </a:prstGeom>
          <a:solidFill>
            <a:srgbClr val="F6F0C6"/>
          </a:solidFill>
          <a:ln w="57150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lIns="126000" tIns="154800" rIns="126000" bIns="154800" anchor="ctr">
            <a:spAutoFit/>
          </a:bodyPr>
          <a:lstStyle/>
          <a:p>
            <a:pPr algn="ctr"/>
            <a:r>
              <a:rPr lang="en-US" b="0">
                <a:latin typeface="Arial" charset="0"/>
              </a:rPr>
              <a:t>LTS-</a:t>
            </a:r>
            <a:r>
              <a:rPr lang="ru-RU" b="0">
                <a:latin typeface="Arial" charset="0"/>
              </a:rPr>
              <a:t>модель</a:t>
            </a:r>
          </a:p>
        </p:txBody>
      </p:sp>
      <p:sp>
        <p:nvSpPr>
          <p:cNvPr id="2854918" name="Text Box 6"/>
          <p:cNvSpPr txBox="1">
            <a:spLocks noChangeArrowheads="1"/>
          </p:cNvSpPr>
          <p:nvPr/>
        </p:nvSpPr>
        <p:spPr bwMode="auto">
          <a:xfrm>
            <a:off x="2808288" y="1862138"/>
            <a:ext cx="457200" cy="5492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3600">
                <a:latin typeface="Arial Black" pitchFamily="34" charset="0"/>
              </a:rPr>
              <a:t>…</a:t>
            </a:r>
          </a:p>
        </p:txBody>
      </p:sp>
      <p:cxnSp>
        <p:nvCxnSpPr>
          <p:cNvPr id="2854919" name="AutoShape 7"/>
          <p:cNvCxnSpPr>
            <a:cxnSpLocks noChangeShapeType="1"/>
            <a:stCxn id="2854923" idx="3"/>
            <a:endCxn id="2854916" idx="1"/>
          </p:cNvCxnSpPr>
          <p:nvPr/>
        </p:nvCxnSpPr>
        <p:spPr bwMode="auto">
          <a:xfrm>
            <a:off x="5513388" y="2212975"/>
            <a:ext cx="1104900" cy="93186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854920" name="AutoShape 8"/>
          <p:cNvCxnSpPr>
            <a:cxnSpLocks noChangeShapeType="1"/>
            <a:stCxn id="2854924" idx="3"/>
            <a:endCxn id="2854916" idx="1"/>
          </p:cNvCxnSpPr>
          <p:nvPr/>
        </p:nvCxnSpPr>
        <p:spPr bwMode="auto">
          <a:xfrm flipV="1">
            <a:off x="5516563" y="3144838"/>
            <a:ext cx="1101725" cy="976312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2854921" name="AutoShape 9"/>
          <p:cNvSpPr>
            <a:spLocks noChangeArrowheads="1"/>
          </p:cNvSpPr>
          <p:nvPr/>
        </p:nvSpPr>
        <p:spPr bwMode="auto">
          <a:xfrm>
            <a:off x="576263" y="2330450"/>
            <a:ext cx="2071687" cy="773113"/>
          </a:xfrm>
          <a:prstGeom prst="roundRect">
            <a:avLst>
              <a:gd name="adj" fmla="val 16667"/>
            </a:avLst>
          </a:prstGeom>
          <a:solidFill>
            <a:srgbClr val="F6F0C6"/>
          </a:solidFill>
          <a:ln w="57150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lIns="126000" tIns="154800" rIns="126000" bIns="154800" anchor="ctr">
            <a:spAutoFit/>
          </a:bodyPr>
          <a:lstStyle/>
          <a:p>
            <a:pPr algn="ctr"/>
            <a:r>
              <a:rPr lang="en-US" b="0">
                <a:latin typeface="Arial" charset="0"/>
              </a:rPr>
              <a:t>LTS-</a:t>
            </a:r>
            <a:r>
              <a:rPr lang="ru-RU" b="0">
                <a:latin typeface="Arial" charset="0"/>
              </a:rPr>
              <a:t>модель</a:t>
            </a:r>
          </a:p>
        </p:txBody>
      </p:sp>
      <p:sp>
        <p:nvSpPr>
          <p:cNvPr id="2854922" name="AutoShape 10"/>
          <p:cNvSpPr>
            <a:spLocks noChangeArrowheads="1"/>
          </p:cNvSpPr>
          <p:nvPr/>
        </p:nvSpPr>
        <p:spPr bwMode="auto">
          <a:xfrm>
            <a:off x="576263" y="4256088"/>
            <a:ext cx="2071687" cy="773112"/>
          </a:xfrm>
          <a:prstGeom prst="roundRect">
            <a:avLst>
              <a:gd name="adj" fmla="val 16667"/>
            </a:avLst>
          </a:prstGeom>
          <a:solidFill>
            <a:srgbClr val="F6F0C6"/>
          </a:solidFill>
          <a:ln w="57150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lIns="126000" tIns="154800" rIns="126000" bIns="154800" anchor="ctr">
            <a:spAutoFit/>
          </a:bodyPr>
          <a:lstStyle/>
          <a:p>
            <a:pPr algn="ctr"/>
            <a:r>
              <a:rPr lang="en-US" b="0">
                <a:latin typeface="Arial" charset="0"/>
              </a:rPr>
              <a:t>LTS-</a:t>
            </a:r>
            <a:r>
              <a:rPr lang="ru-RU" b="0">
                <a:latin typeface="Arial" charset="0"/>
              </a:rPr>
              <a:t>модель</a:t>
            </a:r>
          </a:p>
        </p:txBody>
      </p:sp>
      <p:sp>
        <p:nvSpPr>
          <p:cNvPr id="2854923" name="AutoShape 11"/>
          <p:cNvSpPr>
            <a:spLocks noChangeArrowheads="1"/>
          </p:cNvSpPr>
          <p:nvPr/>
        </p:nvSpPr>
        <p:spPr bwMode="auto">
          <a:xfrm>
            <a:off x="3813175" y="1825625"/>
            <a:ext cx="1671638" cy="773113"/>
          </a:xfrm>
          <a:prstGeom prst="roundRect">
            <a:avLst>
              <a:gd name="adj" fmla="val 16667"/>
            </a:avLst>
          </a:prstGeom>
          <a:solidFill>
            <a:srgbClr val="F6F0C6"/>
          </a:solidFill>
          <a:ln w="57150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lIns="126000" tIns="154800" rIns="126000" bIns="154800" anchor="ctr">
            <a:spAutoFit/>
          </a:bodyPr>
          <a:lstStyle/>
          <a:p>
            <a:pPr algn="ctr"/>
            <a:r>
              <a:rPr lang="en-US" b="0">
                <a:latin typeface="Arial" charset="0"/>
                <a:sym typeface="Symbol" pitchFamily="18" charset="2"/>
              </a:rPr>
              <a:t></a:t>
            </a:r>
            <a:r>
              <a:rPr lang="ru-RU" b="0">
                <a:latin typeface="Arial" charset="0"/>
                <a:sym typeface="Symbol" pitchFamily="18" charset="2"/>
              </a:rPr>
              <a:t>-</a:t>
            </a:r>
            <a:r>
              <a:rPr lang="ru-RU" b="0">
                <a:latin typeface="Arial" charset="0"/>
              </a:rPr>
              <a:t>модель</a:t>
            </a:r>
          </a:p>
        </p:txBody>
      </p:sp>
      <p:sp>
        <p:nvSpPr>
          <p:cNvPr id="2854924" name="AutoShape 12"/>
          <p:cNvSpPr>
            <a:spLocks noChangeArrowheads="1"/>
          </p:cNvSpPr>
          <p:nvPr/>
        </p:nvSpPr>
        <p:spPr bwMode="auto">
          <a:xfrm>
            <a:off x="3816350" y="3733800"/>
            <a:ext cx="1671638" cy="773113"/>
          </a:xfrm>
          <a:prstGeom prst="roundRect">
            <a:avLst>
              <a:gd name="adj" fmla="val 16667"/>
            </a:avLst>
          </a:prstGeom>
          <a:solidFill>
            <a:srgbClr val="F6F0C6"/>
          </a:solidFill>
          <a:ln w="57150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lIns="126000" tIns="154800" rIns="126000" bIns="154800" anchor="ctr">
            <a:spAutoFit/>
          </a:bodyPr>
          <a:lstStyle/>
          <a:p>
            <a:pPr algn="ctr"/>
            <a:r>
              <a:rPr lang="en-US" b="0">
                <a:latin typeface="Arial" charset="0"/>
                <a:sym typeface="Symbol" pitchFamily="18" charset="2"/>
              </a:rPr>
              <a:t></a:t>
            </a:r>
            <a:r>
              <a:rPr lang="ru-RU" b="0">
                <a:latin typeface="Arial" charset="0"/>
                <a:sym typeface="Symbol" pitchFamily="18" charset="2"/>
              </a:rPr>
              <a:t>-</a:t>
            </a:r>
            <a:r>
              <a:rPr lang="ru-RU" b="0">
                <a:latin typeface="Arial" charset="0"/>
              </a:rPr>
              <a:t>модель</a:t>
            </a:r>
          </a:p>
        </p:txBody>
      </p:sp>
      <p:cxnSp>
        <p:nvCxnSpPr>
          <p:cNvPr id="2854925" name="AutoShape 13"/>
          <p:cNvCxnSpPr>
            <a:cxnSpLocks noChangeShapeType="1"/>
            <a:stCxn id="2854915" idx="3"/>
            <a:endCxn id="2854923" idx="1"/>
          </p:cNvCxnSpPr>
          <p:nvPr/>
        </p:nvCxnSpPr>
        <p:spPr bwMode="auto">
          <a:xfrm>
            <a:off x="2690813" y="1728788"/>
            <a:ext cx="1093787" cy="484187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854926" name="AutoShape 14"/>
          <p:cNvCxnSpPr>
            <a:cxnSpLocks noChangeShapeType="1"/>
            <a:stCxn id="2854921" idx="3"/>
            <a:endCxn id="2854923" idx="1"/>
          </p:cNvCxnSpPr>
          <p:nvPr/>
        </p:nvCxnSpPr>
        <p:spPr bwMode="auto">
          <a:xfrm flipV="1">
            <a:off x="2676525" y="2212975"/>
            <a:ext cx="1108075" cy="504825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854927" name="AutoShape 15"/>
          <p:cNvCxnSpPr>
            <a:cxnSpLocks noChangeShapeType="1"/>
            <a:stCxn id="2854917" idx="3"/>
            <a:endCxn id="2854924" idx="1"/>
          </p:cNvCxnSpPr>
          <p:nvPr/>
        </p:nvCxnSpPr>
        <p:spPr bwMode="auto">
          <a:xfrm>
            <a:off x="2690813" y="3689350"/>
            <a:ext cx="1096962" cy="43180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854928" name="AutoShape 16"/>
          <p:cNvCxnSpPr>
            <a:cxnSpLocks noChangeShapeType="1"/>
            <a:stCxn id="2854922" idx="3"/>
            <a:endCxn id="2854924" idx="1"/>
          </p:cNvCxnSpPr>
          <p:nvPr/>
        </p:nvCxnSpPr>
        <p:spPr bwMode="auto">
          <a:xfrm flipV="1">
            <a:off x="2676525" y="4121150"/>
            <a:ext cx="1111250" cy="522288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2854929" name="Text Box 17"/>
          <p:cNvSpPr txBox="1">
            <a:spLocks noChangeArrowheads="1"/>
          </p:cNvSpPr>
          <p:nvPr/>
        </p:nvSpPr>
        <p:spPr bwMode="auto">
          <a:xfrm>
            <a:off x="2808288" y="3770313"/>
            <a:ext cx="457200" cy="5492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3600">
                <a:latin typeface="Arial Black" pitchFamily="34" charset="0"/>
              </a:rPr>
              <a:t>…</a:t>
            </a:r>
          </a:p>
        </p:txBody>
      </p:sp>
      <p:sp>
        <p:nvSpPr>
          <p:cNvPr id="2854930" name="Text Box 18"/>
          <p:cNvSpPr txBox="1">
            <a:spLocks noChangeArrowheads="1"/>
          </p:cNvSpPr>
          <p:nvPr/>
        </p:nvSpPr>
        <p:spPr bwMode="auto">
          <a:xfrm>
            <a:off x="5591175" y="2789238"/>
            <a:ext cx="457200" cy="5492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3600">
                <a:latin typeface="Arial Black" pitchFamily="34" charset="0"/>
              </a:rPr>
              <a:t>…</a:t>
            </a:r>
          </a:p>
        </p:txBody>
      </p:sp>
      <p:sp>
        <p:nvSpPr>
          <p:cNvPr id="2854931" name="Text Box 19"/>
          <p:cNvSpPr txBox="1">
            <a:spLocks noChangeArrowheads="1"/>
          </p:cNvSpPr>
          <p:nvPr/>
        </p:nvSpPr>
        <p:spPr bwMode="auto">
          <a:xfrm>
            <a:off x="828675" y="5270500"/>
            <a:ext cx="6880225" cy="1006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342900" indent="-342900">
              <a:spcBef>
                <a:spcPct val="0"/>
              </a:spcBef>
              <a:buClr>
                <a:srgbClr val="0000FF"/>
              </a:buClr>
              <a:buFontTx/>
              <a:buAutoNum type="arabicPeriod"/>
            </a:pPr>
            <a:r>
              <a:rPr lang="ru-RU" sz="2000" b="0">
                <a:latin typeface="Times New Roman" pitchFamily="18" charset="0"/>
                <a:sym typeface="Symbol" pitchFamily="18" charset="2"/>
              </a:rPr>
              <a:t>Трассовая модель однозначно определяется -моделью.</a:t>
            </a:r>
          </a:p>
          <a:p>
            <a:pPr marL="342900" indent="-342900">
              <a:spcBef>
                <a:spcPct val="0"/>
              </a:spcBef>
              <a:buClr>
                <a:srgbClr val="0000FF"/>
              </a:buClr>
              <a:buFontTx/>
              <a:buAutoNum type="arabicPeriod"/>
            </a:pPr>
            <a:r>
              <a:rPr lang="ru-RU" sz="2000" b="0">
                <a:latin typeface="Times New Roman" pitchFamily="18" charset="0"/>
                <a:sym typeface="Symbol" pitchFamily="18" charset="2"/>
              </a:rPr>
              <a:t>Можно определить композицию -моделей:</a:t>
            </a:r>
          </a:p>
          <a:p>
            <a:pPr marL="800100" lvl="1" indent="-342900">
              <a:spcBef>
                <a:spcPct val="0"/>
              </a:spcBef>
              <a:buClr>
                <a:srgbClr val="0000FF"/>
              </a:buClr>
            </a:pPr>
            <a:r>
              <a:rPr lang="ru-RU" sz="2000" b="0">
                <a:latin typeface="Times New Roman" pitchFamily="18" charset="0"/>
                <a:sym typeface="Symbol" pitchFamily="18" charset="2"/>
              </a:rPr>
              <a:t>-модель композиции 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LTS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= композиции -моделей 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LTS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grpSp>
        <p:nvGrpSpPr>
          <p:cNvPr id="2854932" name="Group 2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54933" name="Text Box 21"/>
            <p:cNvSpPr txBox="1">
              <a:spLocks noChangeArrowheads="1"/>
            </p:cNvSpPr>
            <p:nvPr/>
          </p:nvSpPr>
          <p:spPr bwMode="auto">
            <a:xfrm>
              <a:off x="3540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854934" name="Group 2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54935" name="Group 2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54936" name="Rectangle 2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54937" name="Rectangle 2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54938" name="Rectangle 2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54939" name="Rectangle 2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54940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54941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54942" name="Text Box 30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854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854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2854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854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854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2854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7EFD8-175F-4D44-A746-8AB571614898}" type="slidenum">
              <a:rPr lang="ru-RU"/>
              <a:pPr/>
              <a:t>28</a:t>
            </a:fld>
            <a:endParaRPr lang="ru-RU"/>
          </a:p>
        </p:txBody>
      </p:sp>
      <p:grpSp>
        <p:nvGrpSpPr>
          <p:cNvPr id="2913282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913283" name="Text Box 3"/>
            <p:cNvSpPr txBox="1">
              <a:spLocks noChangeArrowheads="1"/>
            </p:cNvSpPr>
            <p:nvPr/>
          </p:nvSpPr>
          <p:spPr bwMode="auto">
            <a:xfrm>
              <a:off x="3969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913284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913285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913286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13287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13288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13289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1329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913291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913292" name="Text Box 12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</a:t>
                </a:r>
                <a:r>
                  <a:rPr lang="en-US" sz="1400" b="0">
                    <a:latin typeface="Arial" charset="0"/>
                  </a:rPr>
                  <a:t>29</a:t>
                </a:r>
                <a:r>
                  <a:rPr lang="ru-RU" sz="1400" b="0">
                    <a:latin typeface="Arial" charset="0"/>
                  </a:rPr>
                  <a:t>)</a:t>
                </a:r>
              </a:p>
            </p:txBody>
          </p:sp>
        </p:grpSp>
      </p:grpSp>
      <p:sp>
        <p:nvSpPr>
          <p:cNvPr id="2913360" name="Text Box 80"/>
          <p:cNvSpPr txBox="1">
            <a:spLocks noChangeArrowheads="1"/>
          </p:cNvSpPr>
          <p:nvPr/>
        </p:nvSpPr>
        <p:spPr bwMode="auto">
          <a:xfrm>
            <a:off x="284163" y="355600"/>
            <a:ext cx="8648700" cy="712788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Тестирование в ИСП РАН</a:t>
            </a:r>
            <a:br>
              <a:rPr lang="ru-RU" sz="3200" b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sz="2000" b="0" i="1">
                <a:latin typeface="Times New Roman" pitchFamily="18" charset="0"/>
              </a:rPr>
              <a:t>(контрактные спецификации, безопасное тестирование с учётом разрушения)</a:t>
            </a:r>
          </a:p>
        </p:txBody>
      </p:sp>
      <p:pic>
        <p:nvPicPr>
          <p:cNvPr id="2913451" name="Picture 171" descr="Таблица тестирование в ИСПРАН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" y="1089025"/>
            <a:ext cx="8978900" cy="52562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rgbClr val="F8F2DC"/>
          </a:fgClr>
          <a:bgClr>
            <a:srgbClr val="FDFAF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2EBFB-AB7F-43B2-8705-711029E28E05}" type="slidenum">
              <a:rPr lang="ru-RU"/>
              <a:pPr/>
              <a:t>29</a:t>
            </a:fld>
            <a:endParaRPr lang="ru-RU"/>
          </a:p>
        </p:txBody>
      </p:sp>
      <p:pic>
        <p:nvPicPr>
          <p:cNvPr id="2881538" name="Picture 2" descr="end_0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6100" y="6516688"/>
            <a:ext cx="396875" cy="157162"/>
          </a:xfrm>
          <a:prstGeom prst="rect">
            <a:avLst/>
          </a:prstGeom>
          <a:noFill/>
        </p:spPr>
      </p:pic>
      <p:sp>
        <p:nvSpPr>
          <p:cNvPr id="2881539" name="Rectangle 3"/>
          <p:cNvSpPr>
            <a:spLocks noGrp="1" noChangeArrowheads="1"/>
          </p:cNvSpPr>
          <p:nvPr>
            <p:ph type="title"/>
          </p:nvPr>
        </p:nvSpPr>
        <p:spPr>
          <a:xfrm>
            <a:off x="879475" y="225425"/>
            <a:ext cx="7343775" cy="790575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Основные результаты работы</a:t>
            </a:r>
            <a:endParaRPr lang="ru-RU" sz="40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18" charset="2"/>
            </a:endParaRPr>
          </a:p>
        </p:txBody>
      </p:sp>
      <p:sp>
        <p:nvSpPr>
          <p:cNvPr id="2881540" name="Text Box 4"/>
          <p:cNvSpPr txBox="1">
            <a:spLocks noChangeArrowheads="1"/>
          </p:cNvSpPr>
          <p:nvPr/>
        </p:nvSpPr>
        <p:spPr bwMode="auto">
          <a:xfrm>
            <a:off x="215900" y="1076325"/>
            <a:ext cx="8677275" cy="489902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342900" indent="-342900">
              <a:spcBef>
                <a:spcPct val="30000"/>
              </a:spcBef>
              <a:buFont typeface="Wingdings" pitchFamily="2" charset="2"/>
              <a:buAutoNum type="arabicPeriod"/>
            </a:pPr>
            <a:r>
              <a:rPr lang="ru-RU" sz="1800">
                <a:latin typeface="Times New Roman" pitchFamily="18" charset="0"/>
                <a:sym typeface="Symbol" pitchFamily="18" charset="2"/>
              </a:rPr>
              <a:t>Метод формализации тестового эксперимента</a:t>
            </a:r>
            <a:r>
              <a:rPr lang="ru-RU" sz="1800" b="0">
                <a:latin typeface="Times New Roman" pitchFamily="18" charset="0"/>
                <a:sym typeface="Symbol" pitchFamily="18" charset="2"/>
              </a:rPr>
              <a:t> с помощью параметризуемой машины тестирования для определения класса семантик</a:t>
            </a:r>
            <a:r>
              <a:rPr lang="ru-RU" altLang="zh-TW" sz="1800" b="0">
                <a:latin typeface="Times New Roman" pitchFamily="18" charset="0"/>
                <a:sym typeface="Symbol" pitchFamily="18" charset="2"/>
              </a:rPr>
              <a:t> взаимодействия. Введение понятия </a:t>
            </a:r>
            <a:r>
              <a:rPr lang="ru-RU" altLang="zh-TW" sz="1800" b="0" i="1">
                <a:latin typeface="Times New Roman" pitchFamily="18" charset="0"/>
                <a:sym typeface="Symbol" pitchFamily="18" charset="2"/>
              </a:rPr>
              <a:t>разрушения</a:t>
            </a:r>
            <a:r>
              <a:rPr lang="ru-RU" altLang="zh-TW" sz="1800" b="0">
                <a:latin typeface="Times New Roman" pitchFamily="18" charset="0"/>
                <a:sym typeface="Symbol" pitchFamily="18" charset="2"/>
              </a:rPr>
              <a:t>.</a:t>
            </a:r>
            <a:endParaRPr lang="ru-RU" sz="1800" b="0">
              <a:latin typeface="Times New Roman" pitchFamily="18" charset="0"/>
            </a:endParaRPr>
          </a:p>
          <a:p>
            <a:pPr marL="342900" indent="-342900">
              <a:spcBef>
                <a:spcPct val="30000"/>
              </a:spcBef>
              <a:buFont typeface="Wingdings" pitchFamily="2" charset="2"/>
              <a:buAutoNum type="arabicPeriod"/>
            </a:pPr>
            <a:r>
              <a:rPr lang="ru-RU" altLang="zh-TW" sz="1800">
                <a:latin typeface="Times New Roman" pitchFamily="18" charset="0"/>
                <a:sym typeface="Symbol" pitchFamily="18" charset="2"/>
              </a:rPr>
              <a:t>Введение концепции безопасного тестирования, гипотезы о безопасности и безопасной конформности</a:t>
            </a:r>
            <a:r>
              <a:rPr lang="ru-RU" altLang="zh-TW" sz="1800" b="0">
                <a:latin typeface="Times New Roman" pitchFamily="18" charset="0"/>
                <a:sym typeface="Symbol" pitchFamily="18" charset="2"/>
              </a:rPr>
              <a:t>, параметризуемой семантикой взаимодействия.</a:t>
            </a:r>
            <a:r>
              <a:rPr lang="ru-RU" sz="1800" b="0">
                <a:latin typeface="Times New Roman" pitchFamily="18" charset="0"/>
                <a:sym typeface="Symbol" pitchFamily="18" charset="2"/>
              </a:rPr>
              <a:t> </a:t>
            </a:r>
          </a:p>
          <a:p>
            <a:pPr marL="342900" indent="-342900">
              <a:spcBef>
                <a:spcPct val="30000"/>
              </a:spcBef>
              <a:buFont typeface="Wingdings" pitchFamily="2" charset="2"/>
              <a:buAutoNum type="arabicPeriod"/>
            </a:pPr>
            <a:r>
              <a:rPr lang="ru-RU" altLang="zh-TW" sz="1800">
                <a:latin typeface="Times New Roman" pitchFamily="18" charset="0"/>
                <a:sym typeface="Symbol" pitchFamily="18" charset="2"/>
              </a:rPr>
              <a:t>Метод генерации полного набора тестов для безопасной конформности</a:t>
            </a:r>
            <a:r>
              <a:rPr lang="ru-RU" altLang="zh-TW" sz="1800" b="0">
                <a:latin typeface="Times New Roman" pitchFamily="18" charset="0"/>
                <a:sym typeface="Symbol" pitchFamily="18" charset="2"/>
              </a:rPr>
              <a:t> по трассовой или LTS-спецификации в заданной семантике взаимодействия.</a:t>
            </a:r>
          </a:p>
          <a:p>
            <a:pPr marL="342900" indent="-342900">
              <a:spcBef>
                <a:spcPct val="30000"/>
              </a:spcBef>
              <a:buFont typeface="Wingdings" pitchFamily="2" charset="2"/>
              <a:buAutoNum type="arabicPeriod"/>
            </a:pPr>
            <a:r>
              <a:rPr lang="ru-RU" altLang="zh-TW" sz="1800">
                <a:latin typeface="Times New Roman" pitchFamily="18" charset="0"/>
                <a:sym typeface="Symbol" pitchFamily="18" charset="2"/>
              </a:rPr>
              <a:t>Метод пополнения спецификаций</a:t>
            </a:r>
            <a:r>
              <a:rPr lang="ru-RU" altLang="zh-TW" sz="1800" b="0">
                <a:latin typeface="Times New Roman" pitchFamily="18" charset="0"/>
                <a:sym typeface="Symbol" pitchFamily="18" charset="2"/>
              </a:rPr>
              <a:t>, сохраняющего класс конформных и не сужающий класс безопасных реализаций, для перехода к семантике, в которой все отказы наблюдаемы. Решение проблемы рефлексивности и транзитивности конформности.</a:t>
            </a:r>
          </a:p>
          <a:p>
            <a:pPr marL="342900" indent="-342900">
              <a:spcBef>
                <a:spcPct val="30000"/>
              </a:spcBef>
              <a:buFont typeface="Wingdings" pitchFamily="2" charset="2"/>
              <a:buAutoNum type="arabicPeriod"/>
            </a:pPr>
            <a:r>
              <a:rPr lang="ru-RU" altLang="zh-TW" sz="1800">
                <a:latin typeface="Times New Roman" pitchFamily="18" charset="0"/>
                <a:sym typeface="Symbol" pitchFamily="18" charset="2"/>
              </a:rPr>
              <a:t>Разработка концепции -трасс и модели -трасс</a:t>
            </a:r>
            <a:r>
              <a:rPr lang="ru-RU" altLang="zh-TW" sz="1800" b="0">
                <a:latin typeface="Times New Roman" pitchFamily="18" charset="0"/>
                <a:sym typeface="Symbol" pitchFamily="18" charset="2"/>
              </a:rPr>
              <a:t>, объединяющей конформность и композицию моделей.</a:t>
            </a:r>
          </a:p>
          <a:p>
            <a:pPr marL="342900" indent="-342900">
              <a:spcBef>
                <a:spcPct val="30000"/>
              </a:spcBef>
              <a:buFont typeface="Wingdings" pitchFamily="2" charset="2"/>
              <a:buAutoNum type="arabicPeriod"/>
            </a:pPr>
            <a:r>
              <a:rPr lang="ru-RU" sz="1800">
                <a:latin typeface="Times New Roman" pitchFamily="18" charset="0"/>
                <a:sym typeface="Symbol" pitchFamily="18" charset="2"/>
              </a:rPr>
              <a:t>Метод монотонного преобразования спецификаций</a:t>
            </a:r>
            <a:r>
              <a:rPr lang="ru-RU" sz="1800" b="0">
                <a:latin typeface="Times New Roman" pitchFamily="18" charset="0"/>
                <a:sym typeface="Symbol" pitchFamily="18" charset="2"/>
              </a:rPr>
              <a:t>,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1800" b="0">
                <a:latin typeface="Times New Roman" pitchFamily="18" charset="0"/>
                <a:sym typeface="Symbol" pitchFamily="18" charset="2"/>
              </a:rPr>
              <a:t>с помощью которого решаются</a:t>
            </a:r>
            <a:r>
              <a:rPr lang="ru-RU" altLang="zh-TW" sz="1800" b="0">
                <a:latin typeface="Times New Roman" pitchFamily="18" charset="0"/>
                <a:sym typeface="Symbol" pitchFamily="18" charset="2"/>
              </a:rPr>
              <a:t> проблемы сохранения конформности при асинхронном тестировании и автоматической верификации декомпозиции системных требований.</a:t>
            </a:r>
            <a:endParaRPr lang="ru-RU" sz="1800" b="0">
              <a:latin typeface="Times New Roman" pitchFamily="18" charset="0"/>
              <a:sym typeface="Symbol" pitchFamily="18" charset="2"/>
            </a:endParaRPr>
          </a:p>
        </p:txBody>
      </p:sp>
      <p:pic>
        <p:nvPicPr>
          <p:cNvPr id="2881544" name="Picture 8" descr="end_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9038" y="6129338"/>
            <a:ext cx="238125" cy="574675"/>
          </a:xfrm>
          <a:prstGeom prst="rect">
            <a:avLst/>
          </a:prstGeom>
          <a:noFill/>
        </p:spPr>
      </p:pic>
      <p:pic>
        <p:nvPicPr>
          <p:cNvPr id="2881545" name="Picture 9" descr="end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83488" y="6129338"/>
            <a:ext cx="230187" cy="584200"/>
          </a:xfrm>
          <a:prstGeom prst="rect">
            <a:avLst/>
          </a:prstGeom>
          <a:noFill/>
        </p:spPr>
      </p:pic>
      <p:pic>
        <p:nvPicPr>
          <p:cNvPr id="2881546" name="Picture 10" descr="end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7788" y="6021388"/>
            <a:ext cx="295275" cy="684212"/>
          </a:xfrm>
          <a:prstGeom prst="rect">
            <a:avLst/>
          </a:prstGeom>
          <a:noFill/>
        </p:spPr>
      </p:pic>
      <p:pic>
        <p:nvPicPr>
          <p:cNvPr id="2881547" name="Picture 11" descr="end_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51750" y="6083300"/>
            <a:ext cx="233363" cy="622300"/>
          </a:xfrm>
          <a:prstGeom prst="rect">
            <a:avLst/>
          </a:prstGeom>
          <a:noFill/>
        </p:spPr>
      </p:pic>
      <p:pic>
        <p:nvPicPr>
          <p:cNvPr id="2881548" name="Picture 12" descr="end_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3663" y="5967413"/>
            <a:ext cx="1657350" cy="809625"/>
          </a:xfrm>
          <a:prstGeom prst="rect">
            <a:avLst/>
          </a:prstGeom>
          <a:noFill/>
        </p:spPr>
      </p:pic>
      <p:grpSp>
        <p:nvGrpSpPr>
          <p:cNvPr id="2881549" name="Group 1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81550" name="Text Box 14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881551" name="Group 1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81552" name="Group 1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81553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81554" name="Rectangle 1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81555" name="Rectangle 1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81556" name="Rectangle 2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8155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8155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81559" name="Text Box 2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16875 -0.00578 " pathEditMode="relative" rAng="0" ptsTypes="AA">
                                      <p:cBhvr>
                                        <p:cTn id="6" dur="9000" fill="hold"/>
                                        <p:tgtEl>
                                          <p:spTgt spid="2881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2.22222E-6 L -0.1415 -0.00255 " pathEditMode="relative" rAng="0" ptsTypes="AA">
                                      <p:cBhvr>
                                        <p:cTn id="9" dur="6000" fill="hold"/>
                                        <p:tgtEl>
                                          <p:spTgt spid="28815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-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05556E-6 2.59259E-6 L -0.10139 -0.00185 " pathEditMode="relative" rAng="0" ptsTypes="AA">
                                      <p:cBhvr>
                                        <p:cTn id="11" dur="7000" fill="hold"/>
                                        <p:tgtEl>
                                          <p:spTgt spid="28815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96 1.85185E-6 L 0.06423 1.85185E-6 " pathEditMode="relative" rAng="0" ptsTypes="AA">
                                      <p:cBhvr>
                                        <p:cTn id="14" dur="7000" fill="hold"/>
                                        <p:tgtEl>
                                          <p:spTgt spid="2881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DEC6-771D-4DF3-8CFD-95B9CAE02888}" type="slidenum">
              <a:rPr lang="ru-RU"/>
              <a:pPr/>
              <a:t>3</a:t>
            </a:fld>
            <a:endParaRPr lang="ru-RU"/>
          </a:p>
        </p:txBody>
      </p:sp>
      <p:sp>
        <p:nvSpPr>
          <p:cNvPr id="2040834" name="Line 2"/>
          <p:cNvSpPr>
            <a:spLocks noChangeShapeType="1"/>
          </p:cNvSpPr>
          <p:nvPr/>
        </p:nvSpPr>
        <p:spPr bwMode="auto">
          <a:xfrm>
            <a:off x="4248150" y="1389063"/>
            <a:ext cx="1588" cy="4105275"/>
          </a:xfrm>
          <a:prstGeom prst="line">
            <a:avLst/>
          </a:prstGeom>
          <a:noFill/>
          <a:ln w="76200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2040869" name="AutoShape 37"/>
          <p:cNvCxnSpPr>
            <a:cxnSpLocks noChangeShapeType="1"/>
            <a:stCxn id="2040837" idx="3"/>
            <a:endCxn id="2040868" idx="1"/>
          </p:cNvCxnSpPr>
          <p:nvPr/>
        </p:nvCxnSpPr>
        <p:spPr bwMode="auto">
          <a:xfrm>
            <a:off x="2300288" y="3840163"/>
            <a:ext cx="4425950" cy="1587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rgbClr val="0000FF"/>
            </a:solidFill>
            <a:round/>
            <a:headEnd/>
            <a:tailEnd type="arrow" w="lg" len="lg"/>
          </a:ln>
          <a:effectLst/>
        </p:spPr>
      </p:cxnSp>
      <p:sp>
        <p:nvSpPr>
          <p:cNvPr id="2040836" name="AutoShape 4"/>
          <p:cNvSpPr>
            <a:spLocks noChangeArrowheads="1"/>
          </p:cNvSpPr>
          <p:nvPr/>
        </p:nvSpPr>
        <p:spPr bwMode="auto">
          <a:xfrm>
            <a:off x="2274888" y="2336800"/>
            <a:ext cx="1641475" cy="552450"/>
          </a:xfrm>
          <a:prstGeom prst="roundRect">
            <a:avLst>
              <a:gd name="adj" fmla="val 16667"/>
            </a:avLst>
          </a:prstGeom>
          <a:solidFill>
            <a:srgbClr val="F0FE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62000" tIns="118800" rIns="162000" bIns="118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800" b="0">
                <a:latin typeface="Arial" charset="0"/>
              </a:rPr>
              <a:t>Требования</a:t>
            </a:r>
          </a:p>
        </p:txBody>
      </p:sp>
      <p:sp>
        <p:nvSpPr>
          <p:cNvPr id="2040837" name="AutoShape 5"/>
          <p:cNvSpPr>
            <a:spLocks noChangeArrowheads="1"/>
          </p:cNvSpPr>
          <p:nvPr/>
        </p:nvSpPr>
        <p:spPr bwMode="auto">
          <a:xfrm>
            <a:off x="979488" y="3425825"/>
            <a:ext cx="1320800" cy="827088"/>
          </a:xfrm>
          <a:prstGeom prst="roundRect">
            <a:avLst>
              <a:gd name="adj" fmla="val 16667"/>
            </a:avLst>
          </a:prstGeom>
          <a:solidFill>
            <a:srgbClr val="F0FE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62000" tIns="118800" rIns="162000" bIns="118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800" b="0">
                <a:latin typeface="Arial" charset="0"/>
              </a:rPr>
              <a:t>Целевая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800" b="0">
                <a:latin typeface="Arial" charset="0"/>
              </a:rPr>
              <a:t>система</a:t>
            </a:r>
          </a:p>
        </p:txBody>
      </p:sp>
      <p:sp>
        <p:nvSpPr>
          <p:cNvPr id="2040839" name="AutoShape 7"/>
          <p:cNvSpPr>
            <a:spLocks noChangeArrowheads="1"/>
          </p:cNvSpPr>
          <p:nvPr/>
        </p:nvSpPr>
        <p:spPr bwMode="auto">
          <a:xfrm>
            <a:off x="2430463" y="4689475"/>
            <a:ext cx="1090612" cy="827088"/>
          </a:xfrm>
          <a:prstGeom prst="roundRect">
            <a:avLst>
              <a:gd name="adj" fmla="val 16667"/>
            </a:avLst>
          </a:prstGeom>
          <a:solidFill>
            <a:srgbClr val="F0FE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62000" tIns="118800" rIns="162000" bIns="118800" anchor="ctr"/>
          <a:lstStyle/>
          <a:p>
            <a:pPr algn="ctr">
              <a:spcBef>
                <a:spcPct val="0"/>
              </a:spcBef>
            </a:pPr>
            <a:r>
              <a:rPr lang="ru-RU" sz="1800" b="0">
                <a:latin typeface="Arial" charset="0"/>
              </a:rPr>
              <a:t>Набор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800" b="0">
                <a:latin typeface="Arial" charset="0"/>
              </a:rPr>
              <a:t>тестов</a:t>
            </a:r>
          </a:p>
        </p:txBody>
      </p:sp>
      <p:sp>
        <p:nvSpPr>
          <p:cNvPr id="2040840" name="Text Box 8"/>
          <p:cNvSpPr txBox="1">
            <a:spLocks noChangeArrowheads="1"/>
          </p:cNvSpPr>
          <p:nvPr/>
        </p:nvSpPr>
        <p:spPr bwMode="auto">
          <a:xfrm>
            <a:off x="1223963" y="1403350"/>
            <a:ext cx="2706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b="0">
                <a:solidFill>
                  <a:srgbClr val="5F5F5F"/>
                </a:solidFill>
                <a:latin typeface="Arial Black" pitchFamily="34" charset="0"/>
              </a:rPr>
              <a:t>Реальный мир</a:t>
            </a:r>
          </a:p>
        </p:txBody>
      </p:sp>
      <p:sp>
        <p:nvSpPr>
          <p:cNvPr id="2040841" name="Text Box 9"/>
          <p:cNvSpPr txBox="1">
            <a:spLocks noChangeArrowheads="1"/>
          </p:cNvSpPr>
          <p:nvPr/>
        </p:nvSpPr>
        <p:spPr bwMode="auto">
          <a:xfrm>
            <a:off x="4548188" y="1403350"/>
            <a:ext cx="2974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b="0">
                <a:solidFill>
                  <a:srgbClr val="5F5F5F"/>
                </a:solidFill>
                <a:latin typeface="Arial Black" pitchFamily="34" charset="0"/>
              </a:rPr>
              <a:t>Модельный мир</a:t>
            </a:r>
          </a:p>
        </p:txBody>
      </p:sp>
      <p:sp>
        <p:nvSpPr>
          <p:cNvPr id="2040842" name="Text Box 10"/>
          <p:cNvSpPr txBox="1">
            <a:spLocks noChangeArrowheads="1"/>
          </p:cNvSpPr>
          <p:nvPr/>
        </p:nvSpPr>
        <p:spPr bwMode="auto">
          <a:xfrm>
            <a:off x="0" y="2917825"/>
            <a:ext cx="1698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sz="1800" b="0">
                <a:latin typeface="Arial" charset="0"/>
              </a:rPr>
              <a:t>соответствует</a:t>
            </a:r>
          </a:p>
        </p:txBody>
      </p:sp>
      <p:sp>
        <p:nvSpPr>
          <p:cNvPr id="2040843" name="Text Box 11"/>
          <p:cNvSpPr txBox="1">
            <a:spLocks noChangeArrowheads="1"/>
          </p:cNvSpPr>
          <p:nvPr/>
        </p:nvSpPr>
        <p:spPr bwMode="auto">
          <a:xfrm>
            <a:off x="7413625" y="2917825"/>
            <a:ext cx="14509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ru-RU" sz="1800" b="0">
                <a:latin typeface="Arial" charset="0"/>
              </a:rPr>
              <a:t> конформна</a:t>
            </a:r>
          </a:p>
        </p:txBody>
      </p:sp>
      <p:sp>
        <p:nvSpPr>
          <p:cNvPr id="2040844" name="Text Box 12"/>
          <p:cNvSpPr txBox="1">
            <a:spLocks noChangeArrowheads="1"/>
          </p:cNvSpPr>
          <p:nvPr/>
        </p:nvSpPr>
        <p:spPr bwMode="auto">
          <a:xfrm>
            <a:off x="7353300" y="4432300"/>
            <a:ext cx="1047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sz="1800" b="0">
                <a:latin typeface="Arial" charset="0"/>
              </a:rPr>
              <a:t> проходит</a:t>
            </a:r>
          </a:p>
        </p:txBody>
      </p:sp>
      <p:sp>
        <p:nvSpPr>
          <p:cNvPr id="2040845" name="Text Box 13"/>
          <p:cNvSpPr txBox="1">
            <a:spLocks noChangeArrowheads="1"/>
          </p:cNvSpPr>
          <p:nvPr/>
        </p:nvSpPr>
        <p:spPr bwMode="auto">
          <a:xfrm>
            <a:off x="652463" y="4432300"/>
            <a:ext cx="1047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sz="1800" b="0">
                <a:latin typeface="Arial" charset="0"/>
              </a:rPr>
              <a:t>проходит </a:t>
            </a:r>
          </a:p>
        </p:txBody>
      </p:sp>
      <p:sp>
        <p:nvSpPr>
          <p:cNvPr id="2040847" name="Text Box 15"/>
          <p:cNvSpPr txBox="1">
            <a:spLocks noChangeArrowheads="1"/>
          </p:cNvSpPr>
          <p:nvPr/>
        </p:nvSpPr>
        <p:spPr bwMode="auto">
          <a:xfrm>
            <a:off x="3917950" y="5157788"/>
            <a:ext cx="1238250" cy="27463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sz="1800" b="0">
                <a:solidFill>
                  <a:srgbClr val="006600"/>
                </a:solidFill>
                <a:latin typeface="Arial" charset="0"/>
              </a:rPr>
              <a:t>трансляция</a:t>
            </a:r>
          </a:p>
        </p:txBody>
      </p:sp>
      <p:sp>
        <p:nvSpPr>
          <p:cNvPr id="2040848" name="Text Box 16"/>
          <p:cNvSpPr txBox="1">
            <a:spLocks noChangeArrowheads="1"/>
          </p:cNvSpPr>
          <p:nvPr/>
        </p:nvSpPr>
        <p:spPr bwMode="auto">
          <a:xfrm rot="16200000">
            <a:off x="8363745" y="3685381"/>
            <a:ext cx="582612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ct val="65000"/>
              </a:lnSpc>
              <a:spcBef>
                <a:spcPct val="0"/>
              </a:spcBef>
            </a:pPr>
            <a:r>
              <a:rPr lang="en-US" sz="4400" b="0">
                <a:latin typeface="Arial" charset="0"/>
                <a:sym typeface="Symbol" pitchFamily="18" charset="2"/>
              </a:rPr>
              <a:t></a:t>
            </a:r>
          </a:p>
        </p:txBody>
      </p:sp>
      <p:sp>
        <p:nvSpPr>
          <p:cNvPr id="2040849" name="Text Box 17"/>
          <p:cNvSpPr txBox="1">
            <a:spLocks noChangeArrowheads="1"/>
          </p:cNvSpPr>
          <p:nvPr/>
        </p:nvSpPr>
        <p:spPr bwMode="auto">
          <a:xfrm rot="16200000">
            <a:off x="392906" y="3655219"/>
            <a:ext cx="58261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l">
              <a:lnSpc>
                <a:spcPct val="55000"/>
              </a:lnSpc>
              <a:spcBef>
                <a:spcPct val="0"/>
              </a:spcBef>
            </a:pPr>
            <a:r>
              <a:rPr lang="en-US" sz="4400" b="0">
                <a:latin typeface="Arial" charset="0"/>
                <a:sym typeface="Symbol" pitchFamily="18" charset="2"/>
              </a:rPr>
              <a:t></a:t>
            </a:r>
          </a:p>
        </p:txBody>
      </p:sp>
      <p:cxnSp>
        <p:nvCxnSpPr>
          <p:cNvPr id="2040850" name="AutoShape 18"/>
          <p:cNvCxnSpPr>
            <a:cxnSpLocks noChangeShapeType="1"/>
            <a:stCxn id="2040837" idx="0"/>
            <a:endCxn id="2040836" idx="1"/>
          </p:cNvCxnSpPr>
          <p:nvPr/>
        </p:nvCxnSpPr>
        <p:spPr bwMode="auto">
          <a:xfrm rot="16200000">
            <a:off x="1550988" y="2701925"/>
            <a:ext cx="812800" cy="635000"/>
          </a:xfrm>
          <a:prstGeom prst="curvedConnector2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lg" len="lg"/>
          </a:ln>
          <a:effectLst/>
        </p:spPr>
      </p:cxnSp>
      <p:cxnSp>
        <p:nvCxnSpPr>
          <p:cNvPr id="2040851" name="AutoShape 19"/>
          <p:cNvCxnSpPr>
            <a:cxnSpLocks noChangeShapeType="1"/>
            <a:stCxn id="2040837" idx="2"/>
            <a:endCxn id="2040839" idx="1"/>
          </p:cNvCxnSpPr>
          <p:nvPr/>
        </p:nvCxnSpPr>
        <p:spPr bwMode="auto">
          <a:xfrm rot="16200000" flipH="1">
            <a:off x="1609726" y="4283075"/>
            <a:ext cx="850900" cy="790575"/>
          </a:xfrm>
          <a:prstGeom prst="curvedConnector2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lg" len="lg"/>
          </a:ln>
          <a:effectLst/>
        </p:spPr>
      </p:cxnSp>
      <p:cxnSp>
        <p:nvCxnSpPr>
          <p:cNvPr id="2040852" name="AutoShape 20"/>
          <p:cNvCxnSpPr>
            <a:cxnSpLocks noChangeShapeType="1"/>
            <a:stCxn id="2040868" idx="0"/>
            <a:endCxn id="2040838" idx="3"/>
          </p:cNvCxnSpPr>
          <p:nvPr/>
        </p:nvCxnSpPr>
        <p:spPr bwMode="auto">
          <a:xfrm rot="5400000" flipH="1">
            <a:off x="6677025" y="2724150"/>
            <a:ext cx="966788" cy="744538"/>
          </a:xfrm>
          <a:prstGeom prst="curvedConnector2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lg" len="lg"/>
          </a:ln>
          <a:effectLst/>
        </p:spPr>
      </p:cxnSp>
      <p:cxnSp>
        <p:nvCxnSpPr>
          <p:cNvPr id="2040853" name="AutoShape 21"/>
          <p:cNvCxnSpPr>
            <a:cxnSpLocks noChangeShapeType="1"/>
            <a:stCxn id="2040835" idx="2"/>
            <a:endCxn id="2040859" idx="3"/>
          </p:cNvCxnSpPr>
          <p:nvPr/>
        </p:nvCxnSpPr>
        <p:spPr bwMode="auto">
          <a:xfrm rot="5400000">
            <a:off x="6449219" y="4004469"/>
            <a:ext cx="985838" cy="1181100"/>
          </a:xfrm>
          <a:prstGeom prst="curvedConnector2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lg" len="lg"/>
          </a:ln>
          <a:effectLst/>
        </p:spPr>
      </p:cxnSp>
      <p:cxnSp>
        <p:nvCxnSpPr>
          <p:cNvPr id="2040855" name="AutoShape 23"/>
          <p:cNvCxnSpPr>
            <a:cxnSpLocks noChangeShapeType="1"/>
            <a:stCxn id="2040859" idx="1"/>
            <a:endCxn id="2040839" idx="3"/>
          </p:cNvCxnSpPr>
          <p:nvPr/>
        </p:nvCxnSpPr>
        <p:spPr bwMode="auto">
          <a:xfrm flipH="1">
            <a:off x="3521075" y="5087938"/>
            <a:ext cx="1797050" cy="15875"/>
          </a:xfrm>
          <a:prstGeom prst="straightConnector1">
            <a:avLst/>
          </a:prstGeom>
          <a:noFill/>
          <a:ln w="50800">
            <a:solidFill>
              <a:srgbClr val="006600"/>
            </a:solidFill>
            <a:round/>
            <a:headEnd/>
            <a:tailEnd type="triangle" w="lg" len="lg"/>
          </a:ln>
          <a:effectLst/>
        </p:spPr>
      </p:cxnSp>
      <p:cxnSp>
        <p:nvCxnSpPr>
          <p:cNvPr id="2040857" name="AutoShape 25"/>
          <p:cNvCxnSpPr>
            <a:cxnSpLocks noChangeShapeType="1"/>
            <a:stCxn id="2040836" idx="3"/>
            <a:endCxn id="2040838" idx="1"/>
          </p:cNvCxnSpPr>
          <p:nvPr/>
        </p:nvCxnSpPr>
        <p:spPr bwMode="auto">
          <a:xfrm>
            <a:off x="3916363" y="2613025"/>
            <a:ext cx="942975" cy="0"/>
          </a:xfrm>
          <a:prstGeom prst="straightConnector1">
            <a:avLst/>
          </a:prstGeom>
          <a:noFill/>
          <a:ln w="50800">
            <a:solidFill>
              <a:srgbClr val="0000FF"/>
            </a:solidFill>
            <a:round/>
            <a:headEnd/>
            <a:tailEnd type="arrow" w="lg" len="lg"/>
          </a:ln>
          <a:effectLst/>
        </p:spPr>
      </p:cxnSp>
      <p:cxnSp>
        <p:nvCxnSpPr>
          <p:cNvPr id="2040858" name="AutoShape 26"/>
          <p:cNvCxnSpPr>
            <a:cxnSpLocks noChangeShapeType="1"/>
            <a:stCxn id="2040837" idx="3"/>
            <a:endCxn id="2040868" idx="1"/>
          </p:cNvCxnSpPr>
          <p:nvPr/>
        </p:nvCxnSpPr>
        <p:spPr bwMode="auto">
          <a:xfrm>
            <a:off x="2300288" y="3840163"/>
            <a:ext cx="4425950" cy="1587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rgbClr val="0000FF"/>
            </a:solidFill>
            <a:prstDash val="sysDot"/>
            <a:round/>
            <a:headEnd/>
            <a:tailEnd type="arrow" w="lg" len="lg"/>
          </a:ln>
          <a:effectLst/>
        </p:spPr>
      </p:cxnSp>
      <p:sp>
        <p:nvSpPr>
          <p:cNvPr id="2040860" name="Rectangle 28"/>
          <p:cNvSpPr>
            <a:spLocks noGrp="1" noChangeArrowheads="1"/>
          </p:cNvSpPr>
          <p:nvPr>
            <p:ph type="title"/>
          </p:nvPr>
        </p:nvSpPr>
        <p:spPr>
          <a:xfrm>
            <a:off x="179388" y="365125"/>
            <a:ext cx="8748712" cy="668338"/>
          </a:xfrm>
          <a:noFill/>
        </p:spPr>
        <p:txBody>
          <a:bodyPr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Верификация конформности</a:t>
            </a:r>
          </a:p>
        </p:txBody>
      </p:sp>
      <p:sp>
        <p:nvSpPr>
          <p:cNvPr id="2040870" name="Rectangle 38"/>
          <p:cNvSpPr>
            <a:spLocks noChangeArrowheads="1"/>
          </p:cNvSpPr>
          <p:nvPr/>
        </p:nvSpPr>
        <p:spPr bwMode="auto">
          <a:xfrm>
            <a:off x="1693863" y="365125"/>
            <a:ext cx="2841625" cy="668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tIns="90000" bIns="9000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sz="32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Тестирование</a:t>
            </a:r>
          </a:p>
        </p:txBody>
      </p:sp>
      <p:sp>
        <p:nvSpPr>
          <p:cNvPr id="2040871" name="Text Box 39"/>
          <p:cNvSpPr txBox="1">
            <a:spLocks noChangeArrowheads="1"/>
          </p:cNvSpPr>
          <p:nvPr/>
        </p:nvSpPr>
        <p:spPr bwMode="auto">
          <a:xfrm>
            <a:off x="2244725" y="5597525"/>
            <a:ext cx="5000625" cy="711200"/>
          </a:xfrm>
          <a:prstGeom prst="rect">
            <a:avLst/>
          </a:prstGeom>
          <a:solidFill>
            <a:srgbClr val="F2FBD9"/>
          </a:solidFill>
          <a:ln w="9525">
            <a:solidFill>
              <a:srgbClr val="EEEDDE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sz="2000" b="0">
                <a:latin typeface="Arial" charset="0"/>
              </a:rPr>
              <a:t>Требования формулируются в терминах</a:t>
            </a:r>
          </a:p>
          <a:p>
            <a:pPr algn="l">
              <a:spcBef>
                <a:spcPct val="0"/>
              </a:spcBef>
            </a:pPr>
            <a:r>
              <a:rPr lang="ru-RU" sz="2000" b="0">
                <a:latin typeface="Arial" charset="0"/>
              </a:rPr>
              <a:t>взаимодействия системы с окружением.</a:t>
            </a:r>
          </a:p>
        </p:txBody>
      </p:sp>
      <p:sp>
        <p:nvSpPr>
          <p:cNvPr id="2040904" name="Oval 72"/>
          <p:cNvSpPr>
            <a:spLocks noChangeArrowheads="1"/>
          </p:cNvSpPr>
          <p:nvPr/>
        </p:nvSpPr>
        <p:spPr bwMode="auto">
          <a:xfrm rot="-2771396">
            <a:off x="220663" y="3540125"/>
            <a:ext cx="884237" cy="588963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cxnSp>
        <p:nvCxnSpPr>
          <p:cNvPr id="2040927" name="AutoShape 95"/>
          <p:cNvCxnSpPr>
            <a:cxnSpLocks noChangeShapeType="1"/>
            <a:stCxn id="2040842" idx="3"/>
            <a:endCxn id="2040843" idx="1"/>
          </p:cNvCxnSpPr>
          <p:nvPr/>
        </p:nvCxnSpPr>
        <p:spPr bwMode="auto">
          <a:xfrm flipV="1">
            <a:off x="1698625" y="3087688"/>
            <a:ext cx="5715000" cy="14287"/>
          </a:xfrm>
          <a:prstGeom prst="straightConnector1">
            <a:avLst/>
          </a:prstGeom>
          <a:noFill/>
          <a:ln w="50800">
            <a:solidFill>
              <a:srgbClr val="CC00CC"/>
            </a:solidFill>
            <a:round/>
            <a:headEnd/>
            <a:tailEnd type="arrow" w="lg" len="lg"/>
          </a:ln>
          <a:effectLst/>
        </p:spPr>
      </p:cxnSp>
      <p:cxnSp>
        <p:nvCxnSpPr>
          <p:cNvPr id="2040928" name="AutoShape 96"/>
          <p:cNvCxnSpPr>
            <a:cxnSpLocks noChangeShapeType="1"/>
            <a:stCxn id="2040845" idx="3"/>
            <a:endCxn id="2040844" idx="1"/>
          </p:cNvCxnSpPr>
          <p:nvPr/>
        </p:nvCxnSpPr>
        <p:spPr bwMode="auto">
          <a:xfrm>
            <a:off x="1700213" y="4570413"/>
            <a:ext cx="5653087" cy="0"/>
          </a:xfrm>
          <a:prstGeom prst="straightConnector1">
            <a:avLst/>
          </a:prstGeom>
          <a:noFill/>
          <a:ln w="50800">
            <a:solidFill>
              <a:srgbClr val="CC00CC"/>
            </a:solidFill>
            <a:round/>
            <a:headEnd/>
            <a:tailEnd type="arrow" w="lg" len="lg"/>
          </a:ln>
          <a:effectLst/>
        </p:spPr>
      </p:cxnSp>
      <p:sp>
        <p:nvSpPr>
          <p:cNvPr id="2040835" name="Rectangle 3"/>
          <p:cNvSpPr>
            <a:spLocks noChangeArrowheads="1"/>
          </p:cNvSpPr>
          <p:nvPr/>
        </p:nvSpPr>
        <p:spPr bwMode="auto">
          <a:xfrm>
            <a:off x="6726238" y="3579813"/>
            <a:ext cx="1612900" cy="522287"/>
          </a:xfrm>
          <a:prstGeom prst="rect">
            <a:avLst/>
          </a:prstGeom>
          <a:solidFill>
            <a:srgbClr val="F0F8FE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lIns="162000" tIns="118800" rIns="162000" bIns="118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800" b="0">
                <a:latin typeface="Arial" charset="0"/>
              </a:rPr>
              <a:t>Реализация</a:t>
            </a:r>
          </a:p>
        </p:txBody>
      </p:sp>
      <p:sp>
        <p:nvSpPr>
          <p:cNvPr id="2040868" name="Rectangle 36"/>
          <p:cNvSpPr>
            <a:spLocks noChangeArrowheads="1"/>
          </p:cNvSpPr>
          <p:nvPr/>
        </p:nvSpPr>
        <p:spPr bwMode="auto">
          <a:xfrm>
            <a:off x="6726238" y="3579813"/>
            <a:ext cx="1612900" cy="522287"/>
          </a:xfrm>
          <a:prstGeom prst="rect">
            <a:avLst/>
          </a:prstGeom>
          <a:solidFill>
            <a:srgbClr val="F0F8F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62000" tIns="118800" rIns="162000" bIns="118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800" b="0">
                <a:latin typeface="Arial" charset="0"/>
              </a:rPr>
              <a:t>Реализация</a:t>
            </a:r>
          </a:p>
        </p:txBody>
      </p:sp>
      <p:sp>
        <p:nvSpPr>
          <p:cNvPr id="2040838" name="Rectangle 6"/>
          <p:cNvSpPr>
            <a:spLocks noChangeArrowheads="1"/>
          </p:cNvSpPr>
          <p:nvPr/>
        </p:nvSpPr>
        <p:spPr bwMode="auto">
          <a:xfrm>
            <a:off x="4859338" y="2351088"/>
            <a:ext cx="1928812" cy="522287"/>
          </a:xfrm>
          <a:prstGeom prst="rect">
            <a:avLst/>
          </a:prstGeom>
          <a:solidFill>
            <a:srgbClr val="F0F8F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62000" tIns="118800" rIns="162000" bIns="118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800" b="0">
                <a:latin typeface="Arial" charset="0"/>
              </a:rPr>
              <a:t>Спецификация</a:t>
            </a:r>
          </a:p>
        </p:txBody>
      </p:sp>
      <p:sp>
        <p:nvSpPr>
          <p:cNvPr id="2040859" name="Rectangle 27"/>
          <p:cNvSpPr>
            <a:spLocks noChangeArrowheads="1"/>
          </p:cNvSpPr>
          <p:nvPr/>
        </p:nvSpPr>
        <p:spPr bwMode="auto">
          <a:xfrm>
            <a:off x="5318125" y="4689475"/>
            <a:ext cx="1033463" cy="796925"/>
          </a:xfrm>
          <a:prstGeom prst="rect">
            <a:avLst/>
          </a:prstGeom>
          <a:solidFill>
            <a:srgbClr val="F0F8F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62000" tIns="118800" rIns="162000" bIns="118800" anchor="ctr"/>
          <a:lstStyle/>
          <a:p>
            <a:pPr algn="ctr">
              <a:spcBef>
                <a:spcPct val="0"/>
              </a:spcBef>
            </a:pPr>
            <a:r>
              <a:rPr lang="ru-RU" sz="1800" b="0">
                <a:latin typeface="Arial" charset="0"/>
              </a:rPr>
              <a:t>Набор</a:t>
            </a:r>
          </a:p>
          <a:p>
            <a:pPr algn="ctr">
              <a:spcBef>
                <a:spcPct val="0"/>
              </a:spcBef>
            </a:pPr>
            <a:r>
              <a:rPr lang="ru-RU" sz="1800" b="0">
                <a:latin typeface="Arial" charset="0"/>
              </a:rPr>
              <a:t>тестов</a:t>
            </a:r>
          </a:p>
        </p:txBody>
      </p:sp>
      <p:cxnSp>
        <p:nvCxnSpPr>
          <p:cNvPr id="2040929" name="AutoShape 97"/>
          <p:cNvCxnSpPr>
            <a:cxnSpLocks noChangeShapeType="1"/>
            <a:stCxn id="2040838" idx="2"/>
            <a:endCxn id="2040859" idx="0"/>
          </p:cNvCxnSpPr>
          <p:nvPr/>
        </p:nvCxnSpPr>
        <p:spPr bwMode="auto">
          <a:xfrm>
            <a:off x="5824538" y="2873375"/>
            <a:ext cx="11112" cy="1816100"/>
          </a:xfrm>
          <a:prstGeom prst="straightConnector1">
            <a:avLst/>
          </a:prstGeom>
          <a:noFill/>
          <a:ln w="50800">
            <a:solidFill>
              <a:srgbClr val="008000"/>
            </a:solidFill>
            <a:round/>
            <a:headEnd/>
            <a:tailEnd type="triangle" w="lg" len="lg"/>
          </a:ln>
          <a:effectLst/>
        </p:spPr>
      </p:cxnSp>
      <p:sp>
        <p:nvSpPr>
          <p:cNvPr id="2040856" name="Text Box 24"/>
          <p:cNvSpPr txBox="1">
            <a:spLocks noChangeArrowheads="1"/>
          </p:cNvSpPr>
          <p:nvPr/>
        </p:nvSpPr>
        <p:spPr bwMode="auto">
          <a:xfrm>
            <a:off x="5424488" y="4076700"/>
            <a:ext cx="1100137" cy="274638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sz="1800" b="0">
                <a:solidFill>
                  <a:srgbClr val="006600"/>
                </a:solidFill>
                <a:latin typeface="Arial" charset="0"/>
              </a:rPr>
              <a:t>генерация</a:t>
            </a:r>
          </a:p>
        </p:txBody>
      </p:sp>
      <p:grpSp>
        <p:nvGrpSpPr>
          <p:cNvPr id="2040930" name="Group 98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040931" name="Text Box 99"/>
            <p:cNvSpPr txBox="1">
              <a:spLocks noChangeArrowheads="1"/>
            </p:cNvSpPr>
            <p:nvPr/>
          </p:nvSpPr>
          <p:spPr bwMode="auto">
            <a:xfrm>
              <a:off x="3969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040932" name="Group 100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040933" name="Group 101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040934" name="Rectangle 10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40935" name="Rectangle 103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40936" name="Rectangle 104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40937" name="Rectangle 105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40938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040939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040940" name="Text Box 108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  <p:sp>
        <p:nvSpPr>
          <p:cNvPr id="2040941" name="Text Box 109"/>
          <p:cNvSpPr txBox="1">
            <a:spLocks noChangeArrowheads="1"/>
          </p:cNvSpPr>
          <p:nvPr/>
        </p:nvSpPr>
        <p:spPr bwMode="auto">
          <a:xfrm>
            <a:off x="34925" y="58769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040943" name="Text Box 111"/>
          <p:cNvSpPr txBox="1">
            <a:spLocks noChangeArrowheads="1"/>
          </p:cNvSpPr>
          <p:nvPr/>
        </p:nvSpPr>
        <p:spPr bwMode="auto">
          <a:xfrm>
            <a:off x="34925" y="61277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040945" name="Text Box 113"/>
          <p:cNvSpPr txBox="1">
            <a:spLocks noChangeArrowheads="1"/>
          </p:cNvSpPr>
          <p:nvPr/>
        </p:nvSpPr>
        <p:spPr bwMode="auto">
          <a:xfrm>
            <a:off x="34925" y="63468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040950" name="AutoShape 118"/>
          <p:cNvSpPr>
            <a:spLocks noChangeArrowheads="1"/>
          </p:cNvSpPr>
          <p:nvPr/>
        </p:nvSpPr>
        <p:spPr bwMode="auto">
          <a:xfrm flipV="1">
            <a:off x="7029450" y="4638675"/>
            <a:ext cx="1935163" cy="627063"/>
          </a:xfrm>
          <a:prstGeom prst="wedgeRoundRectCallout">
            <a:avLst>
              <a:gd name="adj1" fmla="val -50329"/>
              <a:gd name="adj2" fmla="val 133796"/>
              <a:gd name="adj3" fmla="val 16667"/>
            </a:avLst>
          </a:prstGeom>
          <a:solidFill>
            <a:srgbClr val="F9F7C7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rot="10800000" wrap="none" lIns="18000" tIns="10800" rIns="18000" bIns="1080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800" b="0">
                <a:latin typeface="Comic Sans MS" pitchFamily="66" charset="0"/>
              </a:rPr>
              <a:t>Необходимость</a:t>
            </a:r>
          </a:p>
          <a:p>
            <a:pPr algn="ctr">
              <a:spcBef>
                <a:spcPct val="0"/>
              </a:spcBef>
            </a:pPr>
            <a:r>
              <a:rPr lang="ru-RU" sz="1800" b="0">
                <a:latin typeface="Comic Sans MS" pitchFamily="66" charset="0"/>
              </a:rPr>
              <a:t>тестирования</a:t>
            </a:r>
          </a:p>
        </p:txBody>
      </p:sp>
      <p:sp>
        <p:nvSpPr>
          <p:cNvPr id="2040951" name="AutoShape 119"/>
          <p:cNvSpPr>
            <a:spLocks noChangeArrowheads="1"/>
          </p:cNvSpPr>
          <p:nvPr/>
        </p:nvSpPr>
        <p:spPr bwMode="auto">
          <a:xfrm>
            <a:off x="692150" y="4638675"/>
            <a:ext cx="1651000" cy="627063"/>
          </a:xfrm>
          <a:prstGeom prst="wedgeRoundRectCallout">
            <a:avLst>
              <a:gd name="adj1" fmla="val 118750"/>
              <a:gd name="adj2" fmla="val 102403"/>
              <a:gd name="adj3" fmla="val 16667"/>
            </a:avLst>
          </a:prstGeom>
          <a:solidFill>
            <a:srgbClr val="F9F7C7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800" b="0">
                <a:latin typeface="Comic Sans MS" pitchFamily="66" charset="0"/>
              </a:rPr>
              <a:t>Возможность</a:t>
            </a:r>
          </a:p>
          <a:p>
            <a:pPr algn="ctr">
              <a:spcBef>
                <a:spcPct val="0"/>
              </a:spcBef>
            </a:pPr>
            <a:r>
              <a:rPr lang="ru-RU" sz="1800" b="0">
                <a:latin typeface="Comic Sans MS" pitchFamily="66" charset="0"/>
              </a:rPr>
              <a:t>тестирования</a:t>
            </a:r>
          </a:p>
        </p:txBody>
      </p:sp>
      <p:sp>
        <p:nvSpPr>
          <p:cNvPr id="2040846" name="Text Box 14"/>
          <p:cNvSpPr txBox="1">
            <a:spLocks noChangeArrowheads="1"/>
          </p:cNvSpPr>
          <p:nvPr/>
        </p:nvSpPr>
        <p:spPr bwMode="auto">
          <a:xfrm>
            <a:off x="2190750" y="3108325"/>
            <a:ext cx="4865688" cy="212725"/>
          </a:xfrm>
          <a:prstGeom prst="rect">
            <a:avLst/>
          </a:pr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sz="1400" b="0">
                <a:solidFill>
                  <a:srgbClr val="0000FF"/>
                </a:solidFill>
                <a:latin typeface="Arial" charset="0"/>
              </a:rPr>
              <a:t>модель отношения «система соответствует требованиям»</a:t>
            </a:r>
          </a:p>
        </p:txBody>
      </p:sp>
      <p:sp>
        <p:nvSpPr>
          <p:cNvPr id="2040952" name="Text Box 120"/>
          <p:cNvSpPr txBox="1">
            <a:spLocks noChangeArrowheads="1"/>
          </p:cNvSpPr>
          <p:nvPr/>
        </p:nvSpPr>
        <p:spPr bwMode="auto">
          <a:xfrm>
            <a:off x="3276600" y="4332288"/>
            <a:ext cx="2025650" cy="212725"/>
          </a:xfrm>
          <a:prstGeom prst="rect">
            <a:avLst/>
          </a:pr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sz="1400" b="0">
                <a:solidFill>
                  <a:srgbClr val="0000FF"/>
                </a:solidFill>
                <a:latin typeface="Arial" charset="0"/>
              </a:rPr>
              <a:t>модель взаимодействия</a:t>
            </a:r>
          </a:p>
        </p:txBody>
      </p:sp>
      <p:sp>
        <p:nvSpPr>
          <p:cNvPr id="2040953" name="Text Box 121"/>
          <p:cNvSpPr txBox="1">
            <a:spLocks noChangeArrowheads="1"/>
          </p:cNvSpPr>
          <p:nvPr/>
        </p:nvSpPr>
        <p:spPr bwMode="auto">
          <a:xfrm>
            <a:off x="34925" y="65262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08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0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" presetClass="emph" presetSubtype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2040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2040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040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40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040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0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040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0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40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04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40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2040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040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040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040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040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04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40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40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040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040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204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040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40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40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40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000"/>
                                        <p:tgtEl>
                                          <p:spTgt spid="204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2040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2040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2040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2040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0839" grpId="0" animBg="1"/>
      <p:bldP spid="2040844" grpId="0"/>
      <p:bldP spid="2040845" grpId="0"/>
      <p:bldP spid="2040847" grpId="0" animBg="1"/>
      <p:bldP spid="2040848" grpId="0"/>
      <p:bldP spid="2040849" grpId="0"/>
      <p:bldP spid="2040871" grpId="0" animBg="1"/>
      <p:bldP spid="2040904" grpId="0" animBg="1"/>
      <p:bldP spid="2040859" grpId="0" animBg="1"/>
      <p:bldP spid="2040856" grpId="0" animBg="1"/>
      <p:bldP spid="2040943" grpId="0"/>
      <p:bldP spid="2040945" grpId="0"/>
      <p:bldP spid="2040950" grpId="0" animBg="1"/>
      <p:bldP spid="2040950" grpId="1" animBg="1"/>
      <p:bldP spid="2040951" grpId="0" animBg="1"/>
      <p:bldP spid="2040951" grpId="1" animBg="1"/>
      <p:bldP spid="2040846" grpId="0" animBg="1"/>
      <p:bldP spid="2040952" grpId="0" animBg="1"/>
      <p:bldP spid="204095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rgbClr val="F8F2DC"/>
          </a:fgClr>
          <a:bgClr>
            <a:srgbClr val="FDFAF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0B6-6ACD-495F-85E5-FB8C26BBB366}" type="slidenum">
              <a:rPr lang="ru-RU"/>
              <a:pPr/>
              <a:t>30</a:t>
            </a:fld>
            <a:endParaRPr lang="ru-RU"/>
          </a:p>
        </p:txBody>
      </p:sp>
      <p:grpSp>
        <p:nvGrpSpPr>
          <p:cNvPr id="2911234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911235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911236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911237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911238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11239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11240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11241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11242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911243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911244" name="Text Box 12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  <p:sp>
        <p:nvSpPr>
          <p:cNvPr id="2911245" name="Text Box 13"/>
          <p:cNvSpPr txBox="1">
            <a:spLocks noChangeArrowheads="1"/>
          </p:cNvSpPr>
          <p:nvPr/>
        </p:nvSpPr>
        <p:spPr bwMode="auto">
          <a:xfrm>
            <a:off x="287338" y="431800"/>
            <a:ext cx="3205162" cy="5348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 algn="ctr">
              <a:spcBef>
                <a:spcPct val="0"/>
              </a:spcBef>
              <a:spcAft>
                <a:spcPct val="50000"/>
              </a:spcAft>
            </a:pPr>
            <a:r>
              <a:rPr lang="ru-RU" altLang="zh-TW" sz="2000">
                <a:latin typeface="Times New Roman" pitchFamily="18" charset="0"/>
              </a:rPr>
              <a:t>ЦЕЛЬ РАБОТЫ</a:t>
            </a:r>
          </a:p>
          <a:p>
            <a:pPr marL="342900" indent="-342900" algn="l">
              <a:spcBef>
                <a:spcPct val="0"/>
              </a:spcBef>
            </a:pPr>
            <a:r>
              <a:rPr lang="ru-RU" altLang="zh-TW" sz="1600" b="0">
                <a:latin typeface="Times New Roman" pitchFamily="18" charset="0"/>
              </a:rPr>
              <a:t>Создание </a:t>
            </a:r>
            <a:r>
              <a:rPr lang="ru-RU" sz="1600" b="0">
                <a:latin typeface="Times New Roman" pitchFamily="18" charset="0"/>
              </a:rPr>
              <a:t>теории конформности, которая: </a:t>
            </a:r>
            <a:endParaRPr lang="ru-RU" sz="1600" b="0">
              <a:latin typeface="Arial" charset="0"/>
            </a:endParaRPr>
          </a:p>
          <a:p>
            <a:pPr marL="342900" indent="-342900">
              <a:spcBef>
                <a:spcPct val="40000"/>
              </a:spcBef>
              <a:buFontTx/>
              <a:buAutoNum type="arabicPeriod"/>
            </a:pPr>
            <a:r>
              <a:rPr lang="ru-RU" altLang="zh-TW" sz="1600" b="0">
                <a:latin typeface="Times New Roman" pitchFamily="18" charset="0"/>
              </a:rPr>
              <a:t>Применима для класса семантик взаимодействия, основанных на наблюдаемом поведении, с параметризацией конформности семантикой из класса. </a:t>
            </a:r>
          </a:p>
          <a:p>
            <a:pPr marL="342900" indent="-342900">
              <a:spcBef>
                <a:spcPct val="20000"/>
              </a:spcBef>
              <a:buFontTx/>
              <a:buAutoNum type="arabicPeriod"/>
            </a:pPr>
            <a:r>
              <a:rPr lang="ru-RU" altLang="zh-TW" sz="1600" b="0">
                <a:latin typeface="Times New Roman" pitchFamily="18" charset="0"/>
              </a:rPr>
              <a:t>Позволяет описывать в спецификации случаи, когда ненаблюдаемые отказы, дивергенция и запрещённое поведение допустимы в реализации, а не просто запрещает их всегда. </a:t>
            </a:r>
          </a:p>
          <a:p>
            <a:pPr marL="342900" indent="-342900">
              <a:spcBef>
                <a:spcPct val="20000"/>
              </a:spcBef>
              <a:buFontTx/>
              <a:buAutoNum type="arabicPeriod"/>
            </a:pPr>
            <a:r>
              <a:rPr lang="ru-RU" sz="1600" b="0">
                <a:latin typeface="Times New Roman" pitchFamily="18" charset="0"/>
              </a:rPr>
              <a:t>Развита до уровня алгоритмов генерации тестов. </a:t>
            </a:r>
          </a:p>
          <a:p>
            <a:pPr marL="342900" indent="-342900">
              <a:spcBef>
                <a:spcPct val="20000"/>
              </a:spcBef>
              <a:buFontTx/>
              <a:buAutoNum type="arabicPeriod"/>
            </a:pPr>
            <a:r>
              <a:rPr lang="ru-RU" sz="1600" b="0">
                <a:latin typeface="Times New Roman" pitchFamily="18" charset="0"/>
              </a:rPr>
              <a:t>Решает проблему несохранения конформности при композиции и асинхронном тестировании.</a:t>
            </a:r>
            <a:endParaRPr lang="en-US" sz="1600" b="0">
              <a:latin typeface="Times New Roman" pitchFamily="18" charset="0"/>
            </a:endParaRPr>
          </a:p>
        </p:txBody>
      </p:sp>
      <p:sp>
        <p:nvSpPr>
          <p:cNvPr id="2911246" name="Text Box 14"/>
          <p:cNvSpPr txBox="1">
            <a:spLocks noChangeArrowheads="1"/>
          </p:cNvSpPr>
          <p:nvPr/>
        </p:nvSpPr>
        <p:spPr bwMode="auto">
          <a:xfrm>
            <a:off x="3851275" y="431800"/>
            <a:ext cx="5040313" cy="559276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 algn="ctr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ru-RU" sz="2000">
                <a:latin typeface="Times New Roman" pitchFamily="18" charset="0"/>
                <a:sym typeface="Symbol" pitchFamily="18" charset="2"/>
              </a:rPr>
              <a:t>ОСНОВНЫЕ РЕЗУЛЬТАТЫ РАБОТЫ</a:t>
            </a:r>
          </a:p>
          <a:p>
            <a:pPr marL="342900" indent="-342900">
              <a:spcBef>
                <a:spcPct val="0"/>
              </a:spcBef>
              <a:buFont typeface="Wingdings" pitchFamily="2" charset="2"/>
              <a:buAutoNum type="arabicPeriod"/>
            </a:pPr>
            <a:r>
              <a:rPr lang="ru-RU" sz="1600" b="0">
                <a:latin typeface="Times New Roman" pitchFamily="18" charset="0"/>
                <a:sym typeface="Symbol" pitchFamily="18" charset="2"/>
              </a:rPr>
              <a:t>Метод формализации тестового эксперимента с помощью параметризуемой машины тестирования для определения класса семантик</a:t>
            </a:r>
            <a:r>
              <a:rPr lang="ru-RU" altLang="zh-TW" sz="1600" b="0">
                <a:latin typeface="Times New Roman" pitchFamily="18" charset="0"/>
                <a:sym typeface="Symbol" pitchFamily="18" charset="2"/>
              </a:rPr>
              <a:t> взаимодействия. Введение понятия </a:t>
            </a:r>
            <a:r>
              <a:rPr lang="ru-RU" altLang="zh-TW" sz="1600" b="0" i="1">
                <a:latin typeface="Times New Roman" pitchFamily="18" charset="0"/>
                <a:sym typeface="Symbol" pitchFamily="18" charset="2"/>
              </a:rPr>
              <a:t>разрушения</a:t>
            </a:r>
            <a:r>
              <a:rPr lang="ru-RU" altLang="zh-TW" sz="1600" b="0">
                <a:latin typeface="Times New Roman" pitchFamily="18" charset="0"/>
                <a:sym typeface="Symbol" pitchFamily="18" charset="2"/>
              </a:rPr>
              <a:t>.</a:t>
            </a:r>
            <a:endParaRPr lang="ru-RU" sz="1600" b="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AutoNum type="arabicPeriod"/>
            </a:pPr>
            <a:r>
              <a:rPr lang="ru-RU" altLang="zh-TW" sz="1600" b="0">
                <a:latin typeface="Times New Roman" pitchFamily="18" charset="0"/>
                <a:sym typeface="Symbol" pitchFamily="18" charset="2"/>
              </a:rPr>
              <a:t>Концепция безопасного тестирования, гипотеза о безопасности и безопасная конформность, параметризуемые семантикой взаимодействия.</a:t>
            </a:r>
            <a:r>
              <a:rPr lang="ru-RU" sz="1600" b="0">
                <a:latin typeface="Times New Roman" pitchFamily="18" charset="0"/>
                <a:sym typeface="Symbol" pitchFamily="18" charset="2"/>
              </a:rPr>
              <a:t> 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AutoNum type="arabicPeriod"/>
            </a:pPr>
            <a:r>
              <a:rPr lang="ru-RU" altLang="zh-TW" sz="1600" b="0">
                <a:latin typeface="Times New Roman" pitchFamily="18" charset="0"/>
                <a:sym typeface="Symbol" pitchFamily="18" charset="2"/>
              </a:rPr>
              <a:t>Метод генерации полного набора тестов для безопасной конформности по трассовой или </a:t>
            </a:r>
            <a:r>
              <a:rPr lang="en-US" altLang="zh-TW" sz="16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LTS</a:t>
            </a:r>
            <a:r>
              <a:rPr lang="ru-RU" altLang="zh-TW" sz="1600" b="0">
                <a:latin typeface="Times New Roman" pitchFamily="18" charset="0"/>
                <a:sym typeface="Symbol" pitchFamily="18" charset="2"/>
              </a:rPr>
              <a:t>-спецификации в заданной семантике взаимодействия.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AutoNum type="arabicPeriod"/>
            </a:pPr>
            <a:r>
              <a:rPr lang="ru-RU" altLang="zh-TW" sz="1600" b="0">
                <a:latin typeface="Times New Roman" pitchFamily="18" charset="0"/>
                <a:sym typeface="Symbol" pitchFamily="18" charset="2"/>
              </a:rPr>
              <a:t>Метод пополнения спецификаций, сохраняющего класс конформных и не сужающий класс безопасных реализаций, для перехода к семантике без ненаблюдаемых отказов. Решение проблемы рефлексивности и транзитивности конформности.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AutoNum type="arabicPeriod"/>
            </a:pPr>
            <a:r>
              <a:rPr lang="ru-RU" altLang="zh-TW" sz="1600" b="0">
                <a:latin typeface="Times New Roman" pitchFamily="18" charset="0"/>
                <a:sym typeface="Symbol" pitchFamily="18" charset="2"/>
              </a:rPr>
              <a:t>Теория -моделей, объединяющая конформность и композицию.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AutoNum type="arabicPeriod"/>
            </a:pPr>
            <a:r>
              <a:rPr lang="ru-RU" altLang="zh-TW" sz="1600" b="0">
                <a:latin typeface="Times New Roman" pitchFamily="18" charset="0"/>
                <a:sym typeface="Symbol" pitchFamily="18" charset="2"/>
              </a:rPr>
              <a:t>Решение проблемы несохранения конформности при композиции и асинхронном тестировании с помощью монотонного преобразования спецификаций.</a:t>
            </a:r>
            <a:endParaRPr lang="ru-RU" sz="1600" b="0">
              <a:latin typeface="Times New Roman" pitchFamily="18" charset="0"/>
              <a:sym typeface="Symbol" pitchFamily="18" charset="2"/>
            </a:endParaRPr>
          </a:p>
        </p:txBody>
      </p:sp>
      <p:pic>
        <p:nvPicPr>
          <p:cNvPr id="2911247" name="Picture 15" descr="end_0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6100" y="6589713"/>
            <a:ext cx="396875" cy="157162"/>
          </a:xfrm>
          <a:prstGeom prst="rect">
            <a:avLst/>
          </a:prstGeom>
          <a:noFill/>
        </p:spPr>
      </p:pic>
      <p:pic>
        <p:nvPicPr>
          <p:cNvPr id="2911248" name="Picture 16" descr="end_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9038" y="6202363"/>
            <a:ext cx="238125" cy="574675"/>
          </a:xfrm>
          <a:prstGeom prst="rect">
            <a:avLst/>
          </a:prstGeom>
          <a:noFill/>
        </p:spPr>
      </p:pic>
      <p:pic>
        <p:nvPicPr>
          <p:cNvPr id="2911249" name="Picture 17" descr="end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83488" y="6202363"/>
            <a:ext cx="230187" cy="584200"/>
          </a:xfrm>
          <a:prstGeom prst="rect">
            <a:avLst/>
          </a:prstGeom>
          <a:noFill/>
        </p:spPr>
      </p:pic>
      <p:pic>
        <p:nvPicPr>
          <p:cNvPr id="2911250" name="Picture 18" descr="end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7788" y="6094413"/>
            <a:ext cx="295275" cy="684212"/>
          </a:xfrm>
          <a:prstGeom prst="rect">
            <a:avLst/>
          </a:prstGeom>
          <a:noFill/>
        </p:spPr>
      </p:pic>
      <p:pic>
        <p:nvPicPr>
          <p:cNvPr id="2911251" name="Picture 19" descr="end_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51750" y="6156325"/>
            <a:ext cx="233363" cy="622300"/>
          </a:xfrm>
          <a:prstGeom prst="rect">
            <a:avLst/>
          </a:prstGeom>
          <a:noFill/>
        </p:spPr>
      </p:pic>
      <p:pic>
        <p:nvPicPr>
          <p:cNvPr id="2911252" name="Picture 20" descr="end_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3663" y="6040438"/>
            <a:ext cx="1657350" cy="8096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16875 -0.00578 " pathEditMode="relative" rAng="0" ptsTypes="AA">
                                      <p:cBhvr>
                                        <p:cTn id="6" dur="9000" fill="hold"/>
                                        <p:tgtEl>
                                          <p:spTgt spid="2911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2.22222E-6 L -0.1415 -0.00255 " pathEditMode="relative" rAng="0" ptsTypes="AA">
                                      <p:cBhvr>
                                        <p:cTn id="9" dur="6000" fill="hold"/>
                                        <p:tgtEl>
                                          <p:spTgt spid="2911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-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05556E-6 2.59259E-6 L -0.10139 -0.00185 " pathEditMode="relative" rAng="0" ptsTypes="AA">
                                      <p:cBhvr>
                                        <p:cTn id="11" dur="7000" fill="hold"/>
                                        <p:tgtEl>
                                          <p:spTgt spid="2911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96 1.85185E-6 L 0.06423 1.85185E-6 " pathEditMode="relative" rAng="0" ptsTypes="AA">
                                      <p:cBhvr>
                                        <p:cTn id="14" dur="7000" fill="hold"/>
                                        <p:tgtEl>
                                          <p:spTgt spid="2911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77CC8-8D78-4632-BB42-76B86F27B689}" type="slidenum">
              <a:rPr lang="ru-RU"/>
              <a:pPr/>
              <a:t>4</a:t>
            </a:fld>
            <a:endParaRPr lang="ru-RU"/>
          </a:p>
        </p:txBody>
      </p:sp>
      <p:sp>
        <p:nvSpPr>
          <p:cNvPr id="2786328" name="Rectangle 24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668337"/>
          </a:xfrm>
          <a:noFill/>
        </p:spPr>
        <p:txBody>
          <a:bodyPr tIns="90000" bIns="90000">
            <a:spAutoFit/>
          </a:bodyPr>
          <a:lstStyle/>
          <a:p>
            <a:r>
              <a:rPr lang="ru-RU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 3" pitchFamily="18" charset="2"/>
              </a:rPr>
              <a:t> 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Модели</a:t>
            </a:r>
          </a:p>
        </p:txBody>
      </p:sp>
      <p:grpSp>
        <p:nvGrpSpPr>
          <p:cNvPr id="2786340" name="Group 36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86341" name="Text Box 37"/>
            <p:cNvSpPr txBox="1">
              <a:spLocks noChangeArrowheads="1"/>
            </p:cNvSpPr>
            <p:nvPr/>
          </p:nvSpPr>
          <p:spPr bwMode="auto">
            <a:xfrm>
              <a:off x="3969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786342" name="Group 38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86343" name="Group 39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86344" name="Rectangle 4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86345" name="Rectangle 41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86346" name="Rectangle 42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86347" name="Rectangle 43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86348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86349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86350" name="Text Box 46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  <p:graphicFrame>
        <p:nvGraphicFramePr>
          <p:cNvPr id="2786470" name="Group 166"/>
          <p:cNvGraphicFramePr>
            <a:graphicFrameLocks noGrp="1"/>
          </p:cNvGraphicFramePr>
          <p:nvPr>
            <p:ph idx="1"/>
          </p:nvPr>
        </p:nvGraphicFramePr>
        <p:xfrm>
          <a:off x="1295400" y="1449388"/>
          <a:ext cx="7237413" cy="3086590"/>
        </p:xfrm>
        <a:graphic>
          <a:graphicData uri="http://schemas.openxmlformats.org/drawingml/2006/table">
            <a:tbl>
              <a:tblPr/>
              <a:tblGrid>
                <a:gridCol w="1401763"/>
                <a:gridCol w="5835650"/>
              </a:tblGrid>
              <a:tr h="739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Модель</a:t>
                      </a:r>
                    </a:p>
                  </a:txBody>
                  <a:tcPr marL="72000" marR="72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Проблемы тестирования</a:t>
                      </a:r>
                    </a:p>
                  </a:txBody>
                  <a:tcPr marL="72000" marR="72000" marT="36000" marB="360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8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Функция</a:t>
                      </a:r>
                    </a:p>
                  </a:txBody>
                  <a:tcPr marL="72000" marR="72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Большое число значений аргумента, в т.ч.</a:t>
                      </a:r>
                      <a:b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большие данные со сложной структурой.</a:t>
                      </a:r>
                    </a:p>
                  </a:txBody>
                  <a:tcPr marL="72000" marR="72000" marT="36000" marB="360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9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Автомат</a:t>
                      </a:r>
                    </a:p>
                  </a:txBody>
                  <a:tcPr marL="72000" marR="72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 Перебор (ненаблюдаемых) состояний.</a:t>
                      </a:r>
                    </a:p>
                  </a:txBody>
                  <a:tcPr marL="72000" marR="72000" marT="36000" marB="360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8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LTS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72000" marR="72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 Сложное взаимодействие</a:t>
                      </a:r>
                      <a:b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(недетерминизм, отказы, дивергенция).</a:t>
                      </a:r>
                    </a:p>
                  </a:txBody>
                  <a:tcPr marL="72000" marR="72000" marT="36000" marB="360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86405" name="Text Box 101"/>
          <p:cNvSpPr txBox="1">
            <a:spLocks noChangeArrowheads="1"/>
          </p:cNvSpPr>
          <p:nvPr/>
        </p:nvSpPr>
        <p:spPr bwMode="auto">
          <a:xfrm rot="-5400000">
            <a:off x="742950" y="1646238"/>
            <a:ext cx="215900" cy="4572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vert="eaVert" wrap="none" lIns="90000" tIns="46800" rIns="90000" bIns="46800"/>
          <a:lstStyle/>
          <a:p>
            <a:endParaRPr lang="ru-RU"/>
          </a:p>
        </p:txBody>
      </p:sp>
      <p:sp>
        <p:nvSpPr>
          <p:cNvPr id="2786406" name="Text Box 102"/>
          <p:cNvSpPr txBox="1">
            <a:spLocks noChangeArrowheads="1"/>
          </p:cNvSpPr>
          <p:nvPr/>
        </p:nvSpPr>
        <p:spPr bwMode="auto">
          <a:xfrm rot="-5400000">
            <a:off x="742950" y="4418013"/>
            <a:ext cx="215900" cy="4572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vert="eaVert" wrap="none" lIns="90000" tIns="46800" rIns="90000" bIns="46800"/>
          <a:lstStyle/>
          <a:p>
            <a:endParaRPr lang="ru-RU"/>
          </a:p>
        </p:txBody>
      </p:sp>
      <p:cxnSp>
        <p:nvCxnSpPr>
          <p:cNvPr id="2786408" name="AutoShape 104"/>
          <p:cNvCxnSpPr>
            <a:cxnSpLocks noChangeShapeType="1"/>
            <a:endCxn id="2786406" idx="3"/>
          </p:cNvCxnSpPr>
          <p:nvPr/>
        </p:nvCxnSpPr>
        <p:spPr bwMode="auto">
          <a:xfrm flipH="1">
            <a:off x="850900" y="2168525"/>
            <a:ext cx="12700" cy="2370138"/>
          </a:xfrm>
          <a:prstGeom prst="straightConnector1">
            <a:avLst/>
          </a:prstGeom>
          <a:noFill/>
          <a:ln w="57150">
            <a:solidFill>
              <a:srgbClr val="808080"/>
            </a:solidFill>
            <a:round/>
            <a:headEnd/>
            <a:tailEnd type="triangle" w="med" len="med"/>
          </a:ln>
          <a:effectLst/>
        </p:spPr>
      </p:cxnSp>
      <p:sp>
        <p:nvSpPr>
          <p:cNvPr id="2786467" name="Text Box 163"/>
          <p:cNvSpPr txBox="1">
            <a:spLocks noChangeArrowheads="1"/>
          </p:cNvSpPr>
          <p:nvPr/>
        </p:nvSpPr>
        <p:spPr bwMode="auto">
          <a:xfrm>
            <a:off x="1079500" y="4581525"/>
            <a:ext cx="7904163" cy="4572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ru-RU" b="0">
                <a:latin typeface="Times New Roman" pitchFamily="18" charset="0"/>
              </a:rPr>
              <a:t>Сети Петри, алгебраические и контрактные спецификации.</a:t>
            </a:r>
          </a:p>
        </p:txBody>
      </p:sp>
      <p:sp>
        <p:nvSpPr>
          <p:cNvPr id="2786468" name="Text Box 164"/>
          <p:cNvSpPr txBox="1">
            <a:spLocks noChangeArrowheads="1"/>
          </p:cNvSpPr>
          <p:nvPr/>
        </p:nvSpPr>
        <p:spPr bwMode="auto">
          <a:xfrm>
            <a:off x="461963" y="5164138"/>
            <a:ext cx="7889875" cy="1181100"/>
          </a:xfrm>
          <a:prstGeom prst="rect">
            <a:avLst/>
          </a:prstGeom>
          <a:noFill/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lIns="72000" tIns="36000" rIns="72000" bIns="36000" anchor="ctr">
            <a:spAutoFit/>
          </a:bodyPr>
          <a:lstStyle/>
          <a:p>
            <a:r>
              <a:rPr lang="ru-RU" b="0" u="sng">
                <a:latin typeface="Times New Roman" pitchFamily="18" charset="0"/>
              </a:rPr>
              <a:t>Причины выбора </a:t>
            </a:r>
            <a:r>
              <a:rPr lang="en-US" b="0" u="sng">
                <a:latin typeface="Times New Roman" pitchFamily="18" charset="0"/>
              </a:rPr>
              <a:t>LTS</a:t>
            </a:r>
            <a:r>
              <a:rPr lang="ru-RU" b="0">
                <a:latin typeface="Times New Roman" pitchFamily="18" charset="0"/>
              </a:rPr>
              <a:t>: 1) распространённость,</a:t>
            </a:r>
          </a:p>
          <a:p>
            <a:pPr>
              <a:spcBef>
                <a:spcPct val="0"/>
              </a:spcBef>
            </a:pPr>
            <a:r>
              <a:rPr lang="ru-RU" b="0">
                <a:latin typeface="Times New Roman" pitchFamily="18" charset="0"/>
              </a:rPr>
              <a:t>			    2) удобство генерации тестов,</a:t>
            </a:r>
          </a:p>
          <a:p>
            <a:pPr>
              <a:spcBef>
                <a:spcPct val="0"/>
              </a:spcBef>
            </a:pPr>
            <a:r>
              <a:rPr lang="ru-RU" b="0">
                <a:latin typeface="Times New Roman" pitchFamily="18" charset="0"/>
              </a:rPr>
              <a:t>			    3) определена композиция моделей.</a:t>
            </a:r>
          </a:p>
        </p:txBody>
      </p:sp>
      <p:sp>
        <p:nvSpPr>
          <p:cNvPr id="2786404" name="Text Box 100"/>
          <p:cNvSpPr txBox="1">
            <a:spLocks noChangeArrowheads="1"/>
          </p:cNvSpPr>
          <p:nvPr/>
        </p:nvSpPr>
        <p:spPr bwMode="auto">
          <a:xfrm rot="-5400000">
            <a:off x="40481" y="3031332"/>
            <a:ext cx="1620837" cy="457200"/>
          </a:xfrm>
          <a:prstGeom prst="rect">
            <a:avLst/>
          </a:prstGeom>
          <a:solidFill>
            <a:schemeClr val="bg1"/>
          </a:solidFill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 anchorCtr="1"/>
          <a:lstStyle/>
          <a:p>
            <a:r>
              <a:rPr lang="ru-RU" sz="2000"/>
              <a:t>усложнение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78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78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640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BE4B3-1FD1-4148-B0B1-35BA1385ADBF}" type="slidenum">
              <a:rPr lang="ru-RU"/>
              <a:pPr/>
              <a:t>5</a:t>
            </a:fld>
            <a:endParaRPr lang="ru-RU"/>
          </a:p>
        </p:txBody>
      </p:sp>
      <p:sp>
        <p:nvSpPr>
          <p:cNvPr id="279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03300" y="565150"/>
            <a:ext cx="7143750" cy="3105150"/>
          </a:xfrm>
          <a:noFill/>
        </p:spPr>
        <p:txBody>
          <a:bodyPr wrap="none" tIns="90000" bIns="9000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3200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Часть</a:t>
            </a:r>
            <a:r>
              <a:rPr lang="en-US" sz="3200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1</a:t>
            </a:r>
            <a:br>
              <a:rPr lang="en-US" sz="3200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СЕМАНТИКИ ВЗАИМОДЕЙСТВИЯ</a:t>
            </a:r>
            <a:b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ГЕНЕРАЦИЯ ТЕСТОВ</a:t>
            </a:r>
          </a:p>
        </p:txBody>
      </p:sp>
      <p:grpSp>
        <p:nvGrpSpPr>
          <p:cNvPr id="2794499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94500" name="Text Box 4"/>
            <p:cNvSpPr txBox="1">
              <a:spLocks noChangeArrowheads="1"/>
            </p:cNvSpPr>
            <p:nvPr/>
          </p:nvSpPr>
          <p:spPr bwMode="auto">
            <a:xfrm>
              <a:off x="3969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794501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94502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94503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4504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4505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4506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450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94508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94509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  <p:sp>
        <p:nvSpPr>
          <p:cNvPr id="2794512" name="Text Box 16"/>
          <p:cNvSpPr txBox="1">
            <a:spLocks noChangeArrowheads="1"/>
          </p:cNvSpPr>
          <p:nvPr/>
        </p:nvSpPr>
        <p:spPr bwMode="auto">
          <a:xfrm>
            <a:off x="287338" y="4076700"/>
            <a:ext cx="8412162" cy="13112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342900" indent="-342900"/>
            <a:r>
              <a:rPr lang="ru-RU" sz="2000" b="0">
                <a:latin typeface="Times New Roman" pitchFamily="18" charset="0"/>
              </a:rPr>
              <a:t>Тестовые возможности: управление + наблюдение.</a:t>
            </a:r>
          </a:p>
          <a:p>
            <a:pPr marL="342900" indent="-342900"/>
            <a:r>
              <a:rPr lang="ru-RU" sz="2000" b="0">
                <a:latin typeface="Times New Roman" pitchFamily="18" charset="0"/>
              </a:rPr>
              <a:t>Ограничение «сверху» </a:t>
            </a:r>
            <a:r>
              <a:rPr lang="ru-RU" sz="2000" b="0"/>
              <a:t>–</a:t>
            </a:r>
            <a:r>
              <a:rPr lang="ru-RU" sz="2000" b="0">
                <a:latin typeface="Times New Roman" pitchFamily="18" charset="0"/>
              </a:rPr>
              <a:t> что мы можем и чего не можем при тестировании.</a:t>
            </a:r>
          </a:p>
          <a:p>
            <a:pPr marL="342900" indent="-342900"/>
            <a:r>
              <a:rPr lang="ru-RU" sz="2000" b="0">
                <a:latin typeface="Times New Roman" pitchFamily="18" charset="0"/>
              </a:rPr>
              <a:t>Ограничение «снизу» </a:t>
            </a:r>
            <a:r>
              <a:rPr lang="ru-RU" sz="2000" b="0"/>
              <a:t>–</a:t>
            </a:r>
            <a:r>
              <a:rPr lang="ru-RU" sz="2000" b="0">
                <a:latin typeface="Times New Roman" pitchFamily="18" charset="0"/>
              </a:rPr>
              <a:t> что нам нужно для проверки конформности.</a:t>
            </a:r>
          </a:p>
        </p:txBody>
      </p:sp>
      <p:sp>
        <p:nvSpPr>
          <p:cNvPr id="2794513" name="Text Box 17"/>
          <p:cNvSpPr txBox="1">
            <a:spLocks noChangeArrowheads="1"/>
          </p:cNvSpPr>
          <p:nvPr/>
        </p:nvSpPr>
        <p:spPr bwMode="auto">
          <a:xfrm>
            <a:off x="142875" y="2024063"/>
            <a:ext cx="1116013" cy="48736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endParaRPr lang="ru-RU" sz="3200" b="0">
              <a:solidFill>
                <a:srgbClr val="CC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sym typeface="Wingdings 3" pitchFamily="18" charset="2"/>
            </a:endParaRPr>
          </a:p>
        </p:txBody>
      </p:sp>
      <p:cxnSp>
        <p:nvCxnSpPr>
          <p:cNvPr id="2794515" name="AutoShape 19"/>
          <p:cNvCxnSpPr>
            <a:cxnSpLocks noChangeShapeType="1"/>
            <a:stCxn id="2794513" idx="1"/>
            <a:endCxn id="2794513" idx="3"/>
          </p:cNvCxnSpPr>
          <p:nvPr/>
        </p:nvCxnSpPr>
        <p:spPr bwMode="auto">
          <a:xfrm>
            <a:off x="142875" y="2268538"/>
            <a:ext cx="1116013" cy="0"/>
          </a:xfrm>
          <a:prstGeom prst="straightConnector1">
            <a:avLst/>
          </a:prstGeom>
          <a:noFill/>
          <a:ln w="57150">
            <a:solidFill>
              <a:srgbClr val="FF00FF"/>
            </a:solidFill>
            <a:round/>
            <a:headEnd/>
            <a:tailEnd type="triangle" w="med" len="med"/>
          </a:ln>
          <a:effectLst/>
        </p:spPr>
      </p:cxnSp>
      <p:sp>
        <p:nvSpPr>
          <p:cNvPr id="2794516" name="Text Box 20"/>
          <p:cNvSpPr txBox="1">
            <a:spLocks noChangeArrowheads="1"/>
          </p:cNvSpPr>
          <p:nvPr/>
        </p:nvSpPr>
        <p:spPr bwMode="auto">
          <a:xfrm>
            <a:off x="142875" y="3013075"/>
            <a:ext cx="2125663" cy="48736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endParaRPr lang="ru-RU" sz="3200" b="0">
              <a:solidFill>
                <a:srgbClr val="CC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sym typeface="Wingdings 3" pitchFamily="18" charset="2"/>
            </a:endParaRPr>
          </a:p>
        </p:txBody>
      </p:sp>
      <p:cxnSp>
        <p:nvCxnSpPr>
          <p:cNvPr id="2794517" name="AutoShape 21"/>
          <p:cNvCxnSpPr>
            <a:cxnSpLocks noChangeShapeType="1"/>
            <a:stCxn id="2794516" idx="1"/>
            <a:endCxn id="2794516" idx="3"/>
          </p:cNvCxnSpPr>
          <p:nvPr/>
        </p:nvCxnSpPr>
        <p:spPr bwMode="auto">
          <a:xfrm>
            <a:off x="142875" y="3257550"/>
            <a:ext cx="2125663" cy="0"/>
          </a:xfrm>
          <a:prstGeom prst="straightConnector1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9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538AD-28C2-4DC4-8583-5313C871E86D}" type="slidenum">
              <a:rPr lang="ru-RU"/>
              <a:pPr/>
              <a:t>6</a:t>
            </a:fld>
            <a:endParaRPr lang="ru-RU"/>
          </a:p>
        </p:txBody>
      </p:sp>
      <p:pic>
        <p:nvPicPr>
          <p:cNvPr id="2930764" name="Picture 76" descr="ioco 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5" y="1196975"/>
            <a:ext cx="1539875" cy="360363"/>
          </a:xfrm>
          <a:prstGeom prst="rect">
            <a:avLst/>
          </a:prstGeom>
          <a:noFill/>
        </p:spPr>
      </p:pic>
      <p:pic>
        <p:nvPicPr>
          <p:cNvPr id="2930762" name="Picture 74" descr="Тесты ioco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2733675"/>
            <a:ext cx="7308850" cy="1243013"/>
          </a:xfrm>
          <a:prstGeom prst="rect">
            <a:avLst/>
          </a:prstGeom>
          <a:noFill/>
        </p:spPr>
      </p:pic>
      <p:sp>
        <p:nvSpPr>
          <p:cNvPr id="2930731" name="Text Box 43"/>
          <p:cNvSpPr txBox="1">
            <a:spLocks noChangeArrowheads="1"/>
          </p:cNvSpPr>
          <p:nvPr/>
        </p:nvSpPr>
        <p:spPr bwMode="auto">
          <a:xfrm>
            <a:off x="6394450" y="1779588"/>
            <a:ext cx="612775" cy="244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 i="1">
                <a:latin typeface="Times New Roman" pitchFamily="18" charset="0"/>
              </a:rPr>
              <a:t>saco</a:t>
            </a:r>
            <a:r>
              <a:rPr lang="en-US" sz="1600" i="1" baseline="-25000">
                <a:latin typeface="Times New Roman" pitchFamily="18" charset="0"/>
              </a:rPr>
              <a:t>ioco</a:t>
            </a:r>
            <a:endParaRPr lang="ru-RU" sz="1600" i="1" baseline="-25000">
              <a:latin typeface="Times New Roman" pitchFamily="18" charset="0"/>
            </a:endParaRPr>
          </a:p>
        </p:txBody>
      </p:sp>
      <p:pic>
        <p:nvPicPr>
          <p:cNvPr id="2930753" name="Picture 65" descr="ioco A5 new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04125" y="1844675"/>
            <a:ext cx="1360488" cy="584200"/>
          </a:xfrm>
          <a:prstGeom prst="rect">
            <a:avLst/>
          </a:prstGeom>
          <a:noFill/>
        </p:spPr>
      </p:pic>
      <p:pic>
        <p:nvPicPr>
          <p:cNvPr id="2930748" name="Picture 60" descr="ioco A2 new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35488" y="944563"/>
            <a:ext cx="1454150" cy="727075"/>
          </a:xfrm>
          <a:prstGeom prst="rect">
            <a:avLst/>
          </a:prstGeom>
          <a:noFill/>
        </p:spPr>
      </p:pic>
      <p:sp>
        <p:nvSpPr>
          <p:cNvPr id="2930690" name="Text Box 2"/>
          <p:cNvSpPr txBox="1">
            <a:spLocks noChangeArrowheads="1"/>
          </p:cNvSpPr>
          <p:nvPr/>
        </p:nvSpPr>
        <p:spPr bwMode="auto">
          <a:xfrm>
            <a:off x="287338" y="2528888"/>
            <a:ext cx="8532812" cy="2474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ru-RU" sz="1800" b="0">
                <a:latin typeface="Times New Roman" pitchFamily="18" charset="0"/>
              </a:rPr>
              <a:t>Взаимодействие = обмен сообщениями: стимулами и реакциями.</a:t>
            </a:r>
          </a:p>
          <a:p>
            <a:pPr>
              <a:spcBef>
                <a:spcPct val="20000"/>
              </a:spcBef>
              <a:buSzPct val="80000"/>
              <a:buFont typeface="Wingdings" pitchFamily="2" charset="2"/>
              <a:buNone/>
            </a:pPr>
            <a:r>
              <a:rPr lang="ru-RU" sz="1800" b="0">
                <a:latin typeface="Times New Roman" pitchFamily="18" charset="0"/>
              </a:rPr>
              <a:t>Синхронная передача сообщений (</a:t>
            </a:r>
            <a:r>
              <a:rPr lang="en-US" sz="1800" i="1">
                <a:latin typeface="Times New Roman" pitchFamily="18" charset="0"/>
              </a:rPr>
              <a:t>send</a:t>
            </a:r>
            <a:r>
              <a:rPr lang="en-US" sz="1800" b="0"/>
              <a:t> ?x </a:t>
            </a:r>
            <a:r>
              <a:rPr lang="en-US" sz="1800" b="0">
                <a:latin typeface="Times New Roman" pitchFamily="18" charset="0"/>
              </a:rPr>
              <a:t>– </a:t>
            </a:r>
            <a:r>
              <a:rPr lang="en-US" sz="1800" i="1">
                <a:latin typeface="Times New Roman" pitchFamily="18" charset="0"/>
              </a:rPr>
              <a:t>recv</a:t>
            </a:r>
            <a:r>
              <a:rPr lang="en-US" sz="1800" b="0"/>
              <a:t> !x</a:t>
            </a:r>
            <a:r>
              <a:rPr lang="en-US" sz="1800" b="0">
                <a:latin typeface="Times New Roman" pitchFamily="18" charset="0"/>
              </a:rPr>
              <a:t>)</a:t>
            </a:r>
            <a:r>
              <a:rPr lang="ru-RU" sz="1800" b="0">
                <a:latin typeface="Times New Roman" pitchFamily="18" charset="0"/>
              </a:rPr>
              <a:t>.</a:t>
            </a:r>
          </a:p>
          <a:p>
            <a:pPr>
              <a:spcBef>
                <a:spcPct val="20000"/>
              </a:spcBef>
              <a:buSzPct val="80000"/>
              <a:buFont typeface="Wingdings" pitchFamily="2" charset="2"/>
              <a:buNone/>
            </a:pPr>
            <a:r>
              <a:rPr lang="ru-RU" sz="1800" b="0" u="sng">
                <a:latin typeface="Times New Roman" pitchFamily="18" charset="0"/>
              </a:rPr>
              <a:t>Тестовые воздействия</a:t>
            </a:r>
            <a:r>
              <a:rPr lang="ru-RU" sz="1800" b="0">
                <a:latin typeface="Times New Roman" pitchFamily="18" charset="0"/>
              </a:rPr>
              <a:t>:	</a:t>
            </a:r>
            <a:r>
              <a:rPr lang="ru-RU" sz="1800" b="0">
                <a:sym typeface="Wingdings" pitchFamily="2" charset="2"/>
              </a:rPr>
              <a:t></a:t>
            </a:r>
            <a:r>
              <a:rPr lang="ru-RU" sz="1800">
                <a:sym typeface="Wingdings" pitchFamily="2" charset="2"/>
              </a:rPr>
              <a:t> </a:t>
            </a:r>
            <a:r>
              <a:rPr lang="ru-RU" sz="1800" b="0">
                <a:latin typeface="Times New Roman" pitchFamily="18" charset="0"/>
              </a:rPr>
              <a:t>послать один </a:t>
            </a:r>
            <a:r>
              <a:rPr lang="ru-RU" sz="1800" b="0" i="1">
                <a:latin typeface="Times New Roman" pitchFamily="18" charset="0"/>
              </a:rPr>
              <a:t>указанный</a:t>
            </a:r>
            <a:r>
              <a:rPr lang="ru-RU" sz="1800" b="0">
                <a:latin typeface="Times New Roman" pitchFamily="18" charset="0"/>
              </a:rPr>
              <a:t> стимул,</a:t>
            </a:r>
          </a:p>
          <a:p>
            <a:pPr>
              <a:spcBef>
                <a:spcPct val="0"/>
              </a:spcBef>
              <a:buSzPct val="80000"/>
            </a:pPr>
            <a:r>
              <a:rPr lang="ru-RU" sz="1800" b="0">
                <a:latin typeface="Times New Roman" pitchFamily="18" charset="0"/>
              </a:rPr>
              <a:t>			</a:t>
            </a:r>
            <a:r>
              <a:rPr lang="ru-RU" sz="1800" b="0">
                <a:sym typeface="Wingdings" pitchFamily="2" charset="2"/>
              </a:rPr>
              <a:t></a:t>
            </a:r>
            <a:r>
              <a:rPr lang="ru-RU" sz="1800">
                <a:sym typeface="Wingdings" pitchFamily="2" charset="2"/>
              </a:rPr>
              <a:t> </a:t>
            </a:r>
            <a:r>
              <a:rPr lang="ru-RU" sz="1800" b="0">
                <a:latin typeface="Times New Roman" pitchFamily="18" charset="0"/>
              </a:rPr>
              <a:t>принять одну </a:t>
            </a:r>
            <a:r>
              <a:rPr lang="ru-RU" sz="1800" b="0" i="1">
                <a:latin typeface="Times New Roman" pitchFamily="18" charset="0"/>
              </a:rPr>
              <a:t>любую</a:t>
            </a:r>
            <a:r>
              <a:rPr lang="ru-RU" sz="1800" b="0">
                <a:latin typeface="Times New Roman" pitchFamily="18" charset="0"/>
              </a:rPr>
              <a:t> реакцию.</a:t>
            </a:r>
          </a:p>
          <a:p>
            <a:pPr>
              <a:spcBef>
                <a:spcPct val="20000"/>
              </a:spcBef>
              <a:buSzPct val="80000"/>
              <a:buFont typeface="Wingdings" pitchFamily="2" charset="2"/>
              <a:buNone/>
            </a:pPr>
            <a:r>
              <a:rPr lang="ru-RU" sz="1800" b="0" u="sng">
                <a:latin typeface="Times New Roman" pitchFamily="18" charset="0"/>
              </a:rPr>
              <a:t>Наблюдения</a:t>
            </a:r>
            <a:r>
              <a:rPr lang="ru-RU" sz="1800" b="0">
                <a:latin typeface="Times New Roman" pitchFamily="18" charset="0"/>
              </a:rPr>
              <a:t>:	</a:t>
            </a:r>
            <a:r>
              <a:rPr lang="ru-RU" sz="1800" b="0">
                <a:sym typeface="Wingdings" pitchFamily="2" charset="2"/>
              </a:rPr>
              <a:t></a:t>
            </a:r>
            <a:r>
              <a:rPr lang="ru-RU" sz="1800">
                <a:sym typeface="Wingdings" pitchFamily="2" charset="2"/>
              </a:rPr>
              <a:t> </a:t>
            </a:r>
            <a:r>
              <a:rPr lang="ru-RU" sz="1800" b="0">
                <a:latin typeface="Times New Roman" pitchFamily="18" charset="0"/>
              </a:rPr>
              <a:t>действия:	</a:t>
            </a:r>
            <a:r>
              <a:rPr lang="en-US" sz="1800" b="0"/>
              <a:t>?x</a:t>
            </a:r>
            <a:r>
              <a:rPr lang="ru-RU" sz="1800" b="0"/>
              <a:t> </a:t>
            </a:r>
            <a:r>
              <a:rPr lang="ru-RU" sz="1800" b="0">
                <a:latin typeface="Times New Roman" pitchFamily="18" charset="0"/>
              </a:rPr>
              <a:t>– стимулы,</a:t>
            </a:r>
            <a:r>
              <a:rPr lang="ru-RU" sz="1800"/>
              <a:t> </a:t>
            </a:r>
            <a:r>
              <a:rPr lang="en-US" sz="1800" b="0"/>
              <a:t>!y</a:t>
            </a:r>
            <a:r>
              <a:rPr lang="ru-RU" sz="1800"/>
              <a:t> </a:t>
            </a:r>
            <a:r>
              <a:rPr lang="ru-RU" sz="1800" b="0">
                <a:latin typeface="Times New Roman" pitchFamily="18" charset="0"/>
              </a:rPr>
              <a:t>–</a:t>
            </a:r>
            <a:r>
              <a:rPr lang="ru-RU" sz="1800">
                <a:latin typeface="Times New Roman" pitchFamily="18" charset="0"/>
              </a:rPr>
              <a:t> </a:t>
            </a:r>
            <a:r>
              <a:rPr lang="ru-RU" sz="1800" b="0">
                <a:latin typeface="Times New Roman" pitchFamily="18" charset="0"/>
              </a:rPr>
              <a:t>реакции,</a:t>
            </a:r>
          </a:p>
          <a:p>
            <a:pPr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ru-RU" sz="1800" b="0">
                <a:sym typeface="Wingdings" pitchFamily="2" charset="2"/>
              </a:rPr>
              <a:t>		</a:t>
            </a:r>
            <a:r>
              <a:rPr lang="ru-RU" sz="1800">
                <a:sym typeface="Wingdings" pitchFamily="2" charset="2"/>
              </a:rPr>
              <a:t> </a:t>
            </a:r>
            <a:r>
              <a:rPr lang="ru-RU" sz="1800" b="0">
                <a:latin typeface="Times New Roman" pitchFamily="18" charset="0"/>
              </a:rPr>
              <a:t>отказы:	</a:t>
            </a:r>
            <a:r>
              <a:rPr lang="ru-RU" sz="1800" b="0">
                <a:sym typeface="Symbol" pitchFamily="18" charset="2"/>
              </a:rPr>
              <a:t> </a:t>
            </a:r>
            <a:r>
              <a:rPr lang="ru-RU" sz="1800" b="0"/>
              <a:t> </a:t>
            </a:r>
            <a:r>
              <a:rPr lang="ru-RU" sz="1800" b="0">
                <a:latin typeface="Times New Roman" pitchFamily="18" charset="0"/>
              </a:rPr>
              <a:t>–</a:t>
            </a:r>
            <a:r>
              <a:rPr lang="ru-RU" sz="1800">
                <a:latin typeface="Times New Roman" pitchFamily="18" charset="0"/>
              </a:rPr>
              <a:t> </a:t>
            </a:r>
            <a:r>
              <a:rPr lang="ru-RU" sz="1800" b="0">
                <a:latin typeface="Times New Roman" pitchFamily="18" charset="0"/>
              </a:rPr>
              <a:t>стационарность</a:t>
            </a:r>
            <a:r>
              <a:rPr lang="en-US" sz="1800" b="0">
                <a:latin typeface="Times New Roman" pitchFamily="18" charset="0"/>
              </a:rPr>
              <a:t> </a:t>
            </a:r>
            <a:r>
              <a:rPr lang="ru-RU" sz="1800" b="0">
                <a:latin typeface="Times New Roman" pitchFamily="18" charset="0"/>
              </a:rPr>
              <a:t>(</a:t>
            </a:r>
            <a:r>
              <a:rPr lang="ru-RU" altLang="zh-TW" sz="1800" b="0" i="1">
                <a:latin typeface="Times New Roman" pitchFamily="18" charset="0"/>
              </a:rPr>
              <a:t>quiescence</a:t>
            </a:r>
            <a:r>
              <a:rPr lang="ru-RU" sz="1800" b="0">
                <a:latin typeface="Times New Roman" pitchFamily="18" charset="0"/>
              </a:rPr>
              <a:t>) </a:t>
            </a:r>
            <a:r>
              <a:rPr lang="en-US" sz="1800" b="0">
                <a:latin typeface="Times New Roman" pitchFamily="18" charset="0"/>
              </a:rPr>
              <a:t>= </a:t>
            </a:r>
            <a:r>
              <a:rPr lang="ru-RU" sz="1800" b="0">
                <a:latin typeface="Times New Roman" pitchFamily="18" charset="0"/>
              </a:rPr>
              <a:t>нет реакций.</a:t>
            </a:r>
          </a:p>
          <a:p>
            <a:pPr>
              <a:spcBef>
                <a:spcPct val="20000"/>
              </a:spcBef>
              <a:buSzPct val="80000"/>
              <a:buFont typeface="Wingdings" pitchFamily="2" charset="2"/>
              <a:buNone/>
            </a:pPr>
            <a:r>
              <a:rPr lang="ru-RU" sz="1800" b="0" u="sng">
                <a:latin typeface="Times New Roman" pitchFamily="18" charset="0"/>
              </a:rPr>
              <a:t>Не наблюдаются</a:t>
            </a:r>
            <a:r>
              <a:rPr lang="ru-RU" sz="1800" b="0">
                <a:latin typeface="Times New Roman" pitchFamily="18" charset="0"/>
              </a:rPr>
              <a:t>:</a:t>
            </a:r>
            <a:r>
              <a:rPr lang="ru-RU" sz="1800" b="0"/>
              <a:t> </a:t>
            </a:r>
            <a:r>
              <a:rPr lang="ru-RU" sz="1800" b="0">
                <a:sym typeface="Symbol" pitchFamily="18" charset="2"/>
              </a:rPr>
              <a:t></a:t>
            </a:r>
            <a:r>
              <a:rPr lang="en-US" sz="1800" b="0"/>
              <a:t> </a:t>
            </a:r>
            <a:r>
              <a:rPr lang="ru-RU" sz="1800" b="0"/>
              <a:t>–</a:t>
            </a:r>
            <a:r>
              <a:rPr lang="ru-RU" sz="1800"/>
              <a:t> </a:t>
            </a:r>
            <a:r>
              <a:rPr lang="ru-RU" sz="1800" b="0">
                <a:latin typeface="Times New Roman" pitchFamily="18" charset="0"/>
                <a:sym typeface="Wingdings" pitchFamily="2" charset="2"/>
              </a:rPr>
              <a:t>внутренние действия,</a:t>
            </a:r>
            <a:r>
              <a:rPr lang="ru-RU" sz="1800">
                <a:sym typeface="Wingdings" pitchFamily="2" charset="2"/>
              </a:rPr>
              <a:t> </a:t>
            </a:r>
            <a:r>
              <a:rPr lang="en-US" sz="1800" b="0">
                <a:sym typeface="Wingdings" pitchFamily="2" charset="2"/>
              </a:rPr>
              <a:t>{?x}</a:t>
            </a:r>
            <a:r>
              <a:rPr lang="ru-RU" sz="1800" b="0">
                <a:sym typeface="Wingdings" pitchFamily="2" charset="2"/>
              </a:rPr>
              <a:t> </a:t>
            </a:r>
            <a:r>
              <a:rPr lang="ru-RU" sz="1800" b="0"/>
              <a:t>– </a:t>
            </a:r>
            <a:r>
              <a:rPr lang="ru-RU" sz="1800" b="0">
                <a:latin typeface="Times New Roman" pitchFamily="18" charset="0"/>
              </a:rPr>
              <a:t>блокировки стимулов.</a:t>
            </a:r>
            <a:r>
              <a:rPr lang="ru-RU" sz="1800"/>
              <a:t> </a:t>
            </a:r>
            <a:endParaRPr lang="ru-RU" sz="1800" b="0">
              <a:latin typeface="Times New Roman" pitchFamily="18" charset="0"/>
            </a:endParaRPr>
          </a:p>
          <a:p>
            <a:pPr>
              <a:spcBef>
                <a:spcPct val="20000"/>
              </a:spcBef>
              <a:buSzPct val="80000"/>
              <a:buFont typeface="Wingdings" pitchFamily="2" charset="2"/>
              <a:buNone/>
            </a:pPr>
            <a:r>
              <a:rPr lang="ru-RU" sz="1800" b="0" u="sng">
                <a:latin typeface="Times New Roman" pitchFamily="18" charset="0"/>
              </a:rPr>
              <a:t>Трасса</a:t>
            </a:r>
            <a:r>
              <a:rPr lang="ru-RU" sz="1800" b="0">
                <a:latin typeface="Times New Roman" pitchFamily="18" charset="0"/>
              </a:rPr>
              <a:t> = последовательность наблюдений.</a:t>
            </a:r>
          </a:p>
        </p:txBody>
      </p:sp>
      <p:sp>
        <p:nvSpPr>
          <p:cNvPr id="2930692" name="Text Box 4"/>
          <p:cNvSpPr txBox="1">
            <a:spLocks noChangeArrowheads="1"/>
          </p:cNvSpPr>
          <p:nvPr/>
        </p:nvSpPr>
        <p:spPr bwMode="auto">
          <a:xfrm>
            <a:off x="1331913" y="4041775"/>
            <a:ext cx="7632700" cy="106362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ru-RU" sz="1400" b="0" u="sng">
                <a:latin typeface="Times New Roman" pitchFamily="18" charset="0"/>
              </a:rPr>
              <a:t>Некоторые тестовые инструменты для </a:t>
            </a:r>
            <a:r>
              <a:rPr lang="en-US" sz="1400" i="1" u="sng">
                <a:latin typeface="Times New Roman" pitchFamily="18" charset="0"/>
              </a:rPr>
              <a:t>ioco</a:t>
            </a:r>
            <a:r>
              <a:rPr lang="ru-RU" sz="1400" b="0" u="sng">
                <a:latin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sz="1400" b="0">
                <a:latin typeface="Arial" charset="0"/>
              </a:rPr>
              <a:t>TGV</a:t>
            </a:r>
            <a:r>
              <a:rPr lang="ru-RU" sz="1400" b="0">
                <a:latin typeface="Times New Roman" pitchFamily="18" charset="0"/>
              </a:rPr>
              <a:t> (Test Generation with Verification technology) интегрирован в </a:t>
            </a:r>
            <a:r>
              <a:rPr lang="en-US" sz="1400" b="0">
                <a:latin typeface="Times New Roman" pitchFamily="18" charset="0"/>
              </a:rPr>
              <a:t>CADP</a:t>
            </a:r>
            <a:r>
              <a:rPr lang="ru-RU" sz="1400" b="0">
                <a:latin typeface="Times New Roman" pitchFamily="18" charset="0"/>
              </a:rPr>
              <a:t> (Construction and Analysis</a:t>
            </a:r>
          </a:p>
          <a:p>
            <a:pPr lvl="1">
              <a:spcBef>
                <a:spcPct val="0"/>
              </a:spcBef>
            </a:pPr>
            <a:r>
              <a:rPr lang="ru-RU" sz="1400" b="0">
                <a:latin typeface="Times New Roman" pitchFamily="18" charset="0"/>
              </a:rPr>
              <a:t>of Distributed Processes Software Tools for Designing Reliable Protocols and Systems)</a:t>
            </a:r>
            <a:r>
              <a:rPr lang="en-US" sz="1400" b="0">
                <a:latin typeface="Times New Roman" pitchFamily="18" charset="0"/>
              </a:rPr>
              <a:t>,</a:t>
            </a:r>
            <a:endParaRPr lang="ru-RU" sz="1400" b="0">
              <a:latin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en-US" sz="1400" b="0">
                <a:latin typeface="Arial" charset="0"/>
              </a:rPr>
              <a:t>TestGen</a:t>
            </a:r>
            <a:r>
              <a:rPr lang="ru-RU" sz="1400" b="0">
                <a:latin typeface="Times New Roman" pitchFamily="18" charset="0"/>
              </a:rPr>
              <a:t> (входной язык </a:t>
            </a:r>
            <a:r>
              <a:rPr lang="en-US" sz="1400" b="0">
                <a:latin typeface="Times New Roman" pitchFamily="18" charset="0"/>
              </a:rPr>
              <a:t>LOTOS,</a:t>
            </a:r>
            <a:r>
              <a:rPr lang="ru-RU" sz="1400" b="0">
                <a:latin typeface="Times New Roman" pitchFamily="18" charset="0"/>
              </a:rPr>
              <a:t> генерирует тест для верификации </a:t>
            </a:r>
            <a:r>
              <a:rPr lang="en-US" sz="1400" b="0">
                <a:latin typeface="Times New Roman" pitchFamily="18" charset="0"/>
              </a:rPr>
              <a:t>hardware design</a:t>
            </a:r>
            <a:r>
              <a:rPr lang="ru-RU" sz="1400" b="0">
                <a:latin typeface="Times New Roman" pitchFamily="18" charset="0"/>
              </a:rPr>
              <a:t> и компонентов),</a:t>
            </a:r>
          </a:p>
          <a:p>
            <a:pPr>
              <a:spcBef>
                <a:spcPct val="0"/>
              </a:spcBef>
            </a:pPr>
            <a:r>
              <a:rPr lang="en-US" sz="1400" b="0">
                <a:latin typeface="Arial" charset="0"/>
              </a:rPr>
              <a:t>TorX</a:t>
            </a:r>
            <a:r>
              <a:rPr lang="ru-RU" sz="1400" b="0">
                <a:latin typeface="Times New Roman" pitchFamily="18" charset="0"/>
              </a:rPr>
              <a:t> (генерация тестов, выполнение их и анализ результатов тестирования </a:t>
            </a:r>
            <a:r>
              <a:rPr lang="en-US" sz="1400" b="0">
                <a:latin typeface="Times New Roman" pitchFamily="18" charset="0"/>
              </a:rPr>
              <a:t>on-fly</a:t>
            </a:r>
            <a:r>
              <a:rPr lang="ru-RU" sz="1400" b="0">
                <a:latin typeface="Times New Roman" pitchFamily="18" charset="0"/>
              </a:rPr>
              <a:t>).</a:t>
            </a:r>
          </a:p>
        </p:txBody>
      </p:sp>
      <p:sp>
        <p:nvSpPr>
          <p:cNvPr id="2930693" name="Text Box 5"/>
          <p:cNvSpPr txBox="1">
            <a:spLocks noChangeArrowheads="1"/>
          </p:cNvSpPr>
          <p:nvPr/>
        </p:nvSpPr>
        <p:spPr bwMode="auto">
          <a:xfrm>
            <a:off x="755650" y="2276475"/>
            <a:ext cx="6480175" cy="2832100"/>
          </a:xfrm>
          <a:prstGeom prst="rect">
            <a:avLst/>
          </a:prstGeom>
          <a:noFill/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72000" tIns="36000" rIns="72000" bIns="36000">
            <a:spAutoFit/>
          </a:bodyPr>
          <a:lstStyle/>
          <a:p>
            <a:pPr algn="l"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ru-RU" sz="1800" b="0" u="sng">
                <a:latin typeface="Times New Roman" pitchFamily="18" charset="0"/>
              </a:rPr>
              <a:t>Безопасное тестирование</a:t>
            </a:r>
          </a:p>
          <a:p>
            <a:pPr lvl="1" algn="l"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ru-RU" sz="1800" b="0">
                <a:latin typeface="Times New Roman" pitchFamily="18" charset="0"/>
              </a:rPr>
              <a:t>избегает блокировок в реализации.</a:t>
            </a:r>
          </a:p>
          <a:p>
            <a:pPr algn="l"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ru-RU" sz="1800" b="0" u="sng">
                <a:latin typeface="Times New Roman" pitchFamily="18" charset="0"/>
              </a:rPr>
              <a:t>Безопасная трасса</a:t>
            </a:r>
          </a:p>
          <a:p>
            <a:pPr lvl="1" algn="l"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ru-RU" sz="1800" b="0">
                <a:latin typeface="Times New Roman" pitchFamily="18" charset="0"/>
              </a:rPr>
              <a:t>наблюдаемая при безопасном тестировании.</a:t>
            </a:r>
          </a:p>
          <a:p>
            <a:pPr algn="l"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ru-RU" sz="1800" b="0" u="sng">
                <a:solidFill>
                  <a:srgbClr val="0000FF"/>
                </a:solidFill>
                <a:latin typeface="Times New Roman" pitchFamily="18" charset="0"/>
              </a:rPr>
              <a:t>Безопасные реализации</a:t>
            </a:r>
            <a:r>
              <a:rPr lang="en-US" sz="1800" b="0" u="sng">
                <a:solidFill>
                  <a:srgbClr val="0000FF"/>
                </a:solidFill>
                <a:latin typeface="Times New Roman" pitchFamily="18" charset="0"/>
              </a:rPr>
              <a:t> (</a:t>
            </a:r>
            <a:r>
              <a:rPr lang="en-US" sz="1800" i="1" u="sng">
                <a:solidFill>
                  <a:srgbClr val="0000FF"/>
                </a:solidFill>
                <a:latin typeface="Times New Roman" pitchFamily="18" charset="0"/>
              </a:rPr>
              <a:t>safe for</a:t>
            </a:r>
            <a:r>
              <a:rPr lang="en-US" sz="1800" b="0" u="sng">
                <a:solidFill>
                  <a:srgbClr val="0000FF"/>
                </a:solidFill>
                <a:latin typeface="Times New Roman" pitchFamily="18" charset="0"/>
              </a:rPr>
              <a:t>)</a:t>
            </a:r>
            <a:endParaRPr lang="ru-RU" sz="1800" b="0" u="sng">
              <a:solidFill>
                <a:srgbClr val="0000FF"/>
              </a:solidFill>
              <a:latin typeface="Times New Roman" pitchFamily="18" charset="0"/>
            </a:endParaRPr>
          </a:p>
          <a:p>
            <a:pPr lvl="1" algn="l"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ru-RU" sz="1800" b="0">
                <a:latin typeface="Times New Roman" pitchFamily="18" charset="0"/>
              </a:rPr>
              <a:t>стимул не блокируется, если он может быть принят в спецификации после той же </a:t>
            </a:r>
            <a:r>
              <a:rPr lang="ru-RU" sz="1800" b="0" i="1">
                <a:latin typeface="Times New Roman" pitchFamily="18" charset="0"/>
              </a:rPr>
              <a:t>безопасной</a:t>
            </a:r>
            <a:r>
              <a:rPr lang="ru-RU" sz="1800" b="0">
                <a:latin typeface="Times New Roman" pitchFamily="18" charset="0"/>
              </a:rPr>
              <a:t> трассы.</a:t>
            </a:r>
          </a:p>
          <a:p>
            <a:pPr algn="l"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ru-RU" sz="1800" b="0" u="sng">
                <a:solidFill>
                  <a:srgbClr val="FF0000"/>
                </a:solidFill>
                <a:latin typeface="Times New Roman" pitchFamily="18" charset="0"/>
              </a:rPr>
              <a:t>Безопасная конформность</a:t>
            </a:r>
            <a:r>
              <a:rPr lang="en-US" sz="1800" b="0" u="sng">
                <a:solidFill>
                  <a:srgbClr val="FF0000"/>
                </a:solidFill>
                <a:latin typeface="Times New Roman" pitchFamily="18" charset="0"/>
              </a:rPr>
              <a:t> (</a:t>
            </a:r>
            <a:r>
              <a:rPr lang="en-US" sz="1800" i="1" u="sng">
                <a:solidFill>
                  <a:srgbClr val="FF0000"/>
                </a:solidFill>
                <a:latin typeface="Times New Roman" pitchFamily="18" charset="0"/>
              </a:rPr>
              <a:t>saco</a:t>
            </a:r>
            <a:r>
              <a:rPr lang="en-US" sz="1800" b="0" u="sng">
                <a:solidFill>
                  <a:srgbClr val="FF0000"/>
                </a:solidFill>
                <a:latin typeface="Times New Roman" pitchFamily="18" charset="0"/>
              </a:rPr>
              <a:t>)</a:t>
            </a:r>
            <a:r>
              <a:rPr lang="ru-RU" sz="1800" b="0" u="sng">
                <a:latin typeface="Times New Roman" pitchFamily="18" charset="0"/>
              </a:rPr>
              <a:t> </a:t>
            </a:r>
            <a:r>
              <a:rPr lang="ru-RU" sz="1800" b="0" u="sng">
                <a:solidFill>
                  <a:srgbClr val="0000FF"/>
                </a:solidFill>
                <a:latin typeface="Times New Roman" pitchFamily="18" charset="0"/>
              </a:rPr>
              <a:t>безопасных реализаций</a:t>
            </a:r>
            <a:r>
              <a:rPr lang="ru-RU" sz="1800" b="0">
                <a:latin typeface="Times New Roman" pitchFamily="18" charset="0"/>
              </a:rPr>
              <a:t>:</a:t>
            </a:r>
          </a:p>
          <a:p>
            <a:pPr lvl="1" algn="l"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ru-RU" sz="1800" b="0">
                <a:latin typeface="Times New Roman" pitchFamily="18" charset="0"/>
              </a:rPr>
              <a:t>любое наблюдение в реализации возможно в спецификации после той же </a:t>
            </a:r>
            <a:r>
              <a:rPr lang="ru-RU" sz="1800" b="0" i="1">
                <a:latin typeface="Times New Roman" pitchFamily="18" charset="0"/>
              </a:rPr>
              <a:t>безопасной</a:t>
            </a:r>
            <a:r>
              <a:rPr lang="ru-RU" sz="1800" b="0">
                <a:latin typeface="Times New Roman" pitchFamily="18" charset="0"/>
              </a:rPr>
              <a:t> трассы.</a:t>
            </a:r>
          </a:p>
        </p:txBody>
      </p:sp>
      <p:sp>
        <p:nvSpPr>
          <p:cNvPr id="2930694" name="Text Box 6"/>
          <p:cNvSpPr txBox="1">
            <a:spLocks noChangeArrowheads="1"/>
          </p:cNvSpPr>
          <p:nvPr/>
        </p:nvSpPr>
        <p:spPr bwMode="auto">
          <a:xfrm>
            <a:off x="7646988" y="2471738"/>
            <a:ext cx="1008062" cy="244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/>
              <a:t>A</a:t>
            </a:r>
            <a:r>
              <a:rPr lang="en-US" sz="1600" baseline="-25000"/>
              <a:t>5</a:t>
            </a:r>
            <a:r>
              <a:rPr lang="en-US" sz="1600" b="0"/>
              <a:t> </a:t>
            </a:r>
            <a:r>
              <a:rPr lang="en-US" sz="1600" i="1">
                <a:latin typeface="Times New Roman" pitchFamily="18" charset="0"/>
              </a:rPr>
              <a:t>ioco</a:t>
            </a:r>
            <a:r>
              <a:rPr lang="en-US" sz="1600" b="0"/>
              <a:t> </a:t>
            </a:r>
            <a:r>
              <a:rPr lang="en-US" sz="1600"/>
              <a:t>A</a:t>
            </a:r>
            <a:r>
              <a:rPr lang="en-US" sz="1600" baseline="-25000"/>
              <a:t>0</a:t>
            </a:r>
            <a:endParaRPr lang="ru-RU" sz="1600" baseline="-25000"/>
          </a:p>
        </p:txBody>
      </p:sp>
      <p:sp>
        <p:nvSpPr>
          <p:cNvPr id="2930695" name="Text Box 7"/>
          <p:cNvSpPr txBox="1">
            <a:spLocks noChangeArrowheads="1"/>
          </p:cNvSpPr>
          <p:nvPr/>
        </p:nvSpPr>
        <p:spPr bwMode="auto">
          <a:xfrm>
            <a:off x="6086475" y="1611313"/>
            <a:ext cx="1008063" cy="244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/>
              <a:t>A</a:t>
            </a:r>
            <a:r>
              <a:rPr lang="en-US" sz="1600" baseline="-25000"/>
              <a:t>3</a:t>
            </a:r>
            <a:r>
              <a:rPr lang="en-US" sz="1600" b="0"/>
              <a:t> </a:t>
            </a:r>
            <a:r>
              <a:rPr lang="en-US" sz="1600" i="1">
                <a:latin typeface="Times New Roman" pitchFamily="18" charset="0"/>
              </a:rPr>
              <a:t>ioco</a:t>
            </a:r>
            <a:r>
              <a:rPr lang="en-US" sz="1600" b="0"/>
              <a:t> </a:t>
            </a:r>
            <a:r>
              <a:rPr lang="en-US" sz="1600"/>
              <a:t>A</a:t>
            </a:r>
            <a:r>
              <a:rPr lang="en-US" sz="1600" baseline="-25000"/>
              <a:t>0</a:t>
            </a:r>
            <a:endParaRPr lang="ru-RU" sz="1600" baseline="-25000"/>
          </a:p>
        </p:txBody>
      </p:sp>
      <p:sp>
        <p:nvSpPr>
          <p:cNvPr id="2930697" name="Text Box 9"/>
          <p:cNvSpPr txBox="1">
            <a:spLocks noChangeArrowheads="1"/>
          </p:cNvSpPr>
          <p:nvPr/>
        </p:nvSpPr>
        <p:spPr bwMode="auto">
          <a:xfrm>
            <a:off x="8177213" y="3013075"/>
            <a:ext cx="679450" cy="244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 i="1">
                <a:latin typeface="Times New Roman" pitchFamily="18" charset="0"/>
              </a:rPr>
              <a:t>ioco</a:t>
            </a:r>
            <a:r>
              <a:rPr lang="en-US" sz="1600" b="0"/>
              <a:t> </a:t>
            </a:r>
            <a:r>
              <a:rPr lang="en-US" sz="1600"/>
              <a:t>A</a:t>
            </a:r>
            <a:r>
              <a:rPr lang="en-US" sz="1600" baseline="-25000"/>
              <a:t>0</a:t>
            </a:r>
            <a:endParaRPr lang="ru-RU" sz="1600" baseline="-25000"/>
          </a:p>
        </p:txBody>
      </p:sp>
      <p:sp>
        <p:nvSpPr>
          <p:cNvPr id="2930698" name="Text Box 10"/>
          <p:cNvSpPr txBox="1">
            <a:spLocks noChangeArrowheads="1"/>
          </p:cNvSpPr>
          <p:nvPr/>
        </p:nvSpPr>
        <p:spPr bwMode="auto">
          <a:xfrm>
            <a:off x="7646988" y="1412875"/>
            <a:ext cx="1008062" cy="244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/>
              <a:t>A</a:t>
            </a:r>
            <a:r>
              <a:rPr lang="en-US" sz="1600" baseline="-25000"/>
              <a:t>4</a:t>
            </a:r>
            <a:r>
              <a:rPr lang="en-US" sz="1600" b="0"/>
              <a:t> </a:t>
            </a:r>
            <a:r>
              <a:rPr lang="en-US" sz="1600" i="1">
                <a:latin typeface="Times New Roman" pitchFamily="18" charset="0"/>
              </a:rPr>
              <a:t>ioco</a:t>
            </a:r>
            <a:r>
              <a:rPr lang="en-US" sz="1600" b="0"/>
              <a:t> </a:t>
            </a:r>
            <a:r>
              <a:rPr lang="en-US" sz="1600"/>
              <a:t>A</a:t>
            </a:r>
            <a:r>
              <a:rPr lang="en-US" sz="1600" baseline="-25000"/>
              <a:t>0</a:t>
            </a:r>
            <a:endParaRPr lang="ru-RU" sz="1600" baseline="-25000"/>
          </a:p>
        </p:txBody>
      </p:sp>
      <p:grpSp>
        <p:nvGrpSpPr>
          <p:cNvPr id="2930699" name="Group 11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930700" name="Text Box 12"/>
            <p:cNvSpPr txBox="1">
              <a:spLocks noChangeArrowheads="1"/>
            </p:cNvSpPr>
            <p:nvPr/>
          </p:nvSpPr>
          <p:spPr bwMode="auto">
            <a:xfrm>
              <a:off x="3969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930701" name="Group 13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930702" name="Group 14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930703" name="Rectangle 15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30704" name="Rectangle 16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30705" name="Rectangle 17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30706" name="Rectangle 1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3070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930708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930709" name="Text Box 21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  <p:sp>
        <p:nvSpPr>
          <p:cNvPr id="2930714" name="Text Box 26"/>
          <p:cNvSpPr txBox="1">
            <a:spLocks noChangeArrowheads="1"/>
          </p:cNvSpPr>
          <p:nvPr/>
        </p:nvSpPr>
        <p:spPr bwMode="auto">
          <a:xfrm>
            <a:off x="1763713" y="1611313"/>
            <a:ext cx="1008062" cy="244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/>
              <a:t>A</a:t>
            </a:r>
            <a:r>
              <a:rPr lang="en-US" sz="1600" baseline="-25000"/>
              <a:t>0</a:t>
            </a:r>
            <a:r>
              <a:rPr lang="en-US" sz="1600" b="0"/>
              <a:t> </a:t>
            </a:r>
            <a:r>
              <a:rPr lang="en-US" sz="1600" i="1">
                <a:latin typeface="Times New Roman" pitchFamily="18" charset="0"/>
              </a:rPr>
              <a:t>ioco</a:t>
            </a:r>
            <a:r>
              <a:rPr lang="en-US" sz="1600" b="0"/>
              <a:t> </a:t>
            </a:r>
            <a:r>
              <a:rPr lang="en-US" sz="1600"/>
              <a:t>A</a:t>
            </a:r>
            <a:r>
              <a:rPr lang="en-US" sz="1600" baseline="-25000"/>
              <a:t>0</a:t>
            </a:r>
            <a:endParaRPr lang="ru-RU" sz="1600" baseline="-25000"/>
          </a:p>
        </p:txBody>
      </p:sp>
      <p:sp>
        <p:nvSpPr>
          <p:cNvPr id="2930715" name="Text Box 27"/>
          <p:cNvSpPr txBox="1">
            <a:spLocks noChangeArrowheads="1"/>
          </p:cNvSpPr>
          <p:nvPr/>
        </p:nvSpPr>
        <p:spPr bwMode="auto">
          <a:xfrm>
            <a:off x="3087688" y="1611313"/>
            <a:ext cx="1008062" cy="244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/>
              <a:t>A</a:t>
            </a:r>
            <a:r>
              <a:rPr lang="en-US" sz="1600" baseline="-25000"/>
              <a:t>1</a:t>
            </a:r>
            <a:r>
              <a:rPr lang="en-US" sz="1600" b="0"/>
              <a:t> </a:t>
            </a:r>
            <a:r>
              <a:rPr lang="en-US" sz="1600" i="1">
                <a:latin typeface="Times New Roman" pitchFamily="18" charset="0"/>
              </a:rPr>
              <a:t>ioco</a:t>
            </a:r>
            <a:r>
              <a:rPr lang="en-US" sz="1600" b="0"/>
              <a:t> </a:t>
            </a:r>
            <a:r>
              <a:rPr lang="en-US" sz="1600"/>
              <a:t>A</a:t>
            </a:r>
            <a:r>
              <a:rPr lang="en-US" sz="1600" baseline="-25000"/>
              <a:t>0</a:t>
            </a:r>
            <a:endParaRPr lang="ru-RU" sz="1600" baseline="-25000"/>
          </a:p>
        </p:txBody>
      </p:sp>
      <p:sp>
        <p:nvSpPr>
          <p:cNvPr id="2930716" name="Text Box 28"/>
          <p:cNvSpPr txBox="1">
            <a:spLocks noChangeArrowheads="1"/>
          </p:cNvSpPr>
          <p:nvPr/>
        </p:nvSpPr>
        <p:spPr bwMode="auto">
          <a:xfrm>
            <a:off x="4710113" y="1611313"/>
            <a:ext cx="1008062" cy="244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/>
              <a:t>A</a:t>
            </a:r>
            <a:r>
              <a:rPr lang="en-US" sz="1600" baseline="-25000"/>
              <a:t>2</a:t>
            </a:r>
            <a:r>
              <a:rPr lang="en-US" sz="1600" b="0"/>
              <a:t> </a:t>
            </a:r>
            <a:r>
              <a:rPr lang="en-US" sz="1600" i="1">
                <a:latin typeface="Times New Roman" pitchFamily="18" charset="0"/>
              </a:rPr>
              <a:t>ioco</a:t>
            </a:r>
            <a:r>
              <a:rPr lang="en-US" sz="1600" b="0"/>
              <a:t> </a:t>
            </a:r>
            <a:r>
              <a:rPr lang="en-US" sz="1600"/>
              <a:t>A</a:t>
            </a:r>
            <a:r>
              <a:rPr lang="en-US" sz="1600" baseline="-25000"/>
              <a:t>0</a:t>
            </a:r>
            <a:endParaRPr lang="ru-RU" sz="1600" baseline="-25000"/>
          </a:p>
        </p:txBody>
      </p:sp>
      <p:sp>
        <p:nvSpPr>
          <p:cNvPr id="2930717" name="Line 29"/>
          <p:cNvSpPr>
            <a:spLocks noChangeShapeType="1"/>
          </p:cNvSpPr>
          <p:nvPr/>
        </p:nvSpPr>
        <p:spPr bwMode="auto">
          <a:xfrm>
            <a:off x="2052638" y="1755775"/>
            <a:ext cx="4318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930718" name="Line 30"/>
          <p:cNvSpPr>
            <a:spLocks noChangeShapeType="1"/>
          </p:cNvSpPr>
          <p:nvPr/>
        </p:nvSpPr>
        <p:spPr bwMode="auto">
          <a:xfrm>
            <a:off x="6369050" y="1736725"/>
            <a:ext cx="431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930719" name="Line 31"/>
          <p:cNvSpPr>
            <a:spLocks noChangeShapeType="1"/>
          </p:cNvSpPr>
          <p:nvPr/>
        </p:nvSpPr>
        <p:spPr bwMode="auto">
          <a:xfrm>
            <a:off x="7931150" y="1557338"/>
            <a:ext cx="431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930720" name="Line 32"/>
          <p:cNvSpPr>
            <a:spLocks noChangeShapeType="1"/>
          </p:cNvSpPr>
          <p:nvPr/>
        </p:nvSpPr>
        <p:spPr bwMode="auto">
          <a:xfrm>
            <a:off x="7931150" y="2616200"/>
            <a:ext cx="431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930722" name="Line 34"/>
          <p:cNvSpPr>
            <a:spLocks noChangeShapeType="1"/>
          </p:cNvSpPr>
          <p:nvPr/>
        </p:nvSpPr>
        <p:spPr bwMode="auto">
          <a:xfrm>
            <a:off x="8135938" y="3149600"/>
            <a:ext cx="4318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930724" name="Line 36"/>
          <p:cNvSpPr>
            <a:spLocks noChangeShapeType="1"/>
          </p:cNvSpPr>
          <p:nvPr/>
        </p:nvSpPr>
        <p:spPr bwMode="auto">
          <a:xfrm>
            <a:off x="6372225" y="1773238"/>
            <a:ext cx="4318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930726" name="Text Box 38"/>
          <p:cNvSpPr txBox="1">
            <a:spLocks noChangeArrowheads="1"/>
          </p:cNvSpPr>
          <p:nvPr/>
        </p:nvSpPr>
        <p:spPr bwMode="auto">
          <a:xfrm>
            <a:off x="107950" y="2276475"/>
            <a:ext cx="2517775" cy="3968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ru-RU" sz="2000" b="0" u="sng">
                <a:latin typeface="Times New Roman" pitchFamily="18" charset="0"/>
              </a:rPr>
              <a:t>Полный набор тестов</a:t>
            </a:r>
          </a:p>
        </p:txBody>
      </p:sp>
      <p:sp>
        <p:nvSpPr>
          <p:cNvPr id="2930727" name="Text Box 39"/>
          <p:cNvSpPr txBox="1">
            <a:spLocks noChangeArrowheads="1"/>
          </p:cNvSpPr>
          <p:nvPr/>
        </p:nvSpPr>
        <p:spPr bwMode="auto">
          <a:xfrm>
            <a:off x="2592388" y="2312988"/>
            <a:ext cx="4438650" cy="336550"/>
          </a:xfrm>
          <a:prstGeom prst="rect">
            <a:avLst/>
          </a:prstGeom>
          <a:solidFill>
            <a:srgbClr val="FFFF00"/>
          </a:solidFill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 anchorCtr="1">
            <a:spAutoFit/>
          </a:bodyPr>
          <a:lstStyle/>
          <a:p>
            <a:r>
              <a:rPr lang="ru-RU" sz="1600" b="0">
                <a:latin typeface="Times New Roman" pitchFamily="18" charset="0"/>
              </a:rPr>
              <a:t>(жёлтым фоном показаны тестовые воздействия)</a:t>
            </a:r>
          </a:p>
        </p:txBody>
      </p:sp>
      <p:sp>
        <p:nvSpPr>
          <p:cNvPr id="2930728" name="Rectangle 40"/>
          <p:cNvSpPr>
            <a:spLocks noGrp="1" noChangeArrowheads="1"/>
          </p:cNvSpPr>
          <p:nvPr>
            <p:ph type="title"/>
          </p:nvPr>
        </p:nvSpPr>
        <p:spPr>
          <a:xfrm>
            <a:off x="179388" y="168275"/>
            <a:ext cx="8748712" cy="668338"/>
          </a:xfrm>
          <a:noFill/>
        </p:spPr>
        <p:txBody>
          <a:bodyPr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</a:t>
            </a:r>
            <a:r>
              <a:rPr lang="en-US" sz="32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ioco</a:t>
            </a:r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семантика взаимодействия</a:t>
            </a:r>
          </a:p>
        </p:txBody>
      </p:sp>
      <p:sp>
        <p:nvSpPr>
          <p:cNvPr id="2930729" name="Freeform 41"/>
          <p:cNvSpPr>
            <a:spLocks/>
          </p:cNvSpPr>
          <p:nvPr/>
        </p:nvSpPr>
        <p:spPr bwMode="auto">
          <a:xfrm>
            <a:off x="38100" y="831850"/>
            <a:ext cx="8993188" cy="2720975"/>
          </a:xfrm>
          <a:custGeom>
            <a:avLst/>
            <a:gdLst/>
            <a:ahLst/>
            <a:cxnLst>
              <a:cxn ang="0">
                <a:pos x="21" y="343"/>
              </a:cxn>
              <a:cxn ang="0">
                <a:pos x="112" y="116"/>
              </a:cxn>
              <a:cxn ang="0">
                <a:pos x="543" y="71"/>
              </a:cxn>
              <a:cxn ang="0">
                <a:pos x="1268" y="48"/>
              </a:cxn>
              <a:cxn ang="0">
                <a:pos x="1926" y="26"/>
              </a:cxn>
              <a:cxn ang="0">
                <a:pos x="2720" y="48"/>
              </a:cxn>
              <a:cxn ang="0">
                <a:pos x="3491" y="48"/>
              </a:cxn>
              <a:cxn ang="0">
                <a:pos x="4512" y="26"/>
              </a:cxn>
              <a:cxn ang="0">
                <a:pos x="5396" y="26"/>
              </a:cxn>
              <a:cxn ang="0">
                <a:pos x="5623" y="185"/>
              </a:cxn>
              <a:cxn ang="0">
                <a:pos x="5646" y="479"/>
              </a:cxn>
              <a:cxn ang="0">
                <a:pos x="5646" y="956"/>
              </a:cxn>
              <a:cxn ang="0">
                <a:pos x="5626" y="1396"/>
              </a:cxn>
              <a:cxn ang="0">
                <a:pos x="5573" y="1652"/>
              </a:cxn>
              <a:cxn ang="0">
                <a:pos x="5282" y="1693"/>
              </a:cxn>
              <a:cxn ang="0">
                <a:pos x="5015" y="1687"/>
              </a:cxn>
              <a:cxn ang="0">
                <a:pos x="4776" y="1652"/>
              </a:cxn>
              <a:cxn ang="0">
                <a:pos x="4693" y="1318"/>
              </a:cxn>
              <a:cxn ang="0">
                <a:pos x="4670" y="1046"/>
              </a:cxn>
              <a:cxn ang="0">
                <a:pos x="4625" y="865"/>
              </a:cxn>
              <a:cxn ang="0">
                <a:pos x="4564" y="824"/>
              </a:cxn>
              <a:cxn ang="0">
                <a:pos x="4433" y="805"/>
              </a:cxn>
              <a:cxn ang="0">
                <a:pos x="4028" y="798"/>
              </a:cxn>
              <a:cxn ang="0">
                <a:pos x="3137" y="805"/>
              </a:cxn>
              <a:cxn ang="0">
                <a:pos x="2463" y="824"/>
              </a:cxn>
              <a:cxn ang="0">
                <a:pos x="1920" y="818"/>
              </a:cxn>
              <a:cxn ang="0">
                <a:pos x="964" y="779"/>
              </a:cxn>
              <a:cxn ang="0">
                <a:pos x="157" y="683"/>
              </a:cxn>
              <a:cxn ang="0">
                <a:pos x="21" y="343"/>
              </a:cxn>
            </a:cxnLst>
            <a:rect l="0" t="0" r="r" b="b"/>
            <a:pathLst>
              <a:path w="5665" h="1714">
                <a:moveTo>
                  <a:pt x="21" y="343"/>
                </a:moveTo>
                <a:cubicBezTo>
                  <a:pt x="14" y="248"/>
                  <a:pt x="25" y="161"/>
                  <a:pt x="112" y="116"/>
                </a:cubicBezTo>
                <a:cubicBezTo>
                  <a:pt x="199" y="71"/>
                  <a:pt x="350" y="82"/>
                  <a:pt x="543" y="71"/>
                </a:cubicBezTo>
                <a:cubicBezTo>
                  <a:pt x="736" y="60"/>
                  <a:pt x="1038" y="55"/>
                  <a:pt x="1268" y="48"/>
                </a:cubicBezTo>
                <a:cubicBezTo>
                  <a:pt x="1498" y="41"/>
                  <a:pt x="1684" y="26"/>
                  <a:pt x="1926" y="26"/>
                </a:cubicBezTo>
                <a:cubicBezTo>
                  <a:pt x="2168" y="26"/>
                  <a:pt x="2459" y="44"/>
                  <a:pt x="2720" y="48"/>
                </a:cubicBezTo>
                <a:cubicBezTo>
                  <a:pt x="2981" y="52"/>
                  <a:pt x="3192" y="52"/>
                  <a:pt x="3491" y="48"/>
                </a:cubicBezTo>
                <a:cubicBezTo>
                  <a:pt x="3790" y="44"/>
                  <a:pt x="4195" y="30"/>
                  <a:pt x="4512" y="26"/>
                </a:cubicBezTo>
                <a:cubicBezTo>
                  <a:pt x="4829" y="22"/>
                  <a:pt x="5211" y="0"/>
                  <a:pt x="5396" y="26"/>
                </a:cubicBezTo>
                <a:cubicBezTo>
                  <a:pt x="5581" y="52"/>
                  <a:pt x="5581" y="110"/>
                  <a:pt x="5623" y="185"/>
                </a:cubicBezTo>
                <a:cubicBezTo>
                  <a:pt x="5665" y="260"/>
                  <a:pt x="5642" y="351"/>
                  <a:pt x="5646" y="479"/>
                </a:cubicBezTo>
                <a:cubicBezTo>
                  <a:pt x="5650" y="607"/>
                  <a:pt x="5649" y="803"/>
                  <a:pt x="5646" y="956"/>
                </a:cubicBezTo>
                <a:cubicBezTo>
                  <a:pt x="5643" y="1109"/>
                  <a:pt x="5638" y="1280"/>
                  <a:pt x="5626" y="1396"/>
                </a:cubicBezTo>
                <a:cubicBezTo>
                  <a:pt x="5614" y="1512"/>
                  <a:pt x="5630" y="1603"/>
                  <a:pt x="5573" y="1652"/>
                </a:cubicBezTo>
                <a:cubicBezTo>
                  <a:pt x="5516" y="1701"/>
                  <a:pt x="5375" y="1687"/>
                  <a:pt x="5282" y="1693"/>
                </a:cubicBezTo>
                <a:cubicBezTo>
                  <a:pt x="5189" y="1699"/>
                  <a:pt x="5099" y="1694"/>
                  <a:pt x="5015" y="1687"/>
                </a:cubicBezTo>
                <a:cubicBezTo>
                  <a:pt x="4931" y="1680"/>
                  <a:pt x="4830" y="1714"/>
                  <a:pt x="4776" y="1652"/>
                </a:cubicBezTo>
                <a:cubicBezTo>
                  <a:pt x="4722" y="1590"/>
                  <a:pt x="4711" y="1419"/>
                  <a:pt x="4693" y="1318"/>
                </a:cubicBezTo>
                <a:cubicBezTo>
                  <a:pt x="4675" y="1217"/>
                  <a:pt x="4681" y="1121"/>
                  <a:pt x="4670" y="1046"/>
                </a:cubicBezTo>
                <a:cubicBezTo>
                  <a:pt x="4659" y="971"/>
                  <a:pt x="4643" y="902"/>
                  <a:pt x="4625" y="865"/>
                </a:cubicBezTo>
                <a:cubicBezTo>
                  <a:pt x="4607" y="828"/>
                  <a:pt x="4596" y="834"/>
                  <a:pt x="4564" y="824"/>
                </a:cubicBezTo>
                <a:cubicBezTo>
                  <a:pt x="4532" y="814"/>
                  <a:pt x="4522" y="809"/>
                  <a:pt x="4433" y="805"/>
                </a:cubicBezTo>
                <a:cubicBezTo>
                  <a:pt x="4344" y="801"/>
                  <a:pt x="4244" y="798"/>
                  <a:pt x="4028" y="798"/>
                </a:cubicBezTo>
                <a:cubicBezTo>
                  <a:pt x="3812" y="798"/>
                  <a:pt x="3398" y="801"/>
                  <a:pt x="3137" y="805"/>
                </a:cubicBezTo>
                <a:cubicBezTo>
                  <a:pt x="2876" y="809"/>
                  <a:pt x="2666" y="822"/>
                  <a:pt x="2463" y="824"/>
                </a:cubicBezTo>
                <a:cubicBezTo>
                  <a:pt x="2260" y="826"/>
                  <a:pt x="2170" y="825"/>
                  <a:pt x="1920" y="818"/>
                </a:cubicBezTo>
                <a:cubicBezTo>
                  <a:pt x="1670" y="811"/>
                  <a:pt x="1258" y="801"/>
                  <a:pt x="964" y="779"/>
                </a:cubicBezTo>
                <a:cubicBezTo>
                  <a:pt x="670" y="757"/>
                  <a:pt x="314" y="756"/>
                  <a:pt x="157" y="683"/>
                </a:cubicBezTo>
                <a:cubicBezTo>
                  <a:pt x="0" y="610"/>
                  <a:pt x="28" y="438"/>
                  <a:pt x="21" y="343"/>
                </a:cubicBezTo>
                <a:close/>
              </a:path>
            </a:pathLst>
          </a:custGeom>
          <a:noFill/>
          <a:ln w="57150" cap="flat" cmpd="sng">
            <a:solidFill>
              <a:srgbClr val="C0C0C0"/>
            </a:solidFill>
            <a:prstDash val="solid"/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930730" name="Text Box 42"/>
          <p:cNvSpPr txBox="1">
            <a:spLocks noChangeArrowheads="1"/>
          </p:cNvSpPr>
          <p:nvPr/>
        </p:nvSpPr>
        <p:spPr bwMode="auto">
          <a:xfrm>
            <a:off x="755650" y="5229225"/>
            <a:ext cx="6480175" cy="1184275"/>
          </a:xfrm>
          <a:prstGeom prst="rect">
            <a:avLst/>
          </a:prstGeom>
          <a:noFill/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72000" tIns="36000" rIns="72000" bIns="36000">
            <a:spAutoFit/>
          </a:bodyPr>
          <a:lstStyle/>
          <a:p>
            <a:pPr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ru-RU" sz="1800" b="0" u="sng">
                <a:solidFill>
                  <a:srgbClr val="0000FF"/>
                </a:solidFill>
                <a:latin typeface="Times New Roman" pitchFamily="18" charset="0"/>
              </a:rPr>
              <a:t>Тестируемые реализации</a:t>
            </a:r>
            <a:r>
              <a:rPr lang="en-US" sz="1800"/>
              <a:t> </a:t>
            </a:r>
            <a:r>
              <a:rPr lang="ru-RU" sz="1800" b="0"/>
              <a:t>–</a:t>
            </a:r>
            <a:r>
              <a:rPr lang="en-US" sz="1800"/>
              <a:t> </a:t>
            </a:r>
            <a:r>
              <a:rPr lang="ru-RU" sz="1800" b="0">
                <a:latin typeface="Times New Roman" pitchFamily="18" charset="0"/>
              </a:rPr>
              <a:t>реализации без блокировок.</a:t>
            </a:r>
          </a:p>
          <a:p>
            <a:pPr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ru-RU" sz="1800" b="0" u="sng">
                <a:solidFill>
                  <a:srgbClr val="FF0000"/>
                </a:solidFill>
                <a:latin typeface="Times New Roman" pitchFamily="18" charset="0"/>
              </a:rPr>
              <a:t>Конформность</a:t>
            </a:r>
            <a:r>
              <a:rPr lang="ru-RU" sz="1800" b="0" u="sng">
                <a:solidFill>
                  <a:srgbClr val="0000FF"/>
                </a:solidFill>
                <a:latin typeface="Times New Roman" pitchFamily="18" charset="0"/>
              </a:rPr>
              <a:t> тестируемых реализаций</a:t>
            </a:r>
            <a:r>
              <a:rPr lang="ru-RU" sz="1800" b="0">
                <a:latin typeface="Times New Roman" pitchFamily="18" charset="0"/>
              </a:rPr>
              <a:t>:</a:t>
            </a:r>
          </a:p>
          <a:p>
            <a:pPr lvl="1"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ru-RU" sz="1800" b="0">
                <a:latin typeface="Times New Roman" pitchFamily="18" charset="0"/>
              </a:rPr>
              <a:t>любое наблюдение в реализации возможно в спецификации</a:t>
            </a:r>
          </a:p>
          <a:p>
            <a:pPr lvl="1"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ru-RU" sz="1800" b="0">
                <a:latin typeface="Times New Roman" pitchFamily="18" charset="0"/>
              </a:rPr>
              <a:t>после той же трассы.</a:t>
            </a:r>
          </a:p>
        </p:txBody>
      </p:sp>
      <p:sp>
        <p:nvSpPr>
          <p:cNvPr id="2930732" name="Text Box 44"/>
          <p:cNvSpPr txBox="1">
            <a:spLocks noChangeArrowheads="1"/>
          </p:cNvSpPr>
          <p:nvPr/>
        </p:nvSpPr>
        <p:spPr bwMode="auto">
          <a:xfrm>
            <a:off x="2087563" y="1779588"/>
            <a:ext cx="612775" cy="244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 i="1">
                <a:latin typeface="Times New Roman" pitchFamily="18" charset="0"/>
              </a:rPr>
              <a:t>saco</a:t>
            </a:r>
            <a:r>
              <a:rPr lang="en-US" sz="1600" i="1" baseline="-25000">
                <a:latin typeface="Times New Roman" pitchFamily="18" charset="0"/>
              </a:rPr>
              <a:t>ioco</a:t>
            </a:r>
            <a:endParaRPr lang="ru-RU" sz="1600" baseline="-25000"/>
          </a:p>
        </p:txBody>
      </p:sp>
      <p:sp>
        <p:nvSpPr>
          <p:cNvPr id="2930733" name="Text Box 45"/>
          <p:cNvSpPr txBox="1">
            <a:spLocks noChangeArrowheads="1"/>
          </p:cNvSpPr>
          <p:nvPr/>
        </p:nvSpPr>
        <p:spPr bwMode="auto">
          <a:xfrm>
            <a:off x="5027613" y="1779588"/>
            <a:ext cx="612775" cy="244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 i="1">
                <a:latin typeface="Times New Roman" pitchFamily="18" charset="0"/>
              </a:rPr>
              <a:t>saco</a:t>
            </a:r>
            <a:r>
              <a:rPr lang="en-US" sz="1600" i="1" baseline="-25000">
                <a:latin typeface="Times New Roman" pitchFamily="18" charset="0"/>
              </a:rPr>
              <a:t>ioco</a:t>
            </a:r>
            <a:endParaRPr lang="ru-RU" sz="1600" i="1" baseline="-25000">
              <a:latin typeface="Times New Roman" pitchFamily="18" charset="0"/>
            </a:endParaRPr>
          </a:p>
        </p:txBody>
      </p:sp>
      <p:sp>
        <p:nvSpPr>
          <p:cNvPr id="2930734" name="Text Box 46"/>
          <p:cNvSpPr txBox="1">
            <a:spLocks noChangeArrowheads="1"/>
          </p:cNvSpPr>
          <p:nvPr/>
        </p:nvSpPr>
        <p:spPr bwMode="auto">
          <a:xfrm>
            <a:off x="8172450" y="3184525"/>
            <a:ext cx="612775" cy="244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 i="1">
                <a:latin typeface="Times New Roman" pitchFamily="18" charset="0"/>
              </a:rPr>
              <a:t>saco</a:t>
            </a:r>
            <a:r>
              <a:rPr lang="en-US" sz="1600" i="1" baseline="-25000">
                <a:latin typeface="Times New Roman" pitchFamily="18" charset="0"/>
              </a:rPr>
              <a:t>ioco</a:t>
            </a:r>
            <a:endParaRPr lang="ru-RU" sz="1600" i="1" baseline="-25000">
              <a:latin typeface="Times New Roman" pitchFamily="18" charset="0"/>
            </a:endParaRPr>
          </a:p>
        </p:txBody>
      </p:sp>
      <p:sp>
        <p:nvSpPr>
          <p:cNvPr id="2930736" name="Text Box 48"/>
          <p:cNvSpPr txBox="1">
            <a:spLocks noChangeArrowheads="1"/>
          </p:cNvSpPr>
          <p:nvPr/>
        </p:nvSpPr>
        <p:spPr bwMode="auto">
          <a:xfrm>
            <a:off x="3419475" y="1790700"/>
            <a:ext cx="612775" cy="244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 i="1">
                <a:latin typeface="Times New Roman" pitchFamily="18" charset="0"/>
              </a:rPr>
              <a:t>saco</a:t>
            </a:r>
            <a:r>
              <a:rPr lang="en-US" sz="1600" i="1" baseline="-25000">
                <a:latin typeface="Times New Roman" pitchFamily="18" charset="0"/>
              </a:rPr>
              <a:t>ioco</a:t>
            </a:r>
            <a:endParaRPr lang="ru-RU" sz="1600" i="1" baseline="-25000">
              <a:latin typeface="Times New Roman" pitchFamily="18" charset="0"/>
            </a:endParaRPr>
          </a:p>
        </p:txBody>
      </p:sp>
      <p:sp>
        <p:nvSpPr>
          <p:cNvPr id="2930737" name="Line 49"/>
          <p:cNvSpPr>
            <a:spLocks noChangeShapeType="1"/>
          </p:cNvSpPr>
          <p:nvPr/>
        </p:nvSpPr>
        <p:spPr bwMode="auto">
          <a:xfrm>
            <a:off x="6372225" y="1928813"/>
            <a:ext cx="431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930738" name="Line 50"/>
          <p:cNvSpPr>
            <a:spLocks noChangeShapeType="1"/>
          </p:cNvSpPr>
          <p:nvPr/>
        </p:nvSpPr>
        <p:spPr bwMode="auto">
          <a:xfrm>
            <a:off x="7935913" y="1747838"/>
            <a:ext cx="431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930739" name="Text Box 51"/>
          <p:cNvSpPr txBox="1">
            <a:spLocks noChangeArrowheads="1"/>
          </p:cNvSpPr>
          <p:nvPr/>
        </p:nvSpPr>
        <p:spPr bwMode="auto">
          <a:xfrm>
            <a:off x="7958138" y="2636838"/>
            <a:ext cx="612775" cy="244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 i="1">
                <a:latin typeface="Times New Roman" pitchFamily="18" charset="0"/>
              </a:rPr>
              <a:t>saco</a:t>
            </a:r>
            <a:r>
              <a:rPr lang="en-US" sz="1600" i="1" baseline="-25000">
                <a:latin typeface="Times New Roman" pitchFamily="18" charset="0"/>
              </a:rPr>
              <a:t>ioco</a:t>
            </a:r>
            <a:endParaRPr lang="ru-RU" sz="1600" i="1" baseline="-25000">
              <a:latin typeface="Times New Roman" pitchFamily="18" charset="0"/>
            </a:endParaRPr>
          </a:p>
        </p:txBody>
      </p:sp>
      <p:sp>
        <p:nvSpPr>
          <p:cNvPr id="2930740" name="Line 52"/>
          <p:cNvSpPr>
            <a:spLocks noChangeShapeType="1"/>
          </p:cNvSpPr>
          <p:nvPr/>
        </p:nvSpPr>
        <p:spPr bwMode="auto">
          <a:xfrm>
            <a:off x="7935913" y="2795588"/>
            <a:ext cx="431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930741" name="Line 53"/>
          <p:cNvSpPr>
            <a:spLocks noChangeShapeType="1"/>
          </p:cNvSpPr>
          <p:nvPr/>
        </p:nvSpPr>
        <p:spPr bwMode="auto">
          <a:xfrm>
            <a:off x="8150225" y="3328988"/>
            <a:ext cx="4318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930742" name="Text Box 54"/>
          <p:cNvSpPr txBox="1">
            <a:spLocks noChangeArrowheads="1"/>
          </p:cNvSpPr>
          <p:nvPr/>
        </p:nvSpPr>
        <p:spPr bwMode="auto">
          <a:xfrm>
            <a:off x="7958138" y="1600200"/>
            <a:ext cx="612775" cy="244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 i="1">
                <a:latin typeface="Times New Roman" pitchFamily="18" charset="0"/>
              </a:rPr>
              <a:t>saco</a:t>
            </a:r>
            <a:r>
              <a:rPr lang="en-US" sz="1600" i="1" baseline="-25000">
                <a:latin typeface="Times New Roman" pitchFamily="18" charset="0"/>
              </a:rPr>
              <a:t>ioco</a:t>
            </a:r>
            <a:endParaRPr lang="ru-RU" sz="1600" i="1" baseline="-25000">
              <a:latin typeface="Times New Roman" pitchFamily="18" charset="0"/>
            </a:endParaRPr>
          </a:p>
        </p:txBody>
      </p:sp>
      <p:sp>
        <p:nvSpPr>
          <p:cNvPr id="2930743" name="Text Box 55"/>
          <p:cNvSpPr txBox="1">
            <a:spLocks noChangeArrowheads="1"/>
          </p:cNvSpPr>
          <p:nvPr/>
        </p:nvSpPr>
        <p:spPr bwMode="auto">
          <a:xfrm>
            <a:off x="71438" y="60626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930744" name="Text Box 56"/>
          <p:cNvSpPr txBox="1">
            <a:spLocks noChangeArrowheads="1"/>
          </p:cNvSpPr>
          <p:nvPr/>
        </p:nvSpPr>
        <p:spPr bwMode="auto">
          <a:xfrm>
            <a:off x="71438" y="63134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930745" name="Text Box 57"/>
          <p:cNvSpPr txBox="1">
            <a:spLocks noChangeArrowheads="1"/>
          </p:cNvSpPr>
          <p:nvPr/>
        </p:nvSpPr>
        <p:spPr bwMode="auto">
          <a:xfrm>
            <a:off x="71438" y="65325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pic>
        <p:nvPicPr>
          <p:cNvPr id="2930746" name="Picture 58" descr="ioco A0 new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43100" y="944563"/>
            <a:ext cx="928688" cy="454025"/>
          </a:xfrm>
          <a:prstGeom prst="rect">
            <a:avLst/>
          </a:prstGeom>
          <a:noFill/>
        </p:spPr>
      </p:pic>
      <p:pic>
        <p:nvPicPr>
          <p:cNvPr id="2930747" name="Picture 59" descr="ioco A1 new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40088" y="938213"/>
            <a:ext cx="1216025" cy="582612"/>
          </a:xfrm>
          <a:prstGeom prst="rect">
            <a:avLst/>
          </a:prstGeom>
          <a:noFill/>
        </p:spPr>
      </p:pic>
      <p:pic>
        <p:nvPicPr>
          <p:cNvPr id="2930750" name="Picture 62" descr="ioco A3 new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6813" y="960438"/>
            <a:ext cx="954087" cy="596900"/>
          </a:xfrm>
          <a:prstGeom prst="rect">
            <a:avLst/>
          </a:prstGeom>
          <a:noFill/>
        </p:spPr>
      </p:pic>
      <p:pic>
        <p:nvPicPr>
          <p:cNvPr id="2930751" name="Picture 63" descr="ioco A4 new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04138" y="908050"/>
            <a:ext cx="1263650" cy="582613"/>
          </a:xfrm>
          <a:prstGeom prst="rect">
            <a:avLst/>
          </a:prstGeom>
          <a:noFill/>
        </p:spPr>
      </p:pic>
      <p:pic>
        <p:nvPicPr>
          <p:cNvPr id="2930754" name="Picture 66" descr="ioco A6 new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5575" y="2967038"/>
            <a:ext cx="277813" cy="325437"/>
          </a:xfrm>
          <a:prstGeom prst="rect">
            <a:avLst/>
          </a:prstGeom>
          <a:noFill/>
        </p:spPr>
      </p:pic>
      <p:sp>
        <p:nvSpPr>
          <p:cNvPr id="2930755" name="Text Box 67"/>
          <p:cNvSpPr txBox="1">
            <a:spLocks noChangeArrowheads="1"/>
          </p:cNvSpPr>
          <p:nvPr/>
        </p:nvSpPr>
        <p:spPr bwMode="auto">
          <a:xfrm>
            <a:off x="1763713" y="1052513"/>
            <a:ext cx="206375" cy="244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/>
              <a:t>A</a:t>
            </a:r>
            <a:r>
              <a:rPr lang="en-US" sz="1600" baseline="-25000"/>
              <a:t>0</a:t>
            </a:r>
            <a:endParaRPr lang="ru-RU" sz="1600" baseline="-25000"/>
          </a:p>
        </p:txBody>
      </p:sp>
      <p:sp>
        <p:nvSpPr>
          <p:cNvPr id="2930756" name="Text Box 68"/>
          <p:cNvSpPr txBox="1">
            <a:spLocks noChangeArrowheads="1"/>
          </p:cNvSpPr>
          <p:nvPr/>
        </p:nvSpPr>
        <p:spPr bwMode="auto">
          <a:xfrm>
            <a:off x="3070225" y="1052513"/>
            <a:ext cx="206375" cy="244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/>
              <a:t>A</a:t>
            </a:r>
            <a:r>
              <a:rPr lang="en-US" sz="1600" baseline="-25000"/>
              <a:t>1</a:t>
            </a:r>
            <a:endParaRPr lang="ru-RU" sz="1600" baseline="-25000"/>
          </a:p>
        </p:txBody>
      </p:sp>
      <p:sp>
        <p:nvSpPr>
          <p:cNvPr id="2930757" name="Text Box 69"/>
          <p:cNvSpPr txBox="1">
            <a:spLocks noChangeArrowheads="1"/>
          </p:cNvSpPr>
          <p:nvPr/>
        </p:nvSpPr>
        <p:spPr bwMode="auto">
          <a:xfrm>
            <a:off x="4608513" y="1052513"/>
            <a:ext cx="206375" cy="244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/>
              <a:t>A</a:t>
            </a:r>
            <a:r>
              <a:rPr lang="en-US" sz="1600" baseline="-25000"/>
              <a:t>2</a:t>
            </a:r>
            <a:endParaRPr lang="ru-RU" sz="1600" baseline="-25000"/>
          </a:p>
        </p:txBody>
      </p:sp>
      <p:sp>
        <p:nvSpPr>
          <p:cNvPr id="2930758" name="Text Box 70"/>
          <p:cNvSpPr txBox="1">
            <a:spLocks noChangeArrowheads="1"/>
          </p:cNvSpPr>
          <p:nvPr/>
        </p:nvSpPr>
        <p:spPr bwMode="auto">
          <a:xfrm>
            <a:off x="6057900" y="1052513"/>
            <a:ext cx="206375" cy="244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/>
              <a:t>A</a:t>
            </a:r>
            <a:r>
              <a:rPr lang="en-US" sz="1600" baseline="-25000"/>
              <a:t>3</a:t>
            </a:r>
            <a:endParaRPr lang="ru-RU" sz="1600" baseline="-25000"/>
          </a:p>
        </p:txBody>
      </p:sp>
      <p:sp>
        <p:nvSpPr>
          <p:cNvPr id="2930759" name="Text Box 71"/>
          <p:cNvSpPr txBox="1">
            <a:spLocks noChangeArrowheads="1"/>
          </p:cNvSpPr>
          <p:nvPr/>
        </p:nvSpPr>
        <p:spPr bwMode="auto">
          <a:xfrm>
            <a:off x="7497763" y="1060450"/>
            <a:ext cx="206375" cy="244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/>
              <a:t>A</a:t>
            </a:r>
            <a:r>
              <a:rPr lang="en-US" sz="1600" baseline="-25000"/>
              <a:t>4</a:t>
            </a:r>
            <a:endParaRPr lang="ru-RU" sz="1600" baseline="-25000"/>
          </a:p>
        </p:txBody>
      </p:sp>
      <p:sp>
        <p:nvSpPr>
          <p:cNvPr id="2930760" name="Text Box 72"/>
          <p:cNvSpPr txBox="1">
            <a:spLocks noChangeArrowheads="1"/>
          </p:cNvSpPr>
          <p:nvPr/>
        </p:nvSpPr>
        <p:spPr bwMode="auto">
          <a:xfrm>
            <a:off x="7534275" y="1924050"/>
            <a:ext cx="206375" cy="244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/>
              <a:t>A</a:t>
            </a:r>
            <a:r>
              <a:rPr lang="en-US" sz="1600" baseline="-25000"/>
              <a:t>5</a:t>
            </a:r>
            <a:endParaRPr lang="ru-RU" sz="1600" baseline="-25000"/>
          </a:p>
        </p:txBody>
      </p:sp>
      <p:sp>
        <p:nvSpPr>
          <p:cNvPr id="2930761" name="Text Box 73"/>
          <p:cNvSpPr txBox="1">
            <a:spLocks noChangeArrowheads="1"/>
          </p:cNvSpPr>
          <p:nvPr/>
        </p:nvSpPr>
        <p:spPr bwMode="auto">
          <a:xfrm>
            <a:off x="7605713" y="2997200"/>
            <a:ext cx="206375" cy="244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/>
              <a:t>A</a:t>
            </a:r>
            <a:r>
              <a:rPr lang="en-US" sz="1600" baseline="-25000"/>
              <a:t>6</a:t>
            </a:r>
            <a:endParaRPr lang="ru-RU" sz="1600" baseline="-25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30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0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30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30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930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930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930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307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0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30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30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3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30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30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0731" grpId="0"/>
      <p:bldP spid="2930690" grpId="0"/>
      <p:bldP spid="2930692" grpId="0"/>
      <p:bldP spid="2930692" grpId="1"/>
      <p:bldP spid="2930693" grpId="0" animBg="1"/>
      <p:bldP spid="2930726" grpId="0"/>
      <p:bldP spid="2930726" grpId="1"/>
      <p:bldP spid="2930727" grpId="0" animBg="1"/>
      <p:bldP spid="2930727" grpId="1" animBg="1"/>
      <p:bldP spid="2930732" grpId="0"/>
      <p:bldP spid="2930733" grpId="0"/>
      <p:bldP spid="2930734" grpId="0"/>
      <p:bldP spid="2930736" grpId="0"/>
      <p:bldP spid="2930737" grpId="0" animBg="1"/>
      <p:bldP spid="2930738" grpId="0" animBg="1"/>
      <p:bldP spid="2930739" grpId="0"/>
      <p:bldP spid="2930740" grpId="0" animBg="1"/>
      <p:bldP spid="2930741" grpId="0" animBg="1"/>
      <p:bldP spid="2930742" grpId="0"/>
      <p:bldP spid="2930744" grpId="0"/>
      <p:bldP spid="29307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BD155-5FA1-430E-8013-A9A27139F43C}" type="slidenum">
              <a:rPr lang="ru-RU"/>
              <a:pPr/>
              <a:t>7</a:t>
            </a:fld>
            <a:endParaRPr lang="ru-RU"/>
          </a:p>
        </p:txBody>
      </p:sp>
      <p:pic>
        <p:nvPicPr>
          <p:cNvPr id="2797637" name="Picture 69" descr="Блокировки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3238" y="1160463"/>
            <a:ext cx="2170112" cy="573087"/>
          </a:xfrm>
          <a:prstGeom prst="rect">
            <a:avLst/>
          </a:prstGeom>
          <a:noFill/>
        </p:spPr>
      </p:pic>
      <p:pic>
        <p:nvPicPr>
          <p:cNvPr id="2797633" name="Picture 65" descr="Тесты блокиров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3357563"/>
            <a:ext cx="8899525" cy="2576512"/>
          </a:xfrm>
          <a:prstGeom prst="rect">
            <a:avLst/>
          </a:prstGeom>
          <a:noFill/>
        </p:spPr>
      </p:pic>
      <p:sp>
        <p:nvSpPr>
          <p:cNvPr id="2797578" name="Rectangle 10"/>
          <p:cNvSpPr>
            <a:spLocks noGrp="1" noChangeArrowheads="1"/>
          </p:cNvSpPr>
          <p:nvPr>
            <p:ph type="title"/>
          </p:nvPr>
        </p:nvSpPr>
        <p:spPr>
          <a:xfrm>
            <a:off x="179388" y="347663"/>
            <a:ext cx="8748712" cy="668337"/>
          </a:xfrm>
          <a:noFill/>
        </p:spPr>
        <p:txBody>
          <a:bodyPr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Наблюдаемые блокировки стимулов</a:t>
            </a:r>
          </a:p>
        </p:txBody>
      </p:sp>
      <p:grpSp>
        <p:nvGrpSpPr>
          <p:cNvPr id="2797579" name="Group 11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97580" name="Text Box 12"/>
            <p:cNvSpPr txBox="1">
              <a:spLocks noChangeArrowheads="1"/>
            </p:cNvSpPr>
            <p:nvPr/>
          </p:nvSpPr>
          <p:spPr bwMode="auto">
            <a:xfrm>
              <a:off x="3969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797581" name="Group 13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97582" name="Group 14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97583" name="Rectangle 15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7584" name="Rectangle 16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7585" name="Rectangle 17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7586" name="Rectangle 1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758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97588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97589" name="Text Box 21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  <p:sp>
        <p:nvSpPr>
          <p:cNvPr id="2797619" name="Text Box 51"/>
          <p:cNvSpPr txBox="1">
            <a:spLocks noChangeArrowheads="1"/>
          </p:cNvSpPr>
          <p:nvPr/>
        </p:nvSpPr>
        <p:spPr bwMode="auto">
          <a:xfrm>
            <a:off x="3024188" y="1160463"/>
            <a:ext cx="4117975" cy="400050"/>
          </a:xfrm>
          <a:prstGeom prst="rect">
            <a:avLst/>
          </a:prstGeom>
          <a:solidFill>
            <a:srgbClr val="F9F7C7"/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r>
              <a:rPr lang="ru-RU" b="0">
                <a:latin typeface="Times New Roman" pitchFamily="18" charset="0"/>
              </a:rPr>
              <a:t>Ограниченная входная очередь</a:t>
            </a:r>
          </a:p>
        </p:txBody>
      </p:sp>
      <p:sp>
        <p:nvSpPr>
          <p:cNvPr id="2797620" name="Text Box 52"/>
          <p:cNvSpPr txBox="1">
            <a:spLocks noChangeArrowheads="1"/>
          </p:cNvSpPr>
          <p:nvPr/>
        </p:nvSpPr>
        <p:spPr bwMode="auto">
          <a:xfrm>
            <a:off x="287338" y="1773238"/>
            <a:ext cx="5610225" cy="1006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ru-RU" sz="2000" b="0">
                <a:latin typeface="Times New Roman" pitchFamily="18" charset="0"/>
              </a:rPr>
              <a:t>Стимул – поместить элемент в очередь</a:t>
            </a:r>
          </a:p>
          <a:p>
            <a:pPr>
              <a:spcBef>
                <a:spcPct val="0"/>
              </a:spcBef>
            </a:pPr>
            <a:r>
              <a:rPr lang="ru-RU" sz="2000" b="0">
                <a:latin typeface="Times New Roman" pitchFamily="18" charset="0"/>
              </a:rPr>
              <a:t>Реакция – выбрать элемент из очереди</a:t>
            </a:r>
          </a:p>
          <a:p>
            <a:pPr>
              <a:spcBef>
                <a:spcPct val="0"/>
              </a:spcBef>
            </a:pPr>
            <a:r>
              <a:rPr lang="ru-RU" sz="2000">
                <a:latin typeface="Times New Roman" pitchFamily="18" charset="0"/>
              </a:rPr>
              <a:t>Блокировка стимула при заполненной очереди</a:t>
            </a:r>
          </a:p>
        </p:txBody>
      </p:sp>
      <p:sp>
        <p:nvSpPr>
          <p:cNvPr id="2797621" name="Text Box 53"/>
          <p:cNvSpPr txBox="1">
            <a:spLocks noChangeArrowheads="1"/>
          </p:cNvSpPr>
          <p:nvPr/>
        </p:nvSpPr>
        <p:spPr bwMode="auto">
          <a:xfrm>
            <a:off x="107950" y="2852738"/>
            <a:ext cx="4843463" cy="3968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ru-RU" sz="2000" b="0" u="sng">
                <a:latin typeface="Times New Roman" pitchFamily="18" charset="0"/>
              </a:rPr>
              <a:t>Полный набор тестов для очереди длины 1</a:t>
            </a:r>
          </a:p>
        </p:txBody>
      </p:sp>
      <p:sp>
        <p:nvSpPr>
          <p:cNvPr id="2797622" name="Text Box 54"/>
          <p:cNvSpPr txBox="1">
            <a:spLocks noChangeArrowheads="1"/>
          </p:cNvSpPr>
          <p:nvPr/>
        </p:nvSpPr>
        <p:spPr bwMode="auto">
          <a:xfrm>
            <a:off x="627063" y="6015038"/>
            <a:ext cx="4344987" cy="336550"/>
          </a:xfrm>
          <a:prstGeom prst="rect">
            <a:avLst/>
          </a:prstGeom>
          <a:solidFill>
            <a:srgbClr val="FFFF00"/>
          </a:solidFill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 anchorCtr="1">
            <a:spAutoFit/>
          </a:bodyPr>
          <a:lstStyle/>
          <a:p>
            <a:r>
              <a:rPr lang="ru-RU" sz="1600" b="0">
                <a:latin typeface="Times New Roman" pitchFamily="18" charset="0"/>
              </a:rPr>
              <a:t>Жёлтым фоном показаны тестовые воздействия</a:t>
            </a:r>
          </a:p>
        </p:txBody>
      </p:sp>
      <p:pic>
        <p:nvPicPr>
          <p:cNvPr id="2797624" name="Picture 56" descr="Наблюдаемые блокировки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5388" y="1196975"/>
            <a:ext cx="846137" cy="639763"/>
          </a:xfrm>
          <a:prstGeom prst="rect">
            <a:avLst/>
          </a:prstGeom>
          <a:noFill/>
        </p:spPr>
      </p:pic>
      <p:pic>
        <p:nvPicPr>
          <p:cNvPr id="2797625" name="Picture 57" descr="Наблюдаемые блокировки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25" y="2097088"/>
            <a:ext cx="1033463" cy="641350"/>
          </a:xfrm>
          <a:prstGeom prst="rect">
            <a:avLst/>
          </a:prstGeom>
          <a:noFill/>
        </p:spPr>
      </p:pic>
      <p:sp>
        <p:nvSpPr>
          <p:cNvPr id="2797627" name="Text Box 59"/>
          <p:cNvSpPr txBox="1">
            <a:spLocks noChangeArrowheads="1"/>
          </p:cNvSpPr>
          <p:nvPr/>
        </p:nvSpPr>
        <p:spPr bwMode="auto">
          <a:xfrm>
            <a:off x="5654675" y="2852738"/>
            <a:ext cx="3309938" cy="53816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/>
              <a:t>Q</a:t>
            </a:r>
            <a:r>
              <a:rPr lang="en-US" sz="1600" baseline="-25000"/>
              <a:t>1</a:t>
            </a:r>
            <a:r>
              <a:rPr lang="en-US" sz="1600" b="0"/>
              <a:t> </a:t>
            </a:r>
            <a:r>
              <a:rPr lang="en-US" sz="1600" i="1">
                <a:latin typeface="Times New Roman" pitchFamily="18" charset="0"/>
              </a:rPr>
              <a:t>saco</a:t>
            </a:r>
            <a:r>
              <a:rPr lang="ru-RU" sz="1600" b="0" baseline="-25000">
                <a:latin typeface="Times New Roman" pitchFamily="18" charset="0"/>
              </a:rPr>
              <a:t>без блок.</a:t>
            </a:r>
            <a:r>
              <a:rPr lang="en-US" sz="1600" b="0"/>
              <a:t> </a:t>
            </a:r>
            <a:r>
              <a:rPr lang="en-US" sz="1600"/>
              <a:t>Q</a:t>
            </a:r>
            <a:r>
              <a:rPr lang="en-US" sz="1600" baseline="-25000"/>
              <a:t>0</a:t>
            </a:r>
            <a:r>
              <a:rPr lang="ru-RU" sz="1600" b="0">
                <a:latin typeface="Times New Roman" pitchFamily="18" charset="0"/>
              </a:rPr>
              <a:t>,</a:t>
            </a:r>
            <a:r>
              <a:rPr lang="en-US" sz="1600"/>
              <a:t> Q</a:t>
            </a:r>
            <a:r>
              <a:rPr lang="ru-RU" sz="1600" baseline="-25000"/>
              <a:t>2</a:t>
            </a:r>
            <a:r>
              <a:rPr lang="en-US" sz="1600" b="0"/>
              <a:t> </a:t>
            </a:r>
            <a:r>
              <a:rPr lang="en-US" sz="1600" i="1">
                <a:latin typeface="Times New Roman" pitchFamily="18" charset="0"/>
              </a:rPr>
              <a:t>saco</a:t>
            </a:r>
            <a:r>
              <a:rPr lang="ru-RU" sz="1600" b="0" baseline="-25000">
                <a:latin typeface="Times New Roman" pitchFamily="18" charset="0"/>
              </a:rPr>
              <a:t>без блок.</a:t>
            </a:r>
            <a:r>
              <a:rPr lang="en-US" sz="1600" b="0"/>
              <a:t> </a:t>
            </a:r>
            <a:r>
              <a:rPr lang="en-US" sz="1600"/>
              <a:t>Q</a:t>
            </a:r>
            <a:r>
              <a:rPr lang="en-US" sz="1600" baseline="-25000"/>
              <a:t>0</a:t>
            </a:r>
            <a:endParaRPr lang="ru-RU" sz="1600" baseline="-25000"/>
          </a:p>
          <a:p>
            <a:pPr>
              <a:spcBef>
                <a:spcPct val="20000"/>
              </a:spcBef>
            </a:pPr>
            <a:r>
              <a:rPr lang="en-US" sz="1600"/>
              <a:t>Q</a:t>
            </a:r>
            <a:r>
              <a:rPr lang="en-US" sz="1600" baseline="-25000"/>
              <a:t>1</a:t>
            </a:r>
            <a:r>
              <a:rPr lang="en-US" sz="1600" b="0"/>
              <a:t> </a:t>
            </a:r>
            <a:r>
              <a:rPr lang="en-US" sz="1600" i="1">
                <a:latin typeface="Times New Roman" pitchFamily="18" charset="0"/>
              </a:rPr>
              <a:t>saco</a:t>
            </a:r>
            <a:r>
              <a:rPr lang="ru-RU" sz="1600" b="0" baseline="-25000">
                <a:latin typeface="Times New Roman" pitchFamily="18" charset="0"/>
              </a:rPr>
              <a:t>с блок.</a:t>
            </a:r>
            <a:r>
              <a:rPr lang="en-US" sz="1600" b="0"/>
              <a:t> </a:t>
            </a:r>
            <a:r>
              <a:rPr lang="en-US" sz="1600"/>
              <a:t>Q</a:t>
            </a:r>
            <a:r>
              <a:rPr lang="en-US" sz="1600" baseline="-25000"/>
              <a:t>0</a:t>
            </a:r>
            <a:r>
              <a:rPr lang="ru-RU" sz="1600" b="0">
                <a:latin typeface="Times New Roman" pitchFamily="18" charset="0"/>
              </a:rPr>
              <a:t>,  </a:t>
            </a:r>
            <a:r>
              <a:rPr lang="en-US" sz="1600"/>
              <a:t> Q</a:t>
            </a:r>
            <a:r>
              <a:rPr lang="ru-RU" sz="1600" baseline="-25000"/>
              <a:t>2</a:t>
            </a:r>
            <a:r>
              <a:rPr lang="en-US" sz="1600" b="0"/>
              <a:t> </a:t>
            </a:r>
            <a:r>
              <a:rPr lang="en-US" sz="1600" i="1">
                <a:latin typeface="Times New Roman" pitchFamily="18" charset="0"/>
              </a:rPr>
              <a:t>saco</a:t>
            </a:r>
            <a:r>
              <a:rPr lang="ru-RU" sz="1600" b="0" baseline="-25000">
                <a:latin typeface="Times New Roman" pitchFamily="18" charset="0"/>
              </a:rPr>
              <a:t>с блок.</a:t>
            </a:r>
            <a:r>
              <a:rPr lang="en-US" sz="1600" b="0"/>
              <a:t> </a:t>
            </a:r>
            <a:r>
              <a:rPr lang="en-US" sz="1600"/>
              <a:t>Q</a:t>
            </a:r>
            <a:r>
              <a:rPr lang="en-US" sz="1600" baseline="-25000"/>
              <a:t>0</a:t>
            </a:r>
            <a:endParaRPr lang="ru-RU" sz="1600" b="0">
              <a:latin typeface="Times New Roman" pitchFamily="18" charset="0"/>
            </a:endParaRPr>
          </a:p>
        </p:txBody>
      </p:sp>
      <p:sp>
        <p:nvSpPr>
          <p:cNvPr id="2797628" name="Line 60"/>
          <p:cNvSpPr>
            <a:spLocks noChangeShapeType="1"/>
          </p:cNvSpPr>
          <p:nvPr/>
        </p:nvSpPr>
        <p:spPr bwMode="auto">
          <a:xfrm>
            <a:off x="5940425" y="3284538"/>
            <a:ext cx="46831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pic>
        <p:nvPicPr>
          <p:cNvPr id="2797629" name="Picture 61" descr="Наблюдаемые блокировки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188" y="2060575"/>
            <a:ext cx="1360487" cy="573088"/>
          </a:xfrm>
          <a:prstGeom prst="rect">
            <a:avLst/>
          </a:prstGeom>
          <a:noFill/>
        </p:spPr>
      </p:pic>
      <p:sp>
        <p:nvSpPr>
          <p:cNvPr id="2797630" name="Line 62"/>
          <p:cNvSpPr>
            <a:spLocks noChangeShapeType="1"/>
          </p:cNvSpPr>
          <p:nvPr/>
        </p:nvSpPr>
        <p:spPr bwMode="auto">
          <a:xfrm>
            <a:off x="7667625" y="3284538"/>
            <a:ext cx="46831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797631" name="Line 63"/>
          <p:cNvSpPr>
            <a:spLocks noChangeShapeType="1"/>
          </p:cNvSpPr>
          <p:nvPr/>
        </p:nvSpPr>
        <p:spPr bwMode="auto">
          <a:xfrm>
            <a:off x="7667625" y="2997200"/>
            <a:ext cx="468313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797632" name="Freeform 64"/>
          <p:cNvSpPr>
            <a:spLocks/>
          </p:cNvSpPr>
          <p:nvPr/>
        </p:nvSpPr>
        <p:spPr bwMode="auto">
          <a:xfrm>
            <a:off x="5435600" y="928688"/>
            <a:ext cx="3611563" cy="2679700"/>
          </a:xfrm>
          <a:custGeom>
            <a:avLst/>
            <a:gdLst/>
            <a:ahLst/>
            <a:cxnLst>
              <a:cxn ang="0">
                <a:pos x="1760" y="17"/>
              </a:cxn>
              <a:cxn ang="0">
                <a:pos x="1384" y="55"/>
              </a:cxn>
              <a:cxn ang="0">
                <a:pos x="1202" y="350"/>
              </a:cxn>
              <a:cxn ang="0">
                <a:pos x="908" y="577"/>
              </a:cxn>
              <a:cxn ang="0">
                <a:pos x="590" y="736"/>
              </a:cxn>
              <a:cxn ang="0">
                <a:pos x="386" y="1053"/>
              </a:cxn>
              <a:cxn ang="0">
                <a:pos x="250" y="1167"/>
              </a:cxn>
              <a:cxn ang="0">
                <a:pos x="114" y="1189"/>
              </a:cxn>
              <a:cxn ang="0">
                <a:pos x="23" y="1348"/>
              </a:cxn>
              <a:cxn ang="0">
                <a:pos x="23" y="1530"/>
              </a:cxn>
              <a:cxn ang="0">
                <a:pos x="159" y="1643"/>
              </a:cxn>
              <a:cxn ang="0">
                <a:pos x="590" y="1666"/>
              </a:cxn>
              <a:cxn ang="0">
                <a:pos x="1180" y="1688"/>
              </a:cxn>
              <a:cxn ang="0">
                <a:pos x="1747" y="1666"/>
              </a:cxn>
              <a:cxn ang="0">
                <a:pos x="2064" y="1643"/>
              </a:cxn>
              <a:cxn ang="0">
                <a:pos x="2178" y="1552"/>
              </a:cxn>
              <a:cxn ang="0">
                <a:pos x="2246" y="1439"/>
              </a:cxn>
              <a:cxn ang="0">
                <a:pos x="2268" y="1280"/>
              </a:cxn>
              <a:cxn ang="0">
                <a:pos x="2268" y="1076"/>
              </a:cxn>
              <a:cxn ang="0">
                <a:pos x="2223" y="827"/>
              </a:cxn>
              <a:cxn ang="0">
                <a:pos x="2132" y="532"/>
              </a:cxn>
              <a:cxn ang="0">
                <a:pos x="1928" y="169"/>
              </a:cxn>
              <a:cxn ang="0">
                <a:pos x="1747" y="10"/>
              </a:cxn>
            </a:cxnLst>
            <a:rect l="0" t="0" r="r" b="b"/>
            <a:pathLst>
              <a:path w="2275" h="1688">
                <a:moveTo>
                  <a:pt x="1760" y="17"/>
                </a:moveTo>
                <a:cubicBezTo>
                  <a:pt x="1699" y="23"/>
                  <a:pt x="1477" y="0"/>
                  <a:pt x="1384" y="55"/>
                </a:cubicBezTo>
                <a:cubicBezTo>
                  <a:pt x="1291" y="110"/>
                  <a:pt x="1281" y="263"/>
                  <a:pt x="1202" y="350"/>
                </a:cubicBezTo>
                <a:cubicBezTo>
                  <a:pt x="1123" y="437"/>
                  <a:pt x="1010" y="513"/>
                  <a:pt x="908" y="577"/>
                </a:cubicBezTo>
                <a:cubicBezTo>
                  <a:pt x="806" y="641"/>
                  <a:pt x="677" y="657"/>
                  <a:pt x="590" y="736"/>
                </a:cubicBezTo>
                <a:cubicBezTo>
                  <a:pt x="503" y="815"/>
                  <a:pt x="443" y="981"/>
                  <a:pt x="386" y="1053"/>
                </a:cubicBezTo>
                <a:cubicBezTo>
                  <a:pt x="329" y="1125"/>
                  <a:pt x="295" y="1144"/>
                  <a:pt x="250" y="1167"/>
                </a:cubicBezTo>
                <a:cubicBezTo>
                  <a:pt x="205" y="1190"/>
                  <a:pt x="152" y="1159"/>
                  <a:pt x="114" y="1189"/>
                </a:cubicBezTo>
                <a:cubicBezTo>
                  <a:pt x="76" y="1219"/>
                  <a:pt x="38" y="1291"/>
                  <a:pt x="23" y="1348"/>
                </a:cubicBezTo>
                <a:cubicBezTo>
                  <a:pt x="8" y="1405"/>
                  <a:pt x="0" y="1481"/>
                  <a:pt x="23" y="1530"/>
                </a:cubicBezTo>
                <a:cubicBezTo>
                  <a:pt x="46" y="1579"/>
                  <a:pt x="65" y="1620"/>
                  <a:pt x="159" y="1643"/>
                </a:cubicBezTo>
                <a:cubicBezTo>
                  <a:pt x="253" y="1666"/>
                  <a:pt x="420" y="1659"/>
                  <a:pt x="590" y="1666"/>
                </a:cubicBezTo>
                <a:cubicBezTo>
                  <a:pt x="760" y="1673"/>
                  <a:pt x="987" y="1688"/>
                  <a:pt x="1180" y="1688"/>
                </a:cubicBezTo>
                <a:cubicBezTo>
                  <a:pt x="1373" y="1688"/>
                  <a:pt x="1600" y="1673"/>
                  <a:pt x="1747" y="1666"/>
                </a:cubicBezTo>
                <a:cubicBezTo>
                  <a:pt x="1894" y="1659"/>
                  <a:pt x="1992" y="1662"/>
                  <a:pt x="2064" y="1643"/>
                </a:cubicBezTo>
                <a:cubicBezTo>
                  <a:pt x="2136" y="1624"/>
                  <a:pt x="2148" y="1586"/>
                  <a:pt x="2178" y="1552"/>
                </a:cubicBezTo>
                <a:cubicBezTo>
                  <a:pt x="2208" y="1518"/>
                  <a:pt x="2231" y="1484"/>
                  <a:pt x="2246" y="1439"/>
                </a:cubicBezTo>
                <a:cubicBezTo>
                  <a:pt x="2261" y="1394"/>
                  <a:pt x="2264" y="1340"/>
                  <a:pt x="2268" y="1280"/>
                </a:cubicBezTo>
                <a:cubicBezTo>
                  <a:pt x="2272" y="1220"/>
                  <a:pt x="2275" y="1151"/>
                  <a:pt x="2268" y="1076"/>
                </a:cubicBezTo>
                <a:cubicBezTo>
                  <a:pt x="2261" y="1001"/>
                  <a:pt x="2246" y="918"/>
                  <a:pt x="2223" y="827"/>
                </a:cubicBezTo>
                <a:cubicBezTo>
                  <a:pt x="2200" y="736"/>
                  <a:pt x="2181" y="642"/>
                  <a:pt x="2132" y="532"/>
                </a:cubicBezTo>
                <a:cubicBezTo>
                  <a:pt x="2083" y="422"/>
                  <a:pt x="1992" y="256"/>
                  <a:pt x="1928" y="169"/>
                </a:cubicBezTo>
                <a:cubicBezTo>
                  <a:pt x="1864" y="82"/>
                  <a:pt x="1805" y="46"/>
                  <a:pt x="1747" y="10"/>
                </a:cubicBezTo>
              </a:path>
            </a:pathLst>
          </a:custGeom>
          <a:noFill/>
          <a:ln w="57150" cap="flat" cmpd="sng">
            <a:solidFill>
              <a:srgbClr val="808080"/>
            </a:solidFill>
            <a:prstDash val="solid"/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797634" name="Text Box 66"/>
          <p:cNvSpPr txBox="1">
            <a:spLocks noChangeArrowheads="1"/>
          </p:cNvSpPr>
          <p:nvPr/>
        </p:nvSpPr>
        <p:spPr bwMode="auto">
          <a:xfrm>
            <a:off x="7127875" y="1736725"/>
            <a:ext cx="1444625" cy="244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1600" b="0">
                <a:latin typeface="Times New Roman" pitchFamily="18" charset="0"/>
              </a:rPr>
              <a:t>очередь длины 1</a:t>
            </a:r>
          </a:p>
        </p:txBody>
      </p:sp>
      <p:sp>
        <p:nvSpPr>
          <p:cNvPr id="2797635" name="Text Box 67"/>
          <p:cNvSpPr txBox="1">
            <a:spLocks noChangeArrowheads="1"/>
          </p:cNvSpPr>
          <p:nvPr/>
        </p:nvSpPr>
        <p:spPr bwMode="auto">
          <a:xfrm>
            <a:off x="1116013" y="3789363"/>
            <a:ext cx="6608762" cy="2152650"/>
          </a:xfrm>
          <a:prstGeom prst="rect">
            <a:avLst/>
          </a:prstGeom>
          <a:solidFill>
            <a:srgbClr val="F9F7C7"/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lIns="198000" tIns="154800" rIns="198000" bIns="154800">
            <a:spAutoFit/>
          </a:bodyPr>
          <a:lstStyle/>
          <a:p>
            <a:r>
              <a:rPr lang="ru-RU" sz="2000" b="0" u="sng">
                <a:latin typeface="Times New Roman" pitchFamily="18" charset="0"/>
              </a:rPr>
              <a:t>Другие примеры</a:t>
            </a:r>
            <a:r>
              <a:rPr lang="ru-RU" sz="2000" b="0">
                <a:latin typeface="Times New Roman" pitchFamily="18" charset="0"/>
              </a:rPr>
              <a:t>:</a:t>
            </a:r>
          </a:p>
          <a:p>
            <a:r>
              <a:rPr lang="ru-RU" sz="2000" b="0">
                <a:latin typeface="Times New Roman" pitchFamily="18" charset="0"/>
              </a:rPr>
              <a:t>Меню, в окне графического интерфейса,</a:t>
            </a:r>
            <a:br>
              <a:rPr lang="ru-RU" sz="2000" b="0">
                <a:latin typeface="Times New Roman" pitchFamily="18" charset="0"/>
              </a:rPr>
            </a:br>
            <a:r>
              <a:rPr lang="ru-RU" sz="2000" b="0">
                <a:latin typeface="Times New Roman" pitchFamily="18" charset="0"/>
              </a:rPr>
              <a:t>в котором некоторые кнопки «бледные».</a:t>
            </a:r>
          </a:p>
          <a:p>
            <a:r>
              <a:rPr lang="ru-RU" sz="2000" b="0">
                <a:latin typeface="Times New Roman" pitchFamily="18" charset="0"/>
              </a:rPr>
              <a:t>Автомат по продаже «чего-нибудь», который</a:t>
            </a:r>
            <a:br>
              <a:rPr lang="ru-RU" sz="2000" b="0">
                <a:latin typeface="Times New Roman" pitchFamily="18" charset="0"/>
              </a:rPr>
            </a:br>
            <a:r>
              <a:rPr lang="ru-RU" sz="2000" b="0">
                <a:latin typeface="Times New Roman" pitchFamily="18" charset="0"/>
              </a:rPr>
              <a:t>блокирует приём монет, когда «чего-нибудь» кончилось.</a:t>
            </a:r>
          </a:p>
        </p:txBody>
      </p:sp>
      <p:sp>
        <p:nvSpPr>
          <p:cNvPr id="2797636" name="Text Box 68"/>
          <p:cNvSpPr txBox="1">
            <a:spLocks noChangeArrowheads="1"/>
          </p:cNvSpPr>
          <p:nvPr/>
        </p:nvSpPr>
        <p:spPr bwMode="auto">
          <a:xfrm>
            <a:off x="71438" y="63166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500"/>
                                        <p:tgtEl>
                                          <p:spTgt spid="2797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7635" grpId="0" animBg="1"/>
      <p:bldP spid="27976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705B-0012-4DB6-8E10-8C60673E7FFC}" type="slidenum">
              <a:rPr lang="ru-RU"/>
              <a:pPr/>
              <a:t>8</a:t>
            </a:fld>
            <a:endParaRPr lang="ru-RU"/>
          </a:p>
        </p:txBody>
      </p:sp>
      <p:pic>
        <p:nvPicPr>
          <p:cNvPr id="2801708" name="Picture 44" descr="Стимулы на выбор 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138" y="1000125"/>
            <a:ext cx="4595812" cy="773113"/>
          </a:xfrm>
          <a:prstGeom prst="rect">
            <a:avLst/>
          </a:prstGeom>
          <a:noFill/>
        </p:spPr>
      </p:pic>
      <p:sp>
        <p:nvSpPr>
          <p:cNvPr id="280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96863"/>
            <a:ext cx="8748712" cy="668337"/>
          </a:xfrm>
          <a:noFill/>
        </p:spPr>
        <p:txBody>
          <a:bodyPr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 Несколько стимулов</a:t>
            </a:r>
          </a:p>
        </p:txBody>
      </p:sp>
      <p:grpSp>
        <p:nvGrpSpPr>
          <p:cNvPr id="2801667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01668" name="Text Box 4"/>
            <p:cNvSpPr txBox="1">
              <a:spLocks noChangeArrowheads="1"/>
            </p:cNvSpPr>
            <p:nvPr/>
          </p:nvSpPr>
          <p:spPr bwMode="auto">
            <a:xfrm>
              <a:off x="3969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801669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01670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01671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1672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1673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1674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167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01676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01677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  <p:sp>
        <p:nvSpPr>
          <p:cNvPr id="2801679" name="Text Box 15"/>
          <p:cNvSpPr txBox="1">
            <a:spLocks noChangeArrowheads="1"/>
          </p:cNvSpPr>
          <p:nvPr/>
        </p:nvSpPr>
        <p:spPr bwMode="auto">
          <a:xfrm>
            <a:off x="4959350" y="1189038"/>
            <a:ext cx="3825875" cy="400050"/>
          </a:xfrm>
          <a:prstGeom prst="rect">
            <a:avLst/>
          </a:prstGeom>
          <a:solidFill>
            <a:srgbClr val="F9F7C7"/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r>
              <a:rPr lang="ru-RU" b="0">
                <a:latin typeface="Times New Roman" pitchFamily="18" charset="0"/>
              </a:rPr>
              <a:t>Функция от двух аргументов</a:t>
            </a:r>
          </a:p>
        </p:txBody>
      </p:sp>
      <p:pic>
        <p:nvPicPr>
          <p:cNvPr id="2801685" name="Picture 21" descr="Стимулы на выбор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952625"/>
            <a:ext cx="2063750" cy="849313"/>
          </a:xfrm>
          <a:prstGeom prst="rect">
            <a:avLst/>
          </a:prstGeom>
          <a:noFill/>
        </p:spPr>
      </p:pic>
      <p:pic>
        <p:nvPicPr>
          <p:cNvPr id="2801686" name="Picture 22" descr="Стимулы на выбор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413" y="2178050"/>
            <a:ext cx="2063750" cy="638175"/>
          </a:xfrm>
          <a:prstGeom prst="rect">
            <a:avLst/>
          </a:prstGeom>
          <a:noFill/>
        </p:spPr>
      </p:pic>
      <p:pic>
        <p:nvPicPr>
          <p:cNvPr id="2801687" name="Picture 23" descr="Стимулы на выбор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0413" y="1989138"/>
            <a:ext cx="2063750" cy="525462"/>
          </a:xfrm>
          <a:prstGeom prst="rect">
            <a:avLst/>
          </a:prstGeom>
          <a:noFill/>
        </p:spPr>
      </p:pic>
      <p:pic>
        <p:nvPicPr>
          <p:cNvPr id="2801688" name="Picture 24" descr="Стимулы на выбор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6075" y="1916113"/>
            <a:ext cx="2063750" cy="962025"/>
          </a:xfrm>
          <a:prstGeom prst="rect">
            <a:avLst/>
          </a:prstGeom>
          <a:noFill/>
        </p:spPr>
      </p:pic>
      <p:grpSp>
        <p:nvGrpSpPr>
          <p:cNvPr id="2801691" name="Group 27"/>
          <p:cNvGrpSpPr>
            <a:grpSpLocks/>
          </p:cNvGrpSpPr>
          <p:nvPr/>
        </p:nvGrpSpPr>
        <p:grpSpPr bwMode="auto">
          <a:xfrm>
            <a:off x="2538413" y="2816225"/>
            <a:ext cx="1781175" cy="538163"/>
            <a:chOff x="1599" y="1774"/>
            <a:chExt cx="1122" cy="339"/>
          </a:xfrm>
        </p:grpSpPr>
        <p:sp>
          <p:nvSpPr>
            <p:cNvPr id="2801689" name="Text Box 25"/>
            <p:cNvSpPr txBox="1">
              <a:spLocks noChangeArrowheads="1"/>
            </p:cNvSpPr>
            <p:nvPr/>
          </p:nvSpPr>
          <p:spPr bwMode="auto">
            <a:xfrm>
              <a:off x="1599" y="1774"/>
              <a:ext cx="1122" cy="339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/>
                <a:t>F</a:t>
              </a:r>
              <a:r>
                <a:rPr lang="en-US" sz="1600" baseline="-25000"/>
                <a:t>1</a:t>
              </a:r>
              <a:r>
                <a:rPr lang="en-US" sz="1600" b="0"/>
                <a:t> </a:t>
              </a:r>
              <a:r>
                <a:rPr lang="en-US" sz="1600" i="1">
                  <a:latin typeface="Times New Roman" pitchFamily="18" charset="0"/>
                </a:rPr>
                <a:t>saco</a:t>
              </a:r>
              <a:r>
                <a:rPr lang="ru-RU" sz="1600" b="0" baseline="-25000">
                  <a:latin typeface="Times New Roman" pitchFamily="18" charset="0"/>
                </a:rPr>
                <a:t>один стимул</a:t>
              </a:r>
              <a:r>
                <a:rPr lang="en-US" sz="1600" b="0"/>
                <a:t> </a:t>
              </a:r>
              <a:r>
                <a:rPr lang="en-US" sz="1600"/>
                <a:t>F</a:t>
              </a:r>
              <a:r>
                <a:rPr lang="en-US" sz="1600" baseline="-25000"/>
                <a:t>0</a:t>
              </a:r>
            </a:p>
            <a:p>
              <a:pPr>
                <a:spcBef>
                  <a:spcPct val="20000"/>
                </a:spcBef>
              </a:pPr>
              <a:r>
                <a:rPr lang="en-US" sz="1600"/>
                <a:t>F</a:t>
              </a:r>
              <a:r>
                <a:rPr lang="en-US" sz="1600" baseline="-25000"/>
                <a:t>1</a:t>
              </a:r>
              <a:r>
                <a:rPr lang="en-US" sz="1600" b="0"/>
                <a:t> </a:t>
              </a:r>
              <a:r>
                <a:rPr lang="en-US" sz="1600" i="1">
                  <a:latin typeface="Times New Roman" pitchFamily="18" charset="0"/>
                </a:rPr>
                <a:t>saco</a:t>
              </a:r>
              <a:r>
                <a:rPr lang="ru-RU" sz="1600" b="0" baseline="-25000">
                  <a:latin typeface="Times New Roman" pitchFamily="18" charset="0"/>
                </a:rPr>
                <a:t>два стимула</a:t>
              </a:r>
              <a:r>
                <a:rPr lang="en-US" sz="1600" b="0"/>
                <a:t> </a:t>
              </a:r>
              <a:r>
                <a:rPr lang="en-US" sz="1600"/>
                <a:t>F</a:t>
              </a:r>
              <a:r>
                <a:rPr lang="en-US" sz="1600" baseline="-25000"/>
                <a:t>0</a:t>
              </a:r>
              <a:endParaRPr lang="ru-RU" sz="1600" b="0">
                <a:latin typeface="Times New Roman" pitchFamily="18" charset="0"/>
              </a:endParaRPr>
            </a:p>
          </p:txBody>
        </p:sp>
        <p:sp>
          <p:nvSpPr>
            <p:cNvPr id="2801690" name="Line 26"/>
            <p:cNvSpPr>
              <a:spLocks noChangeShapeType="1"/>
            </p:cNvSpPr>
            <p:nvPr/>
          </p:nvSpPr>
          <p:spPr bwMode="auto">
            <a:xfrm>
              <a:off x="1769" y="1865"/>
              <a:ext cx="29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/>
            <a:lstStyle/>
            <a:p>
              <a:endParaRPr lang="ru-RU"/>
            </a:p>
          </p:txBody>
        </p:sp>
      </p:grpSp>
      <p:grpSp>
        <p:nvGrpSpPr>
          <p:cNvPr id="2801692" name="Group 28"/>
          <p:cNvGrpSpPr>
            <a:grpSpLocks/>
          </p:cNvGrpSpPr>
          <p:nvPr/>
        </p:nvGrpSpPr>
        <p:grpSpPr bwMode="auto">
          <a:xfrm>
            <a:off x="4787900" y="2819400"/>
            <a:ext cx="1781175" cy="538163"/>
            <a:chOff x="1599" y="1774"/>
            <a:chExt cx="1122" cy="339"/>
          </a:xfrm>
        </p:grpSpPr>
        <p:sp>
          <p:nvSpPr>
            <p:cNvPr id="2801693" name="Text Box 29"/>
            <p:cNvSpPr txBox="1">
              <a:spLocks noChangeArrowheads="1"/>
            </p:cNvSpPr>
            <p:nvPr/>
          </p:nvSpPr>
          <p:spPr bwMode="auto">
            <a:xfrm>
              <a:off x="1599" y="1774"/>
              <a:ext cx="1122" cy="339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/>
                <a:t>F</a:t>
              </a:r>
              <a:r>
                <a:rPr lang="ru-RU" sz="1600" baseline="-25000"/>
                <a:t>2</a:t>
              </a:r>
              <a:r>
                <a:rPr lang="en-US" sz="1600" b="0"/>
                <a:t> </a:t>
              </a:r>
              <a:r>
                <a:rPr lang="en-US" sz="1600" i="1">
                  <a:latin typeface="Times New Roman" pitchFamily="18" charset="0"/>
                </a:rPr>
                <a:t>saco</a:t>
              </a:r>
              <a:r>
                <a:rPr lang="ru-RU" sz="1600" b="0" baseline="-25000">
                  <a:latin typeface="Times New Roman" pitchFamily="18" charset="0"/>
                </a:rPr>
                <a:t>один стимул</a:t>
              </a:r>
              <a:r>
                <a:rPr lang="en-US" sz="1600" b="0"/>
                <a:t> </a:t>
              </a:r>
              <a:r>
                <a:rPr lang="en-US" sz="1600"/>
                <a:t>F</a:t>
              </a:r>
              <a:r>
                <a:rPr lang="en-US" sz="1600" baseline="-25000"/>
                <a:t>0</a:t>
              </a:r>
            </a:p>
            <a:p>
              <a:pPr>
                <a:spcBef>
                  <a:spcPct val="20000"/>
                </a:spcBef>
              </a:pPr>
              <a:r>
                <a:rPr lang="en-US" sz="1600"/>
                <a:t>F</a:t>
              </a:r>
              <a:r>
                <a:rPr lang="ru-RU" sz="1600" baseline="-25000"/>
                <a:t>2</a:t>
              </a:r>
              <a:r>
                <a:rPr lang="en-US" sz="1600" b="0"/>
                <a:t> </a:t>
              </a:r>
              <a:r>
                <a:rPr lang="en-US" sz="1600" i="1">
                  <a:latin typeface="Times New Roman" pitchFamily="18" charset="0"/>
                </a:rPr>
                <a:t>saco</a:t>
              </a:r>
              <a:r>
                <a:rPr lang="ru-RU" sz="1600" b="0" baseline="-25000">
                  <a:latin typeface="Times New Roman" pitchFamily="18" charset="0"/>
                </a:rPr>
                <a:t>два стимула</a:t>
              </a:r>
              <a:r>
                <a:rPr lang="en-US" sz="1600" b="0"/>
                <a:t> </a:t>
              </a:r>
              <a:r>
                <a:rPr lang="en-US" sz="1600"/>
                <a:t>F</a:t>
              </a:r>
              <a:r>
                <a:rPr lang="en-US" sz="1600" baseline="-25000"/>
                <a:t>0</a:t>
              </a:r>
              <a:endParaRPr lang="ru-RU" sz="1600" b="0">
                <a:latin typeface="Times New Roman" pitchFamily="18" charset="0"/>
              </a:endParaRPr>
            </a:p>
          </p:txBody>
        </p:sp>
        <p:sp>
          <p:nvSpPr>
            <p:cNvPr id="2801694" name="Line 30"/>
            <p:cNvSpPr>
              <a:spLocks noChangeShapeType="1"/>
            </p:cNvSpPr>
            <p:nvPr/>
          </p:nvSpPr>
          <p:spPr bwMode="auto">
            <a:xfrm>
              <a:off x="1769" y="1865"/>
              <a:ext cx="29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/>
            <a:lstStyle/>
            <a:p>
              <a:endParaRPr lang="ru-RU"/>
            </a:p>
          </p:txBody>
        </p:sp>
      </p:grpSp>
      <p:grpSp>
        <p:nvGrpSpPr>
          <p:cNvPr id="2801695" name="Group 31"/>
          <p:cNvGrpSpPr>
            <a:grpSpLocks/>
          </p:cNvGrpSpPr>
          <p:nvPr/>
        </p:nvGrpSpPr>
        <p:grpSpPr bwMode="auto">
          <a:xfrm>
            <a:off x="6967538" y="2816225"/>
            <a:ext cx="1781175" cy="538163"/>
            <a:chOff x="1599" y="1774"/>
            <a:chExt cx="1122" cy="339"/>
          </a:xfrm>
        </p:grpSpPr>
        <p:sp>
          <p:nvSpPr>
            <p:cNvPr id="2801696" name="Text Box 32"/>
            <p:cNvSpPr txBox="1">
              <a:spLocks noChangeArrowheads="1"/>
            </p:cNvSpPr>
            <p:nvPr/>
          </p:nvSpPr>
          <p:spPr bwMode="auto">
            <a:xfrm>
              <a:off x="1599" y="1774"/>
              <a:ext cx="1122" cy="339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/>
                <a:t>F</a:t>
              </a:r>
              <a:r>
                <a:rPr lang="ru-RU" sz="1600" baseline="-25000"/>
                <a:t>3</a:t>
              </a:r>
              <a:r>
                <a:rPr lang="en-US" sz="1600" b="0"/>
                <a:t> </a:t>
              </a:r>
              <a:r>
                <a:rPr lang="en-US" sz="1600" i="1">
                  <a:latin typeface="Times New Roman" pitchFamily="18" charset="0"/>
                </a:rPr>
                <a:t>saco</a:t>
              </a:r>
              <a:r>
                <a:rPr lang="ru-RU" sz="1600" b="0" baseline="-25000">
                  <a:latin typeface="Times New Roman" pitchFamily="18" charset="0"/>
                </a:rPr>
                <a:t>один стимул</a:t>
              </a:r>
              <a:r>
                <a:rPr lang="en-US" sz="1600" b="0"/>
                <a:t> </a:t>
              </a:r>
              <a:r>
                <a:rPr lang="en-US" sz="1600"/>
                <a:t>F</a:t>
              </a:r>
              <a:r>
                <a:rPr lang="en-US" sz="1600" baseline="-25000"/>
                <a:t>0</a:t>
              </a:r>
            </a:p>
            <a:p>
              <a:pPr>
                <a:spcBef>
                  <a:spcPct val="20000"/>
                </a:spcBef>
              </a:pPr>
              <a:r>
                <a:rPr lang="en-US" sz="1600"/>
                <a:t>F</a:t>
              </a:r>
              <a:r>
                <a:rPr lang="ru-RU" sz="1600" baseline="-25000"/>
                <a:t>3</a:t>
              </a:r>
              <a:r>
                <a:rPr lang="en-US" sz="1600" b="0"/>
                <a:t> </a:t>
              </a:r>
              <a:r>
                <a:rPr lang="en-US" sz="1600" i="1">
                  <a:latin typeface="Times New Roman" pitchFamily="18" charset="0"/>
                </a:rPr>
                <a:t>saco</a:t>
              </a:r>
              <a:r>
                <a:rPr lang="ru-RU" sz="1600" b="0" baseline="-25000">
                  <a:latin typeface="Times New Roman" pitchFamily="18" charset="0"/>
                </a:rPr>
                <a:t>два стимула</a:t>
              </a:r>
              <a:r>
                <a:rPr lang="en-US" sz="1600" b="0"/>
                <a:t> </a:t>
              </a:r>
              <a:r>
                <a:rPr lang="en-US" sz="1600"/>
                <a:t>F</a:t>
              </a:r>
              <a:r>
                <a:rPr lang="en-US" sz="1600" baseline="-25000"/>
                <a:t>0</a:t>
              </a:r>
              <a:endParaRPr lang="ru-RU" sz="1600" b="0">
                <a:latin typeface="Times New Roman" pitchFamily="18" charset="0"/>
              </a:endParaRPr>
            </a:p>
          </p:txBody>
        </p:sp>
        <p:sp>
          <p:nvSpPr>
            <p:cNvPr id="2801697" name="Line 33"/>
            <p:cNvSpPr>
              <a:spLocks noChangeShapeType="1"/>
            </p:cNvSpPr>
            <p:nvPr/>
          </p:nvSpPr>
          <p:spPr bwMode="auto">
            <a:xfrm>
              <a:off x="1769" y="1865"/>
              <a:ext cx="29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/>
            <a:lstStyle/>
            <a:p>
              <a:endParaRPr lang="ru-RU"/>
            </a:p>
          </p:txBody>
        </p:sp>
      </p:grpSp>
      <p:sp>
        <p:nvSpPr>
          <p:cNvPr id="2801698" name="Freeform 34"/>
          <p:cNvSpPr>
            <a:spLocks/>
          </p:cNvSpPr>
          <p:nvPr/>
        </p:nvSpPr>
        <p:spPr bwMode="auto">
          <a:xfrm>
            <a:off x="107950" y="1801813"/>
            <a:ext cx="8797925" cy="1704975"/>
          </a:xfrm>
          <a:custGeom>
            <a:avLst/>
            <a:gdLst/>
            <a:ahLst/>
            <a:cxnLst>
              <a:cxn ang="0">
                <a:pos x="136" y="50"/>
              </a:cxn>
              <a:cxn ang="0">
                <a:pos x="45" y="140"/>
              </a:cxn>
              <a:cxn ang="0">
                <a:pos x="0" y="277"/>
              </a:cxn>
              <a:cxn ang="0">
                <a:pos x="45" y="481"/>
              </a:cxn>
              <a:cxn ang="0">
                <a:pos x="136" y="617"/>
              </a:cxn>
              <a:cxn ang="0">
                <a:pos x="657" y="798"/>
              </a:cxn>
              <a:cxn ang="0">
                <a:pos x="1202" y="1002"/>
              </a:cxn>
              <a:cxn ang="0">
                <a:pos x="1519" y="1048"/>
              </a:cxn>
              <a:cxn ang="0">
                <a:pos x="2109" y="1070"/>
              </a:cxn>
              <a:cxn ang="0">
                <a:pos x="3334" y="1070"/>
              </a:cxn>
              <a:cxn ang="0">
                <a:pos x="4059" y="1048"/>
              </a:cxn>
              <a:cxn ang="0">
                <a:pos x="5216" y="1048"/>
              </a:cxn>
              <a:cxn ang="0">
                <a:pos x="5488" y="1025"/>
              </a:cxn>
              <a:cxn ang="0">
                <a:pos x="5534" y="866"/>
              </a:cxn>
              <a:cxn ang="0">
                <a:pos x="5534" y="707"/>
              </a:cxn>
              <a:cxn ang="0">
                <a:pos x="5534" y="413"/>
              </a:cxn>
              <a:cxn ang="0">
                <a:pos x="5488" y="254"/>
              </a:cxn>
              <a:cxn ang="0">
                <a:pos x="5352" y="118"/>
              </a:cxn>
              <a:cxn ang="0">
                <a:pos x="5080" y="27"/>
              </a:cxn>
              <a:cxn ang="0">
                <a:pos x="4626" y="4"/>
              </a:cxn>
              <a:cxn ang="0">
                <a:pos x="4127" y="4"/>
              </a:cxn>
              <a:cxn ang="0">
                <a:pos x="3356" y="27"/>
              </a:cxn>
              <a:cxn ang="0">
                <a:pos x="2744" y="27"/>
              </a:cxn>
              <a:cxn ang="0">
                <a:pos x="1927" y="95"/>
              </a:cxn>
              <a:cxn ang="0">
                <a:pos x="1179" y="95"/>
              </a:cxn>
              <a:cxn ang="0">
                <a:pos x="748" y="27"/>
              </a:cxn>
              <a:cxn ang="0">
                <a:pos x="453" y="27"/>
              </a:cxn>
              <a:cxn ang="0">
                <a:pos x="249" y="27"/>
              </a:cxn>
              <a:cxn ang="0">
                <a:pos x="136" y="50"/>
              </a:cxn>
            </a:cxnLst>
            <a:rect l="0" t="0" r="r" b="b"/>
            <a:pathLst>
              <a:path w="5542" h="1074">
                <a:moveTo>
                  <a:pt x="136" y="50"/>
                </a:moveTo>
                <a:cubicBezTo>
                  <a:pt x="102" y="69"/>
                  <a:pt x="68" y="102"/>
                  <a:pt x="45" y="140"/>
                </a:cubicBezTo>
                <a:cubicBezTo>
                  <a:pt x="22" y="178"/>
                  <a:pt x="0" y="220"/>
                  <a:pt x="0" y="277"/>
                </a:cubicBezTo>
                <a:cubicBezTo>
                  <a:pt x="0" y="334"/>
                  <a:pt x="22" y="424"/>
                  <a:pt x="45" y="481"/>
                </a:cubicBezTo>
                <a:cubicBezTo>
                  <a:pt x="68" y="538"/>
                  <a:pt x="34" y="564"/>
                  <a:pt x="136" y="617"/>
                </a:cubicBezTo>
                <a:cubicBezTo>
                  <a:pt x="238" y="670"/>
                  <a:pt x="479" y="734"/>
                  <a:pt x="657" y="798"/>
                </a:cubicBezTo>
                <a:cubicBezTo>
                  <a:pt x="835" y="862"/>
                  <a:pt x="1058" y="960"/>
                  <a:pt x="1202" y="1002"/>
                </a:cubicBezTo>
                <a:cubicBezTo>
                  <a:pt x="1346" y="1044"/>
                  <a:pt x="1368" y="1037"/>
                  <a:pt x="1519" y="1048"/>
                </a:cubicBezTo>
                <a:cubicBezTo>
                  <a:pt x="1670" y="1059"/>
                  <a:pt x="1807" y="1066"/>
                  <a:pt x="2109" y="1070"/>
                </a:cubicBezTo>
                <a:cubicBezTo>
                  <a:pt x="2411" y="1074"/>
                  <a:pt x="3009" y="1074"/>
                  <a:pt x="3334" y="1070"/>
                </a:cubicBezTo>
                <a:cubicBezTo>
                  <a:pt x="3659" y="1066"/>
                  <a:pt x="3745" y="1052"/>
                  <a:pt x="4059" y="1048"/>
                </a:cubicBezTo>
                <a:cubicBezTo>
                  <a:pt x="4373" y="1044"/>
                  <a:pt x="4978" y="1052"/>
                  <a:pt x="5216" y="1048"/>
                </a:cubicBezTo>
                <a:cubicBezTo>
                  <a:pt x="5454" y="1044"/>
                  <a:pt x="5435" y="1055"/>
                  <a:pt x="5488" y="1025"/>
                </a:cubicBezTo>
                <a:cubicBezTo>
                  <a:pt x="5541" y="995"/>
                  <a:pt x="5526" y="919"/>
                  <a:pt x="5534" y="866"/>
                </a:cubicBezTo>
                <a:cubicBezTo>
                  <a:pt x="5542" y="813"/>
                  <a:pt x="5534" y="782"/>
                  <a:pt x="5534" y="707"/>
                </a:cubicBezTo>
                <a:cubicBezTo>
                  <a:pt x="5534" y="632"/>
                  <a:pt x="5542" y="488"/>
                  <a:pt x="5534" y="413"/>
                </a:cubicBezTo>
                <a:cubicBezTo>
                  <a:pt x="5526" y="338"/>
                  <a:pt x="5518" y="303"/>
                  <a:pt x="5488" y="254"/>
                </a:cubicBezTo>
                <a:cubicBezTo>
                  <a:pt x="5458" y="205"/>
                  <a:pt x="5420" y="156"/>
                  <a:pt x="5352" y="118"/>
                </a:cubicBezTo>
                <a:cubicBezTo>
                  <a:pt x="5284" y="80"/>
                  <a:pt x="5201" y="46"/>
                  <a:pt x="5080" y="27"/>
                </a:cubicBezTo>
                <a:cubicBezTo>
                  <a:pt x="4959" y="8"/>
                  <a:pt x="4785" y="8"/>
                  <a:pt x="4626" y="4"/>
                </a:cubicBezTo>
                <a:cubicBezTo>
                  <a:pt x="4467" y="0"/>
                  <a:pt x="4339" y="0"/>
                  <a:pt x="4127" y="4"/>
                </a:cubicBezTo>
                <a:cubicBezTo>
                  <a:pt x="3915" y="8"/>
                  <a:pt x="3586" y="23"/>
                  <a:pt x="3356" y="27"/>
                </a:cubicBezTo>
                <a:cubicBezTo>
                  <a:pt x="3126" y="31"/>
                  <a:pt x="2982" y="16"/>
                  <a:pt x="2744" y="27"/>
                </a:cubicBezTo>
                <a:cubicBezTo>
                  <a:pt x="2506" y="38"/>
                  <a:pt x="2188" y="84"/>
                  <a:pt x="1927" y="95"/>
                </a:cubicBezTo>
                <a:cubicBezTo>
                  <a:pt x="1666" y="106"/>
                  <a:pt x="1375" y="106"/>
                  <a:pt x="1179" y="95"/>
                </a:cubicBezTo>
                <a:cubicBezTo>
                  <a:pt x="983" y="84"/>
                  <a:pt x="869" y="38"/>
                  <a:pt x="748" y="27"/>
                </a:cubicBezTo>
                <a:cubicBezTo>
                  <a:pt x="627" y="16"/>
                  <a:pt x="536" y="27"/>
                  <a:pt x="453" y="27"/>
                </a:cubicBezTo>
                <a:cubicBezTo>
                  <a:pt x="370" y="27"/>
                  <a:pt x="298" y="27"/>
                  <a:pt x="249" y="27"/>
                </a:cubicBezTo>
                <a:cubicBezTo>
                  <a:pt x="200" y="27"/>
                  <a:pt x="170" y="31"/>
                  <a:pt x="136" y="50"/>
                </a:cubicBezTo>
                <a:close/>
              </a:path>
            </a:pathLst>
          </a:custGeom>
          <a:noFill/>
          <a:ln w="57150" cap="flat" cmpd="sng">
            <a:solidFill>
              <a:srgbClr val="808080"/>
            </a:solidFill>
            <a:prstDash val="solid"/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pic>
        <p:nvPicPr>
          <p:cNvPr id="2801699" name="Picture 35" descr="Тесты несколько стимулов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5863" y="3743325"/>
            <a:ext cx="7273925" cy="2781300"/>
          </a:xfrm>
          <a:prstGeom prst="rect">
            <a:avLst/>
          </a:prstGeom>
          <a:noFill/>
        </p:spPr>
      </p:pic>
      <p:sp>
        <p:nvSpPr>
          <p:cNvPr id="2801700" name="Text Box 36"/>
          <p:cNvSpPr txBox="1">
            <a:spLocks noChangeArrowheads="1"/>
          </p:cNvSpPr>
          <p:nvPr/>
        </p:nvSpPr>
        <p:spPr bwMode="auto">
          <a:xfrm>
            <a:off x="57150" y="3644900"/>
            <a:ext cx="1063625" cy="1006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ru-RU" sz="2000" b="0" u="sng">
                <a:latin typeface="Times New Roman" pitchFamily="18" charset="0"/>
              </a:rPr>
              <a:t>Полный</a:t>
            </a:r>
            <a:br>
              <a:rPr lang="ru-RU" sz="2000" b="0" u="sng">
                <a:latin typeface="Times New Roman" pitchFamily="18" charset="0"/>
              </a:rPr>
            </a:br>
            <a:r>
              <a:rPr lang="ru-RU" sz="2000" b="0" u="sng">
                <a:latin typeface="Times New Roman" pitchFamily="18" charset="0"/>
              </a:rPr>
              <a:t>набор</a:t>
            </a:r>
            <a:br>
              <a:rPr lang="ru-RU" sz="2000" b="0" u="sng">
                <a:latin typeface="Times New Roman" pitchFamily="18" charset="0"/>
              </a:rPr>
            </a:br>
            <a:r>
              <a:rPr lang="ru-RU" sz="2000" b="0" u="sng">
                <a:latin typeface="Times New Roman" pitchFamily="18" charset="0"/>
              </a:rPr>
              <a:t>тестов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EC5E-7F91-4846-ADB7-EEFB3C7B25E5}" type="slidenum">
              <a:rPr lang="ru-RU"/>
              <a:pPr/>
              <a:t>9</a:t>
            </a:fld>
            <a:endParaRPr lang="ru-RU"/>
          </a:p>
        </p:txBody>
      </p:sp>
      <p:pic>
        <p:nvPicPr>
          <p:cNvPr id="2809890" name="Picture 34" descr="Реакции на выбор 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138" y="1000125"/>
            <a:ext cx="4595812" cy="773113"/>
          </a:xfrm>
          <a:prstGeom prst="rect">
            <a:avLst/>
          </a:prstGeom>
          <a:noFill/>
        </p:spPr>
      </p:pic>
      <p:pic>
        <p:nvPicPr>
          <p:cNvPr id="2809858" name="Picture 2" descr="Реакции на выбор 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900" y="1989138"/>
            <a:ext cx="1962150" cy="762000"/>
          </a:xfrm>
          <a:prstGeom prst="rect">
            <a:avLst/>
          </a:prstGeom>
          <a:noFill/>
        </p:spPr>
      </p:pic>
      <p:sp>
        <p:nvSpPr>
          <p:cNvPr id="2809859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96863"/>
            <a:ext cx="8748712" cy="668337"/>
          </a:xfrm>
          <a:noFill/>
        </p:spPr>
        <p:txBody>
          <a:bodyPr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4. Не все реакции </a:t>
            </a:r>
            <a:r>
              <a:rPr lang="ru-RU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(частичная стационарность)</a:t>
            </a:r>
          </a:p>
        </p:txBody>
      </p:sp>
      <p:grpSp>
        <p:nvGrpSpPr>
          <p:cNvPr id="2809860" name="Group 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09861" name="Text Box 5"/>
            <p:cNvSpPr txBox="1">
              <a:spLocks noChangeArrowheads="1"/>
            </p:cNvSpPr>
            <p:nvPr/>
          </p:nvSpPr>
          <p:spPr bwMode="auto">
            <a:xfrm>
              <a:off x="3969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809862" name="Group 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09863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09864" name="Rectangle 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9865" name="Rectangl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9866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9867" name="Rectangle 1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9868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0986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09870" name="Text Box 14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(29)</a:t>
                </a:r>
              </a:p>
            </p:txBody>
          </p:sp>
        </p:grpSp>
      </p:grpSp>
      <p:sp>
        <p:nvSpPr>
          <p:cNvPr id="2809871" name="Text Box 15"/>
          <p:cNvSpPr txBox="1">
            <a:spLocks noChangeArrowheads="1"/>
          </p:cNvSpPr>
          <p:nvPr/>
        </p:nvSpPr>
        <p:spPr bwMode="auto">
          <a:xfrm>
            <a:off x="5218113" y="1117600"/>
            <a:ext cx="2452687" cy="400050"/>
          </a:xfrm>
          <a:prstGeom prst="rect">
            <a:avLst/>
          </a:prstGeom>
          <a:solidFill>
            <a:srgbClr val="F9F7C7"/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r>
              <a:rPr lang="ru-RU" b="0">
                <a:latin typeface="Times New Roman" pitchFamily="18" charset="0"/>
              </a:rPr>
              <a:t>Вывод в два порта</a:t>
            </a:r>
          </a:p>
        </p:txBody>
      </p:sp>
      <p:sp>
        <p:nvSpPr>
          <p:cNvPr id="2809872" name="Text Box 16"/>
          <p:cNvSpPr txBox="1">
            <a:spLocks noChangeArrowheads="1"/>
          </p:cNvSpPr>
          <p:nvPr/>
        </p:nvSpPr>
        <p:spPr bwMode="auto">
          <a:xfrm>
            <a:off x="2087563" y="2816225"/>
            <a:ext cx="2052637" cy="53816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/>
              <a:t>T</a:t>
            </a:r>
            <a:r>
              <a:rPr lang="en-US" sz="1600" baseline="-25000"/>
              <a:t>1</a:t>
            </a:r>
            <a:r>
              <a:rPr lang="en-US" sz="1600" b="0"/>
              <a:t> </a:t>
            </a:r>
            <a:r>
              <a:rPr lang="en-US" sz="1600" i="1">
                <a:latin typeface="Times New Roman" pitchFamily="18" charset="0"/>
              </a:rPr>
              <a:t>saco</a:t>
            </a:r>
            <a:r>
              <a:rPr lang="ru-RU" sz="1600" b="0" baseline="-25000">
                <a:latin typeface="Times New Roman" pitchFamily="18" charset="0"/>
              </a:rPr>
              <a:t>все реакции</a:t>
            </a:r>
            <a:r>
              <a:rPr lang="en-US" sz="1600" b="0"/>
              <a:t> </a:t>
            </a:r>
            <a:r>
              <a:rPr lang="en-US" sz="1600"/>
              <a:t>T</a:t>
            </a:r>
            <a:r>
              <a:rPr lang="en-US" sz="1600" baseline="-25000"/>
              <a:t>0</a:t>
            </a:r>
          </a:p>
          <a:p>
            <a:pPr>
              <a:spcBef>
                <a:spcPct val="20000"/>
              </a:spcBef>
            </a:pPr>
            <a:r>
              <a:rPr lang="en-US" sz="1600"/>
              <a:t>T</a:t>
            </a:r>
            <a:r>
              <a:rPr lang="en-US" sz="1600" baseline="-25000"/>
              <a:t>1</a:t>
            </a:r>
            <a:r>
              <a:rPr lang="en-US" sz="1600" b="0"/>
              <a:t> </a:t>
            </a:r>
            <a:r>
              <a:rPr lang="en-US" sz="1600" i="1">
                <a:latin typeface="Times New Roman" pitchFamily="18" charset="0"/>
              </a:rPr>
              <a:t>saco</a:t>
            </a:r>
            <a:r>
              <a:rPr lang="ru-RU" sz="1600" b="0" baseline="-25000">
                <a:latin typeface="Times New Roman" pitchFamily="18" charset="0"/>
              </a:rPr>
              <a:t>реакции из порта</a:t>
            </a:r>
            <a:r>
              <a:rPr lang="en-US" sz="1600" b="0"/>
              <a:t> </a:t>
            </a:r>
            <a:r>
              <a:rPr lang="en-US" sz="1600"/>
              <a:t>T</a:t>
            </a:r>
            <a:r>
              <a:rPr lang="en-US" sz="1600" baseline="-25000"/>
              <a:t>0</a:t>
            </a:r>
            <a:endParaRPr lang="ru-RU" sz="1600" b="0">
              <a:latin typeface="Times New Roman" pitchFamily="18" charset="0"/>
            </a:endParaRPr>
          </a:p>
        </p:txBody>
      </p:sp>
      <p:sp>
        <p:nvSpPr>
          <p:cNvPr id="2809873" name="Line 17"/>
          <p:cNvSpPr>
            <a:spLocks noChangeShapeType="1"/>
          </p:cNvSpPr>
          <p:nvPr/>
        </p:nvSpPr>
        <p:spPr bwMode="auto">
          <a:xfrm>
            <a:off x="2357438" y="3249613"/>
            <a:ext cx="468312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809874" name="Text Box 18"/>
          <p:cNvSpPr txBox="1">
            <a:spLocks noChangeArrowheads="1"/>
          </p:cNvSpPr>
          <p:nvPr/>
        </p:nvSpPr>
        <p:spPr bwMode="auto">
          <a:xfrm>
            <a:off x="4392613" y="2819400"/>
            <a:ext cx="2052637" cy="53816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/>
              <a:t>T</a:t>
            </a:r>
            <a:r>
              <a:rPr lang="ru-RU" sz="1600" baseline="-25000"/>
              <a:t>2</a:t>
            </a:r>
            <a:r>
              <a:rPr lang="en-US" sz="1600" b="0"/>
              <a:t> </a:t>
            </a:r>
            <a:r>
              <a:rPr lang="en-US" sz="1600" i="1">
                <a:latin typeface="Times New Roman" pitchFamily="18" charset="0"/>
              </a:rPr>
              <a:t>saco</a:t>
            </a:r>
            <a:r>
              <a:rPr lang="ru-RU" sz="1600" b="0" baseline="-25000">
                <a:latin typeface="Times New Roman" pitchFamily="18" charset="0"/>
              </a:rPr>
              <a:t>все реакции</a:t>
            </a:r>
            <a:r>
              <a:rPr lang="en-US" sz="1600" b="0"/>
              <a:t> </a:t>
            </a:r>
            <a:r>
              <a:rPr lang="en-US" sz="1600"/>
              <a:t>T</a:t>
            </a:r>
            <a:r>
              <a:rPr lang="en-US" sz="1600" baseline="-25000"/>
              <a:t>0</a:t>
            </a:r>
          </a:p>
          <a:p>
            <a:pPr>
              <a:spcBef>
                <a:spcPct val="20000"/>
              </a:spcBef>
            </a:pPr>
            <a:r>
              <a:rPr lang="en-US" sz="1600"/>
              <a:t>T</a:t>
            </a:r>
            <a:r>
              <a:rPr lang="ru-RU" sz="1600" baseline="-25000"/>
              <a:t>2</a:t>
            </a:r>
            <a:r>
              <a:rPr lang="en-US" sz="1600" b="0"/>
              <a:t> </a:t>
            </a:r>
            <a:r>
              <a:rPr lang="en-US" sz="1600" i="1">
                <a:latin typeface="Times New Roman" pitchFamily="18" charset="0"/>
              </a:rPr>
              <a:t>saco</a:t>
            </a:r>
            <a:r>
              <a:rPr lang="ru-RU" sz="1600" b="0" baseline="-25000">
                <a:latin typeface="Times New Roman" pitchFamily="18" charset="0"/>
              </a:rPr>
              <a:t>реакции из порта</a:t>
            </a:r>
            <a:r>
              <a:rPr lang="en-US" sz="1600" b="0"/>
              <a:t> </a:t>
            </a:r>
            <a:r>
              <a:rPr lang="en-US" sz="1600"/>
              <a:t>T</a:t>
            </a:r>
            <a:r>
              <a:rPr lang="en-US" sz="1600" baseline="-25000"/>
              <a:t>0</a:t>
            </a:r>
            <a:endParaRPr lang="ru-RU" sz="1600" b="0">
              <a:latin typeface="Times New Roman" pitchFamily="18" charset="0"/>
            </a:endParaRPr>
          </a:p>
        </p:txBody>
      </p:sp>
      <p:sp>
        <p:nvSpPr>
          <p:cNvPr id="2809875" name="Line 19"/>
          <p:cNvSpPr>
            <a:spLocks noChangeShapeType="1"/>
          </p:cNvSpPr>
          <p:nvPr/>
        </p:nvSpPr>
        <p:spPr bwMode="auto">
          <a:xfrm>
            <a:off x="4662488" y="3249613"/>
            <a:ext cx="468312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809876" name="Text Box 20"/>
          <p:cNvSpPr txBox="1">
            <a:spLocks noChangeArrowheads="1"/>
          </p:cNvSpPr>
          <p:nvPr/>
        </p:nvSpPr>
        <p:spPr bwMode="auto">
          <a:xfrm>
            <a:off x="6705600" y="2816225"/>
            <a:ext cx="2052638" cy="53816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/>
              <a:t>T</a:t>
            </a:r>
            <a:r>
              <a:rPr lang="ru-RU" sz="1600" baseline="-25000"/>
              <a:t>3</a:t>
            </a:r>
            <a:r>
              <a:rPr lang="en-US" sz="1600" b="0"/>
              <a:t> </a:t>
            </a:r>
            <a:r>
              <a:rPr lang="en-US" sz="1600" i="1">
                <a:latin typeface="Times New Roman" pitchFamily="18" charset="0"/>
              </a:rPr>
              <a:t>saco</a:t>
            </a:r>
            <a:r>
              <a:rPr lang="ru-RU" sz="1600" b="0" baseline="-25000">
                <a:latin typeface="Times New Roman" pitchFamily="18" charset="0"/>
              </a:rPr>
              <a:t>все реакции</a:t>
            </a:r>
            <a:r>
              <a:rPr lang="en-US" sz="1600" b="0"/>
              <a:t> </a:t>
            </a:r>
            <a:r>
              <a:rPr lang="en-US" sz="1600"/>
              <a:t>T</a:t>
            </a:r>
            <a:r>
              <a:rPr lang="en-US" sz="1600" baseline="-25000"/>
              <a:t>0</a:t>
            </a:r>
          </a:p>
          <a:p>
            <a:pPr>
              <a:spcBef>
                <a:spcPct val="20000"/>
              </a:spcBef>
            </a:pPr>
            <a:r>
              <a:rPr lang="en-US" sz="1600"/>
              <a:t>T</a:t>
            </a:r>
            <a:r>
              <a:rPr lang="ru-RU" sz="1600" baseline="-25000"/>
              <a:t>3</a:t>
            </a:r>
            <a:r>
              <a:rPr lang="en-US" sz="1600" b="0"/>
              <a:t> </a:t>
            </a:r>
            <a:r>
              <a:rPr lang="en-US" sz="1600" i="1">
                <a:latin typeface="Times New Roman" pitchFamily="18" charset="0"/>
              </a:rPr>
              <a:t>saco</a:t>
            </a:r>
            <a:r>
              <a:rPr lang="ru-RU" sz="1600" b="0" baseline="-25000">
                <a:latin typeface="Times New Roman" pitchFamily="18" charset="0"/>
              </a:rPr>
              <a:t>реакции из порта</a:t>
            </a:r>
            <a:r>
              <a:rPr lang="en-US" sz="1600" b="0"/>
              <a:t> </a:t>
            </a:r>
            <a:r>
              <a:rPr lang="en-US" sz="1600"/>
              <a:t>T</a:t>
            </a:r>
            <a:r>
              <a:rPr lang="en-US" sz="1600" baseline="-25000"/>
              <a:t>0</a:t>
            </a:r>
            <a:endParaRPr lang="ru-RU" sz="1600" b="0">
              <a:latin typeface="Times New Roman" pitchFamily="18" charset="0"/>
            </a:endParaRPr>
          </a:p>
        </p:txBody>
      </p:sp>
      <p:sp>
        <p:nvSpPr>
          <p:cNvPr id="2809877" name="Line 21"/>
          <p:cNvSpPr>
            <a:spLocks noChangeShapeType="1"/>
          </p:cNvSpPr>
          <p:nvPr/>
        </p:nvSpPr>
        <p:spPr bwMode="auto">
          <a:xfrm>
            <a:off x="6975475" y="3249613"/>
            <a:ext cx="46831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809878" name="Text Box 22"/>
          <p:cNvSpPr txBox="1">
            <a:spLocks noChangeArrowheads="1"/>
          </p:cNvSpPr>
          <p:nvPr/>
        </p:nvSpPr>
        <p:spPr bwMode="auto">
          <a:xfrm>
            <a:off x="107950" y="3608388"/>
            <a:ext cx="2517775" cy="3968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ru-RU" sz="2000" b="0" u="sng">
                <a:latin typeface="Times New Roman" pitchFamily="18" charset="0"/>
              </a:rPr>
              <a:t>Полный набор тестов</a:t>
            </a:r>
          </a:p>
        </p:txBody>
      </p:sp>
      <p:pic>
        <p:nvPicPr>
          <p:cNvPr id="2809880" name="Picture 24" descr="Реакции на выбор a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8538" y="2163763"/>
            <a:ext cx="1962150" cy="581025"/>
          </a:xfrm>
          <a:prstGeom prst="rect">
            <a:avLst/>
          </a:prstGeom>
          <a:noFill/>
        </p:spPr>
      </p:pic>
      <p:pic>
        <p:nvPicPr>
          <p:cNvPr id="2809881" name="Picture 25" descr="Реакции на выбор a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6350" y="1989138"/>
            <a:ext cx="2428875" cy="762000"/>
          </a:xfrm>
          <a:prstGeom prst="rect">
            <a:avLst/>
          </a:prstGeom>
          <a:noFill/>
        </p:spPr>
      </p:pic>
      <p:pic>
        <p:nvPicPr>
          <p:cNvPr id="2809882" name="Picture 26" descr="Реакции на выбор a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19588" y="1990725"/>
            <a:ext cx="1962150" cy="466725"/>
          </a:xfrm>
          <a:prstGeom prst="rect">
            <a:avLst/>
          </a:prstGeom>
          <a:noFill/>
        </p:spPr>
      </p:pic>
      <p:sp>
        <p:nvSpPr>
          <p:cNvPr id="2809883" name="Freeform 27"/>
          <p:cNvSpPr>
            <a:spLocks/>
          </p:cNvSpPr>
          <p:nvPr/>
        </p:nvSpPr>
        <p:spPr bwMode="auto">
          <a:xfrm>
            <a:off x="107950" y="1801813"/>
            <a:ext cx="8853488" cy="1704975"/>
          </a:xfrm>
          <a:custGeom>
            <a:avLst/>
            <a:gdLst/>
            <a:ahLst/>
            <a:cxnLst>
              <a:cxn ang="0">
                <a:pos x="136" y="50"/>
              </a:cxn>
              <a:cxn ang="0">
                <a:pos x="45" y="140"/>
              </a:cxn>
              <a:cxn ang="0">
                <a:pos x="0" y="277"/>
              </a:cxn>
              <a:cxn ang="0">
                <a:pos x="45" y="481"/>
              </a:cxn>
              <a:cxn ang="0">
                <a:pos x="136" y="617"/>
              </a:cxn>
              <a:cxn ang="0">
                <a:pos x="657" y="798"/>
              </a:cxn>
              <a:cxn ang="0">
                <a:pos x="1202" y="1002"/>
              </a:cxn>
              <a:cxn ang="0">
                <a:pos x="1519" y="1048"/>
              </a:cxn>
              <a:cxn ang="0">
                <a:pos x="2109" y="1070"/>
              </a:cxn>
              <a:cxn ang="0">
                <a:pos x="3334" y="1070"/>
              </a:cxn>
              <a:cxn ang="0">
                <a:pos x="4059" y="1048"/>
              </a:cxn>
              <a:cxn ang="0">
                <a:pos x="5216" y="1048"/>
              </a:cxn>
              <a:cxn ang="0">
                <a:pos x="5488" y="1025"/>
              </a:cxn>
              <a:cxn ang="0">
                <a:pos x="5534" y="866"/>
              </a:cxn>
              <a:cxn ang="0">
                <a:pos x="5555" y="711"/>
              </a:cxn>
              <a:cxn ang="0">
                <a:pos x="5561" y="423"/>
              </a:cxn>
              <a:cxn ang="0">
                <a:pos x="5555" y="259"/>
              </a:cxn>
              <a:cxn ang="0">
                <a:pos x="5430" y="63"/>
              </a:cxn>
              <a:cxn ang="0">
                <a:pos x="5080" y="27"/>
              </a:cxn>
              <a:cxn ang="0">
                <a:pos x="4626" y="4"/>
              </a:cxn>
              <a:cxn ang="0">
                <a:pos x="4127" y="4"/>
              </a:cxn>
              <a:cxn ang="0">
                <a:pos x="3356" y="27"/>
              </a:cxn>
              <a:cxn ang="0">
                <a:pos x="2744" y="27"/>
              </a:cxn>
              <a:cxn ang="0">
                <a:pos x="1927" y="95"/>
              </a:cxn>
              <a:cxn ang="0">
                <a:pos x="1179" y="95"/>
              </a:cxn>
              <a:cxn ang="0">
                <a:pos x="748" y="27"/>
              </a:cxn>
              <a:cxn ang="0">
                <a:pos x="453" y="27"/>
              </a:cxn>
              <a:cxn ang="0">
                <a:pos x="249" y="27"/>
              </a:cxn>
              <a:cxn ang="0">
                <a:pos x="136" y="50"/>
              </a:cxn>
            </a:cxnLst>
            <a:rect l="0" t="0" r="r" b="b"/>
            <a:pathLst>
              <a:path w="5577" h="1074">
                <a:moveTo>
                  <a:pt x="136" y="50"/>
                </a:moveTo>
                <a:cubicBezTo>
                  <a:pt x="102" y="69"/>
                  <a:pt x="68" y="102"/>
                  <a:pt x="45" y="140"/>
                </a:cubicBezTo>
                <a:cubicBezTo>
                  <a:pt x="22" y="178"/>
                  <a:pt x="0" y="220"/>
                  <a:pt x="0" y="277"/>
                </a:cubicBezTo>
                <a:cubicBezTo>
                  <a:pt x="0" y="334"/>
                  <a:pt x="22" y="424"/>
                  <a:pt x="45" y="481"/>
                </a:cubicBezTo>
                <a:cubicBezTo>
                  <a:pt x="68" y="538"/>
                  <a:pt x="34" y="564"/>
                  <a:pt x="136" y="617"/>
                </a:cubicBezTo>
                <a:cubicBezTo>
                  <a:pt x="238" y="670"/>
                  <a:pt x="479" y="734"/>
                  <a:pt x="657" y="798"/>
                </a:cubicBezTo>
                <a:cubicBezTo>
                  <a:pt x="835" y="862"/>
                  <a:pt x="1058" y="960"/>
                  <a:pt x="1202" y="1002"/>
                </a:cubicBezTo>
                <a:cubicBezTo>
                  <a:pt x="1346" y="1044"/>
                  <a:pt x="1368" y="1037"/>
                  <a:pt x="1519" y="1048"/>
                </a:cubicBezTo>
                <a:cubicBezTo>
                  <a:pt x="1670" y="1059"/>
                  <a:pt x="1807" y="1066"/>
                  <a:pt x="2109" y="1070"/>
                </a:cubicBezTo>
                <a:cubicBezTo>
                  <a:pt x="2411" y="1074"/>
                  <a:pt x="3009" y="1074"/>
                  <a:pt x="3334" y="1070"/>
                </a:cubicBezTo>
                <a:cubicBezTo>
                  <a:pt x="3659" y="1066"/>
                  <a:pt x="3745" y="1052"/>
                  <a:pt x="4059" y="1048"/>
                </a:cubicBezTo>
                <a:cubicBezTo>
                  <a:pt x="4373" y="1044"/>
                  <a:pt x="4978" y="1052"/>
                  <a:pt x="5216" y="1048"/>
                </a:cubicBezTo>
                <a:cubicBezTo>
                  <a:pt x="5454" y="1044"/>
                  <a:pt x="5435" y="1055"/>
                  <a:pt x="5488" y="1025"/>
                </a:cubicBezTo>
                <a:cubicBezTo>
                  <a:pt x="5541" y="995"/>
                  <a:pt x="5523" y="918"/>
                  <a:pt x="5534" y="866"/>
                </a:cubicBezTo>
                <a:cubicBezTo>
                  <a:pt x="5545" y="814"/>
                  <a:pt x="5550" y="785"/>
                  <a:pt x="5555" y="711"/>
                </a:cubicBezTo>
                <a:cubicBezTo>
                  <a:pt x="5560" y="637"/>
                  <a:pt x="5561" y="498"/>
                  <a:pt x="5561" y="423"/>
                </a:cubicBezTo>
                <a:cubicBezTo>
                  <a:pt x="5561" y="348"/>
                  <a:pt x="5577" y="319"/>
                  <a:pt x="5555" y="259"/>
                </a:cubicBezTo>
                <a:cubicBezTo>
                  <a:pt x="5533" y="199"/>
                  <a:pt x="5509" y="102"/>
                  <a:pt x="5430" y="63"/>
                </a:cubicBezTo>
                <a:cubicBezTo>
                  <a:pt x="5351" y="24"/>
                  <a:pt x="5214" y="37"/>
                  <a:pt x="5080" y="27"/>
                </a:cubicBezTo>
                <a:cubicBezTo>
                  <a:pt x="4946" y="17"/>
                  <a:pt x="4785" y="8"/>
                  <a:pt x="4626" y="4"/>
                </a:cubicBezTo>
                <a:cubicBezTo>
                  <a:pt x="4467" y="0"/>
                  <a:pt x="4339" y="0"/>
                  <a:pt x="4127" y="4"/>
                </a:cubicBezTo>
                <a:cubicBezTo>
                  <a:pt x="3915" y="8"/>
                  <a:pt x="3586" y="23"/>
                  <a:pt x="3356" y="27"/>
                </a:cubicBezTo>
                <a:cubicBezTo>
                  <a:pt x="3126" y="31"/>
                  <a:pt x="2982" y="16"/>
                  <a:pt x="2744" y="27"/>
                </a:cubicBezTo>
                <a:cubicBezTo>
                  <a:pt x="2506" y="38"/>
                  <a:pt x="2188" y="84"/>
                  <a:pt x="1927" y="95"/>
                </a:cubicBezTo>
                <a:cubicBezTo>
                  <a:pt x="1666" y="106"/>
                  <a:pt x="1375" y="106"/>
                  <a:pt x="1179" y="95"/>
                </a:cubicBezTo>
                <a:cubicBezTo>
                  <a:pt x="983" y="84"/>
                  <a:pt x="869" y="38"/>
                  <a:pt x="748" y="27"/>
                </a:cubicBezTo>
                <a:cubicBezTo>
                  <a:pt x="627" y="16"/>
                  <a:pt x="536" y="27"/>
                  <a:pt x="453" y="27"/>
                </a:cubicBezTo>
                <a:cubicBezTo>
                  <a:pt x="370" y="27"/>
                  <a:pt x="298" y="27"/>
                  <a:pt x="249" y="27"/>
                </a:cubicBezTo>
                <a:cubicBezTo>
                  <a:pt x="200" y="27"/>
                  <a:pt x="170" y="31"/>
                  <a:pt x="136" y="50"/>
                </a:cubicBezTo>
                <a:close/>
              </a:path>
            </a:pathLst>
          </a:custGeom>
          <a:noFill/>
          <a:ln w="57150" cap="flat" cmpd="sng">
            <a:solidFill>
              <a:srgbClr val="808080"/>
            </a:solidFill>
            <a:prstDash val="solid"/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pic>
        <p:nvPicPr>
          <p:cNvPr id="2809884" name="Picture 28" descr="Тесты часть реакций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950" y="4041775"/>
            <a:ext cx="4535488" cy="2035175"/>
          </a:xfrm>
          <a:prstGeom prst="rect">
            <a:avLst/>
          </a:prstGeom>
          <a:noFill/>
        </p:spPr>
      </p:pic>
      <p:pic>
        <p:nvPicPr>
          <p:cNvPr id="2809885" name="Picture 29" descr="Тесты часть реакций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00563" y="4005263"/>
            <a:ext cx="4535487" cy="2306637"/>
          </a:xfrm>
          <a:prstGeom prst="rect">
            <a:avLst/>
          </a:prstGeom>
          <a:noFill/>
        </p:spPr>
      </p:pic>
      <p:sp>
        <p:nvSpPr>
          <p:cNvPr id="2809886" name="Text Box 30"/>
          <p:cNvSpPr txBox="1">
            <a:spLocks noChangeArrowheads="1"/>
          </p:cNvSpPr>
          <p:nvPr/>
        </p:nvSpPr>
        <p:spPr bwMode="auto">
          <a:xfrm>
            <a:off x="1116013" y="4187825"/>
            <a:ext cx="7164387" cy="933450"/>
          </a:xfrm>
          <a:prstGeom prst="rect">
            <a:avLst/>
          </a:prstGeom>
          <a:solidFill>
            <a:srgbClr val="F9F7C7"/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lIns="198000" tIns="154800" rIns="198000" bIns="154800">
            <a:spAutoFit/>
          </a:bodyPr>
          <a:lstStyle/>
          <a:p>
            <a:r>
              <a:rPr lang="ru-RU" sz="2000" b="0" u="sng">
                <a:latin typeface="Times New Roman" pitchFamily="18" charset="0"/>
              </a:rPr>
              <a:t>Другой пример</a:t>
            </a:r>
            <a:r>
              <a:rPr lang="ru-RU" sz="2000" b="0">
                <a:latin typeface="Times New Roman" pitchFamily="18" charset="0"/>
              </a:rPr>
              <a:t>: тестирование широковещания, когда нужно</a:t>
            </a:r>
            <a:br>
              <a:rPr lang="ru-RU" sz="2000" b="0">
                <a:latin typeface="Times New Roman" pitchFamily="18" charset="0"/>
              </a:rPr>
            </a:br>
            <a:r>
              <a:rPr lang="ru-RU" sz="2000" b="0">
                <a:latin typeface="Times New Roman" pitchFamily="18" charset="0"/>
              </a:rPr>
              <a:t>проверять, что сообщение выдаётся в каждый выходной порт.</a:t>
            </a:r>
          </a:p>
        </p:txBody>
      </p:sp>
      <p:sp>
        <p:nvSpPr>
          <p:cNvPr id="2809887" name="Text Box 31"/>
          <p:cNvSpPr txBox="1">
            <a:spLocks noChangeArrowheads="1"/>
          </p:cNvSpPr>
          <p:nvPr/>
        </p:nvSpPr>
        <p:spPr bwMode="auto">
          <a:xfrm>
            <a:off x="71438" y="63166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500"/>
                                        <p:tgtEl>
                                          <p:spTgt spid="280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9886" grpId="0" animBg="1"/>
      <p:bldP spid="2809887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7F9F9"/>
        </a:solidFill>
        <a:ln w="57150" cap="flat" cmpd="sng" algn="ctr">
          <a:solidFill>
            <a:srgbClr val="808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urier New" pitchFamily="4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7F9F9"/>
        </a:solidFill>
        <a:ln w="57150" cap="flat" cmpd="sng" algn="ctr">
          <a:solidFill>
            <a:srgbClr val="808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urier New" pitchFamily="49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292265</TotalTime>
  <Words>2915</Words>
  <Application>Microsoft Office PowerPoint</Application>
  <PresentationFormat>Экран (4:3)</PresentationFormat>
  <Paragraphs>630</Paragraphs>
  <Slides>30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4" baseType="lpstr">
      <vt:lpstr>Arial</vt:lpstr>
      <vt:lpstr>Courier New</vt:lpstr>
      <vt:lpstr>Times New Roman</vt:lpstr>
      <vt:lpstr>Arial Black</vt:lpstr>
      <vt:lpstr>Symbol</vt:lpstr>
      <vt:lpstr>Wingdings 3</vt:lpstr>
      <vt:lpstr>Wingdings</vt:lpstr>
      <vt:lpstr>Comic Sans MS</vt:lpstr>
      <vt:lpstr>Euclid Fraktur</vt:lpstr>
      <vt:lpstr>Euclid Math One</vt:lpstr>
      <vt:lpstr>Euclid Symbol</vt:lpstr>
      <vt:lpstr>新細明體</vt:lpstr>
      <vt:lpstr>Monotype Corsiva</vt:lpstr>
      <vt:lpstr>Default Design</vt:lpstr>
      <vt:lpstr>Слайд 1</vt:lpstr>
      <vt:lpstr>Цель работы</vt:lpstr>
      <vt:lpstr>Верификация конформности</vt:lpstr>
      <vt:lpstr> Модели</vt:lpstr>
      <vt:lpstr>Часть 1    СЕМАНТИКИ ВЗАИМОДЕЙСТВИЯ     И ГЕНЕРАЦИЯ ТЕСТОВ</vt:lpstr>
      <vt:lpstr>1. ioco-семантика взаимодействия</vt:lpstr>
      <vt:lpstr>2. Наблюдаемые блокировки стимулов</vt:lpstr>
      <vt:lpstr>3. Несколько стимулов</vt:lpstr>
      <vt:lpstr>4. Не все реакции (частичная стационарность)</vt:lpstr>
      <vt:lpstr>5. Не тормозим реакции (стимул+реакции)</vt:lpstr>
      <vt:lpstr>Сводная таблица семантик и конформностей</vt:lpstr>
      <vt:lpstr>Формализация тестового эксперимента</vt:lpstr>
      <vt:lpstr>Машина тестирования и две модели</vt:lpstr>
      <vt:lpstr>Две модели</vt:lpstr>
      <vt:lpstr>Безопасное тестирование</vt:lpstr>
      <vt:lpstr>Гипотеза о безопасности и безопасная конформность</vt:lpstr>
      <vt:lpstr>Слайд 17</vt:lpstr>
      <vt:lpstr>Параллельная композиция LTS (à la CCS – Calculus of Communicating Systems) </vt:lpstr>
      <vt:lpstr>Слайд 19</vt:lpstr>
      <vt:lpstr>Часть 2 АСИНХРОННОЕ ТЕСТИРОВАНИЕ И ВЕРИФИКАЦИЯ ДЕКОМПОЗИЦИИ</vt:lpstr>
      <vt:lpstr>Слайд 21</vt:lpstr>
      <vt:lpstr>Проблема композиции</vt:lpstr>
      <vt:lpstr>Предлагаемое решение проблемы композиции</vt:lpstr>
      <vt:lpstr>Асинхронное тестирование (R/Q-семантика)</vt:lpstr>
      <vt:lpstr>Асинхронное тестирование (R-семантика)</vt:lpstr>
      <vt:lpstr>Верификация декомпозиции</vt:lpstr>
      <vt:lpstr>-модель как средний уровень абстракции</vt:lpstr>
      <vt:lpstr>Слайд 28</vt:lpstr>
      <vt:lpstr>Основные результаты работы</vt:lpstr>
      <vt:lpstr>Слайд 30</vt:lpstr>
    </vt:vector>
  </TitlesOfParts>
  <Company>ISP RAS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Игорь Борисович Бурдонов   Институт Системного Программирования РАН (ИСПРАН)  Исследование одно/двунаправленных распределённых сетей конечным роботом</dc:title>
  <dc:creator>Igor Bourdonov</dc:creator>
  <cp:lastModifiedBy>Burdonov</cp:lastModifiedBy>
  <cp:revision>1983</cp:revision>
  <dcterms:created xsi:type="dcterms:W3CDTF">2004-09-07T08:30:49Z</dcterms:created>
  <dcterms:modified xsi:type="dcterms:W3CDTF">2016-03-16T18:08:37Z</dcterms:modified>
</cp:coreProperties>
</file>