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Default Extension="fntdata" ContentType="application/x-fontdata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embedTrueTypeFonts="1">
  <p:sldMasterIdLst>
    <p:sldMasterId id="2147483648" r:id="rId1"/>
  </p:sldMasterIdLst>
  <p:notesMasterIdLst>
    <p:notesMasterId r:id="rId18"/>
  </p:notesMasterIdLst>
  <p:sldIdLst>
    <p:sldId id="776" r:id="rId2"/>
    <p:sldId id="770" r:id="rId3"/>
    <p:sldId id="806" r:id="rId4"/>
    <p:sldId id="794" r:id="rId5"/>
    <p:sldId id="775" r:id="rId6"/>
    <p:sldId id="777" r:id="rId7"/>
    <p:sldId id="778" r:id="rId8"/>
    <p:sldId id="780" r:id="rId9"/>
    <p:sldId id="797" r:id="rId10"/>
    <p:sldId id="805" r:id="rId11"/>
    <p:sldId id="792" r:id="rId12"/>
    <p:sldId id="757" r:id="rId13"/>
    <p:sldId id="800" r:id="rId14"/>
    <p:sldId id="801" r:id="rId15"/>
    <p:sldId id="802" r:id="rId16"/>
    <p:sldId id="803" r:id="rId17"/>
  </p:sldIdLst>
  <p:sldSz cx="9144000" cy="6858000" type="screen4x3"/>
  <p:notesSz cx="6797675" cy="9926638"/>
  <p:embeddedFontLst>
    <p:embeddedFont>
      <p:font typeface="Arial Black" pitchFamily="34" charset="0"/>
      <p:bold r:id="rId19"/>
    </p:embeddedFont>
    <p:embeddedFont>
      <p:font typeface="Wingdings 3" pitchFamily="18" charset="2"/>
      <p:regular r:id="rId20"/>
    </p:embeddedFont>
  </p:embeddedFontLst>
  <p:defaultTextStyle>
    <a:defPPr>
      <a:defRPr lang="ru-RU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33"/>
    <a:srgbClr val="FF0000"/>
    <a:srgbClr val="FFC8A3"/>
    <a:srgbClr val="C5F9FF"/>
    <a:srgbClr val="008000"/>
    <a:srgbClr val="E1FFE1"/>
    <a:srgbClr val="F1F8F9"/>
    <a:srgbClr val="FF7171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0" autoAdjust="0"/>
    <p:restoredTop sz="94582" autoAdjust="0"/>
  </p:normalViewPr>
  <p:slideViewPr>
    <p:cSldViewPr>
      <p:cViewPr varScale="1">
        <p:scale>
          <a:sx n="115" d="100"/>
          <a:sy n="115" d="100"/>
        </p:scale>
        <p:origin x="-1524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4" d="100"/>
          <a:sy n="74" d="100"/>
        </p:scale>
        <p:origin x="-1314" y="-102"/>
      </p:cViewPr>
      <p:guideLst>
        <p:guide orient="horz" pos="3127"/>
        <p:guide pos="2141"/>
      </p:guideLst>
    </p:cSldViewPr>
  </p:notesViewPr>
  <p:gridSpacing cx="36868100" cy="3686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font" Target="fonts/font2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font" Target="fonts/font1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68" tIns="45784" rIns="91568" bIns="45784" numCol="1" anchor="t" anchorCtr="0" compatLnSpc="1">
            <a:prstTxWarp prst="textNoShape">
              <a:avLst/>
            </a:prstTxWarp>
          </a:bodyPr>
          <a:lstStyle>
            <a:lvl1pPr defTabSz="915988">
              <a:defRPr sz="1200" b="0"/>
            </a:lvl1pPr>
          </a:lstStyle>
          <a:p>
            <a:endParaRPr lang="ru-RU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68" tIns="45784" rIns="91568" bIns="45784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 b="0"/>
            </a:lvl1pPr>
          </a:lstStyle>
          <a:p>
            <a:endParaRPr lang="ru-RU"/>
          </a:p>
        </p:txBody>
      </p:sp>
      <p:sp>
        <p:nvSpPr>
          <p:cNvPr id="256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4113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56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68" tIns="45784" rIns="91568" bIns="4578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</a:p>
        </p:txBody>
      </p:sp>
      <p:sp>
        <p:nvSpPr>
          <p:cNvPr id="256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68" tIns="45784" rIns="91568" bIns="45784" numCol="1" anchor="b" anchorCtr="0" compatLnSpc="1">
            <a:prstTxWarp prst="textNoShape">
              <a:avLst/>
            </a:prstTxWarp>
          </a:bodyPr>
          <a:lstStyle>
            <a:lvl1pPr defTabSz="915988">
              <a:defRPr sz="1200" b="0"/>
            </a:lvl1pPr>
          </a:lstStyle>
          <a:p>
            <a:endParaRPr lang="ru-RU"/>
          </a:p>
        </p:txBody>
      </p:sp>
      <p:sp>
        <p:nvSpPr>
          <p:cNvPr id="256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68" tIns="45784" rIns="91568" bIns="45784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 b="0"/>
            </a:lvl1pPr>
          </a:lstStyle>
          <a:p>
            <a:fld id="{7824F278-A7F3-4CD6-8503-CF5C17511D0E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F53E086-E151-4459-91C3-139BCA6F4429}" type="slidenum">
              <a:rPr lang="ru-RU"/>
              <a:pPr/>
              <a:t>1</a:t>
            </a:fld>
            <a:endParaRPr lang="ru-RU"/>
          </a:p>
        </p:txBody>
      </p:sp>
      <p:sp>
        <p:nvSpPr>
          <p:cNvPr id="962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8CD3E78-7EB5-4D07-ACC6-2D3DF2EDAF76}" type="slidenum">
              <a:rPr lang="ru-RU"/>
              <a:pPr/>
              <a:t>10</a:t>
            </a:fld>
            <a:endParaRPr lang="ru-RU"/>
          </a:p>
        </p:txBody>
      </p:sp>
      <p:sp>
        <p:nvSpPr>
          <p:cNvPr id="1075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2B83628-8143-4380-A901-766A6CFCF19D}" type="slidenum">
              <a:rPr lang="ru-RU"/>
              <a:pPr/>
              <a:t>11</a:t>
            </a:fld>
            <a:endParaRPr lang="ru-RU"/>
          </a:p>
        </p:txBody>
      </p:sp>
      <p:sp>
        <p:nvSpPr>
          <p:cNvPr id="10209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0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276BAE6-699E-46B0-9934-B906C83C5F4F}" type="slidenum">
              <a:rPr lang="ru-RU"/>
              <a:pPr/>
              <a:t>13</a:t>
            </a:fld>
            <a:endParaRPr lang="ru-RU"/>
          </a:p>
        </p:txBody>
      </p:sp>
      <p:sp>
        <p:nvSpPr>
          <p:cNvPr id="1064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4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0058076-4492-449A-BE6A-4B0C7D71866A}" type="slidenum">
              <a:rPr lang="ru-RU"/>
              <a:pPr/>
              <a:t>14</a:t>
            </a:fld>
            <a:endParaRPr lang="ru-RU"/>
          </a:p>
        </p:txBody>
      </p:sp>
      <p:sp>
        <p:nvSpPr>
          <p:cNvPr id="1067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7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CCF2952-405A-4AF8-8644-AD58A31BD3A6}" type="slidenum">
              <a:rPr lang="ru-RU"/>
              <a:pPr/>
              <a:t>15</a:t>
            </a:fld>
            <a:endParaRPr lang="ru-RU"/>
          </a:p>
        </p:txBody>
      </p:sp>
      <p:sp>
        <p:nvSpPr>
          <p:cNvPr id="1069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9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951002C-72D7-4BBD-B716-209BC7DD85F1}" type="slidenum">
              <a:rPr lang="ru-RU"/>
              <a:pPr/>
              <a:t>16</a:t>
            </a:fld>
            <a:endParaRPr lang="ru-RU"/>
          </a:p>
        </p:txBody>
      </p:sp>
      <p:sp>
        <p:nvSpPr>
          <p:cNvPr id="1071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1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u="sng"/>
              <a:t>Детерминизм исследуемой системы.</a:t>
            </a:r>
          </a:p>
          <a:p>
            <a:r>
              <a:rPr lang="ru-RU"/>
              <a:t>Модельное тестовое воздействие преобразуется в реальное тестовое воздействие перед тем, как подавать его на исследуемую систему. </a:t>
            </a:r>
          </a:p>
          <a:p>
            <a:r>
              <a:rPr lang="ru-RU"/>
              <a:t>Если это реальное воздействие запоминать вместе с полученным реализационным переходом, то для перемещения в неполное состояние можно указывать нужное реальное воздействие.</a:t>
            </a:r>
          </a:p>
          <a:p>
            <a:endParaRPr lang="ru-RU"/>
          </a:p>
          <a:p>
            <a:r>
              <a:rPr lang="ru-RU"/>
              <a:t>В тексте статьи опечатка: для сильно-</a:t>
            </a:r>
            <a:r>
              <a:rPr lang="ru-RU">
                <a:sym typeface="Symbol" pitchFamily="18" charset="2"/>
              </a:rPr>
              <a:t>-связных </a:t>
            </a:r>
            <a:r>
              <a:rPr lang="en-US">
                <a:sym typeface="Symbol" pitchFamily="18" charset="2"/>
              </a:rPr>
              <a:t>LTS</a:t>
            </a:r>
            <a:r>
              <a:rPr lang="ru-RU">
                <a:sym typeface="Symbol" pitchFamily="18" charset="2"/>
              </a:rPr>
              <a:t>  и для детерминированных исследуемых систем оценка</a:t>
            </a:r>
            <a:r>
              <a:rPr lang="ru-RU"/>
              <a:t> </a:t>
            </a:r>
            <a:r>
              <a:rPr lang="en-US" b="1"/>
              <a:t>O(b</a:t>
            </a:r>
            <a:r>
              <a:rPr lang="en-US" b="1">
                <a:sym typeface="Symbol" pitchFamily="18" charset="2"/>
              </a:rPr>
              <a:t></a:t>
            </a:r>
            <a:r>
              <a:rPr lang="en-US" b="1"/>
              <a:t>k</a:t>
            </a:r>
            <a:r>
              <a:rPr lang="ru-RU" b="1" baseline="30000"/>
              <a:t>2</a:t>
            </a:r>
            <a:r>
              <a:rPr lang="ru-RU" b="1">
                <a:sym typeface="Symbol" pitchFamily="18" charset="2"/>
              </a:rPr>
              <a:t></a:t>
            </a:r>
            <a:r>
              <a:rPr lang="en-US" b="1">
                <a:sym typeface="Symbol" pitchFamily="18" charset="2"/>
              </a:rPr>
              <a:t>t</a:t>
            </a:r>
            <a:r>
              <a:rPr lang="en-US" b="1"/>
              <a:t>)</a:t>
            </a:r>
            <a:r>
              <a:rPr lang="ru-RU"/>
              <a:t>, а не </a:t>
            </a:r>
            <a:r>
              <a:rPr lang="en-US" b="1"/>
              <a:t>O(b</a:t>
            </a:r>
            <a:r>
              <a:rPr lang="en-US" b="1">
                <a:sym typeface="Symbol" pitchFamily="18" charset="2"/>
              </a:rPr>
              <a:t></a:t>
            </a:r>
            <a:r>
              <a:rPr lang="en-US" b="1"/>
              <a:t>k</a:t>
            </a:r>
            <a:r>
              <a:rPr lang="ru-RU" b="1" baseline="30000"/>
              <a:t>2</a:t>
            </a:r>
            <a:r>
              <a:rPr lang="en-US" b="1"/>
              <a:t>)</a:t>
            </a:r>
            <a:r>
              <a:rPr lang="ru-RU"/>
              <a:t>.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3A08848-2757-49AD-80D3-89767E7DF160}" type="slidenum">
              <a:rPr lang="ru-RU"/>
              <a:pPr/>
              <a:t>2</a:t>
            </a:fld>
            <a:endParaRPr lang="ru-RU"/>
          </a:p>
        </p:txBody>
      </p:sp>
      <p:sp>
        <p:nvSpPr>
          <p:cNvPr id="948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8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A361C31-8339-497C-AE77-22F40E91ADD6}" type="slidenum">
              <a:rPr lang="ru-RU"/>
              <a:pPr/>
              <a:t>3</a:t>
            </a:fld>
            <a:endParaRPr lang="ru-RU"/>
          </a:p>
        </p:txBody>
      </p:sp>
      <p:sp>
        <p:nvSpPr>
          <p:cNvPr id="1083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3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80000"/>
              </a:lnSpc>
            </a:pPr>
            <a:r>
              <a:rPr lang="ru-RU" sz="800"/>
              <a:t>Наблюдение - это действие, которое реализация выполняет в ответ на воздействие и которое можно наблюдать.</a:t>
            </a:r>
          </a:p>
          <a:p>
            <a:pPr algn="just">
              <a:lnSpc>
                <a:spcPct val="80000"/>
              </a:lnSpc>
            </a:pPr>
            <a:r>
              <a:rPr lang="ru-RU" sz="800"/>
              <a:t>Такое действие называется внешним.</a:t>
            </a:r>
          </a:p>
          <a:p>
            <a:pPr algn="just">
              <a:lnSpc>
                <a:spcPct val="80000"/>
              </a:lnSpc>
            </a:pPr>
            <a:r>
              <a:rPr lang="ru-RU" sz="800"/>
              <a:t>Если никакого действия нет и гарантированно не будет, сколько бы времени мы не ждали, то это особое наблюдение, называемое отказом.</a:t>
            </a:r>
          </a:p>
          <a:p>
            <a:pPr algn="just">
              <a:lnSpc>
                <a:spcPct val="80000"/>
              </a:lnSpc>
            </a:pPr>
            <a:r>
              <a:rPr lang="ru-RU" sz="800"/>
              <a:t>Отказ задаётся множеством тех действий, которые могли бы наблюдаться в ответ на воздействие.</a:t>
            </a:r>
          </a:p>
          <a:p>
            <a:pPr algn="just">
              <a:lnSpc>
                <a:spcPct val="80000"/>
              </a:lnSpc>
            </a:pPr>
            <a:r>
              <a:rPr lang="ru-RU" sz="800" u="sng"/>
              <a:t>Для простоты будем считать, что любое воздействие допускает наблюдение отказа.</a:t>
            </a:r>
          </a:p>
          <a:p>
            <a:pPr algn="just">
              <a:lnSpc>
                <a:spcPct val="80000"/>
              </a:lnSpc>
            </a:pPr>
            <a:endParaRPr lang="ru-RU" sz="800" u="sng"/>
          </a:p>
          <a:p>
            <a:pPr algn="just">
              <a:lnSpc>
                <a:spcPct val="80000"/>
              </a:lnSpc>
            </a:pPr>
            <a:r>
              <a:rPr lang="ru-RU" sz="800"/>
              <a:t>С точки зрения взаимодействия те воздействия, которые могут приводить к одним  и тем же наблюдениям, эквивалентны.</a:t>
            </a:r>
          </a:p>
          <a:p>
            <a:pPr algn="just">
              <a:lnSpc>
                <a:spcPct val="80000"/>
              </a:lnSpc>
            </a:pPr>
            <a:r>
              <a:rPr lang="ru-RU" sz="800"/>
              <a:t>Воздействие фактически </a:t>
            </a:r>
            <a:r>
              <a:rPr lang="ru-RU" sz="800" i="1"/>
              <a:t>сводится</a:t>
            </a:r>
            <a:r>
              <a:rPr lang="ru-RU" sz="800"/>
              <a:t> к разрешению реализации выполнить одно действие из некоторого множества или не выполнить никакого действия из этого множества (отказ).</a:t>
            </a:r>
          </a:p>
          <a:p>
            <a:pPr algn="just">
              <a:lnSpc>
                <a:spcPct val="80000"/>
              </a:lnSpc>
            </a:pPr>
            <a:r>
              <a:rPr lang="ru-RU" sz="800"/>
              <a:t>Набор неэквивалентных воздействий определяет семантику взаимодействия.</a:t>
            </a:r>
          </a:p>
          <a:p>
            <a:pPr algn="just">
              <a:lnSpc>
                <a:spcPct val="80000"/>
              </a:lnSpc>
            </a:pPr>
            <a:r>
              <a:rPr lang="ru-RU" sz="800" u="sng"/>
              <a:t>Можно считать, что имеется некоторая клавиатура и воздействие – это нажатие той или иной кнопки, на которой написано множество действий, разрешаемых кнопкой. </a:t>
            </a:r>
          </a:p>
          <a:p>
            <a:pPr algn="just">
              <a:lnSpc>
                <a:spcPct val="80000"/>
              </a:lnSpc>
            </a:pPr>
            <a:endParaRPr lang="ru-RU" sz="800" u="sng"/>
          </a:p>
          <a:p>
            <a:pPr algn="just">
              <a:lnSpc>
                <a:spcPct val="80000"/>
              </a:lnSpc>
            </a:pPr>
            <a:r>
              <a:rPr lang="ru-RU" sz="800"/>
              <a:t>Кроме внешних, то есть наблюдаемых, действий реализация можнт выполнять внутренние, то есть ненаблюдаемые, действия.</a:t>
            </a:r>
          </a:p>
          <a:p>
            <a:pPr algn="just">
              <a:lnSpc>
                <a:spcPct val="80000"/>
              </a:lnSpc>
            </a:pPr>
            <a:r>
              <a:rPr lang="ru-RU" sz="800"/>
              <a:t>Поскольку они не наблюдаемы, они неразличимы между собой и обозначаются одним символом </a:t>
            </a:r>
            <a:r>
              <a:rPr lang="ru-RU" sz="800" b="1">
                <a:sym typeface="Symbol" pitchFamily="18" charset="2"/>
              </a:rPr>
              <a:t></a:t>
            </a:r>
            <a:r>
              <a:rPr lang="ru-RU" sz="800"/>
              <a:t>.</a:t>
            </a:r>
          </a:p>
          <a:p>
            <a:pPr algn="just">
              <a:lnSpc>
                <a:spcPct val="80000"/>
              </a:lnSpc>
            </a:pPr>
            <a:endParaRPr lang="ru-RU" sz="800"/>
          </a:p>
          <a:p>
            <a:pPr algn="just">
              <a:lnSpc>
                <a:spcPct val="80000"/>
              </a:lnSpc>
            </a:pPr>
            <a:r>
              <a:rPr lang="ru-RU" sz="800"/>
              <a:t>Если возникла дивергенция, то реализация в ответ на воздействие может через какое-то время выполнить некоторое внешнее действие или бесконечно долго выполнять внутренние действия. </a:t>
            </a:r>
          </a:p>
          <a:p>
            <a:pPr algn="just">
              <a:lnSpc>
                <a:spcPct val="80000"/>
              </a:lnSpc>
            </a:pPr>
            <a:r>
              <a:rPr lang="ru-RU" sz="800"/>
              <a:t>Это принципиально отличается от отказа, где отсутствие действий в данный момент времени гарантирует их отсутствие в будущем.</a:t>
            </a:r>
          </a:p>
          <a:p>
            <a:pPr algn="just">
              <a:lnSpc>
                <a:spcPct val="80000"/>
              </a:lnSpc>
            </a:pPr>
            <a:r>
              <a:rPr lang="ru-RU" sz="800"/>
              <a:t>Однако отличить дивергенцию от отказа можно только при бесконечно долгом ожидании.</a:t>
            </a:r>
          </a:p>
          <a:p>
            <a:pPr algn="just">
              <a:lnSpc>
                <a:spcPct val="80000"/>
              </a:lnSpc>
            </a:pPr>
            <a:r>
              <a:rPr lang="ru-RU" sz="800"/>
              <a:t>При дивергенции мы не знаем, сколько времени нам нужно ждать ответа на воздействие и будет ли такой ответ вообще. </a:t>
            </a:r>
          </a:p>
          <a:p>
            <a:pPr algn="just">
              <a:lnSpc>
                <a:spcPct val="80000"/>
              </a:lnSpc>
            </a:pPr>
            <a:r>
              <a:rPr lang="ru-RU" sz="800"/>
              <a:t>Более того, без такого ответа дальнейшее взаимодействие бессмысленно, поскольку любое следующее воздействие не может устранить эту неопределённость. </a:t>
            </a:r>
          </a:p>
          <a:p>
            <a:pPr algn="just">
              <a:lnSpc>
                <a:spcPct val="80000"/>
              </a:lnSpc>
            </a:pPr>
            <a:r>
              <a:rPr lang="ru-RU" sz="800" u="sng"/>
              <a:t>Поэтому дивергенция не даёт возможности продолжить взаимодействие.</a:t>
            </a:r>
          </a:p>
          <a:p>
            <a:pPr algn="just">
              <a:lnSpc>
                <a:spcPct val="80000"/>
              </a:lnSpc>
            </a:pPr>
            <a:endParaRPr lang="ru-RU" sz="800" u="sng"/>
          </a:p>
          <a:p>
            <a:pPr algn="just">
              <a:lnSpc>
                <a:spcPct val="80000"/>
              </a:lnSpc>
            </a:pPr>
            <a:r>
              <a:rPr lang="ru-RU" sz="800"/>
              <a:t>Дальше про разрушение.</a:t>
            </a:r>
          </a:p>
          <a:p>
            <a:pPr algn="just">
              <a:lnSpc>
                <a:spcPct val="80000"/>
              </a:lnSpc>
            </a:pPr>
            <a:endParaRPr lang="ru-RU" sz="800"/>
          </a:p>
          <a:p>
            <a:pPr algn="just">
              <a:lnSpc>
                <a:spcPct val="80000"/>
              </a:lnSpc>
            </a:pPr>
            <a:r>
              <a:rPr lang="ru-RU" sz="800"/>
              <a:t>Дальше про безопасное взаимодействие.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4697F5F-EF8E-4DD9-828A-004114F6DABB}" type="slidenum">
              <a:rPr lang="ru-RU"/>
              <a:pPr/>
              <a:t>4</a:t>
            </a:fld>
            <a:endParaRPr lang="ru-RU"/>
          </a:p>
        </p:txBody>
      </p:sp>
      <p:sp>
        <p:nvSpPr>
          <p:cNvPr id="1029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9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4317239-CD30-4525-9EEC-3DCEA958AC9E}" type="slidenum">
              <a:rPr lang="ru-RU"/>
              <a:pPr/>
              <a:t>5</a:t>
            </a:fld>
            <a:endParaRPr lang="ru-RU"/>
          </a:p>
        </p:txBody>
      </p:sp>
      <p:sp>
        <p:nvSpPr>
          <p:cNvPr id="960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0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11F8666-4C07-497E-843C-AE4DDD3137F5}" type="slidenum">
              <a:rPr lang="ru-RU"/>
              <a:pPr/>
              <a:t>6</a:t>
            </a:fld>
            <a:endParaRPr lang="ru-RU"/>
          </a:p>
        </p:txBody>
      </p:sp>
      <p:sp>
        <p:nvSpPr>
          <p:cNvPr id="967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7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6DFFBC9-9C6A-462C-A3D7-3A06794B5353}" type="slidenum">
              <a:rPr lang="ru-RU"/>
              <a:pPr/>
              <a:t>7</a:t>
            </a:fld>
            <a:endParaRPr lang="ru-RU"/>
          </a:p>
        </p:txBody>
      </p:sp>
      <p:sp>
        <p:nvSpPr>
          <p:cNvPr id="975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5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2942A37-C1DB-405D-833D-E545AA25504F}" type="slidenum">
              <a:rPr lang="ru-RU"/>
              <a:pPr/>
              <a:t>8</a:t>
            </a:fld>
            <a:endParaRPr lang="ru-RU"/>
          </a:p>
        </p:txBody>
      </p:sp>
      <p:sp>
        <p:nvSpPr>
          <p:cNvPr id="979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9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D1E17F6-DBD2-4971-BDE6-7E23643CA386}" type="slidenum">
              <a:rPr lang="ru-RU"/>
              <a:pPr/>
              <a:t>9</a:t>
            </a:fld>
            <a:endParaRPr lang="ru-RU"/>
          </a:p>
        </p:txBody>
      </p:sp>
      <p:sp>
        <p:nvSpPr>
          <p:cNvPr id="1038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8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C9E4F72-E025-411E-A52B-9539A3855241}" type="datetime1">
              <a:rPr lang="ru-RU"/>
              <a:pPr/>
              <a:t>16.03.2016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434CA8-5AF0-4B48-AC09-2CA97D4B4B6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08E4AD3-AEB2-4E54-85FE-C0018613204B}" type="datetime1">
              <a:rPr lang="ru-RU"/>
              <a:pPr/>
              <a:t>16.03.2016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521FE4-348F-4CA3-ABB6-051E9338C4F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5479A87-D1E3-40B9-8A6C-4AA526C03513}" type="datetime1">
              <a:rPr lang="ru-RU"/>
              <a:pPr/>
              <a:t>16.03.2016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0E825D-E15C-4EFF-9433-67B844DBB66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2D7C3AB8-6579-47E8-A9AC-ABC54A4DE51B}" type="datetime1">
              <a:rPr lang="ru-RU"/>
              <a:pPr/>
              <a:t>16.03.2016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0B5CC0D1-A9A4-482A-B53B-658D1A8FDDC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115333C-73EE-42B8-9FBE-7881B7148A88}" type="datetime1">
              <a:rPr lang="ru-RU"/>
              <a:pPr/>
              <a:t>16.03.2016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F01DB8-6984-4281-8B7C-6F5BAE05EFE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0C5EA85-7E4E-43FF-A141-B312F55FEB13}" type="datetime1">
              <a:rPr lang="ru-RU"/>
              <a:pPr/>
              <a:t>16.03.2016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B55923-403B-49D8-A7C0-8918B281CB0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719F0F6-E811-4C39-B327-91FEDAA42BF0}" type="datetime1">
              <a:rPr lang="ru-RU"/>
              <a:pPr/>
              <a:t>16.03.2016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A009E2-8152-4D65-A9CB-3F28A75B310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77FF44D-5A43-4F01-AC2B-B5AFBF21B6FF}" type="datetime1">
              <a:rPr lang="ru-RU"/>
              <a:pPr/>
              <a:t>16.03.2016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12CC41-1C3C-4F8C-A88C-812A1484EB8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1154B9C-9FB9-4AC3-8F03-1B81D37D323F}" type="datetime1">
              <a:rPr lang="ru-RU"/>
              <a:pPr/>
              <a:t>16.03.2016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C21032-84E5-45CA-A856-7849CBF7BCB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F77170B-9611-413D-9D3F-C46055846E10}" type="datetime1">
              <a:rPr lang="ru-RU"/>
              <a:pPr/>
              <a:t>16.03.2016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5157CE-08B4-4297-BD8B-33C325CC845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4986837-EA6F-48A4-9C8C-DBF97AFDE2AC}" type="datetime1">
              <a:rPr lang="ru-RU"/>
              <a:pPr/>
              <a:t>16.03.2016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745261-011F-4F42-8F0F-5E141696D5E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8AEF6D4-C081-4709-B8AC-C01FC0590EBD}" type="datetime1">
              <a:rPr lang="ru-RU"/>
              <a:pPr/>
              <a:t>16.03.2016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618C94-1030-4D51-86C0-ADE0CA73B5E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horzBrick">
          <a:fgClr>
            <a:srgbClr val="E7EDF5"/>
          </a:fgClr>
          <a:bgClr>
            <a:srgbClr val="F1F8F9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/>
            </a:lvl1pPr>
          </a:lstStyle>
          <a:p>
            <a:fld id="{1B3374F3-E486-4AE5-8D6A-29B9FB7E412F}" type="datetime1">
              <a:rPr lang="ru-RU"/>
              <a:pPr/>
              <a:t>16.03.2016</a:t>
            </a:fld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fld id="{4E0AA76B-16F3-43CA-BF45-11F45D6F4763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/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AE70D-AE87-4A8C-98EC-E5705F1518AB}" type="slidenum">
              <a:rPr lang="ru-RU"/>
              <a:pPr/>
              <a:t>1</a:t>
            </a:fld>
            <a:endParaRPr lang="ru-RU"/>
          </a:p>
        </p:txBody>
      </p:sp>
      <p:pic>
        <p:nvPicPr>
          <p:cNvPr id="961538" name="Picture 2" descr="titul_origina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0488" y="68263"/>
            <a:ext cx="8961437" cy="6721475"/>
          </a:xfrm>
          <a:prstGeom prst="rect">
            <a:avLst/>
          </a:prstGeom>
          <a:noFill/>
        </p:spPr>
      </p:pic>
      <p:grpSp>
        <p:nvGrpSpPr>
          <p:cNvPr id="961539" name="Group 3"/>
          <p:cNvGrpSpPr>
            <a:grpSpLocks/>
          </p:cNvGrpSpPr>
          <p:nvPr/>
        </p:nvGrpSpPr>
        <p:grpSpPr bwMode="auto">
          <a:xfrm>
            <a:off x="0" y="-7938"/>
            <a:ext cx="9144000" cy="6865938"/>
            <a:chOff x="0" y="-5"/>
            <a:chExt cx="5760" cy="4325"/>
          </a:xfrm>
        </p:grpSpPr>
        <p:sp>
          <p:nvSpPr>
            <p:cNvPr id="961540" name="Rectangle 4"/>
            <p:cNvSpPr>
              <a:spLocks noChangeArrowheads="1"/>
            </p:cNvSpPr>
            <p:nvPr/>
          </p:nvSpPr>
          <p:spPr bwMode="auto">
            <a:xfrm>
              <a:off x="0" y="22"/>
              <a:ext cx="5760" cy="11"/>
            </a:xfrm>
            <a:prstGeom prst="rect">
              <a:avLst/>
            </a:prstGeom>
            <a:gradFill rotWithShape="1">
              <a:gsLst>
                <a:gs pos="0">
                  <a:srgbClr val="7FA9D3"/>
                </a:gs>
                <a:gs pos="100000">
                  <a:srgbClr val="7FA9D3">
                    <a:gamma/>
                    <a:tint val="0"/>
                    <a:invGamma/>
                  </a:srgb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61541" name="Rectangle 5"/>
            <p:cNvSpPr>
              <a:spLocks noChangeArrowheads="1"/>
            </p:cNvSpPr>
            <p:nvPr/>
          </p:nvSpPr>
          <p:spPr bwMode="auto">
            <a:xfrm rot="-5400000">
              <a:off x="3573" y="2154"/>
              <a:ext cx="4320" cy="11"/>
            </a:xfrm>
            <a:prstGeom prst="rect">
              <a:avLst/>
            </a:prstGeom>
            <a:gradFill rotWithShape="1">
              <a:gsLst>
                <a:gs pos="0">
                  <a:srgbClr val="7FA9D3"/>
                </a:gs>
                <a:gs pos="100000">
                  <a:srgbClr val="7FA9D3">
                    <a:gamma/>
                    <a:tint val="0"/>
                    <a:invGamma/>
                  </a:srgb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61542" name="Rectangle 6"/>
            <p:cNvSpPr>
              <a:spLocks noChangeArrowheads="1"/>
            </p:cNvSpPr>
            <p:nvPr/>
          </p:nvSpPr>
          <p:spPr bwMode="auto">
            <a:xfrm rot="5400000" flipV="1">
              <a:off x="-2132" y="2154"/>
              <a:ext cx="4320" cy="11"/>
            </a:xfrm>
            <a:prstGeom prst="rect">
              <a:avLst/>
            </a:prstGeom>
            <a:gradFill rotWithShape="1">
              <a:gsLst>
                <a:gs pos="0">
                  <a:srgbClr val="7FA9D3"/>
                </a:gs>
                <a:gs pos="100000">
                  <a:srgbClr val="7FA9D3">
                    <a:gamma/>
                    <a:tint val="0"/>
                    <a:invGamma/>
                  </a:srgb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61543" name="Rectangle 7"/>
            <p:cNvSpPr>
              <a:spLocks noChangeArrowheads="1"/>
            </p:cNvSpPr>
            <p:nvPr/>
          </p:nvSpPr>
          <p:spPr bwMode="auto">
            <a:xfrm flipH="1" flipV="1">
              <a:off x="0" y="45"/>
              <a:ext cx="5760" cy="11"/>
            </a:xfrm>
            <a:prstGeom prst="rect">
              <a:avLst/>
            </a:prstGeom>
            <a:gradFill rotWithShape="1">
              <a:gsLst>
                <a:gs pos="0">
                  <a:srgbClr val="7FA9D3"/>
                </a:gs>
                <a:gs pos="100000">
                  <a:srgbClr val="7FA9D3">
                    <a:gamma/>
                    <a:tint val="0"/>
                    <a:invGamma/>
                  </a:srgb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61544" name="Rectangle 8"/>
            <p:cNvSpPr>
              <a:spLocks noChangeArrowheads="1"/>
            </p:cNvSpPr>
            <p:nvPr/>
          </p:nvSpPr>
          <p:spPr bwMode="auto">
            <a:xfrm>
              <a:off x="0" y="4269"/>
              <a:ext cx="5760" cy="11"/>
            </a:xfrm>
            <a:prstGeom prst="rect">
              <a:avLst/>
            </a:prstGeom>
            <a:gradFill rotWithShape="1">
              <a:gsLst>
                <a:gs pos="0">
                  <a:srgbClr val="7FA9D3"/>
                </a:gs>
                <a:gs pos="100000">
                  <a:srgbClr val="7FA9D3">
                    <a:gamma/>
                    <a:tint val="0"/>
                    <a:invGamma/>
                  </a:srgb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61545" name="Rectangle 9"/>
            <p:cNvSpPr>
              <a:spLocks noChangeArrowheads="1"/>
            </p:cNvSpPr>
            <p:nvPr/>
          </p:nvSpPr>
          <p:spPr bwMode="auto">
            <a:xfrm rot="5400000" flipV="1">
              <a:off x="3550" y="2149"/>
              <a:ext cx="4320" cy="11"/>
            </a:xfrm>
            <a:prstGeom prst="rect">
              <a:avLst/>
            </a:prstGeom>
            <a:gradFill rotWithShape="1">
              <a:gsLst>
                <a:gs pos="0">
                  <a:srgbClr val="7FA9D3"/>
                </a:gs>
                <a:gs pos="100000">
                  <a:srgbClr val="7FA9D3">
                    <a:gamma/>
                    <a:tint val="0"/>
                    <a:invGamma/>
                  </a:srgb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61546" name="Rectangle 10"/>
            <p:cNvSpPr>
              <a:spLocks noChangeArrowheads="1"/>
            </p:cNvSpPr>
            <p:nvPr/>
          </p:nvSpPr>
          <p:spPr bwMode="auto">
            <a:xfrm flipH="1">
              <a:off x="0" y="4292"/>
              <a:ext cx="5760" cy="11"/>
            </a:xfrm>
            <a:prstGeom prst="rect">
              <a:avLst/>
            </a:prstGeom>
            <a:gradFill rotWithShape="1">
              <a:gsLst>
                <a:gs pos="0">
                  <a:srgbClr val="7FA9D3"/>
                </a:gs>
                <a:gs pos="100000">
                  <a:srgbClr val="7FA9D3">
                    <a:gamma/>
                    <a:tint val="0"/>
                    <a:invGamma/>
                  </a:srgb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61547" name="Rectangle 11"/>
            <p:cNvSpPr>
              <a:spLocks noChangeArrowheads="1"/>
            </p:cNvSpPr>
            <p:nvPr/>
          </p:nvSpPr>
          <p:spPr bwMode="auto">
            <a:xfrm rot="5400000" flipH="1">
              <a:off x="-2108" y="2152"/>
              <a:ext cx="4315" cy="11"/>
            </a:xfrm>
            <a:prstGeom prst="rect">
              <a:avLst/>
            </a:prstGeom>
            <a:gradFill rotWithShape="1">
              <a:gsLst>
                <a:gs pos="0">
                  <a:srgbClr val="7FA9D3"/>
                </a:gs>
                <a:gs pos="100000">
                  <a:srgbClr val="7FA9D3">
                    <a:gamma/>
                    <a:tint val="0"/>
                    <a:invGamma/>
                  </a:srgb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pic>
        <p:nvPicPr>
          <p:cNvPr id="961548" name="Picture 12" descr="ptica_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50938" y="2816225"/>
            <a:ext cx="171450" cy="123825"/>
          </a:xfrm>
          <a:prstGeom prst="rect">
            <a:avLst/>
          </a:prstGeom>
          <a:noFill/>
        </p:spPr>
      </p:pic>
      <p:pic>
        <p:nvPicPr>
          <p:cNvPr id="961549" name="Picture 13" descr="ptica_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116013" y="3176588"/>
            <a:ext cx="123825" cy="123825"/>
          </a:xfrm>
          <a:prstGeom prst="rect">
            <a:avLst/>
          </a:prstGeom>
          <a:noFill/>
        </p:spPr>
      </p:pic>
      <p:pic>
        <p:nvPicPr>
          <p:cNvPr id="961550" name="Picture 14" descr="ptica_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150938" y="2636838"/>
            <a:ext cx="142875" cy="104775"/>
          </a:xfrm>
          <a:prstGeom prst="rect">
            <a:avLst/>
          </a:prstGeom>
          <a:noFill/>
        </p:spPr>
      </p:pic>
      <p:pic>
        <p:nvPicPr>
          <p:cNvPr id="961551" name="Picture 15" descr="ptica_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14425" y="2995613"/>
            <a:ext cx="171450" cy="123825"/>
          </a:xfrm>
          <a:prstGeom prst="rect">
            <a:avLst/>
          </a:prstGeom>
          <a:noFill/>
        </p:spPr>
      </p:pic>
      <p:pic>
        <p:nvPicPr>
          <p:cNvPr id="961552" name="Picture 16" descr="ptica_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79500" y="3355975"/>
            <a:ext cx="123825" cy="123825"/>
          </a:xfrm>
          <a:prstGeom prst="rect">
            <a:avLst/>
          </a:prstGeom>
          <a:noFill/>
        </p:spPr>
      </p:pic>
      <p:pic>
        <p:nvPicPr>
          <p:cNvPr id="961553" name="Picture 17" descr="ptica_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114425" y="2816225"/>
            <a:ext cx="142875" cy="104775"/>
          </a:xfrm>
          <a:prstGeom prst="rect">
            <a:avLst/>
          </a:prstGeom>
          <a:noFill/>
        </p:spPr>
      </p:pic>
      <p:pic>
        <p:nvPicPr>
          <p:cNvPr id="961556" name="Picture 20" descr="gora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31800" y="2500313"/>
            <a:ext cx="1009650" cy="1000125"/>
          </a:xfrm>
          <a:prstGeom prst="rect">
            <a:avLst/>
          </a:prstGeom>
          <a:noFill/>
        </p:spPr>
      </p:pic>
      <p:sp>
        <p:nvSpPr>
          <p:cNvPr id="961557" name="Text Box 21" descr="Horizontal brick"/>
          <p:cNvSpPr txBox="1">
            <a:spLocks noChangeArrowheads="1"/>
          </p:cNvSpPr>
          <p:nvPr/>
        </p:nvSpPr>
        <p:spPr bwMode="auto">
          <a:xfrm>
            <a:off x="2447925" y="366713"/>
            <a:ext cx="6337300" cy="6194425"/>
          </a:xfrm>
          <a:prstGeom prst="rect">
            <a:avLst/>
          </a:prstGeom>
          <a:pattFill prst="horzBrick">
            <a:fgClr>
              <a:srgbClr val="F8F2DC"/>
            </a:fgClr>
            <a:bgClr>
              <a:srgbClr val="FDFAF1"/>
            </a:bgClr>
          </a:pattFill>
          <a:ln w="57150" cmpd="thickThin">
            <a:solidFill>
              <a:srgbClr val="808080"/>
            </a:solidFill>
            <a:miter lim="800000"/>
            <a:headEnd/>
            <a:tailEnd/>
          </a:ln>
          <a:effectLst/>
        </p:spPr>
        <p:txBody>
          <a:bodyPr lIns="198000" rIns="198000"/>
          <a:lstStyle/>
          <a:p>
            <a:pPr algn="ctr">
              <a:lnSpc>
                <a:spcPct val="50000"/>
              </a:lnSpc>
              <a:spcAft>
                <a:spcPct val="100000"/>
              </a:spcAft>
            </a:pPr>
            <a:endParaRPr lang="ru-RU" sz="500" dirty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  <a:p>
            <a:pPr algn="ctr"/>
            <a:r>
              <a:rPr lang="ru-RU" sz="3000" dirty="0">
                <a:solidFill>
                  <a:srgbClr val="331C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Игорь Борисович Бурдонов</a:t>
            </a:r>
          </a:p>
          <a:p>
            <a:pPr algn="ctr">
              <a:spcBef>
                <a:spcPct val="20000"/>
              </a:spcBef>
            </a:pPr>
            <a:r>
              <a:rPr lang="ru-RU" sz="3000" dirty="0">
                <a:solidFill>
                  <a:srgbClr val="331C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Александр Сергеевич </a:t>
            </a:r>
            <a:r>
              <a:rPr lang="ru-RU" sz="3000" dirty="0" err="1">
                <a:solidFill>
                  <a:srgbClr val="331C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Косачев</a:t>
            </a:r>
            <a:endParaRPr lang="ru-RU" sz="3000" dirty="0">
              <a:solidFill>
                <a:srgbClr val="331C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  <a:p>
            <a:pPr algn="ctr">
              <a:spcBef>
                <a:spcPct val="20000"/>
              </a:spcBef>
            </a:pPr>
            <a:endParaRPr lang="ru-RU" sz="28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>
              <a:spcBef>
                <a:spcPct val="100000"/>
              </a:spcBef>
            </a:pPr>
            <a:r>
              <a:rPr lang="ru-RU" sz="40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Симуляция систем</a:t>
            </a:r>
            <a:r>
              <a:rPr lang="en-US" sz="40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en-US" sz="4000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z="40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с отказами и</a:t>
            </a:r>
            <a:r>
              <a:rPr lang="en-US" sz="40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en-US" sz="4000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z="40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разрушением</a:t>
            </a:r>
            <a:r>
              <a:rPr lang="ru-RU" sz="4000" dirty="0"/>
              <a:t> </a:t>
            </a:r>
          </a:p>
        </p:txBody>
      </p:sp>
      <p:sp>
        <p:nvSpPr>
          <p:cNvPr id="961558" name="Text Box 22"/>
          <p:cNvSpPr txBox="1">
            <a:spLocks noChangeArrowheads="1"/>
          </p:cNvSpPr>
          <p:nvPr/>
        </p:nvSpPr>
        <p:spPr bwMode="auto">
          <a:xfrm>
            <a:off x="2808288" y="5969000"/>
            <a:ext cx="56959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/>
              <a:t>   </a:t>
            </a:r>
            <a:r>
              <a:rPr lang="ru-RU" sz="2000" b="0">
                <a:solidFill>
                  <a:srgbClr val="58A5FA"/>
                </a:solidFill>
              </a:rPr>
              <a:t>Институт Системного Программирования РАН</a:t>
            </a:r>
            <a:endParaRPr lang="ru-RU" sz="2000" b="0"/>
          </a:p>
        </p:txBody>
      </p:sp>
      <p:pic>
        <p:nvPicPr>
          <p:cNvPr id="961554" name="Picture 18" descr="ptica_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50938" y="2584450"/>
            <a:ext cx="171450" cy="123825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1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61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0" presetClass="path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6.19796E-6 C 0.00313 -0.00901 0.00643 -0.0178 0.01146 -0.02705 C 0.0165 -0.0363 0.0184 -0.0481 0.03038 -0.05573 C 0.04236 -0.06336 0.07101 -0.07539 0.08368 -0.07261 C 0.09636 -0.06984 0.10469 -0.05087 0.10643 -0.03885 C 0.10816 -0.02682 0.10191 -0.01179 0.09375 6.19796E-6 C 0.08559 0.0118 0.06215 0.01458 0.05712 0.03192 C 0.05209 0.04927 0.05469 0.09043 0.06337 0.10454 C 0.07205 0.11865 0.08733 0.10731 0.10886 0.11633 C 0.13038 0.12535 0.1908 0.13645 0.19254 0.15842 C 0.1941 0.18039 0.1441 0.23289 0.1191 0.24769 C 0.0941 0.26249 0.05851 0.24769 0.04306 0.24769 C 0.02761 0.24769 0.03577 0.24469 0.02674 0.24769 C 0.01771 0.2507 -0.00937 0.25417 -0.01128 0.26643 C -0.01319 0.27868 0.00191 0.31037 0.01528 0.32193 C 0.02865 0.33349 0.05556 0.33326 0.0684 0.33558 C 0.08125 0.33789 0.08663 0.33257 0.09254 0.33558 C 0.09844 0.33858 0.10382 0.34089 0.10382 0.35408 C 0.10382 0.36726 0.09219 0.39871 0.09254 0.41467 C 0.09288 0.43063 0.09566 0.44496 0.10643 0.45005 C 0.11719 0.45514 0.13715 0.45005 0.15712 0.4452 " pathEditMode="relative" rAng="0" ptsTypes="aaaaaaaaaaaaaaaaaaaaA">
                                      <p:cBhvr>
                                        <p:cTn id="9" dur="12500" fill="hold"/>
                                        <p:tgtEl>
                                          <p:spTgt spid="9615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0"/>
                                    </p:animMotion>
                                  </p:childTnLst>
                                </p:cTn>
                              </p:par>
                              <p:par>
                                <p:cTn id="10" presetID="60" presetClass="path" presetSubtype="0" decel="50000" fill="hold" nodeType="withEffect">
                                  <p:stCondLst>
                                    <p:cond delay="12500"/>
                                  </p:stCondLst>
                                  <p:childTnLst>
                                    <p:animMotion origin="layout" path="M 0.15712 0.44468 C 0.15903 0.44468 0.16146 0.44329 0.16927 0.44213 C 0.17709 0.4412 0.18993 0.43472 0.20452 0.43912 C 0.2191 0.44375 0.24063 0.47523 0.25677 0.46991 C 0.27309 0.46481 0.29375 0.43264 0.30139 0.40856 C 0.31059 0.38727 0.30643 0.37361 0.30261 0.32292 C 0.29879 0.27245 0.24497 0.12431 0.2783 0.10532 C 0.34375 0.03241 0.44167 0.27546 0.50261 0.20926 C 0.56979 0.13472 0.43785 0.02431 0.50955 -0.05718 C 0.57101 -0.12569 0.60122 0.01389 0.65747 -0.04745 C 0.71111 -0.1081 0.63525 -0.15556 0.68229 -0.21111 C 0.7125 -0.24167 0.72778 -0.22407 0.73924 -0.20926 " pathEditMode="relative" rAng="0" ptsTypes="faaafaffffff">
                                      <p:cBhvr>
                                        <p:cTn id="11" dur="12000" fill="hold"/>
                                        <p:tgtEl>
                                          <p:spTgt spid="9615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1" y="-328"/>
                                    </p:animMotion>
                                  </p:childTnLst>
                                </p:cTn>
                              </p:par>
                              <p:par>
                                <p:cTn id="12" presetID="0" presetClass="path" presetSubtype="0" repeatCount="indefinite" accel="50000" decel="5000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3.05556E-6 0.00208 C 0.03091 -0.0007 0.06198 -0.00301 0.07205 0.01064 C 0.08212 0.02428 0.06875 0.04833 0.06077 0.08487 C 0.05278 0.12141 0.02795 0.18756 0.02396 0.23127 C 0.01997 0.27474 0.02761 0.32423 0.03664 0.34597 C 0.04566 0.36748 0.05764 0.37396 0.07848 0.36008 C 0.09931 0.34644 0.13056 0.30435 0.16198 0.26249 " pathEditMode="relative" rAng="0" ptsTypes="aaaaaaA">
                                      <p:cBhvr>
                                        <p:cTn id="13" dur="9000" fill="hold"/>
                                        <p:tgtEl>
                                          <p:spTgt spid="9615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1" y="183"/>
                                    </p:animMotion>
                                  </p:childTnLst>
                                </p:cTn>
                              </p:par>
                              <p:par>
                                <p:cTn id="14" presetID="0" presetClass="path" presetSubtype="0" repeatCount="indefinite" accel="50000" decel="50000" fill="hold" nodeType="withEffect">
                                  <p:stCondLst>
                                    <p:cond delay="3500"/>
                                  </p:stCondLst>
                                  <p:childTnLst>
                                    <p:animMotion origin="layout" path="M 1.94444E-6 4.89362E-6 C 0.01684 0.003 0.0342 0.00647 0.04514 0.01341 C 0.0559 0.02035 0.06146 0.02567 0.06441 0.04185 C 0.06753 0.05781 0.06024 0.08903 0.06302 0.11031 C 0.06545 0.13182 0.0743 0.15656 0.0809 0.17067 C 0.08767 0.18455 0.08889 0.18848 0.10295 0.19403 C 0.11701 0.19958 0.14097 0.20189 0.16545 0.20444 " pathEditMode="relative" rAng="0" ptsTypes="aaaaaaA">
                                      <p:cBhvr>
                                        <p:cTn id="15" dur="7500" fill="hold"/>
                                        <p:tgtEl>
                                          <p:spTgt spid="9615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3" y="102"/>
                                    </p:animMotion>
                                  </p:childTnLst>
                                </p:cTn>
                              </p:par>
                              <p:par>
                                <p:cTn id="16" presetID="0" presetClass="path" presetSubtype="0" repeatCount="indefinite" accel="50000" decel="50000" fill="hold" nodeType="withEffect">
                                  <p:stCondLst>
                                    <p:cond delay="4500"/>
                                  </p:stCondLst>
                                  <p:childTnLst>
                                    <p:animMotion origin="layout" path="M 4.44444E-6 -4.07956E-6 C 0.01701 -0.00671 0.0342 -0.01318 0.04427 -0.00832 C 0.05434 -0.00347 0.05659 0.01064 0.06076 0.02868 C 0.06493 0.04672 0.07048 0.08025 0.06961 0.09968 C 0.06875 0.1191 0.06076 0.1309 0.05555 0.14501 C 0.05034 0.15911 0.03593 0.17692 0.03784 0.18386 C 0.03975 0.1908 0.05694 0.19612 0.06701 0.18733 C 0.07708 0.17854 0.08437 0.1235 0.09861 0.13159 C 0.11284 0.13969 0.13229 0.18779 0.15191 0.23612 " pathEditMode="relative" ptsTypes="aaaaaaaaA">
                                      <p:cBhvr>
                                        <p:cTn id="17" dur="8000" fill="hold"/>
                                        <p:tgtEl>
                                          <p:spTgt spid="9615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8" presetID="0" presetClass="path" presetSubtype="0" repeatCount="indefinite" accel="50000" decel="50000" fill="hold" nodeType="withEffect">
                                  <p:stCondLst>
                                    <p:cond delay="6000"/>
                                  </p:stCondLst>
                                  <p:childTnLst>
                                    <p:animMotion origin="layout" path="M 1.66667E-6 -2.67345E-6 C 0.0309 -0.00162 0.06198 -0.00301 0.07205 0.00509 C 0.08212 0.01318 0.06875 0.02729 0.06077 0.0488 C 0.05278 0.07031 0.02795 0.10916 0.02396 0.13483 C 0.01997 0.1605 0.02761 0.18964 0.03663 0.20236 C 0.04566 0.21508 0.05764 0.21878 0.07847 0.21068 C 0.09931 0.20259 0.13056 0.17784 0.16198 0.15333 " pathEditMode="relative" ptsTypes="aaaaaaA">
                                      <p:cBhvr>
                                        <p:cTn id="19" dur="11000" fill="hold"/>
                                        <p:tgtEl>
                                          <p:spTgt spid="9615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0" presetID="0" presetClass="path" presetSubtype="0" repeatCount="indefinite" accel="50000" decel="50000" fill="hold" nodeType="withEffect">
                                  <p:stCondLst>
                                    <p:cond delay="7000"/>
                                  </p:stCondLst>
                                  <p:childTnLst>
                                    <p:animMotion origin="layout" path="M 3.61111E-6 1.40611E-6 C 0.01614 0.00462 0.03264 0.00971 0.04305 0.02012 C 0.0533 0.03029 0.0585 0.03862 0.06128 0.06244 C 0.06423 0.08649 0.05746 0.13298 0.06007 0.16489 C 0.06232 0.19727 0.07083 0.23427 0.07708 0.25509 C 0.0835 0.2759 0.08472 0.28168 0.09809 0.29024 C 0.11145 0.2981 0.13437 0.30157 0.15764 0.30573 " pathEditMode="relative" rAng="0" ptsTypes="aaaaaaA">
                                      <p:cBhvr>
                                        <p:cTn id="21" dur="8500" fill="hold"/>
                                        <p:tgtEl>
                                          <p:spTgt spid="9615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9" y="153"/>
                                    </p:animMotion>
                                  </p:childTnLst>
                                </p:cTn>
                              </p:par>
                              <p:par>
                                <p:cTn id="22" presetID="0" presetClass="path" presetSubtype="0" repeatCount="indefinite" accel="50000" decel="50000" fill="hold" nodeType="withEffect">
                                  <p:stCondLst>
                                    <p:cond delay="8000"/>
                                  </p:stCondLst>
                                  <p:childTnLst>
                                    <p:animMotion origin="layout" path="M 4.44444E-6 -4.07956E-6 C 0.01701 -0.00671 0.0342 -0.01318 0.04427 -0.00832 C 0.05434 -0.00347 0.05659 0.01064 0.06076 0.02868 C 0.06493 0.04672 0.07048 0.08025 0.06961 0.09968 C 0.06875 0.1191 0.06076 0.1309 0.05555 0.14501 C 0.05034 0.15911 0.03593 0.17692 0.03784 0.18386 C 0.03975 0.1908 0.05694 0.19612 0.06701 0.18733 C 0.07708 0.17854 0.08437 0.1235 0.09861 0.13159 C 0.11284 0.13969 0.13229 0.18779 0.15191 0.23612 " pathEditMode="relative" ptsTypes="aaaaaaaaA">
                                      <p:cBhvr>
                                        <p:cTn id="23" dur="10000" fill="hold"/>
                                        <p:tgtEl>
                                          <p:spTgt spid="9615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15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9615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15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9615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155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96155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1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961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5B28E-EC29-4CDF-8FFF-9CAE2123A6F6}" type="slidenum">
              <a:rPr lang="ru-RU"/>
              <a:pPr/>
              <a:t>10</a:t>
            </a:fld>
            <a:endParaRPr lang="ru-RU"/>
          </a:p>
        </p:txBody>
      </p:sp>
      <p:sp>
        <p:nvSpPr>
          <p:cNvPr id="1074180" name="Rectangle 4"/>
          <p:cNvSpPr>
            <a:spLocks noChangeArrowheads="1"/>
          </p:cNvSpPr>
          <p:nvPr/>
        </p:nvSpPr>
        <p:spPr bwMode="auto">
          <a:xfrm>
            <a:off x="0" y="2878138"/>
            <a:ext cx="9144000" cy="1152525"/>
          </a:xfrm>
          <a:prstGeom prst="rect">
            <a:avLst/>
          </a:prstGeom>
          <a:gradFill rotWithShape="1">
            <a:gsLst>
              <a:gs pos="0">
                <a:srgbClr val="FFC8A3">
                  <a:gamma/>
                  <a:shade val="46275"/>
                  <a:invGamma/>
                  <a:alpha val="64999"/>
                </a:srgbClr>
              </a:gs>
              <a:gs pos="50000">
                <a:srgbClr val="FFC8A3">
                  <a:alpha val="21001"/>
                </a:srgbClr>
              </a:gs>
              <a:gs pos="100000">
                <a:srgbClr val="FFC8A3">
                  <a:gamma/>
                  <a:shade val="46275"/>
                  <a:invGamma/>
                  <a:alpha val="64999"/>
                </a:srgbClr>
              </a:gs>
            </a:gsLst>
            <a:lin ang="0" scaled="1"/>
          </a:gradFill>
          <a:ln w="12700">
            <a:noFill/>
            <a:miter lim="800000"/>
            <a:headEnd/>
            <a:tailEnd/>
          </a:ln>
          <a:effectLst/>
        </p:spPr>
        <p:txBody>
          <a:bodyPr lIns="72000" tIns="36000" rIns="72000" bIns="36000" anchor="ctr">
            <a:spAutoFit/>
          </a:bodyPr>
          <a:lstStyle/>
          <a:p>
            <a:endParaRPr lang="ru-RU"/>
          </a:p>
        </p:txBody>
      </p:sp>
      <p:sp>
        <p:nvSpPr>
          <p:cNvPr id="1074179" name="Rectangle 3"/>
          <p:cNvSpPr>
            <a:spLocks noChangeArrowheads="1"/>
          </p:cNvSpPr>
          <p:nvPr/>
        </p:nvSpPr>
        <p:spPr bwMode="auto">
          <a:xfrm>
            <a:off x="1655763" y="5613400"/>
            <a:ext cx="1116012" cy="217488"/>
          </a:xfrm>
          <a:prstGeom prst="rect">
            <a:avLst/>
          </a:prstGeom>
          <a:solidFill>
            <a:srgbClr val="FF7171"/>
          </a:solidFill>
          <a:ln w="12700">
            <a:noFill/>
            <a:miter lim="800000"/>
            <a:headEnd/>
            <a:tailEnd/>
          </a:ln>
          <a:effectLst/>
        </p:spPr>
        <p:txBody>
          <a:bodyPr lIns="72000" tIns="36000" rIns="72000" bIns="36000" anchor="ctr">
            <a:spAutoFit/>
          </a:bodyPr>
          <a:lstStyle/>
          <a:p>
            <a:endParaRPr lang="ru-RU"/>
          </a:p>
        </p:txBody>
      </p:sp>
      <p:sp>
        <p:nvSpPr>
          <p:cNvPr id="1074181" name="Rectangle 5"/>
          <p:cNvSpPr>
            <a:spLocks noChangeArrowheads="1"/>
          </p:cNvSpPr>
          <p:nvPr/>
        </p:nvSpPr>
        <p:spPr bwMode="auto">
          <a:xfrm>
            <a:off x="0" y="1004888"/>
            <a:ext cx="9144000" cy="1847850"/>
          </a:xfrm>
          <a:prstGeom prst="rect">
            <a:avLst/>
          </a:prstGeom>
          <a:gradFill rotWithShape="1">
            <a:gsLst>
              <a:gs pos="0">
                <a:srgbClr val="FF99CC">
                  <a:gamma/>
                  <a:shade val="46275"/>
                  <a:invGamma/>
                  <a:alpha val="64999"/>
                </a:srgbClr>
              </a:gs>
              <a:gs pos="50000">
                <a:srgbClr val="FF99CC">
                  <a:alpha val="21001"/>
                </a:srgbClr>
              </a:gs>
              <a:gs pos="100000">
                <a:srgbClr val="FF99CC">
                  <a:gamma/>
                  <a:shade val="46275"/>
                  <a:invGamma/>
                  <a:alpha val="64999"/>
                </a:srgbClr>
              </a:gs>
            </a:gsLst>
            <a:lin ang="0" scaled="1"/>
          </a:gradFill>
          <a:ln w="12700">
            <a:noFill/>
            <a:miter lim="800000"/>
            <a:headEnd/>
            <a:tailEnd/>
          </a:ln>
          <a:effectLst/>
        </p:spPr>
        <p:txBody>
          <a:bodyPr lIns="72000" tIns="36000" rIns="72000" bIns="36000" anchor="ctr">
            <a:spAutoFit/>
          </a:bodyPr>
          <a:lstStyle/>
          <a:p>
            <a:endParaRPr lang="ru-RU"/>
          </a:p>
        </p:txBody>
      </p:sp>
      <p:sp>
        <p:nvSpPr>
          <p:cNvPr id="1074182" name="Text Box 6"/>
          <p:cNvSpPr txBox="1">
            <a:spLocks noChangeArrowheads="1"/>
          </p:cNvSpPr>
          <p:nvPr/>
        </p:nvSpPr>
        <p:spPr bwMode="auto">
          <a:xfrm>
            <a:off x="1666875" y="4760913"/>
            <a:ext cx="6181725" cy="274637"/>
          </a:xfrm>
          <a:prstGeom prst="rect">
            <a:avLst/>
          </a:prstGeom>
          <a:solidFill>
            <a:srgbClr val="F8F1C8"/>
          </a:solidFill>
          <a:ln w="12700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  <p:sp>
        <p:nvSpPr>
          <p:cNvPr id="1074183" name="Rectangle 7"/>
          <p:cNvSpPr>
            <a:spLocks noChangeArrowheads="1"/>
          </p:cNvSpPr>
          <p:nvPr/>
        </p:nvSpPr>
        <p:spPr bwMode="auto">
          <a:xfrm>
            <a:off x="1695450" y="5276850"/>
            <a:ext cx="1219200" cy="215900"/>
          </a:xfrm>
          <a:prstGeom prst="rect">
            <a:avLst/>
          </a:prstGeom>
          <a:solidFill>
            <a:srgbClr val="FFFF00"/>
          </a:solidFill>
          <a:ln w="12700">
            <a:noFill/>
            <a:miter lim="800000"/>
            <a:headEnd/>
            <a:tailEnd/>
          </a:ln>
          <a:effectLst/>
        </p:spPr>
        <p:txBody>
          <a:bodyPr lIns="72000" tIns="36000" rIns="72000" bIns="36000" anchor="ctr">
            <a:spAutoFit/>
          </a:bodyPr>
          <a:lstStyle/>
          <a:p>
            <a:endParaRPr lang="ru-RU"/>
          </a:p>
        </p:txBody>
      </p:sp>
      <p:sp>
        <p:nvSpPr>
          <p:cNvPr id="1074184" name="Rectangle 8"/>
          <p:cNvSpPr>
            <a:spLocks noChangeArrowheads="1"/>
          </p:cNvSpPr>
          <p:nvPr/>
        </p:nvSpPr>
        <p:spPr bwMode="auto">
          <a:xfrm>
            <a:off x="2933700" y="5062538"/>
            <a:ext cx="973138" cy="180975"/>
          </a:xfrm>
          <a:prstGeom prst="rect">
            <a:avLst/>
          </a:prstGeom>
          <a:solidFill>
            <a:srgbClr val="FFFF00"/>
          </a:solidFill>
          <a:ln w="12700">
            <a:noFill/>
            <a:miter lim="800000"/>
            <a:headEnd/>
            <a:tailEnd/>
          </a:ln>
          <a:effectLst/>
        </p:spPr>
        <p:txBody>
          <a:bodyPr lIns="72000" tIns="36000" rIns="72000" bIns="36000" anchor="ctr">
            <a:spAutoFit/>
          </a:bodyPr>
          <a:lstStyle/>
          <a:p>
            <a:endParaRPr lang="ru-RU"/>
          </a:p>
        </p:txBody>
      </p:sp>
      <p:sp>
        <p:nvSpPr>
          <p:cNvPr id="1074185" name="Text Box 9"/>
          <p:cNvSpPr txBox="1">
            <a:spLocks noChangeArrowheads="1"/>
          </p:cNvSpPr>
          <p:nvPr/>
        </p:nvSpPr>
        <p:spPr bwMode="auto">
          <a:xfrm>
            <a:off x="1657350" y="4760913"/>
            <a:ext cx="6188075" cy="1328737"/>
          </a:xfrm>
          <a:prstGeom prst="rect">
            <a:avLst/>
          </a:prstGeom>
          <a:noFill/>
          <a:ln w="12700">
            <a:solidFill>
              <a:srgbClr val="685816"/>
            </a:solidFill>
            <a:miter lim="800000"/>
            <a:headEnd/>
            <a:tailEnd/>
          </a:ln>
          <a:effectLst/>
        </p:spPr>
        <p:txBody>
          <a:bodyPr wrap="none" lIns="0" tIns="36000" rIns="0" bIns="36000">
            <a:spAutoFit/>
          </a:bodyPr>
          <a:lstStyle/>
          <a:p>
            <a:pPr marL="342900" indent="-342900"/>
            <a:r>
              <a:rPr lang="ru-RU" sz="140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 </a:t>
            </a:r>
            <a:r>
              <a:rPr lang="en-US" sz="140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W – </a:t>
            </a:r>
            <a:r>
              <a:rPr lang="ru-RU" sz="1400">
                <a:latin typeface="Times New Roman" pitchFamily="18" charset="0"/>
              </a:rPr>
              <a:t>список </a:t>
            </a:r>
            <a:r>
              <a:rPr lang="ru-RU" sz="1400">
                <a:latin typeface="Times New Roman" pitchFamily="18" charset="0"/>
                <a:sym typeface="Symbol" pitchFamily="18" charset="2"/>
              </a:rPr>
              <a:t>пар</a:t>
            </a:r>
            <a:r>
              <a:rPr lang="ru-RU" sz="1400">
                <a:latin typeface="Courier New" pitchFamily="49" charset="0"/>
                <a:sym typeface="Symbol" pitchFamily="18" charset="2"/>
              </a:rPr>
              <a:t> </a:t>
            </a:r>
            <a:r>
              <a:rPr lang="en-US" sz="1400">
                <a:latin typeface="Courier New" pitchFamily="49" charset="0"/>
                <a:sym typeface="Symbol" pitchFamily="18" charset="2"/>
              </a:rPr>
              <a:t>M</a:t>
            </a:r>
            <a:r>
              <a:rPr lang="en-US" sz="1400">
                <a:latin typeface="Times New Roman" pitchFamily="18" charset="0"/>
                <a:sym typeface="Symbol" pitchFamily="18" charset="2"/>
              </a:rPr>
              <a:t> </a:t>
            </a:r>
            <a:r>
              <a:rPr lang="en-US" sz="1400">
                <a:solidFill>
                  <a:srgbClr val="000000"/>
                </a:solidFill>
                <a:latin typeface="Courier New" pitchFamily="49" charset="0"/>
                <a:sym typeface="Symbol" pitchFamily="18" charset="2"/>
              </a:rPr>
              <a:t>iui`</a:t>
            </a:r>
            <a:r>
              <a:rPr lang="ru-RU" sz="1400">
                <a:latin typeface="Times New Roman" pitchFamily="18" charset="0"/>
                <a:sym typeface="Symbol" pitchFamily="18" charset="2"/>
              </a:rPr>
              <a:t>, </a:t>
            </a:r>
            <a:r>
              <a:rPr lang="en-US" sz="1400">
                <a:latin typeface="Courier New" pitchFamily="49" charset="0"/>
                <a:sym typeface="Symbol" pitchFamily="18" charset="2"/>
              </a:rPr>
              <a:t>M</a:t>
            </a:r>
            <a:r>
              <a:rPr lang="ru-RU" sz="1400">
                <a:latin typeface="Courier New" pitchFamily="49" charset="0"/>
                <a:sym typeface="Symbol" pitchFamily="18" charset="2"/>
              </a:rPr>
              <a:t></a:t>
            </a:r>
            <a:r>
              <a:rPr lang="en-US" sz="1400">
                <a:latin typeface="Times New Roman" pitchFamily="18" charset="0"/>
                <a:sym typeface="Symbol" pitchFamily="18" charset="2"/>
              </a:rPr>
              <a:t>S</a:t>
            </a:r>
            <a:r>
              <a:rPr lang="en-US" sz="1400">
                <a:latin typeface="Courier New" pitchFamily="49" charset="0"/>
                <a:sym typeface="Symbol" pitchFamily="18" charset="2"/>
              </a:rPr>
              <a:t>(i)</a:t>
            </a:r>
            <a:r>
              <a:rPr lang="ru-RU" sz="1400">
                <a:latin typeface="Times New Roman" pitchFamily="18" charset="0"/>
                <a:sym typeface="Symbol" pitchFamily="18" charset="2"/>
              </a:rPr>
              <a:t>. Вначале </a:t>
            </a:r>
            <a:r>
              <a:rPr lang="ru-RU" sz="1400">
                <a:latin typeface="Times New Roman" pitchFamily="18" charset="0"/>
              </a:rPr>
              <a:t>все пары</a:t>
            </a:r>
            <a:r>
              <a:rPr lang="ru-RU" sz="1400">
                <a:latin typeface="Courier New" pitchFamily="49" charset="0"/>
              </a:rPr>
              <a:t> </a:t>
            </a:r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s</a:t>
            </a:r>
            <a:r>
              <a:rPr lang="en-US" sz="1400" baseline="-30000">
                <a:solidFill>
                  <a:srgbClr val="000000"/>
                </a:solidFill>
                <a:latin typeface="Courier New" pitchFamily="49" charset="0"/>
              </a:rPr>
              <a:t>0</a:t>
            </a:r>
            <a:r>
              <a:rPr lang="ru-RU" sz="1400">
                <a:solidFill>
                  <a:srgbClr val="000000"/>
                </a:solidFill>
                <a:latin typeface="Times New Roman" pitchFamily="18" charset="0"/>
              </a:rPr>
              <a:t> </a:t>
            </a:r>
            <a:r>
              <a:rPr lang="ru-RU" sz="1400" i="1">
                <a:solidFill>
                  <a:srgbClr val="000000"/>
                </a:solidFill>
                <a:latin typeface="Times New Roman" pitchFamily="18" charset="0"/>
              </a:rPr>
              <a:t>after</a:t>
            </a:r>
            <a:r>
              <a:rPr lang="ru-RU" sz="1400">
                <a:solidFill>
                  <a:srgbClr val="000000"/>
                </a:solidFill>
                <a:latin typeface="Times New Roman" pitchFamily="18" charset="0"/>
              </a:rPr>
              <a:t> </a:t>
            </a:r>
            <a:r>
              <a:rPr lang="ru-RU" sz="1400">
                <a:solidFill>
                  <a:srgbClr val="000000"/>
                </a:solidFill>
                <a:latin typeface="Courier New" pitchFamily="49" charset="0"/>
                <a:sym typeface="Symbol" pitchFamily="18" charset="2"/>
              </a:rPr>
              <a:t></a:t>
            </a:r>
            <a:r>
              <a:rPr lang="en-US" sz="1400">
                <a:latin typeface="Times New Roman" pitchFamily="18" charset="0"/>
                <a:sym typeface="Symbol" pitchFamily="18" charset="2"/>
              </a:rPr>
              <a:t> </a:t>
            </a:r>
            <a:r>
              <a:rPr lang="en-US" sz="1400">
                <a:solidFill>
                  <a:srgbClr val="000000"/>
                </a:solidFill>
                <a:latin typeface="Courier New" pitchFamily="49" charset="0"/>
                <a:sym typeface="Symbol" pitchFamily="18" charset="2"/>
              </a:rPr>
              <a:t>i</a:t>
            </a:r>
            <a:r>
              <a:rPr lang="ru-RU" sz="1400" baseline="-25000">
                <a:solidFill>
                  <a:srgbClr val="000000"/>
                </a:solidFill>
                <a:latin typeface="Courier New" pitchFamily="49" charset="0"/>
                <a:sym typeface="Symbol" pitchFamily="18" charset="2"/>
              </a:rPr>
              <a:t>0</a:t>
            </a:r>
            <a:r>
              <a:rPr lang="en-US" sz="1400">
                <a:solidFill>
                  <a:srgbClr val="000000"/>
                </a:solidFill>
                <a:latin typeface="Courier New" pitchFamily="49" charset="0"/>
                <a:sym typeface="Symbol" pitchFamily="18" charset="2"/>
              </a:rPr>
              <a:t>ui`</a:t>
            </a:r>
          </a:p>
          <a:p>
            <a:pPr marL="342900" indent="-342900">
              <a:spcBef>
                <a:spcPct val="10000"/>
              </a:spcBef>
            </a:pPr>
            <a:r>
              <a:rPr lang="en-US" sz="1400">
                <a:latin typeface="Courier New" pitchFamily="49" charset="0"/>
                <a:sym typeface="Symbol" pitchFamily="18" charset="2"/>
              </a:rPr>
              <a:t>{0}n{a}n</a:t>
            </a:r>
            <a:r>
              <a:rPr lang="en-US" sz="1400">
                <a:latin typeface="Times New Roman" pitchFamily="18" charset="0"/>
                <a:sym typeface="Symbol" pitchFamily="18" charset="2"/>
              </a:rPr>
              <a:t>,</a:t>
            </a:r>
            <a:r>
              <a:rPr lang="en-US" sz="1400">
                <a:latin typeface="Courier New" pitchFamily="49" charset="0"/>
                <a:sym typeface="Symbol" pitchFamily="18" charset="2"/>
              </a:rPr>
              <a:t> {0}nbk</a:t>
            </a:r>
          </a:p>
          <a:p>
            <a:pPr marL="342900" indent="-342900">
              <a:spcBef>
                <a:spcPct val="10000"/>
              </a:spcBef>
            </a:pPr>
            <a:r>
              <a:rPr lang="en-US" sz="1400">
                <a:latin typeface="Courier New" pitchFamily="49" charset="0"/>
                <a:sym typeface="Symbol" pitchFamily="18" charset="2"/>
              </a:rPr>
              <a:t>{23}k{a}k</a:t>
            </a:r>
            <a:r>
              <a:rPr lang="en-US" sz="1400">
                <a:latin typeface="Times New Roman" pitchFamily="18" charset="0"/>
                <a:sym typeface="Symbol" pitchFamily="18" charset="2"/>
              </a:rPr>
              <a:t>,</a:t>
            </a:r>
            <a:r>
              <a:rPr lang="en-US" sz="1400">
                <a:latin typeface="Courier New" pitchFamily="49" charset="0"/>
                <a:sym typeface="Symbol" pitchFamily="18" charset="2"/>
              </a:rPr>
              <a:t> {23}kbk</a:t>
            </a:r>
            <a:r>
              <a:rPr lang="en-US" sz="1400">
                <a:latin typeface="Times New Roman" pitchFamily="18" charset="0"/>
                <a:sym typeface="Symbol" pitchFamily="18" charset="2"/>
              </a:rPr>
              <a:t>,</a:t>
            </a:r>
            <a:r>
              <a:rPr lang="en-US" sz="1400">
                <a:latin typeface="Courier New" pitchFamily="49" charset="0"/>
                <a:sym typeface="Symbol" pitchFamily="18" charset="2"/>
              </a:rPr>
              <a:t> {23}kcn</a:t>
            </a:r>
          </a:p>
          <a:p>
            <a:pPr marL="342900" indent="-342900">
              <a:spcBef>
                <a:spcPct val="55000"/>
              </a:spcBef>
            </a:pPr>
            <a:r>
              <a:rPr lang="en-US" sz="1400">
                <a:latin typeface="Courier New" pitchFamily="49" charset="0"/>
                <a:sym typeface="Symbol" pitchFamily="18" charset="2"/>
              </a:rPr>
              <a:t>{23}kbk</a:t>
            </a:r>
            <a:r>
              <a:rPr lang="en-US" sz="1400">
                <a:latin typeface="Times New Roman" pitchFamily="18" charset="0"/>
                <a:sym typeface="Symbol" pitchFamily="18" charset="2"/>
              </a:rPr>
              <a:t>,</a:t>
            </a:r>
            <a:r>
              <a:rPr lang="en-US" sz="1400">
                <a:latin typeface="Courier New" pitchFamily="49" charset="0"/>
                <a:sym typeface="Symbol" pitchFamily="18" charset="2"/>
              </a:rPr>
              <a:t> {23}kcn</a:t>
            </a:r>
            <a:r>
              <a:rPr lang="en-US" sz="1400">
                <a:latin typeface="Times New Roman" pitchFamily="18" charset="0"/>
                <a:sym typeface="Symbol" pitchFamily="18" charset="2"/>
              </a:rPr>
              <a:t>,</a:t>
            </a:r>
            <a:r>
              <a:rPr lang="en-US" sz="1400">
                <a:latin typeface="Courier New" pitchFamily="49" charset="0"/>
                <a:sym typeface="Symbol" pitchFamily="18" charset="2"/>
              </a:rPr>
              <a:t> {3}k{a}k</a:t>
            </a:r>
            <a:r>
              <a:rPr lang="en-US" sz="1400">
                <a:latin typeface="Times New Roman" pitchFamily="18" charset="0"/>
                <a:sym typeface="Symbol" pitchFamily="18" charset="2"/>
              </a:rPr>
              <a:t>,</a:t>
            </a:r>
            <a:r>
              <a:rPr lang="en-US" sz="1400">
                <a:latin typeface="Courier New" pitchFamily="49" charset="0"/>
                <a:sym typeface="Symbol" pitchFamily="18" charset="2"/>
              </a:rPr>
              <a:t> {3}kbk</a:t>
            </a:r>
            <a:r>
              <a:rPr lang="en-US" sz="1400">
                <a:latin typeface="Times New Roman" pitchFamily="18" charset="0"/>
                <a:sym typeface="Symbol" pitchFamily="18" charset="2"/>
              </a:rPr>
              <a:t>,</a:t>
            </a:r>
            <a:r>
              <a:rPr lang="en-US" sz="1400">
                <a:latin typeface="Courier New" pitchFamily="49" charset="0"/>
                <a:sym typeface="Symbol" pitchFamily="18" charset="2"/>
              </a:rPr>
              <a:t> {3}kcn</a:t>
            </a:r>
          </a:p>
          <a:p>
            <a:pPr marL="342900" indent="-342900">
              <a:spcBef>
                <a:spcPct val="10000"/>
              </a:spcBef>
            </a:pPr>
            <a:endParaRPr lang="en-US" sz="1400" i="1">
              <a:solidFill>
                <a:srgbClr val="FF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1074186" name="Freeform 10"/>
          <p:cNvSpPr>
            <a:spLocks/>
          </p:cNvSpPr>
          <p:nvPr/>
        </p:nvSpPr>
        <p:spPr bwMode="auto">
          <a:xfrm>
            <a:off x="3024188" y="5480050"/>
            <a:ext cx="2159000" cy="158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560" y="1"/>
              </a:cxn>
              <a:cxn ang="0">
                <a:pos x="1746" y="1"/>
              </a:cxn>
            </a:cxnLst>
            <a:rect l="0" t="0" r="r" b="b"/>
            <a:pathLst>
              <a:path w="1746" h="1">
                <a:moveTo>
                  <a:pt x="0" y="0"/>
                </a:moveTo>
                <a:lnTo>
                  <a:pt x="560" y="1"/>
                </a:lnTo>
                <a:lnTo>
                  <a:pt x="1746" y="1"/>
                </a:lnTo>
              </a:path>
            </a:pathLst>
          </a:custGeom>
          <a:noFill/>
          <a:ln w="12700" cap="flat" cmpd="sng">
            <a:solidFill>
              <a:srgbClr val="0066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72000" tIns="36000" rIns="72000" bIns="36000">
            <a:spAutoFit/>
          </a:bodyPr>
          <a:lstStyle/>
          <a:p>
            <a:endParaRPr lang="ru-RU"/>
          </a:p>
        </p:txBody>
      </p:sp>
      <p:sp>
        <p:nvSpPr>
          <p:cNvPr id="1074187" name="Freeform 11"/>
          <p:cNvSpPr>
            <a:spLocks/>
          </p:cNvSpPr>
          <p:nvPr/>
        </p:nvSpPr>
        <p:spPr bwMode="auto">
          <a:xfrm>
            <a:off x="1692275" y="5583238"/>
            <a:ext cx="2159000" cy="6350"/>
          </a:xfrm>
          <a:custGeom>
            <a:avLst/>
            <a:gdLst/>
            <a:ahLst/>
            <a:cxnLst>
              <a:cxn ang="0">
                <a:pos x="0" y="3"/>
              </a:cxn>
              <a:cxn ang="0">
                <a:pos x="1198" y="0"/>
              </a:cxn>
              <a:cxn ang="0">
                <a:pos x="1746" y="4"/>
              </a:cxn>
            </a:cxnLst>
            <a:rect l="0" t="0" r="r" b="b"/>
            <a:pathLst>
              <a:path w="1746" h="4">
                <a:moveTo>
                  <a:pt x="0" y="3"/>
                </a:moveTo>
                <a:lnTo>
                  <a:pt x="1198" y="0"/>
                </a:lnTo>
                <a:lnTo>
                  <a:pt x="1746" y="4"/>
                </a:lnTo>
              </a:path>
            </a:pathLst>
          </a:custGeom>
          <a:noFill/>
          <a:ln w="12700" cap="flat" cmpd="sng">
            <a:solidFill>
              <a:srgbClr val="0066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72000" tIns="36000" rIns="72000" bIns="36000">
            <a:spAutoFit/>
          </a:bodyPr>
          <a:lstStyle/>
          <a:p>
            <a:endParaRPr lang="ru-RU"/>
          </a:p>
        </p:txBody>
      </p:sp>
      <p:cxnSp>
        <p:nvCxnSpPr>
          <p:cNvPr id="1074188" name="AutoShape 12"/>
          <p:cNvCxnSpPr>
            <a:cxnSpLocks noChangeShapeType="1"/>
            <a:stCxn id="1074186" idx="1"/>
            <a:endCxn id="1074187" idx="1"/>
          </p:cNvCxnSpPr>
          <p:nvPr/>
        </p:nvCxnSpPr>
        <p:spPr bwMode="auto">
          <a:xfrm flipH="1">
            <a:off x="3173413" y="5481638"/>
            <a:ext cx="542925" cy="101600"/>
          </a:xfrm>
          <a:prstGeom prst="straightConnector1">
            <a:avLst/>
          </a:prstGeom>
          <a:noFill/>
          <a:ln w="12700">
            <a:solidFill>
              <a:srgbClr val="FF0000"/>
            </a:solidFill>
            <a:round/>
            <a:headEnd/>
            <a:tailEnd type="triangle" w="sm" len="lg"/>
          </a:ln>
          <a:effectLst/>
        </p:spPr>
      </p:cxnSp>
      <p:sp>
        <p:nvSpPr>
          <p:cNvPr id="1074189" name="Rectangle 13"/>
          <p:cNvSpPr>
            <a:spLocks noChangeArrowheads="1"/>
          </p:cNvSpPr>
          <p:nvPr/>
        </p:nvSpPr>
        <p:spPr bwMode="auto">
          <a:xfrm rot="5400000" flipV="1">
            <a:off x="-3385343" y="3420268"/>
            <a:ext cx="6858000" cy="17463"/>
          </a:xfrm>
          <a:prstGeom prst="rect">
            <a:avLst/>
          </a:prstGeom>
          <a:gradFill rotWithShape="1">
            <a:gsLst>
              <a:gs pos="0">
                <a:srgbClr val="7FA9D3"/>
              </a:gs>
              <a:gs pos="100000">
                <a:srgbClr val="7FA9D3">
                  <a:gamma/>
                  <a:tint val="0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grpSp>
        <p:nvGrpSpPr>
          <p:cNvPr id="1074190" name="Group 14"/>
          <p:cNvGrpSpPr>
            <a:grpSpLocks/>
          </p:cNvGrpSpPr>
          <p:nvPr/>
        </p:nvGrpSpPr>
        <p:grpSpPr bwMode="auto">
          <a:xfrm>
            <a:off x="0" y="0"/>
            <a:ext cx="9144000" cy="6865938"/>
            <a:chOff x="0" y="0"/>
            <a:chExt cx="5760" cy="4325"/>
          </a:xfrm>
        </p:grpSpPr>
        <p:sp>
          <p:nvSpPr>
            <p:cNvPr id="1074191" name="Text Box 15"/>
            <p:cNvSpPr txBox="1">
              <a:spLocks noChangeArrowheads="1"/>
            </p:cNvSpPr>
            <p:nvPr/>
          </p:nvSpPr>
          <p:spPr bwMode="auto">
            <a:xfrm>
              <a:off x="3865" y="4114"/>
              <a:ext cx="1" cy="1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algn="just">
                <a:spcBef>
                  <a:spcPct val="50000"/>
                </a:spcBef>
              </a:pPr>
              <a:endParaRPr lang="ru-RU" sz="1600" b="0">
                <a:solidFill>
                  <a:srgbClr val="567F9E"/>
                </a:solidFill>
              </a:endParaRPr>
            </a:p>
          </p:txBody>
        </p:sp>
        <p:grpSp>
          <p:nvGrpSpPr>
            <p:cNvPr id="1074192" name="Group 16"/>
            <p:cNvGrpSpPr>
              <a:grpSpLocks/>
            </p:cNvGrpSpPr>
            <p:nvPr/>
          </p:nvGrpSpPr>
          <p:grpSpPr bwMode="auto">
            <a:xfrm>
              <a:off x="0" y="0"/>
              <a:ext cx="5760" cy="4325"/>
              <a:chOff x="0" y="0"/>
              <a:chExt cx="5760" cy="4325"/>
            </a:xfrm>
          </p:grpSpPr>
          <p:grpSp>
            <p:nvGrpSpPr>
              <p:cNvPr id="1074193" name="Group 17"/>
              <p:cNvGrpSpPr>
                <a:grpSpLocks/>
              </p:cNvGrpSpPr>
              <p:nvPr/>
            </p:nvGrpSpPr>
            <p:grpSpPr bwMode="auto">
              <a:xfrm>
                <a:off x="0" y="0"/>
                <a:ext cx="5760" cy="4325"/>
                <a:chOff x="0" y="0"/>
                <a:chExt cx="5760" cy="4325"/>
              </a:xfrm>
            </p:grpSpPr>
            <p:sp>
              <p:nvSpPr>
                <p:cNvPr id="1074194" name="Rectangle 18"/>
                <p:cNvSpPr>
                  <a:spLocks noChangeArrowheads="1"/>
                </p:cNvSpPr>
                <p:nvPr/>
              </p:nvSpPr>
              <p:spPr bwMode="auto">
                <a:xfrm rot="5400000" flipV="1">
                  <a:off x="-2132" y="2159"/>
                  <a:ext cx="4320" cy="11"/>
                </a:xfrm>
                <a:prstGeom prst="rect">
                  <a:avLst/>
                </a:prstGeom>
                <a:gradFill rotWithShape="1">
                  <a:gsLst>
                    <a:gs pos="0">
                      <a:srgbClr val="7FA9D3"/>
                    </a:gs>
                    <a:gs pos="100000">
                      <a:srgbClr val="7FA9D3">
                        <a:gamma/>
                        <a:tint val="0"/>
                        <a:invGamma/>
                      </a:srgbClr>
                    </a:gs>
                  </a:gsLst>
                  <a:lin ang="0" scaled="1"/>
                </a:gra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74195" name="Rectangle 19"/>
                <p:cNvSpPr>
                  <a:spLocks noChangeArrowheads="1"/>
                </p:cNvSpPr>
                <p:nvPr/>
              </p:nvSpPr>
              <p:spPr bwMode="auto">
                <a:xfrm flipH="1" flipV="1">
                  <a:off x="0" y="50"/>
                  <a:ext cx="5760" cy="11"/>
                </a:xfrm>
                <a:prstGeom prst="rect">
                  <a:avLst/>
                </a:prstGeom>
                <a:gradFill rotWithShape="1">
                  <a:gsLst>
                    <a:gs pos="0">
                      <a:srgbClr val="7FA9D3"/>
                    </a:gs>
                    <a:gs pos="100000">
                      <a:srgbClr val="7FA9D3">
                        <a:gamma/>
                        <a:tint val="0"/>
                        <a:invGamma/>
                      </a:srgbClr>
                    </a:gs>
                  </a:gsLst>
                  <a:lin ang="0" scaled="1"/>
                </a:gra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74196" name="Rectangle 20"/>
                <p:cNvSpPr>
                  <a:spLocks noChangeArrowheads="1"/>
                </p:cNvSpPr>
                <p:nvPr/>
              </p:nvSpPr>
              <p:spPr bwMode="auto">
                <a:xfrm>
                  <a:off x="0" y="4274"/>
                  <a:ext cx="5760" cy="11"/>
                </a:xfrm>
                <a:prstGeom prst="rect">
                  <a:avLst/>
                </a:prstGeom>
                <a:gradFill rotWithShape="1">
                  <a:gsLst>
                    <a:gs pos="0">
                      <a:srgbClr val="7FA9D3"/>
                    </a:gs>
                    <a:gs pos="100000">
                      <a:srgbClr val="7FA9D3">
                        <a:gamma/>
                        <a:tint val="0"/>
                        <a:invGamma/>
                      </a:srgbClr>
                    </a:gs>
                  </a:gsLst>
                  <a:lin ang="0" scaled="1"/>
                </a:gra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74197" name="Rectangle 21"/>
                <p:cNvSpPr>
                  <a:spLocks noChangeArrowheads="1"/>
                </p:cNvSpPr>
                <p:nvPr/>
              </p:nvSpPr>
              <p:spPr bwMode="auto">
                <a:xfrm rot="5400000" flipV="1">
                  <a:off x="3550" y="2154"/>
                  <a:ext cx="4320" cy="11"/>
                </a:xfrm>
                <a:prstGeom prst="rect">
                  <a:avLst/>
                </a:prstGeom>
                <a:gradFill rotWithShape="1">
                  <a:gsLst>
                    <a:gs pos="0">
                      <a:srgbClr val="7FA9D3"/>
                    </a:gs>
                    <a:gs pos="100000">
                      <a:srgbClr val="7FA9D3">
                        <a:gamma/>
                        <a:tint val="0"/>
                        <a:invGamma/>
                      </a:srgbClr>
                    </a:gs>
                  </a:gsLst>
                  <a:lin ang="0" scaled="1"/>
                </a:gra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74198" name="Text Box 22"/>
                <p:cNvSpPr txBox="1">
                  <a:spLocks noChangeArrowheads="1"/>
                </p:cNvSpPr>
                <p:nvPr/>
              </p:nvSpPr>
              <p:spPr bwMode="auto">
                <a:xfrm>
                  <a:off x="147" y="4115"/>
                  <a:ext cx="2415" cy="15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lIns="0" tIns="0" rIns="0" bIns="0" anchor="b"/>
                <a:lstStyle/>
                <a:p>
                  <a:pPr>
                    <a:spcBef>
                      <a:spcPct val="50000"/>
                    </a:spcBef>
                  </a:pPr>
                  <a:r>
                    <a:rPr lang="ru-RU" sz="1600" b="0">
                      <a:solidFill>
                        <a:srgbClr val="567F9E"/>
                      </a:solidFill>
                    </a:rPr>
                    <a:t>Игорь Борисович Бурдонов </a:t>
                  </a:r>
                  <a:r>
                    <a:rPr lang="en-US" sz="1600" b="0">
                      <a:solidFill>
                        <a:srgbClr val="567F9E"/>
                      </a:solidFill>
                    </a:rPr>
                    <a:t>&amp;</a:t>
                  </a:r>
                  <a:r>
                    <a:rPr lang="ru-RU" sz="1600" b="0">
                      <a:solidFill>
                        <a:srgbClr val="567F9E"/>
                      </a:solidFill>
                    </a:rPr>
                    <a:t> Александр Сергеевич Косачев,   ИСП РАН</a:t>
                  </a:r>
                </a:p>
              </p:txBody>
            </p:sp>
            <p:sp>
              <p:nvSpPr>
                <p:cNvPr id="1074199" name="Text Box 23"/>
                <p:cNvSpPr txBox="1">
                  <a:spLocks noChangeArrowheads="1"/>
                </p:cNvSpPr>
                <p:nvPr/>
              </p:nvSpPr>
              <p:spPr bwMode="auto">
                <a:xfrm>
                  <a:off x="68" y="30"/>
                  <a:ext cx="5602" cy="173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  <a:effectLst/>
              </p:spPr>
              <p:txBody>
                <a:bodyPr lIns="0" tIns="0" rIns="0" bIns="0"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ru-RU" b="0">
                      <a:solidFill>
                        <a:srgbClr val="567F9E"/>
                      </a:solidFill>
                      <a:latin typeface="Times New Roman" pitchFamily="18" charset="0"/>
                    </a:rPr>
                    <a:t>Симуляция систем с отказами и разрушением</a:t>
                  </a:r>
                </a:p>
              </p:txBody>
            </p:sp>
          </p:grpSp>
          <p:sp>
            <p:nvSpPr>
              <p:cNvPr id="1074200" name="Text Box 24"/>
              <p:cNvSpPr txBox="1">
                <a:spLocks noChangeArrowheads="1"/>
              </p:cNvSpPr>
              <p:nvPr/>
            </p:nvSpPr>
            <p:spPr bwMode="auto">
              <a:xfrm>
                <a:off x="5443" y="3962"/>
                <a:ext cx="198" cy="134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lIns="0" tIns="0" rIns="0" bIns="0"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ru-RU" sz="1400" b="0"/>
                  <a:t>(12)</a:t>
                </a:r>
              </a:p>
            </p:txBody>
          </p:sp>
        </p:grpSp>
      </p:grpSp>
      <p:sp>
        <p:nvSpPr>
          <p:cNvPr id="1074201" name="Rectangle 25"/>
          <p:cNvSpPr>
            <a:spLocks noGrp="1" noChangeArrowheads="1"/>
          </p:cNvSpPr>
          <p:nvPr>
            <p:ph type="title"/>
          </p:nvPr>
        </p:nvSpPr>
        <p:spPr>
          <a:xfrm>
            <a:off x="179388" y="296863"/>
            <a:ext cx="8748712" cy="608012"/>
          </a:xfrm>
          <a:noFill/>
          <a:ln/>
        </p:spPr>
        <p:txBody>
          <a:bodyPr tIns="90000" bIns="90000">
            <a:spAutoFit/>
          </a:bodyPr>
          <a:lstStyle/>
          <a:p>
            <a:pPr algn="l"/>
            <a:r>
              <a:rPr lang="ru-RU" sz="28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3. Алгоритм верификации на</a:t>
            </a:r>
            <a:r>
              <a:rPr lang="en-US" sz="28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sz="28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примере</a:t>
            </a:r>
          </a:p>
        </p:txBody>
      </p:sp>
      <p:sp>
        <p:nvSpPr>
          <p:cNvPr id="1074202" name="Text Box 26"/>
          <p:cNvSpPr txBox="1">
            <a:spLocks noChangeArrowheads="1"/>
          </p:cNvSpPr>
          <p:nvPr/>
        </p:nvSpPr>
        <p:spPr bwMode="auto">
          <a:xfrm>
            <a:off x="6877050" y="203200"/>
            <a:ext cx="1752600" cy="741363"/>
          </a:xfrm>
          <a:prstGeom prst="rect">
            <a:avLst/>
          </a:prstGeom>
          <a:solidFill>
            <a:srgbClr val="F7F1D9"/>
          </a:solidFill>
          <a:ln w="9525">
            <a:solidFill>
              <a:srgbClr val="DAC052"/>
            </a:solidFill>
            <a:miter lim="800000"/>
            <a:headEnd/>
            <a:tailEnd/>
          </a:ln>
          <a:effectLst/>
        </p:spPr>
        <p:txBody>
          <a:bodyPr wrap="none" lIns="72000" tIns="36000" rIns="72000" bIns="36000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400">
                <a:latin typeface="Times New Roman" pitchFamily="18" charset="0"/>
              </a:rPr>
              <a:t>        </a:t>
            </a:r>
            <a:r>
              <a:rPr lang="ru-RU" sz="1400" u="sng">
                <a:latin typeface="Times New Roman" pitchFamily="18" charset="0"/>
              </a:rPr>
              <a:t>Семантика</a:t>
            </a:r>
          </a:p>
          <a:p>
            <a:pPr>
              <a:spcBef>
                <a:spcPct val="10000"/>
              </a:spcBef>
            </a:pPr>
            <a:r>
              <a:rPr lang="en-US" sz="1400">
                <a:latin typeface="Times New Roman" pitchFamily="18" charset="0"/>
              </a:rPr>
              <a:t>L</a:t>
            </a:r>
            <a:r>
              <a:rPr lang="en-US" sz="1400">
                <a:latin typeface="Courier New" pitchFamily="49" charset="0"/>
              </a:rPr>
              <a:t>={a,b</a:t>
            </a:r>
            <a:r>
              <a:rPr lang="en-US" sz="1400">
                <a:latin typeface="Times New Roman" pitchFamily="18" charset="0"/>
              </a:rPr>
              <a:t>,</a:t>
            </a:r>
            <a:r>
              <a:rPr lang="en-US" sz="1400">
                <a:latin typeface="Courier New" pitchFamily="49" charset="0"/>
              </a:rPr>
              <a:t>c}</a:t>
            </a:r>
          </a:p>
          <a:p>
            <a:r>
              <a:rPr lang="en-US" sz="1400">
                <a:latin typeface="Times New Roman" pitchFamily="18" charset="0"/>
              </a:rPr>
              <a:t>R</a:t>
            </a:r>
            <a:r>
              <a:rPr lang="en-US" sz="1400">
                <a:latin typeface="Courier New" pitchFamily="49" charset="0"/>
              </a:rPr>
              <a:t>={{a}</a:t>
            </a:r>
            <a:r>
              <a:rPr lang="en-US" sz="1400">
                <a:latin typeface="Times New Roman" pitchFamily="18" charset="0"/>
              </a:rPr>
              <a:t>,</a:t>
            </a:r>
            <a:r>
              <a:rPr lang="en-US" sz="1400">
                <a:latin typeface="Courier New" pitchFamily="49" charset="0"/>
              </a:rPr>
              <a:t>{b}</a:t>
            </a:r>
            <a:r>
              <a:rPr lang="en-US" sz="1400">
                <a:latin typeface="Times New Roman" pitchFamily="18" charset="0"/>
              </a:rPr>
              <a:t>,</a:t>
            </a:r>
            <a:r>
              <a:rPr lang="en-US" sz="1400">
                <a:latin typeface="Courier New" pitchFamily="49" charset="0"/>
              </a:rPr>
              <a:t>{bc}}</a:t>
            </a:r>
            <a:endParaRPr lang="ru-RU" sz="1400">
              <a:latin typeface="Courier New" pitchFamily="49" charset="0"/>
            </a:endParaRPr>
          </a:p>
        </p:txBody>
      </p:sp>
      <p:sp>
        <p:nvSpPr>
          <p:cNvPr id="1074203" name="Text Box 27"/>
          <p:cNvSpPr txBox="1">
            <a:spLocks noChangeArrowheads="1"/>
          </p:cNvSpPr>
          <p:nvPr/>
        </p:nvSpPr>
        <p:spPr bwMode="auto">
          <a:xfrm>
            <a:off x="107950" y="4775200"/>
            <a:ext cx="647700" cy="274638"/>
          </a:xfrm>
          <a:prstGeom prst="rect">
            <a:avLst/>
          </a:prstGeom>
          <a:solidFill>
            <a:srgbClr val="F8F1C8"/>
          </a:solidFill>
          <a:ln w="12700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  <p:sp>
        <p:nvSpPr>
          <p:cNvPr id="1074204" name="Text Box 28"/>
          <p:cNvSpPr txBox="1">
            <a:spLocks noChangeArrowheads="1"/>
          </p:cNvSpPr>
          <p:nvPr/>
        </p:nvSpPr>
        <p:spPr bwMode="auto">
          <a:xfrm>
            <a:off x="107950" y="4762500"/>
            <a:ext cx="650875" cy="1328738"/>
          </a:xfrm>
          <a:prstGeom prst="rect">
            <a:avLst/>
          </a:prstGeom>
          <a:noFill/>
          <a:ln w="12700">
            <a:solidFill>
              <a:srgbClr val="685816"/>
            </a:solidFill>
            <a:miter lim="800000"/>
            <a:headEnd/>
            <a:tailEnd/>
          </a:ln>
          <a:effectLst/>
        </p:spPr>
        <p:txBody>
          <a:bodyPr wrap="none" lIns="0" tIns="36000" rIns="0" bIns="36000"/>
          <a:lstStyle/>
          <a:p>
            <a:pPr marL="342900" indent="-342900" algn="ctr"/>
            <a:r>
              <a:rPr lang="en-US" sz="140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S</a:t>
            </a:r>
            <a:r>
              <a:rPr lang="en-US" sz="1400">
                <a:solidFill>
                  <a:srgbClr val="000000"/>
                </a:solidFill>
                <a:latin typeface="Courier New" pitchFamily="49" charset="0"/>
                <a:sym typeface="Symbol" pitchFamily="18" charset="2"/>
              </a:rPr>
              <a:t>(n)</a:t>
            </a:r>
          </a:p>
          <a:p>
            <a:pPr marL="342900" indent="-342900" algn="ctr">
              <a:spcBef>
                <a:spcPct val="10000"/>
              </a:spcBef>
            </a:pPr>
            <a:r>
              <a:rPr lang="en-US" sz="1400">
                <a:solidFill>
                  <a:srgbClr val="000000"/>
                </a:solidFill>
                <a:latin typeface="Courier New" pitchFamily="49" charset="0"/>
                <a:sym typeface="Symbol" pitchFamily="18" charset="2"/>
              </a:rPr>
              <a:t>{0}</a:t>
            </a:r>
          </a:p>
          <a:p>
            <a:pPr marL="342900" indent="-342900" algn="ctr">
              <a:spcBef>
                <a:spcPct val="10000"/>
              </a:spcBef>
            </a:pPr>
            <a:r>
              <a:rPr lang="en-US" sz="1400">
                <a:solidFill>
                  <a:srgbClr val="000000"/>
                </a:solidFill>
                <a:latin typeface="Courier New" pitchFamily="49" charset="0"/>
                <a:sym typeface="Symbol" pitchFamily="18" charset="2"/>
              </a:rPr>
              <a:t>{0}</a:t>
            </a:r>
          </a:p>
          <a:p>
            <a:pPr marL="342900" indent="-342900" algn="ctr">
              <a:spcBef>
                <a:spcPct val="55000"/>
              </a:spcBef>
            </a:pPr>
            <a:r>
              <a:rPr lang="en-US" sz="1400">
                <a:solidFill>
                  <a:srgbClr val="000000"/>
                </a:solidFill>
                <a:latin typeface="Courier New" pitchFamily="49" charset="0"/>
                <a:sym typeface="Symbol" pitchFamily="18" charset="2"/>
              </a:rPr>
              <a:t>{0}</a:t>
            </a:r>
          </a:p>
          <a:p>
            <a:pPr marL="342900" indent="-342900" algn="ctr">
              <a:spcBef>
                <a:spcPct val="10000"/>
              </a:spcBef>
            </a:pPr>
            <a:r>
              <a:rPr lang="en-US" sz="1400">
                <a:solidFill>
                  <a:srgbClr val="000000"/>
                </a:solidFill>
                <a:latin typeface="Courier New" pitchFamily="49" charset="0"/>
                <a:sym typeface="Symbol" pitchFamily="18" charset="2"/>
              </a:rPr>
              <a:t>{0}</a:t>
            </a:r>
          </a:p>
        </p:txBody>
      </p:sp>
      <p:grpSp>
        <p:nvGrpSpPr>
          <p:cNvPr id="1074205" name="Group 29"/>
          <p:cNvGrpSpPr>
            <a:grpSpLocks/>
          </p:cNvGrpSpPr>
          <p:nvPr/>
        </p:nvGrpSpPr>
        <p:grpSpPr bwMode="auto">
          <a:xfrm>
            <a:off x="827088" y="4760913"/>
            <a:ext cx="757237" cy="1328737"/>
            <a:chOff x="521" y="2999"/>
            <a:chExt cx="477" cy="837"/>
          </a:xfrm>
        </p:grpSpPr>
        <p:sp>
          <p:nvSpPr>
            <p:cNvPr id="1074206" name="Text Box 30"/>
            <p:cNvSpPr txBox="1">
              <a:spLocks noChangeArrowheads="1"/>
            </p:cNvSpPr>
            <p:nvPr/>
          </p:nvSpPr>
          <p:spPr bwMode="auto">
            <a:xfrm>
              <a:off x="521" y="2999"/>
              <a:ext cx="477" cy="173"/>
            </a:xfrm>
            <a:prstGeom prst="rect">
              <a:avLst/>
            </a:prstGeom>
            <a:solidFill>
              <a:srgbClr val="F8F1C8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endParaRPr lang="ru-RU"/>
            </a:p>
          </p:txBody>
        </p:sp>
        <p:sp>
          <p:nvSpPr>
            <p:cNvPr id="1074207" name="Text Box 31"/>
            <p:cNvSpPr txBox="1">
              <a:spLocks noChangeArrowheads="1"/>
            </p:cNvSpPr>
            <p:nvPr/>
          </p:nvSpPr>
          <p:spPr bwMode="auto">
            <a:xfrm>
              <a:off x="521" y="2999"/>
              <a:ext cx="477" cy="837"/>
            </a:xfrm>
            <a:prstGeom prst="rect">
              <a:avLst/>
            </a:prstGeom>
            <a:noFill/>
            <a:ln w="12700">
              <a:solidFill>
                <a:srgbClr val="685816"/>
              </a:solidFill>
              <a:miter lim="800000"/>
              <a:headEnd/>
              <a:tailEnd/>
            </a:ln>
            <a:effectLst/>
          </p:spPr>
          <p:txBody>
            <a:bodyPr wrap="none" lIns="0" tIns="36000" rIns="0" bIns="36000">
              <a:spAutoFit/>
            </a:bodyPr>
            <a:lstStyle/>
            <a:p>
              <a:pPr marL="342900" indent="-342900" algn="ctr"/>
              <a:r>
                <a:rPr lang="en-US" sz="1400">
                  <a:solidFill>
                    <a:srgbClr val="000000"/>
                  </a:solidFill>
                  <a:latin typeface="Times New Roman" pitchFamily="18" charset="0"/>
                  <a:sym typeface="Symbol" pitchFamily="18" charset="2"/>
                </a:rPr>
                <a:t>S</a:t>
              </a:r>
              <a:r>
                <a:rPr lang="en-US" sz="1400">
                  <a:solidFill>
                    <a:srgbClr val="000000"/>
                  </a:solidFill>
                  <a:latin typeface="Courier New" pitchFamily="49" charset="0"/>
                  <a:sym typeface="Symbol" pitchFamily="18" charset="2"/>
                </a:rPr>
                <a:t>(k)</a:t>
              </a:r>
            </a:p>
            <a:p>
              <a:pPr marL="342900" indent="-342900" algn="ctr">
                <a:spcBef>
                  <a:spcPct val="10000"/>
                </a:spcBef>
              </a:pPr>
              <a:r>
                <a:rPr lang="en-US" sz="1400">
                  <a:solidFill>
                    <a:srgbClr val="000000"/>
                  </a:solidFill>
                  <a:latin typeface="Courier New" pitchFamily="49" charset="0"/>
                  <a:sym typeface="Symbol" pitchFamily="18" charset="2"/>
                </a:rPr>
                <a:t>-</a:t>
              </a:r>
            </a:p>
            <a:p>
              <a:pPr marL="342900" indent="-342900" algn="ctr">
                <a:spcBef>
                  <a:spcPct val="10000"/>
                </a:spcBef>
              </a:pPr>
              <a:r>
                <a:rPr lang="en-US" sz="1400">
                  <a:solidFill>
                    <a:srgbClr val="000000"/>
                  </a:solidFill>
                  <a:latin typeface="Courier New" pitchFamily="49" charset="0"/>
                  <a:sym typeface="Symbol" pitchFamily="18" charset="2"/>
                </a:rPr>
                <a:t>{23}</a:t>
              </a:r>
            </a:p>
            <a:p>
              <a:pPr marL="342900" indent="-342900" algn="ctr">
                <a:spcBef>
                  <a:spcPct val="55000"/>
                </a:spcBef>
              </a:pPr>
              <a:r>
                <a:rPr lang="en-US" sz="1400">
                  <a:solidFill>
                    <a:srgbClr val="000000"/>
                  </a:solidFill>
                  <a:latin typeface="Courier New" pitchFamily="49" charset="0"/>
                  <a:sym typeface="Symbol" pitchFamily="18" charset="2"/>
                </a:rPr>
                <a:t>{23}{3}</a:t>
              </a:r>
            </a:p>
            <a:p>
              <a:pPr marL="342900" indent="-342900" algn="ctr">
                <a:spcBef>
                  <a:spcPct val="10000"/>
                </a:spcBef>
              </a:pPr>
              <a:r>
                <a:rPr lang="en-US" sz="1400">
                  <a:solidFill>
                    <a:srgbClr val="000000"/>
                  </a:solidFill>
                  <a:latin typeface="Courier New" pitchFamily="49" charset="0"/>
                  <a:sym typeface="Symbol" pitchFamily="18" charset="2"/>
                </a:rPr>
                <a:t>{23}{3}</a:t>
              </a:r>
            </a:p>
          </p:txBody>
        </p:sp>
      </p:grpSp>
      <p:sp>
        <p:nvSpPr>
          <p:cNvPr id="1074208" name="Text Box 32"/>
          <p:cNvSpPr txBox="1">
            <a:spLocks noChangeArrowheads="1"/>
          </p:cNvSpPr>
          <p:nvPr/>
        </p:nvSpPr>
        <p:spPr bwMode="auto">
          <a:xfrm>
            <a:off x="7880350" y="4760913"/>
            <a:ext cx="539750" cy="274637"/>
          </a:xfrm>
          <a:prstGeom prst="rect">
            <a:avLst/>
          </a:prstGeom>
          <a:solidFill>
            <a:srgbClr val="F8F1C8"/>
          </a:solidFill>
          <a:ln w="12700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  <p:sp>
        <p:nvSpPr>
          <p:cNvPr id="1074209" name="Text Box 33"/>
          <p:cNvSpPr txBox="1">
            <a:spLocks noChangeArrowheads="1"/>
          </p:cNvSpPr>
          <p:nvPr/>
        </p:nvSpPr>
        <p:spPr bwMode="auto">
          <a:xfrm>
            <a:off x="7885113" y="4760913"/>
            <a:ext cx="539750" cy="1328737"/>
          </a:xfrm>
          <a:prstGeom prst="rect">
            <a:avLst/>
          </a:prstGeom>
          <a:noFill/>
          <a:ln w="12700">
            <a:solidFill>
              <a:srgbClr val="685816"/>
            </a:solidFill>
            <a:miter lim="800000"/>
            <a:headEnd/>
            <a:tailEnd/>
          </a:ln>
          <a:effectLst/>
        </p:spPr>
        <p:txBody>
          <a:bodyPr wrap="none" lIns="0" tIns="36000" rIns="0" bIns="36000"/>
          <a:lstStyle/>
          <a:p>
            <a:pPr marL="342900" indent="-342900" algn="ctr"/>
            <a:r>
              <a:rPr lang="ru-RU" sz="140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шаг</a:t>
            </a:r>
            <a:endParaRPr lang="en-US" sz="1400">
              <a:solidFill>
                <a:srgbClr val="000000"/>
              </a:solidFill>
              <a:latin typeface="Courier New" pitchFamily="49" charset="0"/>
              <a:sym typeface="Symbol" pitchFamily="18" charset="2"/>
            </a:endParaRPr>
          </a:p>
          <a:p>
            <a:pPr marL="342900" indent="-342900" algn="ctr">
              <a:spcBef>
                <a:spcPct val="10000"/>
              </a:spcBef>
            </a:pPr>
            <a:r>
              <a:rPr lang="ru-RU" sz="1400">
                <a:solidFill>
                  <a:srgbClr val="000000"/>
                </a:solidFill>
                <a:latin typeface="Courier New" pitchFamily="49" charset="0"/>
                <a:sym typeface="Symbol" pitchFamily="18" charset="2"/>
              </a:rPr>
              <a:t>0</a:t>
            </a:r>
            <a:endParaRPr lang="en-US" sz="1400">
              <a:solidFill>
                <a:srgbClr val="000000"/>
              </a:solidFill>
              <a:latin typeface="Courier New" pitchFamily="49" charset="0"/>
              <a:sym typeface="Symbol" pitchFamily="18" charset="2"/>
            </a:endParaRPr>
          </a:p>
          <a:p>
            <a:pPr marL="342900" indent="-342900" algn="ctr">
              <a:spcBef>
                <a:spcPct val="10000"/>
              </a:spcBef>
            </a:pPr>
            <a:r>
              <a:rPr lang="en-US" sz="1400">
                <a:solidFill>
                  <a:srgbClr val="000000"/>
                </a:solidFill>
                <a:latin typeface="Courier New" pitchFamily="49" charset="0"/>
                <a:sym typeface="Symbol" pitchFamily="18" charset="2"/>
              </a:rPr>
              <a:t>2</a:t>
            </a:r>
          </a:p>
          <a:p>
            <a:pPr marL="342900" indent="-342900" algn="ctr">
              <a:spcBef>
                <a:spcPct val="55000"/>
              </a:spcBef>
            </a:pPr>
            <a:r>
              <a:rPr lang="en-US" sz="1400">
                <a:solidFill>
                  <a:srgbClr val="000000"/>
                </a:solidFill>
                <a:latin typeface="Courier New" pitchFamily="49" charset="0"/>
                <a:sym typeface="Symbol" pitchFamily="18" charset="2"/>
              </a:rPr>
              <a:t>3</a:t>
            </a:r>
          </a:p>
          <a:p>
            <a:pPr marL="342900" indent="-342900" algn="ctr">
              <a:spcBef>
                <a:spcPct val="10000"/>
              </a:spcBef>
            </a:pPr>
            <a:r>
              <a:rPr lang="ru-RU" sz="1400">
                <a:solidFill>
                  <a:srgbClr val="000000"/>
                </a:solidFill>
                <a:latin typeface="Courier New" pitchFamily="49" charset="0"/>
                <a:sym typeface="Symbol" pitchFamily="18" charset="2"/>
              </a:rPr>
              <a:t>4</a:t>
            </a:r>
          </a:p>
        </p:txBody>
      </p:sp>
      <p:sp>
        <p:nvSpPr>
          <p:cNvPr id="1074210" name="Rectangle 34"/>
          <p:cNvSpPr>
            <a:spLocks noChangeArrowheads="1"/>
          </p:cNvSpPr>
          <p:nvPr/>
        </p:nvSpPr>
        <p:spPr bwMode="auto">
          <a:xfrm>
            <a:off x="142875" y="2938463"/>
            <a:ext cx="1765300" cy="1030287"/>
          </a:xfrm>
          <a:prstGeom prst="rect">
            <a:avLst/>
          </a:prstGeom>
          <a:solidFill>
            <a:srgbClr val="F1F8F9"/>
          </a:solidFill>
          <a:ln w="12700">
            <a:solidFill>
              <a:srgbClr val="81C0C9"/>
            </a:solidFill>
            <a:miter lim="800000"/>
            <a:headEnd/>
            <a:tailEnd/>
          </a:ln>
          <a:effectLst/>
        </p:spPr>
        <p:txBody>
          <a:bodyPr lIns="72000" tIns="36000" rIns="72000" bIns="36000" anchor="ctr">
            <a:spAutoFit/>
          </a:bodyPr>
          <a:lstStyle/>
          <a:p>
            <a:endParaRPr lang="ru-RU"/>
          </a:p>
        </p:txBody>
      </p:sp>
      <p:sp>
        <p:nvSpPr>
          <p:cNvPr id="1074211" name="Oval 35"/>
          <p:cNvSpPr>
            <a:spLocks noChangeAspect="1" noChangeArrowheads="1"/>
          </p:cNvSpPr>
          <p:nvPr/>
        </p:nvSpPr>
        <p:spPr bwMode="auto">
          <a:xfrm>
            <a:off x="1341438" y="3336925"/>
            <a:ext cx="247650" cy="250825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k</a:t>
            </a:r>
            <a:endParaRPr lang="ru-RU" sz="1400" baseline="-25000">
              <a:latin typeface="Courier New" pitchFamily="49" charset="0"/>
            </a:endParaRPr>
          </a:p>
        </p:txBody>
      </p:sp>
      <p:sp>
        <p:nvSpPr>
          <p:cNvPr id="1074212" name="Oval 36"/>
          <p:cNvSpPr>
            <a:spLocks noChangeAspect="1" noChangeArrowheads="1"/>
          </p:cNvSpPr>
          <p:nvPr/>
        </p:nvSpPr>
        <p:spPr bwMode="auto">
          <a:xfrm>
            <a:off x="477838" y="3336925"/>
            <a:ext cx="247650" cy="250825"/>
          </a:xfrm>
          <a:prstGeom prst="ellipse">
            <a:avLst/>
          </a:prstGeom>
          <a:solidFill>
            <a:srgbClr val="C0C0C0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b="0"/>
              <a:t>n</a:t>
            </a:r>
            <a:endParaRPr lang="ru-RU" sz="1400" b="0"/>
          </a:p>
        </p:txBody>
      </p:sp>
      <p:cxnSp>
        <p:nvCxnSpPr>
          <p:cNvPr id="1074213" name="AutoShape 37"/>
          <p:cNvCxnSpPr>
            <a:cxnSpLocks noChangeShapeType="1"/>
            <a:stCxn id="1074212" idx="6"/>
            <a:endCxn id="1074211" idx="2"/>
          </p:cNvCxnSpPr>
          <p:nvPr/>
        </p:nvCxnSpPr>
        <p:spPr bwMode="auto">
          <a:xfrm>
            <a:off x="735013" y="3462338"/>
            <a:ext cx="596900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lg"/>
          </a:ln>
          <a:effectLst/>
        </p:spPr>
      </p:cxnSp>
      <p:sp>
        <p:nvSpPr>
          <p:cNvPr id="1074214" name="Text Box 38"/>
          <p:cNvSpPr txBox="1">
            <a:spLocks noChangeArrowheads="1"/>
          </p:cNvSpPr>
          <p:nvPr/>
        </p:nvSpPr>
        <p:spPr bwMode="auto">
          <a:xfrm>
            <a:off x="909638" y="3371850"/>
            <a:ext cx="144462" cy="173038"/>
          </a:xfrm>
          <a:prstGeom prst="rect">
            <a:avLst/>
          </a:prstGeom>
          <a:solidFill>
            <a:srgbClr val="F1F8F9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36000" tIns="36000" rIns="36000" bIns="36000"/>
          <a:lstStyle/>
          <a:p>
            <a:pPr algn="ctr">
              <a:lnSpc>
                <a:spcPct val="50000"/>
              </a:lnSpc>
            </a:pPr>
            <a:r>
              <a:rPr lang="en-US" sz="1600" b="0">
                <a:sym typeface="Symbol" pitchFamily="18" charset="2"/>
              </a:rPr>
              <a:t>b</a:t>
            </a:r>
            <a:endParaRPr lang="ru-RU" sz="1600" b="0">
              <a:sym typeface="Symbol" pitchFamily="18" charset="2"/>
            </a:endParaRPr>
          </a:p>
        </p:txBody>
      </p:sp>
      <p:cxnSp>
        <p:nvCxnSpPr>
          <p:cNvPr id="1074215" name="AutoShape 39"/>
          <p:cNvCxnSpPr>
            <a:cxnSpLocks noChangeShapeType="1"/>
            <a:stCxn id="1074211" idx="1"/>
            <a:endCxn id="1074212" idx="7"/>
          </p:cNvCxnSpPr>
          <p:nvPr/>
        </p:nvCxnSpPr>
        <p:spPr bwMode="auto">
          <a:xfrm rot="16200000" flipH="1" flipV="1">
            <a:off x="1032669" y="3020219"/>
            <a:ext cx="1587" cy="688975"/>
          </a:xfrm>
          <a:prstGeom prst="curvedConnector3">
            <a:avLst>
              <a:gd name="adj1" fmla="val -16100000"/>
            </a:avLst>
          </a:prstGeom>
          <a:noFill/>
          <a:ln w="12700">
            <a:solidFill>
              <a:schemeClr val="tx1"/>
            </a:solidFill>
            <a:round/>
            <a:headEnd/>
            <a:tailEnd type="triangle" w="med" len="lg"/>
          </a:ln>
          <a:effectLst/>
        </p:spPr>
      </p:cxnSp>
      <p:sp>
        <p:nvSpPr>
          <p:cNvPr id="1074216" name="Text Box 40"/>
          <p:cNvSpPr txBox="1">
            <a:spLocks noChangeArrowheads="1"/>
          </p:cNvSpPr>
          <p:nvPr/>
        </p:nvSpPr>
        <p:spPr bwMode="auto">
          <a:xfrm>
            <a:off x="946150" y="3049588"/>
            <a:ext cx="144463" cy="173037"/>
          </a:xfrm>
          <a:prstGeom prst="rect">
            <a:avLst/>
          </a:prstGeom>
          <a:solidFill>
            <a:srgbClr val="F1F8F9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36000" tIns="36000" rIns="36000" bIns="36000"/>
          <a:lstStyle/>
          <a:p>
            <a:pPr algn="ctr">
              <a:lnSpc>
                <a:spcPct val="50000"/>
              </a:lnSpc>
            </a:pPr>
            <a:r>
              <a:rPr lang="en-US" sz="1600" b="0">
                <a:sym typeface="Symbol" pitchFamily="18" charset="2"/>
              </a:rPr>
              <a:t>c</a:t>
            </a:r>
            <a:endParaRPr lang="ru-RU" sz="1600" b="0">
              <a:sym typeface="Symbol" pitchFamily="18" charset="2"/>
            </a:endParaRPr>
          </a:p>
        </p:txBody>
      </p:sp>
      <p:cxnSp>
        <p:nvCxnSpPr>
          <p:cNvPr id="1074217" name="AutoShape 41"/>
          <p:cNvCxnSpPr>
            <a:cxnSpLocks noChangeShapeType="1"/>
            <a:stCxn id="1074212" idx="4"/>
            <a:endCxn id="1074212" idx="2"/>
          </p:cNvCxnSpPr>
          <p:nvPr/>
        </p:nvCxnSpPr>
        <p:spPr bwMode="auto">
          <a:xfrm rot="16200000" flipV="1">
            <a:off x="467519" y="3463132"/>
            <a:ext cx="134937" cy="133350"/>
          </a:xfrm>
          <a:prstGeom prst="curvedConnector4">
            <a:avLst>
              <a:gd name="adj1" fmla="val -162352"/>
              <a:gd name="adj2" fmla="val 264287"/>
            </a:avLst>
          </a:prstGeom>
          <a:noFill/>
          <a:ln w="12700">
            <a:solidFill>
              <a:schemeClr val="tx1"/>
            </a:solidFill>
            <a:prstDash val="sysDot"/>
            <a:round/>
            <a:headEnd/>
            <a:tailEnd type="triangle" w="med" len="lg"/>
          </a:ln>
          <a:effectLst/>
        </p:spPr>
      </p:cxnSp>
      <p:sp>
        <p:nvSpPr>
          <p:cNvPr id="1074218" name="Text Box 42"/>
          <p:cNvSpPr txBox="1">
            <a:spLocks noChangeArrowheads="1"/>
          </p:cNvSpPr>
          <p:nvPr/>
        </p:nvSpPr>
        <p:spPr bwMode="auto">
          <a:xfrm>
            <a:off x="320675" y="3659188"/>
            <a:ext cx="252413" cy="215900"/>
          </a:xfrm>
          <a:prstGeom prst="rect">
            <a:avLst/>
          </a:prstGeom>
          <a:solidFill>
            <a:srgbClr val="F1F8F9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36000" tIns="36000" rIns="36000" bIns="36000"/>
          <a:lstStyle/>
          <a:p>
            <a:pPr algn="ctr">
              <a:lnSpc>
                <a:spcPct val="70000"/>
              </a:lnSpc>
            </a:pPr>
            <a:r>
              <a:rPr lang="en-US" sz="1600" b="0">
                <a:solidFill>
                  <a:srgbClr val="4D4D4D"/>
                </a:solidFill>
                <a:sym typeface="Symbol" pitchFamily="18" charset="2"/>
              </a:rPr>
              <a:t>{a}</a:t>
            </a:r>
            <a:endParaRPr lang="ru-RU" sz="1600" b="0">
              <a:solidFill>
                <a:srgbClr val="4D4D4D"/>
              </a:solidFill>
              <a:sym typeface="Symbol" pitchFamily="18" charset="2"/>
            </a:endParaRPr>
          </a:p>
        </p:txBody>
      </p:sp>
      <p:cxnSp>
        <p:nvCxnSpPr>
          <p:cNvPr id="1074219" name="AutoShape 43"/>
          <p:cNvCxnSpPr>
            <a:cxnSpLocks noChangeShapeType="1"/>
            <a:stCxn id="1074211" idx="6"/>
            <a:endCxn id="1074211" idx="0"/>
          </p:cNvCxnSpPr>
          <p:nvPr/>
        </p:nvCxnSpPr>
        <p:spPr bwMode="auto">
          <a:xfrm flipH="1" flipV="1">
            <a:off x="1465263" y="3327400"/>
            <a:ext cx="133350" cy="134938"/>
          </a:xfrm>
          <a:prstGeom prst="curvedConnector4">
            <a:avLst>
              <a:gd name="adj1" fmla="val -164287"/>
              <a:gd name="adj2" fmla="val 262352"/>
            </a:avLst>
          </a:prstGeom>
          <a:noFill/>
          <a:ln w="12700">
            <a:solidFill>
              <a:schemeClr val="tx1"/>
            </a:solidFill>
            <a:round/>
            <a:headEnd/>
            <a:tailEnd type="triangle" w="med" len="lg"/>
          </a:ln>
          <a:effectLst/>
        </p:spPr>
      </p:cxnSp>
      <p:sp>
        <p:nvSpPr>
          <p:cNvPr id="1074220" name="Text Box 44"/>
          <p:cNvSpPr txBox="1">
            <a:spLocks noChangeArrowheads="1"/>
          </p:cNvSpPr>
          <p:nvPr/>
        </p:nvSpPr>
        <p:spPr bwMode="auto">
          <a:xfrm>
            <a:off x="1655763" y="2997200"/>
            <a:ext cx="144462" cy="215900"/>
          </a:xfrm>
          <a:prstGeom prst="rect">
            <a:avLst/>
          </a:prstGeom>
          <a:solidFill>
            <a:srgbClr val="FF7171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36000" tIns="36000" rIns="0" bIns="36000"/>
          <a:lstStyle/>
          <a:p>
            <a:pPr algn="ctr">
              <a:lnSpc>
                <a:spcPct val="70000"/>
              </a:lnSpc>
            </a:pPr>
            <a:r>
              <a:rPr lang="en-US" sz="1600" b="0">
                <a:sym typeface="Symbol" pitchFamily="18" charset="2"/>
              </a:rPr>
              <a:t>b</a:t>
            </a:r>
            <a:endParaRPr lang="ru-RU" sz="1600" b="0">
              <a:sym typeface="Symbol" pitchFamily="18" charset="2"/>
            </a:endParaRPr>
          </a:p>
        </p:txBody>
      </p:sp>
      <p:cxnSp>
        <p:nvCxnSpPr>
          <p:cNvPr id="1074221" name="AutoShape 45"/>
          <p:cNvCxnSpPr>
            <a:cxnSpLocks noChangeShapeType="1"/>
            <a:stCxn id="1074211" idx="6"/>
            <a:endCxn id="1074211" idx="4"/>
          </p:cNvCxnSpPr>
          <p:nvPr/>
        </p:nvCxnSpPr>
        <p:spPr bwMode="auto">
          <a:xfrm flipH="1">
            <a:off x="1465263" y="3462338"/>
            <a:ext cx="133350" cy="134937"/>
          </a:xfrm>
          <a:prstGeom prst="curvedConnector4">
            <a:avLst>
              <a:gd name="adj1" fmla="val -164287"/>
              <a:gd name="adj2" fmla="val 262352"/>
            </a:avLst>
          </a:prstGeom>
          <a:noFill/>
          <a:ln w="12700">
            <a:solidFill>
              <a:schemeClr val="tx1"/>
            </a:solidFill>
            <a:prstDash val="sysDot"/>
            <a:round/>
            <a:headEnd/>
            <a:tailEnd type="triangle" w="med" len="lg"/>
          </a:ln>
          <a:effectLst/>
        </p:spPr>
      </p:cxnSp>
      <p:sp>
        <p:nvSpPr>
          <p:cNvPr id="1074222" name="Text Box 46"/>
          <p:cNvSpPr txBox="1">
            <a:spLocks noChangeArrowheads="1"/>
          </p:cNvSpPr>
          <p:nvPr/>
        </p:nvSpPr>
        <p:spPr bwMode="auto">
          <a:xfrm>
            <a:off x="1547813" y="3659188"/>
            <a:ext cx="323850" cy="215900"/>
          </a:xfrm>
          <a:prstGeom prst="rect">
            <a:avLst/>
          </a:prstGeom>
          <a:solidFill>
            <a:srgbClr val="F1F8F9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36000" tIns="36000" rIns="0" bIns="36000"/>
          <a:lstStyle/>
          <a:p>
            <a:pPr algn="ctr">
              <a:lnSpc>
                <a:spcPct val="70000"/>
              </a:lnSpc>
            </a:pPr>
            <a:r>
              <a:rPr lang="en-US" sz="1600" b="0">
                <a:solidFill>
                  <a:srgbClr val="4D4D4D"/>
                </a:solidFill>
                <a:sym typeface="Symbol" pitchFamily="18" charset="2"/>
              </a:rPr>
              <a:t>{a}</a:t>
            </a:r>
            <a:endParaRPr lang="ru-RU" sz="1600" b="0">
              <a:solidFill>
                <a:srgbClr val="4D4D4D"/>
              </a:solidFill>
              <a:sym typeface="Symbol" pitchFamily="18" charset="2"/>
            </a:endParaRPr>
          </a:p>
        </p:txBody>
      </p:sp>
      <p:sp>
        <p:nvSpPr>
          <p:cNvPr id="1074223" name="Text Box 47"/>
          <p:cNvSpPr txBox="1">
            <a:spLocks noChangeArrowheads="1"/>
          </p:cNvSpPr>
          <p:nvPr/>
        </p:nvSpPr>
        <p:spPr bwMode="auto">
          <a:xfrm>
            <a:off x="206375" y="3009900"/>
            <a:ext cx="225425" cy="37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36000" tIns="36000" rIns="36000" bIns="36000">
            <a:spAutoFit/>
          </a:bodyPr>
          <a:lstStyle/>
          <a:p>
            <a:pPr algn="ctr"/>
            <a:r>
              <a:rPr lang="en-US" sz="2000">
                <a:latin typeface="Courier New" pitchFamily="49" charset="0"/>
                <a:sym typeface="Symbol" pitchFamily="18" charset="2"/>
              </a:rPr>
              <a:t>I</a:t>
            </a:r>
            <a:endParaRPr lang="ru-RU" sz="2000">
              <a:latin typeface="Courier New" pitchFamily="49" charset="0"/>
              <a:sym typeface="Symbol" pitchFamily="18" charset="2"/>
            </a:endParaRPr>
          </a:p>
        </p:txBody>
      </p:sp>
      <p:sp>
        <p:nvSpPr>
          <p:cNvPr id="1074224" name="Text Box 48"/>
          <p:cNvSpPr txBox="1">
            <a:spLocks noChangeArrowheads="1"/>
          </p:cNvSpPr>
          <p:nvPr/>
        </p:nvSpPr>
        <p:spPr bwMode="auto">
          <a:xfrm>
            <a:off x="3422650" y="1184275"/>
            <a:ext cx="2949575" cy="14890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ru-RU" sz="1400">
                <a:latin typeface="Times New Roman" pitchFamily="18" charset="0"/>
                <a:sym typeface="Wingdings" pitchFamily="2" charset="2"/>
              </a:rPr>
              <a:t>               </a:t>
            </a:r>
            <a:r>
              <a:rPr lang="ru-RU" sz="1400" u="sng">
                <a:latin typeface="Times New Roman" pitchFamily="18" charset="0"/>
                <a:sym typeface="Wingdings" pitchFamily="2" charset="2"/>
              </a:rPr>
              <a:t>Спецификация</a:t>
            </a:r>
            <a:r>
              <a:rPr lang="ru-RU" sz="1400" u="sng">
                <a:latin typeface="Courier New" pitchFamily="49" charset="0"/>
                <a:sym typeface="Wingdings" pitchFamily="2" charset="2"/>
              </a:rPr>
              <a:t> </a:t>
            </a:r>
            <a:r>
              <a:rPr lang="en-US" sz="1400" u="sng">
                <a:latin typeface="Courier New" pitchFamily="49" charset="0"/>
                <a:sym typeface="Wingdings" pitchFamily="2" charset="2"/>
              </a:rPr>
              <a:t>S</a:t>
            </a:r>
            <a:endParaRPr lang="ru-RU" sz="1400" u="sng">
              <a:latin typeface="Courier New" pitchFamily="49" charset="0"/>
              <a:sym typeface="Wingdings" pitchFamily="2" charset="2"/>
            </a:endParaRPr>
          </a:p>
          <a:p>
            <a:pPr>
              <a:spcBef>
                <a:spcPct val="20000"/>
              </a:spcBef>
            </a:pPr>
            <a:r>
              <a:rPr lang="en-US" sz="1400">
                <a:latin typeface="Courier New" pitchFamily="49" charset="0"/>
                <a:sym typeface="Wingdings" pitchFamily="2" charset="2"/>
              </a:rPr>
              <a:t>M</a:t>
            </a:r>
            <a:r>
              <a:rPr lang="en-US" sz="1400">
                <a:latin typeface="Times New Roman" pitchFamily="18" charset="0"/>
                <a:sym typeface="Wingdings" pitchFamily="2" charset="2"/>
              </a:rPr>
              <a:t> </a:t>
            </a:r>
            <a:r>
              <a:rPr lang="ru-RU" sz="1400">
                <a:latin typeface="Times New Roman" pitchFamily="18" charset="0"/>
                <a:sym typeface="Wingdings" pitchFamily="2" charset="2"/>
              </a:rPr>
              <a:t>–</a:t>
            </a:r>
            <a:r>
              <a:rPr lang="en-US" sz="1400">
                <a:latin typeface="Times New Roman" pitchFamily="18" charset="0"/>
                <a:sym typeface="Wingdings" pitchFamily="2" charset="2"/>
              </a:rPr>
              <a:t> </a:t>
            </a:r>
            <a:r>
              <a:rPr lang="ru-RU" sz="1400" b="0">
                <a:latin typeface="Times New Roman" pitchFamily="18" charset="0"/>
                <a:sym typeface="Wingdings" pitchFamily="2" charset="2"/>
              </a:rPr>
              <a:t>множество состояний</a:t>
            </a:r>
          </a:p>
          <a:p>
            <a:pPr>
              <a:lnSpc>
                <a:spcPct val="80000"/>
              </a:lnSpc>
            </a:pPr>
            <a:r>
              <a:rPr lang="ru-RU" sz="1400" b="0">
                <a:latin typeface="Times New Roman" pitchFamily="18" charset="0"/>
                <a:sym typeface="Wingdings" pitchFamily="2" charset="2"/>
              </a:rPr>
              <a:t>      после безопасной трассы</a:t>
            </a:r>
          </a:p>
          <a:p>
            <a:pPr>
              <a:spcBef>
                <a:spcPct val="20000"/>
              </a:spcBef>
            </a:pPr>
            <a:r>
              <a:rPr lang="en-US" sz="1400">
                <a:latin typeface="Times New Roman" pitchFamily="18" charset="0"/>
                <a:sym typeface="Wingdings" pitchFamily="2" charset="2"/>
              </a:rPr>
              <a:t>A</a:t>
            </a:r>
            <a:r>
              <a:rPr lang="en-US" sz="1400">
                <a:latin typeface="Courier New" pitchFamily="49" charset="0"/>
                <a:sym typeface="Wingdings" pitchFamily="2" charset="2"/>
              </a:rPr>
              <a:t>(M)</a:t>
            </a:r>
            <a:r>
              <a:rPr lang="en-US" sz="1400">
                <a:latin typeface="Times New Roman" pitchFamily="18" charset="0"/>
                <a:sym typeface="Wingdings" pitchFamily="2" charset="2"/>
              </a:rPr>
              <a:t> </a:t>
            </a:r>
            <a:r>
              <a:rPr lang="ru-RU" sz="1400">
                <a:latin typeface="Times New Roman" pitchFamily="18" charset="0"/>
                <a:sym typeface="Wingdings" pitchFamily="2" charset="2"/>
              </a:rPr>
              <a:t>–</a:t>
            </a:r>
            <a:r>
              <a:rPr lang="en-US" sz="1400">
                <a:latin typeface="Times New Roman" pitchFamily="18" charset="0"/>
                <a:sym typeface="Wingdings" pitchFamily="2" charset="2"/>
              </a:rPr>
              <a:t> </a:t>
            </a:r>
            <a:r>
              <a:rPr lang="ru-RU" sz="1400" b="0">
                <a:latin typeface="Times New Roman" pitchFamily="18" charset="0"/>
                <a:sym typeface="Wingdings" pitchFamily="2" charset="2"/>
              </a:rPr>
              <a:t>наблюдения, безопасные</a:t>
            </a:r>
          </a:p>
          <a:p>
            <a:pPr>
              <a:lnSpc>
                <a:spcPct val="80000"/>
              </a:lnSpc>
            </a:pPr>
            <a:r>
              <a:rPr lang="ru-RU" sz="1400" b="0">
                <a:latin typeface="Times New Roman" pitchFamily="18" charset="0"/>
                <a:sym typeface="Wingdings" pitchFamily="2" charset="2"/>
              </a:rPr>
              <a:t>              в каждом состоянии из </a:t>
            </a:r>
            <a:r>
              <a:rPr lang="en-US" sz="1400">
                <a:latin typeface="Courier New" pitchFamily="49" charset="0"/>
                <a:sym typeface="Wingdings" pitchFamily="2" charset="2"/>
              </a:rPr>
              <a:t>M</a:t>
            </a:r>
            <a:endParaRPr lang="ru-RU" sz="1400" b="0">
              <a:latin typeface="Times New Roman" pitchFamily="18" charset="0"/>
              <a:sym typeface="Wingdings" pitchFamily="2" charset="2"/>
            </a:endParaRPr>
          </a:p>
          <a:p>
            <a:pPr>
              <a:spcBef>
                <a:spcPct val="20000"/>
              </a:spcBef>
            </a:pPr>
            <a:r>
              <a:rPr lang="en-US" sz="1400">
                <a:latin typeface="Times New Roman" pitchFamily="18" charset="0"/>
                <a:sym typeface="Wingdings" pitchFamily="2" charset="2"/>
              </a:rPr>
              <a:t>B</a:t>
            </a:r>
            <a:r>
              <a:rPr lang="en-US" sz="1400">
                <a:latin typeface="Courier New" pitchFamily="49" charset="0"/>
                <a:sym typeface="Wingdings" pitchFamily="2" charset="2"/>
              </a:rPr>
              <a:t>(M,u)</a:t>
            </a:r>
            <a:r>
              <a:rPr lang="en-US" sz="1400">
                <a:latin typeface="Times New Roman" pitchFamily="18" charset="0"/>
                <a:sym typeface="Wingdings" pitchFamily="2" charset="2"/>
              </a:rPr>
              <a:t> </a:t>
            </a:r>
            <a:r>
              <a:rPr lang="ru-RU" sz="1400">
                <a:latin typeface="Times New Roman" pitchFamily="18" charset="0"/>
                <a:sym typeface="Wingdings" pitchFamily="2" charset="2"/>
              </a:rPr>
              <a:t>–</a:t>
            </a:r>
            <a:r>
              <a:rPr lang="en-US" sz="1400">
                <a:latin typeface="Times New Roman" pitchFamily="18" charset="0"/>
                <a:sym typeface="Wingdings" pitchFamily="2" charset="2"/>
              </a:rPr>
              <a:t> </a:t>
            </a:r>
            <a:r>
              <a:rPr lang="ru-RU" sz="1400" b="0">
                <a:latin typeface="Times New Roman" pitchFamily="18" charset="0"/>
                <a:sym typeface="Wingdings" pitchFamily="2" charset="2"/>
              </a:rPr>
              <a:t>множество постсостояний</a:t>
            </a:r>
          </a:p>
          <a:p>
            <a:pPr>
              <a:lnSpc>
                <a:spcPct val="80000"/>
              </a:lnSpc>
            </a:pPr>
            <a:r>
              <a:rPr lang="ru-RU" sz="1400" b="0">
                <a:latin typeface="Times New Roman" pitchFamily="18" charset="0"/>
                <a:sym typeface="Wingdings" pitchFamily="2" charset="2"/>
              </a:rPr>
              <a:t>после наблюдения </a:t>
            </a:r>
            <a:r>
              <a:rPr lang="en-US" sz="1400">
                <a:latin typeface="Courier New" pitchFamily="49" charset="0"/>
                <a:sym typeface="Wingdings" pitchFamily="2" charset="2"/>
              </a:rPr>
              <a:t>u</a:t>
            </a:r>
            <a:r>
              <a:rPr lang="ru-RU" sz="1400" b="0">
                <a:latin typeface="Times New Roman" pitchFamily="18" charset="0"/>
                <a:sym typeface="Wingdings" pitchFamily="2" charset="2"/>
              </a:rPr>
              <a:t> в состояниях из </a:t>
            </a:r>
            <a:r>
              <a:rPr lang="en-US" sz="1400">
                <a:latin typeface="Courier New" pitchFamily="49" charset="0"/>
                <a:sym typeface="Wingdings" pitchFamily="2" charset="2"/>
              </a:rPr>
              <a:t>M</a:t>
            </a:r>
          </a:p>
        </p:txBody>
      </p:sp>
      <p:graphicFrame>
        <p:nvGraphicFramePr>
          <p:cNvPr id="1074225" name="Group 49"/>
          <p:cNvGraphicFramePr>
            <a:graphicFrameLocks noGrp="1"/>
          </p:cNvGraphicFramePr>
          <p:nvPr/>
        </p:nvGraphicFramePr>
        <p:xfrm>
          <a:off x="6551613" y="1238250"/>
          <a:ext cx="2413000" cy="1382713"/>
        </p:xfrm>
        <a:graphic>
          <a:graphicData uri="http://schemas.openxmlformats.org/drawingml/2006/table">
            <a:tbl>
              <a:tblPr/>
              <a:tblGrid>
                <a:gridCol w="412750"/>
                <a:gridCol w="200025"/>
                <a:gridCol w="323850"/>
                <a:gridCol w="252412"/>
                <a:gridCol w="323850"/>
                <a:gridCol w="215900"/>
                <a:gridCol w="431800"/>
                <a:gridCol w="252413"/>
              </a:tblGrid>
              <a:tr h="266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  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u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M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a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F1C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{a}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L="0" marR="0" marT="0" marB="0" anchor="ctr" anchorCtr="1" horzOverflow="overflow">
                    <a:lnL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F1C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b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L="0" marR="0" marT="0" marB="0" anchor="ctr" anchorCtr="1" horzOverflow="overflow">
                    <a:lnL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F1C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{b}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L="0" marR="0" marT="0" marB="0" anchor="ctr" anchorCtr="1" horzOverflow="overflow">
                    <a:lnL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F1C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c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L="0" marR="0" marT="0" marB="0" anchor="ctr" anchorCtr="1" horzOverflow="overflow">
                    <a:lnL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F1C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{bc}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L="0" marR="0" marT="0" marB="0" anchor="ctr" anchorCtr="1" horzOverflow="overflow">
                    <a:lnL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F1C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sym typeface="Symbol" pitchFamily="18" charset="2"/>
                        </a:rPr>
                        <a:t></a:t>
                      </a:r>
                    </a:p>
                  </a:txBody>
                  <a:tcPr marL="0" marR="0" marT="0" marB="0" anchor="ctr" anchorCtr="1" horzOverflow="overflow">
                    <a:lnL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F1C8"/>
                    </a:solidFill>
                  </a:tcPr>
                </a:tc>
              </a:tr>
              <a:tr h="193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0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F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sym typeface="Symbol" pitchFamily="18" charset="2"/>
                        </a:rPr>
                        <a:t>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0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L="0" marR="0" marT="0" marB="0" anchor="ctr" anchorCtr="1" horzOverflow="overflow">
                    <a:lnL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23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L="0" marR="0" marT="0" marB="0" anchor="ctr" anchorCtr="1" horzOverflow="overflow">
                    <a:lnL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sym typeface="Symbol" pitchFamily="18" charset="2"/>
                        </a:rPr>
                        <a:t></a:t>
                      </a:r>
                    </a:p>
                  </a:txBody>
                  <a:tcPr marL="0" marR="0" marT="0" marB="0" anchor="ctr" anchorCtr="1" horzOverflow="overflow">
                    <a:lnL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L="0" marR="0" marT="0" marB="0" anchor="ctr" anchorCtr="1" horzOverflow="overflow">
                    <a:lnL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L="0" marR="0" marT="0" marB="0" anchor="ctr" anchorCtr="1" horzOverflow="overflow">
                    <a:lnL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0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L="0" marR="0" marT="0" marB="0" anchor="ctr" anchorCtr="1" horzOverflow="overflow">
                    <a:lnL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1952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23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F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4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3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L="0" marR="0" marT="0" marB="0" anchor="ctr" anchorCtr="1" horzOverflow="overflow">
                    <a:lnL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sym typeface="Symbol" pitchFamily="18" charset="2"/>
                        </a:rPr>
                        <a:t>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sym typeface="Symbol" pitchFamily="18" charset="2"/>
                      </a:endParaRPr>
                    </a:p>
                  </a:txBody>
                  <a:tcPr marL="0" marR="0" marT="0" marB="0" anchor="ctr" anchorCtr="1" horzOverflow="overflow">
                    <a:lnL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3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L="0" marR="0" marT="0" marB="0" anchor="ctr" anchorCtr="1" horzOverflow="overflow">
                    <a:lnL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5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L="0" marR="0" marT="0" marB="0" anchor="ctr" anchorCtr="1" horzOverflow="overflow">
                    <a:lnL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sym typeface="Symbol" pitchFamily="18" charset="2"/>
                        </a:rPr>
                        <a:t></a:t>
                      </a:r>
                    </a:p>
                  </a:txBody>
                  <a:tcPr marL="0" marR="0" marT="0" marB="0" anchor="ctr" anchorCtr="1" horzOverflow="overflow">
                    <a:lnL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23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L="0" marR="0" marT="0" marB="0" anchor="ctr" anchorCtr="1" horzOverflow="overflow">
                    <a:lnL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1952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4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F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L="0" marR="0" marT="0" marB="0" anchor="ctr" anchorCtr="1" horzOverflow="overflow">
                    <a:lnL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L="0" marR="0" marT="0" marB="0" anchor="ctr" anchorCtr="1" horzOverflow="overflow">
                    <a:lnL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L="0" marR="0" marT="0" marB="0" anchor="ctr" anchorCtr="1" horzOverflow="overflow">
                    <a:lnL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L="0" marR="0" marT="0" marB="0" anchor="ctr" anchorCtr="1" horzOverflow="overflow">
                    <a:lnL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L="0" marR="0" marT="0" marB="0" anchor="ctr" anchorCtr="1" horzOverflow="overflow">
                    <a:lnL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4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L="0" marR="0" marT="0" marB="0" anchor="ctr" anchorCtr="1" horzOverflow="overflow">
                    <a:lnL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193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5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F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sym typeface="Symbol" pitchFamily="18" charset="2"/>
                        </a:rPr>
                        <a:t>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sym typeface="Symbol" pitchFamily="18" charset="2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5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L="0" marR="0" marT="0" marB="0" anchor="ctr" anchorCtr="1" horzOverflow="overflow">
                    <a:lnL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3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L="0" marR="0" marT="0" marB="0" anchor="ctr" anchorCtr="1" horzOverflow="overflow">
                    <a:lnL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sym typeface="Symbol" pitchFamily="18" charset="2"/>
                        </a:rPr>
                        <a:t>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sym typeface="Symbol" pitchFamily="18" charset="2"/>
                      </a:endParaRPr>
                    </a:p>
                  </a:txBody>
                  <a:tcPr marL="0" marR="0" marT="0" marB="0" anchor="ctr" anchorCtr="1" horzOverflow="overflow">
                    <a:lnL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sym typeface="Symbol" pitchFamily="18" charset="2"/>
                        </a:rPr>
                        <a:t></a:t>
                      </a:r>
                    </a:p>
                  </a:txBody>
                  <a:tcPr marL="0" marR="0" marT="0" marB="0" anchor="ctr" anchorCtr="1" horzOverflow="overflow">
                    <a:lnL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sym typeface="Symbol" pitchFamily="18" charset="2"/>
                        </a:rPr>
                        <a:t>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sym typeface="Symbol" pitchFamily="18" charset="2"/>
                      </a:endParaRPr>
                    </a:p>
                  </a:txBody>
                  <a:tcPr marL="0" marR="0" marT="0" marB="0" anchor="ctr" anchorCtr="1" horzOverflow="overflow">
                    <a:lnL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5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L="0" marR="0" marT="0" marB="0" anchor="ctr" anchorCtr="1" horzOverflow="overflow">
                    <a:lnL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1952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3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F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sym typeface="Symbol" pitchFamily="18" charset="2"/>
                        </a:rPr>
                        <a:t>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sym typeface="Symbol" pitchFamily="18" charset="2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3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L="0" marR="0" marT="0" marB="0" anchor="ctr" anchorCtr="1" horzOverflow="overflow">
                    <a:lnL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sym typeface="Symbol" pitchFamily="18" charset="2"/>
                        </a:rPr>
                        <a:t>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sym typeface="Symbol" pitchFamily="18" charset="2"/>
                      </a:endParaRPr>
                    </a:p>
                  </a:txBody>
                  <a:tcPr marL="0" marR="0" marT="0" marB="0" anchor="ctr" anchorCtr="1" horzOverflow="overflow">
                    <a:lnL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3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L="0" marR="0" marT="0" marB="0" anchor="ctr" anchorCtr="1" horzOverflow="overflow">
                    <a:lnL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5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L="0" marR="0" marT="0" marB="0" anchor="ctr" anchorCtr="1" horzOverflow="overflow">
                    <a:lnL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sym typeface="Symbol" pitchFamily="18" charset="2"/>
                        </a:rPr>
                        <a:t>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sym typeface="Symbol" pitchFamily="18" charset="2"/>
                      </a:endParaRPr>
                    </a:p>
                  </a:txBody>
                  <a:tcPr marL="0" marR="0" marT="0" marB="0" anchor="ctr" anchorCtr="1" horzOverflow="overflow">
                    <a:lnL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3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L="0" marR="0" marT="0" marB="0" anchor="ctr" anchorCtr="1" horzOverflow="overflow">
                    <a:lnL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74431" name="Group 255"/>
          <p:cNvGraphicFramePr>
            <a:graphicFrameLocks noGrp="1"/>
          </p:cNvGraphicFramePr>
          <p:nvPr/>
        </p:nvGraphicFramePr>
        <p:xfrm>
          <a:off x="4657725" y="3116263"/>
          <a:ext cx="4306888" cy="744537"/>
        </p:xfrm>
        <a:graphic>
          <a:graphicData uri="http://schemas.openxmlformats.org/drawingml/2006/table">
            <a:tbl>
              <a:tblPr/>
              <a:tblGrid>
                <a:gridCol w="287338"/>
                <a:gridCol w="239712"/>
                <a:gridCol w="863600"/>
                <a:gridCol w="684213"/>
                <a:gridCol w="863600"/>
                <a:gridCol w="684212"/>
                <a:gridCol w="431800"/>
                <a:gridCol w="252413"/>
              </a:tblGrid>
              <a:tr h="266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 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u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i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a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F1C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{a}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L="0" marR="0" marT="0" marB="0" anchor="ctr" anchorCtr="1" horzOverflow="overflow">
                    <a:lnL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F1C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b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L="0" marR="0" marT="0" marB="0" anchor="ctr" anchorCtr="1" horzOverflow="overflow">
                    <a:lnL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F1C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{b}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L="0" marR="0" marT="0" marB="0" anchor="ctr" anchorCtr="1" horzOverflow="overflow">
                    <a:lnL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F1C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c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L="0" marR="0" marT="0" marB="0" anchor="ctr" anchorCtr="1" horzOverflow="overflow">
                    <a:lnL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F1C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{bc}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L="0" marR="0" marT="0" marB="0" anchor="ctr" anchorCtr="1" horzOverflow="overflow">
                    <a:lnL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F1C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sym typeface="Symbol" pitchFamily="18" charset="2"/>
                        </a:rPr>
                        <a:t></a:t>
                      </a:r>
                    </a:p>
                  </a:txBody>
                  <a:tcPr marL="0" marR="0" marT="0" marB="0" anchor="ctr" anchorCtr="1" horzOverflow="overflow">
                    <a:lnL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F1C8"/>
                    </a:solidFill>
                  </a:tcPr>
                </a:tc>
              </a:tr>
              <a:tr h="193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F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sym typeface="Symbol" pitchFamily="18" charset="2"/>
                        </a:rPr>
                        <a:t>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sym typeface="Symbol" pitchFamily="18" charset="2"/>
                        </a:rPr>
                        <a:t>n{a}n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urier New" pitchFamily="49" charset="0"/>
                        <a:sym typeface="Symbol" pitchFamily="18" charset="2"/>
                      </a:endParaRPr>
                    </a:p>
                  </a:txBody>
                  <a:tcPr marL="0" marR="0" marT="0" marB="0" anchor="ctr" anchorCtr="1" horzOverflow="overflow">
                    <a:lnL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sym typeface="Symbol" pitchFamily="18" charset="2"/>
                        </a:rPr>
                        <a:t>nbk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urier New" pitchFamily="49" charset="0"/>
                        <a:sym typeface="Symbol" pitchFamily="18" charset="2"/>
                      </a:endParaRPr>
                    </a:p>
                  </a:txBody>
                  <a:tcPr marL="0" marR="0" marT="0" marB="0" anchor="ctr" anchorCtr="1" horzOverflow="overflow">
                    <a:lnL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sym typeface="Symbol" pitchFamily="18" charset="2"/>
                        </a:rPr>
                        <a:t></a:t>
                      </a:r>
                    </a:p>
                  </a:txBody>
                  <a:tcPr marL="0" marR="0" marT="0" marB="0" anchor="ctr" anchorCtr="1" horzOverflow="overflow">
                    <a:lnL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sym typeface="Symbol" pitchFamily="18" charset="2"/>
                        </a:rPr>
                        <a:t>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sym typeface="Symbol" pitchFamily="18" charset="2"/>
                      </a:endParaRPr>
                    </a:p>
                  </a:txBody>
                  <a:tcPr marL="0" marR="0" marT="0" marB="0" anchor="ctr" anchorCtr="1" horzOverflow="overflow">
                    <a:lnL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sym typeface="Symbol" pitchFamily="18" charset="2"/>
                        </a:rPr>
                        <a:t>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sym typeface="Symbol" pitchFamily="18" charset="2"/>
                      </a:endParaRPr>
                    </a:p>
                  </a:txBody>
                  <a:tcPr marL="0" marR="0" marT="0" marB="0" anchor="ctr" anchorCtr="1" horzOverflow="overflow">
                    <a:lnL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sym typeface="Symbol" pitchFamily="18" charset="2"/>
                        </a:rPr>
                        <a:t>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sym typeface="Symbol" pitchFamily="18" charset="2"/>
                      </a:endParaRPr>
                    </a:p>
                  </a:txBody>
                  <a:tcPr marL="0" marR="0" marT="0" marB="0" anchor="ctr" anchorCtr="1" horzOverflow="overflow">
                    <a:lnL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1952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k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F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sym typeface="Symbol" pitchFamily="18" charset="2"/>
                        </a:rPr>
                        <a:t>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sym typeface="Symbol" pitchFamily="18" charset="2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sym typeface="Symbol" pitchFamily="18" charset="2"/>
                        </a:rPr>
                        <a:t>k{a}k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urier New" pitchFamily="49" charset="0"/>
                        <a:sym typeface="Symbol" pitchFamily="18" charset="2"/>
                      </a:endParaRPr>
                    </a:p>
                  </a:txBody>
                  <a:tcPr marL="0" marR="0" marT="0" marB="0" anchor="ctr" anchorCtr="1" horzOverflow="overflow">
                    <a:lnL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sym typeface="Symbol" pitchFamily="18" charset="2"/>
                        </a:rPr>
                        <a:t>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sym typeface="Symbol" pitchFamily="18" charset="2"/>
                      </a:endParaRPr>
                    </a:p>
                  </a:txBody>
                  <a:tcPr marL="0" marR="0" marT="0" marB="0" anchor="ctr" anchorCtr="1" horzOverflow="overflow">
                    <a:lnL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sym typeface="Symbol" pitchFamily="18" charset="2"/>
                        </a:rPr>
                        <a:t>k{b}k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urier New" pitchFamily="49" charset="0"/>
                        <a:sym typeface="Symbol" pitchFamily="18" charset="2"/>
                      </a:endParaRPr>
                    </a:p>
                  </a:txBody>
                  <a:tcPr marL="0" marR="0" marT="0" marB="0" anchor="ctr" anchorCtr="1" horzOverflow="overflow">
                    <a:lnL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sym typeface="Symbol" pitchFamily="18" charset="2"/>
                        </a:rPr>
                        <a:t>kcn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urier New" pitchFamily="49" charset="0"/>
                        <a:sym typeface="Symbol" pitchFamily="18" charset="2"/>
                      </a:endParaRPr>
                    </a:p>
                  </a:txBody>
                  <a:tcPr marL="0" marR="0" marT="0" marB="0" anchor="ctr" anchorCtr="1" horzOverflow="overflow">
                    <a:lnL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sym typeface="Symbol" pitchFamily="18" charset="2"/>
                        </a:rPr>
                        <a:t></a:t>
                      </a:r>
                    </a:p>
                  </a:txBody>
                  <a:tcPr marL="0" marR="0" marT="0" marB="0" anchor="ctr" anchorCtr="1" horzOverflow="overflow">
                    <a:lnL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sym typeface="Symbol" pitchFamily="18" charset="2"/>
                        </a:rPr>
                        <a:t>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sym typeface="Symbol" pitchFamily="18" charset="2"/>
                      </a:endParaRPr>
                    </a:p>
                  </a:txBody>
                  <a:tcPr marL="0" marR="0" marT="0" marB="0" anchor="ctr" anchorCtr="1" horzOverflow="overflow">
                    <a:lnL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074344" name="Text Box 168"/>
          <p:cNvSpPr txBox="1">
            <a:spLocks noChangeArrowheads="1"/>
          </p:cNvSpPr>
          <p:nvPr/>
        </p:nvSpPr>
        <p:spPr bwMode="auto">
          <a:xfrm>
            <a:off x="2076450" y="2905125"/>
            <a:ext cx="2112963" cy="11064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 sz="1400">
                <a:latin typeface="Times New Roman" pitchFamily="18" charset="0"/>
                <a:sym typeface="Wingdings" pitchFamily="2" charset="2"/>
              </a:rPr>
              <a:t>      </a:t>
            </a:r>
            <a:r>
              <a:rPr lang="ru-RU" sz="1400">
                <a:latin typeface="Times New Roman" pitchFamily="18" charset="0"/>
                <a:sym typeface="Wingdings" pitchFamily="2" charset="2"/>
              </a:rPr>
              <a:t> </a:t>
            </a:r>
            <a:r>
              <a:rPr lang="ru-RU" sz="1400" u="sng">
                <a:latin typeface="Times New Roman" pitchFamily="18" charset="0"/>
                <a:sym typeface="Wingdings" pitchFamily="2" charset="2"/>
              </a:rPr>
              <a:t>Реализация</a:t>
            </a:r>
            <a:r>
              <a:rPr lang="ru-RU" sz="1400" u="sng">
                <a:latin typeface="Courier New" pitchFamily="49" charset="0"/>
                <a:sym typeface="Wingdings" pitchFamily="2" charset="2"/>
              </a:rPr>
              <a:t> </a:t>
            </a:r>
            <a:r>
              <a:rPr lang="en-US" sz="1400" u="sng">
                <a:latin typeface="Courier New" pitchFamily="49" charset="0"/>
                <a:sym typeface="Wingdings" pitchFamily="2" charset="2"/>
              </a:rPr>
              <a:t>I</a:t>
            </a:r>
            <a:r>
              <a:rPr lang="ru-RU" sz="1400" u="sng">
                <a:latin typeface="Courier New" pitchFamily="49" charset="0"/>
                <a:sym typeface="Wingdings" pitchFamily="2" charset="2"/>
              </a:rPr>
              <a:t> </a:t>
            </a:r>
            <a:r>
              <a:rPr lang="en-US" sz="1400" i="1" u="sng">
                <a:latin typeface="Times New Roman" pitchFamily="18" charset="0"/>
                <a:sym typeface="Wingdings" pitchFamily="2" charset="2"/>
              </a:rPr>
              <a:t>saco</a:t>
            </a:r>
            <a:r>
              <a:rPr lang="en-US" sz="1400" u="sng">
                <a:latin typeface="Courier New" pitchFamily="49" charset="0"/>
                <a:sym typeface="Wingdings" pitchFamily="2" charset="2"/>
              </a:rPr>
              <a:t> S</a:t>
            </a:r>
            <a:endParaRPr lang="ru-RU" sz="1400" u="sng">
              <a:latin typeface="Courier New" pitchFamily="49" charset="0"/>
              <a:sym typeface="Wingdings" pitchFamily="2" charset="2"/>
            </a:endParaRPr>
          </a:p>
          <a:p>
            <a:pPr>
              <a:spcBef>
                <a:spcPct val="20000"/>
              </a:spcBef>
            </a:pPr>
            <a:r>
              <a:rPr lang="en-US" sz="1400">
                <a:latin typeface="Courier New" pitchFamily="49" charset="0"/>
                <a:sym typeface="Wingdings" pitchFamily="2" charset="2"/>
              </a:rPr>
              <a:t>i</a:t>
            </a:r>
            <a:r>
              <a:rPr lang="en-US" sz="1400">
                <a:latin typeface="Times New Roman" pitchFamily="18" charset="0"/>
                <a:sym typeface="Wingdings" pitchFamily="2" charset="2"/>
              </a:rPr>
              <a:t> – </a:t>
            </a:r>
            <a:r>
              <a:rPr lang="ru-RU" sz="1400" b="0">
                <a:latin typeface="Times New Roman" pitchFamily="18" charset="0"/>
                <a:sym typeface="Wingdings" pitchFamily="2" charset="2"/>
              </a:rPr>
              <a:t>состояние после</a:t>
            </a:r>
          </a:p>
          <a:p>
            <a:pPr>
              <a:lnSpc>
                <a:spcPct val="80000"/>
              </a:lnSpc>
            </a:pPr>
            <a:r>
              <a:rPr lang="ru-RU" sz="1400" b="0">
                <a:latin typeface="Times New Roman" pitchFamily="18" charset="0"/>
                <a:sym typeface="Wingdings" pitchFamily="2" charset="2"/>
              </a:rPr>
              <a:t>      безопасной трассы</a:t>
            </a:r>
            <a:endParaRPr lang="en-US" sz="1400" b="0">
              <a:latin typeface="Times New Roman" pitchFamily="18" charset="0"/>
              <a:sym typeface="Wingdings" pitchFamily="2" charset="2"/>
            </a:endParaRPr>
          </a:p>
          <a:p>
            <a:pPr>
              <a:spcBef>
                <a:spcPct val="20000"/>
              </a:spcBef>
            </a:pPr>
            <a:r>
              <a:rPr lang="en-US" sz="1400">
                <a:latin typeface="Times New Roman" pitchFamily="18" charset="0"/>
                <a:sym typeface="Wingdings" pitchFamily="2" charset="2"/>
              </a:rPr>
              <a:t>C</a:t>
            </a:r>
            <a:r>
              <a:rPr lang="en-US" sz="1400">
                <a:latin typeface="Courier New" pitchFamily="49" charset="0"/>
                <a:sym typeface="Wingdings" pitchFamily="2" charset="2"/>
              </a:rPr>
              <a:t>(i)</a:t>
            </a:r>
            <a:r>
              <a:rPr lang="en-US" sz="1400">
                <a:latin typeface="Times New Roman" pitchFamily="18" charset="0"/>
                <a:sym typeface="Wingdings" pitchFamily="2" charset="2"/>
              </a:rPr>
              <a:t> </a:t>
            </a:r>
            <a:r>
              <a:rPr lang="ru-RU" sz="1400">
                <a:latin typeface="Times New Roman" pitchFamily="18" charset="0"/>
                <a:sym typeface="Wingdings" pitchFamily="2" charset="2"/>
              </a:rPr>
              <a:t>– </a:t>
            </a:r>
            <a:r>
              <a:rPr lang="ru-RU" sz="1400" b="0">
                <a:latin typeface="Times New Roman" pitchFamily="18" charset="0"/>
                <a:sym typeface="Wingdings" pitchFamily="2" charset="2"/>
              </a:rPr>
              <a:t>безопасные</a:t>
            </a:r>
            <a:endParaRPr lang="en-US" sz="1400" b="0">
              <a:latin typeface="Times New Roman" pitchFamily="18" charset="0"/>
              <a:sym typeface="Wingdings" pitchFamily="2" charset="2"/>
            </a:endParaRPr>
          </a:p>
          <a:p>
            <a:r>
              <a:rPr lang="en-US" sz="1400">
                <a:latin typeface="Times New Roman" pitchFamily="18" charset="0"/>
                <a:sym typeface="Wingdings" pitchFamily="2" charset="2"/>
              </a:rPr>
              <a:t>D</a:t>
            </a:r>
            <a:r>
              <a:rPr lang="en-US" sz="1400">
                <a:latin typeface="Courier New" pitchFamily="49" charset="0"/>
                <a:sym typeface="Wingdings" pitchFamily="2" charset="2"/>
              </a:rPr>
              <a:t>(i)</a:t>
            </a:r>
            <a:r>
              <a:rPr lang="en-US" sz="1400">
                <a:latin typeface="Times New Roman" pitchFamily="18" charset="0"/>
                <a:sym typeface="Wingdings" pitchFamily="2" charset="2"/>
              </a:rPr>
              <a:t> </a:t>
            </a:r>
            <a:r>
              <a:rPr lang="ru-RU" sz="1400">
                <a:latin typeface="Times New Roman" pitchFamily="18" charset="0"/>
                <a:sym typeface="Wingdings" pitchFamily="2" charset="2"/>
              </a:rPr>
              <a:t>– </a:t>
            </a:r>
            <a:r>
              <a:rPr lang="ru-RU" sz="1400" b="0">
                <a:latin typeface="Times New Roman" pitchFamily="18" charset="0"/>
                <a:sym typeface="Wingdings" pitchFamily="2" charset="2"/>
              </a:rPr>
              <a:t>опасные</a:t>
            </a:r>
            <a:endParaRPr lang="en-US" sz="1400" b="0">
              <a:latin typeface="Times New Roman" pitchFamily="18" charset="0"/>
              <a:sym typeface="Wingdings" pitchFamily="2" charset="2"/>
            </a:endParaRPr>
          </a:p>
        </p:txBody>
      </p:sp>
      <p:sp>
        <p:nvSpPr>
          <p:cNvPr id="1074345" name="Text Box 169"/>
          <p:cNvSpPr txBox="1">
            <a:spLocks noChangeArrowheads="1"/>
          </p:cNvSpPr>
          <p:nvPr/>
        </p:nvSpPr>
        <p:spPr bwMode="auto">
          <a:xfrm>
            <a:off x="1511300" y="4121150"/>
            <a:ext cx="6491288" cy="554038"/>
          </a:xfrm>
          <a:prstGeom prst="rect">
            <a:avLst/>
          </a:prstGeom>
          <a:solidFill>
            <a:srgbClr val="E2F7D9"/>
          </a:solidFill>
          <a:ln w="12700">
            <a:solidFill>
              <a:srgbClr val="219746"/>
            </a:solidFill>
            <a:miter lim="800000"/>
            <a:headEnd/>
            <a:tailEnd/>
          </a:ln>
          <a:effectLst/>
        </p:spPr>
        <p:txBody>
          <a:bodyPr wrap="none" lIns="72000" tIns="36000" rIns="72000" bIns="36000">
            <a:spAutoFit/>
          </a:bodyPr>
          <a:lstStyle/>
          <a:p>
            <a:pPr marL="342900" indent="-342900"/>
            <a:r>
              <a:rPr lang="ru-RU" sz="1400">
                <a:latin typeface="Times New Roman" pitchFamily="18" charset="0"/>
              </a:rPr>
              <a:t>Гипотеза о безопасности</a:t>
            </a:r>
            <a:r>
              <a:rPr lang="ru-RU" sz="1400" b="0">
                <a:latin typeface="Times New Roman" pitchFamily="18" charset="0"/>
              </a:rPr>
              <a:t>:</a:t>
            </a:r>
            <a:r>
              <a:rPr lang="ru-RU" sz="1400">
                <a:latin typeface="Courier New" pitchFamily="49" charset="0"/>
                <a:sym typeface="Symbol" pitchFamily="18" charset="2"/>
              </a:rPr>
              <a:t> </a:t>
            </a:r>
            <a:r>
              <a:rPr lang="en-US" sz="1400">
                <a:latin typeface="Courier New" pitchFamily="49" charset="0"/>
                <a:sym typeface="Symbol" pitchFamily="18" charset="2"/>
              </a:rPr>
              <a:t>i</a:t>
            </a:r>
            <a:r>
              <a:rPr lang="ru-RU" sz="1400">
                <a:latin typeface="Courier New" pitchFamily="49" charset="0"/>
                <a:sym typeface="Symbol" pitchFamily="18" charset="2"/>
              </a:rPr>
              <a:t></a:t>
            </a:r>
            <a:r>
              <a:rPr lang="en-US" sz="1400">
                <a:latin typeface="Courier New" pitchFamily="49" charset="0"/>
                <a:sym typeface="Symbol" pitchFamily="18" charset="2"/>
              </a:rPr>
              <a:t>u</a:t>
            </a:r>
            <a:r>
              <a:rPr lang="ru-RU" sz="1400">
                <a:latin typeface="Courier New" pitchFamily="49" charset="0"/>
                <a:sym typeface="Symbol" pitchFamily="18" charset="2"/>
              </a:rPr>
              <a:t></a:t>
            </a:r>
            <a:r>
              <a:rPr lang="en-US" sz="1400">
                <a:latin typeface="Courier New" pitchFamily="49" charset="0"/>
                <a:sym typeface="Symbol" pitchFamily="18" charset="2"/>
              </a:rPr>
              <a:t>i`</a:t>
            </a:r>
            <a:r>
              <a:rPr lang="ru-RU" sz="1400">
                <a:latin typeface="Courier New" pitchFamily="49" charset="0"/>
                <a:sym typeface="Symbol" pitchFamily="18" charset="2"/>
              </a:rPr>
              <a:t></a:t>
            </a:r>
            <a:r>
              <a:rPr lang="en-US" sz="1400">
                <a:latin typeface="Times New Roman" pitchFamily="18" charset="0"/>
                <a:sym typeface="Symbol" pitchFamily="18" charset="2"/>
              </a:rPr>
              <a:t>D</a:t>
            </a:r>
            <a:r>
              <a:rPr lang="en-US" sz="1400">
                <a:latin typeface="Courier New" pitchFamily="49" charset="0"/>
                <a:sym typeface="Symbol" pitchFamily="18" charset="2"/>
              </a:rPr>
              <a:t>(i) </a:t>
            </a:r>
            <a:r>
              <a:rPr lang="ru-RU" sz="1400">
                <a:latin typeface="Courier New" pitchFamily="49" charset="0"/>
                <a:sym typeface="Symbol" pitchFamily="18" charset="2"/>
              </a:rPr>
              <a:t></a:t>
            </a:r>
            <a:r>
              <a:rPr lang="en-US" sz="1400">
                <a:latin typeface="Courier New" pitchFamily="49" charset="0"/>
                <a:sym typeface="Symbol" pitchFamily="18" charset="2"/>
              </a:rPr>
              <a:t>M</a:t>
            </a:r>
            <a:r>
              <a:rPr lang="ru-RU" sz="1400">
                <a:latin typeface="Courier New" pitchFamily="49" charset="0"/>
                <a:sym typeface="Symbol" pitchFamily="18" charset="2"/>
              </a:rPr>
              <a:t></a:t>
            </a:r>
            <a:r>
              <a:rPr lang="en-US" sz="1400">
                <a:latin typeface="Times New Roman" pitchFamily="18" charset="0"/>
                <a:sym typeface="Symbol" pitchFamily="18" charset="2"/>
              </a:rPr>
              <a:t>S</a:t>
            </a:r>
            <a:r>
              <a:rPr lang="en-US" sz="1400">
                <a:latin typeface="Courier New" pitchFamily="49" charset="0"/>
                <a:sym typeface="Symbol" pitchFamily="18" charset="2"/>
              </a:rPr>
              <a:t>(i) u</a:t>
            </a:r>
            <a:r>
              <a:rPr lang="ru-RU" sz="1400">
                <a:latin typeface="Courier New" pitchFamily="49" charset="0"/>
                <a:sym typeface="Symbol" pitchFamily="18" charset="2"/>
              </a:rPr>
              <a:t></a:t>
            </a:r>
            <a:r>
              <a:rPr lang="en-US" sz="1400">
                <a:latin typeface="Times New Roman" pitchFamily="18" charset="0"/>
                <a:sym typeface="Symbol" pitchFamily="18" charset="2"/>
              </a:rPr>
              <a:t>A</a:t>
            </a:r>
            <a:r>
              <a:rPr lang="en-US" sz="1400">
                <a:latin typeface="Courier New" pitchFamily="49" charset="0"/>
                <a:sym typeface="Symbol" pitchFamily="18" charset="2"/>
              </a:rPr>
              <a:t>(M)</a:t>
            </a:r>
            <a:endParaRPr lang="ru-RU" sz="1400" b="0">
              <a:latin typeface="Times New Roman" pitchFamily="18" charset="0"/>
              <a:sym typeface="Symbol" pitchFamily="18" charset="2"/>
            </a:endParaRPr>
          </a:p>
          <a:p>
            <a:pPr marL="342900" indent="-342900">
              <a:spcBef>
                <a:spcPct val="20000"/>
              </a:spcBef>
            </a:pPr>
            <a:r>
              <a:rPr lang="ru-RU" sz="1400">
                <a:latin typeface="Times New Roman" pitchFamily="18" charset="0"/>
              </a:rPr>
              <a:t>Проверяемое условие</a:t>
            </a:r>
            <a:r>
              <a:rPr lang="ru-RU" sz="1400" b="0">
                <a:latin typeface="Times New Roman" pitchFamily="18" charset="0"/>
              </a:rPr>
              <a:t>:</a:t>
            </a:r>
            <a:r>
              <a:rPr lang="ru-RU" sz="1400">
                <a:latin typeface="Courier New" pitchFamily="49" charset="0"/>
                <a:sym typeface="Symbol" pitchFamily="18" charset="2"/>
              </a:rPr>
              <a:t> </a:t>
            </a:r>
            <a:r>
              <a:rPr lang="en-US" sz="1400">
                <a:latin typeface="Courier New" pitchFamily="49" charset="0"/>
                <a:sym typeface="Symbol" pitchFamily="18" charset="2"/>
              </a:rPr>
              <a:t>i</a:t>
            </a:r>
            <a:r>
              <a:rPr lang="ru-RU" sz="1400">
                <a:latin typeface="Courier New" pitchFamily="49" charset="0"/>
                <a:sym typeface="Symbol" pitchFamily="18" charset="2"/>
              </a:rPr>
              <a:t></a:t>
            </a:r>
            <a:r>
              <a:rPr lang="en-US" sz="1400">
                <a:latin typeface="Courier New" pitchFamily="49" charset="0"/>
                <a:sym typeface="Symbol" pitchFamily="18" charset="2"/>
              </a:rPr>
              <a:t>u</a:t>
            </a:r>
            <a:r>
              <a:rPr lang="ru-RU" sz="1400">
                <a:latin typeface="Courier New" pitchFamily="49" charset="0"/>
                <a:sym typeface="Symbol" pitchFamily="18" charset="2"/>
              </a:rPr>
              <a:t></a:t>
            </a:r>
            <a:r>
              <a:rPr lang="en-US" sz="1400">
                <a:latin typeface="Courier New" pitchFamily="49" charset="0"/>
                <a:sym typeface="Symbol" pitchFamily="18" charset="2"/>
              </a:rPr>
              <a:t>i`</a:t>
            </a:r>
            <a:r>
              <a:rPr lang="ru-RU" sz="1400">
                <a:latin typeface="Courier New" pitchFamily="49" charset="0"/>
                <a:sym typeface="Symbol" pitchFamily="18" charset="2"/>
              </a:rPr>
              <a:t></a:t>
            </a:r>
            <a:r>
              <a:rPr lang="en-US" sz="1400">
                <a:latin typeface="Times New Roman" pitchFamily="18" charset="0"/>
                <a:sym typeface="Symbol" pitchFamily="18" charset="2"/>
              </a:rPr>
              <a:t>C</a:t>
            </a:r>
            <a:r>
              <a:rPr lang="en-US" sz="1400">
                <a:latin typeface="Courier New" pitchFamily="49" charset="0"/>
                <a:sym typeface="Symbol" pitchFamily="18" charset="2"/>
              </a:rPr>
              <a:t>(i) </a:t>
            </a:r>
            <a:r>
              <a:rPr lang="ru-RU" sz="1400">
                <a:latin typeface="Courier New" pitchFamily="49" charset="0"/>
                <a:sym typeface="Symbol" pitchFamily="18" charset="2"/>
              </a:rPr>
              <a:t></a:t>
            </a:r>
            <a:r>
              <a:rPr lang="en-US" sz="1400">
                <a:latin typeface="Courier New" pitchFamily="49" charset="0"/>
                <a:sym typeface="Symbol" pitchFamily="18" charset="2"/>
              </a:rPr>
              <a:t>M</a:t>
            </a:r>
            <a:r>
              <a:rPr lang="ru-RU" sz="1400">
                <a:latin typeface="Courier New" pitchFamily="49" charset="0"/>
                <a:sym typeface="Symbol" pitchFamily="18" charset="2"/>
              </a:rPr>
              <a:t></a:t>
            </a:r>
            <a:r>
              <a:rPr lang="en-US" sz="1400">
                <a:latin typeface="Times New Roman" pitchFamily="18" charset="0"/>
                <a:sym typeface="Symbol" pitchFamily="18" charset="2"/>
              </a:rPr>
              <a:t>S</a:t>
            </a:r>
            <a:r>
              <a:rPr lang="en-US" sz="1400">
                <a:latin typeface="Courier New" pitchFamily="49" charset="0"/>
                <a:sym typeface="Symbol" pitchFamily="18" charset="2"/>
              </a:rPr>
              <a:t>(i) u</a:t>
            </a:r>
            <a:r>
              <a:rPr lang="en-US" sz="1400">
                <a:latin typeface="Times New Roman" pitchFamily="18" charset="0"/>
                <a:sym typeface="Symbol" pitchFamily="18" charset="2"/>
              </a:rPr>
              <a:t>A</a:t>
            </a:r>
            <a:r>
              <a:rPr lang="en-US" sz="1400">
                <a:latin typeface="Courier New" pitchFamily="49" charset="0"/>
                <a:sym typeface="Symbol" pitchFamily="18" charset="2"/>
              </a:rPr>
              <a:t>(M)  </a:t>
            </a:r>
            <a:r>
              <a:rPr lang="en-US" sz="1400">
                <a:latin typeface="Times New Roman" pitchFamily="18" charset="0"/>
                <a:sym typeface="Symbol" pitchFamily="18" charset="2"/>
              </a:rPr>
              <a:t>B</a:t>
            </a:r>
            <a:r>
              <a:rPr lang="en-US" sz="1400">
                <a:latin typeface="Courier New" pitchFamily="49" charset="0"/>
                <a:sym typeface="Symbol" pitchFamily="18" charset="2"/>
              </a:rPr>
              <a:t>(M,u)</a:t>
            </a:r>
            <a:endParaRPr lang="ru-RU" sz="1400" b="0"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1074346" name="Text Box 170"/>
          <p:cNvSpPr txBox="1">
            <a:spLocks noChangeArrowheads="1"/>
          </p:cNvSpPr>
          <p:nvPr/>
        </p:nvSpPr>
        <p:spPr bwMode="auto">
          <a:xfrm>
            <a:off x="3805238" y="3605213"/>
            <a:ext cx="730250" cy="4254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400" b="0">
                <a:latin typeface="Times New Roman" pitchFamily="18" charset="0"/>
                <a:sym typeface="Wingdings" pitchFamily="2" charset="2"/>
              </a:rPr>
              <a:t>переходы</a:t>
            </a:r>
          </a:p>
          <a:p>
            <a:r>
              <a:rPr lang="ru-RU" sz="1400" b="0">
                <a:latin typeface="Times New Roman" pitchFamily="18" charset="0"/>
                <a:sym typeface="Wingdings" pitchFamily="2" charset="2"/>
              </a:rPr>
              <a:t>из </a:t>
            </a:r>
            <a:r>
              <a:rPr lang="en-US" sz="1400">
                <a:latin typeface="Courier New" pitchFamily="49" charset="0"/>
                <a:sym typeface="Wingdings" pitchFamily="2" charset="2"/>
              </a:rPr>
              <a:t>i</a:t>
            </a:r>
            <a:endParaRPr lang="ru-RU" sz="1400">
              <a:latin typeface="Courier New" pitchFamily="49" charset="0"/>
              <a:sym typeface="Wingdings" pitchFamily="2" charset="2"/>
            </a:endParaRPr>
          </a:p>
        </p:txBody>
      </p:sp>
      <p:sp>
        <p:nvSpPr>
          <p:cNvPr id="1074347" name="AutoShape 171"/>
          <p:cNvSpPr>
            <a:spLocks/>
          </p:cNvSpPr>
          <p:nvPr/>
        </p:nvSpPr>
        <p:spPr bwMode="auto">
          <a:xfrm>
            <a:off x="3624263" y="3635375"/>
            <a:ext cx="73025" cy="358775"/>
          </a:xfrm>
          <a:prstGeom prst="rightBrace">
            <a:avLst>
              <a:gd name="adj1" fmla="val 40942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lIns="72000" tIns="36000" rIns="72000" bIns="36000" anchor="ctr">
            <a:spAutoFit/>
          </a:bodyPr>
          <a:lstStyle/>
          <a:p>
            <a:endParaRPr lang="ru-RU"/>
          </a:p>
        </p:txBody>
      </p:sp>
      <p:sp>
        <p:nvSpPr>
          <p:cNvPr id="1074348" name="Line 172"/>
          <p:cNvSpPr>
            <a:spLocks noChangeShapeType="1"/>
          </p:cNvSpPr>
          <p:nvPr/>
        </p:nvSpPr>
        <p:spPr bwMode="auto">
          <a:xfrm>
            <a:off x="3743325" y="2889250"/>
            <a:ext cx="215900" cy="252413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lIns="72000" tIns="36000" rIns="72000" bIns="36000">
            <a:spAutoFit/>
          </a:bodyPr>
          <a:lstStyle/>
          <a:p>
            <a:endParaRPr lang="ru-RU"/>
          </a:p>
        </p:txBody>
      </p:sp>
      <p:sp>
        <p:nvSpPr>
          <p:cNvPr id="1074349" name="Line 173"/>
          <p:cNvSpPr>
            <a:spLocks noChangeShapeType="1"/>
          </p:cNvSpPr>
          <p:nvPr/>
        </p:nvSpPr>
        <p:spPr bwMode="auto">
          <a:xfrm flipH="1">
            <a:off x="3708400" y="2889250"/>
            <a:ext cx="215900" cy="252413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lIns="72000" tIns="36000" rIns="72000" bIns="36000">
            <a:spAutoFit/>
          </a:bodyPr>
          <a:lstStyle/>
          <a:p>
            <a:endParaRPr lang="ru-RU"/>
          </a:p>
        </p:txBody>
      </p:sp>
      <p:sp>
        <p:nvSpPr>
          <p:cNvPr id="1074385" name="Text Box 209"/>
          <p:cNvSpPr txBox="1">
            <a:spLocks noChangeArrowheads="1"/>
          </p:cNvSpPr>
          <p:nvPr/>
        </p:nvSpPr>
        <p:spPr bwMode="auto">
          <a:xfrm>
            <a:off x="2339975" y="5734050"/>
            <a:ext cx="274638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200">
                <a:solidFill>
                  <a:srgbClr val="FF0000"/>
                </a:solidFill>
                <a:sym typeface="Wingdings" pitchFamily="2" charset="2"/>
              </a:rPr>
              <a:t></a:t>
            </a:r>
          </a:p>
        </p:txBody>
      </p:sp>
      <p:sp>
        <p:nvSpPr>
          <p:cNvPr id="1074386" name="Text Box 210"/>
          <p:cNvSpPr txBox="1">
            <a:spLocks noChangeArrowheads="1"/>
          </p:cNvSpPr>
          <p:nvPr/>
        </p:nvSpPr>
        <p:spPr bwMode="auto">
          <a:xfrm>
            <a:off x="1666875" y="5842000"/>
            <a:ext cx="603250" cy="2127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400" i="1">
                <a:solidFill>
                  <a:srgbClr val="FF0000"/>
                </a:solidFill>
                <a:latin typeface="Times New Roman" pitchFamily="18" charset="0"/>
                <a:sym typeface="Symbol" pitchFamily="18" charset="2"/>
              </a:rPr>
              <a:t>ошибка</a:t>
            </a:r>
          </a:p>
        </p:txBody>
      </p:sp>
      <p:grpSp>
        <p:nvGrpSpPr>
          <p:cNvPr id="1074388" name="Group 212"/>
          <p:cNvGrpSpPr>
            <a:grpSpLocks/>
          </p:cNvGrpSpPr>
          <p:nvPr/>
        </p:nvGrpSpPr>
        <p:grpSpPr bwMode="auto">
          <a:xfrm>
            <a:off x="142875" y="1089025"/>
            <a:ext cx="3060700" cy="1692275"/>
            <a:chOff x="90" y="686"/>
            <a:chExt cx="1928" cy="1066"/>
          </a:xfrm>
        </p:grpSpPr>
        <p:sp>
          <p:nvSpPr>
            <p:cNvPr id="1074389" name="Rectangle 213"/>
            <p:cNvSpPr>
              <a:spLocks noChangeArrowheads="1"/>
            </p:cNvSpPr>
            <p:nvPr/>
          </p:nvSpPr>
          <p:spPr bwMode="auto">
            <a:xfrm>
              <a:off x="90" y="686"/>
              <a:ext cx="1928" cy="1066"/>
            </a:xfrm>
            <a:prstGeom prst="rect">
              <a:avLst/>
            </a:prstGeom>
            <a:solidFill>
              <a:srgbClr val="F1F8F9"/>
            </a:solidFill>
            <a:ln w="12700">
              <a:solidFill>
                <a:srgbClr val="81C0C9"/>
              </a:solidFill>
              <a:miter lim="800000"/>
              <a:headEnd/>
              <a:tailEnd/>
            </a:ln>
            <a:effectLst/>
          </p:spPr>
          <p:txBody>
            <a:bodyPr lIns="72000" tIns="36000" rIns="72000" bIns="36000" anchor="ctr">
              <a:spAutoFit/>
            </a:bodyPr>
            <a:lstStyle/>
            <a:p>
              <a:endParaRPr lang="ru-RU"/>
            </a:p>
          </p:txBody>
        </p:sp>
        <p:sp>
          <p:nvSpPr>
            <p:cNvPr id="1074390" name="Oval 214"/>
            <p:cNvSpPr>
              <a:spLocks noChangeAspect="1" noChangeArrowheads="1"/>
            </p:cNvSpPr>
            <p:nvPr/>
          </p:nvSpPr>
          <p:spPr bwMode="auto">
            <a:xfrm>
              <a:off x="832" y="892"/>
              <a:ext cx="156" cy="158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ru-RU" sz="1400">
                  <a:latin typeface="Courier New" pitchFamily="49" charset="0"/>
                </a:rPr>
                <a:t>2</a:t>
              </a:r>
              <a:endParaRPr lang="ru-RU" sz="1400" baseline="-25000">
                <a:latin typeface="Courier New" pitchFamily="49" charset="0"/>
              </a:endParaRPr>
            </a:p>
          </p:txBody>
        </p:sp>
        <p:sp>
          <p:nvSpPr>
            <p:cNvPr id="1074391" name="Oval 215"/>
            <p:cNvSpPr>
              <a:spLocks noChangeAspect="1" noChangeArrowheads="1"/>
            </p:cNvSpPr>
            <p:nvPr/>
          </p:nvSpPr>
          <p:spPr bwMode="auto">
            <a:xfrm>
              <a:off x="832" y="1390"/>
              <a:ext cx="156" cy="158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ru-RU" sz="1400"/>
                <a:t>3</a:t>
              </a:r>
            </a:p>
          </p:txBody>
        </p:sp>
        <p:sp>
          <p:nvSpPr>
            <p:cNvPr id="1074392" name="Oval 216"/>
            <p:cNvSpPr>
              <a:spLocks noChangeAspect="1" noChangeArrowheads="1"/>
            </p:cNvSpPr>
            <p:nvPr/>
          </p:nvSpPr>
          <p:spPr bwMode="auto">
            <a:xfrm>
              <a:off x="288" y="892"/>
              <a:ext cx="156" cy="158"/>
            </a:xfrm>
            <a:prstGeom prst="ellipse">
              <a:avLst/>
            </a:prstGeom>
            <a:solidFill>
              <a:srgbClr val="C0C0C0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ru-RU" sz="1400"/>
                <a:t>0</a:t>
              </a:r>
            </a:p>
          </p:txBody>
        </p:sp>
        <p:sp>
          <p:nvSpPr>
            <p:cNvPr id="1074393" name="Oval 217"/>
            <p:cNvSpPr>
              <a:spLocks noChangeAspect="1" noChangeArrowheads="1"/>
            </p:cNvSpPr>
            <p:nvPr/>
          </p:nvSpPr>
          <p:spPr bwMode="auto">
            <a:xfrm>
              <a:off x="1581" y="1390"/>
              <a:ext cx="156" cy="158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ru-RU" sz="1400"/>
                <a:t>5</a:t>
              </a:r>
            </a:p>
          </p:txBody>
        </p:sp>
        <p:cxnSp>
          <p:nvCxnSpPr>
            <p:cNvPr id="1074394" name="AutoShape 218"/>
            <p:cNvCxnSpPr>
              <a:cxnSpLocks noChangeShapeType="1"/>
              <a:stCxn id="1074393" idx="2"/>
              <a:endCxn id="1074391" idx="6"/>
            </p:cNvCxnSpPr>
            <p:nvPr/>
          </p:nvCxnSpPr>
          <p:spPr bwMode="auto">
            <a:xfrm flipH="1">
              <a:off x="994" y="1469"/>
              <a:ext cx="581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lg"/>
            </a:ln>
            <a:effectLst/>
          </p:spPr>
        </p:cxnSp>
        <p:cxnSp>
          <p:nvCxnSpPr>
            <p:cNvPr id="1074395" name="AutoShape 219"/>
            <p:cNvCxnSpPr>
              <a:cxnSpLocks noChangeShapeType="1"/>
              <a:stCxn id="1074390" idx="4"/>
              <a:endCxn id="1074391" idx="0"/>
            </p:cNvCxnSpPr>
            <p:nvPr/>
          </p:nvCxnSpPr>
          <p:spPr bwMode="auto">
            <a:xfrm>
              <a:off x="910" y="1056"/>
              <a:ext cx="0" cy="328"/>
            </a:xfrm>
            <a:prstGeom prst="straightConnector1">
              <a:avLst/>
            </a:prstGeom>
            <a:noFill/>
            <a:ln w="12700">
              <a:solidFill>
                <a:srgbClr val="008000"/>
              </a:solidFill>
              <a:round/>
              <a:headEnd/>
              <a:tailEnd type="triangle" w="med" len="lg"/>
            </a:ln>
            <a:effectLst/>
          </p:spPr>
        </p:cxnSp>
        <p:cxnSp>
          <p:nvCxnSpPr>
            <p:cNvPr id="1074396" name="AutoShape 220"/>
            <p:cNvCxnSpPr>
              <a:cxnSpLocks noChangeShapeType="1"/>
              <a:stCxn id="1074390" idx="6"/>
              <a:endCxn id="1074397" idx="2"/>
            </p:cNvCxnSpPr>
            <p:nvPr/>
          </p:nvCxnSpPr>
          <p:spPr bwMode="auto">
            <a:xfrm>
              <a:off x="994" y="971"/>
              <a:ext cx="581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lg"/>
            </a:ln>
            <a:effectLst/>
          </p:spPr>
        </p:cxnSp>
        <p:sp>
          <p:nvSpPr>
            <p:cNvPr id="1074397" name="Oval 221"/>
            <p:cNvSpPr>
              <a:spLocks noChangeAspect="1" noChangeArrowheads="1"/>
            </p:cNvSpPr>
            <p:nvPr/>
          </p:nvSpPr>
          <p:spPr bwMode="auto">
            <a:xfrm>
              <a:off x="1581" y="892"/>
              <a:ext cx="156" cy="158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ru-RU" sz="1400"/>
                <a:t>4</a:t>
              </a:r>
            </a:p>
          </p:txBody>
        </p:sp>
        <p:cxnSp>
          <p:nvCxnSpPr>
            <p:cNvPr id="1074398" name="AutoShape 222"/>
            <p:cNvCxnSpPr>
              <a:cxnSpLocks noChangeShapeType="1"/>
              <a:stCxn id="1074397" idx="6"/>
              <a:endCxn id="1074397" idx="7"/>
            </p:cNvCxnSpPr>
            <p:nvPr/>
          </p:nvCxnSpPr>
          <p:spPr bwMode="auto">
            <a:xfrm flipH="1" flipV="1">
              <a:off x="1714" y="909"/>
              <a:ext cx="29" cy="62"/>
            </a:xfrm>
            <a:prstGeom prst="curvedConnector4">
              <a:avLst>
                <a:gd name="adj1" fmla="val -475861"/>
                <a:gd name="adj2" fmla="val 359676"/>
              </a:avLst>
            </a:prstGeom>
            <a:noFill/>
            <a:ln w="12700">
              <a:solidFill>
                <a:srgbClr val="008000"/>
              </a:solidFill>
              <a:round/>
              <a:headEnd/>
              <a:tailEnd type="triangle" w="med" len="lg"/>
            </a:ln>
            <a:effectLst/>
          </p:spPr>
        </p:cxnSp>
        <p:cxnSp>
          <p:nvCxnSpPr>
            <p:cNvPr id="1074399" name="AutoShape 223"/>
            <p:cNvCxnSpPr>
              <a:cxnSpLocks noChangeShapeType="1"/>
              <a:stCxn id="1074392" idx="6"/>
              <a:endCxn id="1074390" idx="2"/>
            </p:cNvCxnSpPr>
            <p:nvPr/>
          </p:nvCxnSpPr>
          <p:spPr bwMode="auto">
            <a:xfrm>
              <a:off x="450" y="971"/>
              <a:ext cx="376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lg"/>
            </a:ln>
            <a:effectLst/>
          </p:spPr>
        </p:cxnSp>
        <p:cxnSp>
          <p:nvCxnSpPr>
            <p:cNvPr id="1074400" name="AutoShape 224"/>
            <p:cNvCxnSpPr>
              <a:cxnSpLocks noChangeShapeType="1"/>
              <a:stCxn id="1074401" idx="5"/>
              <a:endCxn id="1074401" idx="2"/>
            </p:cNvCxnSpPr>
            <p:nvPr/>
          </p:nvCxnSpPr>
          <p:spPr bwMode="auto">
            <a:xfrm rot="16200000" flipV="1">
              <a:off x="321" y="1430"/>
              <a:ext cx="62" cy="139"/>
            </a:xfrm>
            <a:prstGeom prst="curvedConnector4">
              <a:avLst>
                <a:gd name="adj1" fmla="val -259676"/>
                <a:gd name="adj2" fmla="val 199282"/>
              </a:avLst>
            </a:prstGeom>
            <a:noFill/>
            <a:ln w="12700">
              <a:solidFill>
                <a:srgbClr val="FF0000"/>
              </a:solidFill>
              <a:round/>
              <a:headEnd/>
              <a:tailEnd type="triangle" w="med" len="lg"/>
            </a:ln>
            <a:effectLst/>
          </p:spPr>
        </p:cxnSp>
        <p:sp>
          <p:nvSpPr>
            <p:cNvPr id="1074401" name="Oval 225"/>
            <p:cNvSpPr>
              <a:spLocks noChangeAspect="1" noChangeArrowheads="1"/>
            </p:cNvSpPr>
            <p:nvPr/>
          </p:nvSpPr>
          <p:spPr bwMode="auto">
            <a:xfrm>
              <a:off x="288" y="1390"/>
              <a:ext cx="156" cy="158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ru-RU" sz="1400"/>
                <a:t>1</a:t>
              </a:r>
            </a:p>
          </p:txBody>
        </p:sp>
        <p:cxnSp>
          <p:nvCxnSpPr>
            <p:cNvPr id="1074402" name="AutoShape 226"/>
            <p:cNvCxnSpPr>
              <a:cxnSpLocks noChangeShapeType="1"/>
              <a:stCxn id="1074392" idx="4"/>
              <a:endCxn id="1074401" idx="0"/>
            </p:cNvCxnSpPr>
            <p:nvPr/>
          </p:nvCxnSpPr>
          <p:spPr bwMode="auto">
            <a:xfrm>
              <a:off x="366" y="1056"/>
              <a:ext cx="0" cy="328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lg"/>
            </a:ln>
            <a:effectLst/>
          </p:spPr>
        </p:cxnSp>
        <p:sp>
          <p:nvSpPr>
            <p:cNvPr id="1074403" name="Text Box 227"/>
            <p:cNvSpPr txBox="1">
              <a:spLocks noChangeArrowheads="1"/>
            </p:cNvSpPr>
            <p:nvPr/>
          </p:nvSpPr>
          <p:spPr bwMode="auto">
            <a:xfrm>
              <a:off x="226" y="1597"/>
              <a:ext cx="99" cy="136"/>
            </a:xfrm>
            <a:prstGeom prst="rect">
              <a:avLst/>
            </a:prstGeom>
            <a:solidFill>
              <a:srgbClr val="F1F8F9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36000" tIns="36000" rIns="36000" bIns="36000"/>
            <a:lstStyle/>
            <a:p>
              <a:pPr>
                <a:lnSpc>
                  <a:spcPct val="50000"/>
                </a:lnSpc>
              </a:pPr>
              <a:r>
                <a:rPr lang="ru-RU" sz="1600">
                  <a:sym typeface="Symbol" pitchFamily="18" charset="2"/>
                </a:rPr>
                <a:t></a:t>
              </a:r>
            </a:p>
          </p:txBody>
        </p:sp>
        <p:sp>
          <p:nvSpPr>
            <p:cNvPr id="1074404" name="Text Box 228"/>
            <p:cNvSpPr txBox="1">
              <a:spLocks noChangeArrowheads="1"/>
            </p:cNvSpPr>
            <p:nvPr/>
          </p:nvSpPr>
          <p:spPr bwMode="auto">
            <a:xfrm>
              <a:off x="1808" y="711"/>
              <a:ext cx="74" cy="149"/>
            </a:xfrm>
            <a:prstGeom prst="rect">
              <a:avLst/>
            </a:prstGeom>
            <a:solidFill>
              <a:srgbClr val="F1F8F9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36000" tIns="36000" rIns="36000" bIns="36000"/>
            <a:lstStyle/>
            <a:p>
              <a:pPr algn="ctr">
                <a:lnSpc>
                  <a:spcPct val="70000"/>
                </a:lnSpc>
              </a:pPr>
              <a:r>
                <a:rPr lang="ru-RU" sz="1600">
                  <a:sym typeface="Symbol" pitchFamily="18" charset="2"/>
                </a:rPr>
                <a:t></a:t>
              </a:r>
            </a:p>
          </p:txBody>
        </p:sp>
        <p:sp>
          <p:nvSpPr>
            <p:cNvPr id="1074405" name="Text Box 229"/>
            <p:cNvSpPr txBox="1">
              <a:spLocks noChangeArrowheads="1"/>
            </p:cNvSpPr>
            <p:nvPr/>
          </p:nvSpPr>
          <p:spPr bwMode="auto">
            <a:xfrm>
              <a:off x="878" y="1122"/>
              <a:ext cx="68" cy="121"/>
            </a:xfrm>
            <a:prstGeom prst="rect">
              <a:avLst/>
            </a:prstGeom>
            <a:solidFill>
              <a:srgbClr val="F1F8F9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72000" tIns="36000" rIns="72000" bIns="36000"/>
            <a:lstStyle/>
            <a:p>
              <a:pPr algn="ctr">
                <a:lnSpc>
                  <a:spcPct val="50000"/>
                </a:lnSpc>
              </a:pPr>
              <a:r>
                <a:rPr lang="ru-RU" sz="1600">
                  <a:latin typeface="Courier New" pitchFamily="49" charset="0"/>
                  <a:sym typeface="Symbol" pitchFamily="18" charset="2"/>
                </a:rPr>
                <a:t></a:t>
              </a:r>
            </a:p>
          </p:txBody>
        </p:sp>
        <p:sp>
          <p:nvSpPr>
            <p:cNvPr id="1074406" name="Text Box 230"/>
            <p:cNvSpPr txBox="1">
              <a:spLocks noChangeArrowheads="1"/>
            </p:cNvSpPr>
            <p:nvPr/>
          </p:nvSpPr>
          <p:spPr bwMode="auto">
            <a:xfrm>
              <a:off x="1263" y="1413"/>
              <a:ext cx="91" cy="109"/>
            </a:xfrm>
            <a:prstGeom prst="rect">
              <a:avLst/>
            </a:prstGeom>
            <a:solidFill>
              <a:srgbClr val="F1F8F9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36000" tIns="36000" rIns="36000" bIns="36000"/>
            <a:lstStyle/>
            <a:p>
              <a:pPr algn="ctr">
                <a:lnSpc>
                  <a:spcPct val="50000"/>
                </a:lnSpc>
              </a:pPr>
              <a:r>
                <a:rPr lang="en-US" sz="1600" b="0">
                  <a:sym typeface="Symbol" pitchFamily="18" charset="2"/>
                </a:rPr>
                <a:t>b</a:t>
              </a:r>
              <a:endParaRPr lang="ru-RU" sz="1600" b="0">
                <a:sym typeface="Symbol" pitchFamily="18" charset="2"/>
              </a:endParaRPr>
            </a:p>
          </p:txBody>
        </p:sp>
        <p:sp>
          <p:nvSpPr>
            <p:cNvPr id="1074407" name="Text Box 231"/>
            <p:cNvSpPr txBox="1">
              <a:spLocks noChangeArrowheads="1"/>
            </p:cNvSpPr>
            <p:nvPr/>
          </p:nvSpPr>
          <p:spPr bwMode="auto">
            <a:xfrm>
              <a:off x="1218" y="915"/>
              <a:ext cx="91" cy="109"/>
            </a:xfrm>
            <a:prstGeom prst="rect">
              <a:avLst/>
            </a:prstGeom>
            <a:solidFill>
              <a:srgbClr val="F1F8F9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36000" tIns="36000" rIns="36000" bIns="36000"/>
            <a:lstStyle/>
            <a:p>
              <a:pPr algn="ctr">
                <a:lnSpc>
                  <a:spcPct val="50000"/>
                </a:lnSpc>
              </a:pPr>
              <a:r>
                <a:rPr lang="en-US" sz="1600" b="0">
                  <a:sym typeface="Symbol" pitchFamily="18" charset="2"/>
                </a:rPr>
                <a:t>a</a:t>
              </a:r>
              <a:endParaRPr lang="ru-RU" sz="1600" b="0">
                <a:sym typeface="Symbol" pitchFamily="18" charset="2"/>
              </a:endParaRPr>
            </a:p>
          </p:txBody>
        </p:sp>
        <p:sp>
          <p:nvSpPr>
            <p:cNvPr id="1074408" name="Text Box 232"/>
            <p:cNvSpPr txBox="1">
              <a:spLocks noChangeArrowheads="1"/>
            </p:cNvSpPr>
            <p:nvPr/>
          </p:nvSpPr>
          <p:spPr bwMode="auto">
            <a:xfrm>
              <a:off x="334" y="1099"/>
              <a:ext cx="90" cy="154"/>
            </a:xfrm>
            <a:prstGeom prst="rect">
              <a:avLst/>
            </a:prstGeom>
            <a:solidFill>
              <a:srgbClr val="F1F8F9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36000" tIns="36000" rIns="36000" bIns="36000"/>
            <a:lstStyle/>
            <a:p>
              <a:pPr algn="ctr">
                <a:lnSpc>
                  <a:spcPct val="70000"/>
                </a:lnSpc>
              </a:pPr>
              <a:r>
                <a:rPr lang="en-US" sz="1600" b="0">
                  <a:sym typeface="Symbol" pitchFamily="18" charset="2"/>
                </a:rPr>
                <a:t>c</a:t>
              </a:r>
              <a:endParaRPr lang="ru-RU" sz="1600" b="0">
                <a:sym typeface="Symbol" pitchFamily="18" charset="2"/>
              </a:endParaRPr>
            </a:p>
          </p:txBody>
        </p:sp>
        <p:cxnSp>
          <p:nvCxnSpPr>
            <p:cNvPr id="1074409" name="AutoShape 233"/>
            <p:cNvCxnSpPr>
              <a:cxnSpLocks noChangeShapeType="1"/>
              <a:stCxn id="1074391" idx="7"/>
              <a:endCxn id="1074393" idx="1"/>
            </p:cNvCxnSpPr>
            <p:nvPr/>
          </p:nvCxnSpPr>
          <p:spPr bwMode="auto">
            <a:xfrm rot="5400000" flipV="1">
              <a:off x="1284" y="1088"/>
              <a:ext cx="1" cy="639"/>
            </a:xfrm>
            <a:prstGeom prst="curvedConnector3">
              <a:avLst>
                <a:gd name="adj1" fmla="val -16100000"/>
              </a:avLst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lg"/>
            </a:ln>
            <a:effectLst/>
          </p:spPr>
        </p:cxnSp>
        <p:sp>
          <p:nvSpPr>
            <p:cNvPr id="1074410" name="Text Box 234"/>
            <p:cNvSpPr txBox="1">
              <a:spLocks noChangeArrowheads="1"/>
            </p:cNvSpPr>
            <p:nvPr/>
          </p:nvSpPr>
          <p:spPr bwMode="auto">
            <a:xfrm>
              <a:off x="1251" y="1197"/>
              <a:ext cx="91" cy="109"/>
            </a:xfrm>
            <a:prstGeom prst="rect">
              <a:avLst/>
            </a:prstGeom>
            <a:solidFill>
              <a:srgbClr val="F1F8F9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36000" tIns="36000" rIns="36000" bIns="36000"/>
            <a:lstStyle/>
            <a:p>
              <a:pPr algn="ctr">
                <a:lnSpc>
                  <a:spcPct val="50000"/>
                </a:lnSpc>
              </a:pPr>
              <a:r>
                <a:rPr lang="en-US" sz="1600" b="0">
                  <a:sym typeface="Symbol" pitchFamily="18" charset="2"/>
                </a:rPr>
                <a:t>c</a:t>
              </a:r>
              <a:endParaRPr lang="ru-RU" sz="1600" b="0">
                <a:sym typeface="Symbol" pitchFamily="18" charset="2"/>
              </a:endParaRPr>
            </a:p>
          </p:txBody>
        </p:sp>
        <p:cxnSp>
          <p:nvCxnSpPr>
            <p:cNvPr id="1074411" name="AutoShape 235"/>
            <p:cNvCxnSpPr>
              <a:cxnSpLocks noChangeShapeType="1"/>
              <a:stCxn id="1074392" idx="2"/>
              <a:endCxn id="1074392" idx="0"/>
            </p:cNvCxnSpPr>
            <p:nvPr/>
          </p:nvCxnSpPr>
          <p:spPr bwMode="auto">
            <a:xfrm rot="10800000" flipH="1">
              <a:off x="282" y="886"/>
              <a:ext cx="84" cy="85"/>
            </a:xfrm>
            <a:prstGeom prst="curvedConnector4">
              <a:avLst>
                <a:gd name="adj1" fmla="val -164287"/>
                <a:gd name="adj2" fmla="val 262352"/>
              </a:avLst>
            </a:prstGeom>
            <a:noFill/>
            <a:ln w="12700">
              <a:solidFill>
                <a:schemeClr val="tx1"/>
              </a:solidFill>
              <a:prstDash val="sysDot"/>
              <a:round/>
              <a:headEnd/>
              <a:tailEnd type="triangle" w="med" len="lg"/>
            </a:ln>
            <a:effectLst/>
          </p:spPr>
        </p:cxnSp>
        <p:sp>
          <p:nvSpPr>
            <p:cNvPr id="1074412" name="Text Box 236"/>
            <p:cNvSpPr txBox="1">
              <a:spLocks noChangeArrowheads="1"/>
            </p:cNvSpPr>
            <p:nvPr/>
          </p:nvSpPr>
          <p:spPr bwMode="auto">
            <a:xfrm>
              <a:off x="122" y="807"/>
              <a:ext cx="113" cy="136"/>
            </a:xfrm>
            <a:prstGeom prst="rect">
              <a:avLst/>
            </a:prstGeom>
            <a:solidFill>
              <a:srgbClr val="F1F8F9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36000" tIns="36000" rIns="36000" bIns="36000"/>
            <a:lstStyle/>
            <a:p>
              <a:pPr algn="ctr">
                <a:lnSpc>
                  <a:spcPct val="50000"/>
                </a:lnSpc>
              </a:pPr>
              <a:r>
                <a:rPr lang="en-US" sz="1600" b="0">
                  <a:solidFill>
                    <a:srgbClr val="4D4D4D"/>
                  </a:solidFill>
                  <a:sym typeface="Symbol" pitchFamily="18" charset="2"/>
                </a:rPr>
                <a:t>{a}</a:t>
              </a:r>
              <a:endParaRPr lang="ru-RU" sz="1600" b="0">
                <a:solidFill>
                  <a:srgbClr val="4D4D4D"/>
                </a:solidFill>
                <a:sym typeface="Symbol" pitchFamily="18" charset="2"/>
              </a:endParaRPr>
            </a:p>
          </p:txBody>
        </p:sp>
        <p:cxnSp>
          <p:nvCxnSpPr>
            <p:cNvPr id="1074413" name="AutoShape 237"/>
            <p:cNvCxnSpPr>
              <a:cxnSpLocks noChangeShapeType="1"/>
              <a:stCxn id="1074391" idx="2"/>
              <a:endCxn id="1074391" idx="1"/>
            </p:cNvCxnSpPr>
            <p:nvPr/>
          </p:nvCxnSpPr>
          <p:spPr bwMode="auto">
            <a:xfrm rot="10800000" flipH="1">
              <a:off x="826" y="1407"/>
              <a:ext cx="29" cy="62"/>
            </a:xfrm>
            <a:prstGeom prst="curvedConnector4">
              <a:avLst>
                <a:gd name="adj1" fmla="val -475861"/>
                <a:gd name="adj2" fmla="val 359676"/>
              </a:avLst>
            </a:prstGeom>
            <a:noFill/>
            <a:ln w="12700">
              <a:solidFill>
                <a:schemeClr val="tx1"/>
              </a:solidFill>
              <a:prstDash val="sysDot"/>
              <a:round/>
              <a:headEnd/>
              <a:tailEnd type="triangle" w="med" len="lg"/>
            </a:ln>
            <a:effectLst/>
          </p:spPr>
        </p:cxnSp>
        <p:sp>
          <p:nvSpPr>
            <p:cNvPr id="1074414" name="Text Box 238"/>
            <p:cNvSpPr txBox="1">
              <a:spLocks noChangeArrowheads="1"/>
            </p:cNvSpPr>
            <p:nvPr/>
          </p:nvSpPr>
          <p:spPr bwMode="auto">
            <a:xfrm>
              <a:off x="629" y="1185"/>
              <a:ext cx="159" cy="103"/>
            </a:xfrm>
            <a:prstGeom prst="rect">
              <a:avLst/>
            </a:prstGeom>
            <a:solidFill>
              <a:srgbClr val="F1F8F9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36000" tIns="36000" rIns="36000" bIns="36000"/>
            <a:lstStyle/>
            <a:p>
              <a:pPr algn="ctr">
                <a:lnSpc>
                  <a:spcPct val="50000"/>
                </a:lnSpc>
              </a:pPr>
              <a:r>
                <a:rPr lang="en-US" sz="1600" b="0">
                  <a:solidFill>
                    <a:srgbClr val="4D4D4D"/>
                  </a:solidFill>
                  <a:sym typeface="Symbol" pitchFamily="18" charset="2"/>
                </a:rPr>
                <a:t>{b}</a:t>
              </a:r>
              <a:endParaRPr lang="ru-RU" sz="1600" b="0">
                <a:solidFill>
                  <a:srgbClr val="4D4D4D"/>
                </a:solidFill>
                <a:sym typeface="Symbol" pitchFamily="18" charset="2"/>
              </a:endParaRPr>
            </a:p>
          </p:txBody>
        </p:sp>
        <p:cxnSp>
          <p:nvCxnSpPr>
            <p:cNvPr id="1074415" name="AutoShape 239"/>
            <p:cNvCxnSpPr>
              <a:cxnSpLocks noChangeShapeType="1"/>
              <a:stCxn id="1074391" idx="2"/>
              <a:endCxn id="1074391" idx="3"/>
            </p:cNvCxnSpPr>
            <p:nvPr/>
          </p:nvCxnSpPr>
          <p:spPr bwMode="auto">
            <a:xfrm rot="10800000" flipH="1" flipV="1">
              <a:off x="826" y="1469"/>
              <a:ext cx="29" cy="62"/>
            </a:xfrm>
            <a:prstGeom prst="curvedConnector4">
              <a:avLst>
                <a:gd name="adj1" fmla="val -475861"/>
                <a:gd name="adj2" fmla="val 359676"/>
              </a:avLst>
            </a:prstGeom>
            <a:noFill/>
            <a:ln w="12700">
              <a:solidFill>
                <a:schemeClr val="tx1"/>
              </a:solidFill>
              <a:prstDash val="sysDot"/>
              <a:round/>
              <a:headEnd/>
              <a:tailEnd type="triangle" w="med" len="lg"/>
            </a:ln>
            <a:effectLst/>
          </p:spPr>
        </p:cxnSp>
        <p:sp>
          <p:nvSpPr>
            <p:cNvPr id="1074416" name="Text Box 240"/>
            <p:cNvSpPr txBox="1">
              <a:spLocks noChangeArrowheads="1"/>
            </p:cNvSpPr>
            <p:nvPr/>
          </p:nvSpPr>
          <p:spPr bwMode="auto">
            <a:xfrm>
              <a:off x="589" y="1571"/>
              <a:ext cx="204" cy="136"/>
            </a:xfrm>
            <a:prstGeom prst="rect">
              <a:avLst/>
            </a:prstGeom>
            <a:solidFill>
              <a:srgbClr val="F1F8F9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36000" tIns="36000" rIns="36000" bIns="36000"/>
            <a:lstStyle/>
            <a:p>
              <a:pPr algn="ctr">
                <a:lnSpc>
                  <a:spcPct val="60000"/>
                </a:lnSpc>
              </a:pPr>
              <a:r>
                <a:rPr lang="en-US" sz="1600" b="0">
                  <a:solidFill>
                    <a:srgbClr val="4D4D4D"/>
                  </a:solidFill>
                  <a:sym typeface="Symbol" pitchFamily="18" charset="2"/>
                </a:rPr>
                <a:t>{a}</a:t>
              </a:r>
              <a:endParaRPr lang="ru-RU" sz="1600" b="0">
                <a:solidFill>
                  <a:srgbClr val="4D4D4D"/>
                </a:solidFill>
                <a:sym typeface="Symbol" pitchFamily="18" charset="2"/>
              </a:endParaRPr>
            </a:p>
          </p:txBody>
        </p:sp>
        <p:cxnSp>
          <p:nvCxnSpPr>
            <p:cNvPr id="1074417" name="AutoShape 241"/>
            <p:cNvCxnSpPr>
              <a:cxnSpLocks noChangeShapeType="1"/>
              <a:stCxn id="1074393" idx="6"/>
              <a:endCxn id="1074393" idx="5"/>
            </p:cNvCxnSpPr>
            <p:nvPr/>
          </p:nvCxnSpPr>
          <p:spPr bwMode="auto">
            <a:xfrm flipH="1">
              <a:off x="1714" y="1469"/>
              <a:ext cx="29" cy="62"/>
            </a:xfrm>
            <a:prstGeom prst="curvedConnector4">
              <a:avLst>
                <a:gd name="adj1" fmla="val -475861"/>
                <a:gd name="adj2" fmla="val 359676"/>
              </a:avLst>
            </a:prstGeom>
            <a:noFill/>
            <a:ln w="12700">
              <a:solidFill>
                <a:schemeClr val="tx1"/>
              </a:solidFill>
              <a:prstDash val="sysDot"/>
              <a:round/>
              <a:headEnd/>
              <a:tailEnd type="triangle" w="med" len="lg"/>
            </a:ln>
            <a:effectLst/>
          </p:spPr>
        </p:cxnSp>
        <p:sp>
          <p:nvSpPr>
            <p:cNvPr id="1074418" name="Text Box 242"/>
            <p:cNvSpPr txBox="1">
              <a:spLocks noChangeArrowheads="1"/>
            </p:cNvSpPr>
            <p:nvPr/>
          </p:nvSpPr>
          <p:spPr bwMode="auto">
            <a:xfrm>
              <a:off x="1814" y="1571"/>
              <a:ext cx="204" cy="136"/>
            </a:xfrm>
            <a:prstGeom prst="rect">
              <a:avLst/>
            </a:prstGeom>
            <a:solidFill>
              <a:srgbClr val="F1F8F9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36000" tIns="36000" rIns="36000" bIns="36000"/>
            <a:lstStyle/>
            <a:p>
              <a:pPr algn="ctr">
                <a:lnSpc>
                  <a:spcPct val="60000"/>
                </a:lnSpc>
              </a:pPr>
              <a:r>
                <a:rPr lang="en-US" sz="1600" b="0">
                  <a:solidFill>
                    <a:srgbClr val="4D4D4D"/>
                  </a:solidFill>
                  <a:sym typeface="Symbol" pitchFamily="18" charset="2"/>
                </a:rPr>
                <a:t>{a}</a:t>
              </a:r>
              <a:endParaRPr lang="ru-RU" sz="1600" b="0">
                <a:solidFill>
                  <a:srgbClr val="4D4D4D"/>
                </a:solidFill>
                <a:sym typeface="Symbol" pitchFamily="18" charset="2"/>
              </a:endParaRPr>
            </a:p>
          </p:txBody>
        </p:sp>
        <p:sp>
          <p:nvSpPr>
            <p:cNvPr id="1074419" name="Text Box 243"/>
            <p:cNvSpPr txBox="1">
              <a:spLocks noChangeArrowheads="1"/>
            </p:cNvSpPr>
            <p:nvPr/>
          </p:nvSpPr>
          <p:spPr bwMode="auto">
            <a:xfrm>
              <a:off x="113" y="1129"/>
              <a:ext cx="142" cy="2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36000" tIns="36000" rIns="36000" bIns="36000">
              <a:spAutoFit/>
            </a:bodyPr>
            <a:lstStyle/>
            <a:p>
              <a:pPr algn="ctr"/>
              <a:r>
                <a:rPr lang="en-US" sz="2000">
                  <a:latin typeface="Courier New" pitchFamily="49" charset="0"/>
                  <a:sym typeface="Symbol" pitchFamily="18" charset="2"/>
                </a:rPr>
                <a:t>S</a:t>
              </a:r>
              <a:endParaRPr lang="ru-RU" sz="2000">
                <a:latin typeface="Courier New" pitchFamily="49" charset="0"/>
                <a:sym typeface="Symbol" pitchFamily="18" charset="2"/>
              </a:endParaRPr>
            </a:p>
          </p:txBody>
        </p:sp>
        <p:sp>
          <p:nvSpPr>
            <p:cNvPr id="1074420" name="Text Box 244"/>
            <p:cNvSpPr txBox="1">
              <a:spLocks noChangeArrowheads="1"/>
            </p:cNvSpPr>
            <p:nvPr/>
          </p:nvSpPr>
          <p:spPr bwMode="auto">
            <a:xfrm>
              <a:off x="560" y="914"/>
              <a:ext cx="91" cy="109"/>
            </a:xfrm>
            <a:prstGeom prst="rect">
              <a:avLst/>
            </a:prstGeom>
            <a:solidFill>
              <a:srgbClr val="F1F8F9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36000" tIns="36000" rIns="36000" bIns="36000"/>
            <a:lstStyle/>
            <a:p>
              <a:pPr algn="ctr">
                <a:lnSpc>
                  <a:spcPct val="50000"/>
                </a:lnSpc>
              </a:pPr>
              <a:r>
                <a:rPr lang="en-US" sz="1600" b="0">
                  <a:sym typeface="Symbol" pitchFamily="18" charset="2"/>
                </a:rPr>
                <a:t>b</a:t>
              </a:r>
              <a:endParaRPr lang="ru-RU" sz="1600" b="0">
                <a:sym typeface="Symbol" pitchFamily="18" charset="2"/>
              </a:endParaRPr>
            </a:p>
          </p:txBody>
        </p:sp>
      </p:grpSp>
      <p:sp>
        <p:nvSpPr>
          <p:cNvPr id="1074387" name="Text Box 211"/>
          <p:cNvSpPr txBox="1">
            <a:spLocks noChangeArrowheads="1"/>
          </p:cNvSpPr>
          <p:nvPr/>
        </p:nvSpPr>
        <p:spPr bwMode="auto">
          <a:xfrm rot="-1422208">
            <a:off x="1800225" y="2781300"/>
            <a:ext cx="382588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200">
                <a:solidFill>
                  <a:srgbClr val="FF0000"/>
                </a:solidFill>
                <a:sym typeface="Wingdings" pitchFamily="2" charset="2"/>
              </a:rPr>
              <a:t></a:t>
            </a:r>
          </a:p>
        </p:txBody>
      </p:sp>
      <p:sp>
        <p:nvSpPr>
          <p:cNvPr id="1074421" name="Text Box 245"/>
          <p:cNvSpPr txBox="1">
            <a:spLocks noChangeArrowheads="1"/>
          </p:cNvSpPr>
          <p:nvPr/>
        </p:nvSpPr>
        <p:spPr bwMode="auto">
          <a:xfrm>
            <a:off x="34925" y="5876925"/>
            <a:ext cx="107950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None/>
            </a:pPr>
            <a:r>
              <a:rPr lang="ru-RU" sz="1600">
                <a:latin typeface="Times New Roman" pitchFamily="18" charset="0"/>
                <a:sym typeface="Wingdings 3" pitchFamily="18" charset="2"/>
              </a:rPr>
              <a:t></a:t>
            </a:r>
          </a:p>
        </p:txBody>
      </p:sp>
      <p:sp>
        <p:nvSpPr>
          <p:cNvPr id="1074422" name="Text Box 246"/>
          <p:cNvSpPr txBox="1">
            <a:spLocks noChangeArrowheads="1"/>
          </p:cNvSpPr>
          <p:nvPr/>
        </p:nvSpPr>
        <p:spPr bwMode="auto">
          <a:xfrm>
            <a:off x="34925" y="6057900"/>
            <a:ext cx="107950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None/>
            </a:pPr>
            <a:r>
              <a:rPr lang="ru-RU" sz="1600">
                <a:latin typeface="Times New Roman" pitchFamily="18" charset="0"/>
                <a:sym typeface="Wingdings 3" pitchFamily="18" charset="2"/>
              </a:rPr>
              <a:t></a:t>
            </a:r>
          </a:p>
        </p:txBody>
      </p:sp>
      <p:sp>
        <p:nvSpPr>
          <p:cNvPr id="1074423" name="Text Box 247"/>
          <p:cNvSpPr txBox="1">
            <a:spLocks noChangeArrowheads="1"/>
          </p:cNvSpPr>
          <p:nvPr/>
        </p:nvSpPr>
        <p:spPr bwMode="auto">
          <a:xfrm>
            <a:off x="34925" y="6237288"/>
            <a:ext cx="107950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None/>
            </a:pPr>
            <a:r>
              <a:rPr lang="ru-RU" sz="1600">
                <a:latin typeface="Times New Roman" pitchFamily="18" charset="0"/>
                <a:sym typeface="Wingdings 3" pitchFamily="18" charset="2"/>
              </a:rPr>
              <a:t></a:t>
            </a:r>
          </a:p>
        </p:txBody>
      </p:sp>
      <p:cxnSp>
        <p:nvCxnSpPr>
          <p:cNvPr id="1074424" name="AutoShape 248"/>
          <p:cNvCxnSpPr>
            <a:cxnSpLocks noChangeShapeType="1"/>
            <a:stCxn id="1074211" idx="6"/>
            <a:endCxn id="1074211" idx="0"/>
          </p:cNvCxnSpPr>
          <p:nvPr/>
        </p:nvCxnSpPr>
        <p:spPr bwMode="auto">
          <a:xfrm flipH="1" flipV="1">
            <a:off x="1465263" y="3327400"/>
            <a:ext cx="133350" cy="134938"/>
          </a:xfrm>
          <a:prstGeom prst="curvedConnector4">
            <a:avLst>
              <a:gd name="adj1" fmla="val -164287"/>
              <a:gd name="adj2" fmla="val 262352"/>
            </a:avLst>
          </a:prstGeom>
          <a:noFill/>
          <a:ln w="12700">
            <a:solidFill>
              <a:schemeClr val="tx1"/>
            </a:solidFill>
            <a:prstDash val="sysDot"/>
            <a:round/>
            <a:headEnd/>
            <a:tailEnd type="triangle" w="med" len="lg"/>
          </a:ln>
          <a:effectLst/>
        </p:spPr>
      </p:cxnSp>
      <p:sp>
        <p:nvSpPr>
          <p:cNvPr id="1074425" name="Text Box 249"/>
          <p:cNvSpPr txBox="1">
            <a:spLocks noChangeArrowheads="1"/>
          </p:cNvSpPr>
          <p:nvPr/>
        </p:nvSpPr>
        <p:spPr bwMode="auto">
          <a:xfrm>
            <a:off x="1547813" y="3009900"/>
            <a:ext cx="323850" cy="215900"/>
          </a:xfrm>
          <a:prstGeom prst="rect">
            <a:avLst/>
          </a:prstGeom>
          <a:solidFill>
            <a:srgbClr val="F1F8F9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36000" tIns="36000" rIns="0" bIns="36000"/>
          <a:lstStyle/>
          <a:p>
            <a:pPr algn="ctr">
              <a:lnSpc>
                <a:spcPct val="70000"/>
              </a:lnSpc>
            </a:pPr>
            <a:r>
              <a:rPr lang="en-US" sz="1600" b="0">
                <a:solidFill>
                  <a:srgbClr val="4D4D4D"/>
                </a:solidFill>
                <a:sym typeface="Symbol" pitchFamily="18" charset="2"/>
              </a:rPr>
              <a:t>{b}</a:t>
            </a:r>
            <a:endParaRPr lang="ru-RU" sz="1600" b="0">
              <a:solidFill>
                <a:srgbClr val="4D4D4D"/>
              </a:solidFill>
              <a:sym typeface="Symbol" pitchFamily="18" charset="2"/>
            </a:endParaRPr>
          </a:p>
        </p:txBody>
      </p:sp>
      <p:sp>
        <p:nvSpPr>
          <p:cNvPr id="1074426" name="Rectangle 250"/>
          <p:cNvSpPr>
            <a:spLocks noChangeArrowheads="1"/>
          </p:cNvSpPr>
          <p:nvPr/>
        </p:nvSpPr>
        <p:spPr bwMode="auto">
          <a:xfrm>
            <a:off x="6062663" y="3670300"/>
            <a:ext cx="1497012" cy="190500"/>
          </a:xfrm>
          <a:prstGeom prst="rect">
            <a:avLst/>
          </a:prstGeom>
          <a:solidFill>
            <a:srgbClr val="FF7171"/>
          </a:solidFill>
          <a:ln w="12700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r>
              <a:rPr lang="en-US" sz="140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 </a:t>
            </a:r>
            <a:r>
              <a:rPr lang="en-US" sz="1400">
                <a:solidFill>
                  <a:srgbClr val="000000"/>
                </a:solidFill>
                <a:latin typeface="Courier New" pitchFamily="49" charset="0"/>
                <a:sym typeface="Symbol" pitchFamily="18" charset="2"/>
              </a:rPr>
              <a:t>kbk</a:t>
            </a:r>
            <a:r>
              <a:rPr lang="en-US" sz="140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  </a:t>
            </a:r>
            <a:r>
              <a:rPr lang="en-US" sz="1400">
                <a:latin typeface="Times New Roman" pitchFamily="18" charset="0"/>
                <a:sym typeface="Symbol" pitchFamily="18" charset="2"/>
              </a:rPr>
              <a:t>       </a:t>
            </a:r>
            <a:r>
              <a:rPr lang="en-US" sz="1400">
                <a:sym typeface="Symbol" pitchFamily="18" charset="2"/>
              </a:rPr>
              <a:t></a:t>
            </a:r>
            <a:endParaRPr lang="ru-RU" sz="1400">
              <a:sym typeface="Symbol" pitchFamily="18" charset="2"/>
            </a:endParaRPr>
          </a:p>
        </p:txBody>
      </p:sp>
      <p:sp>
        <p:nvSpPr>
          <p:cNvPr id="1074432" name="Text Box 256"/>
          <p:cNvSpPr txBox="1">
            <a:spLocks noChangeArrowheads="1"/>
          </p:cNvSpPr>
          <p:nvPr/>
        </p:nvSpPr>
        <p:spPr bwMode="auto">
          <a:xfrm>
            <a:off x="34925" y="6389688"/>
            <a:ext cx="107950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None/>
            </a:pPr>
            <a:r>
              <a:rPr lang="ru-RU" sz="1600">
                <a:latin typeface="Times New Roman" pitchFamily="18" charset="0"/>
                <a:sym typeface="Wingdings 3" pitchFamily="18" charset="2"/>
              </a:rPr>
              <a:t></a:t>
            </a:r>
          </a:p>
        </p:txBody>
      </p:sp>
      <p:sp>
        <p:nvSpPr>
          <p:cNvPr id="1074433" name="Text Box 257"/>
          <p:cNvSpPr txBox="1">
            <a:spLocks noChangeArrowheads="1"/>
          </p:cNvSpPr>
          <p:nvPr/>
        </p:nvSpPr>
        <p:spPr bwMode="auto">
          <a:xfrm>
            <a:off x="34925" y="6569075"/>
            <a:ext cx="107950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None/>
            </a:pPr>
            <a:r>
              <a:rPr lang="ru-RU" sz="1600">
                <a:latin typeface="Times New Roman" pitchFamily="18" charset="0"/>
                <a:sym typeface="Wingdings 3" pitchFamily="18" charset="2"/>
              </a:rPr>
              <a:t>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4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743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743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56" presetClass="path" presetSubtype="0" repeatCount="indefinite" accel="50000" decel="50000" autoRev="1" grpId="1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Motion origin="layout" path="M 0.00278 -0.00532 L 0.02917 -0.03032 " pathEditMode="relative" rAng="0" ptsTypes="AA">
                                      <p:cBhvr>
                                        <p:cTn id="11" dur="1000" fill="hold"/>
                                        <p:tgtEl>
                                          <p:spTgt spid="10743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" y="-1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Left)">
                                      <p:cBhvr>
                                        <p:cTn id="15" dur="500"/>
                                        <p:tgtEl>
                                          <p:spTgt spid="10744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4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1000"/>
                                        <p:tgtEl>
                                          <p:spTgt spid="10744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74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0" presetClass="exit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1000"/>
                                        <p:tgtEl>
                                          <p:spTgt spid="10744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74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4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074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4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074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10744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10744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4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49" presetClass="path" presetSubtype="0" accel="50000" decel="5000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917 -0.03032 L 0.44774 0.14306 " pathEditMode="relative" rAng="0" ptsTypes="AA">
                                      <p:cBhvr>
                                        <p:cTn id="36" dur="500" fill="hold"/>
                                        <p:tgtEl>
                                          <p:spTgt spid="10743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9" y="87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8" presetClass="emph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Rot by="3600000">
                                      <p:cBhvr>
                                        <p:cTn id="38" dur="500" fill="hold"/>
                                        <p:tgtEl>
                                          <p:spTgt spid="107438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63" presetClass="path" presetSubtype="0" repeatCount="indefinite" accel="50000" decel="50000" autoRev="1" fill="hold" grpId="3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Motion origin="layout" path="M 0.44757 0.14306 L 0.61302 0.14306 " pathEditMode="relative" rAng="0" ptsTypes="AA">
                                      <p:cBhvr>
                                        <p:cTn id="41" dur="2000" fill="hold"/>
                                        <p:tgtEl>
                                          <p:spTgt spid="10743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Left)">
                                      <p:cBhvr>
                                        <p:cTn id="45" dur="500"/>
                                        <p:tgtEl>
                                          <p:spTgt spid="10744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4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4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0744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3" dur="500"/>
                                        <p:tgtEl>
                                          <p:spTgt spid="10744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/>
                                        <p:tgtEl>
                                          <p:spTgt spid="10744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4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64" presetClass="path" presetSubtype="0" accel="50000" decel="5000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61302 0.14306 L 0.26267 -0.025 " pathEditMode="relative" rAng="0" ptsTypes="AA">
                                      <p:cBhvr>
                                        <p:cTn id="57" dur="500" fill="hold"/>
                                        <p:tgtEl>
                                          <p:spTgt spid="10743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5" y="-84"/>
                                    </p:animMotion>
                                  </p:childTnLst>
                                </p:cTn>
                              </p:par>
                              <p:par>
                                <p:cTn id="58" presetID="8" presetClass="emph" presetSubtype="0" fill="hold" grpId="10" nodeType="withEffect">
                                  <p:stCondLst>
                                    <p:cond delay="0"/>
                                  </p:stCondLst>
                                  <p:childTnLst>
                                    <p:animRot by="-3600000">
                                      <p:cBhvr>
                                        <p:cTn id="59" dur="500" fill="hold"/>
                                        <p:tgtEl>
                                          <p:spTgt spid="107438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0"/>
                            </p:stCondLst>
                            <p:childTnLst>
                              <p:par>
                                <p:cTn id="6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4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3" dur="500"/>
                                        <p:tgtEl>
                                          <p:spTgt spid="1074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000"/>
                            </p:stCondLst>
                            <p:childTnLst>
                              <p:par>
                                <p:cTn id="6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4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1074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Left)">
                                      <p:cBhvr>
                                        <p:cTn id="71" dur="500"/>
                                        <p:tgtEl>
                                          <p:spTgt spid="10744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4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42" presetClass="path" presetSubtype="0" accel="50000" decel="5000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559 -0.025 L 0.05781 0.43172 " pathEditMode="relative" rAng="0" ptsTypes="AA">
                                      <p:cBhvr>
                                        <p:cTn id="74" dur="500" fill="hold"/>
                                        <p:tgtEl>
                                          <p:spTgt spid="10743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9" y="228"/>
                                    </p:animMotion>
                                  </p:childTnLst>
                                </p:cTn>
                              </p:par>
                              <p:par>
                                <p:cTn id="75" presetID="8" presetClass="emph" presetSubtype="0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Rot by="3600000">
                                      <p:cBhvr>
                                        <p:cTn id="76" dur="500" fill="hold"/>
                                        <p:tgtEl>
                                          <p:spTgt spid="107438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4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1074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500"/>
                            </p:stCondLst>
                            <p:childTnLst>
                              <p:par>
                                <p:cTn id="81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4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1074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500"/>
                            </p:stCondLst>
                            <p:childTnLst>
                              <p:par>
                                <p:cTn id="8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4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1074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9" dur="1000" fill="hold"/>
                                        <p:tgtEl>
                                          <p:spTgt spid="107438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0" presetID="8" presetClass="emph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600000">
                                      <p:cBhvr>
                                        <p:cTn id="91" dur="1000" fill="hold"/>
                                        <p:tgtEl>
                                          <p:spTgt spid="107438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2" presetID="10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3" dur="1000"/>
                                        <p:tgtEl>
                                          <p:spTgt spid="10743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74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4179" grpId="0" animBg="1"/>
      <p:bldP spid="1074220" grpId="0" animBg="1"/>
      <p:bldP spid="1074348" grpId="0" animBg="1"/>
      <p:bldP spid="1074349" grpId="0" animBg="1"/>
      <p:bldP spid="1074385" grpId="0"/>
      <p:bldP spid="1074385" grpId="1"/>
      <p:bldP spid="1074386" grpId="0"/>
      <p:bldP spid="1074387" grpId="0"/>
      <p:bldP spid="1074387" grpId="1"/>
      <p:bldP spid="1074387" grpId="3"/>
      <p:bldP spid="1074387" grpId="4"/>
      <p:bldP spid="1074387" grpId="5"/>
      <p:bldP spid="1074387" grpId="6"/>
      <p:bldP spid="1074387" grpId="7"/>
      <p:bldP spid="1074387" grpId="8"/>
      <p:bldP spid="1074387" grpId="9"/>
      <p:bldP spid="1074387" grpId="10"/>
      <p:bldP spid="1074387" grpId="11"/>
      <p:bldP spid="1074421" grpId="0"/>
      <p:bldP spid="1074422" grpId="0"/>
      <p:bldP spid="1074423" grpId="0"/>
      <p:bldP spid="1074425" grpId="0" animBg="1"/>
      <p:bldP spid="1074426" grpId="0" animBg="1"/>
      <p:bldP spid="1074432" grpId="0"/>
      <p:bldP spid="107443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48B4E-C522-4D5E-B097-2E6EDC28FCB9}" type="slidenum">
              <a:rPr lang="ru-RU"/>
              <a:pPr/>
              <a:t>11</a:t>
            </a:fld>
            <a:endParaRPr lang="ru-RU"/>
          </a:p>
        </p:txBody>
      </p:sp>
      <p:sp>
        <p:nvSpPr>
          <p:cNvPr id="1019906" name="Rectangle 2"/>
          <p:cNvSpPr>
            <a:spLocks noChangeArrowheads="1"/>
          </p:cNvSpPr>
          <p:nvPr/>
        </p:nvSpPr>
        <p:spPr bwMode="auto">
          <a:xfrm rot="5400000" flipV="1">
            <a:off x="-3385343" y="3420268"/>
            <a:ext cx="6858000" cy="17463"/>
          </a:xfrm>
          <a:prstGeom prst="rect">
            <a:avLst/>
          </a:prstGeom>
          <a:gradFill rotWithShape="1">
            <a:gsLst>
              <a:gs pos="0">
                <a:srgbClr val="7FA9D3"/>
              </a:gs>
              <a:gs pos="100000">
                <a:srgbClr val="7FA9D3">
                  <a:gamma/>
                  <a:tint val="0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grpSp>
        <p:nvGrpSpPr>
          <p:cNvPr id="1019907" name="Group 3"/>
          <p:cNvGrpSpPr>
            <a:grpSpLocks/>
          </p:cNvGrpSpPr>
          <p:nvPr/>
        </p:nvGrpSpPr>
        <p:grpSpPr bwMode="auto">
          <a:xfrm>
            <a:off x="0" y="0"/>
            <a:ext cx="9144000" cy="6865938"/>
            <a:chOff x="0" y="0"/>
            <a:chExt cx="5760" cy="4325"/>
          </a:xfrm>
        </p:grpSpPr>
        <p:sp>
          <p:nvSpPr>
            <p:cNvPr id="1019908" name="Text Box 4"/>
            <p:cNvSpPr txBox="1">
              <a:spLocks noChangeArrowheads="1"/>
            </p:cNvSpPr>
            <p:nvPr/>
          </p:nvSpPr>
          <p:spPr bwMode="auto">
            <a:xfrm>
              <a:off x="3865" y="4114"/>
              <a:ext cx="1" cy="1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algn="just">
                <a:spcBef>
                  <a:spcPct val="50000"/>
                </a:spcBef>
              </a:pPr>
              <a:endParaRPr lang="ru-RU" sz="1600" b="0">
                <a:solidFill>
                  <a:srgbClr val="567F9E"/>
                </a:solidFill>
              </a:endParaRPr>
            </a:p>
          </p:txBody>
        </p:sp>
        <p:grpSp>
          <p:nvGrpSpPr>
            <p:cNvPr id="1019909" name="Group 5"/>
            <p:cNvGrpSpPr>
              <a:grpSpLocks/>
            </p:cNvGrpSpPr>
            <p:nvPr/>
          </p:nvGrpSpPr>
          <p:grpSpPr bwMode="auto">
            <a:xfrm>
              <a:off x="0" y="0"/>
              <a:ext cx="5760" cy="4325"/>
              <a:chOff x="0" y="0"/>
              <a:chExt cx="5760" cy="4325"/>
            </a:xfrm>
          </p:grpSpPr>
          <p:grpSp>
            <p:nvGrpSpPr>
              <p:cNvPr id="1019910" name="Group 6"/>
              <p:cNvGrpSpPr>
                <a:grpSpLocks/>
              </p:cNvGrpSpPr>
              <p:nvPr/>
            </p:nvGrpSpPr>
            <p:grpSpPr bwMode="auto">
              <a:xfrm>
                <a:off x="0" y="0"/>
                <a:ext cx="5760" cy="4325"/>
                <a:chOff x="0" y="0"/>
                <a:chExt cx="5760" cy="4325"/>
              </a:xfrm>
            </p:grpSpPr>
            <p:sp>
              <p:nvSpPr>
                <p:cNvPr id="1019911" name="Rectangle 7"/>
                <p:cNvSpPr>
                  <a:spLocks noChangeArrowheads="1"/>
                </p:cNvSpPr>
                <p:nvPr/>
              </p:nvSpPr>
              <p:spPr bwMode="auto">
                <a:xfrm rot="5400000" flipV="1">
                  <a:off x="-2132" y="2159"/>
                  <a:ext cx="4320" cy="11"/>
                </a:xfrm>
                <a:prstGeom prst="rect">
                  <a:avLst/>
                </a:prstGeom>
                <a:gradFill rotWithShape="1">
                  <a:gsLst>
                    <a:gs pos="0">
                      <a:srgbClr val="7FA9D3"/>
                    </a:gs>
                    <a:gs pos="100000">
                      <a:srgbClr val="7FA9D3">
                        <a:gamma/>
                        <a:tint val="0"/>
                        <a:invGamma/>
                      </a:srgbClr>
                    </a:gs>
                  </a:gsLst>
                  <a:lin ang="0" scaled="1"/>
                </a:gra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19912" name="Rectangle 8"/>
                <p:cNvSpPr>
                  <a:spLocks noChangeArrowheads="1"/>
                </p:cNvSpPr>
                <p:nvPr/>
              </p:nvSpPr>
              <p:spPr bwMode="auto">
                <a:xfrm flipH="1" flipV="1">
                  <a:off x="0" y="50"/>
                  <a:ext cx="5760" cy="11"/>
                </a:xfrm>
                <a:prstGeom prst="rect">
                  <a:avLst/>
                </a:prstGeom>
                <a:gradFill rotWithShape="1">
                  <a:gsLst>
                    <a:gs pos="0">
                      <a:srgbClr val="7FA9D3"/>
                    </a:gs>
                    <a:gs pos="100000">
                      <a:srgbClr val="7FA9D3">
                        <a:gamma/>
                        <a:tint val="0"/>
                        <a:invGamma/>
                      </a:srgbClr>
                    </a:gs>
                  </a:gsLst>
                  <a:lin ang="0" scaled="1"/>
                </a:gra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19913" name="Rectangle 9"/>
                <p:cNvSpPr>
                  <a:spLocks noChangeArrowheads="1"/>
                </p:cNvSpPr>
                <p:nvPr/>
              </p:nvSpPr>
              <p:spPr bwMode="auto">
                <a:xfrm>
                  <a:off x="0" y="4274"/>
                  <a:ext cx="5760" cy="11"/>
                </a:xfrm>
                <a:prstGeom prst="rect">
                  <a:avLst/>
                </a:prstGeom>
                <a:gradFill rotWithShape="1">
                  <a:gsLst>
                    <a:gs pos="0">
                      <a:srgbClr val="7FA9D3"/>
                    </a:gs>
                    <a:gs pos="100000">
                      <a:srgbClr val="7FA9D3">
                        <a:gamma/>
                        <a:tint val="0"/>
                        <a:invGamma/>
                      </a:srgbClr>
                    </a:gs>
                  </a:gsLst>
                  <a:lin ang="0" scaled="1"/>
                </a:gra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19914" name="Rectangle 10"/>
                <p:cNvSpPr>
                  <a:spLocks noChangeArrowheads="1"/>
                </p:cNvSpPr>
                <p:nvPr/>
              </p:nvSpPr>
              <p:spPr bwMode="auto">
                <a:xfrm rot="5400000" flipV="1">
                  <a:off x="3550" y="2154"/>
                  <a:ext cx="4320" cy="11"/>
                </a:xfrm>
                <a:prstGeom prst="rect">
                  <a:avLst/>
                </a:prstGeom>
                <a:gradFill rotWithShape="1">
                  <a:gsLst>
                    <a:gs pos="0">
                      <a:srgbClr val="7FA9D3"/>
                    </a:gs>
                    <a:gs pos="100000">
                      <a:srgbClr val="7FA9D3">
                        <a:gamma/>
                        <a:tint val="0"/>
                        <a:invGamma/>
                      </a:srgbClr>
                    </a:gs>
                  </a:gsLst>
                  <a:lin ang="0" scaled="1"/>
                </a:gra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19915" name="Text Box 11"/>
                <p:cNvSpPr txBox="1">
                  <a:spLocks noChangeArrowheads="1"/>
                </p:cNvSpPr>
                <p:nvPr/>
              </p:nvSpPr>
              <p:spPr bwMode="auto">
                <a:xfrm>
                  <a:off x="147" y="4115"/>
                  <a:ext cx="2415" cy="15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lIns="0" tIns="0" rIns="0" bIns="0" anchor="b"/>
                <a:lstStyle/>
                <a:p>
                  <a:pPr>
                    <a:spcBef>
                      <a:spcPct val="50000"/>
                    </a:spcBef>
                  </a:pPr>
                  <a:r>
                    <a:rPr lang="ru-RU" sz="1600" b="0">
                      <a:solidFill>
                        <a:srgbClr val="567F9E"/>
                      </a:solidFill>
                    </a:rPr>
                    <a:t>Игорь Борисович Бурдонов </a:t>
                  </a:r>
                  <a:r>
                    <a:rPr lang="en-US" sz="1600" b="0">
                      <a:solidFill>
                        <a:srgbClr val="567F9E"/>
                      </a:solidFill>
                    </a:rPr>
                    <a:t>&amp;</a:t>
                  </a:r>
                  <a:r>
                    <a:rPr lang="ru-RU" sz="1600" b="0">
                      <a:solidFill>
                        <a:srgbClr val="567F9E"/>
                      </a:solidFill>
                    </a:rPr>
                    <a:t> Александр Сергеевич Косачев,   ИСП РАН</a:t>
                  </a:r>
                </a:p>
              </p:txBody>
            </p:sp>
            <p:sp>
              <p:nvSpPr>
                <p:cNvPr id="1019916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68" y="30"/>
                  <a:ext cx="5602" cy="173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  <a:effectLst/>
              </p:spPr>
              <p:txBody>
                <a:bodyPr lIns="0" tIns="0" rIns="0" bIns="0"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ru-RU" b="0">
                      <a:solidFill>
                        <a:srgbClr val="567F9E"/>
                      </a:solidFill>
                      <a:latin typeface="Times New Roman" pitchFamily="18" charset="0"/>
                    </a:rPr>
                    <a:t>Симуляция систем с отказами и разрушением</a:t>
                  </a:r>
                </a:p>
              </p:txBody>
            </p:sp>
          </p:grpSp>
          <p:sp>
            <p:nvSpPr>
              <p:cNvPr id="1019917" name="Text Box 13"/>
              <p:cNvSpPr txBox="1">
                <a:spLocks noChangeArrowheads="1"/>
              </p:cNvSpPr>
              <p:nvPr/>
            </p:nvSpPr>
            <p:spPr bwMode="auto">
              <a:xfrm>
                <a:off x="5443" y="3962"/>
                <a:ext cx="198" cy="134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lIns="0" tIns="0" rIns="0" bIns="0"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ru-RU" sz="1400" b="0"/>
                  <a:t>(12)</a:t>
                </a:r>
              </a:p>
            </p:txBody>
          </p:sp>
        </p:grpSp>
      </p:grpSp>
      <p:sp>
        <p:nvSpPr>
          <p:cNvPr id="1019918" name="Rectangle 14"/>
          <p:cNvSpPr>
            <a:spLocks noGrp="1" noChangeArrowheads="1"/>
          </p:cNvSpPr>
          <p:nvPr>
            <p:ph type="title"/>
          </p:nvPr>
        </p:nvSpPr>
        <p:spPr>
          <a:xfrm>
            <a:off x="179388" y="373063"/>
            <a:ext cx="8748712" cy="608012"/>
          </a:xfrm>
          <a:noFill/>
          <a:ln/>
        </p:spPr>
        <p:txBody>
          <a:bodyPr tIns="90000" bIns="90000">
            <a:spAutoFit/>
          </a:bodyPr>
          <a:lstStyle/>
          <a:p>
            <a:r>
              <a:rPr lang="ru-RU" sz="28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3. Алгоритм верификации –</a:t>
            </a:r>
            <a:r>
              <a:rPr lang="en-US" sz="28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sz="28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оценка сложности</a:t>
            </a:r>
          </a:p>
        </p:txBody>
      </p:sp>
      <p:sp>
        <p:nvSpPr>
          <p:cNvPr id="1019919" name="Text Box 15"/>
          <p:cNvSpPr txBox="1">
            <a:spLocks noChangeArrowheads="1"/>
          </p:cNvSpPr>
          <p:nvPr/>
        </p:nvSpPr>
        <p:spPr bwMode="auto">
          <a:xfrm>
            <a:off x="468313" y="1196975"/>
            <a:ext cx="8304212" cy="960438"/>
          </a:xfrm>
          <a:prstGeom prst="rect">
            <a:avLst/>
          </a:prstGeom>
          <a:noFill/>
          <a:ln w="9525">
            <a:solidFill>
              <a:srgbClr val="864A18"/>
            </a:solidFill>
            <a:miter lim="800000"/>
            <a:headEnd/>
            <a:tailEnd/>
          </a:ln>
          <a:effectLst/>
        </p:spPr>
        <p:txBody>
          <a:bodyPr wrap="none" lIns="72000" tIns="36000" rIns="72000" bIns="36000">
            <a:spAutoFit/>
          </a:bodyPr>
          <a:lstStyle/>
          <a:p>
            <a:pPr>
              <a:spcBef>
                <a:spcPct val="10000"/>
              </a:spcBef>
            </a:pPr>
            <a:r>
              <a:rPr lang="ru-RU" b="0">
                <a:solidFill>
                  <a:srgbClr val="000000"/>
                </a:solidFill>
                <a:latin typeface="Times New Roman" pitchFamily="18" charset="0"/>
              </a:rPr>
              <a:t>Число шагов алгоритма </a:t>
            </a:r>
            <a:r>
              <a:rPr lang="ru-RU" b="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(2 + число обрабатываемых пар из</a:t>
            </a:r>
            <a:r>
              <a:rPr lang="ru-RU">
                <a:solidFill>
                  <a:srgbClr val="000000"/>
                </a:solidFill>
                <a:latin typeface="Courier New" pitchFamily="49" charset="0"/>
                <a:sym typeface="Symbol" pitchFamily="18" charset="2"/>
              </a:rPr>
              <a:t> </a:t>
            </a:r>
            <a:r>
              <a:rPr lang="en-US">
                <a:solidFill>
                  <a:srgbClr val="000000"/>
                </a:solidFill>
                <a:latin typeface="Courier New" pitchFamily="49" charset="0"/>
                <a:sym typeface="Symbol" pitchFamily="18" charset="2"/>
              </a:rPr>
              <a:t>W</a:t>
            </a:r>
            <a:r>
              <a:rPr lang="ru-RU" b="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)</a:t>
            </a:r>
            <a:r>
              <a:rPr lang="en-US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>
                <a:solidFill>
                  <a:srgbClr val="000000"/>
                </a:solidFill>
                <a:latin typeface="Courier New" pitchFamily="49" charset="0"/>
                <a:sym typeface="Symbol" pitchFamily="18" charset="2"/>
              </a:rPr>
              <a:t></a:t>
            </a:r>
            <a:r>
              <a:rPr lang="ru-RU">
                <a:solidFill>
                  <a:srgbClr val="000000"/>
                </a:solidFill>
                <a:latin typeface="Courier New" pitchFamily="49" charset="0"/>
                <a:sym typeface="Symbol" pitchFamily="18" charset="2"/>
              </a:rPr>
              <a:t> 2+</a:t>
            </a:r>
            <a:r>
              <a:rPr lang="en-US">
                <a:solidFill>
                  <a:srgbClr val="000000"/>
                </a:solidFill>
                <a:latin typeface="Courier New" pitchFamily="49" charset="0"/>
                <a:sym typeface="Symbol" pitchFamily="18" charset="2"/>
              </a:rPr>
              <a:t>m</a:t>
            </a:r>
            <a:r>
              <a:rPr lang="ru-RU">
                <a:solidFill>
                  <a:srgbClr val="000000"/>
                </a:solidFill>
                <a:latin typeface="Courier New" pitchFamily="49" charset="0"/>
                <a:sym typeface="Symbol" pitchFamily="18" charset="2"/>
              </a:rPr>
              <a:t>(</a:t>
            </a:r>
            <a:r>
              <a:rPr lang="en-US">
                <a:solidFill>
                  <a:srgbClr val="000000"/>
                </a:solidFill>
                <a:latin typeface="Courier New" pitchFamily="49" charset="0"/>
                <a:sym typeface="Symbol" pitchFamily="18" charset="2"/>
              </a:rPr>
              <a:t>2</a:t>
            </a:r>
            <a:r>
              <a:rPr lang="en-US" baseline="30000">
                <a:solidFill>
                  <a:srgbClr val="000000"/>
                </a:solidFill>
                <a:latin typeface="Courier New" pitchFamily="49" charset="0"/>
                <a:sym typeface="Symbol" pitchFamily="18" charset="2"/>
              </a:rPr>
              <a:t>n</a:t>
            </a:r>
            <a:r>
              <a:rPr lang="ru-RU">
                <a:solidFill>
                  <a:srgbClr val="000000"/>
                </a:solidFill>
                <a:latin typeface="Courier New" pitchFamily="49" charset="0"/>
                <a:sym typeface="Symbol" pitchFamily="18" charset="2"/>
              </a:rPr>
              <a:t>-1)</a:t>
            </a:r>
            <a:r>
              <a:rPr lang="ru-RU" b="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, где</a:t>
            </a:r>
          </a:p>
          <a:p>
            <a:pPr>
              <a:spcBef>
                <a:spcPct val="10000"/>
              </a:spcBef>
            </a:pPr>
            <a:r>
              <a:rPr lang="en-US">
                <a:solidFill>
                  <a:srgbClr val="000000"/>
                </a:solidFill>
                <a:latin typeface="Courier New" pitchFamily="49" charset="0"/>
                <a:sym typeface="Symbol" pitchFamily="18" charset="2"/>
              </a:rPr>
              <a:t>m – </a:t>
            </a:r>
            <a:r>
              <a:rPr lang="ru-RU" b="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число переходов реализации (включая петли отказов),</a:t>
            </a:r>
          </a:p>
          <a:p>
            <a:pPr>
              <a:spcBef>
                <a:spcPct val="10000"/>
              </a:spcBef>
            </a:pPr>
            <a:r>
              <a:rPr lang="en-US">
                <a:solidFill>
                  <a:srgbClr val="000000"/>
                </a:solidFill>
                <a:latin typeface="Courier New" pitchFamily="49" charset="0"/>
                <a:sym typeface="Symbol" pitchFamily="18" charset="2"/>
              </a:rPr>
              <a:t>n – </a:t>
            </a:r>
            <a:r>
              <a:rPr lang="ru-RU" b="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число состояний спецификации.</a:t>
            </a:r>
          </a:p>
        </p:txBody>
      </p:sp>
      <p:sp>
        <p:nvSpPr>
          <p:cNvPr id="1019920" name="Text Box 16"/>
          <p:cNvSpPr txBox="1">
            <a:spLocks noChangeArrowheads="1"/>
          </p:cNvSpPr>
          <p:nvPr/>
        </p:nvSpPr>
        <p:spPr bwMode="auto">
          <a:xfrm>
            <a:off x="468313" y="2384425"/>
            <a:ext cx="5546725" cy="960438"/>
          </a:xfrm>
          <a:prstGeom prst="rect">
            <a:avLst/>
          </a:prstGeom>
          <a:noFill/>
          <a:ln w="9525">
            <a:solidFill>
              <a:srgbClr val="864A18"/>
            </a:solidFill>
            <a:miter lim="800000"/>
            <a:headEnd/>
            <a:tailEnd/>
          </a:ln>
          <a:effectLst/>
        </p:spPr>
        <p:txBody>
          <a:bodyPr wrap="none" lIns="72000" tIns="36000" rIns="72000" bIns="36000">
            <a:spAutoFit/>
          </a:bodyPr>
          <a:lstStyle/>
          <a:p>
            <a:pPr>
              <a:spcBef>
                <a:spcPct val="10000"/>
              </a:spcBef>
            </a:pPr>
            <a:r>
              <a:rPr lang="ru-RU" b="0">
                <a:solidFill>
                  <a:srgbClr val="000000"/>
                </a:solidFill>
                <a:latin typeface="Times New Roman" pitchFamily="18" charset="0"/>
              </a:rPr>
              <a:t>При подходящем способе задания множеств </a:t>
            </a:r>
            <a:r>
              <a:rPr lang="en-US">
                <a:solidFill>
                  <a:srgbClr val="000000"/>
                </a:solidFill>
                <a:latin typeface="Times New Roman" pitchFamily="18" charset="0"/>
              </a:rPr>
              <a:t>A</a:t>
            </a:r>
            <a:r>
              <a:rPr lang="en-US" b="0">
                <a:solidFill>
                  <a:srgbClr val="000000"/>
                </a:solidFill>
                <a:latin typeface="Times New Roman" pitchFamily="18" charset="0"/>
              </a:rPr>
              <a:t>,</a:t>
            </a:r>
            <a:r>
              <a:rPr lang="en-US">
                <a:solidFill>
                  <a:srgbClr val="000000"/>
                </a:solidFill>
                <a:latin typeface="Times New Roman" pitchFamily="18" charset="0"/>
              </a:rPr>
              <a:t>B</a:t>
            </a:r>
            <a:r>
              <a:rPr lang="en-US" b="0">
                <a:solidFill>
                  <a:srgbClr val="000000"/>
                </a:solidFill>
                <a:latin typeface="Times New Roman" pitchFamily="18" charset="0"/>
              </a:rPr>
              <a:t>,</a:t>
            </a:r>
            <a:r>
              <a:rPr lang="en-US">
                <a:solidFill>
                  <a:srgbClr val="000000"/>
                </a:solidFill>
                <a:latin typeface="Times New Roman" pitchFamily="18" charset="0"/>
              </a:rPr>
              <a:t>C</a:t>
            </a:r>
            <a:r>
              <a:rPr lang="en-US" b="0">
                <a:solidFill>
                  <a:srgbClr val="000000"/>
                </a:solidFill>
                <a:latin typeface="Times New Roman" pitchFamily="18" charset="0"/>
              </a:rPr>
              <a:t>,</a:t>
            </a:r>
            <a:r>
              <a:rPr lang="en-US">
                <a:solidFill>
                  <a:srgbClr val="000000"/>
                </a:solidFill>
                <a:latin typeface="Times New Roman" pitchFamily="18" charset="0"/>
              </a:rPr>
              <a:t>D</a:t>
            </a:r>
            <a:r>
              <a:rPr lang="en-US" b="0">
                <a:solidFill>
                  <a:srgbClr val="000000"/>
                </a:solidFill>
                <a:latin typeface="Times New Roman" pitchFamily="18" charset="0"/>
              </a:rPr>
              <a:t>,</a:t>
            </a:r>
            <a:r>
              <a:rPr lang="en-US">
                <a:solidFill>
                  <a:srgbClr val="000000"/>
                </a:solidFill>
                <a:latin typeface="Times New Roman" pitchFamily="18" charset="0"/>
              </a:rPr>
              <a:t>S</a:t>
            </a:r>
          </a:p>
          <a:p>
            <a:pPr>
              <a:spcBef>
                <a:spcPct val="10000"/>
              </a:spcBef>
            </a:pPr>
            <a:r>
              <a:rPr lang="ru-RU" b="0">
                <a:solidFill>
                  <a:srgbClr val="000000"/>
                </a:solidFill>
                <a:latin typeface="Times New Roman" pitchFamily="18" charset="0"/>
              </a:rPr>
              <a:t>число операций алгоритма</a:t>
            </a:r>
            <a:r>
              <a:rPr lang="ru-RU">
                <a:solidFill>
                  <a:srgbClr val="000000"/>
                </a:solidFill>
                <a:latin typeface="Courier New" pitchFamily="49" charset="0"/>
              </a:rPr>
              <a:t> = </a:t>
            </a:r>
            <a:r>
              <a:rPr lang="ru-RU">
                <a:solidFill>
                  <a:srgbClr val="000000"/>
                </a:solidFill>
                <a:latin typeface="Courier New" pitchFamily="49" charset="0"/>
                <a:sym typeface="Symbol" pitchFamily="18" charset="2"/>
              </a:rPr>
              <a:t></a:t>
            </a:r>
            <a:r>
              <a:rPr lang="en-US">
                <a:solidFill>
                  <a:srgbClr val="000000"/>
                </a:solidFill>
                <a:latin typeface="Courier New" pitchFamily="49" charset="0"/>
              </a:rPr>
              <a:t>(</a:t>
            </a:r>
            <a:r>
              <a:rPr lang="ru-RU" b="0">
                <a:solidFill>
                  <a:srgbClr val="000000"/>
                </a:solidFill>
                <a:latin typeface="Times New Roman" pitchFamily="18" charset="0"/>
              </a:rPr>
              <a:t>число шагов</a:t>
            </a:r>
            <a:r>
              <a:rPr lang="ru-RU">
                <a:solidFill>
                  <a:srgbClr val="000000"/>
                </a:solidFill>
                <a:latin typeface="Courier New" pitchFamily="49" charset="0"/>
              </a:rPr>
              <a:t>)</a:t>
            </a:r>
            <a:r>
              <a:rPr lang="ru-RU" b="0">
                <a:solidFill>
                  <a:srgbClr val="000000"/>
                </a:solidFill>
                <a:latin typeface="Times New Roman" pitchFamily="18" charset="0"/>
              </a:rPr>
              <a:t>.</a:t>
            </a:r>
          </a:p>
          <a:p>
            <a:pPr>
              <a:spcBef>
                <a:spcPct val="10000"/>
              </a:spcBef>
            </a:pPr>
            <a:r>
              <a:rPr lang="ru-RU" b="0">
                <a:solidFill>
                  <a:srgbClr val="000000"/>
                </a:solidFill>
                <a:latin typeface="Times New Roman" pitchFamily="18" charset="0"/>
              </a:rPr>
              <a:t>Число операций алгоритма</a:t>
            </a:r>
            <a:r>
              <a:rPr lang="en-US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ru-RU">
                <a:solidFill>
                  <a:srgbClr val="000000"/>
                </a:solidFill>
                <a:latin typeface="Courier New" pitchFamily="49" charset="0"/>
              </a:rPr>
              <a:t>= </a:t>
            </a:r>
            <a:r>
              <a:rPr lang="en-US">
                <a:solidFill>
                  <a:srgbClr val="000000"/>
                </a:solidFill>
                <a:latin typeface="Courier New" pitchFamily="49" charset="0"/>
              </a:rPr>
              <a:t>O</a:t>
            </a:r>
            <a:r>
              <a:rPr lang="en-US">
                <a:solidFill>
                  <a:srgbClr val="000000"/>
                </a:solidFill>
                <a:latin typeface="Courier New" pitchFamily="49" charset="0"/>
                <a:sym typeface="Symbol" pitchFamily="18" charset="2"/>
              </a:rPr>
              <a:t>(</a:t>
            </a:r>
            <a:r>
              <a:rPr lang="ru-RU">
                <a:solidFill>
                  <a:srgbClr val="000000"/>
                </a:solidFill>
                <a:latin typeface="Courier New" pitchFamily="49" charset="0"/>
                <a:sym typeface="Symbol" pitchFamily="18" charset="2"/>
              </a:rPr>
              <a:t>2+</a:t>
            </a:r>
            <a:r>
              <a:rPr lang="en-US">
                <a:solidFill>
                  <a:srgbClr val="000000"/>
                </a:solidFill>
                <a:latin typeface="Courier New" pitchFamily="49" charset="0"/>
                <a:sym typeface="Symbol" pitchFamily="18" charset="2"/>
              </a:rPr>
              <a:t>m</a:t>
            </a:r>
            <a:r>
              <a:rPr lang="ru-RU">
                <a:solidFill>
                  <a:srgbClr val="000000"/>
                </a:solidFill>
                <a:latin typeface="Courier New" pitchFamily="49" charset="0"/>
                <a:sym typeface="Symbol" pitchFamily="18" charset="2"/>
              </a:rPr>
              <a:t>(</a:t>
            </a:r>
            <a:r>
              <a:rPr lang="en-US">
                <a:solidFill>
                  <a:srgbClr val="000000"/>
                </a:solidFill>
                <a:latin typeface="Courier New" pitchFamily="49" charset="0"/>
                <a:sym typeface="Symbol" pitchFamily="18" charset="2"/>
              </a:rPr>
              <a:t>2</a:t>
            </a:r>
            <a:r>
              <a:rPr lang="en-US" baseline="30000">
                <a:solidFill>
                  <a:srgbClr val="000000"/>
                </a:solidFill>
                <a:latin typeface="Courier New" pitchFamily="49" charset="0"/>
                <a:sym typeface="Symbol" pitchFamily="18" charset="2"/>
              </a:rPr>
              <a:t>n</a:t>
            </a:r>
            <a:r>
              <a:rPr lang="ru-RU">
                <a:solidFill>
                  <a:srgbClr val="000000"/>
                </a:solidFill>
                <a:latin typeface="Courier New" pitchFamily="49" charset="0"/>
                <a:sym typeface="Symbol" pitchFamily="18" charset="2"/>
              </a:rPr>
              <a:t>-1)</a:t>
            </a:r>
            <a:r>
              <a:rPr lang="en-US">
                <a:solidFill>
                  <a:srgbClr val="000000"/>
                </a:solidFill>
                <a:latin typeface="Courier New" pitchFamily="49" charset="0"/>
                <a:sym typeface="Symbol" pitchFamily="18" charset="2"/>
              </a:rPr>
              <a:t>)</a:t>
            </a:r>
            <a:r>
              <a:rPr lang="ru-RU" b="0">
                <a:solidFill>
                  <a:srgbClr val="000000"/>
                </a:solidFill>
                <a:latin typeface="Times New Roman" pitchFamily="18" charset="0"/>
              </a:rPr>
              <a:t>.</a:t>
            </a:r>
          </a:p>
        </p:txBody>
      </p:sp>
      <p:sp>
        <p:nvSpPr>
          <p:cNvPr id="1019921" name="Text Box 17"/>
          <p:cNvSpPr txBox="1">
            <a:spLocks noChangeArrowheads="1"/>
          </p:cNvSpPr>
          <p:nvPr/>
        </p:nvSpPr>
        <p:spPr bwMode="auto">
          <a:xfrm>
            <a:off x="468313" y="3608388"/>
            <a:ext cx="7543800" cy="357187"/>
          </a:xfrm>
          <a:prstGeom prst="rect">
            <a:avLst/>
          </a:prstGeom>
          <a:noFill/>
          <a:ln w="9525">
            <a:solidFill>
              <a:srgbClr val="864A18"/>
            </a:solidFill>
            <a:miter lim="800000"/>
            <a:headEnd/>
            <a:tailEnd/>
          </a:ln>
          <a:effectLst/>
        </p:spPr>
        <p:txBody>
          <a:bodyPr wrap="none" lIns="72000" tIns="36000" rIns="72000" bIns="36000">
            <a:spAutoFit/>
          </a:bodyPr>
          <a:lstStyle/>
          <a:p>
            <a:pPr>
              <a:spcBef>
                <a:spcPct val="10000"/>
              </a:spcBef>
            </a:pPr>
            <a:r>
              <a:rPr lang="ru-RU" b="0">
                <a:solidFill>
                  <a:srgbClr val="000000"/>
                </a:solidFill>
                <a:latin typeface="Times New Roman" pitchFamily="18" charset="0"/>
              </a:rPr>
              <a:t>Д</a:t>
            </a:r>
            <a:r>
              <a:rPr lang="ru-RU" b="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ля </a:t>
            </a:r>
            <a:r>
              <a:rPr lang="ru-RU" i="1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детерминированной</a:t>
            </a:r>
            <a:r>
              <a:rPr lang="ru-RU" b="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 спецификации ч</a:t>
            </a:r>
            <a:r>
              <a:rPr lang="ru-RU" b="0">
                <a:solidFill>
                  <a:srgbClr val="000000"/>
                </a:solidFill>
                <a:latin typeface="Times New Roman" pitchFamily="18" charset="0"/>
              </a:rPr>
              <a:t>исло шагов алгоритма</a:t>
            </a:r>
            <a:r>
              <a:rPr lang="ru-RU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>
                <a:solidFill>
                  <a:srgbClr val="000000"/>
                </a:solidFill>
                <a:latin typeface="Courier New" pitchFamily="49" charset="0"/>
                <a:sym typeface="Symbol" pitchFamily="18" charset="2"/>
              </a:rPr>
              <a:t></a:t>
            </a:r>
            <a:r>
              <a:rPr lang="ru-RU">
                <a:solidFill>
                  <a:srgbClr val="000000"/>
                </a:solidFill>
                <a:latin typeface="Courier New" pitchFamily="49" charset="0"/>
                <a:sym typeface="Symbol" pitchFamily="18" charset="2"/>
              </a:rPr>
              <a:t> 2+</a:t>
            </a:r>
            <a:r>
              <a:rPr lang="en-US">
                <a:solidFill>
                  <a:srgbClr val="000000"/>
                </a:solidFill>
                <a:latin typeface="Courier New" pitchFamily="49" charset="0"/>
                <a:sym typeface="Symbol" pitchFamily="18" charset="2"/>
              </a:rPr>
              <a:t>mn</a:t>
            </a:r>
            <a:r>
              <a:rPr lang="ru-RU" b="0">
                <a:solidFill>
                  <a:srgbClr val="000000"/>
                </a:solidFill>
                <a:latin typeface="Times New Roman" pitchFamily="18" charset="0"/>
              </a:rPr>
              <a:t>.</a:t>
            </a:r>
          </a:p>
        </p:txBody>
      </p:sp>
      <p:sp>
        <p:nvSpPr>
          <p:cNvPr id="1019922" name="Text Box 18"/>
          <p:cNvSpPr txBox="1">
            <a:spLocks noChangeArrowheads="1"/>
          </p:cNvSpPr>
          <p:nvPr/>
        </p:nvSpPr>
        <p:spPr bwMode="auto">
          <a:xfrm>
            <a:off x="468313" y="4184650"/>
            <a:ext cx="8108950" cy="658813"/>
          </a:xfrm>
          <a:prstGeom prst="rect">
            <a:avLst/>
          </a:prstGeom>
          <a:noFill/>
          <a:ln w="9525">
            <a:solidFill>
              <a:srgbClr val="864A18"/>
            </a:solidFill>
            <a:miter lim="800000"/>
            <a:headEnd/>
            <a:tailEnd/>
          </a:ln>
          <a:effectLst/>
        </p:spPr>
        <p:txBody>
          <a:bodyPr wrap="none" lIns="72000" tIns="36000" rIns="72000" bIns="36000">
            <a:spAutoFit/>
          </a:bodyPr>
          <a:lstStyle/>
          <a:p>
            <a:pPr>
              <a:spcBef>
                <a:spcPct val="10000"/>
              </a:spcBef>
            </a:pPr>
            <a:r>
              <a:rPr lang="ru-RU" i="1">
                <a:solidFill>
                  <a:srgbClr val="000000"/>
                </a:solidFill>
                <a:latin typeface="Times New Roman" pitchFamily="18" charset="0"/>
              </a:rPr>
              <a:t>Распараллеливание</a:t>
            </a:r>
            <a:r>
              <a:rPr lang="ru-RU" b="0">
                <a:solidFill>
                  <a:srgbClr val="000000"/>
                </a:solidFill>
                <a:latin typeface="Times New Roman" pitchFamily="18" charset="0"/>
              </a:rPr>
              <a:t>: обработка элементов списка</a:t>
            </a:r>
            <a:r>
              <a:rPr lang="ru-RU" b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>
                <a:solidFill>
                  <a:srgbClr val="000000"/>
                </a:solidFill>
                <a:latin typeface="Times New Roman" pitchFamily="18" charset="0"/>
              </a:rPr>
              <a:t>W</a:t>
            </a:r>
            <a:r>
              <a:rPr lang="ru-RU" b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ru-RU" b="0">
                <a:solidFill>
                  <a:srgbClr val="000000"/>
                </a:solidFill>
                <a:latin typeface="Times New Roman" pitchFamily="18" charset="0"/>
              </a:rPr>
              <a:t>выполняется параллельно.</a:t>
            </a:r>
            <a:endParaRPr lang="ru-RU" b="0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  <a:p>
            <a:pPr>
              <a:spcBef>
                <a:spcPct val="10000"/>
              </a:spcBef>
            </a:pPr>
            <a:r>
              <a:rPr lang="ru-RU" b="0">
                <a:solidFill>
                  <a:srgbClr val="000000"/>
                </a:solidFill>
                <a:latin typeface="Times New Roman" pitchFamily="18" charset="0"/>
              </a:rPr>
              <a:t>Число шагов алгоритма</a:t>
            </a:r>
            <a:r>
              <a:rPr lang="en-US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>
                <a:solidFill>
                  <a:srgbClr val="000000"/>
                </a:solidFill>
                <a:latin typeface="Courier New" pitchFamily="49" charset="0"/>
                <a:sym typeface="Symbol" pitchFamily="18" charset="2"/>
              </a:rPr>
              <a:t></a:t>
            </a:r>
            <a:r>
              <a:rPr lang="ru-RU">
                <a:solidFill>
                  <a:srgbClr val="000000"/>
                </a:solidFill>
                <a:latin typeface="Courier New" pitchFamily="49" charset="0"/>
                <a:sym typeface="Symbol" pitchFamily="18" charset="2"/>
              </a:rPr>
              <a:t> 2+</a:t>
            </a:r>
            <a:r>
              <a:rPr lang="en-US">
                <a:solidFill>
                  <a:srgbClr val="000000"/>
                </a:solidFill>
                <a:latin typeface="Courier New" pitchFamily="49" charset="0"/>
                <a:sym typeface="Symbol" pitchFamily="18" charset="2"/>
              </a:rPr>
              <a:t>k</a:t>
            </a:r>
            <a:r>
              <a:rPr lang="ru-RU">
                <a:solidFill>
                  <a:srgbClr val="000000"/>
                </a:solidFill>
                <a:latin typeface="Courier New" pitchFamily="49" charset="0"/>
                <a:sym typeface="Symbol" pitchFamily="18" charset="2"/>
              </a:rPr>
              <a:t>(</a:t>
            </a:r>
            <a:r>
              <a:rPr lang="en-US">
                <a:solidFill>
                  <a:srgbClr val="000000"/>
                </a:solidFill>
                <a:latin typeface="Courier New" pitchFamily="49" charset="0"/>
                <a:sym typeface="Symbol" pitchFamily="18" charset="2"/>
              </a:rPr>
              <a:t>2</a:t>
            </a:r>
            <a:r>
              <a:rPr lang="en-US" baseline="30000">
                <a:solidFill>
                  <a:srgbClr val="000000"/>
                </a:solidFill>
                <a:latin typeface="Courier New" pitchFamily="49" charset="0"/>
                <a:sym typeface="Symbol" pitchFamily="18" charset="2"/>
              </a:rPr>
              <a:t>n</a:t>
            </a:r>
            <a:r>
              <a:rPr lang="ru-RU">
                <a:solidFill>
                  <a:srgbClr val="000000"/>
                </a:solidFill>
                <a:latin typeface="Courier New" pitchFamily="49" charset="0"/>
                <a:sym typeface="Symbol" pitchFamily="18" charset="2"/>
              </a:rPr>
              <a:t>-1)</a:t>
            </a:r>
            <a:r>
              <a:rPr lang="ru-RU" b="0">
                <a:solidFill>
                  <a:srgbClr val="000000"/>
                </a:solidFill>
                <a:latin typeface="Times New Roman" pitchFamily="18" charset="0"/>
              </a:rPr>
              <a:t>, где</a:t>
            </a:r>
            <a:r>
              <a:rPr lang="ru-RU" b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>
                <a:solidFill>
                  <a:srgbClr val="000000"/>
                </a:solidFill>
                <a:latin typeface="Courier New" pitchFamily="49" charset="0"/>
              </a:rPr>
              <a:t>k</a:t>
            </a:r>
            <a:r>
              <a:rPr lang="ru-RU">
                <a:solidFill>
                  <a:srgbClr val="000000"/>
                </a:solidFill>
                <a:latin typeface="Courier New" pitchFamily="49" charset="0"/>
              </a:rPr>
              <a:t> – </a:t>
            </a:r>
            <a:r>
              <a:rPr lang="ru-RU" b="0">
                <a:solidFill>
                  <a:srgbClr val="000000"/>
                </a:solidFill>
                <a:latin typeface="Times New Roman" pitchFamily="18" charset="0"/>
              </a:rPr>
              <a:t>число состояний реализации</a:t>
            </a:r>
            <a:r>
              <a:rPr lang="ru-RU" b="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.</a:t>
            </a:r>
          </a:p>
        </p:txBody>
      </p:sp>
      <p:sp>
        <p:nvSpPr>
          <p:cNvPr id="1019923" name="Text Box 19"/>
          <p:cNvSpPr txBox="1">
            <a:spLocks noChangeArrowheads="1"/>
          </p:cNvSpPr>
          <p:nvPr/>
        </p:nvSpPr>
        <p:spPr bwMode="auto">
          <a:xfrm>
            <a:off x="468313" y="5049838"/>
            <a:ext cx="8347075" cy="960437"/>
          </a:xfrm>
          <a:prstGeom prst="rect">
            <a:avLst/>
          </a:prstGeom>
          <a:noFill/>
          <a:ln w="9525">
            <a:solidFill>
              <a:srgbClr val="864A18"/>
            </a:solidFill>
            <a:miter lim="800000"/>
            <a:headEnd/>
            <a:tailEnd/>
          </a:ln>
          <a:effectLst/>
        </p:spPr>
        <p:txBody>
          <a:bodyPr wrap="none" lIns="72000" tIns="36000" rIns="72000" bIns="36000">
            <a:spAutoFit/>
          </a:bodyPr>
          <a:lstStyle/>
          <a:p>
            <a:pPr>
              <a:spcBef>
                <a:spcPct val="10000"/>
              </a:spcBef>
            </a:pPr>
            <a:r>
              <a:rPr lang="ru-RU" i="1">
                <a:solidFill>
                  <a:srgbClr val="000000"/>
                </a:solidFill>
                <a:latin typeface="Times New Roman" pitchFamily="18" charset="0"/>
              </a:rPr>
              <a:t>В примере</a:t>
            </a:r>
            <a:r>
              <a:rPr lang="ru-RU" b="0" i="1">
                <a:solidFill>
                  <a:srgbClr val="000000"/>
                </a:solidFill>
                <a:latin typeface="Times New Roman" pitchFamily="18" charset="0"/>
              </a:rPr>
              <a:t> (с конформной реализацией)</a:t>
            </a:r>
            <a:r>
              <a:rPr lang="ru-RU" b="0">
                <a:solidFill>
                  <a:srgbClr val="000000"/>
                </a:solidFill>
                <a:latin typeface="Times New Roman" pitchFamily="18" charset="0"/>
              </a:rPr>
              <a:t>:</a:t>
            </a:r>
          </a:p>
          <a:p>
            <a:pPr>
              <a:spcBef>
                <a:spcPct val="10000"/>
              </a:spcBef>
            </a:pPr>
            <a:r>
              <a:rPr lang="ru-RU" b="0">
                <a:solidFill>
                  <a:srgbClr val="000000"/>
                </a:solidFill>
                <a:latin typeface="Times New Roman" pitchFamily="18" charset="0"/>
              </a:rPr>
              <a:t>Число шагов без распараллеливания</a:t>
            </a:r>
            <a:r>
              <a:rPr lang="ru-RU">
                <a:solidFill>
                  <a:srgbClr val="000000"/>
                </a:solidFill>
                <a:latin typeface="Courier New" pitchFamily="49" charset="0"/>
              </a:rPr>
              <a:t> = 12</a:t>
            </a:r>
            <a:r>
              <a:rPr lang="ru-RU" b="0">
                <a:solidFill>
                  <a:srgbClr val="000000"/>
                </a:solidFill>
                <a:latin typeface="Times New Roman" pitchFamily="18" charset="0"/>
              </a:rPr>
              <a:t>,</a:t>
            </a:r>
            <a:r>
              <a:rPr lang="ru-RU">
                <a:solidFill>
                  <a:srgbClr val="000000"/>
                </a:solidFill>
                <a:latin typeface="Courier New" pitchFamily="49" charset="0"/>
                <a:sym typeface="Symbol" pitchFamily="18" charset="2"/>
              </a:rPr>
              <a:t> 2+</a:t>
            </a:r>
            <a:r>
              <a:rPr lang="en-US">
                <a:solidFill>
                  <a:srgbClr val="000000"/>
                </a:solidFill>
                <a:latin typeface="Courier New" pitchFamily="49" charset="0"/>
                <a:sym typeface="Symbol" pitchFamily="18" charset="2"/>
              </a:rPr>
              <a:t>m</a:t>
            </a:r>
            <a:r>
              <a:rPr lang="ru-RU">
                <a:solidFill>
                  <a:srgbClr val="000000"/>
                </a:solidFill>
                <a:latin typeface="Courier New" pitchFamily="49" charset="0"/>
                <a:sym typeface="Symbol" pitchFamily="18" charset="2"/>
              </a:rPr>
              <a:t>(</a:t>
            </a:r>
            <a:r>
              <a:rPr lang="en-US">
                <a:solidFill>
                  <a:srgbClr val="000000"/>
                </a:solidFill>
                <a:latin typeface="Courier New" pitchFamily="49" charset="0"/>
                <a:sym typeface="Symbol" pitchFamily="18" charset="2"/>
              </a:rPr>
              <a:t>2</a:t>
            </a:r>
            <a:r>
              <a:rPr lang="en-US" baseline="30000">
                <a:solidFill>
                  <a:srgbClr val="000000"/>
                </a:solidFill>
                <a:latin typeface="Courier New" pitchFamily="49" charset="0"/>
                <a:sym typeface="Symbol" pitchFamily="18" charset="2"/>
              </a:rPr>
              <a:t>n</a:t>
            </a:r>
            <a:r>
              <a:rPr lang="ru-RU">
                <a:solidFill>
                  <a:srgbClr val="000000"/>
                </a:solidFill>
                <a:latin typeface="Courier New" pitchFamily="49" charset="0"/>
                <a:sym typeface="Symbol" pitchFamily="18" charset="2"/>
              </a:rPr>
              <a:t>-1) = 2+6</a:t>
            </a:r>
            <a:r>
              <a:rPr lang="en-US">
                <a:solidFill>
                  <a:srgbClr val="000000"/>
                </a:solidFill>
                <a:latin typeface="Courier New" pitchFamily="49" charset="0"/>
                <a:sym typeface="Symbol" pitchFamily="18" charset="2"/>
              </a:rPr>
              <a:t></a:t>
            </a:r>
            <a:r>
              <a:rPr lang="ru-RU">
                <a:solidFill>
                  <a:srgbClr val="000000"/>
                </a:solidFill>
                <a:latin typeface="Courier New" pitchFamily="49" charset="0"/>
                <a:sym typeface="Symbol" pitchFamily="18" charset="2"/>
              </a:rPr>
              <a:t>(</a:t>
            </a:r>
            <a:r>
              <a:rPr lang="en-US">
                <a:solidFill>
                  <a:srgbClr val="000000"/>
                </a:solidFill>
                <a:latin typeface="Courier New" pitchFamily="49" charset="0"/>
                <a:sym typeface="Symbol" pitchFamily="18" charset="2"/>
              </a:rPr>
              <a:t>2</a:t>
            </a:r>
            <a:r>
              <a:rPr lang="ru-RU" baseline="30000">
                <a:solidFill>
                  <a:srgbClr val="000000"/>
                </a:solidFill>
                <a:latin typeface="Courier New" pitchFamily="49" charset="0"/>
                <a:sym typeface="Symbol" pitchFamily="18" charset="2"/>
              </a:rPr>
              <a:t>6</a:t>
            </a:r>
            <a:r>
              <a:rPr lang="ru-RU">
                <a:solidFill>
                  <a:srgbClr val="000000"/>
                </a:solidFill>
                <a:latin typeface="Courier New" pitchFamily="49" charset="0"/>
                <a:sym typeface="Symbol" pitchFamily="18" charset="2"/>
              </a:rPr>
              <a:t>-1) = 380</a:t>
            </a:r>
            <a:endParaRPr lang="ru-RU" b="0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  <a:p>
            <a:pPr>
              <a:spcBef>
                <a:spcPct val="10000"/>
              </a:spcBef>
            </a:pPr>
            <a:r>
              <a:rPr lang="ru-RU" b="0">
                <a:solidFill>
                  <a:srgbClr val="000000"/>
                </a:solidFill>
                <a:latin typeface="Times New Roman" pitchFamily="18" charset="0"/>
              </a:rPr>
              <a:t>Число шагов с распараллеливанием</a:t>
            </a:r>
            <a:r>
              <a:rPr lang="ru-RU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ru-RU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ru-RU">
                <a:solidFill>
                  <a:srgbClr val="000000"/>
                </a:solidFill>
                <a:latin typeface="Courier New" pitchFamily="49" charset="0"/>
              </a:rPr>
              <a:t>=  4</a:t>
            </a:r>
            <a:r>
              <a:rPr lang="ru-RU" b="0">
                <a:solidFill>
                  <a:srgbClr val="000000"/>
                </a:solidFill>
                <a:latin typeface="Times New Roman" pitchFamily="18" charset="0"/>
              </a:rPr>
              <a:t>,</a:t>
            </a:r>
            <a:r>
              <a:rPr lang="ru-RU">
                <a:solidFill>
                  <a:srgbClr val="000000"/>
                </a:solidFill>
                <a:latin typeface="Courier New" pitchFamily="49" charset="0"/>
                <a:sym typeface="Symbol" pitchFamily="18" charset="2"/>
              </a:rPr>
              <a:t> 2+</a:t>
            </a:r>
            <a:r>
              <a:rPr lang="en-US">
                <a:solidFill>
                  <a:srgbClr val="000000"/>
                </a:solidFill>
                <a:latin typeface="Courier New" pitchFamily="49" charset="0"/>
                <a:sym typeface="Symbol" pitchFamily="18" charset="2"/>
              </a:rPr>
              <a:t>k</a:t>
            </a:r>
            <a:r>
              <a:rPr lang="ru-RU">
                <a:solidFill>
                  <a:srgbClr val="000000"/>
                </a:solidFill>
                <a:latin typeface="Courier New" pitchFamily="49" charset="0"/>
                <a:sym typeface="Symbol" pitchFamily="18" charset="2"/>
              </a:rPr>
              <a:t>(</a:t>
            </a:r>
            <a:r>
              <a:rPr lang="en-US">
                <a:solidFill>
                  <a:srgbClr val="000000"/>
                </a:solidFill>
                <a:latin typeface="Courier New" pitchFamily="49" charset="0"/>
                <a:sym typeface="Symbol" pitchFamily="18" charset="2"/>
              </a:rPr>
              <a:t>2</a:t>
            </a:r>
            <a:r>
              <a:rPr lang="en-US" baseline="30000">
                <a:solidFill>
                  <a:srgbClr val="000000"/>
                </a:solidFill>
                <a:latin typeface="Courier New" pitchFamily="49" charset="0"/>
                <a:sym typeface="Symbol" pitchFamily="18" charset="2"/>
              </a:rPr>
              <a:t>n</a:t>
            </a:r>
            <a:r>
              <a:rPr lang="ru-RU">
                <a:solidFill>
                  <a:srgbClr val="000000"/>
                </a:solidFill>
                <a:latin typeface="Courier New" pitchFamily="49" charset="0"/>
                <a:sym typeface="Symbol" pitchFamily="18" charset="2"/>
              </a:rPr>
              <a:t>-1) = 2+</a:t>
            </a:r>
            <a:r>
              <a:rPr lang="en-US">
                <a:solidFill>
                  <a:srgbClr val="000000"/>
                </a:solidFill>
                <a:latin typeface="Courier New" pitchFamily="49" charset="0"/>
                <a:sym typeface="Symbol" pitchFamily="18" charset="2"/>
              </a:rPr>
              <a:t>2</a:t>
            </a:r>
            <a:r>
              <a:rPr lang="ru-RU">
                <a:solidFill>
                  <a:srgbClr val="000000"/>
                </a:solidFill>
                <a:latin typeface="Courier New" pitchFamily="49" charset="0"/>
                <a:sym typeface="Symbol" pitchFamily="18" charset="2"/>
              </a:rPr>
              <a:t>(</a:t>
            </a:r>
            <a:r>
              <a:rPr lang="en-US">
                <a:solidFill>
                  <a:srgbClr val="000000"/>
                </a:solidFill>
                <a:latin typeface="Courier New" pitchFamily="49" charset="0"/>
                <a:sym typeface="Symbol" pitchFamily="18" charset="2"/>
              </a:rPr>
              <a:t>2</a:t>
            </a:r>
            <a:r>
              <a:rPr lang="ru-RU" baseline="30000">
                <a:solidFill>
                  <a:srgbClr val="000000"/>
                </a:solidFill>
                <a:latin typeface="Courier New" pitchFamily="49" charset="0"/>
                <a:sym typeface="Symbol" pitchFamily="18" charset="2"/>
              </a:rPr>
              <a:t>6</a:t>
            </a:r>
            <a:r>
              <a:rPr lang="ru-RU">
                <a:solidFill>
                  <a:srgbClr val="000000"/>
                </a:solidFill>
                <a:latin typeface="Courier New" pitchFamily="49" charset="0"/>
                <a:sym typeface="Symbol" pitchFamily="18" charset="2"/>
              </a:rPr>
              <a:t>-1) = </a:t>
            </a:r>
            <a:r>
              <a:rPr lang="en-US">
                <a:solidFill>
                  <a:srgbClr val="000000"/>
                </a:solidFill>
                <a:latin typeface="Courier New" pitchFamily="49" charset="0"/>
                <a:sym typeface="Symbol" pitchFamily="18" charset="2"/>
              </a:rPr>
              <a:t>12</a:t>
            </a:r>
            <a:r>
              <a:rPr lang="ru-RU">
                <a:solidFill>
                  <a:srgbClr val="000000"/>
                </a:solidFill>
                <a:latin typeface="Courier New" pitchFamily="49" charset="0"/>
                <a:sym typeface="Symbol" pitchFamily="18" charset="2"/>
              </a:rPr>
              <a:t>8</a:t>
            </a:r>
            <a:r>
              <a:rPr lang="ru-RU" b="0">
                <a:solidFill>
                  <a:srgbClr val="000000"/>
                </a:solidFill>
                <a:latin typeface="Times New Roman" pitchFamily="18" charset="0"/>
              </a:rPr>
              <a:t>.</a:t>
            </a:r>
          </a:p>
        </p:txBody>
      </p:sp>
      <p:sp>
        <p:nvSpPr>
          <p:cNvPr id="1019924" name="Text Box 20"/>
          <p:cNvSpPr txBox="1">
            <a:spLocks noChangeArrowheads="1"/>
          </p:cNvSpPr>
          <p:nvPr/>
        </p:nvSpPr>
        <p:spPr bwMode="auto">
          <a:xfrm>
            <a:off x="34925" y="6029325"/>
            <a:ext cx="107950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None/>
            </a:pPr>
            <a:r>
              <a:rPr lang="ru-RU" sz="1600">
                <a:latin typeface="Times New Roman" pitchFamily="18" charset="0"/>
                <a:sym typeface="Wingdings 3" pitchFamily="18" charset="2"/>
              </a:rPr>
              <a:t></a:t>
            </a:r>
          </a:p>
        </p:txBody>
      </p:sp>
      <p:sp>
        <p:nvSpPr>
          <p:cNvPr id="1019925" name="Text Box 21"/>
          <p:cNvSpPr txBox="1">
            <a:spLocks noChangeArrowheads="1"/>
          </p:cNvSpPr>
          <p:nvPr/>
        </p:nvSpPr>
        <p:spPr bwMode="auto">
          <a:xfrm>
            <a:off x="34925" y="6208713"/>
            <a:ext cx="107950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None/>
            </a:pPr>
            <a:r>
              <a:rPr lang="ru-RU" sz="1600">
                <a:latin typeface="Times New Roman" pitchFamily="18" charset="0"/>
                <a:sym typeface="Wingdings 3" pitchFamily="18" charset="2"/>
              </a:rPr>
              <a:t></a:t>
            </a:r>
          </a:p>
        </p:txBody>
      </p:sp>
      <p:sp>
        <p:nvSpPr>
          <p:cNvPr id="1019926" name="Text Box 22"/>
          <p:cNvSpPr txBox="1">
            <a:spLocks noChangeArrowheads="1"/>
          </p:cNvSpPr>
          <p:nvPr/>
        </p:nvSpPr>
        <p:spPr bwMode="auto">
          <a:xfrm>
            <a:off x="34925" y="6389688"/>
            <a:ext cx="107950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None/>
            </a:pPr>
            <a:r>
              <a:rPr lang="ru-RU" sz="1600">
                <a:latin typeface="Times New Roman" pitchFamily="18" charset="0"/>
                <a:sym typeface="Wingdings 3" pitchFamily="18" charset="2"/>
              </a:rPr>
              <a:t></a:t>
            </a:r>
          </a:p>
        </p:txBody>
      </p:sp>
      <p:sp>
        <p:nvSpPr>
          <p:cNvPr id="1019927" name="Text Box 23"/>
          <p:cNvSpPr txBox="1">
            <a:spLocks noChangeArrowheads="1"/>
          </p:cNvSpPr>
          <p:nvPr/>
        </p:nvSpPr>
        <p:spPr bwMode="auto">
          <a:xfrm>
            <a:off x="34925" y="6569075"/>
            <a:ext cx="107950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None/>
            </a:pPr>
            <a:r>
              <a:rPr lang="ru-RU" sz="1600">
                <a:latin typeface="Times New Roman" pitchFamily="18" charset="0"/>
                <a:sym typeface="Wingdings 3" pitchFamily="18" charset="2"/>
              </a:rPr>
              <a:t></a:t>
            </a:r>
          </a:p>
        </p:txBody>
      </p:sp>
      <p:sp>
        <p:nvSpPr>
          <p:cNvPr id="1019928" name="Text Box 24"/>
          <p:cNvSpPr txBox="1">
            <a:spLocks noChangeArrowheads="1"/>
          </p:cNvSpPr>
          <p:nvPr/>
        </p:nvSpPr>
        <p:spPr bwMode="auto">
          <a:xfrm>
            <a:off x="0" y="1233488"/>
            <a:ext cx="382588" cy="487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200">
                <a:solidFill>
                  <a:srgbClr val="FF0000"/>
                </a:solidFill>
                <a:sym typeface="Wingdings" pitchFamily="2" charset="2"/>
              </a:rPr>
              <a:t>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9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10199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10199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10199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9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0.0007 L 5E-6 0.17199 " pathEditMode="relative" rAng="0" ptsTypes="AA">
                                      <p:cBhvr>
                                        <p:cTn id="15" dur="500" fill="hold"/>
                                        <p:tgtEl>
                                          <p:spTgt spid="10199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8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Left)">
                                      <p:cBhvr>
                                        <p:cTn id="19" dur="500"/>
                                        <p:tgtEl>
                                          <p:spTgt spid="10199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9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0.17199 L 5E-6 0.34607 " pathEditMode="relative" rAng="0" ptsTypes="AA">
                                      <p:cBhvr>
                                        <p:cTn id="22" dur="500" fill="hold"/>
                                        <p:tgtEl>
                                          <p:spTgt spid="10199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8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10199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10199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9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42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0.34607 L 5E-6 0.43009 " pathEditMode="relative" rAng="0" ptsTypes="AA">
                                      <p:cBhvr>
                                        <p:cTn id="30" dur="500" fill="hold"/>
                                        <p:tgtEl>
                                          <p:spTgt spid="10199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Left)">
                                      <p:cBhvr>
                                        <p:cTn id="34" dur="500"/>
                                        <p:tgtEl>
                                          <p:spTgt spid="10199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9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42" presetClass="path" presetSubtype="0" accel="50000" decel="5000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0.43009 L 5E-6 0.56134 " pathEditMode="relative" rAng="0" ptsTypes="AA">
                                      <p:cBhvr>
                                        <p:cTn id="37" dur="500" fill="hold"/>
                                        <p:tgtEl>
                                          <p:spTgt spid="10199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6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9924" grpId="0"/>
      <p:bldP spid="1019925" grpId="0"/>
      <p:bldP spid="1019926" grpId="0"/>
      <p:bldP spid="1019927" grpId="0"/>
      <p:bldP spid="1019928" grpId="0"/>
      <p:bldP spid="1019928" grpId="1"/>
      <p:bldP spid="1019928" grpId="2"/>
      <p:bldP spid="1019928" grpId="3"/>
      <p:bldP spid="1019928" grpId="4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3E655-3E67-407A-B23D-633D6481E115}" type="slidenum">
              <a:rPr lang="ru-RU"/>
              <a:pPr/>
              <a:t>12</a:t>
            </a:fld>
            <a:endParaRPr lang="ru-RU"/>
          </a:p>
        </p:txBody>
      </p:sp>
      <p:pic>
        <p:nvPicPr>
          <p:cNvPr id="916482" name="Picture 2" descr="end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916636" name="Text Box 156"/>
          <p:cNvSpPr txBox="1">
            <a:spLocks noChangeArrowheads="1"/>
          </p:cNvSpPr>
          <p:nvPr/>
        </p:nvSpPr>
        <p:spPr bwMode="auto">
          <a:xfrm>
            <a:off x="684213" y="657225"/>
            <a:ext cx="5797550" cy="682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72000" tIns="36000" rIns="72000" bIns="36000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00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Спасибо за внимание!</a:t>
            </a:r>
          </a:p>
        </p:txBody>
      </p:sp>
      <p:grpSp>
        <p:nvGrpSpPr>
          <p:cNvPr id="916660" name="Group 180"/>
          <p:cNvGrpSpPr>
            <a:grpSpLocks/>
          </p:cNvGrpSpPr>
          <p:nvPr/>
        </p:nvGrpSpPr>
        <p:grpSpPr bwMode="auto">
          <a:xfrm>
            <a:off x="0" y="0"/>
            <a:ext cx="9144000" cy="6865938"/>
            <a:chOff x="0" y="0"/>
            <a:chExt cx="5760" cy="4325"/>
          </a:xfrm>
        </p:grpSpPr>
        <p:sp>
          <p:nvSpPr>
            <p:cNvPr id="916661" name="Text Box 181"/>
            <p:cNvSpPr txBox="1">
              <a:spLocks noChangeArrowheads="1"/>
            </p:cNvSpPr>
            <p:nvPr/>
          </p:nvSpPr>
          <p:spPr bwMode="auto">
            <a:xfrm>
              <a:off x="3865" y="4114"/>
              <a:ext cx="1" cy="1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algn="just">
                <a:spcBef>
                  <a:spcPct val="50000"/>
                </a:spcBef>
              </a:pPr>
              <a:endParaRPr lang="ru-RU" sz="1600" b="0">
                <a:solidFill>
                  <a:srgbClr val="567F9E"/>
                </a:solidFill>
              </a:endParaRPr>
            </a:p>
          </p:txBody>
        </p:sp>
        <p:grpSp>
          <p:nvGrpSpPr>
            <p:cNvPr id="916662" name="Group 182"/>
            <p:cNvGrpSpPr>
              <a:grpSpLocks/>
            </p:cNvGrpSpPr>
            <p:nvPr/>
          </p:nvGrpSpPr>
          <p:grpSpPr bwMode="auto">
            <a:xfrm>
              <a:off x="0" y="0"/>
              <a:ext cx="5760" cy="4325"/>
              <a:chOff x="0" y="0"/>
              <a:chExt cx="5760" cy="4325"/>
            </a:xfrm>
          </p:grpSpPr>
          <p:grpSp>
            <p:nvGrpSpPr>
              <p:cNvPr id="916663" name="Group 183"/>
              <p:cNvGrpSpPr>
                <a:grpSpLocks/>
              </p:cNvGrpSpPr>
              <p:nvPr/>
            </p:nvGrpSpPr>
            <p:grpSpPr bwMode="auto">
              <a:xfrm>
                <a:off x="0" y="0"/>
                <a:ext cx="5760" cy="4325"/>
                <a:chOff x="0" y="0"/>
                <a:chExt cx="5760" cy="4325"/>
              </a:xfrm>
            </p:grpSpPr>
            <p:sp>
              <p:nvSpPr>
                <p:cNvPr id="916664" name="Rectangle 184"/>
                <p:cNvSpPr>
                  <a:spLocks noChangeArrowheads="1"/>
                </p:cNvSpPr>
                <p:nvPr/>
              </p:nvSpPr>
              <p:spPr bwMode="auto">
                <a:xfrm rot="5400000" flipV="1">
                  <a:off x="-2132" y="2159"/>
                  <a:ext cx="4320" cy="11"/>
                </a:xfrm>
                <a:prstGeom prst="rect">
                  <a:avLst/>
                </a:prstGeom>
                <a:gradFill rotWithShape="1">
                  <a:gsLst>
                    <a:gs pos="0">
                      <a:srgbClr val="7FA9D3"/>
                    </a:gs>
                    <a:gs pos="100000">
                      <a:srgbClr val="7FA9D3">
                        <a:gamma/>
                        <a:tint val="0"/>
                        <a:invGamma/>
                      </a:srgbClr>
                    </a:gs>
                  </a:gsLst>
                  <a:lin ang="0" scaled="1"/>
                </a:gra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916665" name="Rectangle 185"/>
                <p:cNvSpPr>
                  <a:spLocks noChangeArrowheads="1"/>
                </p:cNvSpPr>
                <p:nvPr/>
              </p:nvSpPr>
              <p:spPr bwMode="auto">
                <a:xfrm flipH="1" flipV="1">
                  <a:off x="0" y="50"/>
                  <a:ext cx="5760" cy="11"/>
                </a:xfrm>
                <a:prstGeom prst="rect">
                  <a:avLst/>
                </a:prstGeom>
                <a:gradFill rotWithShape="1">
                  <a:gsLst>
                    <a:gs pos="0">
                      <a:srgbClr val="7FA9D3"/>
                    </a:gs>
                    <a:gs pos="100000">
                      <a:srgbClr val="7FA9D3">
                        <a:gamma/>
                        <a:tint val="0"/>
                        <a:invGamma/>
                      </a:srgbClr>
                    </a:gs>
                  </a:gsLst>
                  <a:lin ang="0" scaled="1"/>
                </a:gra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916666" name="Rectangle 186"/>
                <p:cNvSpPr>
                  <a:spLocks noChangeArrowheads="1"/>
                </p:cNvSpPr>
                <p:nvPr/>
              </p:nvSpPr>
              <p:spPr bwMode="auto">
                <a:xfrm>
                  <a:off x="0" y="4274"/>
                  <a:ext cx="5760" cy="11"/>
                </a:xfrm>
                <a:prstGeom prst="rect">
                  <a:avLst/>
                </a:prstGeom>
                <a:gradFill rotWithShape="1">
                  <a:gsLst>
                    <a:gs pos="0">
                      <a:srgbClr val="7FA9D3"/>
                    </a:gs>
                    <a:gs pos="100000">
                      <a:srgbClr val="7FA9D3">
                        <a:gamma/>
                        <a:tint val="0"/>
                        <a:invGamma/>
                      </a:srgbClr>
                    </a:gs>
                  </a:gsLst>
                  <a:lin ang="0" scaled="1"/>
                </a:gra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916667" name="Rectangle 187"/>
                <p:cNvSpPr>
                  <a:spLocks noChangeArrowheads="1"/>
                </p:cNvSpPr>
                <p:nvPr/>
              </p:nvSpPr>
              <p:spPr bwMode="auto">
                <a:xfrm rot="5400000" flipV="1">
                  <a:off x="3550" y="2154"/>
                  <a:ext cx="4320" cy="11"/>
                </a:xfrm>
                <a:prstGeom prst="rect">
                  <a:avLst/>
                </a:prstGeom>
                <a:gradFill rotWithShape="1">
                  <a:gsLst>
                    <a:gs pos="0">
                      <a:srgbClr val="7FA9D3"/>
                    </a:gs>
                    <a:gs pos="100000">
                      <a:srgbClr val="7FA9D3">
                        <a:gamma/>
                        <a:tint val="0"/>
                        <a:invGamma/>
                      </a:srgbClr>
                    </a:gs>
                  </a:gsLst>
                  <a:lin ang="0" scaled="1"/>
                </a:gra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916668" name="Text Box 188"/>
                <p:cNvSpPr txBox="1">
                  <a:spLocks noChangeArrowheads="1"/>
                </p:cNvSpPr>
                <p:nvPr/>
              </p:nvSpPr>
              <p:spPr bwMode="auto">
                <a:xfrm>
                  <a:off x="147" y="4115"/>
                  <a:ext cx="2415" cy="15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lIns="0" tIns="0" rIns="0" bIns="0" anchor="b"/>
                <a:lstStyle/>
                <a:p>
                  <a:pPr>
                    <a:spcBef>
                      <a:spcPct val="50000"/>
                    </a:spcBef>
                  </a:pPr>
                  <a:r>
                    <a:rPr lang="ru-RU" sz="1600" b="0">
                      <a:solidFill>
                        <a:schemeClr val="bg1"/>
                      </a:solidFill>
                    </a:rPr>
                    <a:t>Игорь Борисович Бурдонов </a:t>
                  </a:r>
                  <a:r>
                    <a:rPr lang="en-US" sz="1600" b="0">
                      <a:solidFill>
                        <a:schemeClr val="bg1"/>
                      </a:solidFill>
                    </a:rPr>
                    <a:t>&amp;</a:t>
                  </a:r>
                  <a:r>
                    <a:rPr lang="ru-RU" sz="1600" b="0">
                      <a:solidFill>
                        <a:schemeClr val="bg1"/>
                      </a:solidFill>
                    </a:rPr>
                    <a:t> Александр Сергеевич Косачев,   ИСП РАН</a:t>
                  </a:r>
                </a:p>
              </p:txBody>
            </p:sp>
            <p:sp>
              <p:nvSpPr>
                <p:cNvPr id="916669" name="Text Box 189"/>
                <p:cNvSpPr txBox="1">
                  <a:spLocks noChangeArrowheads="1"/>
                </p:cNvSpPr>
                <p:nvPr/>
              </p:nvSpPr>
              <p:spPr bwMode="auto">
                <a:xfrm>
                  <a:off x="68" y="30"/>
                  <a:ext cx="5602" cy="173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  <a:effectLst/>
              </p:spPr>
              <p:txBody>
                <a:bodyPr lIns="0" tIns="0" rIns="0" bIns="0"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ru-RU" b="0">
                      <a:solidFill>
                        <a:schemeClr val="bg1"/>
                      </a:solidFill>
                      <a:latin typeface="Times New Roman" pitchFamily="18" charset="0"/>
                    </a:rPr>
                    <a:t>Симуляция систем с отказами и разрушением</a:t>
                  </a:r>
                </a:p>
              </p:txBody>
            </p:sp>
          </p:grpSp>
          <p:sp>
            <p:nvSpPr>
              <p:cNvPr id="916670" name="Text Box 190"/>
              <p:cNvSpPr txBox="1">
                <a:spLocks noChangeArrowheads="1"/>
              </p:cNvSpPr>
              <p:nvPr/>
            </p:nvSpPr>
            <p:spPr bwMode="auto">
              <a:xfrm>
                <a:off x="5443" y="3962"/>
                <a:ext cx="1" cy="134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lIns="0" tIns="0" rIns="0" bIns="0"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endParaRPr lang="ru-RU" sz="1400" b="0"/>
              </a:p>
            </p:txBody>
          </p:sp>
        </p:grp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6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200"/>
                                        <p:tgtEl>
                                          <p:spTgt spid="91663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rgbClr val="FF0000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rgbClr val="FFCC66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200"/>
                                        <p:tgtEl>
                                          <p:spTgt spid="9166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200"/>
                                        <p:tgtEl>
                                          <p:spTgt spid="9166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663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657D7-AB8B-41D5-8DD1-4C7D88D49230}" type="slidenum">
              <a:rPr lang="ru-RU"/>
              <a:pPr/>
              <a:t>13</a:t>
            </a:fld>
            <a:endParaRPr lang="ru-RU"/>
          </a:p>
        </p:txBody>
      </p:sp>
      <p:sp>
        <p:nvSpPr>
          <p:cNvPr id="1063938" name="Rectangle 2"/>
          <p:cNvSpPr>
            <a:spLocks noChangeArrowheads="1"/>
          </p:cNvSpPr>
          <p:nvPr/>
        </p:nvSpPr>
        <p:spPr bwMode="auto">
          <a:xfrm rot="5400000" flipV="1">
            <a:off x="-3385343" y="3420268"/>
            <a:ext cx="6858000" cy="17463"/>
          </a:xfrm>
          <a:prstGeom prst="rect">
            <a:avLst/>
          </a:prstGeom>
          <a:gradFill rotWithShape="1">
            <a:gsLst>
              <a:gs pos="0">
                <a:srgbClr val="7FA9D3"/>
              </a:gs>
              <a:gs pos="100000">
                <a:srgbClr val="7FA9D3">
                  <a:gamma/>
                  <a:tint val="0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grpSp>
        <p:nvGrpSpPr>
          <p:cNvPr id="1063939" name="Group 3"/>
          <p:cNvGrpSpPr>
            <a:grpSpLocks/>
          </p:cNvGrpSpPr>
          <p:nvPr/>
        </p:nvGrpSpPr>
        <p:grpSpPr bwMode="auto">
          <a:xfrm>
            <a:off x="0" y="0"/>
            <a:ext cx="9144000" cy="6865938"/>
            <a:chOff x="0" y="0"/>
            <a:chExt cx="5760" cy="4325"/>
          </a:xfrm>
        </p:grpSpPr>
        <p:sp>
          <p:nvSpPr>
            <p:cNvPr id="1063940" name="Text Box 4"/>
            <p:cNvSpPr txBox="1">
              <a:spLocks noChangeArrowheads="1"/>
            </p:cNvSpPr>
            <p:nvPr/>
          </p:nvSpPr>
          <p:spPr bwMode="auto">
            <a:xfrm>
              <a:off x="3865" y="4114"/>
              <a:ext cx="1" cy="1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algn="just">
                <a:spcBef>
                  <a:spcPct val="50000"/>
                </a:spcBef>
              </a:pPr>
              <a:endParaRPr lang="ru-RU" sz="1600" b="0">
                <a:solidFill>
                  <a:srgbClr val="567F9E"/>
                </a:solidFill>
              </a:endParaRPr>
            </a:p>
          </p:txBody>
        </p:sp>
        <p:grpSp>
          <p:nvGrpSpPr>
            <p:cNvPr id="1063941" name="Group 5"/>
            <p:cNvGrpSpPr>
              <a:grpSpLocks/>
            </p:cNvGrpSpPr>
            <p:nvPr/>
          </p:nvGrpSpPr>
          <p:grpSpPr bwMode="auto">
            <a:xfrm>
              <a:off x="0" y="0"/>
              <a:ext cx="5760" cy="4325"/>
              <a:chOff x="0" y="0"/>
              <a:chExt cx="5760" cy="4325"/>
            </a:xfrm>
          </p:grpSpPr>
          <p:grpSp>
            <p:nvGrpSpPr>
              <p:cNvPr id="1063942" name="Group 6"/>
              <p:cNvGrpSpPr>
                <a:grpSpLocks/>
              </p:cNvGrpSpPr>
              <p:nvPr/>
            </p:nvGrpSpPr>
            <p:grpSpPr bwMode="auto">
              <a:xfrm>
                <a:off x="0" y="0"/>
                <a:ext cx="5760" cy="4325"/>
                <a:chOff x="0" y="0"/>
                <a:chExt cx="5760" cy="4325"/>
              </a:xfrm>
            </p:grpSpPr>
            <p:sp>
              <p:nvSpPr>
                <p:cNvPr id="1063943" name="Rectangle 7"/>
                <p:cNvSpPr>
                  <a:spLocks noChangeArrowheads="1"/>
                </p:cNvSpPr>
                <p:nvPr/>
              </p:nvSpPr>
              <p:spPr bwMode="auto">
                <a:xfrm rot="5400000" flipV="1">
                  <a:off x="-2132" y="2159"/>
                  <a:ext cx="4320" cy="11"/>
                </a:xfrm>
                <a:prstGeom prst="rect">
                  <a:avLst/>
                </a:prstGeom>
                <a:gradFill rotWithShape="1">
                  <a:gsLst>
                    <a:gs pos="0">
                      <a:srgbClr val="7FA9D3"/>
                    </a:gs>
                    <a:gs pos="100000">
                      <a:srgbClr val="7FA9D3">
                        <a:gamma/>
                        <a:tint val="0"/>
                        <a:invGamma/>
                      </a:srgbClr>
                    </a:gs>
                  </a:gsLst>
                  <a:lin ang="0" scaled="1"/>
                </a:gra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63944" name="Rectangle 8"/>
                <p:cNvSpPr>
                  <a:spLocks noChangeArrowheads="1"/>
                </p:cNvSpPr>
                <p:nvPr/>
              </p:nvSpPr>
              <p:spPr bwMode="auto">
                <a:xfrm flipH="1" flipV="1">
                  <a:off x="0" y="50"/>
                  <a:ext cx="5760" cy="11"/>
                </a:xfrm>
                <a:prstGeom prst="rect">
                  <a:avLst/>
                </a:prstGeom>
                <a:gradFill rotWithShape="1">
                  <a:gsLst>
                    <a:gs pos="0">
                      <a:srgbClr val="7FA9D3"/>
                    </a:gs>
                    <a:gs pos="100000">
                      <a:srgbClr val="7FA9D3">
                        <a:gamma/>
                        <a:tint val="0"/>
                        <a:invGamma/>
                      </a:srgbClr>
                    </a:gs>
                  </a:gsLst>
                  <a:lin ang="0" scaled="1"/>
                </a:gra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63945" name="Rectangle 9"/>
                <p:cNvSpPr>
                  <a:spLocks noChangeArrowheads="1"/>
                </p:cNvSpPr>
                <p:nvPr/>
              </p:nvSpPr>
              <p:spPr bwMode="auto">
                <a:xfrm>
                  <a:off x="0" y="4274"/>
                  <a:ext cx="5760" cy="11"/>
                </a:xfrm>
                <a:prstGeom prst="rect">
                  <a:avLst/>
                </a:prstGeom>
                <a:gradFill rotWithShape="1">
                  <a:gsLst>
                    <a:gs pos="0">
                      <a:srgbClr val="7FA9D3"/>
                    </a:gs>
                    <a:gs pos="100000">
                      <a:srgbClr val="7FA9D3">
                        <a:gamma/>
                        <a:tint val="0"/>
                        <a:invGamma/>
                      </a:srgbClr>
                    </a:gs>
                  </a:gsLst>
                  <a:lin ang="0" scaled="1"/>
                </a:gra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63946" name="Rectangle 10"/>
                <p:cNvSpPr>
                  <a:spLocks noChangeArrowheads="1"/>
                </p:cNvSpPr>
                <p:nvPr/>
              </p:nvSpPr>
              <p:spPr bwMode="auto">
                <a:xfrm rot="5400000" flipV="1">
                  <a:off x="3550" y="2154"/>
                  <a:ext cx="4320" cy="11"/>
                </a:xfrm>
                <a:prstGeom prst="rect">
                  <a:avLst/>
                </a:prstGeom>
                <a:gradFill rotWithShape="1">
                  <a:gsLst>
                    <a:gs pos="0">
                      <a:srgbClr val="7FA9D3"/>
                    </a:gs>
                    <a:gs pos="100000">
                      <a:srgbClr val="7FA9D3">
                        <a:gamma/>
                        <a:tint val="0"/>
                        <a:invGamma/>
                      </a:srgbClr>
                    </a:gs>
                  </a:gsLst>
                  <a:lin ang="0" scaled="1"/>
                </a:gra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63947" name="Text Box 11"/>
                <p:cNvSpPr txBox="1">
                  <a:spLocks noChangeArrowheads="1"/>
                </p:cNvSpPr>
                <p:nvPr/>
              </p:nvSpPr>
              <p:spPr bwMode="auto">
                <a:xfrm>
                  <a:off x="147" y="4115"/>
                  <a:ext cx="2415" cy="15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lIns="0" tIns="0" rIns="0" bIns="0" anchor="b"/>
                <a:lstStyle/>
                <a:p>
                  <a:pPr>
                    <a:spcBef>
                      <a:spcPct val="50000"/>
                    </a:spcBef>
                  </a:pPr>
                  <a:r>
                    <a:rPr lang="ru-RU" sz="1600" b="0">
                      <a:solidFill>
                        <a:srgbClr val="567F9E"/>
                      </a:solidFill>
                    </a:rPr>
                    <a:t>Игорь Борисович Бурдонов </a:t>
                  </a:r>
                  <a:r>
                    <a:rPr lang="en-US" sz="1600" b="0">
                      <a:solidFill>
                        <a:srgbClr val="567F9E"/>
                      </a:solidFill>
                    </a:rPr>
                    <a:t>&amp;</a:t>
                  </a:r>
                  <a:r>
                    <a:rPr lang="ru-RU" sz="1600" b="0">
                      <a:solidFill>
                        <a:srgbClr val="567F9E"/>
                      </a:solidFill>
                    </a:rPr>
                    <a:t> Александр Сергеевич Косачев,   ИСП РАН</a:t>
                  </a:r>
                </a:p>
              </p:txBody>
            </p:sp>
            <p:sp>
              <p:nvSpPr>
                <p:cNvPr id="1063948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68" y="30"/>
                  <a:ext cx="5602" cy="173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  <a:effectLst/>
              </p:spPr>
              <p:txBody>
                <a:bodyPr lIns="0" tIns="0" rIns="0" bIns="0"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ru-RU" b="0">
                      <a:solidFill>
                        <a:srgbClr val="567F9E"/>
                      </a:solidFill>
                      <a:latin typeface="Times New Roman" pitchFamily="18" charset="0"/>
                    </a:rPr>
                    <a:t>Тестирование конформности с открытым состоянием</a:t>
                  </a:r>
                </a:p>
              </p:txBody>
            </p:sp>
          </p:grpSp>
          <p:sp>
            <p:nvSpPr>
              <p:cNvPr id="1063949" name="Text Box 13"/>
              <p:cNvSpPr txBox="1">
                <a:spLocks noChangeArrowheads="1"/>
              </p:cNvSpPr>
              <p:nvPr/>
            </p:nvSpPr>
            <p:spPr bwMode="auto">
              <a:xfrm>
                <a:off x="5443" y="3962"/>
                <a:ext cx="198" cy="134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lIns="0" tIns="0" rIns="0" bIns="0"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ru-RU" sz="1400" b="0"/>
                  <a:t>(12)</a:t>
                </a:r>
              </a:p>
            </p:txBody>
          </p:sp>
        </p:grpSp>
      </p:grpSp>
      <p:sp>
        <p:nvSpPr>
          <p:cNvPr id="1063950" name="Rectangle 14"/>
          <p:cNvSpPr>
            <a:spLocks noGrp="1" noChangeArrowheads="1"/>
          </p:cNvSpPr>
          <p:nvPr>
            <p:ph type="title"/>
          </p:nvPr>
        </p:nvSpPr>
        <p:spPr>
          <a:xfrm>
            <a:off x="179388" y="373063"/>
            <a:ext cx="8748712" cy="608012"/>
          </a:xfrm>
          <a:noFill/>
          <a:ln/>
        </p:spPr>
        <p:txBody>
          <a:bodyPr tIns="90000" bIns="90000">
            <a:spAutoFit/>
          </a:bodyPr>
          <a:lstStyle/>
          <a:p>
            <a:r>
              <a:rPr lang="ru-RU" sz="28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1. Дополнительные ограничения</a:t>
            </a:r>
          </a:p>
        </p:txBody>
      </p:sp>
      <p:sp>
        <p:nvSpPr>
          <p:cNvPr id="1063957" name="Text Box 21"/>
          <p:cNvSpPr txBox="1">
            <a:spLocks noChangeArrowheads="1"/>
          </p:cNvSpPr>
          <p:nvPr/>
        </p:nvSpPr>
        <p:spPr bwMode="auto">
          <a:xfrm>
            <a:off x="34925" y="6208713"/>
            <a:ext cx="107950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None/>
            </a:pPr>
            <a:r>
              <a:rPr lang="ru-RU" sz="1600">
                <a:latin typeface="Times New Roman" pitchFamily="18" charset="0"/>
                <a:sym typeface="Wingdings 3" pitchFamily="18" charset="2"/>
              </a:rPr>
              <a:t></a:t>
            </a:r>
          </a:p>
        </p:txBody>
      </p:sp>
      <p:sp>
        <p:nvSpPr>
          <p:cNvPr id="1063958" name="Text Box 22"/>
          <p:cNvSpPr txBox="1">
            <a:spLocks noChangeArrowheads="1"/>
          </p:cNvSpPr>
          <p:nvPr/>
        </p:nvSpPr>
        <p:spPr bwMode="auto">
          <a:xfrm>
            <a:off x="34925" y="6389688"/>
            <a:ext cx="107950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None/>
            </a:pPr>
            <a:r>
              <a:rPr lang="ru-RU" sz="1600">
                <a:latin typeface="Times New Roman" pitchFamily="18" charset="0"/>
                <a:sym typeface="Wingdings 3" pitchFamily="18" charset="2"/>
              </a:rPr>
              <a:t></a:t>
            </a:r>
          </a:p>
        </p:txBody>
      </p:sp>
      <p:sp>
        <p:nvSpPr>
          <p:cNvPr id="1063959" name="Text Box 23"/>
          <p:cNvSpPr txBox="1">
            <a:spLocks noChangeArrowheads="1"/>
          </p:cNvSpPr>
          <p:nvPr/>
        </p:nvSpPr>
        <p:spPr bwMode="auto">
          <a:xfrm>
            <a:off x="34925" y="6569075"/>
            <a:ext cx="107950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None/>
            </a:pPr>
            <a:r>
              <a:rPr lang="ru-RU" sz="1600">
                <a:latin typeface="Times New Roman" pitchFamily="18" charset="0"/>
                <a:sym typeface="Wingdings 3" pitchFamily="18" charset="2"/>
              </a:rPr>
              <a:t></a:t>
            </a:r>
          </a:p>
        </p:txBody>
      </p:sp>
      <p:sp>
        <p:nvSpPr>
          <p:cNvPr id="1063960" name="Text Box 24"/>
          <p:cNvSpPr txBox="1">
            <a:spLocks noChangeArrowheads="1"/>
          </p:cNvSpPr>
          <p:nvPr/>
        </p:nvSpPr>
        <p:spPr bwMode="auto">
          <a:xfrm>
            <a:off x="0" y="1249363"/>
            <a:ext cx="382588" cy="487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200">
                <a:solidFill>
                  <a:srgbClr val="FF0000"/>
                </a:solidFill>
                <a:sym typeface="Wingdings" pitchFamily="2" charset="2"/>
              </a:rPr>
              <a:t></a:t>
            </a:r>
          </a:p>
        </p:txBody>
      </p:sp>
      <p:sp>
        <p:nvSpPr>
          <p:cNvPr id="1063961" name="Text Box 25"/>
          <p:cNvSpPr txBox="1">
            <a:spLocks noChangeArrowheads="1"/>
          </p:cNvSpPr>
          <p:nvPr/>
        </p:nvSpPr>
        <p:spPr bwMode="auto">
          <a:xfrm>
            <a:off x="287338" y="1233488"/>
            <a:ext cx="8677275" cy="46132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72000" tIns="36000" rIns="72000" bIns="36000">
            <a:spAutoFit/>
          </a:bodyPr>
          <a:lstStyle/>
          <a:p>
            <a:pPr marL="342900" indent="-342900">
              <a:lnSpc>
                <a:spcPct val="120000"/>
              </a:lnSpc>
              <a:spcBef>
                <a:spcPct val="50000"/>
              </a:spcBef>
              <a:buFontTx/>
              <a:buAutoNum type="arabicParenR"/>
            </a:pPr>
            <a:r>
              <a:rPr lang="ru-RU" sz="2000" b="0" u="sng">
                <a:latin typeface="Times New Roman" pitchFamily="18" charset="0"/>
                <a:sym typeface="Symbol" pitchFamily="18" charset="2"/>
              </a:rPr>
              <a:t>Реализация удовлетворяет гипотезе о безопасности.</a:t>
            </a:r>
          </a:p>
          <a:p>
            <a:pPr marL="342900" indent="-342900">
              <a:lnSpc>
                <a:spcPct val="120000"/>
              </a:lnSpc>
              <a:spcBef>
                <a:spcPct val="50000"/>
              </a:spcBef>
              <a:buFontTx/>
              <a:buAutoNum type="arabicParenR"/>
            </a:pPr>
            <a:r>
              <a:rPr lang="ru-RU" sz="2000" b="0" u="sng">
                <a:latin typeface="Times New Roman" pitchFamily="18" charset="0"/>
                <a:sym typeface="Symbol" pitchFamily="18" charset="2"/>
              </a:rPr>
              <a:t>Тестирование с открытым состоянием</a:t>
            </a:r>
            <a:r>
              <a:rPr lang="ru-RU" sz="2000" b="0">
                <a:latin typeface="Times New Roman" pitchFamily="18" charset="0"/>
                <a:sym typeface="Symbol" pitchFamily="18" charset="2"/>
              </a:rPr>
              <a:t>.</a:t>
            </a:r>
            <a:endParaRPr lang="en-US" sz="2000" b="0">
              <a:latin typeface="Times New Roman" pitchFamily="18" charset="0"/>
              <a:sym typeface="Symbol" pitchFamily="18" charset="2"/>
            </a:endParaRPr>
          </a:p>
          <a:p>
            <a:pPr marL="342900" indent="-342900">
              <a:spcBef>
                <a:spcPct val="50000"/>
              </a:spcBef>
              <a:buFontTx/>
              <a:buAutoNum type="arabicParenR"/>
            </a:pPr>
            <a:r>
              <a:rPr lang="ru-RU" sz="2000" b="0" u="sng">
                <a:latin typeface="Times New Roman" pitchFamily="18" charset="0"/>
                <a:sym typeface="Symbol" pitchFamily="18" charset="2"/>
              </a:rPr>
              <a:t>Ограниченный недетерминизм реализации</a:t>
            </a:r>
            <a:r>
              <a:rPr lang="ru-RU" sz="2000" b="0">
                <a:latin typeface="Times New Roman" pitchFamily="18" charset="0"/>
                <a:sym typeface="Symbol" pitchFamily="18" charset="2"/>
              </a:rPr>
              <a:t>:</a:t>
            </a:r>
            <a:br>
              <a:rPr lang="ru-RU" sz="2000" b="0">
                <a:latin typeface="Times New Roman" pitchFamily="18" charset="0"/>
                <a:sym typeface="Symbol" pitchFamily="18" charset="2"/>
              </a:rPr>
            </a:br>
            <a:r>
              <a:rPr lang="ru-RU" sz="2000" b="0">
                <a:latin typeface="Times New Roman" pitchFamily="18" charset="0"/>
                <a:sym typeface="Symbol" pitchFamily="18" charset="2"/>
              </a:rPr>
              <a:t>реализация </a:t>
            </a:r>
            <a:r>
              <a:rPr lang="en-US" sz="2000" b="0">
                <a:latin typeface="Courier New" pitchFamily="49" charset="0"/>
                <a:sym typeface="Symbol" pitchFamily="18" charset="2"/>
              </a:rPr>
              <a:t>t</a:t>
            </a:r>
            <a:r>
              <a:rPr lang="ru-RU" sz="2000" b="0">
                <a:latin typeface="Times New Roman" pitchFamily="18" charset="0"/>
                <a:sym typeface="Symbol" pitchFamily="18" charset="2"/>
              </a:rPr>
              <a:t>-недетерминирована = в результате повторения</a:t>
            </a:r>
            <a:r>
              <a:rPr lang="ru-RU" sz="2000" b="0">
                <a:latin typeface="Courier New" pitchFamily="49" charset="0"/>
                <a:sym typeface="Symbol" pitchFamily="18" charset="2"/>
              </a:rPr>
              <a:t> </a:t>
            </a:r>
            <a:r>
              <a:rPr lang="en-US" sz="2000" b="0">
                <a:latin typeface="Courier New" pitchFamily="49" charset="0"/>
                <a:sym typeface="Symbol" pitchFamily="18" charset="2"/>
              </a:rPr>
              <a:t>t</a:t>
            </a:r>
            <a:r>
              <a:rPr lang="ru-RU" sz="2000" b="0">
                <a:latin typeface="Courier New" pitchFamily="49" charset="0"/>
                <a:sym typeface="Symbol" pitchFamily="18" charset="2"/>
              </a:rPr>
              <a:t> </a:t>
            </a:r>
            <a:r>
              <a:rPr lang="ru-RU" sz="2000" b="0">
                <a:latin typeface="Times New Roman" pitchFamily="18" charset="0"/>
                <a:sym typeface="Symbol" pitchFamily="18" charset="2"/>
              </a:rPr>
              <a:t>раз</a:t>
            </a:r>
            <a:br>
              <a:rPr lang="ru-RU" sz="2000" b="0">
                <a:latin typeface="Times New Roman" pitchFamily="18" charset="0"/>
                <a:sym typeface="Symbol" pitchFamily="18" charset="2"/>
              </a:rPr>
            </a:br>
            <a:r>
              <a:rPr lang="ru-RU" sz="2000" b="0">
                <a:latin typeface="Times New Roman" pitchFamily="18" charset="0"/>
                <a:sym typeface="Symbol" pitchFamily="18" charset="2"/>
              </a:rPr>
              <a:t>одного и того же тестового воздействия</a:t>
            </a:r>
            <a:br>
              <a:rPr lang="ru-RU" sz="2000" b="0">
                <a:latin typeface="Times New Roman" pitchFamily="18" charset="0"/>
                <a:sym typeface="Symbol" pitchFamily="18" charset="2"/>
              </a:rPr>
            </a:br>
            <a:r>
              <a:rPr lang="ru-RU" sz="2000" b="0">
                <a:latin typeface="Times New Roman" pitchFamily="18" charset="0"/>
                <a:sym typeface="Symbol" pitchFamily="18" charset="2"/>
              </a:rPr>
              <a:t>в одном и том же состоянии реализации</a:t>
            </a:r>
            <a:br>
              <a:rPr lang="ru-RU" sz="2000" b="0">
                <a:latin typeface="Times New Roman" pitchFamily="18" charset="0"/>
                <a:sym typeface="Symbol" pitchFamily="18" charset="2"/>
              </a:rPr>
            </a:br>
            <a:r>
              <a:rPr lang="ru-RU" sz="2000" b="0">
                <a:latin typeface="Times New Roman" pitchFamily="18" charset="0"/>
                <a:sym typeface="Symbol" pitchFamily="18" charset="2"/>
              </a:rPr>
              <a:t>будут получены все возможные варианты поведения реализации,</a:t>
            </a:r>
            <a:br>
              <a:rPr lang="ru-RU" sz="2000" b="0">
                <a:latin typeface="Times New Roman" pitchFamily="18" charset="0"/>
                <a:sym typeface="Symbol" pitchFamily="18" charset="2"/>
              </a:rPr>
            </a:br>
            <a:r>
              <a:rPr lang="ru-RU" sz="2000" b="0">
                <a:latin typeface="Times New Roman" pitchFamily="18" charset="0"/>
                <a:sym typeface="Symbol" pitchFamily="18" charset="2"/>
              </a:rPr>
              <a:t>то есть все пары (наблюдение, постсостояние).</a:t>
            </a:r>
          </a:p>
          <a:p>
            <a:pPr marL="342900" indent="-342900">
              <a:spcBef>
                <a:spcPct val="50000"/>
              </a:spcBef>
              <a:buFontTx/>
              <a:buAutoNum type="arabicParenR"/>
            </a:pPr>
            <a:r>
              <a:rPr lang="ru-RU" sz="2000" b="0" u="sng">
                <a:latin typeface="Times New Roman" pitchFamily="18" charset="0"/>
                <a:sym typeface="Symbol" pitchFamily="18" charset="2"/>
              </a:rPr>
              <a:t>Сильно-связность </a:t>
            </a:r>
            <a:r>
              <a:rPr lang="en-US" sz="2000" b="0" u="sng">
                <a:latin typeface="Times New Roman" pitchFamily="18" charset="0"/>
                <a:sym typeface="Symbol" pitchFamily="18" charset="2"/>
              </a:rPr>
              <a:t>LTS</a:t>
            </a:r>
            <a:r>
              <a:rPr lang="ru-RU" sz="2000" b="0" u="sng">
                <a:latin typeface="Times New Roman" pitchFamily="18" charset="0"/>
                <a:sym typeface="Symbol" pitchFamily="18" charset="2"/>
              </a:rPr>
              <a:t> реализации</a:t>
            </a:r>
            <a:r>
              <a:rPr lang="ru-RU" sz="2000" b="0">
                <a:latin typeface="Times New Roman" pitchFamily="18" charset="0"/>
                <a:sym typeface="Symbol" pitchFamily="18" charset="2"/>
              </a:rPr>
              <a:t> =</a:t>
            </a:r>
            <a:br>
              <a:rPr lang="ru-RU" sz="2000" b="0">
                <a:latin typeface="Times New Roman" pitchFamily="18" charset="0"/>
                <a:sym typeface="Symbol" pitchFamily="18" charset="2"/>
              </a:rPr>
            </a:br>
            <a:r>
              <a:rPr lang="ru-RU" sz="2000" b="0">
                <a:latin typeface="Times New Roman" pitchFamily="18" charset="0"/>
                <a:sym typeface="Symbol" pitchFamily="18" charset="2"/>
              </a:rPr>
              <a:t>из каждого состояния можно безопасно перейти в любое другое состояние,</a:t>
            </a:r>
            <a:br>
              <a:rPr lang="ru-RU" sz="2000" b="0">
                <a:latin typeface="Times New Roman" pitchFamily="18" charset="0"/>
                <a:sym typeface="Symbol" pitchFamily="18" charset="2"/>
              </a:rPr>
            </a:br>
            <a:r>
              <a:rPr lang="ru-RU" sz="2000" b="0">
                <a:latin typeface="Times New Roman" pitchFamily="18" charset="0"/>
                <a:sym typeface="Symbol" pitchFamily="18" charset="2"/>
              </a:rPr>
              <a:t>возможно с использованием операции «рестарт».</a:t>
            </a:r>
            <a:br>
              <a:rPr lang="ru-RU" sz="2000" b="0">
                <a:latin typeface="Times New Roman" pitchFamily="18" charset="0"/>
                <a:sym typeface="Symbol" pitchFamily="18" charset="2"/>
              </a:rPr>
            </a:br>
            <a:r>
              <a:rPr lang="ru-RU" sz="2000" b="0">
                <a:latin typeface="Times New Roman" pitchFamily="18" charset="0"/>
                <a:sym typeface="Symbol" pitchFamily="18" charset="2"/>
              </a:rPr>
              <a:t>(Достаточно ограничиться состояниями,</a:t>
            </a:r>
            <a:br>
              <a:rPr lang="ru-RU" sz="2000" b="0">
                <a:latin typeface="Times New Roman" pitchFamily="18" charset="0"/>
                <a:sym typeface="Symbol" pitchFamily="18" charset="2"/>
              </a:rPr>
            </a:br>
            <a:r>
              <a:rPr lang="ru-RU" sz="2000" b="0">
                <a:latin typeface="Times New Roman" pitchFamily="18" charset="0"/>
                <a:sym typeface="Symbol" pitchFamily="18" charset="2"/>
              </a:rPr>
              <a:t>достижимыми по безопасным трассам спецификации.)</a:t>
            </a:r>
            <a:endParaRPr lang="en-US" sz="2000" b="0">
              <a:latin typeface="Times New Roman" pitchFamily="18" charset="0"/>
              <a:sym typeface="Symbol" pitchFamily="18" charset="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3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10639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Left)">
                                      <p:cBhvr>
                                        <p:cTn id="11" dur="500"/>
                                        <p:tgtEl>
                                          <p:spTgt spid="10639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3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42" presetClass="path" presetSubtype="0" accel="50000" decel="5000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2.59259E-6 L -3.33333E-6 0.07755 " pathEditMode="relative" rAng="0" ptsTypes="AA">
                                      <p:cBhvr>
                                        <p:cTn id="14" dur="500" fill="hold"/>
                                        <p:tgtEl>
                                          <p:spTgt spid="10639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10639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10639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3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42" presetClass="path" presetSubtype="0" accel="50000" decel="5000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0.07754 L -3.33333E-6 0.14838 " pathEditMode="relative" rAng="0" ptsTypes="AA">
                                      <p:cBhvr>
                                        <p:cTn id="22" dur="500" fill="hold"/>
                                        <p:tgtEl>
                                          <p:spTgt spid="10639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Left)">
                                      <p:cBhvr>
                                        <p:cTn id="26" dur="500"/>
                                        <p:tgtEl>
                                          <p:spTgt spid="10639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3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42" presetClass="path" presetSubtype="0" accel="50000" decel="5000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0.14838 L -3.33333E-6 0.42917 " pathEditMode="relative" rAng="0" ptsTypes="AA">
                                      <p:cBhvr>
                                        <p:cTn id="29" dur="500" fill="hold"/>
                                        <p:tgtEl>
                                          <p:spTgt spid="10639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4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3957" grpId="0"/>
      <p:bldP spid="1063958" grpId="0"/>
      <p:bldP spid="1063959" grpId="0"/>
      <p:bldP spid="1063960" grpId="3"/>
      <p:bldP spid="1063960" grpId="4"/>
      <p:bldP spid="1063960" grpId="5"/>
      <p:bldP spid="1063960" grpId="6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E1367-5F4D-4BFE-8416-4391FDB7D516}" type="slidenum">
              <a:rPr lang="ru-RU"/>
              <a:pPr/>
              <a:t>14</a:t>
            </a:fld>
            <a:endParaRPr lang="ru-RU"/>
          </a:p>
        </p:txBody>
      </p:sp>
      <p:sp>
        <p:nvSpPr>
          <p:cNvPr id="1065986" name="Rectangle 2"/>
          <p:cNvSpPr>
            <a:spLocks noChangeArrowheads="1"/>
          </p:cNvSpPr>
          <p:nvPr/>
        </p:nvSpPr>
        <p:spPr bwMode="auto">
          <a:xfrm rot="5400000" flipV="1">
            <a:off x="-3385343" y="3420268"/>
            <a:ext cx="6858000" cy="17463"/>
          </a:xfrm>
          <a:prstGeom prst="rect">
            <a:avLst/>
          </a:prstGeom>
          <a:gradFill rotWithShape="1">
            <a:gsLst>
              <a:gs pos="0">
                <a:srgbClr val="7FA9D3"/>
              </a:gs>
              <a:gs pos="100000">
                <a:srgbClr val="7FA9D3">
                  <a:gamma/>
                  <a:tint val="0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grpSp>
        <p:nvGrpSpPr>
          <p:cNvPr id="1065987" name="Group 3"/>
          <p:cNvGrpSpPr>
            <a:grpSpLocks/>
          </p:cNvGrpSpPr>
          <p:nvPr/>
        </p:nvGrpSpPr>
        <p:grpSpPr bwMode="auto">
          <a:xfrm>
            <a:off x="0" y="0"/>
            <a:ext cx="9144000" cy="6865938"/>
            <a:chOff x="0" y="0"/>
            <a:chExt cx="5760" cy="4325"/>
          </a:xfrm>
        </p:grpSpPr>
        <p:sp>
          <p:nvSpPr>
            <p:cNvPr id="1065988" name="Text Box 4"/>
            <p:cNvSpPr txBox="1">
              <a:spLocks noChangeArrowheads="1"/>
            </p:cNvSpPr>
            <p:nvPr/>
          </p:nvSpPr>
          <p:spPr bwMode="auto">
            <a:xfrm>
              <a:off x="3865" y="4114"/>
              <a:ext cx="1" cy="1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algn="just">
                <a:spcBef>
                  <a:spcPct val="50000"/>
                </a:spcBef>
              </a:pPr>
              <a:endParaRPr lang="ru-RU" sz="1600" b="0">
                <a:solidFill>
                  <a:srgbClr val="567F9E"/>
                </a:solidFill>
              </a:endParaRPr>
            </a:p>
          </p:txBody>
        </p:sp>
        <p:grpSp>
          <p:nvGrpSpPr>
            <p:cNvPr id="1065989" name="Group 5"/>
            <p:cNvGrpSpPr>
              <a:grpSpLocks/>
            </p:cNvGrpSpPr>
            <p:nvPr/>
          </p:nvGrpSpPr>
          <p:grpSpPr bwMode="auto">
            <a:xfrm>
              <a:off x="0" y="0"/>
              <a:ext cx="5760" cy="4325"/>
              <a:chOff x="0" y="0"/>
              <a:chExt cx="5760" cy="4325"/>
            </a:xfrm>
          </p:grpSpPr>
          <p:grpSp>
            <p:nvGrpSpPr>
              <p:cNvPr id="1065990" name="Group 6"/>
              <p:cNvGrpSpPr>
                <a:grpSpLocks/>
              </p:cNvGrpSpPr>
              <p:nvPr/>
            </p:nvGrpSpPr>
            <p:grpSpPr bwMode="auto">
              <a:xfrm>
                <a:off x="0" y="0"/>
                <a:ext cx="5760" cy="4325"/>
                <a:chOff x="0" y="0"/>
                <a:chExt cx="5760" cy="4325"/>
              </a:xfrm>
            </p:grpSpPr>
            <p:sp>
              <p:nvSpPr>
                <p:cNvPr id="1065991" name="Rectangle 7"/>
                <p:cNvSpPr>
                  <a:spLocks noChangeArrowheads="1"/>
                </p:cNvSpPr>
                <p:nvPr/>
              </p:nvSpPr>
              <p:spPr bwMode="auto">
                <a:xfrm rot="5400000" flipV="1">
                  <a:off x="-2132" y="2159"/>
                  <a:ext cx="4320" cy="11"/>
                </a:xfrm>
                <a:prstGeom prst="rect">
                  <a:avLst/>
                </a:prstGeom>
                <a:gradFill rotWithShape="1">
                  <a:gsLst>
                    <a:gs pos="0">
                      <a:srgbClr val="7FA9D3"/>
                    </a:gs>
                    <a:gs pos="100000">
                      <a:srgbClr val="7FA9D3">
                        <a:gamma/>
                        <a:tint val="0"/>
                        <a:invGamma/>
                      </a:srgbClr>
                    </a:gs>
                  </a:gsLst>
                  <a:lin ang="0" scaled="1"/>
                </a:gra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65992" name="Rectangle 8"/>
                <p:cNvSpPr>
                  <a:spLocks noChangeArrowheads="1"/>
                </p:cNvSpPr>
                <p:nvPr/>
              </p:nvSpPr>
              <p:spPr bwMode="auto">
                <a:xfrm flipH="1" flipV="1">
                  <a:off x="0" y="50"/>
                  <a:ext cx="5760" cy="11"/>
                </a:xfrm>
                <a:prstGeom prst="rect">
                  <a:avLst/>
                </a:prstGeom>
                <a:gradFill rotWithShape="1">
                  <a:gsLst>
                    <a:gs pos="0">
                      <a:srgbClr val="7FA9D3"/>
                    </a:gs>
                    <a:gs pos="100000">
                      <a:srgbClr val="7FA9D3">
                        <a:gamma/>
                        <a:tint val="0"/>
                        <a:invGamma/>
                      </a:srgbClr>
                    </a:gs>
                  </a:gsLst>
                  <a:lin ang="0" scaled="1"/>
                </a:gra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65993" name="Rectangle 9"/>
                <p:cNvSpPr>
                  <a:spLocks noChangeArrowheads="1"/>
                </p:cNvSpPr>
                <p:nvPr/>
              </p:nvSpPr>
              <p:spPr bwMode="auto">
                <a:xfrm>
                  <a:off x="0" y="4274"/>
                  <a:ext cx="5760" cy="11"/>
                </a:xfrm>
                <a:prstGeom prst="rect">
                  <a:avLst/>
                </a:prstGeom>
                <a:gradFill rotWithShape="1">
                  <a:gsLst>
                    <a:gs pos="0">
                      <a:srgbClr val="7FA9D3"/>
                    </a:gs>
                    <a:gs pos="100000">
                      <a:srgbClr val="7FA9D3">
                        <a:gamma/>
                        <a:tint val="0"/>
                        <a:invGamma/>
                      </a:srgbClr>
                    </a:gs>
                  </a:gsLst>
                  <a:lin ang="0" scaled="1"/>
                </a:gra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65994" name="Rectangle 10"/>
                <p:cNvSpPr>
                  <a:spLocks noChangeArrowheads="1"/>
                </p:cNvSpPr>
                <p:nvPr/>
              </p:nvSpPr>
              <p:spPr bwMode="auto">
                <a:xfrm rot="5400000" flipV="1">
                  <a:off x="3550" y="2154"/>
                  <a:ext cx="4320" cy="11"/>
                </a:xfrm>
                <a:prstGeom prst="rect">
                  <a:avLst/>
                </a:prstGeom>
                <a:gradFill rotWithShape="1">
                  <a:gsLst>
                    <a:gs pos="0">
                      <a:srgbClr val="7FA9D3"/>
                    </a:gs>
                    <a:gs pos="100000">
                      <a:srgbClr val="7FA9D3">
                        <a:gamma/>
                        <a:tint val="0"/>
                        <a:invGamma/>
                      </a:srgbClr>
                    </a:gs>
                  </a:gsLst>
                  <a:lin ang="0" scaled="1"/>
                </a:gra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65995" name="Text Box 11"/>
                <p:cNvSpPr txBox="1">
                  <a:spLocks noChangeArrowheads="1"/>
                </p:cNvSpPr>
                <p:nvPr/>
              </p:nvSpPr>
              <p:spPr bwMode="auto">
                <a:xfrm>
                  <a:off x="147" y="4115"/>
                  <a:ext cx="2415" cy="15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lIns="0" tIns="0" rIns="0" bIns="0" anchor="b"/>
                <a:lstStyle/>
                <a:p>
                  <a:pPr>
                    <a:spcBef>
                      <a:spcPct val="50000"/>
                    </a:spcBef>
                  </a:pPr>
                  <a:r>
                    <a:rPr lang="ru-RU" sz="1600" b="0">
                      <a:solidFill>
                        <a:srgbClr val="567F9E"/>
                      </a:solidFill>
                    </a:rPr>
                    <a:t>Игорь Борисович Бурдонов </a:t>
                  </a:r>
                  <a:r>
                    <a:rPr lang="en-US" sz="1600" b="0">
                      <a:solidFill>
                        <a:srgbClr val="567F9E"/>
                      </a:solidFill>
                    </a:rPr>
                    <a:t>&amp;</a:t>
                  </a:r>
                  <a:r>
                    <a:rPr lang="ru-RU" sz="1600" b="0">
                      <a:solidFill>
                        <a:srgbClr val="567F9E"/>
                      </a:solidFill>
                    </a:rPr>
                    <a:t> Александр Сергеевич Косачев,   ИСП РАН</a:t>
                  </a:r>
                </a:p>
              </p:txBody>
            </p:sp>
            <p:sp>
              <p:nvSpPr>
                <p:cNvPr id="1065996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68" y="30"/>
                  <a:ext cx="5602" cy="173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  <a:effectLst/>
              </p:spPr>
              <p:txBody>
                <a:bodyPr lIns="0" tIns="0" rIns="0" bIns="0"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ru-RU" b="0">
                      <a:solidFill>
                        <a:srgbClr val="567F9E"/>
                      </a:solidFill>
                      <a:latin typeface="Times New Roman" pitchFamily="18" charset="0"/>
                    </a:rPr>
                    <a:t>Тестирование конформности с открытым состоянием</a:t>
                  </a:r>
                </a:p>
              </p:txBody>
            </p:sp>
          </p:grpSp>
          <p:sp>
            <p:nvSpPr>
              <p:cNvPr id="1065997" name="Text Box 13"/>
              <p:cNvSpPr txBox="1">
                <a:spLocks noChangeArrowheads="1"/>
              </p:cNvSpPr>
              <p:nvPr/>
            </p:nvSpPr>
            <p:spPr bwMode="auto">
              <a:xfrm>
                <a:off x="5443" y="3962"/>
                <a:ext cx="198" cy="134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lIns="0" tIns="0" rIns="0" bIns="0"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ru-RU" sz="1400" b="0"/>
                  <a:t>(12)</a:t>
                </a:r>
              </a:p>
            </p:txBody>
          </p:sp>
        </p:grpSp>
      </p:grpSp>
      <p:sp>
        <p:nvSpPr>
          <p:cNvPr id="1065998" name="Rectangle 14"/>
          <p:cNvSpPr>
            <a:spLocks noGrp="1" noChangeArrowheads="1"/>
          </p:cNvSpPr>
          <p:nvPr>
            <p:ph type="title"/>
          </p:nvPr>
        </p:nvSpPr>
        <p:spPr>
          <a:xfrm>
            <a:off x="179388" y="390525"/>
            <a:ext cx="8748712" cy="577850"/>
          </a:xfrm>
          <a:noFill/>
          <a:ln/>
        </p:spPr>
        <p:txBody>
          <a:bodyPr lIns="0" tIns="90000" rIns="0" bIns="90000">
            <a:spAutoFit/>
          </a:bodyPr>
          <a:lstStyle/>
          <a:p>
            <a:r>
              <a:rPr lang="ru-RU" sz="26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2. Отличия от алгоритма аналитической верификации</a:t>
            </a:r>
          </a:p>
        </p:txBody>
      </p:sp>
      <p:sp>
        <p:nvSpPr>
          <p:cNvPr id="1066002" name="Text Box 18"/>
          <p:cNvSpPr txBox="1">
            <a:spLocks noChangeArrowheads="1"/>
          </p:cNvSpPr>
          <p:nvPr/>
        </p:nvSpPr>
        <p:spPr bwMode="auto">
          <a:xfrm>
            <a:off x="-36513" y="985838"/>
            <a:ext cx="334963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>
                <a:solidFill>
                  <a:srgbClr val="FF0000"/>
                </a:solidFill>
                <a:sym typeface="Wingdings" pitchFamily="2" charset="2"/>
              </a:rPr>
              <a:t></a:t>
            </a:r>
          </a:p>
        </p:txBody>
      </p:sp>
      <p:sp>
        <p:nvSpPr>
          <p:cNvPr id="1066003" name="Text Box 19"/>
          <p:cNvSpPr txBox="1">
            <a:spLocks noChangeArrowheads="1"/>
          </p:cNvSpPr>
          <p:nvPr/>
        </p:nvSpPr>
        <p:spPr bwMode="auto">
          <a:xfrm>
            <a:off x="192088" y="981075"/>
            <a:ext cx="8772525" cy="5435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72000" tIns="36000" rIns="72000" bIns="36000">
            <a:spAutoFit/>
          </a:bodyPr>
          <a:lstStyle/>
          <a:p>
            <a:pPr marL="342900" indent="-342900">
              <a:buFontTx/>
              <a:buAutoNum type="arabicParenR"/>
            </a:pPr>
            <a:r>
              <a:rPr lang="ru-RU" sz="2000" b="0">
                <a:latin typeface="Times New Roman" pitchFamily="18" charset="0"/>
                <a:sym typeface="Symbol" pitchFamily="18" charset="2"/>
              </a:rPr>
              <a:t>Реализация неизвестна, поэтому множества</a:t>
            </a:r>
            <a:r>
              <a:rPr lang="ru-RU" sz="2000">
                <a:latin typeface="Courier New" pitchFamily="49" charset="0"/>
                <a:sym typeface="Symbol" pitchFamily="18" charset="2"/>
              </a:rPr>
              <a:t> </a:t>
            </a:r>
            <a:r>
              <a:rPr lang="en-US" sz="2000">
                <a:latin typeface="Times New Roman" pitchFamily="18" charset="0"/>
                <a:sym typeface="Symbol" pitchFamily="18" charset="2"/>
              </a:rPr>
              <a:t>C</a:t>
            </a:r>
            <a:r>
              <a:rPr lang="en-US" sz="2000">
                <a:latin typeface="Courier New" pitchFamily="49" charset="0"/>
                <a:sym typeface="Symbol" pitchFamily="18" charset="2"/>
              </a:rPr>
              <a:t>(i) </a:t>
            </a:r>
            <a:r>
              <a:rPr lang="ru-RU" sz="2000" b="0">
                <a:latin typeface="Times New Roman" pitchFamily="18" charset="0"/>
                <a:sym typeface="Symbol" pitchFamily="18" charset="2"/>
              </a:rPr>
              <a:t>и</a:t>
            </a:r>
            <a:r>
              <a:rPr lang="ru-RU" sz="2000">
                <a:latin typeface="Courier New" pitchFamily="49" charset="0"/>
                <a:sym typeface="Symbol" pitchFamily="18" charset="2"/>
              </a:rPr>
              <a:t> </a:t>
            </a:r>
            <a:r>
              <a:rPr lang="en-US" sz="2000">
                <a:latin typeface="Times New Roman" pitchFamily="18" charset="0"/>
                <a:sym typeface="Symbol" pitchFamily="18" charset="2"/>
              </a:rPr>
              <a:t>D</a:t>
            </a:r>
            <a:r>
              <a:rPr lang="en-US" sz="2000">
                <a:latin typeface="Courier New" pitchFamily="49" charset="0"/>
                <a:sym typeface="Symbol" pitchFamily="18" charset="2"/>
              </a:rPr>
              <a:t>(i)</a:t>
            </a:r>
            <a:r>
              <a:rPr lang="ru-RU" sz="2000">
                <a:latin typeface="Courier New" pitchFamily="49" charset="0"/>
                <a:sym typeface="Symbol" pitchFamily="18" charset="2"/>
              </a:rPr>
              <a:t> </a:t>
            </a:r>
            <a:r>
              <a:rPr lang="ru-RU" sz="2000" b="0">
                <a:latin typeface="Times New Roman" pitchFamily="18" charset="0"/>
                <a:sym typeface="Symbol" pitchFamily="18" charset="2"/>
              </a:rPr>
              <a:t>неизвестны.</a:t>
            </a:r>
            <a:br>
              <a:rPr lang="ru-RU" sz="2000" b="0">
                <a:latin typeface="Times New Roman" pitchFamily="18" charset="0"/>
                <a:sym typeface="Symbol" pitchFamily="18" charset="2"/>
              </a:rPr>
            </a:br>
            <a:r>
              <a:rPr lang="en-US" sz="2000">
                <a:latin typeface="Times New Roman" pitchFamily="18" charset="0"/>
                <a:sym typeface="Symbol" pitchFamily="18" charset="2"/>
              </a:rPr>
              <a:t>D</a:t>
            </a:r>
            <a:r>
              <a:rPr lang="en-US" sz="2000">
                <a:latin typeface="Courier New" pitchFamily="49" charset="0"/>
                <a:sym typeface="Symbol" pitchFamily="18" charset="2"/>
              </a:rPr>
              <a:t>(i)</a:t>
            </a:r>
            <a:r>
              <a:rPr lang="ru-RU" sz="2000">
                <a:latin typeface="Courier New" pitchFamily="49" charset="0"/>
                <a:sym typeface="Symbol" pitchFamily="18" charset="2"/>
              </a:rPr>
              <a:t> </a:t>
            </a:r>
            <a:r>
              <a:rPr lang="ru-RU" sz="2000" b="0">
                <a:latin typeface="Times New Roman" pitchFamily="18" charset="0"/>
                <a:sym typeface="Symbol" pitchFamily="18" charset="2"/>
              </a:rPr>
              <a:t>нужны только для проверки гипотезы о безопасности.</a:t>
            </a:r>
            <a:br>
              <a:rPr lang="ru-RU" sz="2000" b="0">
                <a:latin typeface="Times New Roman" pitchFamily="18" charset="0"/>
                <a:sym typeface="Symbol" pitchFamily="18" charset="2"/>
              </a:rPr>
            </a:br>
            <a:r>
              <a:rPr lang="ru-RU" sz="2000">
                <a:latin typeface="Times New Roman" pitchFamily="18" charset="0"/>
                <a:sym typeface="Symbol" pitchFamily="18" charset="2"/>
              </a:rPr>
              <a:t>С</a:t>
            </a:r>
            <a:r>
              <a:rPr lang="en-US" sz="2000">
                <a:latin typeface="Courier New" pitchFamily="49" charset="0"/>
                <a:sym typeface="Symbol" pitchFamily="18" charset="2"/>
              </a:rPr>
              <a:t>(i)</a:t>
            </a:r>
            <a:r>
              <a:rPr lang="ru-RU" sz="2000">
                <a:latin typeface="Courier New" pitchFamily="49" charset="0"/>
                <a:sym typeface="Symbol" pitchFamily="18" charset="2"/>
              </a:rPr>
              <a:t> </a:t>
            </a:r>
            <a:r>
              <a:rPr lang="ru-RU" sz="2000" b="0">
                <a:latin typeface="Times New Roman" pitchFamily="18" charset="0"/>
                <a:sym typeface="Symbol" pitchFamily="18" charset="2"/>
              </a:rPr>
              <a:t>будут строиться по ходу тестирования.</a:t>
            </a:r>
          </a:p>
          <a:p>
            <a:pPr marL="342900" indent="-342900">
              <a:spcBef>
                <a:spcPct val="10000"/>
              </a:spcBef>
              <a:buFontTx/>
              <a:buAutoNum type="arabicParenR"/>
            </a:pPr>
            <a:r>
              <a:rPr lang="ru-RU" sz="2000" b="0">
                <a:latin typeface="Times New Roman" pitchFamily="18" charset="0"/>
                <a:sym typeface="Symbol" pitchFamily="18" charset="2"/>
              </a:rPr>
              <a:t>Тестирование – это чередующаяся цепочка следующих действий:</a:t>
            </a:r>
          </a:p>
          <a:p>
            <a:pPr marL="800100" lvl="1" indent="-342900">
              <a:spcBef>
                <a:spcPct val="10000"/>
              </a:spcBef>
              <a:buFontTx/>
              <a:buAutoNum type="alphaLcParenR"/>
            </a:pPr>
            <a:r>
              <a:rPr lang="ru-RU" sz="2000" b="0">
                <a:latin typeface="Times New Roman" pitchFamily="18" charset="0"/>
                <a:sym typeface="Symbol" pitchFamily="18" charset="2"/>
              </a:rPr>
              <a:t>Тестовое воздействие + получение наблюдения + опрос постсостояния,</a:t>
            </a:r>
            <a:br>
              <a:rPr lang="ru-RU" sz="2000" b="0">
                <a:latin typeface="Times New Roman" pitchFamily="18" charset="0"/>
                <a:sym typeface="Symbol" pitchFamily="18" charset="2"/>
              </a:rPr>
            </a:br>
            <a:r>
              <a:rPr lang="ru-RU" sz="2000" b="0">
                <a:latin typeface="Times New Roman" pitchFamily="18" charset="0"/>
                <a:sym typeface="Symbol" pitchFamily="18" charset="2"/>
              </a:rPr>
              <a:t>т.е. получение перехода реализации.</a:t>
            </a:r>
          </a:p>
          <a:p>
            <a:pPr marL="800100" lvl="1" indent="-342900">
              <a:spcBef>
                <a:spcPct val="10000"/>
              </a:spcBef>
              <a:buFontTx/>
              <a:buAutoNum type="alphaLcParenR"/>
            </a:pPr>
            <a:r>
              <a:rPr lang="ru-RU" sz="2000" b="0">
                <a:latin typeface="Times New Roman" pitchFamily="18" charset="0"/>
                <a:sym typeface="Symbol" pitchFamily="18" charset="2"/>
              </a:rPr>
              <a:t>Если получен новый переход, выполняется аналитическая верификация</a:t>
            </a:r>
            <a:br>
              <a:rPr lang="ru-RU" sz="2000" b="0">
                <a:latin typeface="Times New Roman" pitchFamily="18" charset="0"/>
                <a:sym typeface="Symbol" pitchFamily="18" charset="2"/>
              </a:rPr>
            </a:br>
            <a:r>
              <a:rPr lang="ru-RU" sz="2000" b="0">
                <a:latin typeface="Times New Roman" pitchFamily="18" charset="0"/>
                <a:sym typeface="Symbol" pitchFamily="18" charset="2"/>
              </a:rPr>
              <a:t>этого перехода и, возможно, ранее полученных переходов.</a:t>
            </a:r>
            <a:br>
              <a:rPr lang="ru-RU" sz="2000" b="0">
                <a:latin typeface="Times New Roman" pitchFamily="18" charset="0"/>
                <a:sym typeface="Symbol" pitchFamily="18" charset="2"/>
              </a:rPr>
            </a:br>
            <a:r>
              <a:rPr lang="ru-RU" sz="2000" b="0">
                <a:latin typeface="Times New Roman" pitchFamily="18" charset="0"/>
                <a:sym typeface="Symbol" pitchFamily="18" charset="2"/>
              </a:rPr>
              <a:t>Когда список </a:t>
            </a:r>
            <a:r>
              <a:rPr lang="en-US" sz="2000">
                <a:latin typeface="Times New Roman" pitchFamily="18" charset="0"/>
                <a:sym typeface="Symbol" pitchFamily="18" charset="2"/>
              </a:rPr>
              <a:t>W</a:t>
            </a:r>
            <a:r>
              <a:rPr lang="ru-RU" sz="2000" b="0">
                <a:latin typeface="Times New Roman" pitchFamily="18" charset="0"/>
                <a:sym typeface="Symbol" pitchFamily="18" charset="2"/>
              </a:rPr>
              <a:t> становится пуст, тестирование не заканчивается,</a:t>
            </a:r>
            <a:br>
              <a:rPr lang="ru-RU" sz="2000" b="0">
                <a:latin typeface="Times New Roman" pitchFamily="18" charset="0"/>
                <a:sym typeface="Symbol" pitchFamily="18" charset="2"/>
              </a:rPr>
            </a:br>
            <a:r>
              <a:rPr lang="ru-RU" sz="2000" b="0">
                <a:latin typeface="Times New Roman" pitchFamily="18" charset="0"/>
                <a:sym typeface="Symbol" pitchFamily="18" charset="2"/>
              </a:rPr>
              <a:t>а выполняется п. 2</a:t>
            </a:r>
            <a:r>
              <a:rPr lang="en-US" sz="2000" b="0">
                <a:latin typeface="Times New Roman" pitchFamily="18" charset="0"/>
                <a:sym typeface="Symbol" pitchFamily="18" charset="2"/>
              </a:rPr>
              <a:t>a</a:t>
            </a:r>
            <a:r>
              <a:rPr lang="ru-RU" sz="2000" b="0">
                <a:latin typeface="Times New Roman" pitchFamily="18" charset="0"/>
                <a:sym typeface="Symbol" pitchFamily="18" charset="2"/>
              </a:rPr>
              <a:t>.</a:t>
            </a:r>
          </a:p>
          <a:p>
            <a:pPr marL="342900" indent="-342900">
              <a:spcBef>
                <a:spcPct val="10000"/>
              </a:spcBef>
              <a:buFontTx/>
              <a:buAutoNum type="arabicParenR"/>
            </a:pPr>
            <a:r>
              <a:rPr lang="ru-RU" sz="2000" b="0">
                <a:latin typeface="Times New Roman" pitchFamily="18" charset="0"/>
                <a:sym typeface="Symbol" pitchFamily="18" charset="2"/>
              </a:rPr>
              <a:t>Ограничение недерминизма реализации позволяет в каждом её состоянии</a:t>
            </a:r>
            <a:br>
              <a:rPr lang="ru-RU" sz="2000" b="0">
                <a:latin typeface="Times New Roman" pitchFamily="18" charset="0"/>
                <a:sym typeface="Symbol" pitchFamily="18" charset="2"/>
              </a:rPr>
            </a:br>
            <a:r>
              <a:rPr lang="ru-RU" sz="2000" b="0">
                <a:latin typeface="Times New Roman" pitchFamily="18" charset="0"/>
                <a:sym typeface="Symbol" pitchFamily="18" charset="2"/>
              </a:rPr>
              <a:t>выполнять каждое тестовое воздействие не более</a:t>
            </a:r>
            <a:r>
              <a:rPr lang="ru-RU" sz="2000" b="0">
                <a:latin typeface="Courier New" pitchFamily="49" charset="0"/>
                <a:sym typeface="Symbol" pitchFamily="18" charset="2"/>
              </a:rPr>
              <a:t> </a:t>
            </a:r>
            <a:r>
              <a:rPr lang="en-US" sz="2000" b="0">
                <a:latin typeface="Courier New" pitchFamily="49" charset="0"/>
                <a:sym typeface="Symbol" pitchFamily="18" charset="2"/>
              </a:rPr>
              <a:t>t</a:t>
            </a:r>
            <a:r>
              <a:rPr lang="ru-RU" sz="2000" b="0">
                <a:latin typeface="Courier New" pitchFamily="49" charset="0"/>
                <a:sym typeface="Symbol" pitchFamily="18" charset="2"/>
              </a:rPr>
              <a:t> </a:t>
            </a:r>
            <a:r>
              <a:rPr lang="ru-RU" sz="2000" b="0">
                <a:latin typeface="Times New Roman" pitchFamily="18" charset="0"/>
                <a:sym typeface="Symbol" pitchFamily="18" charset="2"/>
              </a:rPr>
              <a:t>раз.</a:t>
            </a:r>
          </a:p>
          <a:p>
            <a:pPr marL="342900" indent="-342900">
              <a:spcBef>
                <a:spcPct val="10000"/>
              </a:spcBef>
              <a:buFontTx/>
              <a:buAutoNum type="arabicParenR"/>
            </a:pPr>
            <a:r>
              <a:rPr lang="ru-RU" sz="2000" b="0">
                <a:latin typeface="Times New Roman" pitchFamily="18" charset="0"/>
                <a:sym typeface="Symbol" pitchFamily="18" charset="2"/>
              </a:rPr>
              <a:t>Если в п.2</a:t>
            </a:r>
            <a:r>
              <a:rPr lang="en-US" sz="2000" b="0">
                <a:latin typeface="Times New Roman" pitchFamily="18" charset="0"/>
                <a:sym typeface="Symbol" pitchFamily="18" charset="2"/>
              </a:rPr>
              <a:t>a</a:t>
            </a:r>
            <a:r>
              <a:rPr lang="ru-RU" sz="2000" b="0">
                <a:latin typeface="Times New Roman" pitchFamily="18" charset="0"/>
                <a:sym typeface="Symbol" pitchFamily="18" charset="2"/>
              </a:rPr>
              <a:t> оказывается, что все переходы из текущего состояния уже</a:t>
            </a:r>
            <a:br>
              <a:rPr lang="ru-RU" sz="2000" b="0">
                <a:latin typeface="Times New Roman" pitchFamily="18" charset="0"/>
                <a:sym typeface="Symbol" pitchFamily="18" charset="2"/>
              </a:rPr>
            </a:br>
            <a:r>
              <a:rPr lang="ru-RU" sz="2000" b="0">
                <a:latin typeface="Times New Roman" pitchFamily="18" charset="0"/>
                <a:sym typeface="Symbol" pitchFamily="18" charset="2"/>
              </a:rPr>
              <a:t>получены = каждое безопасное согласно спецификации тестовое</a:t>
            </a:r>
            <a:br>
              <a:rPr lang="ru-RU" sz="2000" b="0">
                <a:latin typeface="Times New Roman" pitchFamily="18" charset="0"/>
                <a:sym typeface="Symbol" pitchFamily="18" charset="2"/>
              </a:rPr>
            </a:br>
            <a:r>
              <a:rPr lang="ru-RU" sz="2000" b="0">
                <a:latin typeface="Times New Roman" pitchFamily="18" charset="0"/>
                <a:sym typeface="Symbol" pitchFamily="18" charset="2"/>
              </a:rPr>
              <a:t>воздействие выполнено</a:t>
            </a:r>
            <a:r>
              <a:rPr lang="ru-RU" sz="2000" b="0">
                <a:latin typeface="Courier New" pitchFamily="49" charset="0"/>
                <a:sym typeface="Symbol" pitchFamily="18" charset="2"/>
              </a:rPr>
              <a:t> </a:t>
            </a:r>
            <a:r>
              <a:rPr lang="en-US" sz="2000" b="0">
                <a:latin typeface="Courier New" pitchFamily="49" charset="0"/>
                <a:sym typeface="Symbol" pitchFamily="18" charset="2"/>
              </a:rPr>
              <a:t>t</a:t>
            </a:r>
            <a:r>
              <a:rPr lang="ru-RU" sz="2000" b="0">
                <a:latin typeface="Courier New" pitchFamily="49" charset="0"/>
                <a:sym typeface="Symbol" pitchFamily="18" charset="2"/>
              </a:rPr>
              <a:t> </a:t>
            </a:r>
            <a:r>
              <a:rPr lang="ru-RU" sz="2000" b="0">
                <a:latin typeface="Times New Roman" pitchFamily="18" charset="0"/>
                <a:sym typeface="Symbol" pitchFamily="18" charset="2"/>
              </a:rPr>
              <a:t>раз (состояние </a:t>
            </a:r>
            <a:r>
              <a:rPr lang="ru-RU" sz="2000" i="1">
                <a:latin typeface="Times New Roman" pitchFamily="18" charset="0"/>
                <a:sym typeface="Symbol" pitchFamily="18" charset="2"/>
              </a:rPr>
              <a:t>полное</a:t>
            </a:r>
            <a:r>
              <a:rPr lang="ru-RU" sz="2000" b="0">
                <a:latin typeface="Times New Roman" pitchFamily="18" charset="0"/>
                <a:sym typeface="Symbol" pitchFamily="18" charset="2"/>
              </a:rPr>
              <a:t>), то применяется</a:t>
            </a:r>
            <a:br>
              <a:rPr lang="ru-RU" sz="2000" b="0">
                <a:latin typeface="Times New Roman" pitchFamily="18" charset="0"/>
                <a:sym typeface="Symbol" pitchFamily="18" charset="2"/>
              </a:rPr>
            </a:br>
            <a:r>
              <a:rPr lang="ru-RU" sz="2000" b="0">
                <a:latin typeface="Times New Roman" pitchFamily="18" charset="0"/>
                <a:sym typeface="Symbol" pitchFamily="18" charset="2"/>
              </a:rPr>
              <a:t>специальный алгоритм перемещения в неполное состояние, и далее п.2</a:t>
            </a:r>
            <a:r>
              <a:rPr lang="en-US" sz="2000" b="0">
                <a:latin typeface="Times New Roman" pitchFamily="18" charset="0"/>
                <a:sym typeface="Symbol" pitchFamily="18" charset="2"/>
              </a:rPr>
              <a:t>a</a:t>
            </a:r>
            <a:r>
              <a:rPr lang="ru-RU" sz="2000" b="0">
                <a:latin typeface="Times New Roman" pitchFamily="18" charset="0"/>
                <a:sym typeface="Symbol" pitchFamily="18" charset="2"/>
              </a:rPr>
              <a:t>. </a:t>
            </a:r>
          </a:p>
          <a:p>
            <a:pPr marL="342900" indent="-342900">
              <a:spcBef>
                <a:spcPct val="10000"/>
              </a:spcBef>
              <a:buFontTx/>
              <a:buAutoNum type="arabicParenR"/>
            </a:pPr>
            <a:r>
              <a:rPr lang="ru-RU" sz="2000" b="0">
                <a:latin typeface="Times New Roman" pitchFamily="18" charset="0"/>
                <a:sym typeface="Symbol" pitchFamily="18" charset="2"/>
              </a:rPr>
              <a:t>Тестирование заканчивается, когда все полученные состояния полны.</a:t>
            </a:r>
          </a:p>
        </p:txBody>
      </p:sp>
      <p:sp>
        <p:nvSpPr>
          <p:cNvPr id="1066004" name="Text Box 20"/>
          <p:cNvSpPr txBox="1">
            <a:spLocks noChangeArrowheads="1"/>
          </p:cNvSpPr>
          <p:nvPr/>
        </p:nvSpPr>
        <p:spPr bwMode="auto">
          <a:xfrm>
            <a:off x="34925" y="6029325"/>
            <a:ext cx="107950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None/>
            </a:pPr>
            <a:r>
              <a:rPr lang="ru-RU" sz="1600">
                <a:latin typeface="Times New Roman" pitchFamily="18" charset="0"/>
                <a:sym typeface="Wingdings 3" pitchFamily="18" charset="2"/>
              </a:rPr>
              <a:t></a:t>
            </a:r>
          </a:p>
        </p:txBody>
      </p:sp>
      <p:sp>
        <p:nvSpPr>
          <p:cNvPr id="1066005" name="Text Box 21"/>
          <p:cNvSpPr txBox="1">
            <a:spLocks noChangeArrowheads="1"/>
          </p:cNvSpPr>
          <p:nvPr/>
        </p:nvSpPr>
        <p:spPr bwMode="auto">
          <a:xfrm>
            <a:off x="34925" y="6208713"/>
            <a:ext cx="107950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None/>
            </a:pPr>
            <a:r>
              <a:rPr lang="ru-RU" sz="1600">
                <a:latin typeface="Times New Roman" pitchFamily="18" charset="0"/>
                <a:sym typeface="Wingdings 3" pitchFamily="18" charset="2"/>
              </a:rPr>
              <a:t></a:t>
            </a:r>
          </a:p>
        </p:txBody>
      </p:sp>
      <p:sp>
        <p:nvSpPr>
          <p:cNvPr id="1066006" name="Text Box 22"/>
          <p:cNvSpPr txBox="1">
            <a:spLocks noChangeArrowheads="1"/>
          </p:cNvSpPr>
          <p:nvPr/>
        </p:nvSpPr>
        <p:spPr bwMode="auto">
          <a:xfrm>
            <a:off x="34925" y="6389688"/>
            <a:ext cx="107950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None/>
            </a:pPr>
            <a:r>
              <a:rPr lang="ru-RU" sz="1600">
                <a:latin typeface="Times New Roman" pitchFamily="18" charset="0"/>
                <a:sym typeface="Wingdings 3" pitchFamily="18" charset="2"/>
              </a:rPr>
              <a:t></a:t>
            </a:r>
          </a:p>
        </p:txBody>
      </p:sp>
      <p:sp>
        <p:nvSpPr>
          <p:cNvPr id="1066007" name="Text Box 23"/>
          <p:cNvSpPr txBox="1">
            <a:spLocks noChangeArrowheads="1"/>
          </p:cNvSpPr>
          <p:nvPr/>
        </p:nvSpPr>
        <p:spPr bwMode="auto">
          <a:xfrm>
            <a:off x="34925" y="6569075"/>
            <a:ext cx="107950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None/>
            </a:pPr>
            <a:r>
              <a:rPr lang="ru-RU" sz="1600">
                <a:latin typeface="Times New Roman" pitchFamily="18" charset="0"/>
                <a:sym typeface="Wingdings 3" pitchFamily="18" charset="2"/>
              </a:rPr>
              <a:t>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6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10660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10660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10660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6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1.48148E-6 L 3.88889E-6 0.13634 " pathEditMode="relative" rAng="0" ptsTypes="AA">
                                      <p:cBhvr>
                                        <p:cTn id="15" dur="500" fill="hold"/>
                                        <p:tgtEl>
                                          <p:spTgt spid="106600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6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Left)">
                                      <p:cBhvr>
                                        <p:cTn id="19" dur="500"/>
                                        <p:tgtEl>
                                          <p:spTgt spid="10660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6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42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0.13634 L 3.88889E-6 0.4618 " pathEditMode="relative" rAng="0" ptsTypes="AA">
                                      <p:cBhvr>
                                        <p:cTn id="22" dur="500" fill="hold"/>
                                        <p:tgtEl>
                                          <p:spTgt spid="106600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6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10660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10660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6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42" presetClass="path" presetSubtype="0" accel="50000" decel="5000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0.4618 L 3.88889E-6 0.55625 " pathEditMode="relative" rAng="0" ptsTypes="AA">
                                      <p:cBhvr>
                                        <p:cTn id="30" dur="500" fill="hold"/>
                                        <p:tgtEl>
                                          <p:spTgt spid="106600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Left)">
                                      <p:cBhvr>
                                        <p:cTn id="34" dur="500"/>
                                        <p:tgtEl>
                                          <p:spTgt spid="10660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6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42" presetClass="path" presetSubtype="0" accel="50000" decel="5000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0.55625 L 3.88889E-6 0.73472 " pathEditMode="relative" rAng="0" ptsTypes="AA">
                                      <p:cBhvr>
                                        <p:cTn id="37" dur="500" fill="hold"/>
                                        <p:tgtEl>
                                          <p:spTgt spid="106600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6002" grpId="0"/>
      <p:bldP spid="1066002" grpId="1"/>
      <p:bldP spid="1066002" grpId="2"/>
      <p:bldP spid="1066002" grpId="3"/>
      <p:bldP spid="1066002" grpId="4"/>
      <p:bldP spid="1066004" grpId="0"/>
      <p:bldP spid="1066005" grpId="0"/>
      <p:bldP spid="1066006" grpId="0"/>
      <p:bldP spid="106600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6D024-5830-40F1-B4EB-CC2F57EFA5DC}" type="slidenum">
              <a:rPr lang="ru-RU"/>
              <a:pPr/>
              <a:t>15</a:t>
            </a:fld>
            <a:endParaRPr lang="ru-RU"/>
          </a:p>
        </p:txBody>
      </p:sp>
      <p:sp>
        <p:nvSpPr>
          <p:cNvPr id="1068034" name="Rectangle 2"/>
          <p:cNvSpPr>
            <a:spLocks noChangeArrowheads="1"/>
          </p:cNvSpPr>
          <p:nvPr/>
        </p:nvSpPr>
        <p:spPr bwMode="auto">
          <a:xfrm rot="5400000" flipV="1">
            <a:off x="-3385343" y="3420268"/>
            <a:ext cx="6858000" cy="17463"/>
          </a:xfrm>
          <a:prstGeom prst="rect">
            <a:avLst/>
          </a:prstGeom>
          <a:gradFill rotWithShape="1">
            <a:gsLst>
              <a:gs pos="0">
                <a:srgbClr val="7FA9D3"/>
              </a:gs>
              <a:gs pos="100000">
                <a:srgbClr val="7FA9D3">
                  <a:gamma/>
                  <a:tint val="0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grpSp>
        <p:nvGrpSpPr>
          <p:cNvPr id="1068035" name="Group 3"/>
          <p:cNvGrpSpPr>
            <a:grpSpLocks/>
          </p:cNvGrpSpPr>
          <p:nvPr/>
        </p:nvGrpSpPr>
        <p:grpSpPr bwMode="auto">
          <a:xfrm>
            <a:off x="0" y="0"/>
            <a:ext cx="9144000" cy="6865938"/>
            <a:chOff x="0" y="0"/>
            <a:chExt cx="5760" cy="4325"/>
          </a:xfrm>
        </p:grpSpPr>
        <p:sp>
          <p:nvSpPr>
            <p:cNvPr id="1068036" name="Text Box 4"/>
            <p:cNvSpPr txBox="1">
              <a:spLocks noChangeArrowheads="1"/>
            </p:cNvSpPr>
            <p:nvPr/>
          </p:nvSpPr>
          <p:spPr bwMode="auto">
            <a:xfrm>
              <a:off x="3865" y="4114"/>
              <a:ext cx="1" cy="1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algn="just">
                <a:spcBef>
                  <a:spcPct val="50000"/>
                </a:spcBef>
              </a:pPr>
              <a:endParaRPr lang="ru-RU" sz="1600" b="0">
                <a:solidFill>
                  <a:srgbClr val="567F9E"/>
                </a:solidFill>
              </a:endParaRPr>
            </a:p>
          </p:txBody>
        </p:sp>
        <p:grpSp>
          <p:nvGrpSpPr>
            <p:cNvPr id="1068037" name="Group 5"/>
            <p:cNvGrpSpPr>
              <a:grpSpLocks/>
            </p:cNvGrpSpPr>
            <p:nvPr/>
          </p:nvGrpSpPr>
          <p:grpSpPr bwMode="auto">
            <a:xfrm>
              <a:off x="0" y="0"/>
              <a:ext cx="5760" cy="4325"/>
              <a:chOff x="0" y="0"/>
              <a:chExt cx="5760" cy="4325"/>
            </a:xfrm>
          </p:grpSpPr>
          <p:grpSp>
            <p:nvGrpSpPr>
              <p:cNvPr id="1068038" name="Group 6"/>
              <p:cNvGrpSpPr>
                <a:grpSpLocks/>
              </p:cNvGrpSpPr>
              <p:nvPr/>
            </p:nvGrpSpPr>
            <p:grpSpPr bwMode="auto">
              <a:xfrm>
                <a:off x="0" y="0"/>
                <a:ext cx="5760" cy="4325"/>
                <a:chOff x="0" y="0"/>
                <a:chExt cx="5760" cy="4325"/>
              </a:xfrm>
            </p:grpSpPr>
            <p:sp>
              <p:nvSpPr>
                <p:cNvPr id="1068039" name="Rectangle 7"/>
                <p:cNvSpPr>
                  <a:spLocks noChangeArrowheads="1"/>
                </p:cNvSpPr>
                <p:nvPr/>
              </p:nvSpPr>
              <p:spPr bwMode="auto">
                <a:xfrm rot="5400000" flipV="1">
                  <a:off x="-2132" y="2159"/>
                  <a:ext cx="4320" cy="11"/>
                </a:xfrm>
                <a:prstGeom prst="rect">
                  <a:avLst/>
                </a:prstGeom>
                <a:gradFill rotWithShape="1">
                  <a:gsLst>
                    <a:gs pos="0">
                      <a:srgbClr val="7FA9D3"/>
                    </a:gs>
                    <a:gs pos="100000">
                      <a:srgbClr val="7FA9D3">
                        <a:gamma/>
                        <a:tint val="0"/>
                        <a:invGamma/>
                      </a:srgbClr>
                    </a:gs>
                  </a:gsLst>
                  <a:lin ang="0" scaled="1"/>
                </a:gra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68040" name="Rectangle 8"/>
                <p:cNvSpPr>
                  <a:spLocks noChangeArrowheads="1"/>
                </p:cNvSpPr>
                <p:nvPr/>
              </p:nvSpPr>
              <p:spPr bwMode="auto">
                <a:xfrm flipH="1" flipV="1">
                  <a:off x="0" y="50"/>
                  <a:ext cx="5760" cy="11"/>
                </a:xfrm>
                <a:prstGeom prst="rect">
                  <a:avLst/>
                </a:prstGeom>
                <a:gradFill rotWithShape="1">
                  <a:gsLst>
                    <a:gs pos="0">
                      <a:srgbClr val="7FA9D3"/>
                    </a:gs>
                    <a:gs pos="100000">
                      <a:srgbClr val="7FA9D3">
                        <a:gamma/>
                        <a:tint val="0"/>
                        <a:invGamma/>
                      </a:srgbClr>
                    </a:gs>
                  </a:gsLst>
                  <a:lin ang="0" scaled="1"/>
                </a:gra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68041" name="Rectangle 9"/>
                <p:cNvSpPr>
                  <a:spLocks noChangeArrowheads="1"/>
                </p:cNvSpPr>
                <p:nvPr/>
              </p:nvSpPr>
              <p:spPr bwMode="auto">
                <a:xfrm>
                  <a:off x="0" y="4274"/>
                  <a:ext cx="5760" cy="11"/>
                </a:xfrm>
                <a:prstGeom prst="rect">
                  <a:avLst/>
                </a:prstGeom>
                <a:gradFill rotWithShape="1">
                  <a:gsLst>
                    <a:gs pos="0">
                      <a:srgbClr val="7FA9D3"/>
                    </a:gs>
                    <a:gs pos="100000">
                      <a:srgbClr val="7FA9D3">
                        <a:gamma/>
                        <a:tint val="0"/>
                        <a:invGamma/>
                      </a:srgbClr>
                    </a:gs>
                  </a:gsLst>
                  <a:lin ang="0" scaled="1"/>
                </a:gra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68042" name="Rectangle 10"/>
                <p:cNvSpPr>
                  <a:spLocks noChangeArrowheads="1"/>
                </p:cNvSpPr>
                <p:nvPr/>
              </p:nvSpPr>
              <p:spPr bwMode="auto">
                <a:xfrm rot="5400000" flipV="1">
                  <a:off x="3550" y="2154"/>
                  <a:ext cx="4320" cy="11"/>
                </a:xfrm>
                <a:prstGeom prst="rect">
                  <a:avLst/>
                </a:prstGeom>
                <a:gradFill rotWithShape="1">
                  <a:gsLst>
                    <a:gs pos="0">
                      <a:srgbClr val="7FA9D3"/>
                    </a:gs>
                    <a:gs pos="100000">
                      <a:srgbClr val="7FA9D3">
                        <a:gamma/>
                        <a:tint val="0"/>
                        <a:invGamma/>
                      </a:srgbClr>
                    </a:gs>
                  </a:gsLst>
                  <a:lin ang="0" scaled="1"/>
                </a:gra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68043" name="Text Box 11"/>
                <p:cNvSpPr txBox="1">
                  <a:spLocks noChangeArrowheads="1"/>
                </p:cNvSpPr>
                <p:nvPr/>
              </p:nvSpPr>
              <p:spPr bwMode="auto">
                <a:xfrm>
                  <a:off x="147" y="4115"/>
                  <a:ext cx="2415" cy="15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lIns="0" tIns="0" rIns="0" bIns="0" anchor="b"/>
                <a:lstStyle/>
                <a:p>
                  <a:pPr>
                    <a:spcBef>
                      <a:spcPct val="50000"/>
                    </a:spcBef>
                  </a:pPr>
                  <a:r>
                    <a:rPr lang="ru-RU" sz="1600" b="0">
                      <a:solidFill>
                        <a:srgbClr val="567F9E"/>
                      </a:solidFill>
                    </a:rPr>
                    <a:t>Игорь Борисович Бурдонов </a:t>
                  </a:r>
                  <a:r>
                    <a:rPr lang="en-US" sz="1600" b="0">
                      <a:solidFill>
                        <a:srgbClr val="567F9E"/>
                      </a:solidFill>
                    </a:rPr>
                    <a:t>&amp;</a:t>
                  </a:r>
                  <a:r>
                    <a:rPr lang="ru-RU" sz="1600" b="0">
                      <a:solidFill>
                        <a:srgbClr val="567F9E"/>
                      </a:solidFill>
                    </a:rPr>
                    <a:t> Александр Сергеевич Косачев,   ИСП РАН</a:t>
                  </a:r>
                </a:p>
              </p:txBody>
            </p:sp>
            <p:sp>
              <p:nvSpPr>
                <p:cNvPr id="1068044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68" y="30"/>
                  <a:ext cx="5602" cy="173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  <a:effectLst/>
              </p:spPr>
              <p:txBody>
                <a:bodyPr lIns="0" tIns="0" rIns="0" bIns="0"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ru-RU" b="0">
                      <a:solidFill>
                        <a:srgbClr val="567F9E"/>
                      </a:solidFill>
                      <a:latin typeface="Times New Roman" pitchFamily="18" charset="0"/>
                    </a:rPr>
                    <a:t>Тестирование конформности с открытым состоянием</a:t>
                  </a:r>
                </a:p>
              </p:txBody>
            </p:sp>
          </p:grpSp>
          <p:sp>
            <p:nvSpPr>
              <p:cNvPr id="1068045" name="Text Box 13"/>
              <p:cNvSpPr txBox="1">
                <a:spLocks noChangeArrowheads="1"/>
              </p:cNvSpPr>
              <p:nvPr/>
            </p:nvSpPr>
            <p:spPr bwMode="auto">
              <a:xfrm>
                <a:off x="5443" y="3962"/>
                <a:ext cx="198" cy="134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lIns="0" tIns="0" rIns="0" bIns="0"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ru-RU" sz="1400" b="0"/>
                  <a:t>(12)</a:t>
                </a:r>
              </a:p>
            </p:txBody>
          </p:sp>
        </p:grpSp>
      </p:grpSp>
      <p:sp>
        <p:nvSpPr>
          <p:cNvPr id="1068046" name="Rectangle 14"/>
          <p:cNvSpPr>
            <a:spLocks noGrp="1" noChangeArrowheads="1"/>
          </p:cNvSpPr>
          <p:nvPr>
            <p:ph type="title"/>
          </p:nvPr>
        </p:nvSpPr>
        <p:spPr>
          <a:xfrm>
            <a:off x="179388" y="344488"/>
            <a:ext cx="8748712" cy="668337"/>
          </a:xfrm>
          <a:noFill/>
          <a:ln/>
        </p:spPr>
        <p:txBody>
          <a:bodyPr tIns="90000" bIns="90000">
            <a:spAutoFit/>
          </a:bodyPr>
          <a:lstStyle/>
          <a:p>
            <a:r>
              <a:rPr lang="ru-RU" sz="3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3. Общая схема алгоритма тестирования</a:t>
            </a:r>
          </a:p>
        </p:txBody>
      </p:sp>
      <p:grpSp>
        <p:nvGrpSpPr>
          <p:cNvPr id="1068081" name="Group 49"/>
          <p:cNvGrpSpPr>
            <a:grpSpLocks noChangeAspect="1"/>
          </p:cNvGrpSpPr>
          <p:nvPr/>
        </p:nvGrpSpPr>
        <p:grpSpPr bwMode="auto">
          <a:xfrm>
            <a:off x="611188" y="1563688"/>
            <a:ext cx="7921625" cy="3810000"/>
            <a:chOff x="1188" y="7789"/>
            <a:chExt cx="9181" cy="4416"/>
          </a:xfrm>
        </p:grpSpPr>
        <p:sp>
          <p:nvSpPr>
            <p:cNvPr id="1068082" name="AutoShape 50"/>
            <p:cNvSpPr>
              <a:spLocks noChangeAspect="1" noChangeArrowheads="1"/>
            </p:cNvSpPr>
            <p:nvPr/>
          </p:nvSpPr>
          <p:spPr bwMode="auto">
            <a:xfrm>
              <a:off x="1188" y="7789"/>
              <a:ext cx="9181" cy="44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68083" name="AutoShape 51"/>
            <p:cNvSpPr>
              <a:spLocks noChangeArrowheads="1"/>
            </p:cNvSpPr>
            <p:nvPr/>
          </p:nvSpPr>
          <p:spPr bwMode="auto">
            <a:xfrm>
              <a:off x="9108" y="8039"/>
              <a:ext cx="1261" cy="420"/>
            </a:xfrm>
            <a:prstGeom prst="flowChartProcess">
              <a:avLst/>
            </a:prstGeom>
            <a:noFill/>
            <a:ln w="12700" algn="ctr">
              <a:noFill/>
              <a:miter lim="800000"/>
              <a:headEnd/>
              <a:tailEnd/>
            </a:ln>
            <a:effectLst/>
          </p:spPr>
          <p:txBody>
            <a:bodyPr wrap="none" lIns="0" rIns="0"/>
            <a:lstStyle/>
            <a:p>
              <a:r>
                <a:rPr lang="ru-RU" sz="1600" i="1">
                  <a:latin typeface="Times New Roman" pitchFamily="18" charset="0"/>
                </a:rPr>
                <a:t>конформно</a:t>
              </a:r>
              <a:endParaRPr lang="ru-RU" sz="2400"/>
            </a:p>
          </p:txBody>
        </p:sp>
        <p:sp>
          <p:nvSpPr>
            <p:cNvPr id="1068084" name="Text Box 52"/>
            <p:cNvSpPr txBox="1">
              <a:spLocks noChangeArrowheads="1"/>
            </p:cNvSpPr>
            <p:nvPr/>
          </p:nvSpPr>
          <p:spPr bwMode="auto">
            <a:xfrm>
              <a:off x="7460" y="10849"/>
              <a:ext cx="664" cy="246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ru-RU" sz="1400" b="0" i="1">
                  <a:latin typeface="Times New Roman" pitchFamily="18" charset="0"/>
                </a:rPr>
                <a:t>ошибка</a:t>
              </a:r>
              <a:endParaRPr lang="ru-RU" sz="2000"/>
            </a:p>
          </p:txBody>
        </p:sp>
        <p:cxnSp>
          <p:nvCxnSpPr>
            <p:cNvPr id="1068085" name="AutoShape 53"/>
            <p:cNvCxnSpPr>
              <a:cxnSpLocks noChangeShapeType="1"/>
              <a:stCxn id="1068101" idx="2"/>
              <a:endCxn id="1068090" idx="0"/>
            </p:cNvCxnSpPr>
            <p:nvPr/>
          </p:nvCxnSpPr>
          <p:spPr bwMode="auto">
            <a:xfrm>
              <a:off x="2936" y="10274"/>
              <a:ext cx="1" cy="470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1068086" name="AutoShape 54"/>
            <p:cNvSpPr>
              <a:spLocks noChangeArrowheads="1"/>
            </p:cNvSpPr>
            <p:nvPr/>
          </p:nvSpPr>
          <p:spPr bwMode="auto">
            <a:xfrm>
              <a:off x="8627" y="10949"/>
              <a:ext cx="1561" cy="420"/>
            </a:xfrm>
            <a:prstGeom prst="flowChartProcess">
              <a:avLst/>
            </a:prstGeom>
            <a:noFill/>
            <a:ln w="12700" algn="ctr">
              <a:noFill/>
              <a:miter lim="800000"/>
              <a:headEnd/>
              <a:tailEnd/>
            </a:ln>
            <a:effectLst/>
          </p:spPr>
          <p:txBody>
            <a:bodyPr wrap="none" lIns="0" rIns="0"/>
            <a:lstStyle/>
            <a:p>
              <a:r>
                <a:rPr lang="ru-RU" sz="1600" i="1">
                  <a:latin typeface="Times New Roman" pitchFamily="18" charset="0"/>
                </a:rPr>
                <a:t>не конформно</a:t>
              </a:r>
              <a:endParaRPr lang="ru-RU" sz="1600"/>
            </a:p>
          </p:txBody>
        </p:sp>
        <p:sp>
          <p:nvSpPr>
            <p:cNvPr id="1068087" name="AutoShape 55"/>
            <p:cNvSpPr>
              <a:spLocks noChangeArrowheads="1"/>
            </p:cNvSpPr>
            <p:nvPr/>
          </p:nvSpPr>
          <p:spPr bwMode="auto">
            <a:xfrm>
              <a:off x="5094" y="10742"/>
              <a:ext cx="1866" cy="828"/>
            </a:xfrm>
            <a:prstGeom prst="flowChartProcess">
              <a:avLst/>
            </a:prstGeom>
            <a:solidFill>
              <a:srgbClr val="CCFFCC"/>
            </a:solidFill>
            <a:ln w="12700" algn="ctr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pPr algn="ctr"/>
              <a:r>
                <a:rPr lang="ru-RU" sz="1600" b="0">
                  <a:latin typeface="Times New Roman" pitchFamily="18" charset="0"/>
                </a:rPr>
                <a:t>Аналитическая</a:t>
              </a:r>
            </a:p>
            <a:p>
              <a:pPr algn="ctr"/>
              <a:r>
                <a:rPr lang="ru-RU" sz="1600" b="0">
                  <a:latin typeface="Times New Roman" pitchFamily="18" charset="0"/>
                </a:rPr>
                <a:t>верификация</a:t>
              </a:r>
              <a:endParaRPr lang="ru-RU" sz="1600"/>
            </a:p>
          </p:txBody>
        </p:sp>
        <p:cxnSp>
          <p:nvCxnSpPr>
            <p:cNvPr id="1068088" name="AutoShape 56"/>
            <p:cNvCxnSpPr>
              <a:cxnSpLocks noChangeShapeType="1"/>
              <a:stCxn id="1068087" idx="3"/>
              <a:endCxn id="1068086" idx="1"/>
            </p:cNvCxnSpPr>
            <p:nvPr/>
          </p:nvCxnSpPr>
          <p:spPr bwMode="auto">
            <a:xfrm>
              <a:off x="6960" y="11156"/>
              <a:ext cx="1667" cy="3"/>
            </a:xfrm>
            <a:prstGeom prst="curvedConnector3">
              <a:avLst>
                <a:gd name="adj1" fmla="val 49972"/>
              </a:avLst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068089" name="AutoShape 57"/>
            <p:cNvCxnSpPr>
              <a:cxnSpLocks noChangeShapeType="1"/>
              <a:stCxn id="1068087" idx="2"/>
              <a:endCxn id="1068103" idx="1"/>
            </p:cNvCxnSpPr>
            <p:nvPr/>
          </p:nvCxnSpPr>
          <p:spPr bwMode="auto">
            <a:xfrm rot="16200000" flipV="1">
              <a:off x="2181" y="7724"/>
              <a:ext cx="3330" cy="4362"/>
            </a:xfrm>
            <a:prstGeom prst="bentConnector4">
              <a:avLst>
                <a:gd name="adj1" fmla="val -10810"/>
                <a:gd name="adj2" fmla="val 108255"/>
              </a:avLst>
            </a:prstGeom>
            <a:noFill/>
            <a:ln w="12700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</p:spPr>
        </p:cxnSp>
        <p:sp>
          <p:nvSpPr>
            <p:cNvPr id="1068090" name="AutoShape 58"/>
            <p:cNvSpPr>
              <a:spLocks noChangeArrowheads="1"/>
            </p:cNvSpPr>
            <p:nvPr/>
          </p:nvSpPr>
          <p:spPr bwMode="auto">
            <a:xfrm>
              <a:off x="1990" y="10744"/>
              <a:ext cx="1892" cy="825"/>
            </a:xfrm>
            <a:prstGeom prst="flowChartAlternateProcess">
              <a:avLst/>
            </a:prstGeom>
            <a:noFill/>
            <a:ln w="12700" algn="ctr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pPr algn="ctr"/>
              <a:r>
                <a:rPr lang="ru-RU" sz="1600" b="0">
                  <a:latin typeface="Times New Roman" pitchFamily="18" charset="0"/>
                </a:rPr>
                <a:t>Получен</a:t>
              </a:r>
            </a:p>
            <a:p>
              <a:pPr algn="ctr"/>
              <a:r>
                <a:rPr lang="ru-RU" sz="1600" b="0">
                  <a:latin typeface="Times New Roman" pitchFamily="18" charset="0"/>
                </a:rPr>
                <a:t>новый переход</a:t>
              </a:r>
              <a:endParaRPr lang="ru-RU" sz="1600"/>
            </a:p>
          </p:txBody>
        </p:sp>
        <p:cxnSp>
          <p:nvCxnSpPr>
            <p:cNvPr id="1068091" name="AutoShape 59"/>
            <p:cNvCxnSpPr>
              <a:cxnSpLocks noChangeShapeType="1"/>
              <a:stCxn id="1068090" idx="3"/>
              <a:endCxn id="1068087" idx="1"/>
            </p:cNvCxnSpPr>
            <p:nvPr/>
          </p:nvCxnSpPr>
          <p:spPr bwMode="auto">
            <a:xfrm flipV="1">
              <a:off x="3882" y="11156"/>
              <a:ext cx="1212" cy="1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068092" name="AutoShape 60"/>
            <p:cNvCxnSpPr>
              <a:cxnSpLocks noChangeShapeType="1"/>
              <a:stCxn id="1068090" idx="1"/>
              <a:endCxn id="1068103" idx="1"/>
            </p:cNvCxnSpPr>
            <p:nvPr/>
          </p:nvCxnSpPr>
          <p:spPr bwMode="auto">
            <a:xfrm rot="10800000">
              <a:off x="1665" y="8240"/>
              <a:ext cx="325" cy="2917"/>
            </a:xfrm>
            <a:prstGeom prst="bentConnector3">
              <a:avLst>
                <a:gd name="adj1" fmla="val 210769"/>
              </a:avLst>
            </a:prstGeom>
            <a:noFill/>
            <a:ln w="12700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</p:spPr>
        </p:cxnSp>
        <p:sp>
          <p:nvSpPr>
            <p:cNvPr id="1068093" name="Text Box 61"/>
            <p:cNvSpPr txBox="1">
              <a:spLocks noChangeArrowheads="1"/>
            </p:cNvSpPr>
            <p:nvPr/>
          </p:nvSpPr>
          <p:spPr bwMode="auto">
            <a:xfrm>
              <a:off x="4067" y="10849"/>
              <a:ext cx="208" cy="246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spAutoFit/>
            </a:bodyPr>
            <a:lstStyle/>
            <a:p>
              <a:r>
                <a:rPr lang="ru-RU" sz="1400" b="0" i="1">
                  <a:latin typeface="Times New Roman" pitchFamily="18" charset="0"/>
                </a:rPr>
                <a:t>да</a:t>
              </a:r>
              <a:endParaRPr lang="ru-RU" sz="2000"/>
            </a:p>
          </p:txBody>
        </p:sp>
        <p:sp>
          <p:nvSpPr>
            <p:cNvPr id="1068094" name="Text Box 62"/>
            <p:cNvSpPr txBox="1">
              <a:spLocks noChangeArrowheads="1"/>
            </p:cNvSpPr>
            <p:nvPr/>
          </p:nvSpPr>
          <p:spPr bwMode="auto">
            <a:xfrm>
              <a:off x="1451" y="10849"/>
              <a:ext cx="344" cy="246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spAutoFit/>
            </a:bodyPr>
            <a:lstStyle/>
            <a:p>
              <a:r>
                <a:rPr lang="ru-RU" sz="1400" b="0" i="1">
                  <a:latin typeface="Times New Roman" pitchFamily="18" charset="0"/>
                </a:rPr>
                <a:t>нет</a:t>
              </a:r>
              <a:endParaRPr lang="ru-RU" sz="2000"/>
            </a:p>
          </p:txBody>
        </p:sp>
        <p:sp>
          <p:nvSpPr>
            <p:cNvPr id="1068095" name="AutoShape 63"/>
            <p:cNvSpPr>
              <a:spLocks noChangeArrowheads="1"/>
            </p:cNvSpPr>
            <p:nvPr/>
          </p:nvSpPr>
          <p:spPr bwMode="auto">
            <a:xfrm>
              <a:off x="5095" y="7854"/>
              <a:ext cx="3134" cy="781"/>
            </a:xfrm>
            <a:prstGeom prst="flowChartAlternateProcess">
              <a:avLst/>
            </a:prstGeom>
            <a:noFill/>
            <a:ln w="12700" algn="ctr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r>
                <a:rPr lang="ru-RU" sz="1600" b="0">
                  <a:latin typeface="Times New Roman" pitchFamily="18" charset="0"/>
                </a:rPr>
                <a:t>Среди полученных состояний есть неполное?</a:t>
              </a:r>
              <a:endParaRPr lang="ru-RU" sz="1600"/>
            </a:p>
          </p:txBody>
        </p:sp>
        <p:cxnSp>
          <p:nvCxnSpPr>
            <p:cNvPr id="1068096" name="AutoShape 64"/>
            <p:cNvCxnSpPr>
              <a:cxnSpLocks noChangeShapeType="1"/>
              <a:stCxn id="1068095" idx="3"/>
              <a:endCxn id="1068083" idx="1"/>
            </p:cNvCxnSpPr>
            <p:nvPr/>
          </p:nvCxnSpPr>
          <p:spPr bwMode="auto">
            <a:xfrm>
              <a:off x="8229" y="8245"/>
              <a:ext cx="879" cy="4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1068097" name="Text Box 65"/>
            <p:cNvSpPr txBox="1">
              <a:spLocks noChangeArrowheads="1"/>
            </p:cNvSpPr>
            <p:nvPr/>
          </p:nvSpPr>
          <p:spPr bwMode="auto">
            <a:xfrm>
              <a:off x="8408" y="7964"/>
              <a:ext cx="392" cy="283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spAutoFit/>
            </a:bodyPr>
            <a:lstStyle/>
            <a:p>
              <a:r>
                <a:rPr lang="ru-RU" sz="1600" b="0" i="1">
                  <a:latin typeface="Times New Roman" pitchFamily="18" charset="0"/>
                </a:rPr>
                <a:t>нет</a:t>
              </a:r>
              <a:endParaRPr lang="ru-RU" sz="2400"/>
            </a:p>
          </p:txBody>
        </p:sp>
        <p:sp>
          <p:nvSpPr>
            <p:cNvPr id="1068098" name="AutoShape 66"/>
            <p:cNvSpPr>
              <a:spLocks noChangeArrowheads="1"/>
            </p:cNvSpPr>
            <p:nvPr/>
          </p:nvSpPr>
          <p:spPr bwMode="auto">
            <a:xfrm>
              <a:off x="5095" y="9388"/>
              <a:ext cx="3135" cy="741"/>
            </a:xfrm>
            <a:prstGeom prst="flowChartProcess">
              <a:avLst/>
            </a:prstGeom>
            <a:noFill/>
            <a:ln w="57150" cmpd="thickThin" algn="ctr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r>
                <a:rPr lang="ru-RU" sz="1600" b="0">
                  <a:latin typeface="Times New Roman" pitchFamily="18" charset="0"/>
                </a:rPr>
                <a:t>Перемещение</a:t>
              </a:r>
            </a:p>
            <a:p>
              <a:pPr algn="ctr"/>
              <a:r>
                <a:rPr lang="ru-RU" sz="1600" b="0">
                  <a:latin typeface="Times New Roman" pitchFamily="18" charset="0"/>
                </a:rPr>
                <a:t>в неполное состояние</a:t>
              </a:r>
              <a:endParaRPr lang="ru-RU" sz="1600"/>
            </a:p>
          </p:txBody>
        </p:sp>
        <p:cxnSp>
          <p:nvCxnSpPr>
            <p:cNvPr id="1068099" name="AutoShape 67"/>
            <p:cNvCxnSpPr>
              <a:cxnSpLocks noChangeShapeType="1"/>
              <a:stCxn id="1068095" idx="2"/>
              <a:endCxn id="1068098" idx="0"/>
            </p:cNvCxnSpPr>
            <p:nvPr/>
          </p:nvCxnSpPr>
          <p:spPr bwMode="auto">
            <a:xfrm>
              <a:off x="6662" y="8635"/>
              <a:ext cx="1" cy="708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1068100" name="Text Box 68"/>
            <p:cNvSpPr txBox="1">
              <a:spLocks noChangeArrowheads="1"/>
            </p:cNvSpPr>
            <p:nvPr/>
          </p:nvSpPr>
          <p:spPr bwMode="auto">
            <a:xfrm>
              <a:off x="6789" y="8829"/>
              <a:ext cx="208" cy="246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spAutoFit/>
            </a:bodyPr>
            <a:lstStyle/>
            <a:p>
              <a:r>
                <a:rPr lang="ru-RU" sz="1400" b="0" i="1">
                  <a:latin typeface="Times New Roman" pitchFamily="18" charset="0"/>
                </a:rPr>
                <a:t>да</a:t>
              </a:r>
              <a:endParaRPr lang="ru-RU" sz="2000"/>
            </a:p>
          </p:txBody>
        </p:sp>
        <p:sp>
          <p:nvSpPr>
            <p:cNvPr id="1068101" name="AutoShape 69"/>
            <p:cNvSpPr>
              <a:spLocks noChangeArrowheads="1"/>
            </p:cNvSpPr>
            <p:nvPr/>
          </p:nvSpPr>
          <p:spPr bwMode="auto">
            <a:xfrm>
              <a:off x="1933" y="9308"/>
              <a:ext cx="2005" cy="921"/>
            </a:xfrm>
            <a:prstGeom prst="flowChartProcess">
              <a:avLst/>
            </a:prstGeom>
            <a:noFill/>
            <a:ln w="57150" cmpd="thickThin" algn="ctr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pPr algn="ctr">
                <a:lnSpc>
                  <a:spcPct val="96000"/>
                </a:lnSpc>
              </a:pPr>
              <a:r>
                <a:rPr lang="ru-RU" sz="1600" b="0">
                  <a:latin typeface="Times New Roman" pitchFamily="18" charset="0"/>
                </a:rPr>
                <a:t>Воздействие</a:t>
              </a:r>
            </a:p>
            <a:p>
              <a:pPr algn="ctr">
                <a:lnSpc>
                  <a:spcPct val="96000"/>
                </a:lnSpc>
              </a:pPr>
              <a:r>
                <a:rPr lang="ru-RU" sz="1600" b="0">
                  <a:latin typeface="Times New Roman" pitchFamily="18" charset="0"/>
                </a:rPr>
                <a:t>+наблюдение</a:t>
              </a:r>
            </a:p>
            <a:p>
              <a:pPr algn="ctr">
                <a:lnSpc>
                  <a:spcPct val="96000"/>
                </a:lnSpc>
              </a:pPr>
              <a:r>
                <a:rPr lang="en-US" sz="1600" b="0">
                  <a:latin typeface="Times New Roman" pitchFamily="18" charset="0"/>
                </a:rPr>
                <a:t>+</a:t>
              </a:r>
              <a:r>
                <a:rPr lang="ru-RU" sz="1600" b="0">
                  <a:latin typeface="Times New Roman" pitchFamily="18" charset="0"/>
                </a:rPr>
                <a:t>постсостояние</a:t>
              </a:r>
              <a:endParaRPr lang="ru-RU" sz="1600"/>
            </a:p>
          </p:txBody>
        </p:sp>
        <p:cxnSp>
          <p:nvCxnSpPr>
            <p:cNvPr id="1068102" name="AutoShape 70"/>
            <p:cNvCxnSpPr>
              <a:cxnSpLocks noChangeShapeType="1"/>
              <a:stCxn id="1068098" idx="1"/>
              <a:endCxn id="1068101" idx="3"/>
            </p:cNvCxnSpPr>
            <p:nvPr/>
          </p:nvCxnSpPr>
          <p:spPr bwMode="auto">
            <a:xfrm flipH="1">
              <a:off x="3983" y="9759"/>
              <a:ext cx="1067" cy="10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1068103" name="AutoShape 71"/>
            <p:cNvSpPr>
              <a:spLocks noChangeArrowheads="1"/>
            </p:cNvSpPr>
            <p:nvPr/>
          </p:nvSpPr>
          <p:spPr bwMode="auto">
            <a:xfrm>
              <a:off x="1665" y="7849"/>
              <a:ext cx="2555" cy="781"/>
            </a:xfrm>
            <a:prstGeom prst="flowChartAlternateProcess">
              <a:avLst/>
            </a:prstGeom>
            <a:noFill/>
            <a:ln w="12700" algn="ctr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r>
                <a:rPr lang="ru-RU" sz="1600" b="0">
                  <a:latin typeface="Times New Roman" pitchFamily="18" charset="0"/>
                </a:rPr>
                <a:t>Текущее состояние</a:t>
              </a:r>
              <a:br>
                <a:rPr lang="ru-RU" sz="1600" b="0">
                  <a:latin typeface="Times New Roman" pitchFamily="18" charset="0"/>
                </a:rPr>
              </a:br>
              <a:r>
                <a:rPr lang="ru-RU" sz="1600" b="0">
                  <a:latin typeface="Times New Roman" pitchFamily="18" charset="0"/>
                </a:rPr>
                <a:t>полное?</a:t>
              </a:r>
              <a:endParaRPr lang="ru-RU" sz="1600"/>
            </a:p>
          </p:txBody>
        </p:sp>
        <p:cxnSp>
          <p:nvCxnSpPr>
            <p:cNvPr id="1068104" name="AutoShape 72"/>
            <p:cNvCxnSpPr>
              <a:cxnSpLocks noChangeShapeType="1"/>
              <a:stCxn id="1068103" idx="3"/>
              <a:endCxn id="1068095" idx="1"/>
            </p:cNvCxnSpPr>
            <p:nvPr/>
          </p:nvCxnSpPr>
          <p:spPr bwMode="auto">
            <a:xfrm>
              <a:off x="4220" y="8240"/>
              <a:ext cx="875" cy="5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1068105" name="Text Box 73"/>
            <p:cNvSpPr txBox="1">
              <a:spLocks noChangeArrowheads="1"/>
            </p:cNvSpPr>
            <p:nvPr/>
          </p:nvSpPr>
          <p:spPr bwMode="auto">
            <a:xfrm>
              <a:off x="4400" y="7964"/>
              <a:ext cx="392" cy="283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spAutoFit/>
            </a:bodyPr>
            <a:lstStyle/>
            <a:p>
              <a:r>
                <a:rPr lang="ru-RU" sz="1600" b="0" i="1">
                  <a:latin typeface="Times New Roman" pitchFamily="18" charset="0"/>
                </a:rPr>
                <a:t>нет</a:t>
              </a:r>
              <a:endParaRPr lang="ru-RU" sz="2400"/>
            </a:p>
          </p:txBody>
        </p:sp>
        <p:cxnSp>
          <p:nvCxnSpPr>
            <p:cNvPr id="1068106" name="AutoShape 74"/>
            <p:cNvCxnSpPr>
              <a:cxnSpLocks noChangeShapeType="1"/>
              <a:stCxn id="1068103" idx="2"/>
              <a:endCxn id="1068101" idx="0"/>
            </p:cNvCxnSpPr>
            <p:nvPr/>
          </p:nvCxnSpPr>
          <p:spPr bwMode="auto">
            <a:xfrm rot="5400000">
              <a:off x="2623" y="8943"/>
              <a:ext cx="633" cy="7"/>
            </a:xfrm>
            <a:prstGeom prst="curvedConnector3">
              <a:avLst>
                <a:gd name="adj1" fmla="val 53398"/>
              </a:avLst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1068107" name="Text Box 75"/>
            <p:cNvSpPr txBox="1">
              <a:spLocks noChangeArrowheads="1"/>
            </p:cNvSpPr>
            <p:nvPr/>
          </p:nvSpPr>
          <p:spPr bwMode="auto">
            <a:xfrm>
              <a:off x="3090" y="8818"/>
              <a:ext cx="208" cy="246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spAutoFit/>
            </a:bodyPr>
            <a:lstStyle/>
            <a:p>
              <a:r>
                <a:rPr lang="ru-RU" sz="1400" b="0" i="1">
                  <a:latin typeface="Times New Roman" pitchFamily="18" charset="0"/>
                </a:rPr>
                <a:t>да</a:t>
              </a:r>
              <a:endParaRPr lang="ru-RU" sz="2000"/>
            </a:p>
          </p:txBody>
        </p:sp>
        <p:sp>
          <p:nvSpPr>
            <p:cNvPr id="1068108" name="Text Box 76"/>
            <p:cNvSpPr txBox="1">
              <a:spLocks noChangeArrowheads="1"/>
            </p:cNvSpPr>
            <p:nvPr/>
          </p:nvSpPr>
          <p:spPr bwMode="auto">
            <a:xfrm>
              <a:off x="4068" y="11653"/>
              <a:ext cx="1635" cy="276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  <a:effectLst/>
          </p:spPr>
          <p:txBody>
            <a:bodyPr wrap="none" lIns="0" tIns="0" rIns="0" bIns="0"/>
            <a:lstStyle/>
            <a:p>
              <a:pPr algn="ctr"/>
              <a:r>
                <a:rPr lang="ru-RU" sz="1400" b="0" i="1">
                  <a:latin typeface="Times New Roman" pitchFamily="18" charset="0"/>
                </a:rPr>
                <a:t>Список </a:t>
              </a:r>
              <a:r>
                <a:rPr lang="en-US" sz="1400" i="1">
                  <a:latin typeface="Times New Roman" pitchFamily="18" charset="0"/>
                </a:rPr>
                <a:t>W</a:t>
              </a:r>
              <a:r>
                <a:rPr lang="ru-RU" sz="1400" b="0" i="1">
                  <a:latin typeface="Times New Roman" pitchFamily="18" charset="0"/>
                </a:rPr>
                <a:t> пуст</a:t>
              </a:r>
              <a:endParaRPr lang="ru-RU" sz="1400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4C768-89F9-4FD3-BD39-BDBFB40773FF}" type="slidenum">
              <a:rPr lang="ru-RU"/>
              <a:pPr/>
              <a:t>16</a:t>
            </a:fld>
            <a:endParaRPr lang="ru-RU"/>
          </a:p>
        </p:txBody>
      </p:sp>
      <p:sp>
        <p:nvSpPr>
          <p:cNvPr id="1070082" name="Rectangle 2"/>
          <p:cNvSpPr>
            <a:spLocks noChangeArrowheads="1"/>
          </p:cNvSpPr>
          <p:nvPr/>
        </p:nvSpPr>
        <p:spPr bwMode="auto">
          <a:xfrm rot="5400000" flipV="1">
            <a:off x="-3385343" y="3420268"/>
            <a:ext cx="6858000" cy="17463"/>
          </a:xfrm>
          <a:prstGeom prst="rect">
            <a:avLst/>
          </a:prstGeom>
          <a:gradFill rotWithShape="1">
            <a:gsLst>
              <a:gs pos="0">
                <a:srgbClr val="7FA9D3"/>
              </a:gs>
              <a:gs pos="100000">
                <a:srgbClr val="7FA9D3">
                  <a:gamma/>
                  <a:tint val="0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grpSp>
        <p:nvGrpSpPr>
          <p:cNvPr id="1070083" name="Group 3"/>
          <p:cNvGrpSpPr>
            <a:grpSpLocks/>
          </p:cNvGrpSpPr>
          <p:nvPr/>
        </p:nvGrpSpPr>
        <p:grpSpPr bwMode="auto">
          <a:xfrm>
            <a:off x="0" y="0"/>
            <a:ext cx="9144000" cy="6865938"/>
            <a:chOff x="0" y="0"/>
            <a:chExt cx="5760" cy="4325"/>
          </a:xfrm>
        </p:grpSpPr>
        <p:sp>
          <p:nvSpPr>
            <p:cNvPr id="1070084" name="Text Box 4"/>
            <p:cNvSpPr txBox="1">
              <a:spLocks noChangeArrowheads="1"/>
            </p:cNvSpPr>
            <p:nvPr/>
          </p:nvSpPr>
          <p:spPr bwMode="auto">
            <a:xfrm>
              <a:off x="3865" y="4114"/>
              <a:ext cx="1" cy="1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algn="just">
                <a:spcBef>
                  <a:spcPct val="50000"/>
                </a:spcBef>
              </a:pPr>
              <a:endParaRPr lang="ru-RU" sz="1600" b="0">
                <a:solidFill>
                  <a:srgbClr val="567F9E"/>
                </a:solidFill>
              </a:endParaRPr>
            </a:p>
          </p:txBody>
        </p:sp>
        <p:grpSp>
          <p:nvGrpSpPr>
            <p:cNvPr id="1070085" name="Group 5"/>
            <p:cNvGrpSpPr>
              <a:grpSpLocks/>
            </p:cNvGrpSpPr>
            <p:nvPr/>
          </p:nvGrpSpPr>
          <p:grpSpPr bwMode="auto">
            <a:xfrm>
              <a:off x="0" y="0"/>
              <a:ext cx="5760" cy="4325"/>
              <a:chOff x="0" y="0"/>
              <a:chExt cx="5760" cy="4325"/>
            </a:xfrm>
          </p:grpSpPr>
          <p:grpSp>
            <p:nvGrpSpPr>
              <p:cNvPr id="1070086" name="Group 6"/>
              <p:cNvGrpSpPr>
                <a:grpSpLocks/>
              </p:cNvGrpSpPr>
              <p:nvPr/>
            </p:nvGrpSpPr>
            <p:grpSpPr bwMode="auto">
              <a:xfrm>
                <a:off x="0" y="0"/>
                <a:ext cx="5760" cy="4325"/>
                <a:chOff x="0" y="0"/>
                <a:chExt cx="5760" cy="4325"/>
              </a:xfrm>
            </p:grpSpPr>
            <p:sp>
              <p:nvSpPr>
                <p:cNvPr id="1070087" name="Rectangle 7"/>
                <p:cNvSpPr>
                  <a:spLocks noChangeArrowheads="1"/>
                </p:cNvSpPr>
                <p:nvPr/>
              </p:nvSpPr>
              <p:spPr bwMode="auto">
                <a:xfrm rot="5400000" flipV="1">
                  <a:off x="-2132" y="2159"/>
                  <a:ext cx="4320" cy="11"/>
                </a:xfrm>
                <a:prstGeom prst="rect">
                  <a:avLst/>
                </a:prstGeom>
                <a:gradFill rotWithShape="1">
                  <a:gsLst>
                    <a:gs pos="0">
                      <a:srgbClr val="7FA9D3"/>
                    </a:gs>
                    <a:gs pos="100000">
                      <a:srgbClr val="7FA9D3">
                        <a:gamma/>
                        <a:tint val="0"/>
                        <a:invGamma/>
                      </a:srgbClr>
                    </a:gs>
                  </a:gsLst>
                  <a:lin ang="0" scaled="1"/>
                </a:gra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70088" name="Rectangle 8"/>
                <p:cNvSpPr>
                  <a:spLocks noChangeArrowheads="1"/>
                </p:cNvSpPr>
                <p:nvPr/>
              </p:nvSpPr>
              <p:spPr bwMode="auto">
                <a:xfrm flipH="1" flipV="1">
                  <a:off x="0" y="50"/>
                  <a:ext cx="5760" cy="11"/>
                </a:xfrm>
                <a:prstGeom prst="rect">
                  <a:avLst/>
                </a:prstGeom>
                <a:gradFill rotWithShape="1">
                  <a:gsLst>
                    <a:gs pos="0">
                      <a:srgbClr val="7FA9D3"/>
                    </a:gs>
                    <a:gs pos="100000">
                      <a:srgbClr val="7FA9D3">
                        <a:gamma/>
                        <a:tint val="0"/>
                        <a:invGamma/>
                      </a:srgbClr>
                    </a:gs>
                  </a:gsLst>
                  <a:lin ang="0" scaled="1"/>
                </a:gra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70089" name="Rectangle 9"/>
                <p:cNvSpPr>
                  <a:spLocks noChangeArrowheads="1"/>
                </p:cNvSpPr>
                <p:nvPr/>
              </p:nvSpPr>
              <p:spPr bwMode="auto">
                <a:xfrm>
                  <a:off x="0" y="4274"/>
                  <a:ext cx="5760" cy="11"/>
                </a:xfrm>
                <a:prstGeom prst="rect">
                  <a:avLst/>
                </a:prstGeom>
                <a:gradFill rotWithShape="1">
                  <a:gsLst>
                    <a:gs pos="0">
                      <a:srgbClr val="7FA9D3"/>
                    </a:gs>
                    <a:gs pos="100000">
                      <a:srgbClr val="7FA9D3">
                        <a:gamma/>
                        <a:tint val="0"/>
                        <a:invGamma/>
                      </a:srgbClr>
                    </a:gs>
                  </a:gsLst>
                  <a:lin ang="0" scaled="1"/>
                </a:gra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70090" name="Rectangle 10"/>
                <p:cNvSpPr>
                  <a:spLocks noChangeArrowheads="1"/>
                </p:cNvSpPr>
                <p:nvPr/>
              </p:nvSpPr>
              <p:spPr bwMode="auto">
                <a:xfrm rot="5400000" flipV="1">
                  <a:off x="3550" y="2154"/>
                  <a:ext cx="4320" cy="11"/>
                </a:xfrm>
                <a:prstGeom prst="rect">
                  <a:avLst/>
                </a:prstGeom>
                <a:gradFill rotWithShape="1">
                  <a:gsLst>
                    <a:gs pos="0">
                      <a:srgbClr val="7FA9D3"/>
                    </a:gs>
                    <a:gs pos="100000">
                      <a:srgbClr val="7FA9D3">
                        <a:gamma/>
                        <a:tint val="0"/>
                        <a:invGamma/>
                      </a:srgbClr>
                    </a:gs>
                  </a:gsLst>
                  <a:lin ang="0" scaled="1"/>
                </a:gra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70091" name="Text Box 11"/>
                <p:cNvSpPr txBox="1">
                  <a:spLocks noChangeArrowheads="1"/>
                </p:cNvSpPr>
                <p:nvPr/>
              </p:nvSpPr>
              <p:spPr bwMode="auto">
                <a:xfrm>
                  <a:off x="147" y="4115"/>
                  <a:ext cx="2415" cy="15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lIns="0" tIns="0" rIns="0" bIns="0" anchor="b"/>
                <a:lstStyle/>
                <a:p>
                  <a:pPr>
                    <a:spcBef>
                      <a:spcPct val="50000"/>
                    </a:spcBef>
                  </a:pPr>
                  <a:r>
                    <a:rPr lang="ru-RU" sz="1600" b="0">
                      <a:solidFill>
                        <a:srgbClr val="567F9E"/>
                      </a:solidFill>
                    </a:rPr>
                    <a:t>Игорь Борисович Бурдонов </a:t>
                  </a:r>
                  <a:r>
                    <a:rPr lang="en-US" sz="1600" b="0">
                      <a:solidFill>
                        <a:srgbClr val="567F9E"/>
                      </a:solidFill>
                    </a:rPr>
                    <a:t>&amp;</a:t>
                  </a:r>
                  <a:r>
                    <a:rPr lang="ru-RU" sz="1600" b="0">
                      <a:solidFill>
                        <a:srgbClr val="567F9E"/>
                      </a:solidFill>
                    </a:rPr>
                    <a:t> Александр Сергеевич Косачев,   ИСП РАН</a:t>
                  </a:r>
                </a:p>
              </p:txBody>
            </p:sp>
            <p:sp>
              <p:nvSpPr>
                <p:cNvPr id="1070092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68" y="30"/>
                  <a:ext cx="5602" cy="173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  <a:effectLst/>
              </p:spPr>
              <p:txBody>
                <a:bodyPr lIns="0" tIns="0" rIns="0" bIns="0"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ru-RU" b="0">
                      <a:solidFill>
                        <a:srgbClr val="567F9E"/>
                      </a:solidFill>
                      <a:latin typeface="Times New Roman" pitchFamily="18" charset="0"/>
                    </a:rPr>
                    <a:t>Тестирование конформности с открытым состоянием</a:t>
                  </a:r>
                </a:p>
              </p:txBody>
            </p:sp>
          </p:grpSp>
          <p:sp>
            <p:nvSpPr>
              <p:cNvPr id="1070093" name="Text Box 13"/>
              <p:cNvSpPr txBox="1">
                <a:spLocks noChangeArrowheads="1"/>
              </p:cNvSpPr>
              <p:nvPr/>
            </p:nvSpPr>
            <p:spPr bwMode="auto">
              <a:xfrm>
                <a:off x="5443" y="3962"/>
                <a:ext cx="198" cy="134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lIns="0" tIns="0" rIns="0" bIns="0"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ru-RU" sz="1400" b="0"/>
                  <a:t>(12)</a:t>
                </a:r>
              </a:p>
            </p:txBody>
          </p:sp>
        </p:grpSp>
      </p:grpSp>
      <p:sp>
        <p:nvSpPr>
          <p:cNvPr id="1070094" name="Rectangle 14"/>
          <p:cNvSpPr>
            <a:spLocks noGrp="1" noChangeArrowheads="1"/>
          </p:cNvSpPr>
          <p:nvPr>
            <p:ph type="title"/>
          </p:nvPr>
        </p:nvSpPr>
        <p:spPr>
          <a:xfrm>
            <a:off x="179388" y="360363"/>
            <a:ext cx="8748712" cy="638175"/>
          </a:xfrm>
          <a:noFill/>
          <a:ln/>
        </p:spPr>
        <p:txBody>
          <a:bodyPr lIns="0" tIns="90000" rIns="0" bIns="90000">
            <a:spAutoFit/>
          </a:bodyPr>
          <a:lstStyle/>
          <a:p>
            <a:r>
              <a:rPr lang="ru-RU" sz="3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4. Оценка сложности алгоритма тестирования</a:t>
            </a:r>
          </a:p>
        </p:txBody>
      </p:sp>
      <p:sp>
        <p:nvSpPr>
          <p:cNvPr id="1070128" name="Text Box 48"/>
          <p:cNvSpPr txBox="1">
            <a:spLocks noChangeArrowheads="1"/>
          </p:cNvSpPr>
          <p:nvPr/>
        </p:nvSpPr>
        <p:spPr bwMode="auto">
          <a:xfrm>
            <a:off x="431800" y="1160463"/>
            <a:ext cx="8461375" cy="635000"/>
          </a:xfrm>
          <a:prstGeom prst="rect">
            <a:avLst/>
          </a:prstGeom>
          <a:noFill/>
          <a:ln w="12700">
            <a:solidFill>
              <a:srgbClr val="685816"/>
            </a:solidFill>
            <a:miter lim="800000"/>
            <a:headEnd/>
            <a:tailEnd/>
          </a:ln>
          <a:effectLst/>
        </p:spPr>
        <p:txBody>
          <a:bodyPr wrap="none" lIns="72000" tIns="36000" rIns="72000" bIns="36000"/>
          <a:lstStyle/>
          <a:p>
            <a:pPr>
              <a:spcBef>
                <a:spcPct val="50000"/>
              </a:spcBef>
            </a:pPr>
            <a:r>
              <a:rPr lang="ru-RU" i="1">
                <a:latin typeface="Times New Roman" pitchFamily="18" charset="0"/>
              </a:rPr>
              <a:t>Число тестовых воздействий</a:t>
            </a:r>
            <a:r>
              <a:rPr lang="ru-RU" b="0">
                <a:latin typeface="Times New Roman" pitchFamily="18" charset="0"/>
              </a:rPr>
              <a:t> </a:t>
            </a:r>
            <a:r>
              <a:rPr lang="ru-RU">
                <a:latin typeface="Courier New" pitchFamily="49" charset="0"/>
              </a:rPr>
              <a:t> </a:t>
            </a:r>
            <a:r>
              <a:rPr lang="en-US">
                <a:latin typeface="Courier New" pitchFamily="49" charset="0"/>
              </a:rPr>
              <a:t>O</a:t>
            </a:r>
            <a:r>
              <a:rPr lang="en-US" baseline="-25000">
                <a:latin typeface="Courier New" pitchFamily="49" charset="0"/>
              </a:rPr>
              <a:t>T</a:t>
            </a:r>
            <a:r>
              <a:rPr lang="ru-RU" b="0">
                <a:latin typeface="Times New Roman" pitchFamily="18" charset="0"/>
              </a:rPr>
              <a:t>=</a:t>
            </a:r>
            <a:r>
              <a:rPr lang="en-US">
                <a:latin typeface="Courier New" pitchFamily="49" charset="0"/>
              </a:rPr>
              <a:t>O(b</a:t>
            </a:r>
            <a:r>
              <a:rPr lang="en-US">
                <a:latin typeface="Courier New" pitchFamily="49" charset="0"/>
                <a:sym typeface="Symbol" pitchFamily="18" charset="2"/>
              </a:rPr>
              <a:t></a:t>
            </a:r>
            <a:r>
              <a:rPr lang="en-US">
                <a:latin typeface="Courier New" pitchFamily="49" charset="0"/>
              </a:rPr>
              <a:t>k</a:t>
            </a:r>
            <a:r>
              <a:rPr lang="en-US">
                <a:latin typeface="Courier New" pitchFamily="49" charset="0"/>
                <a:sym typeface="Symbol" pitchFamily="18" charset="2"/>
              </a:rPr>
              <a:t></a:t>
            </a:r>
            <a:r>
              <a:rPr lang="en-US">
                <a:latin typeface="Courier New" pitchFamily="49" charset="0"/>
              </a:rPr>
              <a:t>t</a:t>
            </a:r>
            <a:r>
              <a:rPr lang="en-US" baseline="30000">
                <a:latin typeface="Courier New" pitchFamily="49" charset="0"/>
              </a:rPr>
              <a:t>k</a:t>
            </a:r>
            <a:r>
              <a:rPr lang="en-US">
                <a:latin typeface="Courier New" pitchFamily="49" charset="0"/>
              </a:rPr>
              <a:t>)</a:t>
            </a:r>
            <a:r>
              <a:rPr lang="ru-RU">
                <a:latin typeface="Courier New" pitchFamily="49" charset="0"/>
              </a:rPr>
              <a:t> </a:t>
            </a:r>
            <a:r>
              <a:rPr lang="ru-RU" b="0">
                <a:latin typeface="Times New Roman" pitchFamily="18" charset="0"/>
              </a:rPr>
              <a:t>для</a:t>
            </a:r>
            <a:r>
              <a:rPr lang="ru-RU">
                <a:latin typeface="Courier New" pitchFamily="49" charset="0"/>
              </a:rPr>
              <a:t> </a:t>
            </a:r>
            <a:r>
              <a:rPr lang="en-US">
                <a:latin typeface="Courier New" pitchFamily="49" charset="0"/>
              </a:rPr>
              <a:t>t&gt;1</a:t>
            </a:r>
            <a:r>
              <a:rPr lang="ru-RU" b="0">
                <a:latin typeface="Times New Roman" pitchFamily="18" charset="0"/>
              </a:rPr>
              <a:t>, и</a:t>
            </a:r>
            <a:r>
              <a:rPr lang="ru-RU">
                <a:latin typeface="Courier New" pitchFamily="49" charset="0"/>
              </a:rPr>
              <a:t> </a:t>
            </a:r>
            <a:r>
              <a:rPr lang="en-US">
                <a:latin typeface="Courier New" pitchFamily="49" charset="0"/>
              </a:rPr>
              <a:t>O</a:t>
            </a:r>
            <a:r>
              <a:rPr lang="en-US" baseline="-25000">
                <a:latin typeface="Courier New" pitchFamily="49" charset="0"/>
              </a:rPr>
              <a:t>T</a:t>
            </a:r>
            <a:r>
              <a:rPr lang="ru-RU" b="0">
                <a:latin typeface="Times New Roman" pitchFamily="18" charset="0"/>
              </a:rPr>
              <a:t>=</a:t>
            </a:r>
            <a:r>
              <a:rPr lang="en-US">
                <a:latin typeface="Courier New" pitchFamily="49" charset="0"/>
              </a:rPr>
              <a:t>O(b</a:t>
            </a:r>
            <a:r>
              <a:rPr lang="en-US">
                <a:latin typeface="Courier New" pitchFamily="49" charset="0"/>
                <a:sym typeface="Symbol" pitchFamily="18" charset="2"/>
              </a:rPr>
              <a:t></a:t>
            </a:r>
            <a:r>
              <a:rPr lang="en-US">
                <a:latin typeface="Courier New" pitchFamily="49" charset="0"/>
              </a:rPr>
              <a:t>k</a:t>
            </a:r>
            <a:r>
              <a:rPr lang="ru-RU" baseline="30000">
                <a:latin typeface="Courier New" pitchFamily="49" charset="0"/>
              </a:rPr>
              <a:t>2</a:t>
            </a:r>
            <a:r>
              <a:rPr lang="en-US">
                <a:latin typeface="Courier New" pitchFamily="49" charset="0"/>
              </a:rPr>
              <a:t>)</a:t>
            </a:r>
            <a:r>
              <a:rPr lang="ru-RU">
                <a:latin typeface="Courier New" pitchFamily="49" charset="0"/>
              </a:rPr>
              <a:t> </a:t>
            </a:r>
            <a:r>
              <a:rPr lang="ru-RU" b="0">
                <a:latin typeface="Times New Roman" pitchFamily="18" charset="0"/>
              </a:rPr>
              <a:t>для</a:t>
            </a:r>
            <a:r>
              <a:rPr lang="ru-RU">
                <a:latin typeface="Courier New" pitchFamily="49" charset="0"/>
              </a:rPr>
              <a:t> </a:t>
            </a:r>
            <a:r>
              <a:rPr lang="en-US">
                <a:latin typeface="Courier New" pitchFamily="49" charset="0"/>
              </a:rPr>
              <a:t>t</a:t>
            </a:r>
            <a:r>
              <a:rPr lang="ru-RU">
                <a:latin typeface="Courier New" pitchFamily="49" charset="0"/>
              </a:rPr>
              <a:t>=</a:t>
            </a:r>
            <a:r>
              <a:rPr lang="en-US">
                <a:latin typeface="Courier New" pitchFamily="49" charset="0"/>
              </a:rPr>
              <a:t>1</a:t>
            </a:r>
            <a:r>
              <a:rPr lang="ru-RU" b="0">
                <a:latin typeface="Times New Roman" pitchFamily="18" charset="0"/>
              </a:rPr>
              <a:t>,</a:t>
            </a:r>
          </a:p>
          <a:p>
            <a:r>
              <a:rPr lang="ru-RU" b="0">
                <a:latin typeface="Times New Roman" pitchFamily="18" charset="0"/>
              </a:rPr>
              <a:t>где</a:t>
            </a:r>
            <a:r>
              <a:rPr lang="ru-RU" b="0">
                <a:latin typeface="Courier New" pitchFamily="49" charset="0"/>
              </a:rPr>
              <a:t> </a:t>
            </a:r>
            <a:r>
              <a:rPr lang="en-US">
                <a:latin typeface="Courier New" pitchFamily="49" charset="0"/>
              </a:rPr>
              <a:t>b</a:t>
            </a:r>
            <a:r>
              <a:rPr lang="en-US" b="0">
                <a:latin typeface="Courier New" pitchFamily="49" charset="0"/>
              </a:rPr>
              <a:t> </a:t>
            </a:r>
            <a:r>
              <a:rPr lang="en-US" b="0">
                <a:latin typeface="Times New Roman" pitchFamily="18" charset="0"/>
              </a:rPr>
              <a:t>– </a:t>
            </a:r>
            <a:r>
              <a:rPr lang="ru-RU" b="0">
                <a:latin typeface="Times New Roman" pitchFamily="18" charset="0"/>
              </a:rPr>
              <a:t>число кнопок,</a:t>
            </a:r>
            <a:r>
              <a:rPr lang="ru-RU">
                <a:latin typeface="Courier New" pitchFamily="49" charset="0"/>
              </a:rPr>
              <a:t> </a:t>
            </a:r>
            <a:r>
              <a:rPr lang="en-US">
                <a:latin typeface="Courier New" pitchFamily="49" charset="0"/>
              </a:rPr>
              <a:t>k </a:t>
            </a:r>
            <a:r>
              <a:rPr lang="ru-RU" b="0">
                <a:latin typeface="Times New Roman" pitchFamily="18" charset="0"/>
              </a:rPr>
              <a:t>– число состояний реализации.</a:t>
            </a:r>
          </a:p>
        </p:txBody>
      </p:sp>
      <p:sp>
        <p:nvSpPr>
          <p:cNvPr id="1070129" name="Text Box 49"/>
          <p:cNvSpPr txBox="1">
            <a:spLocks noChangeArrowheads="1"/>
          </p:cNvSpPr>
          <p:nvPr/>
        </p:nvSpPr>
        <p:spPr bwMode="auto">
          <a:xfrm>
            <a:off x="431800" y="1984375"/>
            <a:ext cx="8461375" cy="2668588"/>
          </a:xfrm>
          <a:prstGeom prst="rect">
            <a:avLst/>
          </a:prstGeom>
          <a:noFill/>
          <a:ln w="12700">
            <a:solidFill>
              <a:srgbClr val="685816"/>
            </a:solidFill>
            <a:miter lim="800000"/>
            <a:headEnd/>
            <a:tailEnd/>
          </a:ln>
          <a:effectLst/>
        </p:spPr>
        <p:txBody>
          <a:bodyPr lIns="72000" tIns="36000" rIns="72000" bIns="36000"/>
          <a:lstStyle/>
          <a:p>
            <a:pPr>
              <a:spcBef>
                <a:spcPct val="50000"/>
              </a:spcBef>
            </a:pPr>
            <a:r>
              <a:rPr lang="ru-RU" b="0">
                <a:latin typeface="Times New Roman" pitchFamily="18" charset="0"/>
              </a:rPr>
              <a:t>Оценка</a:t>
            </a:r>
            <a:r>
              <a:rPr lang="ru-RU">
                <a:latin typeface="Courier New" pitchFamily="49" charset="0"/>
              </a:rPr>
              <a:t> </a:t>
            </a:r>
            <a:r>
              <a:rPr lang="en-US">
                <a:latin typeface="Courier New" pitchFamily="49" charset="0"/>
              </a:rPr>
              <a:t>O(b</a:t>
            </a:r>
            <a:r>
              <a:rPr lang="en-US">
                <a:latin typeface="Courier New" pitchFamily="49" charset="0"/>
                <a:sym typeface="Symbol" pitchFamily="18" charset="2"/>
              </a:rPr>
              <a:t></a:t>
            </a:r>
            <a:r>
              <a:rPr lang="en-US">
                <a:latin typeface="Courier New" pitchFamily="49" charset="0"/>
              </a:rPr>
              <a:t>k</a:t>
            </a:r>
            <a:r>
              <a:rPr lang="ru-RU" baseline="30000">
                <a:latin typeface="Courier New" pitchFamily="49" charset="0"/>
              </a:rPr>
              <a:t>2</a:t>
            </a:r>
            <a:r>
              <a:rPr lang="en-US">
                <a:latin typeface="Courier New" pitchFamily="49" charset="0"/>
              </a:rPr>
              <a:t>)</a:t>
            </a:r>
            <a:r>
              <a:rPr lang="ru-RU">
                <a:latin typeface="Courier New" pitchFamily="49" charset="0"/>
              </a:rPr>
              <a:t> </a:t>
            </a:r>
            <a:r>
              <a:rPr lang="ru-RU" b="0">
                <a:latin typeface="Times New Roman" pitchFamily="18" charset="0"/>
              </a:rPr>
              <a:t>достигается для детерминированной реализации.</a:t>
            </a:r>
          </a:p>
          <a:p>
            <a:r>
              <a:rPr lang="ru-RU" b="0">
                <a:latin typeface="Times New Roman" pitchFamily="18" charset="0"/>
              </a:rPr>
              <a:t>Для реализаций, в которых гарантируется перемещение в неполное состояние по тому или иному пути (маршруту без самопересечений), оценка</a:t>
            </a:r>
            <a:r>
              <a:rPr lang="ru-RU">
                <a:latin typeface="Courier New" pitchFamily="49" charset="0"/>
              </a:rPr>
              <a:t> </a:t>
            </a:r>
            <a:r>
              <a:rPr lang="en-US">
                <a:latin typeface="Courier New" pitchFamily="49" charset="0"/>
              </a:rPr>
              <a:t>O(b</a:t>
            </a:r>
            <a:r>
              <a:rPr lang="en-US">
                <a:latin typeface="Courier New" pitchFamily="49" charset="0"/>
                <a:sym typeface="Symbol" pitchFamily="18" charset="2"/>
              </a:rPr>
              <a:t></a:t>
            </a:r>
            <a:r>
              <a:rPr lang="en-US">
                <a:latin typeface="Courier New" pitchFamily="49" charset="0"/>
              </a:rPr>
              <a:t>k</a:t>
            </a:r>
            <a:r>
              <a:rPr lang="ru-RU" baseline="30000">
                <a:latin typeface="Courier New" pitchFamily="49" charset="0"/>
              </a:rPr>
              <a:t>2</a:t>
            </a:r>
            <a:r>
              <a:rPr lang="ru-RU">
                <a:latin typeface="Courier New" pitchFamily="49" charset="0"/>
                <a:sym typeface="Symbol" pitchFamily="18" charset="2"/>
              </a:rPr>
              <a:t></a:t>
            </a:r>
            <a:r>
              <a:rPr lang="en-US">
                <a:latin typeface="Courier New" pitchFamily="49" charset="0"/>
                <a:sym typeface="Symbol" pitchFamily="18" charset="2"/>
              </a:rPr>
              <a:t>t</a:t>
            </a:r>
            <a:r>
              <a:rPr lang="en-US">
                <a:latin typeface="Courier New" pitchFamily="49" charset="0"/>
              </a:rPr>
              <a:t>)</a:t>
            </a:r>
            <a:r>
              <a:rPr lang="ru-RU" b="0">
                <a:latin typeface="Times New Roman" pitchFamily="18" charset="0"/>
              </a:rPr>
              <a:t>:</a:t>
            </a:r>
          </a:p>
          <a:p>
            <a:pPr>
              <a:spcBef>
                <a:spcPct val="20000"/>
              </a:spcBef>
            </a:pPr>
            <a:r>
              <a:rPr lang="ru-RU" b="0" u="sng">
                <a:latin typeface="Times New Roman" pitchFamily="18" charset="0"/>
              </a:rPr>
              <a:t>Сильно-</a:t>
            </a:r>
            <a:r>
              <a:rPr lang="ru-RU" b="0" u="sng">
                <a:latin typeface="Times New Roman" pitchFamily="18" charset="0"/>
                <a:sym typeface="Symbol" pitchFamily="18" charset="2"/>
              </a:rPr>
              <a:t>-связные </a:t>
            </a:r>
            <a:r>
              <a:rPr lang="en-US" b="0" u="sng">
                <a:latin typeface="Times New Roman" pitchFamily="18" charset="0"/>
                <a:sym typeface="Symbol" pitchFamily="18" charset="2"/>
              </a:rPr>
              <a:t>LTS</a:t>
            </a:r>
            <a:r>
              <a:rPr lang="ru-RU" b="0">
                <a:latin typeface="Times New Roman" pitchFamily="18" charset="0"/>
                <a:sym typeface="Symbol" pitchFamily="18" charset="2"/>
              </a:rPr>
              <a:t> – такие </a:t>
            </a:r>
            <a:r>
              <a:rPr lang="en-US" b="0">
                <a:latin typeface="Times New Roman" pitchFamily="18" charset="0"/>
                <a:sym typeface="Symbol" pitchFamily="18" charset="2"/>
              </a:rPr>
              <a:t>LTS</a:t>
            </a:r>
            <a:r>
              <a:rPr lang="ru-RU" b="0">
                <a:latin typeface="Times New Roman" pitchFamily="18" charset="0"/>
                <a:sym typeface="Symbol" pitchFamily="18" charset="2"/>
              </a:rPr>
              <a:t>, в которых для любой пары состояний</a:t>
            </a:r>
            <a:r>
              <a:rPr lang="ru-RU">
                <a:latin typeface="Courier New" pitchFamily="49" charset="0"/>
                <a:sym typeface="Symbol" pitchFamily="18" charset="2"/>
              </a:rPr>
              <a:t> </a:t>
            </a:r>
            <a:r>
              <a:rPr lang="en-US">
                <a:latin typeface="Courier New" pitchFamily="49" charset="0"/>
                <a:sym typeface="Symbol" pitchFamily="18" charset="2"/>
              </a:rPr>
              <a:t>a</a:t>
            </a:r>
            <a:r>
              <a:rPr lang="ru-RU">
                <a:latin typeface="Courier New" pitchFamily="49" charset="0"/>
                <a:sym typeface="Symbol" pitchFamily="18" charset="2"/>
              </a:rPr>
              <a:t> </a:t>
            </a:r>
            <a:r>
              <a:rPr lang="ru-RU" b="0">
                <a:latin typeface="Times New Roman" pitchFamily="18" charset="0"/>
                <a:sym typeface="Symbol" pitchFamily="18" charset="2"/>
              </a:rPr>
              <a:t>и</a:t>
            </a:r>
            <a:r>
              <a:rPr lang="ru-RU">
                <a:latin typeface="Courier New" pitchFamily="49" charset="0"/>
                <a:sym typeface="Symbol" pitchFamily="18" charset="2"/>
              </a:rPr>
              <a:t> </a:t>
            </a:r>
            <a:r>
              <a:rPr lang="en-US">
                <a:latin typeface="Courier New" pitchFamily="49" charset="0"/>
                <a:sym typeface="Symbol" pitchFamily="18" charset="2"/>
              </a:rPr>
              <a:t>b</a:t>
            </a:r>
            <a:r>
              <a:rPr lang="ru-RU">
                <a:latin typeface="Courier New" pitchFamily="49" charset="0"/>
                <a:sym typeface="Symbol" pitchFamily="18" charset="2"/>
              </a:rPr>
              <a:t> </a:t>
            </a:r>
            <a:r>
              <a:rPr lang="ru-RU" b="0">
                <a:latin typeface="Times New Roman" pitchFamily="18" charset="0"/>
                <a:sym typeface="Symbol" pitchFamily="18" charset="2"/>
              </a:rPr>
              <a:t>можно в каждом состоянии</a:t>
            </a:r>
            <a:r>
              <a:rPr lang="ru-RU">
                <a:latin typeface="Courier New" pitchFamily="49" charset="0"/>
                <a:sym typeface="Symbol" pitchFamily="18" charset="2"/>
              </a:rPr>
              <a:t> </a:t>
            </a:r>
            <a:r>
              <a:rPr lang="en-US">
                <a:latin typeface="Courier New" pitchFamily="49" charset="0"/>
                <a:sym typeface="Symbol" pitchFamily="18" charset="2"/>
              </a:rPr>
              <a:t>i</a:t>
            </a:r>
            <a:r>
              <a:rPr lang="ru-RU">
                <a:latin typeface="Courier New" pitchFamily="49" charset="0"/>
                <a:sym typeface="Symbol" pitchFamily="18" charset="2"/>
              </a:rPr>
              <a:t> </a:t>
            </a:r>
            <a:r>
              <a:rPr lang="ru-RU" b="0">
                <a:latin typeface="Times New Roman" pitchFamily="18" charset="0"/>
                <a:sym typeface="Symbol" pitchFamily="18" charset="2"/>
              </a:rPr>
              <a:t>определить кнопку</a:t>
            </a:r>
            <a:r>
              <a:rPr lang="ru-RU">
                <a:latin typeface="Courier New" pitchFamily="49" charset="0"/>
                <a:sym typeface="Symbol" pitchFamily="18" charset="2"/>
              </a:rPr>
              <a:t> </a:t>
            </a:r>
            <a:r>
              <a:rPr lang="en-US">
                <a:latin typeface="Courier New" pitchFamily="49" charset="0"/>
                <a:sym typeface="Symbol" pitchFamily="18" charset="2"/>
              </a:rPr>
              <a:t>P(i)</a:t>
            </a:r>
            <a:r>
              <a:rPr lang="ru-RU">
                <a:latin typeface="Courier New" pitchFamily="49" charset="0"/>
                <a:sym typeface="Symbol" pitchFamily="18" charset="2"/>
              </a:rPr>
              <a:t> </a:t>
            </a:r>
            <a:r>
              <a:rPr lang="ru-RU" b="0">
                <a:latin typeface="Times New Roman" pitchFamily="18" charset="0"/>
                <a:sym typeface="Symbol" pitchFamily="18" charset="2"/>
              </a:rPr>
              <a:t>так, что, нажимая только такие кнопки, мы гарантированно проходим тот или иной путь из</a:t>
            </a:r>
            <a:r>
              <a:rPr lang="ru-RU">
                <a:latin typeface="Courier New" pitchFamily="49" charset="0"/>
                <a:sym typeface="Symbol" pitchFamily="18" charset="2"/>
              </a:rPr>
              <a:t> </a:t>
            </a:r>
            <a:r>
              <a:rPr lang="en-US">
                <a:latin typeface="Courier New" pitchFamily="49" charset="0"/>
                <a:sym typeface="Symbol" pitchFamily="18" charset="2"/>
              </a:rPr>
              <a:t>a</a:t>
            </a:r>
            <a:r>
              <a:rPr lang="ru-RU">
                <a:latin typeface="Courier New" pitchFamily="49" charset="0"/>
                <a:sym typeface="Symbol" pitchFamily="18" charset="2"/>
              </a:rPr>
              <a:t> </a:t>
            </a:r>
            <a:r>
              <a:rPr lang="ru-RU" b="0">
                <a:latin typeface="Times New Roman" pitchFamily="18" charset="0"/>
                <a:sym typeface="Symbol" pitchFamily="18" charset="2"/>
              </a:rPr>
              <a:t>в</a:t>
            </a:r>
            <a:r>
              <a:rPr lang="ru-RU">
                <a:latin typeface="Courier New" pitchFamily="49" charset="0"/>
                <a:sym typeface="Symbol" pitchFamily="18" charset="2"/>
              </a:rPr>
              <a:t> </a:t>
            </a:r>
            <a:r>
              <a:rPr lang="en-US">
                <a:latin typeface="Courier New" pitchFamily="49" charset="0"/>
                <a:sym typeface="Symbol" pitchFamily="18" charset="2"/>
              </a:rPr>
              <a:t>b</a:t>
            </a:r>
            <a:r>
              <a:rPr lang="ru-RU">
                <a:latin typeface="Courier New" pitchFamily="49" charset="0"/>
                <a:sym typeface="Symbol" pitchFamily="18" charset="2"/>
              </a:rPr>
              <a:t> </a:t>
            </a:r>
            <a:r>
              <a:rPr lang="ru-RU" b="0">
                <a:latin typeface="Times New Roman" pitchFamily="18" charset="0"/>
                <a:sym typeface="Symbol" pitchFamily="18" charset="2"/>
              </a:rPr>
              <a:t>при любом недетерминированном поведении реализации.</a:t>
            </a:r>
          </a:p>
          <a:p>
            <a:pPr>
              <a:spcBef>
                <a:spcPct val="20000"/>
              </a:spcBef>
            </a:pPr>
            <a:r>
              <a:rPr lang="ru-RU" b="0" u="sng">
                <a:latin typeface="Times New Roman" pitchFamily="18" charset="0"/>
                <a:sym typeface="Symbol" pitchFamily="18" charset="2"/>
              </a:rPr>
              <a:t>Детерминированная исследуемая система</a:t>
            </a:r>
            <a:r>
              <a:rPr lang="ru-RU" b="0">
                <a:latin typeface="Times New Roman" pitchFamily="18" charset="0"/>
                <a:sym typeface="Symbol" pitchFamily="18" charset="2"/>
              </a:rPr>
              <a:t>, когда недетерминизм реализации как её модели есть следствие повышения уровня абстракции при моделировании.</a:t>
            </a:r>
          </a:p>
        </p:txBody>
      </p:sp>
      <p:sp>
        <p:nvSpPr>
          <p:cNvPr id="1070130" name="Text Box 50"/>
          <p:cNvSpPr txBox="1">
            <a:spLocks noChangeArrowheads="1"/>
          </p:cNvSpPr>
          <p:nvPr/>
        </p:nvSpPr>
        <p:spPr bwMode="auto">
          <a:xfrm>
            <a:off x="431800" y="4913313"/>
            <a:ext cx="7229475" cy="1539875"/>
          </a:xfrm>
          <a:prstGeom prst="rect">
            <a:avLst/>
          </a:prstGeom>
          <a:noFill/>
          <a:ln w="12700">
            <a:solidFill>
              <a:srgbClr val="685816"/>
            </a:solidFill>
            <a:miter lim="800000"/>
            <a:headEnd/>
            <a:tailEnd/>
          </a:ln>
          <a:effectLst/>
        </p:spPr>
        <p:txBody>
          <a:bodyPr wrap="none" lIns="72000" tIns="36000" rIns="72000" bIns="36000"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ru-RU" i="1">
                <a:latin typeface="Times New Roman" pitchFamily="18" charset="0"/>
              </a:rPr>
              <a:t>Объём вычислений</a:t>
            </a:r>
            <a:r>
              <a:rPr lang="ru-RU">
                <a:latin typeface="Courier New" pitchFamily="49" charset="0"/>
              </a:rPr>
              <a:t> </a:t>
            </a:r>
            <a:r>
              <a:rPr lang="ru-RU" b="0">
                <a:latin typeface="Times New Roman" pitchFamily="18" charset="0"/>
              </a:rPr>
              <a:t>:</a:t>
            </a:r>
          </a:p>
          <a:p>
            <a:pPr marL="342900" indent="-342900">
              <a:spcBef>
                <a:spcPct val="10000"/>
              </a:spcBef>
              <a:buFontTx/>
              <a:buAutoNum type="arabicPeriod"/>
            </a:pPr>
            <a:r>
              <a:rPr lang="ru-RU" b="0">
                <a:latin typeface="Times New Roman" pitchFamily="18" charset="0"/>
              </a:rPr>
              <a:t>Поиск опрошенного состояния среди ранее полученных</a:t>
            </a:r>
            <a:r>
              <a:rPr lang="ru-RU">
                <a:latin typeface="Courier New" pitchFamily="49" charset="0"/>
              </a:rPr>
              <a:t> - </a:t>
            </a:r>
            <a:r>
              <a:rPr lang="en-US">
                <a:latin typeface="Courier New" pitchFamily="49" charset="0"/>
              </a:rPr>
              <a:t>k</a:t>
            </a:r>
            <a:r>
              <a:rPr lang="en-US">
                <a:latin typeface="Courier New" pitchFamily="49" charset="0"/>
                <a:sym typeface="Symbol" pitchFamily="18" charset="2"/>
              </a:rPr>
              <a:t>O</a:t>
            </a:r>
            <a:r>
              <a:rPr lang="en-US" baseline="-25000">
                <a:latin typeface="Courier New" pitchFamily="49" charset="0"/>
                <a:sym typeface="Symbol" pitchFamily="18" charset="2"/>
              </a:rPr>
              <a:t>T</a:t>
            </a:r>
            <a:r>
              <a:rPr lang="ru-RU" b="0">
                <a:latin typeface="Times New Roman" pitchFamily="18" charset="0"/>
              </a:rPr>
              <a:t>.</a:t>
            </a:r>
            <a:endParaRPr lang="en-US" b="0">
              <a:latin typeface="Times New Roman" pitchFamily="18" charset="0"/>
            </a:endParaRPr>
          </a:p>
          <a:p>
            <a:pPr marL="342900" indent="-342900">
              <a:spcBef>
                <a:spcPct val="10000"/>
              </a:spcBef>
              <a:buFontTx/>
              <a:buAutoNum type="arabicPeriod"/>
            </a:pPr>
            <a:r>
              <a:rPr lang="ru-RU" b="0">
                <a:latin typeface="Times New Roman" pitchFamily="18" charset="0"/>
              </a:rPr>
              <a:t>Вычисления для перемещения в неполное состояние</a:t>
            </a:r>
            <a:r>
              <a:rPr lang="ru-RU">
                <a:latin typeface="Courier New" pitchFamily="49" charset="0"/>
              </a:rPr>
              <a:t> -</a:t>
            </a:r>
            <a:r>
              <a:rPr lang="en-US">
                <a:latin typeface="Courier New" pitchFamily="49" charset="0"/>
              </a:rPr>
              <a:t> O(b</a:t>
            </a:r>
            <a:r>
              <a:rPr lang="en-US" baseline="30000">
                <a:latin typeface="Courier New" pitchFamily="49" charset="0"/>
              </a:rPr>
              <a:t>2</a:t>
            </a:r>
            <a:r>
              <a:rPr lang="en-US">
                <a:latin typeface="Courier New" pitchFamily="49" charset="0"/>
                <a:sym typeface="Symbol" pitchFamily="18" charset="2"/>
              </a:rPr>
              <a:t></a:t>
            </a:r>
            <a:r>
              <a:rPr lang="en-US">
                <a:latin typeface="Courier New" pitchFamily="49" charset="0"/>
              </a:rPr>
              <a:t>k</a:t>
            </a:r>
            <a:r>
              <a:rPr lang="en-US" baseline="30000">
                <a:latin typeface="Courier New" pitchFamily="49" charset="0"/>
              </a:rPr>
              <a:t>2</a:t>
            </a:r>
            <a:r>
              <a:rPr lang="en-US">
                <a:latin typeface="Courier New" pitchFamily="49" charset="0"/>
                <a:sym typeface="Symbol" pitchFamily="18" charset="2"/>
              </a:rPr>
              <a:t></a:t>
            </a:r>
            <a:r>
              <a:rPr lang="en-US">
                <a:latin typeface="Courier New" pitchFamily="49" charset="0"/>
              </a:rPr>
              <a:t>t)</a:t>
            </a:r>
            <a:r>
              <a:rPr lang="en-US" b="0">
                <a:latin typeface="Times New Roman" pitchFamily="18" charset="0"/>
              </a:rPr>
              <a:t>.</a:t>
            </a:r>
          </a:p>
          <a:p>
            <a:pPr marL="342900" indent="-342900">
              <a:spcBef>
                <a:spcPct val="10000"/>
              </a:spcBef>
              <a:buFontTx/>
              <a:buAutoNum type="arabicPeriod"/>
            </a:pPr>
            <a:r>
              <a:rPr lang="ru-RU" b="0">
                <a:latin typeface="Times New Roman" pitchFamily="18" charset="0"/>
              </a:rPr>
              <a:t>Вычисления при аналитической верификации</a:t>
            </a:r>
            <a:r>
              <a:rPr lang="ru-RU">
                <a:latin typeface="Courier New" pitchFamily="49" charset="0"/>
              </a:rPr>
              <a:t> -</a:t>
            </a:r>
            <a:r>
              <a:rPr lang="en-US">
                <a:latin typeface="Courier New" pitchFamily="49" charset="0"/>
              </a:rPr>
              <a:t> O(m</a:t>
            </a:r>
            <a:r>
              <a:rPr lang="en-US">
                <a:latin typeface="Courier New" pitchFamily="49" charset="0"/>
                <a:sym typeface="Symbol" pitchFamily="18" charset="2"/>
              </a:rPr>
              <a:t>2</a:t>
            </a:r>
            <a:r>
              <a:rPr lang="en-US" baseline="30000">
                <a:latin typeface="Courier New" pitchFamily="49" charset="0"/>
              </a:rPr>
              <a:t>n</a:t>
            </a:r>
            <a:r>
              <a:rPr lang="en-US">
                <a:latin typeface="Courier New" pitchFamily="49" charset="0"/>
              </a:rPr>
              <a:t>)</a:t>
            </a:r>
            <a:r>
              <a:rPr lang="en-US" b="0">
                <a:latin typeface="Times New Roman" pitchFamily="18" charset="0"/>
              </a:rPr>
              <a:t>,</a:t>
            </a:r>
            <a:br>
              <a:rPr lang="en-US" b="0">
                <a:latin typeface="Times New Roman" pitchFamily="18" charset="0"/>
              </a:rPr>
            </a:br>
            <a:r>
              <a:rPr lang="en-US" b="0">
                <a:latin typeface="Times New Roman" pitchFamily="18" charset="0"/>
              </a:rPr>
              <a:t> </a:t>
            </a:r>
            <a:r>
              <a:rPr lang="ru-RU" b="0">
                <a:solidFill>
                  <a:srgbClr val="000000"/>
                </a:solidFill>
                <a:latin typeface="Times New Roman" pitchFamily="18" charset="0"/>
              </a:rPr>
              <a:t>Д</a:t>
            </a:r>
            <a:r>
              <a:rPr lang="ru-RU" b="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ля детерминированной спецификации</a:t>
            </a:r>
            <a:r>
              <a:rPr lang="ru-RU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>
                <a:solidFill>
                  <a:srgbClr val="000000"/>
                </a:solidFill>
                <a:latin typeface="Courier New" pitchFamily="49" charset="0"/>
                <a:sym typeface="Symbol" pitchFamily="18" charset="2"/>
              </a:rPr>
              <a:t>–</a:t>
            </a:r>
            <a:r>
              <a:rPr lang="ru-RU">
                <a:solidFill>
                  <a:srgbClr val="000000"/>
                </a:solidFill>
                <a:latin typeface="Courier New" pitchFamily="49" charset="0"/>
                <a:sym typeface="Symbol" pitchFamily="18" charset="2"/>
              </a:rPr>
              <a:t> </a:t>
            </a:r>
            <a:r>
              <a:rPr lang="en-US">
                <a:solidFill>
                  <a:srgbClr val="000000"/>
                </a:solidFill>
                <a:latin typeface="Courier New" pitchFamily="49" charset="0"/>
                <a:sym typeface="Symbol" pitchFamily="18" charset="2"/>
              </a:rPr>
              <a:t>O</a:t>
            </a:r>
            <a:r>
              <a:rPr lang="ru-RU">
                <a:solidFill>
                  <a:srgbClr val="000000"/>
                </a:solidFill>
                <a:latin typeface="Courier New" pitchFamily="49" charset="0"/>
                <a:sym typeface="Symbol" pitchFamily="18" charset="2"/>
              </a:rPr>
              <a:t>(</a:t>
            </a:r>
            <a:r>
              <a:rPr lang="en-US">
                <a:solidFill>
                  <a:srgbClr val="000000"/>
                </a:solidFill>
                <a:latin typeface="Courier New" pitchFamily="49" charset="0"/>
                <a:sym typeface="Symbol" pitchFamily="18" charset="2"/>
              </a:rPr>
              <a:t>mn)</a:t>
            </a:r>
            <a:r>
              <a:rPr lang="ru-RU" b="0">
                <a:solidFill>
                  <a:srgbClr val="000000"/>
                </a:solidFill>
                <a:latin typeface="Times New Roman" pitchFamily="18" charset="0"/>
              </a:rPr>
              <a:t>.</a:t>
            </a:r>
          </a:p>
        </p:txBody>
      </p:sp>
      <p:sp>
        <p:nvSpPr>
          <p:cNvPr id="1070131" name="Text Box 51"/>
          <p:cNvSpPr txBox="1">
            <a:spLocks noChangeArrowheads="1"/>
          </p:cNvSpPr>
          <p:nvPr/>
        </p:nvSpPr>
        <p:spPr bwMode="auto">
          <a:xfrm>
            <a:off x="60325" y="1130300"/>
            <a:ext cx="334963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>
                <a:solidFill>
                  <a:srgbClr val="FF0000"/>
                </a:solidFill>
                <a:sym typeface="Wingdings" pitchFamily="2" charset="2"/>
              </a:rPr>
              <a:t></a:t>
            </a:r>
          </a:p>
        </p:txBody>
      </p:sp>
      <p:sp>
        <p:nvSpPr>
          <p:cNvPr id="1070132" name="Text Box 52"/>
          <p:cNvSpPr txBox="1">
            <a:spLocks noChangeArrowheads="1"/>
          </p:cNvSpPr>
          <p:nvPr/>
        </p:nvSpPr>
        <p:spPr bwMode="auto">
          <a:xfrm>
            <a:off x="34925" y="6029325"/>
            <a:ext cx="107950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None/>
            </a:pPr>
            <a:r>
              <a:rPr lang="ru-RU" sz="1600">
                <a:latin typeface="Times New Roman" pitchFamily="18" charset="0"/>
                <a:sym typeface="Wingdings 3" pitchFamily="18" charset="2"/>
              </a:rPr>
              <a:t></a:t>
            </a:r>
          </a:p>
        </p:txBody>
      </p:sp>
      <p:sp>
        <p:nvSpPr>
          <p:cNvPr id="1070133" name="Text Box 53"/>
          <p:cNvSpPr txBox="1">
            <a:spLocks noChangeArrowheads="1"/>
          </p:cNvSpPr>
          <p:nvPr/>
        </p:nvSpPr>
        <p:spPr bwMode="auto">
          <a:xfrm>
            <a:off x="34925" y="6208713"/>
            <a:ext cx="107950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None/>
            </a:pPr>
            <a:r>
              <a:rPr lang="ru-RU" sz="1600">
                <a:latin typeface="Times New Roman" pitchFamily="18" charset="0"/>
                <a:sym typeface="Wingdings 3" pitchFamily="18" charset="2"/>
              </a:rPr>
              <a:t></a:t>
            </a:r>
          </a:p>
        </p:txBody>
      </p:sp>
      <p:sp>
        <p:nvSpPr>
          <p:cNvPr id="1070134" name="Text Box 54"/>
          <p:cNvSpPr txBox="1">
            <a:spLocks noChangeArrowheads="1"/>
          </p:cNvSpPr>
          <p:nvPr/>
        </p:nvSpPr>
        <p:spPr bwMode="auto">
          <a:xfrm>
            <a:off x="34925" y="6389688"/>
            <a:ext cx="107950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None/>
            </a:pPr>
            <a:r>
              <a:rPr lang="ru-RU" sz="1600">
                <a:latin typeface="Times New Roman" pitchFamily="18" charset="0"/>
                <a:sym typeface="Wingdings 3" pitchFamily="18" charset="2"/>
              </a:rPr>
              <a:t></a:t>
            </a:r>
          </a:p>
        </p:txBody>
      </p:sp>
      <p:sp>
        <p:nvSpPr>
          <p:cNvPr id="1070135" name="Text Box 55"/>
          <p:cNvSpPr txBox="1">
            <a:spLocks noChangeArrowheads="1"/>
          </p:cNvSpPr>
          <p:nvPr/>
        </p:nvSpPr>
        <p:spPr bwMode="auto">
          <a:xfrm>
            <a:off x="34925" y="6569075"/>
            <a:ext cx="107950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None/>
            </a:pPr>
            <a:r>
              <a:rPr lang="ru-RU" sz="1600">
                <a:latin typeface="Times New Roman" pitchFamily="18" charset="0"/>
                <a:sym typeface="Wingdings 3" pitchFamily="18" charset="2"/>
              </a:rPr>
              <a:t>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0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1070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1070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1070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0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-3.33333E-6 L 3.61111E-6 0.12037 " pathEditMode="relative" rAng="0" ptsTypes="AA">
                                      <p:cBhvr>
                                        <p:cTn id="15" dur="500" fill="hold"/>
                                        <p:tgtEl>
                                          <p:spTgt spid="10701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6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Left)">
                                      <p:cBhvr>
                                        <p:cTn id="19" dur="500"/>
                                        <p:tgtEl>
                                          <p:spTgt spid="10701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0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0.12037 L 3.61111E-6 0.25162 " pathEditMode="relative" rAng="0" ptsTypes="AA">
                                      <p:cBhvr>
                                        <p:cTn id="22" dur="500" fill="hold"/>
                                        <p:tgtEl>
                                          <p:spTgt spid="10701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6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10701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1070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0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0.25162 L 3.61111E-6 0.41968 " pathEditMode="relative" rAng="0" ptsTypes="AA">
                                      <p:cBhvr>
                                        <p:cTn id="30" dur="500" fill="hold"/>
                                        <p:tgtEl>
                                          <p:spTgt spid="10701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8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Left)">
                                      <p:cBhvr>
                                        <p:cTn id="34" dur="500"/>
                                        <p:tgtEl>
                                          <p:spTgt spid="10701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0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0.41968 L 3.61111E-6 0.54561 " pathEditMode="relative" rAng="0" ptsTypes="AA">
                                      <p:cBhvr>
                                        <p:cTn id="37" dur="500" fill="hold"/>
                                        <p:tgtEl>
                                          <p:spTgt spid="10701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6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0131" grpId="0"/>
      <p:bldP spid="1070132" grpId="0"/>
      <p:bldP spid="1070133" grpId="0"/>
      <p:bldP spid="1070134" grpId="0"/>
      <p:bldP spid="107013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2583B-2016-46BD-A09D-78681425A9A7}" type="slidenum">
              <a:rPr lang="ru-RU"/>
              <a:pPr/>
              <a:t>2</a:t>
            </a:fld>
            <a:endParaRPr lang="ru-RU"/>
          </a:p>
        </p:txBody>
      </p:sp>
      <p:sp>
        <p:nvSpPr>
          <p:cNvPr id="947202" name="Line 2"/>
          <p:cNvSpPr>
            <a:spLocks noChangeShapeType="1"/>
          </p:cNvSpPr>
          <p:nvPr/>
        </p:nvSpPr>
        <p:spPr bwMode="auto">
          <a:xfrm>
            <a:off x="4348163" y="1485900"/>
            <a:ext cx="1587" cy="3095625"/>
          </a:xfrm>
          <a:prstGeom prst="line">
            <a:avLst/>
          </a:prstGeom>
          <a:noFill/>
          <a:ln w="76200">
            <a:solidFill>
              <a:srgbClr val="B2B2B2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cxnSp>
        <p:nvCxnSpPr>
          <p:cNvPr id="947203" name="AutoShape 3"/>
          <p:cNvCxnSpPr>
            <a:cxnSpLocks noChangeShapeType="1"/>
            <a:stCxn id="947205" idx="3"/>
            <a:endCxn id="947230" idx="1"/>
          </p:cNvCxnSpPr>
          <p:nvPr/>
        </p:nvCxnSpPr>
        <p:spPr bwMode="auto">
          <a:xfrm>
            <a:off x="3108325" y="4197350"/>
            <a:ext cx="3717925" cy="3175"/>
          </a:xfrm>
          <a:prstGeom prst="curvedConnector3">
            <a:avLst>
              <a:gd name="adj1" fmla="val 49958"/>
            </a:avLst>
          </a:prstGeom>
          <a:noFill/>
          <a:ln w="25400">
            <a:solidFill>
              <a:srgbClr val="0000FF"/>
            </a:solidFill>
            <a:round/>
            <a:headEnd/>
            <a:tailEnd type="arrow" w="sm" len="lg"/>
          </a:ln>
          <a:effectLst/>
        </p:spPr>
      </p:cxnSp>
      <p:sp>
        <p:nvSpPr>
          <p:cNvPr id="947204" name="AutoShape 4"/>
          <p:cNvSpPr>
            <a:spLocks noChangeArrowheads="1"/>
          </p:cNvSpPr>
          <p:nvPr/>
        </p:nvSpPr>
        <p:spPr bwMode="auto">
          <a:xfrm>
            <a:off x="2374900" y="2155825"/>
            <a:ext cx="1641475" cy="552450"/>
          </a:xfrm>
          <a:prstGeom prst="roundRect">
            <a:avLst>
              <a:gd name="adj" fmla="val 16667"/>
            </a:avLst>
          </a:prstGeom>
          <a:solidFill>
            <a:srgbClr val="F0FEF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162000" tIns="118800" rIns="162000" bIns="118800" anchor="ctr">
            <a:spAutoFit/>
          </a:bodyPr>
          <a:lstStyle/>
          <a:p>
            <a:pPr algn="ctr"/>
            <a:r>
              <a:rPr lang="ru-RU" b="0"/>
              <a:t>Требования</a:t>
            </a:r>
          </a:p>
        </p:txBody>
      </p:sp>
      <p:sp>
        <p:nvSpPr>
          <p:cNvPr id="947205" name="AutoShape 5"/>
          <p:cNvSpPr>
            <a:spLocks noChangeArrowheads="1"/>
          </p:cNvSpPr>
          <p:nvPr/>
        </p:nvSpPr>
        <p:spPr bwMode="auto">
          <a:xfrm>
            <a:off x="373063" y="3921125"/>
            <a:ext cx="2735262" cy="552450"/>
          </a:xfrm>
          <a:prstGeom prst="roundRect">
            <a:avLst>
              <a:gd name="adj" fmla="val 16667"/>
            </a:avLst>
          </a:prstGeom>
          <a:solidFill>
            <a:srgbClr val="F0FEF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162000" tIns="118800" rIns="162000" bIns="118800" anchor="ctr">
            <a:spAutoFit/>
          </a:bodyPr>
          <a:lstStyle/>
          <a:p>
            <a:pPr algn="ctr"/>
            <a:r>
              <a:rPr lang="ru-RU" b="0"/>
              <a:t>Исследуемая система</a:t>
            </a:r>
          </a:p>
        </p:txBody>
      </p:sp>
      <p:sp>
        <p:nvSpPr>
          <p:cNvPr id="947207" name="Text Box 7"/>
          <p:cNvSpPr txBox="1">
            <a:spLocks noChangeArrowheads="1"/>
          </p:cNvSpPr>
          <p:nvPr/>
        </p:nvSpPr>
        <p:spPr bwMode="auto">
          <a:xfrm>
            <a:off x="503238" y="1387475"/>
            <a:ext cx="27066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 b="0">
                <a:solidFill>
                  <a:srgbClr val="5F5F5F"/>
                </a:solidFill>
                <a:latin typeface="Arial Black" pitchFamily="34" charset="0"/>
              </a:rPr>
              <a:t>Реальный мир</a:t>
            </a:r>
          </a:p>
        </p:txBody>
      </p:sp>
      <p:sp>
        <p:nvSpPr>
          <p:cNvPr id="947208" name="Text Box 8"/>
          <p:cNvSpPr txBox="1">
            <a:spLocks noChangeArrowheads="1"/>
          </p:cNvSpPr>
          <p:nvPr/>
        </p:nvSpPr>
        <p:spPr bwMode="auto">
          <a:xfrm>
            <a:off x="5521325" y="1387475"/>
            <a:ext cx="29749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 b="0">
                <a:solidFill>
                  <a:srgbClr val="5F5F5F"/>
                </a:solidFill>
                <a:latin typeface="Arial Black" pitchFamily="34" charset="0"/>
              </a:rPr>
              <a:t>Модельный мир</a:t>
            </a:r>
          </a:p>
        </p:txBody>
      </p:sp>
      <p:sp>
        <p:nvSpPr>
          <p:cNvPr id="947209" name="Text Box 9"/>
          <p:cNvSpPr txBox="1">
            <a:spLocks noChangeArrowheads="1"/>
          </p:cNvSpPr>
          <p:nvPr/>
        </p:nvSpPr>
        <p:spPr bwMode="auto">
          <a:xfrm>
            <a:off x="100013" y="3098800"/>
            <a:ext cx="16986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b="0"/>
              <a:t>соответствует</a:t>
            </a:r>
          </a:p>
        </p:txBody>
      </p:sp>
      <p:sp>
        <p:nvSpPr>
          <p:cNvPr id="947210" name="Text Box 10"/>
          <p:cNvSpPr txBox="1">
            <a:spLocks noChangeArrowheads="1"/>
          </p:cNvSpPr>
          <p:nvPr/>
        </p:nvSpPr>
        <p:spPr bwMode="auto">
          <a:xfrm>
            <a:off x="7513638" y="3098800"/>
            <a:ext cx="1450975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0000"/>
              </a:lnSpc>
            </a:pPr>
            <a:r>
              <a:rPr lang="ru-RU" b="0"/>
              <a:t> конформна</a:t>
            </a:r>
          </a:p>
        </p:txBody>
      </p:sp>
      <p:cxnSp>
        <p:nvCxnSpPr>
          <p:cNvPr id="947216" name="AutoShape 16"/>
          <p:cNvCxnSpPr>
            <a:cxnSpLocks noChangeShapeType="1"/>
            <a:stCxn id="947205" idx="0"/>
            <a:endCxn id="947204" idx="1"/>
          </p:cNvCxnSpPr>
          <p:nvPr/>
        </p:nvCxnSpPr>
        <p:spPr bwMode="auto">
          <a:xfrm rot="16200000">
            <a:off x="1313656" y="2859882"/>
            <a:ext cx="1489075" cy="633412"/>
          </a:xfrm>
          <a:prstGeom prst="curvedConnector2">
            <a:avLst/>
          </a:prstGeom>
          <a:noFill/>
          <a:ln w="50800">
            <a:solidFill>
              <a:schemeClr val="tx1"/>
            </a:solidFill>
            <a:round/>
            <a:headEnd/>
            <a:tailEnd type="stealth" w="lg" len="lg"/>
          </a:ln>
          <a:effectLst/>
        </p:spPr>
      </p:cxnSp>
      <p:cxnSp>
        <p:nvCxnSpPr>
          <p:cNvPr id="947218" name="AutoShape 18"/>
          <p:cNvCxnSpPr>
            <a:cxnSpLocks noChangeShapeType="1"/>
            <a:stCxn id="947230" idx="0"/>
            <a:endCxn id="947231" idx="3"/>
          </p:cNvCxnSpPr>
          <p:nvPr/>
        </p:nvCxnSpPr>
        <p:spPr bwMode="auto">
          <a:xfrm rot="5400000" flipH="1">
            <a:off x="6507163" y="2813050"/>
            <a:ext cx="1506538" cy="744537"/>
          </a:xfrm>
          <a:prstGeom prst="curvedConnector2">
            <a:avLst/>
          </a:prstGeom>
          <a:noFill/>
          <a:ln w="50800">
            <a:solidFill>
              <a:schemeClr val="tx1"/>
            </a:solidFill>
            <a:round/>
            <a:headEnd/>
            <a:tailEnd type="stealth" w="lg" len="lg"/>
          </a:ln>
          <a:effectLst/>
        </p:spPr>
      </p:cxnSp>
      <p:cxnSp>
        <p:nvCxnSpPr>
          <p:cNvPr id="947221" name="AutoShape 21"/>
          <p:cNvCxnSpPr>
            <a:cxnSpLocks noChangeShapeType="1"/>
            <a:stCxn id="947204" idx="3"/>
            <a:endCxn id="947231" idx="1"/>
          </p:cNvCxnSpPr>
          <p:nvPr/>
        </p:nvCxnSpPr>
        <p:spPr bwMode="auto">
          <a:xfrm>
            <a:off x="4016375" y="2432050"/>
            <a:ext cx="942975" cy="0"/>
          </a:xfrm>
          <a:prstGeom prst="straightConnector1">
            <a:avLst/>
          </a:prstGeom>
          <a:noFill/>
          <a:ln w="25400">
            <a:solidFill>
              <a:srgbClr val="0000FF"/>
            </a:solidFill>
            <a:round/>
            <a:headEnd/>
            <a:tailEnd type="arrow" w="sm" len="lg"/>
          </a:ln>
          <a:effectLst/>
        </p:spPr>
      </p:cxnSp>
      <p:sp>
        <p:nvSpPr>
          <p:cNvPr id="947223" name="Rectangle 23"/>
          <p:cNvSpPr>
            <a:spLocks noGrp="1" noChangeArrowheads="1"/>
          </p:cNvSpPr>
          <p:nvPr>
            <p:ph type="title"/>
          </p:nvPr>
        </p:nvSpPr>
        <p:spPr>
          <a:xfrm>
            <a:off x="179388" y="450850"/>
            <a:ext cx="8748712" cy="608013"/>
          </a:xfrm>
          <a:noFill/>
        </p:spPr>
        <p:txBody>
          <a:bodyPr tIns="90000" bIns="90000">
            <a:spAutoFit/>
          </a:bodyPr>
          <a:lstStyle/>
          <a:p>
            <a:r>
              <a:rPr lang="ru-RU" sz="28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1. Введение - моделирование</a:t>
            </a:r>
          </a:p>
        </p:txBody>
      </p:sp>
      <p:sp>
        <p:nvSpPr>
          <p:cNvPr id="947230" name="Rectangle 30"/>
          <p:cNvSpPr>
            <a:spLocks noChangeArrowheads="1"/>
          </p:cNvSpPr>
          <p:nvPr/>
        </p:nvSpPr>
        <p:spPr bwMode="auto">
          <a:xfrm>
            <a:off x="6826250" y="3938588"/>
            <a:ext cx="1612900" cy="522287"/>
          </a:xfrm>
          <a:prstGeom prst="rect">
            <a:avLst/>
          </a:prstGeom>
          <a:solidFill>
            <a:srgbClr val="F0F8FE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162000" tIns="118800" rIns="162000" bIns="118800" anchor="ctr">
            <a:spAutoFit/>
          </a:bodyPr>
          <a:lstStyle/>
          <a:p>
            <a:pPr algn="ctr"/>
            <a:r>
              <a:rPr lang="ru-RU" b="0"/>
              <a:t>Реализация</a:t>
            </a:r>
          </a:p>
        </p:txBody>
      </p:sp>
      <p:sp>
        <p:nvSpPr>
          <p:cNvPr id="947231" name="Rectangle 31"/>
          <p:cNvSpPr>
            <a:spLocks noChangeArrowheads="1"/>
          </p:cNvSpPr>
          <p:nvPr/>
        </p:nvSpPr>
        <p:spPr bwMode="auto">
          <a:xfrm>
            <a:off x="4959350" y="2170113"/>
            <a:ext cx="1928813" cy="522287"/>
          </a:xfrm>
          <a:prstGeom prst="rect">
            <a:avLst/>
          </a:prstGeom>
          <a:solidFill>
            <a:srgbClr val="F0F8FE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162000" tIns="118800" rIns="162000" bIns="118800" anchor="ctr">
            <a:spAutoFit/>
          </a:bodyPr>
          <a:lstStyle/>
          <a:p>
            <a:pPr algn="ctr"/>
            <a:r>
              <a:rPr lang="ru-RU" b="0"/>
              <a:t>Спецификация</a:t>
            </a:r>
          </a:p>
        </p:txBody>
      </p:sp>
      <p:sp>
        <p:nvSpPr>
          <p:cNvPr id="947246" name="Text Box 46"/>
          <p:cNvSpPr txBox="1">
            <a:spLocks noChangeArrowheads="1"/>
          </p:cNvSpPr>
          <p:nvPr/>
        </p:nvSpPr>
        <p:spPr bwMode="auto">
          <a:xfrm>
            <a:off x="34925" y="5842000"/>
            <a:ext cx="107950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None/>
            </a:pPr>
            <a:r>
              <a:rPr lang="ru-RU" sz="1600">
                <a:latin typeface="Times New Roman" pitchFamily="18" charset="0"/>
                <a:sym typeface="Wingdings 3" pitchFamily="18" charset="2"/>
              </a:rPr>
              <a:t></a:t>
            </a:r>
          </a:p>
        </p:txBody>
      </p:sp>
      <p:sp>
        <p:nvSpPr>
          <p:cNvPr id="947247" name="Text Box 47"/>
          <p:cNvSpPr txBox="1">
            <a:spLocks noChangeArrowheads="1"/>
          </p:cNvSpPr>
          <p:nvPr/>
        </p:nvSpPr>
        <p:spPr bwMode="auto">
          <a:xfrm>
            <a:off x="34925" y="6021388"/>
            <a:ext cx="107950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None/>
            </a:pPr>
            <a:r>
              <a:rPr lang="ru-RU" sz="1600">
                <a:latin typeface="Times New Roman" pitchFamily="18" charset="0"/>
                <a:sym typeface="Wingdings 3" pitchFamily="18" charset="2"/>
              </a:rPr>
              <a:t></a:t>
            </a:r>
          </a:p>
        </p:txBody>
      </p:sp>
      <p:sp>
        <p:nvSpPr>
          <p:cNvPr id="947248" name="Text Box 48"/>
          <p:cNvSpPr txBox="1">
            <a:spLocks noChangeArrowheads="1"/>
          </p:cNvSpPr>
          <p:nvPr/>
        </p:nvSpPr>
        <p:spPr bwMode="auto">
          <a:xfrm>
            <a:off x="34925" y="6194425"/>
            <a:ext cx="107950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None/>
            </a:pPr>
            <a:r>
              <a:rPr lang="ru-RU" sz="1600">
                <a:latin typeface="Times New Roman" pitchFamily="18" charset="0"/>
                <a:sym typeface="Wingdings 3" pitchFamily="18" charset="2"/>
              </a:rPr>
              <a:t></a:t>
            </a:r>
          </a:p>
        </p:txBody>
      </p:sp>
      <p:sp>
        <p:nvSpPr>
          <p:cNvPr id="947253" name="Text Box 53"/>
          <p:cNvSpPr txBox="1">
            <a:spLocks noChangeArrowheads="1"/>
          </p:cNvSpPr>
          <p:nvPr/>
        </p:nvSpPr>
        <p:spPr bwMode="auto">
          <a:xfrm>
            <a:off x="34925" y="6375400"/>
            <a:ext cx="107950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None/>
            </a:pPr>
            <a:r>
              <a:rPr lang="ru-RU" sz="1600">
                <a:latin typeface="Times New Roman" pitchFamily="18" charset="0"/>
                <a:sym typeface="Wingdings 3" pitchFamily="18" charset="2"/>
              </a:rPr>
              <a:t></a:t>
            </a:r>
          </a:p>
        </p:txBody>
      </p:sp>
      <p:grpSp>
        <p:nvGrpSpPr>
          <p:cNvPr id="947254" name="Group 54"/>
          <p:cNvGrpSpPr>
            <a:grpSpLocks/>
          </p:cNvGrpSpPr>
          <p:nvPr/>
        </p:nvGrpSpPr>
        <p:grpSpPr bwMode="auto">
          <a:xfrm>
            <a:off x="0" y="0"/>
            <a:ext cx="9144000" cy="6865938"/>
            <a:chOff x="0" y="0"/>
            <a:chExt cx="5760" cy="4325"/>
          </a:xfrm>
        </p:grpSpPr>
        <p:sp>
          <p:nvSpPr>
            <p:cNvPr id="947255" name="Text Box 55"/>
            <p:cNvSpPr txBox="1">
              <a:spLocks noChangeArrowheads="1"/>
            </p:cNvSpPr>
            <p:nvPr/>
          </p:nvSpPr>
          <p:spPr bwMode="auto">
            <a:xfrm>
              <a:off x="3865" y="4114"/>
              <a:ext cx="1" cy="1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algn="just">
                <a:spcBef>
                  <a:spcPct val="50000"/>
                </a:spcBef>
              </a:pPr>
              <a:endParaRPr lang="ru-RU" sz="1600" b="0">
                <a:solidFill>
                  <a:srgbClr val="567F9E"/>
                </a:solidFill>
              </a:endParaRPr>
            </a:p>
          </p:txBody>
        </p:sp>
        <p:grpSp>
          <p:nvGrpSpPr>
            <p:cNvPr id="947256" name="Group 56"/>
            <p:cNvGrpSpPr>
              <a:grpSpLocks/>
            </p:cNvGrpSpPr>
            <p:nvPr/>
          </p:nvGrpSpPr>
          <p:grpSpPr bwMode="auto">
            <a:xfrm>
              <a:off x="0" y="0"/>
              <a:ext cx="5760" cy="4325"/>
              <a:chOff x="0" y="0"/>
              <a:chExt cx="5760" cy="4325"/>
            </a:xfrm>
          </p:grpSpPr>
          <p:grpSp>
            <p:nvGrpSpPr>
              <p:cNvPr id="947257" name="Group 57"/>
              <p:cNvGrpSpPr>
                <a:grpSpLocks/>
              </p:cNvGrpSpPr>
              <p:nvPr/>
            </p:nvGrpSpPr>
            <p:grpSpPr bwMode="auto">
              <a:xfrm>
                <a:off x="0" y="0"/>
                <a:ext cx="5760" cy="4325"/>
                <a:chOff x="0" y="0"/>
                <a:chExt cx="5760" cy="4325"/>
              </a:xfrm>
            </p:grpSpPr>
            <p:sp>
              <p:nvSpPr>
                <p:cNvPr id="947258" name="Rectangle 58"/>
                <p:cNvSpPr>
                  <a:spLocks noChangeArrowheads="1"/>
                </p:cNvSpPr>
                <p:nvPr/>
              </p:nvSpPr>
              <p:spPr bwMode="auto">
                <a:xfrm rot="5400000" flipV="1">
                  <a:off x="-2132" y="2159"/>
                  <a:ext cx="4320" cy="11"/>
                </a:xfrm>
                <a:prstGeom prst="rect">
                  <a:avLst/>
                </a:prstGeom>
                <a:gradFill rotWithShape="1">
                  <a:gsLst>
                    <a:gs pos="0">
                      <a:srgbClr val="7FA9D3"/>
                    </a:gs>
                    <a:gs pos="100000">
                      <a:srgbClr val="7FA9D3">
                        <a:gamma/>
                        <a:tint val="0"/>
                        <a:invGamma/>
                      </a:srgbClr>
                    </a:gs>
                  </a:gsLst>
                  <a:lin ang="0" scaled="1"/>
                </a:gra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947259" name="Rectangle 59"/>
                <p:cNvSpPr>
                  <a:spLocks noChangeArrowheads="1"/>
                </p:cNvSpPr>
                <p:nvPr/>
              </p:nvSpPr>
              <p:spPr bwMode="auto">
                <a:xfrm flipH="1" flipV="1">
                  <a:off x="0" y="50"/>
                  <a:ext cx="5760" cy="11"/>
                </a:xfrm>
                <a:prstGeom prst="rect">
                  <a:avLst/>
                </a:prstGeom>
                <a:gradFill rotWithShape="1">
                  <a:gsLst>
                    <a:gs pos="0">
                      <a:srgbClr val="7FA9D3"/>
                    </a:gs>
                    <a:gs pos="100000">
                      <a:srgbClr val="7FA9D3">
                        <a:gamma/>
                        <a:tint val="0"/>
                        <a:invGamma/>
                      </a:srgbClr>
                    </a:gs>
                  </a:gsLst>
                  <a:lin ang="0" scaled="1"/>
                </a:gra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947260" name="Rectangle 60"/>
                <p:cNvSpPr>
                  <a:spLocks noChangeArrowheads="1"/>
                </p:cNvSpPr>
                <p:nvPr/>
              </p:nvSpPr>
              <p:spPr bwMode="auto">
                <a:xfrm>
                  <a:off x="0" y="4274"/>
                  <a:ext cx="5760" cy="11"/>
                </a:xfrm>
                <a:prstGeom prst="rect">
                  <a:avLst/>
                </a:prstGeom>
                <a:gradFill rotWithShape="1">
                  <a:gsLst>
                    <a:gs pos="0">
                      <a:srgbClr val="7FA9D3"/>
                    </a:gs>
                    <a:gs pos="100000">
                      <a:srgbClr val="7FA9D3">
                        <a:gamma/>
                        <a:tint val="0"/>
                        <a:invGamma/>
                      </a:srgbClr>
                    </a:gs>
                  </a:gsLst>
                  <a:lin ang="0" scaled="1"/>
                </a:gra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947261" name="Rectangle 61"/>
                <p:cNvSpPr>
                  <a:spLocks noChangeArrowheads="1"/>
                </p:cNvSpPr>
                <p:nvPr/>
              </p:nvSpPr>
              <p:spPr bwMode="auto">
                <a:xfrm rot="5400000" flipV="1">
                  <a:off x="3550" y="2154"/>
                  <a:ext cx="4320" cy="11"/>
                </a:xfrm>
                <a:prstGeom prst="rect">
                  <a:avLst/>
                </a:prstGeom>
                <a:gradFill rotWithShape="1">
                  <a:gsLst>
                    <a:gs pos="0">
                      <a:srgbClr val="7FA9D3"/>
                    </a:gs>
                    <a:gs pos="100000">
                      <a:srgbClr val="7FA9D3">
                        <a:gamma/>
                        <a:tint val="0"/>
                        <a:invGamma/>
                      </a:srgbClr>
                    </a:gs>
                  </a:gsLst>
                  <a:lin ang="0" scaled="1"/>
                </a:gra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947262" name="Text Box 62"/>
                <p:cNvSpPr txBox="1">
                  <a:spLocks noChangeArrowheads="1"/>
                </p:cNvSpPr>
                <p:nvPr/>
              </p:nvSpPr>
              <p:spPr bwMode="auto">
                <a:xfrm>
                  <a:off x="147" y="4115"/>
                  <a:ext cx="2415" cy="15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lIns="0" tIns="0" rIns="0" bIns="0" anchor="b"/>
                <a:lstStyle/>
                <a:p>
                  <a:pPr>
                    <a:spcBef>
                      <a:spcPct val="50000"/>
                    </a:spcBef>
                  </a:pPr>
                  <a:r>
                    <a:rPr lang="ru-RU" sz="1600" b="0">
                      <a:solidFill>
                        <a:srgbClr val="567F9E"/>
                      </a:solidFill>
                    </a:rPr>
                    <a:t>Игорь Борисович Бурдонов </a:t>
                  </a:r>
                  <a:r>
                    <a:rPr lang="en-US" sz="1600" b="0">
                      <a:solidFill>
                        <a:srgbClr val="567F9E"/>
                      </a:solidFill>
                    </a:rPr>
                    <a:t>&amp;</a:t>
                  </a:r>
                  <a:r>
                    <a:rPr lang="ru-RU" sz="1600" b="0">
                      <a:solidFill>
                        <a:srgbClr val="567F9E"/>
                      </a:solidFill>
                    </a:rPr>
                    <a:t> Александр Сергеевич Косачев,   ИСП РАН</a:t>
                  </a:r>
                </a:p>
              </p:txBody>
            </p:sp>
            <p:sp>
              <p:nvSpPr>
                <p:cNvPr id="947263" name="Text Box 63"/>
                <p:cNvSpPr txBox="1">
                  <a:spLocks noChangeArrowheads="1"/>
                </p:cNvSpPr>
                <p:nvPr/>
              </p:nvSpPr>
              <p:spPr bwMode="auto">
                <a:xfrm>
                  <a:off x="68" y="30"/>
                  <a:ext cx="5602" cy="173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  <a:effectLst/>
              </p:spPr>
              <p:txBody>
                <a:bodyPr lIns="0" tIns="0" rIns="0" bIns="0"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ru-RU" b="0">
                      <a:solidFill>
                        <a:srgbClr val="567F9E"/>
                      </a:solidFill>
                      <a:latin typeface="Times New Roman" pitchFamily="18" charset="0"/>
                    </a:rPr>
                    <a:t>Симуляция систем с отказами и разрушением</a:t>
                  </a:r>
                </a:p>
              </p:txBody>
            </p:sp>
          </p:grpSp>
          <p:sp>
            <p:nvSpPr>
              <p:cNvPr id="947264" name="Text Box 64"/>
              <p:cNvSpPr txBox="1">
                <a:spLocks noChangeArrowheads="1"/>
              </p:cNvSpPr>
              <p:nvPr/>
            </p:nvSpPr>
            <p:spPr bwMode="auto">
              <a:xfrm>
                <a:off x="5443" y="3962"/>
                <a:ext cx="198" cy="134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lIns="0" tIns="0" rIns="0" bIns="0"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ru-RU" sz="1400" b="0"/>
                  <a:t>(12)</a:t>
                </a:r>
              </a:p>
            </p:txBody>
          </p:sp>
        </p:grpSp>
      </p:grpSp>
      <p:cxnSp>
        <p:nvCxnSpPr>
          <p:cNvPr id="947265" name="AutoShape 65"/>
          <p:cNvCxnSpPr>
            <a:cxnSpLocks noChangeShapeType="1"/>
            <a:stCxn id="947209" idx="3"/>
            <a:endCxn id="947210" idx="1"/>
          </p:cNvCxnSpPr>
          <p:nvPr/>
        </p:nvCxnSpPr>
        <p:spPr bwMode="auto">
          <a:xfrm flipV="1">
            <a:off x="1798638" y="3268663"/>
            <a:ext cx="5715000" cy="14287"/>
          </a:xfrm>
          <a:prstGeom prst="curvedConnector3">
            <a:avLst>
              <a:gd name="adj1" fmla="val 50000"/>
            </a:avLst>
          </a:prstGeom>
          <a:noFill/>
          <a:ln w="25400">
            <a:solidFill>
              <a:srgbClr val="0000FF"/>
            </a:solidFill>
            <a:prstDash val="dash"/>
            <a:round/>
            <a:headEnd/>
            <a:tailEnd type="arrow" w="sm" len="lg"/>
          </a:ln>
          <a:effectLst/>
        </p:spPr>
      </p:cxnSp>
      <p:sp>
        <p:nvSpPr>
          <p:cNvPr id="947301" name="Text Box 101"/>
          <p:cNvSpPr txBox="1">
            <a:spLocks noChangeArrowheads="1"/>
          </p:cNvSpPr>
          <p:nvPr/>
        </p:nvSpPr>
        <p:spPr bwMode="auto">
          <a:xfrm>
            <a:off x="827088" y="5157788"/>
            <a:ext cx="7561262" cy="908050"/>
          </a:xfrm>
          <a:prstGeom prst="rect">
            <a:avLst/>
          </a:prstGeom>
          <a:solidFill>
            <a:srgbClr val="FBF8EB"/>
          </a:solidFill>
          <a:ln w="12700">
            <a:solidFill>
              <a:srgbClr val="DAC052"/>
            </a:solidFill>
            <a:miter lim="800000"/>
            <a:headEnd/>
            <a:tailEnd/>
          </a:ln>
          <a:effectLst/>
        </p:spPr>
        <p:txBody>
          <a:bodyPr lIns="126000" tIns="82800" rIns="126000" bIns="82800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0" i="1">
                <a:latin typeface="Times New Roman" pitchFamily="18" charset="0"/>
              </a:rPr>
              <a:t>Функциональные требования</a:t>
            </a:r>
            <a:r>
              <a:rPr lang="ru-RU" sz="2400" b="0">
                <a:latin typeface="Times New Roman" pitchFamily="18" charset="0"/>
              </a:rPr>
              <a:t> – выражаются в терминах </a:t>
            </a:r>
            <a:r>
              <a:rPr lang="ru-RU" sz="2400" b="0" i="1">
                <a:latin typeface="Times New Roman" pitchFamily="18" charset="0"/>
              </a:rPr>
              <a:t>взаимодействия</a:t>
            </a:r>
            <a:r>
              <a:rPr lang="ru-RU" sz="2400" b="0">
                <a:latin typeface="Times New Roman" pitchFamily="18" charset="0"/>
              </a:rPr>
              <a:t> исследуемой системы с окружением</a:t>
            </a:r>
          </a:p>
        </p:txBody>
      </p:sp>
      <p:sp>
        <p:nvSpPr>
          <p:cNvPr id="947302" name="Text Box 102"/>
          <p:cNvSpPr txBox="1">
            <a:spLocks noChangeArrowheads="1"/>
          </p:cNvSpPr>
          <p:nvPr/>
        </p:nvSpPr>
        <p:spPr bwMode="auto">
          <a:xfrm>
            <a:off x="34925" y="6554788"/>
            <a:ext cx="107950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None/>
            </a:pPr>
            <a:r>
              <a:rPr lang="ru-RU" sz="1600">
                <a:latin typeface="Times New Roman" pitchFamily="18" charset="0"/>
                <a:sym typeface="Wingdings 3" pitchFamily="18" charset="2"/>
              </a:rPr>
              <a:t></a:t>
            </a:r>
          </a:p>
        </p:txBody>
      </p:sp>
      <p:sp>
        <p:nvSpPr>
          <p:cNvPr id="947303" name="Text Box 103"/>
          <p:cNvSpPr txBox="1">
            <a:spLocks noChangeArrowheads="1"/>
          </p:cNvSpPr>
          <p:nvPr/>
        </p:nvSpPr>
        <p:spPr bwMode="auto">
          <a:xfrm>
            <a:off x="3059113" y="3879850"/>
            <a:ext cx="6127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000">
                <a:solidFill>
                  <a:srgbClr val="FF0000"/>
                </a:solidFill>
                <a:sym typeface="Wingdings" pitchFamily="2" charset="2"/>
              </a:rPr>
              <a:t></a:t>
            </a:r>
          </a:p>
        </p:txBody>
      </p:sp>
      <p:sp>
        <p:nvSpPr>
          <p:cNvPr id="947304" name="Text Box 104"/>
          <p:cNvSpPr txBox="1">
            <a:spLocks noChangeArrowheads="1"/>
          </p:cNvSpPr>
          <p:nvPr/>
        </p:nvSpPr>
        <p:spPr bwMode="auto">
          <a:xfrm rot="-3424911">
            <a:off x="8180388" y="2628900"/>
            <a:ext cx="6127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000">
                <a:solidFill>
                  <a:srgbClr val="FF0000"/>
                </a:solidFill>
                <a:sym typeface="Wingdings" pitchFamily="2" charset="2"/>
              </a:rPr>
              <a:t>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7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47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7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1" dur="500"/>
                                        <p:tgtEl>
                                          <p:spTgt spid="947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7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947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2" presetClass="exit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Right)">
                                      <p:cBhvr>
                                        <p:cTn id="18" dur="500"/>
                                        <p:tgtEl>
                                          <p:spTgt spid="9473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7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2" presetClass="exit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9472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9472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7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7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947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7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947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7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35" dur="500"/>
                                        <p:tgtEl>
                                          <p:spTgt spid="947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" presetClass="exit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9472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/>
                                        <p:tgtEl>
                                          <p:spTgt spid="9472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7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7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947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7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947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" presetClass="exit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9472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/>
                                        <p:tgtEl>
                                          <p:spTgt spid="9472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7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7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947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7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947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7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947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7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947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" presetClass="exit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8" dur="500"/>
                                        <p:tgtEl>
                                          <p:spTgt spid="9472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/>
                                        <p:tgtEl>
                                          <p:spTgt spid="9472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7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00"/>
                            </p:stCondLst>
                            <p:childTnLst>
                              <p:par>
                                <p:cTn id="7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7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947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7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947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1000"/>
                            </p:stCondLst>
                            <p:childTnLst>
                              <p:par>
                                <p:cTn id="79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7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9473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9473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7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7" dur="500"/>
                                        <p:tgtEl>
                                          <p:spTgt spid="947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2" presetClass="exit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Left)">
                                      <p:cBhvr>
                                        <p:cTn id="89" dur="500"/>
                                        <p:tgtEl>
                                          <p:spTgt spid="9473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7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7.40741E-7 L -0.50296 0.29653 " pathEditMode="relative" rAng="0" ptsTypes="AA">
                                      <p:cBhvr>
                                        <p:cTn id="92" dur="500" fill="hold"/>
                                        <p:tgtEl>
                                          <p:spTgt spid="94730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52" y="14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7202" grpId="0" animBg="1"/>
      <p:bldP spid="947204" grpId="0" animBg="1"/>
      <p:bldP spid="947205" grpId="0" animBg="1"/>
      <p:bldP spid="947208" grpId="0"/>
      <p:bldP spid="947209" grpId="0"/>
      <p:bldP spid="947210" grpId="0"/>
      <p:bldP spid="947230" grpId="0" animBg="1"/>
      <p:bldP spid="947231" grpId="0" animBg="1"/>
      <p:bldP spid="947246" grpId="0"/>
      <p:bldP spid="947247" grpId="0"/>
      <p:bldP spid="947248" grpId="0"/>
      <p:bldP spid="947253" grpId="0"/>
      <p:bldP spid="947301" grpId="0" animBg="1"/>
      <p:bldP spid="947302" grpId="0"/>
      <p:bldP spid="947303" grpId="0"/>
      <p:bldP spid="947303" grpId="1"/>
      <p:bldP spid="947304" grpId="0"/>
      <p:bldP spid="947304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4BC92-5753-4F48-B4F6-EB1497910EF8}" type="slidenum">
              <a:rPr lang="ru-RU"/>
              <a:pPr/>
              <a:t>3</a:t>
            </a:fld>
            <a:endParaRPr lang="ru-RU"/>
          </a:p>
        </p:txBody>
      </p:sp>
      <p:sp>
        <p:nvSpPr>
          <p:cNvPr id="1082370" name="Text Box 2"/>
          <p:cNvSpPr txBox="1">
            <a:spLocks noChangeArrowheads="1"/>
          </p:cNvSpPr>
          <p:nvPr/>
        </p:nvSpPr>
        <p:spPr bwMode="auto">
          <a:xfrm>
            <a:off x="358775" y="3897313"/>
            <a:ext cx="8413750" cy="1017587"/>
          </a:xfrm>
          <a:prstGeom prst="rect">
            <a:avLst/>
          </a:prstGeom>
          <a:solidFill>
            <a:srgbClr val="FBF8EB"/>
          </a:solidFill>
          <a:ln w="9525">
            <a:solidFill>
              <a:srgbClr val="DAC052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1600" b="0"/>
              <a:t>Бесконечная последовательность любых действий выполняется бесконечное время,</a:t>
            </a:r>
          </a:p>
          <a:p>
            <a:r>
              <a:rPr lang="ru-RU" sz="1600" b="0"/>
              <a:t>а конечная последовательность – конечное время.</a:t>
            </a:r>
          </a:p>
          <a:p>
            <a:r>
              <a:rPr lang="ru-RU" sz="2800">
                <a:latin typeface="Courier New" pitchFamily="49" charset="0"/>
                <a:sym typeface="Symbol" pitchFamily="18" charset="2"/>
              </a:rPr>
              <a:t></a:t>
            </a:r>
            <a:r>
              <a:rPr lang="ru-RU" sz="2800">
                <a:sym typeface="Symbol" pitchFamily="18" charset="2"/>
              </a:rPr>
              <a:t> </a:t>
            </a:r>
            <a:r>
              <a:rPr lang="ru-RU" b="0" i="1">
                <a:sym typeface="Symbol" pitchFamily="18" charset="2"/>
              </a:rPr>
              <a:t>= дивергенция = </a:t>
            </a:r>
            <a:r>
              <a:rPr lang="ru-RU" sz="1600" b="0"/>
              <a:t>бесконечная последовательность </a:t>
            </a:r>
            <a:r>
              <a:rPr lang="ru-RU" sz="2000">
                <a:sym typeface="Symbol" pitchFamily="18" charset="2"/>
              </a:rPr>
              <a:t></a:t>
            </a:r>
            <a:r>
              <a:rPr lang="ru-RU" sz="1600" b="0">
                <a:sym typeface="Symbol" pitchFamily="18" charset="2"/>
              </a:rPr>
              <a:t>-</a:t>
            </a:r>
            <a:r>
              <a:rPr lang="ru-RU" sz="1600" b="0"/>
              <a:t>действий («зацикливание»)</a:t>
            </a:r>
          </a:p>
        </p:txBody>
      </p:sp>
      <p:cxnSp>
        <p:nvCxnSpPr>
          <p:cNvPr id="1082373" name="AutoShape 5"/>
          <p:cNvCxnSpPr>
            <a:cxnSpLocks noChangeShapeType="1"/>
            <a:stCxn id="1082401" idx="0"/>
            <a:endCxn id="1082400" idx="0"/>
          </p:cNvCxnSpPr>
          <p:nvPr/>
        </p:nvCxnSpPr>
        <p:spPr bwMode="auto">
          <a:xfrm flipV="1">
            <a:off x="1446213" y="1700213"/>
            <a:ext cx="0" cy="1008062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</p:spPr>
      </p:cxnSp>
      <p:cxnSp>
        <p:nvCxnSpPr>
          <p:cNvPr id="1082374" name="AutoShape 6"/>
          <p:cNvCxnSpPr>
            <a:cxnSpLocks noChangeShapeType="1"/>
            <a:stCxn id="1082400" idx="1"/>
            <a:endCxn id="1082401" idx="1"/>
          </p:cNvCxnSpPr>
          <p:nvPr/>
        </p:nvCxnSpPr>
        <p:spPr bwMode="auto">
          <a:xfrm>
            <a:off x="1590675" y="1700213"/>
            <a:ext cx="0" cy="1008062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</p:spPr>
      </p:cxnSp>
      <p:sp>
        <p:nvSpPr>
          <p:cNvPr id="1082375" name="Rectangle 7"/>
          <p:cNvSpPr>
            <a:spLocks noGrp="1" noChangeArrowheads="1"/>
          </p:cNvSpPr>
          <p:nvPr>
            <p:ph type="title"/>
          </p:nvPr>
        </p:nvSpPr>
        <p:spPr>
          <a:xfrm>
            <a:off x="179388" y="395288"/>
            <a:ext cx="8748712" cy="608012"/>
          </a:xfrm>
          <a:noFill/>
        </p:spPr>
        <p:txBody>
          <a:bodyPr tIns="90000" bIns="90000">
            <a:spAutoFit/>
          </a:bodyPr>
          <a:lstStyle/>
          <a:p>
            <a:r>
              <a:rPr lang="ru-RU" sz="28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2.1. Семантика взаимодействия</a:t>
            </a:r>
          </a:p>
        </p:txBody>
      </p:sp>
      <p:grpSp>
        <p:nvGrpSpPr>
          <p:cNvPr id="1082376" name="Group 8"/>
          <p:cNvGrpSpPr>
            <a:grpSpLocks/>
          </p:cNvGrpSpPr>
          <p:nvPr/>
        </p:nvGrpSpPr>
        <p:grpSpPr bwMode="auto">
          <a:xfrm>
            <a:off x="0" y="0"/>
            <a:ext cx="9144000" cy="6865938"/>
            <a:chOff x="0" y="0"/>
            <a:chExt cx="5760" cy="4325"/>
          </a:xfrm>
        </p:grpSpPr>
        <p:sp>
          <p:nvSpPr>
            <p:cNvPr id="1082377" name="Text Box 9"/>
            <p:cNvSpPr txBox="1">
              <a:spLocks noChangeArrowheads="1"/>
            </p:cNvSpPr>
            <p:nvPr/>
          </p:nvSpPr>
          <p:spPr bwMode="auto">
            <a:xfrm>
              <a:off x="3865" y="4114"/>
              <a:ext cx="1" cy="1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algn="just">
                <a:spcBef>
                  <a:spcPct val="50000"/>
                </a:spcBef>
              </a:pPr>
              <a:endParaRPr lang="ru-RU" sz="1600" b="0">
                <a:solidFill>
                  <a:srgbClr val="567F9E"/>
                </a:solidFill>
              </a:endParaRPr>
            </a:p>
          </p:txBody>
        </p:sp>
        <p:grpSp>
          <p:nvGrpSpPr>
            <p:cNvPr id="1082378" name="Group 10"/>
            <p:cNvGrpSpPr>
              <a:grpSpLocks/>
            </p:cNvGrpSpPr>
            <p:nvPr/>
          </p:nvGrpSpPr>
          <p:grpSpPr bwMode="auto">
            <a:xfrm>
              <a:off x="0" y="0"/>
              <a:ext cx="5760" cy="4325"/>
              <a:chOff x="0" y="0"/>
              <a:chExt cx="5760" cy="4325"/>
            </a:xfrm>
          </p:grpSpPr>
          <p:grpSp>
            <p:nvGrpSpPr>
              <p:cNvPr id="1082379" name="Group 11"/>
              <p:cNvGrpSpPr>
                <a:grpSpLocks/>
              </p:cNvGrpSpPr>
              <p:nvPr/>
            </p:nvGrpSpPr>
            <p:grpSpPr bwMode="auto">
              <a:xfrm>
                <a:off x="0" y="0"/>
                <a:ext cx="5760" cy="4325"/>
                <a:chOff x="0" y="0"/>
                <a:chExt cx="5760" cy="4325"/>
              </a:xfrm>
            </p:grpSpPr>
            <p:sp>
              <p:nvSpPr>
                <p:cNvPr id="1082380" name="Rectangle 12"/>
                <p:cNvSpPr>
                  <a:spLocks noChangeArrowheads="1"/>
                </p:cNvSpPr>
                <p:nvPr/>
              </p:nvSpPr>
              <p:spPr bwMode="auto">
                <a:xfrm rot="5400000" flipV="1">
                  <a:off x="-2132" y="2159"/>
                  <a:ext cx="4320" cy="11"/>
                </a:xfrm>
                <a:prstGeom prst="rect">
                  <a:avLst/>
                </a:prstGeom>
                <a:gradFill rotWithShape="1">
                  <a:gsLst>
                    <a:gs pos="0">
                      <a:srgbClr val="7FA9D3"/>
                    </a:gs>
                    <a:gs pos="100000">
                      <a:srgbClr val="7FA9D3">
                        <a:gamma/>
                        <a:tint val="0"/>
                        <a:invGamma/>
                      </a:srgbClr>
                    </a:gs>
                  </a:gsLst>
                  <a:lin ang="0" scaled="1"/>
                </a:gra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82381" name="Rectangle 13"/>
                <p:cNvSpPr>
                  <a:spLocks noChangeArrowheads="1"/>
                </p:cNvSpPr>
                <p:nvPr/>
              </p:nvSpPr>
              <p:spPr bwMode="auto">
                <a:xfrm flipH="1" flipV="1">
                  <a:off x="0" y="50"/>
                  <a:ext cx="5760" cy="11"/>
                </a:xfrm>
                <a:prstGeom prst="rect">
                  <a:avLst/>
                </a:prstGeom>
                <a:gradFill rotWithShape="1">
                  <a:gsLst>
                    <a:gs pos="0">
                      <a:srgbClr val="7FA9D3"/>
                    </a:gs>
                    <a:gs pos="100000">
                      <a:srgbClr val="7FA9D3">
                        <a:gamma/>
                        <a:tint val="0"/>
                        <a:invGamma/>
                      </a:srgbClr>
                    </a:gs>
                  </a:gsLst>
                  <a:lin ang="0" scaled="1"/>
                </a:gra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82382" name="Rectangle 14"/>
                <p:cNvSpPr>
                  <a:spLocks noChangeArrowheads="1"/>
                </p:cNvSpPr>
                <p:nvPr/>
              </p:nvSpPr>
              <p:spPr bwMode="auto">
                <a:xfrm>
                  <a:off x="0" y="4274"/>
                  <a:ext cx="5760" cy="11"/>
                </a:xfrm>
                <a:prstGeom prst="rect">
                  <a:avLst/>
                </a:prstGeom>
                <a:gradFill rotWithShape="1">
                  <a:gsLst>
                    <a:gs pos="0">
                      <a:srgbClr val="7FA9D3"/>
                    </a:gs>
                    <a:gs pos="100000">
                      <a:srgbClr val="7FA9D3">
                        <a:gamma/>
                        <a:tint val="0"/>
                        <a:invGamma/>
                      </a:srgbClr>
                    </a:gs>
                  </a:gsLst>
                  <a:lin ang="0" scaled="1"/>
                </a:gra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82383" name="Rectangle 15"/>
                <p:cNvSpPr>
                  <a:spLocks noChangeArrowheads="1"/>
                </p:cNvSpPr>
                <p:nvPr/>
              </p:nvSpPr>
              <p:spPr bwMode="auto">
                <a:xfrm rot="5400000" flipV="1">
                  <a:off x="3550" y="2154"/>
                  <a:ext cx="4320" cy="11"/>
                </a:xfrm>
                <a:prstGeom prst="rect">
                  <a:avLst/>
                </a:prstGeom>
                <a:gradFill rotWithShape="1">
                  <a:gsLst>
                    <a:gs pos="0">
                      <a:srgbClr val="7FA9D3"/>
                    </a:gs>
                    <a:gs pos="100000">
                      <a:srgbClr val="7FA9D3">
                        <a:gamma/>
                        <a:tint val="0"/>
                        <a:invGamma/>
                      </a:srgbClr>
                    </a:gs>
                  </a:gsLst>
                  <a:lin ang="0" scaled="1"/>
                </a:gra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82384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147" y="4115"/>
                  <a:ext cx="2415" cy="15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lIns="0" tIns="0" rIns="0" bIns="0" anchor="b"/>
                <a:lstStyle/>
                <a:p>
                  <a:pPr>
                    <a:spcBef>
                      <a:spcPct val="50000"/>
                    </a:spcBef>
                  </a:pPr>
                  <a:r>
                    <a:rPr lang="ru-RU" sz="1600" b="0">
                      <a:solidFill>
                        <a:srgbClr val="567F9E"/>
                      </a:solidFill>
                    </a:rPr>
                    <a:t>Игорь Борисович Бурдонов </a:t>
                  </a:r>
                  <a:r>
                    <a:rPr lang="en-US" sz="1600" b="0">
                      <a:solidFill>
                        <a:srgbClr val="567F9E"/>
                      </a:solidFill>
                    </a:rPr>
                    <a:t>&amp;</a:t>
                  </a:r>
                  <a:r>
                    <a:rPr lang="ru-RU" sz="1600" b="0">
                      <a:solidFill>
                        <a:srgbClr val="567F9E"/>
                      </a:solidFill>
                    </a:rPr>
                    <a:t> Александр Сергеевич Косачев,   ИСП РАН</a:t>
                  </a:r>
                </a:p>
              </p:txBody>
            </p:sp>
            <p:sp>
              <p:nvSpPr>
                <p:cNvPr id="1082385" name="Text Box 17"/>
                <p:cNvSpPr txBox="1">
                  <a:spLocks noChangeArrowheads="1"/>
                </p:cNvSpPr>
                <p:nvPr/>
              </p:nvSpPr>
              <p:spPr bwMode="auto">
                <a:xfrm>
                  <a:off x="68" y="30"/>
                  <a:ext cx="5602" cy="173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  <a:effectLst/>
              </p:spPr>
              <p:txBody>
                <a:bodyPr lIns="0" tIns="0" rIns="0" bIns="0"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ru-RU" b="0">
                      <a:solidFill>
                        <a:srgbClr val="567F9E"/>
                      </a:solidFill>
                      <a:latin typeface="Times New Roman" pitchFamily="18" charset="0"/>
                    </a:rPr>
                    <a:t>Симуляция систем с отказами и разрушением</a:t>
                  </a:r>
                </a:p>
              </p:txBody>
            </p:sp>
          </p:grpSp>
          <p:sp>
            <p:nvSpPr>
              <p:cNvPr id="1082386" name="Text Box 18"/>
              <p:cNvSpPr txBox="1">
                <a:spLocks noChangeArrowheads="1"/>
              </p:cNvSpPr>
              <p:nvPr/>
            </p:nvSpPr>
            <p:spPr bwMode="auto">
              <a:xfrm>
                <a:off x="5443" y="3962"/>
                <a:ext cx="198" cy="134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lIns="0" tIns="0" rIns="0" bIns="0"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ru-RU" sz="1400" b="0"/>
                  <a:t>(12)</a:t>
                </a:r>
              </a:p>
            </p:txBody>
          </p:sp>
        </p:grpSp>
      </p:grpSp>
      <p:sp>
        <p:nvSpPr>
          <p:cNvPr id="1082387" name="AutoShape 19"/>
          <p:cNvSpPr>
            <a:spLocks noChangeArrowheads="1"/>
          </p:cNvSpPr>
          <p:nvPr/>
        </p:nvSpPr>
        <p:spPr bwMode="auto">
          <a:xfrm>
            <a:off x="731838" y="2708275"/>
            <a:ext cx="1643062" cy="552450"/>
          </a:xfrm>
          <a:prstGeom prst="roundRect">
            <a:avLst>
              <a:gd name="adj" fmla="val 16667"/>
            </a:avLst>
          </a:prstGeom>
          <a:solidFill>
            <a:srgbClr val="F0FEF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162000" tIns="118800" rIns="162000" bIns="118800" anchor="ctr">
            <a:spAutoFit/>
          </a:bodyPr>
          <a:lstStyle/>
          <a:p>
            <a:pPr algn="ctr"/>
            <a:r>
              <a:rPr lang="ru-RU" b="0"/>
              <a:t>Реализация</a:t>
            </a:r>
          </a:p>
        </p:txBody>
      </p:sp>
      <p:sp>
        <p:nvSpPr>
          <p:cNvPr id="1082388" name="AutoShape 20"/>
          <p:cNvSpPr>
            <a:spLocks noChangeArrowheads="1"/>
          </p:cNvSpPr>
          <p:nvPr/>
        </p:nvSpPr>
        <p:spPr bwMode="auto">
          <a:xfrm>
            <a:off x="782638" y="1160463"/>
            <a:ext cx="1543050" cy="552450"/>
          </a:xfrm>
          <a:prstGeom prst="roundRect">
            <a:avLst>
              <a:gd name="adj" fmla="val 16667"/>
            </a:avLst>
          </a:prstGeom>
          <a:solidFill>
            <a:srgbClr val="F0FEF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162000" tIns="118800" rIns="162000" bIns="118800" anchor="ctr">
            <a:spAutoFit/>
          </a:bodyPr>
          <a:lstStyle/>
          <a:p>
            <a:pPr algn="ctr"/>
            <a:r>
              <a:rPr lang="ru-RU" b="0"/>
              <a:t>Окружение</a:t>
            </a:r>
          </a:p>
        </p:txBody>
      </p:sp>
      <p:sp>
        <p:nvSpPr>
          <p:cNvPr id="1082389" name="Text Box 21"/>
          <p:cNvSpPr txBox="1">
            <a:spLocks noChangeArrowheads="1"/>
          </p:cNvSpPr>
          <p:nvPr/>
        </p:nvSpPr>
        <p:spPr bwMode="auto">
          <a:xfrm>
            <a:off x="107950" y="2024063"/>
            <a:ext cx="13747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1600" b="0"/>
              <a:t>воздействие</a:t>
            </a:r>
          </a:p>
        </p:txBody>
      </p:sp>
      <p:sp>
        <p:nvSpPr>
          <p:cNvPr id="1082390" name="Text Box 22"/>
          <p:cNvSpPr txBox="1">
            <a:spLocks noChangeArrowheads="1"/>
          </p:cNvSpPr>
          <p:nvPr/>
        </p:nvSpPr>
        <p:spPr bwMode="auto">
          <a:xfrm>
            <a:off x="1554163" y="2024063"/>
            <a:ext cx="13684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1600" b="0"/>
              <a:t>наблюдение</a:t>
            </a:r>
          </a:p>
        </p:txBody>
      </p:sp>
      <p:grpSp>
        <p:nvGrpSpPr>
          <p:cNvPr id="1082391" name="Group 23"/>
          <p:cNvGrpSpPr>
            <a:grpSpLocks/>
          </p:cNvGrpSpPr>
          <p:nvPr/>
        </p:nvGrpSpPr>
        <p:grpSpPr bwMode="auto">
          <a:xfrm>
            <a:off x="3309938" y="1665288"/>
            <a:ext cx="5175250" cy="885825"/>
            <a:chOff x="2358" y="2432"/>
            <a:chExt cx="3260" cy="558"/>
          </a:xfrm>
        </p:grpSpPr>
        <p:sp>
          <p:nvSpPr>
            <p:cNvPr id="1082392" name="Text Box 24"/>
            <p:cNvSpPr txBox="1">
              <a:spLocks noChangeArrowheads="1"/>
            </p:cNvSpPr>
            <p:nvPr/>
          </p:nvSpPr>
          <p:spPr bwMode="auto">
            <a:xfrm>
              <a:off x="2358" y="2523"/>
              <a:ext cx="1093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b="0" i="1"/>
                <a:t>Наблюдение</a:t>
              </a:r>
              <a:r>
                <a:rPr lang="ru-RU" b="0"/>
                <a:t> =</a:t>
              </a:r>
            </a:p>
          </p:txBody>
        </p:sp>
        <p:sp>
          <p:nvSpPr>
            <p:cNvPr id="1082393" name="Text Box 25"/>
            <p:cNvSpPr txBox="1">
              <a:spLocks noChangeArrowheads="1"/>
            </p:cNvSpPr>
            <p:nvPr/>
          </p:nvSpPr>
          <p:spPr bwMode="auto">
            <a:xfrm>
              <a:off x="3424" y="2432"/>
              <a:ext cx="2194" cy="5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b="0" i="1"/>
                <a:t>Внешнее</a:t>
              </a:r>
              <a:r>
                <a:rPr lang="ru-RU" b="0"/>
                <a:t> </a:t>
              </a:r>
              <a:r>
                <a:rPr lang="ru-RU" b="0" i="1"/>
                <a:t>действие</a:t>
              </a:r>
            </a:p>
            <a:p>
              <a:r>
                <a:rPr lang="ru-RU" b="0" i="1"/>
                <a:t>Отказ</a:t>
              </a:r>
              <a:r>
                <a:rPr lang="ru-RU" sz="1600" b="0"/>
                <a:t> (нет ни одного действия</a:t>
              </a:r>
            </a:p>
            <a:p>
              <a:r>
                <a:rPr lang="ru-RU" sz="1600" b="0"/>
                <a:t>                из заданного множества)</a:t>
              </a:r>
            </a:p>
          </p:txBody>
        </p:sp>
      </p:grpSp>
      <p:sp>
        <p:nvSpPr>
          <p:cNvPr id="1082394" name="Text Box 26"/>
          <p:cNvSpPr txBox="1">
            <a:spLocks noChangeArrowheads="1"/>
          </p:cNvSpPr>
          <p:nvPr/>
        </p:nvSpPr>
        <p:spPr bwMode="auto">
          <a:xfrm>
            <a:off x="3311525" y="1160463"/>
            <a:ext cx="56483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b="0" i="1"/>
              <a:t>Воздействие</a:t>
            </a:r>
            <a:r>
              <a:rPr lang="ru-RU" b="0"/>
              <a:t> =</a:t>
            </a:r>
            <a:r>
              <a:rPr lang="ru-RU" sz="1600" b="0"/>
              <a:t> Нажатие </a:t>
            </a:r>
            <a:r>
              <a:rPr lang="ru-RU" b="0" i="1"/>
              <a:t>кнопки</a:t>
            </a:r>
            <a:r>
              <a:rPr lang="ru-RU" sz="1600" b="0"/>
              <a:t> (множество действий)</a:t>
            </a:r>
          </a:p>
        </p:txBody>
      </p:sp>
      <p:sp>
        <p:nvSpPr>
          <p:cNvPr id="1082396" name="Text Box 28"/>
          <p:cNvSpPr txBox="1">
            <a:spLocks noChangeArrowheads="1"/>
          </p:cNvSpPr>
          <p:nvPr/>
        </p:nvSpPr>
        <p:spPr bwMode="auto">
          <a:xfrm>
            <a:off x="4716463" y="2641600"/>
            <a:ext cx="4152900" cy="74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</a:pPr>
            <a:r>
              <a:rPr lang="en-US">
                <a:latin typeface="Times New Roman" pitchFamily="18" charset="0"/>
                <a:sym typeface="Symbol" pitchFamily="18" charset="2"/>
              </a:rPr>
              <a:t></a:t>
            </a:r>
            <a:r>
              <a:rPr lang="en-US">
                <a:latin typeface="Times New Roman" pitchFamily="18" charset="0"/>
              </a:rPr>
              <a:t>L</a:t>
            </a:r>
            <a:r>
              <a:rPr lang="ru-RU" b="0"/>
              <a:t> </a:t>
            </a:r>
            <a:r>
              <a:rPr lang="ru-RU" sz="1600" b="0"/>
              <a:t>- алфавит внешних действий</a:t>
            </a:r>
          </a:p>
          <a:p>
            <a:pPr>
              <a:lnSpc>
                <a:spcPct val="80000"/>
              </a:lnSpc>
            </a:pPr>
            <a:r>
              <a:rPr lang="en-US">
                <a:sym typeface="Symbol" pitchFamily="18" charset="2"/>
              </a:rPr>
              <a:t></a:t>
            </a:r>
            <a:r>
              <a:rPr lang="en-US">
                <a:latin typeface="Times New Roman" pitchFamily="18" charset="0"/>
              </a:rPr>
              <a:t>R</a:t>
            </a:r>
            <a:r>
              <a:rPr lang="en-US" b="0">
                <a:sym typeface="Symbol" pitchFamily="18" charset="2"/>
              </a:rPr>
              <a:t> </a:t>
            </a:r>
            <a:r>
              <a:rPr lang="ru-RU" sz="1600" b="0">
                <a:sym typeface="Symbol" pitchFamily="18" charset="2"/>
              </a:rPr>
              <a:t>-</a:t>
            </a:r>
            <a:r>
              <a:rPr lang="en-US" sz="1600" b="0">
                <a:sym typeface="Symbol" pitchFamily="18" charset="2"/>
              </a:rPr>
              <a:t> </a:t>
            </a:r>
            <a:r>
              <a:rPr lang="ru-RU" sz="1600" b="0">
                <a:sym typeface="Symbol" pitchFamily="18" charset="2"/>
              </a:rPr>
              <a:t>кнопки с наблюдаемыми отказами</a:t>
            </a:r>
          </a:p>
          <a:p>
            <a:pPr>
              <a:lnSpc>
                <a:spcPct val="80000"/>
              </a:lnSpc>
            </a:pPr>
            <a:r>
              <a:rPr lang="en-US">
                <a:sym typeface="Symbol" pitchFamily="18" charset="2"/>
              </a:rPr>
              <a:t></a:t>
            </a:r>
            <a:r>
              <a:rPr lang="en-US">
                <a:latin typeface="Times New Roman" pitchFamily="18" charset="0"/>
              </a:rPr>
              <a:t>Q</a:t>
            </a:r>
            <a:r>
              <a:rPr lang="en-US" b="0">
                <a:sym typeface="Symbol" pitchFamily="18" charset="2"/>
              </a:rPr>
              <a:t> </a:t>
            </a:r>
            <a:r>
              <a:rPr lang="ru-RU" sz="1600" b="0">
                <a:sym typeface="Symbol" pitchFamily="18" charset="2"/>
              </a:rPr>
              <a:t>-</a:t>
            </a:r>
            <a:r>
              <a:rPr lang="en-US" sz="1600" b="0">
                <a:sym typeface="Symbol" pitchFamily="18" charset="2"/>
              </a:rPr>
              <a:t> </a:t>
            </a:r>
            <a:r>
              <a:rPr lang="ru-RU" sz="1600" b="0">
                <a:sym typeface="Symbol" pitchFamily="18" charset="2"/>
              </a:rPr>
              <a:t>кнопки с </a:t>
            </a:r>
            <a:r>
              <a:rPr lang="ru-RU" sz="1600" b="0" i="1" u="sng">
                <a:sym typeface="Symbol" pitchFamily="18" charset="2"/>
              </a:rPr>
              <a:t>не</a:t>
            </a:r>
            <a:r>
              <a:rPr lang="ru-RU" sz="1600" b="0">
                <a:sym typeface="Symbol" pitchFamily="18" charset="2"/>
              </a:rPr>
              <a:t>наблюдаемыми отказами</a:t>
            </a:r>
            <a:endParaRPr lang="en-US" sz="1600" b="0">
              <a:sym typeface="Symbol" pitchFamily="18" charset="2"/>
            </a:endParaRPr>
          </a:p>
        </p:txBody>
      </p:sp>
      <p:sp>
        <p:nvSpPr>
          <p:cNvPr id="1082397" name="Text Box 29"/>
          <p:cNvSpPr txBox="1">
            <a:spLocks noChangeArrowheads="1"/>
          </p:cNvSpPr>
          <p:nvPr/>
        </p:nvSpPr>
        <p:spPr bwMode="auto">
          <a:xfrm>
            <a:off x="2916238" y="2528888"/>
            <a:ext cx="1757362" cy="917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ru-RU" b="0" i="1"/>
              <a:t>Семантика</a:t>
            </a:r>
            <a:r>
              <a:rPr lang="ru-RU" b="0"/>
              <a:t> =</a:t>
            </a:r>
          </a:p>
          <a:p>
            <a:pPr>
              <a:lnSpc>
                <a:spcPct val="150000"/>
              </a:lnSpc>
            </a:pPr>
            <a:r>
              <a:rPr lang="ru-RU" b="0">
                <a:latin typeface="Courier New" pitchFamily="49" charset="0"/>
                <a:sym typeface="Symbol" pitchFamily="18" charset="2"/>
              </a:rPr>
              <a:t>(</a:t>
            </a:r>
            <a:r>
              <a:rPr lang="en-US">
                <a:latin typeface="Times New Roman" pitchFamily="18" charset="0"/>
                <a:sym typeface="Symbol" pitchFamily="18" charset="2"/>
              </a:rPr>
              <a:t>R</a:t>
            </a:r>
            <a:r>
              <a:rPr lang="ru-RU" b="0">
                <a:latin typeface="Times New Roman" pitchFamily="18" charset="0"/>
                <a:sym typeface="Symbol" pitchFamily="18" charset="2"/>
              </a:rPr>
              <a:t>)</a:t>
            </a:r>
            <a:r>
              <a:rPr lang="ru-RU" b="0">
                <a:latin typeface="Courier New" pitchFamily="49" charset="0"/>
                <a:sym typeface="Symbol" pitchFamily="18" charset="2"/>
              </a:rPr>
              <a:t>(</a:t>
            </a:r>
            <a:r>
              <a:rPr lang="en-US">
                <a:latin typeface="Times New Roman" pitchFamily="18" charset="0"/>
                <a:sym typeface="Symbol" pitchFamily="18" charset="2"/>
              </a:rPr>
              <a:t>R</a:t>
            </a:r>
            <a:r>
              <a:rPr lang="ru-RU" b="0">
                <a:latin typeface="Times New Roman" pitchFamily="18" charset="0"/>
                <a:sym typeface="Symbol" pitchFamily="18" charset="2"/>
              </a:rPr>
              <a:t>)</a:t>
            </a:r>
            <a:r>
              <a:rPr lang="en-US" b="0">
                <a:latin typeface="Courier New" pitchFamily="49" charset="0"/>
                <a:sym typeface="Symbol" pitchFamily="18" charset="2"/>
              </a:rPr>
              <a:t>=</a:t>
            </a:r>
            <a:r>
              <a:rPr lang="en-US">
                <a:latin typeface="Times New Roman" pitchFamily="18" charset="0"/>
                <a:sym typeface="Symbol" pitchFamily="18" charset="2"/>
              </a:rPr>
              <a:t>L</a:t>
            </a:r>
            <a:endParaRPr lang="ru-RU"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1082398" name="Text Box 30"/>
          <p:cNvSpPr txBox="1">
            <a:spLocks noChangeArrowheads="1"/>
          </p:cNvSpPr>
          <p:nvPr/>
        </p:nvSpPr>
        <p:spPr bwMode="auto">
          <a:xfrm>
            <a:off x="900113" y="3321050"/>
            <a:ext cx="66944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>
                <a:latin typeface="Courier New" pitchFamily="49" charset="0"/>
                <a:sym typeface="Symbol" pitchFamily="18" charset="2"/>
              </a:rPr>
              <a:t></a:t>
            </a:r>
            <a:r>
              <a:rPr lang="ru-RU" sz="2800">
                <a:sym typeface="Symbol" pitchFamily="18" charset="2"/>
              </a:rPr>
              <a:t> </a:t>
            </a:r>
            <a:r>
              <a:rPr lang="ru-RU" b="0" i="1">
                <a:sym typeface="Symbol" pitchFamily="18" charset="2"/>
              </a:rPr>
              <a:t>= </a:t>
            </a:r>
            <a:r>
              <a:rPr lang="ru-RU" b="0" i="1"/>
              <a:t>Внутреннее действие</a:t>
            </a:r>
            <a:r>
              <a:rPr lang="ru-RU" b="0"/>
              <a:t> </a:t>
            </a:r>
            <a:r>
              <a:rPr lang="ru-RU" sz="1600" b="0"/>
              <a:t>(ненаблюдаемо и всегда разрешено)</a:t>
            </a:r>
          </a:p>
        </p:txBody>
      </p:sp>
      <p:sp>
        <p:nvSpPr>
          <p:cNvPr id="1082399" name="Text Box 31"/>
          <p:cNvSpPr txBox="1">
            <a:spLocks noChangeArrowheads="1"/>
          </p:cNvSpPr>
          <p:nvPr/>
        </p:nvSpPr>
        <p:spPr bwMode="auto">
          <a:xfrm>
            <a:off x="835025" y="5013325"/>
            <a:ext cx="65817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>
                <a:latin typeface="Courier New" pitchFamily="49" charset="0"/>
                <a:sym typeface="Symbol" pitchFamily="18" charset="2"/>
              </a:rPr>
              <a:t></a:t>
            </a:r>
            <a:r>
              <a:rPr lang="ru-RU" sz="2800">
                <a:sym typeface="Symbol" pitchFamily="18" charset="2"/>
              </a:rPr>
              <a:t> </a:t>
            </a:r>
            <a:r>
              <a:rPr lang="ru-RU" b="0" i="1">
                <a:sym typeface="Symbol" pitchFamily="18" charset="2"/>
              </a:rPr>
              <a:t>= разрушение = </a:t>
            </a:r>
            <a:r>
              <a:rPr lang="ru-RU" sz="1600" b="0"/>
              <a:t>любое нежелательное поведение реализации</a:t>
            </a:r>
          </a:p>
        </p:txBody>
      </p:sp>
      <p:sp>
        <p:nvSpPr>
          <p:cNvPr id="1082400" name="Line 32"/>
          <p:cNvSpPr>
            <a:spLocks noChangeShapeType="1"/>
          </p:cNvSpPr>
          <p:nvPr/>
        </p:nvSpPr>
        <p:spPr bwMode="auto">
          <a:xfrm>
            <a:off x="1446213" y="1700213"/>
            <a:ext cx="144462" cy="0"/>
          </a:xfrm>
          <a:prstGeom prst="lin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082401" name="Line 33"/>
          <p:cNvSpPr>
            <a:spLocks noChangeShapeType="1"/>
          </p:cNvSpPr>
          <p:nvPr/>
        </p:nvSpPr>
        <p:spPr bwMode="auto">
          <a:xfrm>
            <a:off x="1446213" y="2708275"/>
            <a:ext cx="144462" cy="0"/>
          </a:xfrm>
          <a:prstGeom prst="lin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082402" name="Text Box 34"/>
          <p:cNvSpPr txBox="1">
            <a:spLocks noChangeArrowheads="1"/>
          </p:cNvSpPr>
          <p:nvPr/>
        </p:nvSpPr>
        <p:spPr bwMode="auto">
          <a:xfrm>
            <a:off x="215900" y="5691188"/>
            <a:ext cx="87772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b="0" i="1">
                <a:sym typeface="Symbol" pitchFamily="18" charset="2"/>
              </a:rPr>
              <a:t>Безопасное взаимодействие = </a:t>
            </a:r>
            <a:r>
              <a:rPr lang="ru-RU" sz="1600" b="0"/>
              <a:t>нет попыток выхода из дивергенции и нет разрушения</a:t>
            </a:r>
          </a:p>
        </p:txBody>
      </p:sp>
      <p:sp>
        <p:nvSpPr>
          <p:cNvPr id="1082403" name="Text Box 35"/>
          <p:cNvSpPr txBox="1">
            <a:spLocks noChangeArrowheads="1"/>
          </p:cNvSpPr>
          <p:nvPr/>
        </p:nvSpPr>
        <p:spPr bwMode="auto">
          <a:xfrm>
            <a:off x="34925" y="5495925"/>
            <a:ext cx="107950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None/>
            </a:pPr>
            <a:r>
              <a:rPr lang="ru-RU" sz="1600">
                <a:latin typeface="Times New Roman" pitchFamily="18" charset="0"/>
                <a:sym typeface="Wingdings 3" pitchFamily="18" charset="2"/>
              </a:rPr>
              <a:t></a:t>
            </a:r>
          </a:p>
        </p:txBody>
      </p:sp>
      <p:sp>
        <p:nvSpPr>
          <p:cNvPr id="1082404" name="Text Box 36"/>
          <p:cNvSpPr txBox="1">
            <a:spLocks noChangeArrowheads="1"/>
          </p:cNvSpPr>
          <p:nvPr/>
        </p:nvSpPr>
        <p:spPr bwMode="auto">
          <a:xfrm>
            <a:off x="34925" y="5675313"/>
            <a:ext cx="107950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None/>
            </a:pPr>
            <a:r>
              <a:rPr lang="ru-RU" sz="1600">
                <a:latin typeface="Times New Roman" pitchFamily="18" charset="0"/>
                <a:sym typeface="Wingdings 3" pitchFamily="18" charset="2"/>
              </a:rPr>
              <a:t></a:t>
            </a:r>
          </a:p>
        </p:txBody>
      </p:sp>
      <p:sp>
        <p:nvSpPr>
          <p:cNvPr id="1082405" name="Text Box 37"/>
          <p:cNvSpPr txBox="1">
            <a:spLocks noChangeArrowheads="1"/>
          </p:cNvSpPr>
          <p:nvPr/>
        </p:nvSpPr>
        <p:spPr bwMode="auto">
          <a:xfrm>
            <a:off x="34925" y="5848350"/>
            <a:ext cx="107950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None/>
            </a:pPr>
            <a:r>
              <a:rPr lang="ru-RU" sz="1600">
                <a:latin typeface="Times New Roman" pitchFamily="18" charset="0"/>
                <a:sym typeface="Wingdings 3" pitchFamily="18" charset="2"/>
              </a:rPr>
              <a:t></a:t>
            </a:r>
          </a:p>
        </p:txBody>
      </p:sp>
      <p:sp>
        <p:nvSpPr>
          <p:cNvPr id="1082406" name="Text Box 38"/>
          <p:cNvSpPr txBox="1">
            <a:spLocks noChangeArrowheads="1"/>
          </p:cNvSpPr>
          <p:nvPr/>
        </p:nvSpPr>
        <p:spPr bwMode="auto">
          <a:xfrm>
            <a:off x="34925" y="6029325"/>
            <a:ext cx="107950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None/>
            </a:pPr>
            <a:r>
              <a:rPr lang="ru-RU" sz="1600">
                <a:latin typeface="Times New Roman" pitchFamily="18" charset="0"/>
                <a:sym typeface="Wingdings 3" pitchFamily="18" charset="2"/>
              </a:rPr>
              <a:t></a:t>
            </a:r>
          </a:p>
        </p:txBody>
      </p:sp>
      <p:sp>
        <p:nvSpPr>
          <p:cNvPr id="1082407" name="Text Box 39"/>
          <p:cNvSpPr txBox="1">
            <a:spLocks noChangeArrowheads="1"/>
          </p:cNvSpPr>
          <p:nvPr/>
        </p:nvSpPr>
        <p:spPr bwMode="auto">
          <a:xfrm>
            <a:off x="34925" y="6208713"/>
            <a:ext cx="107950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None/>
            </a:pPr>
            <a:r>
              <a:rPr lang="ru-RU" sz="1600">
                <a:latin typeface="Times New Roman" pitchFamily="18" charset="0"/>
                <a:sym typeface="Wingdings 3" pitchFamily="18" charset="2"/>
              </a:rPr>
              <a:t></a:t>
            </a:r>
          </a:p>
        </p:txBody>
      </p:sp>
      <p:sp>
        <p:nvSpPr>
          <p:cNvPr id="1082408" name="Text Box 40"/>
          <p:cNvSpPr txBox="1">
            <a:spLocks noChangeArrowheads="1"/>
          </p:cNvSpPr>
          <p:nvPr/>
        </p:nvSpPr>
        <p:spPr bwMode="auto">
          <a:xfrm>
            <a:off x="34925" y="6389688"/>
            <a:ext cx="107950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None/>
            </a:pPr>
            <a:r>
              <a:rPr lang="ru-RU" sz="1600">
                <a:latin typeface="Times New Roman" pitchFamily="18" charset="0"/>
                <a:sym typeface="Wingdings 3" pitchFamily="18" charset="2"/>
              </a:rPr>
              <a:t></a:t>
            </a:r>
          </a:p>
        </p:txBody>
      </p:sp>
      <p:sp>
        <p:nvSpPr>
          <p:cNvPr id="1082409" name="Text Box 41"/>
          <p:cNvSpPr txBox="1">
            <a:spLocks noChangeArrowheads="1"/>
          </p:cNvSpPr>
          <p:nvPr/>
        </p:nvSpPr>
        <p:spPr bwMode="auto">
          <a:xfrm>
            <a:off x="34925" y="6569075"/>
            <a:ext cx="107950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None/>
            </a:pPr>
            <a:r>
              <a:rPr lang="ru-RU" sz="1600">
                <a:latin typeface="Times New Roman" pitchFamily="18" charset="0"/>
                <a:sym typeface="Wingdings 3" pitchFamily="18" charset="2"/>
              </a:rPr>
              <a:t></a:t>
            </a:r>
          </a:p>
        </p:txBody>
      </p:sp>
      <p:sp>
        <p:nvSpPr>
          <p:cNvPr id="1082371" name="Text Box 3"/>
          <p:cNvSpPr txBox="1">
            <a:spLocks noChangeArrowheads="1"/>
          </p:cNvSpPr>
          <p:nvPr/>
        </p:nvSpPr>
        <p:spPr bwMode="auto">
          <a:xfrm rot="5400000">
            <a:off x="684213" y="1582738"/>
            <a:ext cx="6127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000">
                <a:solidFill>
                  <a:srgbClr val="FF0000"/>
                </a:solidFill>
                <a:sym typeface="Wingdings" pitchFamily="2" charset="2"/>
              </a:rPr>
              <a:t></a:t>
            </a:r>
          </a:p>
        </p:txBody>
      </p:sp>
      <p:sp>
        <p:nvSpPr>
          <p:cNvPr id="1082372" name="Text Box 4"/>
          <p:cNvSpPr txBox="1">
            <a:spLocks noChangeArrowheads="1"/>
          </p:cNvSpPr>
          <p:nvPr/>
        </p:nvSpPr>
        <p:spPr bwMode="auto">
          <a:xfrm rot="16200000">
            <a:off x="1943100" y="2151063"/>
            <a:ext cx="6127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000">
                <a:solidFill>
                  <a:srgbClr val="FF0000"/>
                </a:solidFill>
                <a:sym typeface="Wingdings" pitchFamily="2" charset="2"/>
              </a:rPr>
              <a:t>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2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1082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2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1082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5400000">
                                      <p:cBhvr>
                                        <p:cTn id="14" dur="500" fill="hold"/>
                                        <p:tgtEl>
                                          <p:spTgt spid="108237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5" presetID="2" presetClass="exit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1082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1082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82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0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4.44444E-6 L 0.24202 -0.08634 " pathEditMode="relative" rAng="0" ptsTypes="AA">
                                      <p:cBhvr>
                                        <p:cTn id="20" dur="500" fill="hold"/>
                                        <p:tgtEl>
                                          <p:spTgt spid="10823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1" y="-4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24" dur="500" fill="hold"/>
                                        <p:tgtEl>
                                          <p:spTgt spid="108237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5" presetID="2" presetClass="exit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10824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10824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82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0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0.00024 L 0.10434 -0.04885 " pathEditMode="relative" rAng="0" ptsTypes="AA">
                                      <p:cBhvr>
                                        <p:cTn id="30" dur="500" fill="hold"/>
                                        <p:tgtEl>
                                          <p:spTgt spid="10823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2" y="-2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path" presetSubtype="0" accel="50000" decel="5000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0434 -0.04884 L 0.06111 0.07223 " pathEditMode="relative" rAng="0" ptsTypes="AA">
                                      <p:cBhvr>
                                        <p:cTn id="34" dur="500" fill="hold"/>
                                        <p:tgtEl>
                                          <p:spTgt spid="10823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" y="60"/>
                                    </p:animMotion>
                                  </p:childTnLst>
                                </p:cTn>
                              </p:par>
                              <p:par>
                                <p:cTn id="35" presetID="2" presetClass="exit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10824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10824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82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42" presetClass="path" presetSubtype="0" accel="50000" decel="5000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4202 -0.08634 L 0.1948 0.12871 " pathEditMode="relative" rAng="0" ptsTypes="AA">
                                      <p:cBhvr>
                                        <p:cTn id="40" dur="500" fill="hold"/>
                                        <p:tgtEl>
                                          <p:spTgt spid="10823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" y="10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10" presetClass="exit" presetSubtype="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500"/>
                                        <p:tgtEl>
                                          <p:spTgt spid="1082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82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0" presetClass="path" presetSubtype="0" accel="50000" decel="5000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6111 0.07223 L -0.17118 0.19283 " pathEditMode="relative" rAng="0" ptsTypes="AA">
                                      <p:cBhvr>
                                        <p:cTn id="48" dur="500" fill="hold"/>
                                        <p:tgtEl>
                                          <p:spTgt spid="10823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6" y="60"/>
                                    </p:animMotion>
                                  </p:childTnLst>
                                </p:cTn>
                              </p:par>
                              <p:par>
                                <p:cTn id="49" presetID="2" presetClass="exit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0" dur="500"/>
                                        <p:tgtEl>
                                          <p:spTgt spid="10824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/>
                                        <p:tgtEl>
                                          <p:spTgt spid="10824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82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0" presetClass="path" presetSubtype="0" accel="50000" decel="50000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7118 0.19283 L -0.21858 0.35047 " pathEditMode="relative" rAng="0" ptsTypes="AA">
                                      <p:cBhvr>
                                        <p:cTn id="56" dur="500" fill="hold"/>
                                        <p:tgtEl>
                                          <p:spTgt spid="10823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" y="79"/>
                                    </p:animMotion>
                                  </p:childTnLst>
                                </p:cTn>
                              </p:par>
                              <p:par>
                                <p:cTn id="57" presetID="12" presetClass="exit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Left)">
                                      <p:cBhvr>
                                        <p:cTn id="58" dur="500"/>
                                        <p:tgtEl>
                                          <p:spTgt spid="10824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82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0" presetClass="path" presetSubtype="0" accel="50000" decel="50000" fill="hold" grpId="6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1858 0.35047 L -0.17118 0.44491 " pathEditMode="relative" rAng="0" ptsTypes="AA">
                                      <p:cBhvr>
                                        <p:cTn id="63" dur="500" fill="hold"/>
                                        <p:tgtEl>
                                          <p:spTgt spid="10823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" y="47"/>
                                    </p:animMotion>
                                  </p:childTnLst>
                                </p:cTn>
                              </p:par>
                              <p:par>
                                <p:cTn id="64" presetID="2" presetClass="exit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5" dur="500"/>
                                        <p:tgtEl>
                                          <p:spTgt spid="10824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/>
                                        <p:tgtEl>
                                          <p:spTgt spid="10824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82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8" presetClass="emph" presetSubtype="0" fill="hold" grpId="7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5400000">
                                      <p:cBhvr>
                                        <p:cTn id="71" dur="500" fill="hold"/>
                                        <p:tgtEl>
                                          <p:spTgt spid="108237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2" presetID="12" presetClass="exit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Left)">
                                      <p:cBhvr>
                                        <p:cTn id="73" dur="500"/>
                                        <p:tgtEl>
                                          <p:spTgt spid="10824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82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0" presetClass="path" presetSubtype="0" accel="50000" decel="5000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7118 0.44491 L -0.20278 0.5551 " pathEditMode="relative" rAng="0" ptsTypes="AA">
                                      <p:cBhvr>
                                        <p:cTn id="76" dur="500" fill="hold"/>
                                        <p:tgtEl>
                                          <p:spTgt spid="10823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" y="5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500"/>
                            </p:stCondLst>
                            <p:childTnLst>
                              <p:par>
                                <p:cTn id="78" presetID="63" presetClass="path" presetSubtype="0" repeatCount="indefinite" accel="50000" decel="50000" autoRev="1" fill="hold" grpId="9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0278 0.5551 L 0.13194 0.5551 " pathEditMode="relative" rAng="0" ptsTypes="AA">
                                      <p:cBhvr>
                                        <p:cTn id="79" dur="3000" fill="hold"/>
                                        <p:tgtEl>
                                          <p:spTgt spid="10823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2403" grpId="0"/>
      <p:bldP spid="1082404" grpId="0"/>
      <p:bldP spid="1082405" grpId="0"/>
      <p:bldP spid="1082406" grpId="0"/>
      <p:bldP spid="1082407" grpId="0"/>
      <p:bldP spid="1082408" grpId="0"/>
      <p:bldP spid="1082409" grpId="0"/>
      <p:bldP spid="1082371" grpId="0"/>
      <p:bldP spid="1082371" grpId="1"/>
      <p:bldP spid="1082371" grpId="2"/>
      <p:bldP spid="1082371" grpId="3"/>
      <p:bldP spid="1082371" grpId="4"/>
      <p:bldP spid="1082372" grpId="0"/>
      <p:bldP spid="1082372" grpId="1"/>
      <p:bldP spid="1082372" grpId="2"/>
      <p:bldP spid="1082372" grpId="3"/>
      <p:bldP spid="1082372" grpId="4"/>
      <p:bldP spid="1082372" grpId="5"/>
      <p:bldP spid="1082372" grpId="6"/>
      <p:bldP spid="1082372" grpId="7"/>
      <p:bldP spid="1082372" grpId="8"/>
      <p:bldP spid="1082372" grpId="9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C5C80-8DA0-4D24-B9B3-7C052F9CD6D8}" type="slidenum">
              <a:rPr lang="ru-RU"/>
              <a:pPr/>
              <a:t>4</a:t>
            </a:fld>
            <a:endParaRPr lang="ru-RU"/>
          </a:p>
        </p:txBody>
      </p:sp>
      <p:sp>
        <p:nvSpPr>
          <p:cNvPr id="1028098" name="Rectangle 2"/>
          <p:cNvSpPr>
            <a:spLocks noChangeArrowheads="1"/>
          </p:cNvSpPr>
          <p:nvPr/>
        </p:nvSpPr>
        <p:spPr bwMode="auto">
          <a:xfrm>
            <a:off x="5435600" y="836613"/>
            <a:ext cx="3565525" cy="2268537"/>
          </a:xfrm>
          <a:prstGeom prst="rect">
            <a:avLst/>
          </a:prstGeom>
          <a:solidFill>
            <a:srgbClr val="F1F8F9"/>
          </a:solidFill>
          <a:ln w="12700">
            <a:solidFill>
              <a:srgbClr val="81C0C9"/>
            </a:solidFill>
            <a:miter lim="800000"/>
            <a:headEnd/>
            <a:tailEnd/>
          </a:ln>
          <a:effectLst/>
        </p:spPr>
        <p:txBody>
          <a:bodyPr lIns="72000" tIns="36000" rIns="72000" bIns="36000" anchor="ctr">
            <a:spAutoFit/>
          </a:bodyPr>
          <a:lstStyle/>
          <a:p>
            <a:endParaRPr lang="ru-RU"/>
          </a:p>
        </p:txBody>
      </p:sp>
      <p:sp>
        <p:nvSpPr>
          <p:cNvPr id="1028099" name="Text Box 3"/>
          <p:cNvSpPr txBox="1">
            <a:spLocks noChangeArrowheads="1"/>
          </p:cNvSpPr>
          <p:nvPr/>
        </p:nvSpPr>
        <p:spPr bwMode="auto">
          <a:xfrm>
            <a:off x="512763" y="1195388"/>
            <a:ext cx="2159000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/>
          <a:lstStyle/>
          <a:p>
            <a:pPr>
              <a:spcBef>
                <a:spcPct val="50000"/>
              </a:spcBef>
            </a:pPr>
            <a:r>
              <a:rPr lang="ru-RU">
                <a:solidFill>
                  <a:srgbClr val="000000"/>
                </a:solidFill>
                <a:latin typeface="Courier New" pitchFamily="49" charset="0"/>
              </a:rPr>
              <a:t>S=LTS(V</a:t>
            </a:r>
            <a:r>
              <a:rPr lang="ru-RU" baseline="-30000">
                <a:solidFill>
                  <a:srgbClr val="000000"/>
                </a:solidFill>
                <a:latin typeface="Courier New" pitchFamily="49" charset="0"/>
              </a:rPr>
              <a:t>S</a:t>
            </a:r>
            <a:r>
              <a:rPr lang="ru-RU">
                <a:solidFill>
                  <a:srgbClr val="000000"/>
                </a:solidFill>
                <a:latin typeface="Courier New" pitchFamily="49" charset="0"/>
              </a:rPr>
              <a:t>,</a:t>
            </a:r>
            <a:r>
              <a:rPr lang="ru-RU">
                <a:solidFill>
                  <a:srgbClr val="000000"/>
                </a:solidFill>
                <a:latin typeface="Times New Roman" pitchFamily="18" charset="0"/>
              </a:rPr>
              <a:t>L</a:t>
            </a:r>
            <a:r>
              <a:rPr lang="ru-RU">
                <a:solidFill>
                  <a:srgbClr val="000000"/>
                </a:solidFill>
                <a:latin typeface="Courier New" pitchFamily="49" charset="0"/>
              </a:rPr>
              <a:t>,E</a:t>
            </a:r>
            <a:r>
              <a:rPr lang="ru-RU" baseline="-30000">
                <a:solidFill>
                  <a:srgbClr val="000000"/>
                </a:solidFill>
                <a:latin typeface="Courier New" pitchFamily="49" charset="0"/>
              </a:rPr>
              <a:t>S</a:t>
            </a:r>
            <a:r>
              <a:rPr lang="ru-RU">
                <a:solidFill>
                  <a:srgbClr val="000000"/>
                </a:solidFill>
                <a:latin typeface="Courier New" pitchFamily="49" charset="0"/>
              </a:rPr>
              <a:t>,s</a:t>
            </a:r>
            <a:r>
              <a:rPr lang="ru-RU" baseline="-30000">
                <a:solidFill>
                  <a:srgbClr val="000000"/>
                </a:solidFill>
                <a:latin typeface="Courier New" pitchFamily="49" charset="0"/>
              </a:rPr>
              <a:t>0</a:t>
            </a:r>
            <a:r>
              <a:rPr lang="ru-RU">
                <a:solidFill>
                  <a:srgbClr val="000000"/>
                </a:solidFill>
                <a:latin typeface="Courier New" pitchFamily="49" charset="0"/>
              </a:rPr>
              <a:t>)</a:t>
            </a:r>
          </a:p>
        </p:txBody>
      </p:sp>
      <p:sp>
        <p:nvSpPr>
          <p:cNvPr id="1028100" name="Rectangle 4"/>
          <p:cNvSpPr>
            <a:spLocks noGrp="1" noChangeArrowheads="1"/>
          </p:cNvSpPr>
          <p:nvPr>
            <p:ph type="title"/>
          </p:nvPr>
        </p:nvSpPr>
        <p:spPr>
          <a:xfrm>
            <a:off x="179388" y="333375"/>
            <a:ext cx="8748712" cy="608013"/>
          </a:xfrm>
          <a:noFill/>
        </p:spPr>
        <p:txBody>
          <a:bodyPr tIns="90000" bIns="90000">
            <a:spAutoFit/>
          </a:bodyPr>
          <a:lstStyle/>
          <a:p>
            <a:r>
              <a:rPr lang="ru-RU" sz="28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2.2. Модель </a:t>
            </a:r>
            <a:r>
              <a:rPr lang="en-US" sz="28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LTS</a:t>
            </a:r>
            <a:r>
              <a:rPr lang="ru-RU" sz="28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– </a:t>
            </a:r>
            <a:r>
              <a:rPr lang="en-US" sz="28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Labelled Transition System</a:t>
            </a:r>
            <a:endParaRPr lang="ru-RU" sz="28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grpSp>
        <p:nvGrpSpPr>
          <p:cNvPr id="1028101" name="Group 5"/>
          <p:cNvGrpSpPr>
            <a:grpSpLocks/>
          </p:cNvGrpSpPr>
          <p:nvPr/>
        </p:nvGrpSpPr>
        <p:grpSpPr bwMode="auto">
          <a:xfrm>
            <a:off x="0" y="0"/>
            <a:ext cx="9144000" cy="6865938"/>
            <a:chOff x="0" y="0"/>
            <a:chExt cx="5760" cy="4325"/>
          </a:xfrm>
        </p:grpSpPr>
        <p:sp>
          <p:nvSpPr>
            <p:cNvPr id="1028102" name="Text Box 6"/>
            <p:cNvSpPr txBox="1">
              <a:spLocks noChangeArrowheads="1"/>
            </p:cNvSpPr>
            <p:nvPr/>
          </p:nvSpPr>
          <p:spPr bwMode="auto">
            <a:xfrm>
              <a:off x="3865" y="4114"/>
              <a:ext cx="1" cy="1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algn="just">
                <a:spcBef>
                  <a:spcPct val="50000"/>
                </a:spcBef>
              </a:pPr>
              <a:endParaRPr lang="ru-RU" sz="1600" b="0">
                <a:solidFill>
                  <a:srgbClr val="567F9E"/>
                </a:solidFill>
              </a:endParaRPr>
            </a:p>
          </p:txBody>
        </p:sp>
        <p:grpSp>
          <p:nvGrpSpPr>
            <p:cNvPr id="1028103" name="Group 7"/>
            <p:cNvGrpSpPr>
              <a:grpSpLocks/>
            </p:cNvGrpSpPr>
            <p:nvPr/>
          </p:nvGrpSpPr>
          <p:grpSpPr bwMode="auto">
            <a:xfrm>
              <a:off x="0" y="0"/>
              <a:ext cx="5760" cy="4325"/>
              <a:chOff x="0" y="0"/>
              <a:chExt cx="5760" cy="4325"/>
            </a:xfrm>
          </p:grpSpPr>
          <p:grpSp>
            <p:nvGrpSpPr>
              <p:cNvPr id="1028104" name="Group 8"/>
              <p:cNvGrpSpPr>
                <a:grpSpLocks/>
              </p:cNvGrpSpPr>
              <p:nvPr/>
            </p:nvGrpSpPr>
            <p:grpSpPr bwMode="auto">
              <a:xfrm>
                <a:off x="0" y="0"/>
                <a:ext cx="5760" cy="4325"/>
                <a:chOff x="0" y="0"/>
                <a:chExt cx="5760" cy="4325"/>
              </a:xfrm>
            </p:grpSpPr>
            <p:sp>
              <p:nvSpPr>
                <p:cNvPr id="1028105" name="Rectangle 9"/>
                <p:cNvSpPr>
                  <a:spLocks noChangeArrowheads="1"/>
                </p:cNvSpPr>
                <p:nvPr/>
              </p:nvSpPr>
              <p:spPr bwMode="auto">
                <a:xfrm rot="5400000" flipV="1">
                  <a:off x="-2132" y="2159"/>
                  <a:ext cx="4320" cy="11"/>
                </a:xfrm>
                <a:prstGeom prst="rect">
                  <a:avLst/>
                </a:prstGeom>
                <a:gradFill rotWithShape="1">
                  <a:gsLst>
                    <a:gs pos="0">
                      <a:srgbClr val="7FA9D3"/>
                    </a:gs>
                    <a:gs pos="100000">
                      <a:srgbClr val="7FA9D3">
                        <a:gamma/>
                        <a:tint val="0"/>
                        <a:invGamma/>
                      </a:srgbClr>
                    </a:gs>
                  </a:gsLst>
                  <a:lin ang="0" scaled="1"/>
                </a:gra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28106" name="Rectangle 10"/>
                <p:cNvSpPr>
                  <a:spLocks noChangeArrowheads="1"/>
                </p:cNvSpPr>
                <p:nvPr/>
              </p:nvSpPr>
              <p:spPr bwMode="auto">
                <a:xfrm flipH="1" flipV="1">
                  <a:off x="0" y="50"/>
                  <a:ext cx="5760" cy="11"/>
                </a:xfrm>
                <a:prstGeom prst="rect">
                  <a:avLst/>
                </a:prstGeom>
                <a:gradFill rotWithShape="1">
                  <a:gsLst>
                    <a:gs pos="0">
                      <a:srgbClr val="7FA9D3"/>
                    </a:gs>
                    <a:gs pos="100000">
                      <a:srgbClr val="7FA9D3">
                        <a:gamma/>
                        <a:tint val="0"/>
                        <a:invGamma/>
                      </a:srgbClr>
                    </a:gs>
                  </a:gsLst>
                  <a:lin ang="0" scaled="1"/>
                </a:gra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28107" name="Rectangle 11"/>
                <p:cNvSpPr>
                  <a:spLocks noChangeArrowheads="1"/>
                </p:cNvSpPr>
                <p:nvPr/>
              </p:nvSpPr>
              <p:spPr bwMode="auto">
                <a:xfrm>
                  <a:off x="0" y="4274"/>
                  <a:ext cx="5760" cy="11"/>
                </a:xfrm>
                <a:prstGeom prst="rect">
                  <a:avLst/>
                </a:prstGeom>
                <a:gradFill rotWithShape="1">
                  <a:gsLst>
                    <a:gs pos="0">
                      <a:srgbClr val="7FA9D3"/>
                    </a:gs>
                    <a:gs pos="100000">
                      <a:srgbClr val="7FA9D3">
                        <a:gamma/>
                        <a:tint val="0"/>
                        <a:invGamma/>
                      </a:srgbClr>
                    </a:gs>
                  </a:gsLst>
                  <a:lin ang="0" scaled="1"/>
                </a:gra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28108" name="Rectangle 12"/>
                <p:cNvSpPr>
                  <a:spLocks noChangeArrowheads="1"/>
                </p:cNvSpPr>
                <p:nvPr/>
              </p:nvSpPr>
              <p:spPr bwMode="auto">
                <a:xfrm rot="5400000" flipV="1">
                  <a:off x="3550" y="2154"/>
                  <a:ext cx="4320" cy="11"/>
                </a:xfrm>
                <a:prstGeom prst="rect">
                  <a:avLst/>
                </a:prstGeom>
                <a:gradFill rotWithShape="1">
                  <a:gsLst>
                    <a:gs pos="0">
                      <a:srgbClr val="7FA9D3"/>
                    </a:gs>
                    <a:gs pos="100000">
                      <a:srgbClr val="7FA9D3">
                        <a:gamma/>
                        <a:tint val="0"/>
                        <a:invGamma/>
                      </a:srgbClr>
                    </a:gs>
                  </a:gsLst>
                  <a:lin ang="0" scaled="1"/>
                </a:gra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28109" name="Text Box 13"/>
                <p:cNvSpPr txBox="1">
                  <a:spLocks noChangeArrowheads="1"/>
                </p:cNvSpPr>
                <p:nvPr/>
              </p:nvSpPr>
              <p:spPr bwMode="auto">
                <a:xfrm>
                  <a:off x="147" y="4115"/>
                  <a:ext cx="2415" cy="15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lIns="0" tIns="0" rIns="0" bIns="0" anchor="b"/>
                <a:lstStyle/>
                <a:p>
                  <a:pPr>
                    <a:spcBef>
                      <a:spcPct val="50000"/>
                    </a:spcBef>
                  </a:pPr>
                  <a:r>
                    <a:rPr lang="ru-RU" sz="1600" b="0">
                      <a:solidFill>
                        <a:srgbClr val="567F9E"/>
                      </a:solidFill>
                    </a:rPr>
                    <a:t>Игорь Борисович Бурдонов </a:t>
                  </a:r>
                  <a:r>
                    <a:rPr lang="en-US" sz="1600" b="0">
                      <a:solidFill>
                        <a:srgbClr val="567F9E"/>
                      </a:solidFill>
                    </a:rPr>
                    <a:t>&amp;</a:t>
                  </a:r>
                  <a:r>
                    <a:rPr lang="ru-RU" sz="1600" b="0">
                      <a:solidFill>
                        <a:srgbClr val="567F9E"/>
                      </a:solidFill>
                    </a:rPr>
                    <a:t> Александр Сергеевич Косачев,   ИСП РАН</a:t>
                  </a:r>
                </a:p>
              </p:txBody>
            </p:sp>
            <p:sp>
              <p:nvSpPr>
                <p:cNvPr id="1028110" name="Text Box 14"/>
                <p:cNvSpPr txBox="1">
                  <a:spLocks noChangeArrowheads="1"/>
                </p:cNvSpPr>
                <p:nvPr/>
              </p:nvSpPr>
              <p:spPr bwMode="auto">
                <a:xfrm>
                  <a:off x="68" y="30"/>
                  <a:ext cx="5602" cy="173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  <a:effectLst/>
              </p:spPr>
              <p:txBody>
                <a:bodyPr lIns="0" tIns="0" rIns="0" bIns="0"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ru-RU" b="0">
                      <a:solidFill>
                        <a:srgbClr val="567F9E"/>
                      </a:solidFill>
                      <a:latin typeface="Times New Roman" pitchFamily="18" charset="0"/>
                    </a:rPr>
                    <a:t>Симуляция систем с отказами и разрушением</a:t>
                  </a:r>
                </a:p>
              </p:txBody>
            </p:sp>
          </p:grpSp>
          <p:sp>
            <p:nvSpPr>
              <p:cNvPr id="1028111" name="Text Box 15"/>
              <p:cNvSpPr txBox="1">
                <a:spLocks noChangeArrowheads="1"/>
              </p:cNvSpPr>
              <p:nvPr/>
            </p:nvSpPr>
            <p:spPr bwMode="auto">
              <a:xfrm>
                <a:off x="5443" y="3962"/>
                <a:ext cx="198" cy="134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lIns="0" tIns="0" rIns="0" bIns="0"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ru-RU" sz="1400" b="0"/>
                  <a:t>(12)</a:t>
                </a:r>
              </a:p>
            </p:txBody>
          </p:sp>
        </p:grpSp>
      </p:grpSp>
      <p:sp>
        <p:nvSpPr>
          <p:cNvPr id="1028112" name="Text Box 16"/>
          <p:cNvSpPr txBox="1">
            <a:spLocks noChangeArrowheads="1"/>
          </p:cNvSpPr>
          <p:nvPr/>
        </p:nvSpPr>
        <p:spPr bwMode="auto">
          <a:xfrm>
            <a:off x="34925" y="5337175"/>
            <a:ext cx="107950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None/>
            </a:pPr>
            <a:r>
              <a:rPr lang="ru-RU" sz="1600">
                <a:latin typeface="Times New Roman" pitchFamily="18" charset="0"/>
                <a:sym typeface="Wingdings 3" pitchFamily="18" charset="2"/>
              </a:rPr>
              <a:t></a:t>
            </a:r>
          </a:p>
        </p:txBody>
      </p:sp>
      <p:sp>
        <p:nvSpPr>
          <p:cNvPr id="1028113" name="Text Box 17"/>
          <p:cNvSpPr txBox="1">
            <a:spLocks noChangeArrowheads="1"/>
          </p:cNvSpPr>
          <p:nvPr/>
        </p:nvSpPr>
        <p:spPr bwMode="auto">
          <a:xfrm>
            <a:off x="34925" y="5510213"/>
            <a:ext cx="107950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None/>
            </a:pPr>
            <a:r>
              <a:rPr lang="ru-RU" sz="1600">
                <a:latin typeface="Times New Roman" pitchFamily="18" charset="0"/>
                <a:sym typeface="Wingdings 3" pitchFamily="18" charset="2"/>
              </a:rPr>
              <a:t></a:t>
            </a:r>
          </a:p>
        </p:txBody>
      </p:sp>
      <p:sp>
        <p:nvSpPr>
          <p:cNvPr id="1028114" name="Text Box 18"/>
          <p:cNvSpPr txBox="1">
            <a:spLocks noChangeArrowheads="1"/>
          </p:cNvSpPr>
          <p:nvPr/>
        </p:nvSpPr>
        <p:spPr bwMode="auto">
          <a:xfrm>
            <a:off x="34925" y="6029325"/>
            <a:ext cx="107950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None/>
            </a:pPr>
            <a:r>
              <a:rPr lang="ru-RU" sz="1600">
                <a:latin typeface="Times New Roman" pitchFamily="18" charset="0"/>
                <a:sym typeface="Wingdings 3" pitchFamily="18" charset="2"/>
              </a:rPr>
              <a:t></a:t>
            </a:r>
          </a:p>
        </p:txBody>
      </p:sp>
      <p:sp>
        <p:nvSpPr>
          <p:cNvPr id="1028115" name="Text Box 19"/>
          <p:cNvSpPr txBox="1">
            <a:spLocks noChangeArrowheads="1"/>
          </p:cNvSpPr>
          <p:nvPr/>
        </p:nvSpPr>
        <p:spPr bwMode="auto">
          <a:xfrm>
            <a:off x="34925" y="6208713"/>
            <a:ext cx="107950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None/>
            </a:pPr>
            <a:r>
              <a:rPr lang="ru-RU" sz="1600">
                <a:latin typeface="Times New Roman" pitchFamily="18" charset="0"/>
                <a:sym typeface="Wingdings 3" pitchFamily="18" charset="2"/>
              </a:rPr>
              <a:t></a:t>
            </a:r>
          </a:p>
        </p:txBody>
      </p:sp>
      <p:sp>
        <p:nvSpPr>
          <p:cNvPr id="1028116" name="Text Box 20"/>
          <p:cNvSpPr txBox="1">
            <a:spLocks noChangeArrowheads="1"/>
          </p:cNvSpPr>
          <p:nvPr/>
        </p:nvSpPr>
        <p:spPr bwMode="auto">
          <a:xfrm>
            <a:off x="34925" y="6389688"/>
            <a:ext cx="107950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None/>
            </a:pPr>
            <a:r>
              <a:rPr lang="ru-RU" sz="1600">
                <a:latin typeface="Times New Roman" pitchFamily="18" charset="0"/>
                <a:sym typeface="Wingdings 3" pitchFamily="18" charset="2"/>
              </a:rPr>
              <a:t></a:t>
            </a:r>
          </a:p>
        </p:txBody>
      </p:sp>
      <p:sp>
        <p:nvSpPr>
          <p:cNvPr id="1028117" name="Text Box 21"/>
          <p:cNvSpPr txBox="1">
            <a:spLocks noChangeArrowheads="1"/>
          </p:cNvSpPr>
          <p:nvPr/>
        </p:nvSpPr>
        <p:spPr bwMode="auto">
          <a:xfrm>
            <a:off x="34925" y="6569075"/>
            <a:ext cx="107950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None/>
            </a:pPr>
            <a:r>
              <a:rPr lang="ru-RU" sz="1600">
                <a:latin typeface="Times New Roman" pitchFamily="18" charset="0"/>
                <a:sym typeface="Wingdings 3" pitchFamily="18" charset="2"/>
              </a:rPr>
              <a:t></a:t>
            </a:r>
          </a:p>
        </p:txBody>
      </p:sp>
      <p:sp>
        <p:nvSpPr>
          <p:cNvPr id="1028118" name="Text Box 22"/>
          <p:cNvSpPr txBox="1">
            <a:spLocks noChangeArrowheads="1"/>
          </p:cNvSpPr>
          <p:nvPr/>
        </p:nvSpPr>
        <p:spPr bwMode="auto">
          <a:xfrm>
            <a:off x="2801938" y="1484313"/>
            <a:ext cx="2093912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ru-RU" b="0">
                <a:latin typeface="Times New Roman" pitchFamily="18" charset="0"/>
              </a:rPr>
              <a:t> начальное состояние</a:t>
            </a:r>
          </a:p>
        </p:txBody>
      </p:sp>
      <p:cxnSp>
        <p:nvCxnSpPr>
          <p:cNvPr id="1028119" name="AutoShape 23"/>
          <p:cNvCxnSpPr>
            <a:cxnSpLocks noChangeShapeType="1"/>
            <a:stCxn id="1028118" idx="1"/>
            <a:endCxn id="1028120" idx="4"/>
          </p:cNvCxnSpPr>
          <p:nvPr/>
        </p:nvCxnSpPr>
        <p:spPr bwMode="auto">
          <a:xfrm rot="10800000">
            <a:off x="2439988" y="1471613"/>
            <a:ext cx="361950" cy="150812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sp>
        <p:nvSpPr>
          <p:cNvPr id="1028120" name="Oval 24"/>
          <p:cNvSpPr>
            <a:spLocks noChangeAspect="1" noChangeArrowheads="1"/>
          </p:cNvSpPr>
          <p:nvPr/>
        </p:nvSpPr>
        <p:spPr bwMode="auto">
          <a:xfrm>
            <a:off x="2420938" y="1435100"/>
            <a:ext cx="36512" cy="36513"/>
          </a:xfrm>
          <a:prstGeom prst="ellipse">
            <a:avLst/>
          </a:prstGeom>
          <a:noFill/>
          <a:ln w="1905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028121" name="Text Box 25"/>
          <p:cNvSpPr txBox="1">
            <a:spLocks noChangeArrowheads="1"/>
          </p:cNvSpPr>
          <p:nvPr/>
        </p:nvSpPr>
        <p:spPr bwMode="auto">
          <a:xfrm>
            <a:off x="2427288" y="1698625"/>
            <a:ext cx="21844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ru-RU" b="0">
                <a:latin typeface="Times New Roman" pitchFamily="18" charset="0"/>
              </a:rPr>
              <a:t> множество переходов</a:t>
            </a:r>
            <a:endParaRPr lang="ru-RU" baseline="-30000">
              <a:solidFill>
                <a:srgbClr val="000000"/>
              </a:solidFill>
              <a:latin typeface="Courier New" pitchFamily="49" charset="0"/>
            </a:endParaRPr>
          </a:p>
        </p:txBody>
      </p:sp>
      <p:cxnSp>
        <p:nvCxnSpPr>
          <p:cNvPr id="1028122" name="AutoShape 26"/>
          <p:cNvCxnSpPr>
            <a:cxnSpLocks noChangeShapeType="1"/>
            <a:stCxn id="1028121" idx="1"/>
            <a:endCxn id="1028123" idx="4"/>
          </p:cNvCxnSpPr>
          <p:nvPr/>
        </p:nvCxnSpPr>
        <p:spPr bwMode="auto">
          <a:xfrm rot="10800000">
            <a:off x="2065338" y="1470025"/>
            <a:ext cx="361950" cy="366713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sp>
        <p:nvSpPr>
          <p:cNvPr id="1028123" name="Oval 27"/>
          <p:cNvSpPr>
            <a:spLocks noChangeAspect="1" noChangeArrowheads="1"/>
          </p:cNvSpPr>
          <p:nvPr/>
        </p:nvSpPr>
        <p:spPr bwMode="auto">
          <a:xfrm>
            <a:off x="2046288" y="1433513"/>
            <a:ext cx="36512" cy="36512"/>
          </a:xfrm>
          <a:prstGeom prst="ellipse">
            <a:avLst/>
          </a:prstGeom>
          <a:noFill/>
          <a:ln w="1905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028124" name="Text Box 28"/>
          <p:cNvSpPr txBox="1">
            <a:spLocks noChangeArrowheads="1"/>
          </p:cNvSpPr>
          <p:nvPr/>
        </p:nvSpPr>
        <p:spPr bwMode="auto">
          <a:xfrm>
            <a:off x="2147888" y="1922463"/>
            <a:ext cx="272732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ru-RU" b="0">
                <a:latin typeface="Times New Roman" pitchFamily="18" charset="0"/>
              </a:rPr>
              <a:t> алфавит внешних действий</a:t>
            </a:r>
          </a:p>
        </p:txBody>
      </p:sp>
      <p:cxnSp>
        <p:nvCxnSpPr>
          <p:cNvPr id="1028125" name="AutoShape 29"/>
          <p:cNvCxnSpPr>
            <a:cxnSpLocks noChangeShapeType="1"/>
            <a:stCxn id="1028124" idx="1"/>
            <a:endCxn id="1028126" idx="4"/>
          </p:cNvCxnSpPr>
          <p:nvPr/>
        </p:nvCxnSpPr>
        <p:spPr bwMode="auto">
          <a:xfrm rot="10800000">
            <a:off x="1785938" y="1470025"/>
            <a:ext cx="361950" cy="590550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sp>
        <p:nvSpPr>
          <p:cNvPr id="1028126" name="Oval 30"/>
          <p:cNvSpPr>
            <a:spLocks noChangeAspect="1" noChangeArrowheads="1"/>
          </p:cNvSpPr>
          <p:nvPr/>
        </p:nvSpPr>
        <p:spPr bwMode="auto">
          <a:xfrm>
            <a:off x="1766888" y="1433513"/>
            <a:ext cx="36512" cy="36512"/>
          </a:xfrm>
          <a:prstGeom prst="ellipse">
            <a:avLst/>
          </a:prstGeom>
          <a:noFill/>
          <a:ln w="1905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028127" name="Text Box 31"/>
          <p:cNvSpPr txBox="1">
            <a:spLocks noChangeArrowheads="1"/>
          </p:cNvSpPr>
          <p:nvPr/>
        </p:nvSpPr>
        <p:spPr bwMode="auto">
          <a:xfrm>
            <a:off x="1793875" y="2139950"/>
            <a:ext cx="21812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ru-RU" b="0">
                <a:latin typeface="Times New Roman" pitchFamily="18" charset="0"/>
              </a:rPr>
              <a:t> множество состояний</a:t>
            </a:r>
          </a:p>
        </p:txBody>
      </p:sp>
      <p:cxnSp>
        <p:nvCxnSpPr>
          <p:cNvPr id="1028128" name="AutoShape 32"/>
          <p:cNvCxnSpPr>
            <a:cxnSpLocks noChangeShapeType="1"/>
            <a:stCxn id="1028127" idx="1"/>
            <a:endCxn id="1028129" idx="4"/>
          </p:cNvCxnSpPr>
          <p:nvPr/>
        </p:nvCxnSpPr>
        <p:spPr bwMode="auto">
          <a:xfrm rot="10800000">
            <a:off x="1431925" y="1470025"/>
            <a:ext cx="361950" cy="808038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sp>
        <p:nvSpPr>
          <p:cNvPr id="1028129" name="Oval 33"/>
          <p:cNvSpPr>
            <a:spLocks noChangeAspect="1" noChangeArrowheads="1"/>
          </p:cNvSpPr>
          <p:nvPr/>
        </p:nvSpPr>
        <p:spPr bwMode="auto">
          <a:xfrm>
            <a:off x="1412875" y="1433513"/>
            <a:ext cx="36513" cy="36512"/>
          </a:xfrm>
          <a:prstGeom prst="ellipse">
            <a:avLst/>
          </a:prstGeom>
          <a:noFill/>
          <a:ln w="1905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028130" name="Text Box 34"/>
          <p:cNvSpPr txBox="1">
            <a:spLocks noChangeArrowheads="1"/>
          </p:cNvSpPr>
          <p:nvPr/>
        </p:nvSpPr>
        <p:spPr bwMode="auto">
          <a:xfrm>
            <a:off x="303213" y="2744788"/>
            <a:ext cx="5103812" cy="287337"/>
          </a:xfrm>
          <a:prstGeom prst="rect">
            <a:avLst/>
          </a:prstGeom>
          <a:solidFill>
            <a:srgbClr val="F7F1D9"/>
          </a:solidFill>
          <a:ln w="12700">
            <a:solidFill>
              <a:srgbClr val="DAC052"/>
            </a:solidFill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ru-RU" b="0">
                <a:latin typeface="Times New Roman" pitchFamily="18" charset="0"/>
              </a:rPr>
              <a:t>Переход</a:t>
            </a:r>
            <a:r>
              <a:rPr lang="ru-RU">
                <a:latin typeface="Courier New" pitchFamily="49" charset="0"/>
              </a:rPr>
              <a:t> </a:t>
            </a:r>
            <a:r>
              <a:rPr lang="en-US">
                <a:latin typeface="Courier New" pitchFamily="49" charset="0"/>
              </a:rPr>
              <a:t>s</a:t>
            </a:r>
            <a:r>
              <a:rPr lang="en-US">
                <a:latin typeface="Courier New" pitchFamily="49" charset="0"/>
                <a:sym typeface="Symbol" pitchFamily="18" charset="2"/>
              </a:rPr>
              <a:t>zs`</a:t>
            </a:r>
            <a:r>
              <a:rPr lang="en-US" b="0">
                <a:latin typeface="Times New Roman" pitchFamily="18" charset="0"/>
                <a:sym typeface="Symbol" pitchFamily="18" charset="2"/>
              </a:rPr>
              <a:t>, </a:t>
            </a:r>
            <a:r>
              <a:rPr lang="ru-RU" b="0">
                <a:latin typeface="Times New Roman" pitchFamily="18" charset="0"/>
                <a:sym typeface="Symbol" pitchFamily="18" charset="2"/>
              </a:rPr>
              <a:t>где</a:t>
            </a:r>
            <a:r>
              <a:rPr lang="ru-RU" b="0">
                <a:latin typeface="Courier New" pitchFamily="49" charset="0"/>
                <a:sym typeface="Symbol" pitchFamily="18" charset="2"/>
              </a:rPr>
              <a:t> </a:t>
            </a:r>
            <a:r>
              <a:rPr lang="en-US">
                <a:latin typeface="Courier New" pitchFamily="49" charset="0"/>
                <a:sym typeface="Symbol" pitchFamily="18" charset="2"/>
              </a:rPr>
              <a:t>s</a:t>
            </a:r>
            <a:r>
              <a:rPr lang="en-US" b="0">
                <a:latin typeface="Courier New" pitchFamily="49" charset="0"/>
                <a:sym typeface="Symbol" pitchFamily="18" charset="2"/>
              </a:rPr>
              <a:t>,</a:t>
            </a:r>
            <a:r>
              <a:rPr lang="en-US">
                <a:latin typeface="Courier New" pitchFamily="49" charset="0"/>
                <a:sym typeface="Symbol" pitchFamily="18" charset="2"/>
              </a:rPr>
              <a:t>s`</a:t>
            </a:r>
            <a:r>
              <a:rPr lang="ru-RU">
                <a:solidFill>
                  <a:srgbClr val="000000"/>
                </a:solidFill>
                <a:latin typeface="Courier New" pitchFamily="49" charset="0"/>
              </a:rPr>
              <a:t>V</a:t>
            </a:r>
            <a:r>
              <a:rPr lang="ru-RU" baseline="-30000">
                <a:solidFill>
                  <a:srgbClr val="000000"/>
                </a:solidFill>
                <a:latin typeface="Courier New" pitchFamily="49" charset="0"/>
              </a:rPr>
              <a:t>S</a:t>
            </a:r>
            <a:r>
              <a:rPr lang="en-US" b="0">
                <a:latin typeface="Courier New" pitchFamily="49" charset="0"/>
                <a:sym typeface="Symbol" pitchFamily="18" charset="2"/>
              </a:rPr>
              <a:t> </a:t>
            </a:r>
            <a:r>
              <a:rPr lang="ru-RU" b="0">
                <a:latin typeface="Times New Roman" pitchFamily="18" charset="0"/>
                <a:sym typeface="Symbol" pitchFamily="18" charset="2"/>
              </a:rPr>
              <a:t>и</a:t>
            </a:r>
            <a:r>
              <a:rPr lang="ru-RU" b="0">
                <a:latin typeface="Courier New" pitchFamily="49" charset="0"/>
                <a:sym typeface="Symbol" pitchFamily="18" charset="2"/>
              </a:rPr>
              <a:t> </a:t>
            </a:r>
            <a:r>
              <a:rPr lang="en-US">
                <a:latin typeface="Courier New" pitchFamily="49" charset="0"/>
                <a:sym typeface="Symbol" pitchFamily="18" charset="2"/>
              </a:rPr>
              <a:t>z</a:t>
            </a:r>
            <a:r>
              <a:rPr lang="en-US">
                <a:latin typeface="Times New Roman" pitchFamily="18" charset="0"/>
                <a:sym typeface="Symbol" pitchFamily="18" charset="2"/>
              </a:rPr>
              <a:t>L</a:t>
            </a:r>
            <a:r>
              <a:rPr lang="en-US">
                <a:latin typeface="Courier New" pitchFamily="49" charset="0"/>
                <a:sym typeface="Symbol" pitchFamily="18" charset="2"/>
              </a:rPr>
              <a:t>{,}</a:t>
            </a:r>
          </a:p>
        </p:txBody>
      </p:sp>
      <p:sp>
        <p:nvSpPr>
          <p:cNvPr id="1028131" name="Text Box 35"/>
          <p:cNvSpPr txBox="1">
            <a:spLocks noChangeArrowheads="1"/>
          </p:cNvSpPr>
          <p:nvPr/>
        </p:nvSpPr>
        <p:spPr bwMode="auto">
          <a:xfrm>
            <a:off x="271463" y="3630613"/>
            <a:ext cx="5345112" cy="561975"/>
          </a:xfrm>
          <a:prstGeom prst="rect">
            <a:avLst/>
          </a:prstGeom>
          <a:solidFill>
            <a:srgbClr val="F7F1D9"/>
          </a:solidFill>
          <a:ln w="12700">
            <a:solidFill>
              <a:srgbClr val="DAC052"/>
            </a:solidFill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ru-RU" b="0">
                <a:latin typeface="Times New Roman" pitchFamily="18" charset="0"/>
              </a:rPr>
              <a:t>Состояние </a:t>
            </a:r>
            <a:r>
              <a:rPr lang="ru-RU" i="1">
                <a:solidFill>
                  <a:srgbClr val="0000FF"/>
                </a:solidFill>
                <a:latin typeface="Times New Roman" pitchFamily="18" charset="0"/>
              </a:rPr>
              <a:t>дивергентно</a:t>
            </a:r>
            <a:r>
              <a:rPr lang="ru-RU" b="0">
                <a:latin typeface="Times New Roman" pitchFamily="18" charset="0"/>
              </a:rPr>
              <a:t>, если в нём есть дивергенция,</a:t>
            </a:r>
          </a:p>
          <a:p>
            <a:r>
              <a:rPr lang="ru-RU" b="0">
                <a:latin typeface="Times New Roman" pitchFamily="18" charset="0"/>
              </a:rPr>
              <a:t>т.е. в </a:t>
            </a:r>
            <a:r>
              <a:rPr lang="ru-RU" b="0">
                <a:latin typeface="Times New Roman" pitchFamily="18" charset="0"/>
                <a:sym typeface="Symbol" pitchFamily="18" charset="2"/>
              </a:rPr>
              <a:t>нём начинается бесконечная цепочка </a:t>
            </a:r>
            <a:r>
              <a:rPr lang="ru-RU" b="0">
                <a:latin typeface="Courier New" pitchFamily="49" charset="0"/>
                <a:sym typeface="Symbol" pitchFamily="18" charset="2"/>
              </a:rPr>
              <a:t></a:t>
            </a:r>
            <a:r>
              <a:rPr lang="ru-RU" b="0">
                <a:latin typeface="Times New Roman" pitchFamily="18" charset="0"/>
                <a:sym typeface="Symbol" pitchFamily="18" charset="2"/>
              </a:rPr>
              <a:t>-действий</a:t>
            </a:r>
            <a:endParaRPr lang="ru-RU" b="0">
              <a:latin typeface="Times New Roman" pitchFamily="18" charset="0"/>
            </a:endParaRPr>
          </a:p>
        </p:txBody>
      </p:sp>
      <p:sp>
        <p:nvSpPr>
          <p:cNvPr id="1028132" name="Text Box 36"/>
          <p:cNvSpPr txBox="1">
            <a:spLocks noChangeArrowheads="1"/>
          </p:cNvSpPr>
          <p:nvPr/>
        </p:nvSpPr>
        <p:spPr bwMode="auto">
          <a:xfrm>
            <a:off x="303213" y="3176588"/>
            <a:ext cx="8732837" cy="287337"/>
          </a:xfrm>
          <a:prstGeom prst="rect">
            <a:avLst/>
          </a:prstGeom>
          <a:solidFill>
            <a:srgbClr val="F7F1D9"/>
          </a:solidFill>
          <a:ln w="12700">
            <a:solidFill>
              <a:srgbClr val="DAC052"/>
            </a:solidFill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ru-RU" i="1">
                <a:solidFill>
                  <a:srgbClr val="0000FF"/>
                </a:solidFill>
                <a:latin typeface="Times New Roman" pitchFamily="18" charset="0"/>
              </a:rPr>
              <a:t>Отказ</a:t>
            </a:r>
            <a:r>
              <a:rPr lang="ru-RU">
                <a:latin typeface="Courier New" pitchFamily="49" charset="0"/>
              </a:rPr>
              <a:t> </a:t>
            </a:r>
            <a:r>
              <a:rPr lang="en-US">
                <a:latin typeface="Courier New" pitchFamily="49" charset="0"/>
              </a:rPr>
              <a:t>P</a:t>
            </a:r>
            <a:r>
              <a:rPr lang="ru-RU">
                <a:latin typeface="Courier New" pitchFamily="49" charset="0"/>
              </a:rPr>
              <a:t> </a:t>
            </a:r>
            <a:r>
              <a:rPr lang="ru-RU" b="0">
                <a:latin typeface="Times New Roman" pitchFamily="18" charset="0"/>
              </a:rPr>
              <a:t>в состоянии</a:t>
            </a:r>
            <a:r>
              <a:rPr lang="ru-RU" b="0">
                <a:latin typeface="Courier New" pitchFamily="49" charset="0"/>
              </a:rPr>
              <a:t> </a:t>
            </a:r>
            <a:r>
              <a:rPr lang="en-US">
                <a:latin typeface="Courier New" pitchFamily="49" charset="0"/>
              </a:rPr>
              <a:t>s</a:t>
            </a:r>
            <a:r>
              <a:rPr lang="ru-RU"/>
              <a:t>  </a:t>
            </a:r>
            <a:r>
              <a:rPr lang="ru-RU" b="0">
                <a:latin typeface="Times New Roman" pitchFamily="18" charset="0"/>
                <a:sym typeface="Symbol" pitchFamily="18" charset="2"/>
              </a:rPr>
              <a:t></a:t>
            </a:r>
            <a:r>
              <a:rPr lang="ru-RU"/>
              <a:t>  </a:t>
            </a:r>
            <a:r>
              <a:rPr lang="ru-RU" b="0">
                <a:latin typeface="Times New Roman" pitchFamily="18" charset="0"/>
                <a:sym typeface="Symbol" pitchFamily="18" charset="2"/>
              </a:rPr>
              <a:t>из</a:t>
            </a:r>
            <a:r>
              <a:rPr lang="ru-RU" b="0">
                <a:latin typeface="Courier New" pitchFamily="49" charset="0"/>
              </a:rPr>
              <a:t> </a:t>
            </a:r>
            <a:r>
              <a:rPr lang="en-US">
                <a:latin typeface="Courier New" pitchFamily="49" charset="0"/>
              </a:rPr>
              <a:t>s</a:t>
            </a:r>
            <a:r>
              <a:rPr lang="ru-RU">
                <a:latin typeface="Courier New" pitchFamily="49" charset="0"/>
              </a:rPr>
              <a:t> </a:t>
            </a:r>
            <a:r>
              <a:rPr lang="ru-RU" b="0">
                <a:latin typeface="Times New Roman" pitchFamily="18" charset="0"/>
                <a:sym typeface="Symbol" pitchFamily="18" charset="2"/>
              </a:rPr>
              <a:t>нет переходов по действиям</a:t>
            </a:r>
            <a:r>
              <a:rPr lang="ru-RU">
                <a:latin typeface="Courier New" pitchFamily="49" charset="0"/>
                <a:sym typeface="Symbol" pitchFamily="18" charset="2"/>
              </a:rPr>
              <a:t> </a:t>
            </a:r>
            <a:r>
              <a:rPr lang="en-US">
                <a:latin typeface="Courier New" pitchFamily="49" charset="0"/>
                <a:sym typeface="Symbol" pitchFamily="18" charset="2"/>
              </a:rPr>
              <a:t>zP</a:t>
            </a:r>
            <a:r>
              <a:rPr lang="ru-RU" b="0">
                <a:latin typeface="Times New Roman" pitchFamily="18" charset="0"/>
                <a:sym typeface="Symbol" pitchFamily="18" charset="2"/>
              </a:rPr>
              <a:t>, - и -переходов.</a:t>
            </a:r>
            <a:endParaRPr lang="en-US" b="0"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1028133" name="Text Box 37"/>
          <p:cNvSpPr txBox="1">
            <a:spLocks noChangeArrowheads="1"/>
          </p:cNvSpPr>
          <p:nvPr/>
        </p:nvSpPr>
        <p:spPr bwMode="auto">
          <a:xfrm>
            <a:off x="5867400" y="3630613"/>
            <a:ext cx="3081338" cy="561975"/>
          </a:xfrm>
          <a:prstGeom prst="rect">
            <a:avLst/>
          </a:prstGeom>
          <a:solidFill>
            <a:srgbClr val="F7F1D9"/>
          </a:solidFill>
          <a:ln w="12700">
            <a:solidFill>
              <a:srgbClr val="DAC052"/>
            </a:solidFill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>
                <a:latin typeface="Courier New" pitchFamily="49" charset="0"/>
              </a:rPr>
              <a:t>s</a:t>
            </a:r>
            <a:r>
              <a:rPr lang="en-US">
                <a:latin typeface="Courier New" pitchFamily="49" charset="0"/>
                <a:sym typeface="Symbol" pitchFamily="18" charset="2"/>
              </a:rPr>
              <a:t> </a:t>
            </a:r>
            <a:r>
              <a:rPr lang="en-US" b="0">
                <a:latin typeface="Times New Roman" pitchFamily="18" charset="0"/>
                <a:sym typeface="Symbol" pitchFamily="18" charset="2"/>
              </a:rPr>
              <a:t>- </a:t>
            </a:r>
            <a:r>
              <a:rPr lang="ru-RU" b="0">
                <a:latin typeface="Times New Roman" pitchFamily="18" charset="0"/>
                <a:sym typeface="Symbol" pitchFamily="18" charset="2"/>
              </a:rPr>
              <a:t>конвергентное состояние,</a:t>
            </a:r>
          </a:p>
          <a:p>
            <a:r>
              <a:rPr lang="ru-RU" b="0">
                <a:latin typeface="Times New Roman" pitchFamily="18" charset="0"/>
                <a:sym typeface="Symbol" pitchFamily="18" charset="2"/>
              </a:rPr>
              <a:t>    (не дивергентное состояние)</a:t>
            </a:r>
          </a:p>
        </p:txBody>
      </p:sp>
      <p:sp>
        <p:nvSpPr>
          <p:cNvPr id="1028134" name="Text Box 38"/>
          <p:cNvSpPr txBox="1">
            <a:spLocks noChangeArrowheads="1"/>
          </p:cNvSpPr>
          <p:nvPr/>
        </p:nvSpPr>
        <p:spPr bwMode="auto">
          <a:xfrm>
            <a:off x="487363" y="4400550"/>
            <a:ext cx="7900987" cy="287338"/>
          </a:xfrm>
          <a:prstGeom prst="rect">
            <a:avLst/>
          </a:prstGeom>
          <a:solidFill>
            <a:srgbClr val="F7F1D9"/>
          </a:solidFill>
          <a:ln w="12700">
            <a:solidFill>
              <a:srgbClr val="DAC052"/>
            </a:solidFill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ru-RU" i="1">
                <a:latin typeface="Times New Roman" pitchFamily="18" charset="0"/>
              </a:rPr>
              <a:t>Маршрут</a:t>
            </a:r>
            <a:r>
              <a:rPr lang="ru-RU" b="0">
                <a:latin typeface="Times New Roman" pitchFamily="18" charset="0"/>
              </a:rPr>
              <a:t> = цепочка смежных переходов</a:t>
            </a:r>
            <a:r>
              <a:rPr lang="ru-RU">
                <a:latin typeface="Courier New" pitchFamily="49" charset="0"/>
              </a:rPr>
              <a:t> </a:t>
            </a:r>
            <a:r>
              <a:rPr lang="en-US">
                <a:latin typeface="Courier New" pitchFamily="49" charset="0"/>
              </a:rPr>
              <a:t>s</a:t>
            </a:r>
            <a:r>
              <a:rPr lang="en-US">
                <a:latin typeface="Courier New" pitchFamily="49" charset="0"/>
                <a:sym typeface="Symbol" pitchFamily="18" charset="2"/>
              </a:rPr>
              <a:t>z</a:t>
            </a:r>
            <a:r>
              <a:rPr lang="ru-RU" baseline="-25000">
                <a:latin typeface="Courier New" pitchFamily="49" charset="0"/>
                <a:sym typeface="Symbol" pitchFamily="18" charset="2"/>
              </a:rPr>
              <a:t>1</a:t>
            </a:r>
            <a:r>
              <a:rPr lang="en-US">
                <a:latin typeface="Courier New" pitchFamily="49" charset="0"/>
                <a:sym typeface="Symbol" pitchFamily="18" charset="2"/>
              </a:rPr>
              <a:t>s</a:t>
            </a:r>
            <a:r>
              <a:rPr lang="ru-RU" baseline="-25000">
                <a:latin typeface="Courier New" pitchFamily="49" charset="0"/>
                <a:sym typeface="Symbol" pitchFamily="18" charset="2"/>
              </a:rPr>
              <a:t>1</a:t>
            </a:r>
            <a:r>
              <a:rPr lang="en-US">
                <a:latin typeface="Courier New" pitchFamily="49" charset="0"/>
                <a:sym typeface="Symbol" pitchFamily="18" charset="2"/>
              </a:rPr>
              <a:t>z</a:t>
            </a:r>
            <a:r>
              <a:rPr lang="ru-RU" baseline="-25000">
                <a:latin typeface="Courier New" pitchFamily="49" charset="0"/>
                <a:sym typeface="Symbol" pitchFamily="18" charset="2"/>
              </a:rPr>
              <a:t>2</a:t>
            </a:r>
            <a:r>
              <a:rPr lang="en-US">
                <a:latin typeface="Courier New" pitchFamily="49" charset="0"/>
                <a:sym typeface="Symbol" pitchFamily="18" charset="2"/>
              </a:rPr>
              <a:t>s</a:t>
            </a:r>
            <a:r>
              <a:rPr lang="ru-RU" baseline="-25000">
                <a:latin typeface="Courier New" pitchFamily="49" charset="0"/>
                <a:sym typeface="Symbol" pitchFamily="18" charset="2"/>
              </a:rPr>
              <a:t>2</a:t>
            </a:r>
            <a:r>
              <a:rPr lang="en-US">
                <a:latin typeface="Courier New" pitchFamily="49" charset="0"/>
                <a:sym typeface="Symbol" pitchFamily="18" charset="2"/>
              </a:rPr>
              <a:t>z</a:t>
            </a:r>
            <a:r>
              <a:rPr lang="en-US" baseline="-25000">
                <a:latin typeface="Courier New" pitchFamily="49" charset="0"/>
                <a:sym typeface="Symbol" pitchFamily="18" charset="2"/>
              </a:rPr>
              <a:t>3</a:t>
            </a:r>
            <a:r>
              <a:rPr lang="en-US">
                <a:latin typeface="Courier New" pitchFamily="49" charset="0"/>
                <a:sym typeface="Symbol" pitchFamily="18" charset="2"/>
              </a:rPr>
              <a:t>…z</a:t>
            </a:r>
            <a:r>
              <a:rPr lang="en-US" baseline="-25000">
                <a:latin typeface="Courier New" pitchFamily="49" charset="0"/>
                <a:sym typeface="Symbol" pitchFamily="18" charset="2"/>
              </a:rPr>
              <a:t>n</a:t>
            </a:r>
            <a:r>
              <a:rPr lang="en-US">
                <a:latin typeface="Courier New" pitchFamily="49" charset="0"/>
                <a:sym typeface="Symbol" pitchFamily="18" charset="2"/>
              </a:rPr>
              <a:t>s</a:t>
            </a:r>
            <a:r>
              <a:rPr lang="en-US" baseline="-25000">
                <a:latin typeface="Courier New" pitchFamily="49" charset="0"/>
                <a:sym typeface="Symbol" pitchFamily="18" charset="2"/>
              </a:rPr>
              <a:t>n</a:t>
            </a:r>
          </a:p>
        </p:txBody>
      </p:sp>
      <p:sp>
        <p:nvSpPr>
          <p:cNvPr id="1028135" name="Text Box 39"/>
          <p:cNvSpPr txBox="1">
            <a:spLocks noChangeArrowheads="1"/>
          </p:cNvSpPr>
          <p:nvPr/>
        </p:nvSpPr>
        <p:spPr bwMode="auto">
          <a:xfrm>
            <a:off x="5543550" y="2781300"/>
            <a:ext cx="32766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L</a:t>
            </a:r>
            <a:r>
              <a:rPr lang="en-US">
                <a:latin typeface="Courier New" pitchFamily="49" charset="0"/>
              </a:rPr>
              <a:t>={a</a:t>
            </a:r>
            <a:r>
              <a:rPr lang="en-US">
                <a:latin typeface="Times New Roman" pitchFamily="18" charset="0"/>
              </a:rPr>
              <a:t>,</a:t>
            </a:r>
            <a:r>
              <a:rPr lang="en-US">
                <a:latin typeface="Courier New" pitchFamily="49" charset="0"/>
              </a:rPr>
              <a:t>b</a:t>
            </a:r>
            <a:r>
              <a:rPr lang="en-US">
                <a:latin typeface="Times New Roman" pitchFamily="18" charset="0"/>
              </a:rPr>
              <a:t>,</a:t>
            </a:r>
            <a:r>
              <a:rPr lang="en-US">
                <a:latin typeface="Courier New" pitchFamily="49" charset="0"/>
              </a:rPr>
              <a:t>c} </a:t>
            </a:r>
            <a:r>
              <a:rPr lang="en-US">
                <a:latin typeface="Times New Roman" pitchFamily="18" charset="0"/>
              </a:rPr>
              <a:t>R</a:t>
            </a:r>
            <a:r>
              <a:rPr lang="en-US">
                <a:latin typeface="Courier New" pitchFamily="49" charset="0"/>
              </a:rPr>
              <a:t>={{a}</a:t>
            </a:r>
            <a:r>
              <a:rPr lang="en-US">
                <a:latin typeface="Times New Roman" pitchFamily="18" charset="0"/>
              </a:rPr>
              <a:t>,</a:t>
            </a:r>
            <a:r>
              <a:rPr lang="en-US">
                <a:latin typeface="Courier New" pitchFamily="49" charset="0"/>
              </a:rPr>
              <a:t>{b}</a:t>
            </a:r>
            <a:r>
              <a:rPr lang="en-US">
                <a:latin typeface="Times New Roman" pitchFamily="18" charset="0"/>
              </a:rPr>
              <a:t>,</a:t>
            </a:r>
            <a:r>
              <a:rPr lang="en-US">
                <a:latin typeface="Courier New" pitchFamily="49" charset="0"/>
              </a:rPr>
              <a:t>{bc}}</a:t>
            </a:r>
            <a:endParaRPr lang="ru-RU">
              <a:latin typeface="Courier New" pitchFamily="49" charset="0"/>
            </a:endParaRPr>
          </a:p>
        </p:txBody>
      </p:sp>
      <p:sp>
        <p:nvSpPr>
          <p:cNvPr id="1028136" name="Text Box 40"/>
          <p:cNvSpPr txBox="1">
            <a:spLocks noChangeArrowheads="1"/>
          </p:cNvSpPr>
          <p:nvPr/>
        </p:nvSpPr>
        <p:spPr bwMode="auto">
          <a:xfrm>
            <a:off x="955675" y="4810125"/>
            <a:ext cx="7815263" cy="561975"/>
          </a:xfrm>
          <a:prstGeom prst="rect">
            <a:avLst/>
          </a:prstGeom>
          <a:solidFill>
            <a:srgbClr val="F7F1D9"/>
          </a:solidFill>
          <a:ln w="12700">
            <a:solidFill>
              <a:srgbClr val="DAC052"/>
            </a:solidFill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ru-RU" i="1">
                <a:latin typeface="Times New Roman" pitchFamily="18" charset="0"/>
              </a:rPr>
              <a:t>Трасса</a:t>
            </a:r>
            <a:r>
              <a:rPr lang="ru-RU" b="0">
                <a:latin typeface="Times New Roman" pitchFamily="18" charset="0"/>
              </a:rPr>
              <a:t> = цепочка пометок (с пропуском</a:t>
            </a:r>
            <a:r>
              <a:rPr lang="ru-RU" b="0">
                <a:latin typeface="Courier New" pitchFamily="49" charset="0"/>
              </a:rPr>
              <a:t> </a:t>
            </a:r>
            <a:r>
              <a:rPr lang="ru-RU">
                <a:latin typeface="Courier New" pitchFamily="49" charset="0"/>
                <a:sym typeface="Symbol" pitchFamily="18" charset="2"/>
              </a:rPr>
              <a:t></a:t>
            </a:r>
            <a:r>
              <a:rPr lang="ru-RU" b="0">
                <a:latin typeface="Times New Roman" pitchFamily="18" charset="0"/>
              </a:rPr>
              <a:t>) на переходах (включая отказы и</a:t>
            </a:r>
            <a:r>
              <a:rPr lang="ru-RU">
                <a:latin typeface="Courier New" pitchFamily="49" charset="0"/>
              </a:rPr>
              <a:t> </a:t>
            </a:r>
            <a:r>
              <a:rPr lang="ru-RU">
                <a:latin typeface="Courier New" pitchFamily="49" charset="0"/>
                <a:sym typeface="Symbol" pitchFamily="18" charset="2"/>
              </a:rPr>
              <a:t></a:t>
            </a:r>
            <a:r>
              <a:rPr lang="ru-RU" b="0">
                <a:latin typeface="Times New Roman" pitchFamily="18" charset="0"/>
              </a:rPr>
              <a:t>)</a:t>
            </a:r>
          </a:p>
          <a:p>
            <a:r>
              <a:rPr lang="ru-RU" b="0">
                <a:latin typeface="Times New Roman" pitchFamily="18" charset="0"/>
              </a:rPr>
              <a:t>                маршрута, который не продолжается после</a:t>
            </a:r>
            <a:r>
              <a:rPr lang="ru-RU">
                <a:latin typeface="Courier New" pitchFamily="49" charset="0"/>
              </a:rPr>
              <a:t> </a:t>
            </a:r>
            <a:r>
              <a:rPr lang="ru-RU">
                <a:latin typeface="Courier New" pitchFamily="49" charset="0"/>
                <a:sym typeface="Symbol" pitchFamily="18" charset="2"/>
              </a:rPr>
              <a:t> </a:t>
            </a:r>
            <a:r>
              <a:rPr lang="ru-RU" b="0">
                <a:latin typeface="Times New Roman" pitchFamily="18" charset="0"/>
                <a:sym typeface="Symbol" pitchFamily="18" charset="2"/>
              </a:rPr>
              <a:t>и</a:t>
            </a:r>
            <a:r>
              <a:rPr lang="ru-RU">
                <a:latin typeface="Courier New" pitchFamily="49" charset="0"/>
                <a:sym typeface="Symbol" pitchFamily="18" charset="2"/>
              </a:rPr>
              <a:t> </a:t>
            </a:r>
          </a:p>
        </p:txBody>
      </p:sp>
      <p:sp>
        <p:nvSpPr>
          <p:cNvPr id="1028137" name="Text Box 41"/>
          <p:cNvSpPr txBox="1">
            <a:spLocks noChangeArrowheads="1"/>
          </p:cNvSpPr>
          <p:nvPr/>
        </p:nvSpPr>
        <p:spPr bwMode="auto">
          <a:xfrm>
            <a:off x="593725" y="5481638"/>
            <a:ext cx="7470775" cy="836612"/>
          </a:xfrm>
          <a:prstGeom prst="rect">
            <a:avLst/>
          </a:prstGeom>
          <a:solidFill>
            <a:srgbClr val="F7F1D9"/>
          </a:solidFill>
          <a:ln w="12700">
            <a:solidFill>
              <a:srgbClr val="DAC052"/>
            </a:solidFill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Courier New" pitchFamily="49" charset="0"/>
              </a:rPr>
              <a:t>s</a:t>
            </a:r>
            <a:r>
              <a:rPr lang="en-US">
                <a:latin typeface="Courier New" pitchFamily="49" charset="0"/>
                <a:sym typeface="Symbol" pitchFamily="18" charset="2"/>
              </a:rPr>
              <a:t></a:t>
            </a:r>
            <a:r>
              <a:rPr lang="ru-RU">
                <a:latin typeface="Courier New" pitchFamily="49" charset="0"/>
                <a:sym typeface="Symbol" pitchFamily="18" charset="2"/>
              </a:rPr>
              <a:t>   = </a:t>
            </a:r>
            <a:r>
              <a:rPr lang="ru-RU" b="0">
                <a:latin typeface="Times New Roman" pitchFamily="18" charset="0"/>
                <a:sym typeface="Symbol" pitchFamily="18" charset="2"/>
              </a:rPr>
              <a:t>маршрут с трассой</a:t>
            </a:r>
            <a:r>
              <a:rPr lang="ru-RU" b="0">
                <a:latin typeface="Courier New" pitchFamily="49" charset="0"/>
                <a:sym typeface="Symbol" pitchFamily="18" charset="2"/>
              </a:rPr>
              <a:t> </a:t>
            </a:r>
            <a:r>
              <a:rPr lang="en-US">
                <a:latin typeface="Courier New" pitchFamily="49" charset="0"/>
                <a:sym typeface="Symbol" pitchFamily="18" charset="2"/>
              </a:rPr>
              <a:t></a:t>
            </a:r>
            <a:r>
              <a:rPr lang="ru-RU">
                <a:latin typeface="Courier New" pitchFamily="49" charset="0"/>
                <a:sym typeface="Symbol" pitchFamily="18" charset="2"/>
              </a:rPr>
              <a:t> </a:t>
            </a:r>
            <a:r>
              <a:rPr lang="ru-RU" b="0">
                <a:latin typeface="Times New Roman" pitchFamily="18" charset="0"/>
                <a:sym typeface="Symbol" pitchFamily="18" charset="2"/>
              </a:rPr>
              <a:t>начинается в</a:t>
            </a:r>
            <a:r>
              <a:rPr lang="ru-RU" b="0">
                <a:latin typeface="Courier New" pitchFamily="49" charset="0"/>
                <a:sym typeface="Symbol" pitchFamily="18" charset="2"/>
              </a:rPr>
              <a:t> </a:t>
            </a:r>
            <a:r>
              <a:rPr lang="en-US">
                <a:latin typeface="Courier New" pitchFamily="49" charset="0"/>
                <a:sym typeface="Symbol" pitchFamily="18" charset="2"/>
              </a:rPr>
              <a:t>s</a:t>
            </a:r>
            <a:endParaRPr lang="ru-RU">
              <a:latin typeface="Courier New" pitchFamily="49" charset="0"/>
              <a:sym typeface="Symbol" pitchFamily="18" charset="2"/>
            </a:endParaRPr>
          </a:p>
          <a:p>
            <a:r>
              <a:rPr lang="en-US">
                <a:latin typeface="Courier New" pitchFamily="49" charset="0"/>
              </a:rPr>
              <a:t>s</a:t>
            </a:r>
            <a:r>
              <a:rPr lang="en-US">
                <a:latin typeface="Courier New" pitchFamily="49" charset="0"/>
                <a:sym typeface="Symbol" pitchFamily="18" charset="2"/>
              </a:rPr>
              <a:t>s`</a:t>
            </a:r>
            <a:r>
              <a:rPr lang="ru-RU">
                <a:latin typeface="Courier New" pitchFamily="49" charset="0"/>
                <a:sym typeface="Symbol" pitchFamily="18" charset="2"/>
              </a:rPr>
              <a:t> = </a:t>
            </a:r>
            <a:r>
              <a:rPr lang="ru-RU" b="0">
                <a:latin typeface="Times New Roman" pitchFamily="18" charset="0"/>
                <a:sym typeface="Symbol" pitchFamily="18" charset="2"/>
              </a:rPr>
              <a:t>маршрут с трассой</a:t>
            </a:r>
            <a:r>
              <a:rPr lang="ru-RU" b="0">
                <a:latin typeface="Courier New" pitchFamily="49" charset="0"/>
                <a:sym typeface="Symbol" pitchFamily="18" charset="2"/>
              </a:rPr>
              <a:t> </a:t>
            </a:r>
            <a:r>
              <a:rPr lang="en-US">
                <a:latin typeface="Courier New" pitchFamily="49" charset="0"/>
                <a:sym typeface="Symbol" pitchFamily="18" charset="2"/>
              </a:rPr>
              <a:t></a:t>
            </a:r>
            <a:r>
              <a:rPr lang="ru-RU">
                <a:latin typeface="Courier New" pitchFamily="49" charset="0"/>
                <a:sym typeface="Symbol" pitchFamily="18" charset="2"/>
              </a:rPr>
              <a:t> </a:t>
            </a:r>
            <a:r>
              <a:rPr lang="ru-RU" b="0">
                <a:latin typeface="Times New Roman" pitchFamily="18" charset="0"/>
                <a:sym typeface="Symbol" pitchFamily="18" charset="2"/>
              </a:rPr>
              <a:t>начинается в</a:t>
            </a:r>
            <a:r>
              <a:rPr lang="ru-RU" b="0">
                <a:latin typeface="Courier New" pitchFamily="49" charset="0"/>
                <a:sym typeface="Symbol" pitchFamily="18" charset="2"/>
              </a:rPr>
              <a:t> </a:t>
            </a:r>
            <a:r>
              <a:rPr lang="en-US">
                <a:latin typeface="Courier New" pitchFamily="49" charset="0"/>
                <a:sym typeface="Symbol" pitchFamily="18" charset="2"/>
              </a:rPr>
              <a:t>s</a:t>
            </a:r>
            <a:r>
              <a:rPr lang="ru-RU">
                <a:latin typeface="Courier New" pitchFamily="49" charset="0"/>
                <a:sym typeface="Symbol" pitchFamily="18" charset="2"/>
              </a:rPr>
              <a:t> </a:t>
            </a:r>
            <a:r>
              <a:rPr lang="ru-RU" b="0">
                <a:latin typeface="Times New Roman" pitchFamily="18" charset="0"/>
                <a:sym typeface="Symbol" pitchFamily="18" charset="2"/>
              </a:rPr>
              <a:t>и заканчивается в</a:t>
            </a:r>
            <a:r>
              <a:rPr lang="ru-RU">
                <a:latin typeface="Courier New" pitchFamily="49" charset="0"/>
                <a:sym typeface="Symbol" pitchFamily="18" charset="2"/>
              </a:rPr>
              <a:t> </a:t>
            </a:r>
            <a:r>
              <a:rPr lang="en-US">
                <a:latin typeface="Courier New" pitchFamily="49" charset="0"/>
                <a:sym typeface="Symbol" pitchFamily="18" charset="2"/>
              </a:rPr>
              <a:t>s`</a:t>
            </a:r>
            <a:endParaRPr lang="ru-RU">
              <a:latin typeface="Courier New" pitchFamily="49" charset="0"/>
              <a:sym typeface="Symbol" pitchFamily="18" charset="2"/>
            </a:endParaRPr>
          </a:p>
          <a:p>
            <a:r>
              <a:rPr lang="en-US">
                <a:latin typeface="Times New Roman" pitchFamily="18" charset="0"/>
                <a:sym typeface="Symbol" pitchFamily="18" charset="2"/>
              </a:rPr>
              <a:t>T</a:t>
            </a:r>
            <a:r>
              <a:rPr lang="en-US">
                <a:latin typeface="Courier New" pitchFamily="49" charset="0"/>
                <a:sym typeface="Symbol" pitchFamily="18" charset="2"/>
              </a:rPr>
              <a:t>(s)={|</a:t>
            </a:r>
            <a:r>
              <a:rPr lang="en-US">
                <a:latin typeface="Courier New" pitchFamily="49" charset="0"/>
              </a:rPr>
              <a:t>s</a:t>
            </a:r>
            <a:r>
              <a:rPr lang="en-US">
                <a:latin typeface="Courier New" pitchFamily="49" charset="0"/>
                <a:sym typeface="Symbol" pitchFamily="18" charset="2"/>
              </a:rPr>
              <a:t>} = </a:t>
            </a:r>
            <a:r>
              <a:rPr lang="ru-RU" b="0">
                <a:latin typeface="Times New Roman" pitchFamily="18" charset="0"/>
                <a:sym typeface="Symbol" pitchFamily="18" charset="2"/>
              </a:rPr>
              <a:t>множество трасс, начинающихся в</a:t>
            </a:r>
            <a:r>
              <a:rPr lang="ru-RU">
                <a:latin typeface="Courier New" pitchFamily="49" charset="0"/>
                <a:sym typeface="Symbol" pitchFamily="18" charset="2"/>
              </a:rPr>
              <a:t> </a:t>
            </a:r>
            <a:r>
              <a:rPr lang="en-US">
                <a:latin typeface="Courier New" pitchFamily="49" charset="0"/>
                <a:sym typeface="Symbol" pitchFamily="18" charset="2"/>
              </a:rPr>
              <a:t>s</a:t>
            </a:r>
          </a:p>
        </p:txBody>
      </p:sp>
      <p:sp>
        <p:nvSpPr>
          <p:cNvPr id="1028138" name="Text Box 42"/>
          <p:cNvSpPr txBox="1">
            <a:spLocks noChangeArrowheads="1"/>
          </p:cNvSpPr>
          <p:nvPr/>
        </p:nvSpPr>
        <p:spPr bwMode="auto">
          <a:xfrm>
            <a:off x="0" y="1263650"/>
            <a:ext cx="2873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>
                <a:solidFill>
                  <a:srgbClr val="FF0000"/>
                </a:solidFill>
                <a:sym typeface="Wingdings" pitchFamily="2" charset="2"/>
              </a:rPr>
              <a:t></a:t>
            </a:r>
          </a:p>
        </p:txBody>
      </p:sp>
      <p:sp>
        <p:nvSpPr>
          <p:cNvPr id="1028139" name="Text Box 43"/>
          <p:cNvSpPr txBox="1">
            <a:spLocks noChangeArrowheads="1"/>
          </p:cNvSpPr>
          <p:nvPr/>
        </p:nvSpPr>
        <p:spPr bwMode="auto">
          <a:xfrm>
            <a:off x="34925" y="5675313"/>
            <a:ext cx="107950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None/>
            </a:pPr>
            <a:r>
              <a:rPr lang="ru-RU" sz="1600">
                <a:latin typeface="Times New Roman" pitchFamily="18" charset="0"/>
                <a:sym typeface="Wingdings 3" pitchFamily="18" charset="2"/>
              </a:rPr>
              <a:t></a:t>
            </a:r>
          </a:p>
        </p:txBody>
      </p:sp>
      <p:sp>
        <p:nvSpPr>
          <p:cNvPr id="1028140" name="Text Box 44"/>
          <p:cNvSpPr txBox="1">
            <a:spLocks noChangeArrowheads="1"/>
          </p:cNvSpPr>
          <p:nvPr/>
        </p:nvSpPr>
        <p:spPr bwMode="auto">
          <a:xfrm>
            <a:off x="34925" y="5848350"/>
            <a:ext cx="107950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None/>
            </a:pPr>
            <a:r>
              <a:rPr lang="ru-RU" sz="1600">
                <a:latin typeface="Times New Roman" pitchFamily="18" charset="0"/>
                <a:sym typeface="Wingdings 3" pitchFamily="18" charset="2"/>
              </a:rPr>
              <a:t></a:t>
            </a:r>
          </a:p>
        </p:txBody>
      </p:sp>
      <p:sp>
        <p:nvSpPr>
          <p:cNvPr id="1028141" name="Text Box 45"/>
          <p:cNvSpPr txBox="1">
            <a:spLocks noChangeArrowheads="1"/>
          </p:cNvSpPr>
          <p:nvPr/>
        </p:nvSpPr>
        <p:spPr bwMode="auto">
          <a:xfrm>
            <a:off x="5580063" y="1127125"/>
            <a:ext cx="225425" cy="37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36000" tIns="36000" rIns="36000" bIns="36000">
            <a:spAutoFit/>
          </a:bodyPr>
          <a:lstStyle/>
          <a:p>
            <a:pPr algn="ctr"/>
            <a:r>
              <a:rPr lang="en-US" sz="2000">
                <a:latin typeface="Courier New" pitchFamily="49" charset="0"/>
                <a:sym typeface="Symbol" pitchFamily="18" charset="2"/>
              </a:rPr>
              <a:t>S</a:t>
            </a:r>
            <a:endParaRPr lang="ru-RU" sz="2000">
              <a:latin typeface="Courier New" pitchFamily="49" charset="0"/>
              <a:sym typeface="Symbol" pitchFamily="18" charset="2"/>
            </a:endParaRPr>
          </a:p>
        </p:txBody>
      </p:sp>
      <p:sp>
        <p:nvSpPr>
          <p:cNvPr id="1028142" name="Oval 46"/>
          <p:cNvSpPr>
            <a:spLocks noChangeAspect="1" noChangeArrowheads="1"/>
          </p:cNvSpPr>
          <p:nvPr/>
        </p:nvSpPr>
        <p:spPr bwMode="auto">
          <a:xfrm>
            <a:off x="6937375" y="1201738"/>
            <a:ext cx="247650" cy="250825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1400">
                <a:latin typeface="Courier New" pitchFamily="49" charset="0"/>
              </a:rPr>
              <a:t>2</a:t>
            </a:r>
            <a:endParaRPr lang="ru-RU" sz="1400" baseline="-25000">
              <a:latin typeface="Courier New" pitchFamily="49" charset="0"/>
            </a:endParaRPr>
          </a:p>
        </p:txBody>
      </p:sp>
      <p:sp>
        <p:nvSpPr>
          <p:cNvPr id="1028143" name="Oval 47"/>
          <p:cNvSpPr>
            <a:spLocks noChangeAspect="1" noChangeArrowheads="1"/>
          </p:cNvSpPr>
          <p:nvPr/>
        </p:nvSpPr>
        <p:spPr bwMode="auto">
          <a:xfrm>
            <a:off x="6937375" y="2136775"/>
            <a:ext cx="247650" cy="250825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1400"/>
              <a:t>3</a:t>
            </a:r>
          </a:p>
        </p:txBody>
      </p:sp>
      <p:sp>
        <p:nvSpPr>
          <p:cNvPr id="1028144" name="Oval 48"/>
          <p:cNvSpPr>
            <a:spLocks noChangeAspect="1" noChangeArrowheads="1"/>
          </p:cNvSpPr>
          <p:nvPr/>
        </p:nvSpPr>
        <p:spPr bwMode="auto">
          <a:xfrm>
            <a:off x="6073775" y="1201738"/>
            <a:ext cx="247650" cy="250825"/>
          </a:xfrm>
          <a:prstGeom prst="ellipse">
            <a:avLst/>
          </a:prstGeom>
          <a:solidFill>
            <a:srgbClr val="C0C0C0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1400"/>
              <a:t>0</a:t>
            </a:r>
          </a:p>
        </p:txBody>
      </p:sp>
      <p:sp>
        <p:nvSpPr>
          <p:cNvPr id="1028145" name="Oval 49"/>
          <p:cNvSpPr>
            <a:spLocks noChangeAspect="1" noChangeArrowheads="1"/>
          </p:cNvSpPr>
          <p:nvPr/>
        </p:nvSpPr>
        <p:spPr bwMode="auto">
          <a:xfrm>
            <a:off x="8126413" y="2136775"/>
            <a:ext cx="247650" cy="250825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1400"/>
              <a:t>5</a:t>
            </a:r>
          </a:p>
        </p:txBody>
      </p:sp>
      <p:cxnSp>
        <p:nvCxnSpPr>
          <p:cNvPr id="1028146" name="AutoShape 50"/>
          <p:cNvCxnSpPr>
            <a:cxnSpLocks noChangeShapeType="1"/>
            <a:stCxn id="1028145" idx="2"/>
            <a:endCxn id="1028143" idx="6"/>
          </p:cNvCxnSpPr>
          <p:nvPr/>
        </p:nvCxnSpPr>
        <p:spPr bwMode="auto">
          <a:xfrm flipH="1">
            <a:off x="7194550" y="2262188"/>
            <a:ext cx="922338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lg"/>
          </a:ln>
          <a:effectLst/>
        </p:spPr>
      </p:cxnSp>
      <p:cxnSp>
        <p:nvCxnSpPr>
          <p:cNvPr id="1028147" name="AutoShape 51"/>
          <p:cNvCxnSpPr>
            <a:cxnSpLocks noChangeShapeType="1"/>
            <a:stCxn id="1028142" idx="4"/>
            <a:endCxn id="1028143" idx="0"/>
          </p:cNvCxnSpPr>
          <p:nvPr/>
        </p:nvCxnSpPr>
        <p:spPr bwMode="auto">
          <a:xfrm>
            <a:off x="7061200" y="1462088"/>
            <a:ext cx="0" cy="665162"/>
          </a:xfrm>
          <a:prstGeom prst="straightConnector1">
            <a:avLst/>
          </a:prstGeom>
          <a:noFill/>
          <a:ln w="12700">
            <a:solidFill>
              <a:srgbClr val="008000"/>
            </a:solidFill>
            <a:round/>
            <a:headEnd/>
            <a:tailEnd type="triangle" w="med" len="lg"/>
          </a:ln>
          <a:effectLst/>
        </p:spPr>
      </p:cxnSp>
      <p:cxnSp>
        <p:nvCxnSpPr>
          <p:cNvPr id="1028148" name="AutoShape 52"/>
          <p:cNvCxnSpPr>
            <a:cxnSpLocks noChangeShapeType="1"/>
            <a:stCxn id="1028142" idx="6"/>
            <a:endCxn id="1028149" idx="2"/>
          </p:cNvCxnSpPr>
          <p:nvPr/>
        </p:nvCxnSpPr>
        <p:spPr bwMode="auto">
          <a:xfrm>
            <a:off x="7194550" y="1327150"/>
            <a:ext cx="922338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lg"/>
          </a:ln>
          <a:effectLst/>
        </p:spPr>
      </p:cxnSp>
      <p:sp>
        <p:nvSpPr>
          <p:cNvPr id="1028149" name="Oval 53"/>
          <p:cNvSpPr>
            <a:spLocks noChangeAspect="1" noChangeArrowheads="1"/>
          </p:cNvSpPr>
          <p:nvPr/>
        </p:nvSpPr>
        <p:spPr bwMode="auto">
          <a:xfrm>
            <a:off x="8126413" y="1201738"/>
            <a:ext cx="247650" cy="250825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1400"/>
              <a:t>4</a:t>
            </a:r>
          </a:p>
        </p:txBody>
      </p:sp>
      <p:cxnSp>
        <p:nvCxnSpPr>
          <p:cNvPr id="1028150" name="AutoShape 54"/>
          <p:cNvCxnSpPr>
            <a:cxnSpLocks noChangeShapeType="1"/>
            <a:stCxn id="1028149" idx="6"/>
            <a:endCxn id="1028149" idx="7"/>
          </p:cNvCxnSpPr>
          <p:nvPr/>
        </p:nvCxnSpPr>
        <p:spPr bwMode="auto">
          <a:xfrm flipH="1" flipV="1">
            <a:off x="8337550" y="1228725"/>
            <a:ext cx="46038" cy="98425"/>
          </a:xfrm>
          <a:prstGeom prst="curvedConnector4">
            <a:avLst>
              <a:gd name="adj1" fmla="val -475861"/>
              <a:gd name="adj2" fmla="val 359676"/>
            </a:avLst>
          </a:prstGeom>
          <a:noFill/>
          <a:ln w="12700">
            <a:solidFill>
              <a:srgbClr val="008000"/>
            </a:solidFill>
            <a:round/>
            <a:headEnd/>
            <a:tailEnd type="triangle" w="med" len="lg"/>
          </a:ln>
          <a:effectLst/>
        </p:spPr>
      </p:cxnSp>
      <p:cxnSp>
        <p:nvCxnSpPr>
          <p:cNvPr id="1028151" name="AutoShape 55"/>
          <p:cNvCxnSpPr>
            <a:cxnSpLocks noChangeShapeType="1"/>
            <a:stCxn id="1028144" idx="6"/>
            <a:endCxn id="1028142" idx="2"/>
          </p:cNvCxnSpPr>
          <p:nvPr/>
        </p:nvCxnSpPr>
        <p:spPr bwMode="auto">
          <a:xfrm>
            <a:off x="6330950" y="1327150"/>
            <a:ext cx="596900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lg"/>
          </a:ln>
          <a:effectLst/>
        </p:spPr>
      </p:cxnSp>
      <p:cxnSp>
        <p:nvCxnSpPr>
          <p:cNvPr id="1028152" name="AutoShape 56"/>
          <p:cNvCxnSpPr>
            <a:cxnSpLocks noChangeShapeType="1"/>
            <a:stCxn id="1028153" idx="5"/>
            <a:endCxn id="1028153" idx="2"/>
          </p:cNvCxnSpPr>
          <p:nvPr/>
        </p:nvCxnSpPr>
        <p:spPr bwMode="auto">
          <a:xfrm rot="16200000" flipV="1">
            <a:off x="6125369" y="2201069"/>
            <a:ext cx="98425" cy="220663"/>
          </a:xfrm>
          <a:prstGeom prst="curvedConnector4">
            <a:avLst>
              <a:gd name="adj1" fmla="val -259676"/>
              <a:gd name="adj2" fmla="val 199282"/>
            </a:avLst>
          </a:prstGeom>
          <a:noFill/>
          <a:ln w="12700">
            <a:solidFill>
              <a:srgbClr val="FF0000"/>
            </a:solidFill>
            <a:round/>
            <a:headEnd/>
            <a:tailEnd type="triangle" w="med" len="lg"/>
          </a:ln>
          <a:effectLst/>
        </p:spPr>
      </p:cxnSp>
      <p:sp>
        <p:nvSpPr>
          <p:cNvPr id="1028153" name="Oval 57"/>
          <p:cNvSpPr>
            <a:spLocks noChangeAspect="1" noChangeArrowheads="1"/>
          </p:cNvSpPr>
          <p:nvPr/>
        </p:nvSpPr>
        <p:spPr bwMode="auto">
          <a:xfrm>
            <a:off x="6073775" y="2136775"/>
            <a:ext cx="247650" cy="250825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1400"/>
              <a:t>1</a:t>
            </a:r>
          </a:p>
        </p:txBody>
      </p:sp>
      <p:cxnSp>
        <p:nvCxnSpPr>
          <p:cNvPr id="1028154" name="AutoShape 58"/>
          <p:cNvCxnSpPr>
            <a:cxnSpLocks noChangeShapeType="1"/>
            <a:stCxn id="1028144" idx="4"/>
            <a:endCxn id="1028153" idx="0"/>
          </p:cNvCxnSpPr>
          <p:nvPr/>
        </p:nvCxnSpPr>
        <p:spPr bwMode="auto">
          <a:xfrm>
            <a:off x="6197600" y="1462088"/>
            <a:ext cx="0" cy="665162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lg"/>
          </a:ln>
          <a:effectLst/>
        </p:spPr>
      </p:cxnSp>
      <p:sp>
        <p:nvSpPr>
          <p:cNvPr id="1028155" name="Text Box 59"/>
          <p:cNvSpPr txBox="1">
            <a:spLocks noChangeArrowheads="1"/>
          </p:cNvSpPr>
          <p:nvPr/>
        </p:nvSpPr>
        <p:spPr bwMode="auto">
          <a:xfrm>
            <a:off x="5975350" y="2465388"/>
            <a:ext cx="157163" cy="215900"/>
          </a:xfrm>
          <a:prstGeom prst="rect">
            <a:avLst/>
          </a:prstGeom>
          <a:solidFill>
            <a:srgbClr val="F1F8F9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36000" tIns="36000" rIns="36000" bIns="36000"/>
          <a:lstStyle/>
          <a:p>
            <a:pPr>
              <a:lnSpc>
                <a:spcPct val="50000"/>
              </a:lnSpc>
            </a:pPr>
            <a:r>
              <a:rPr lang="ru-RU" sz="2000">
                <a:sym typeface="Symbol" pitchFamily="18" charset="2"/>
              </a:rPr>
              <a:t></a:t>
            </a:r>
          </a:p>
        </p:txBody>
      </p:sp>
      <p:sp>
        <p:nvSpPr>
          <p:cNvPr id="1028156" name="Text Box 60"/>
          <p:cNvSpPr txBox="1">
            <a:spLocks noChangeArrowheads="1"/>
          </p:cNvSpPr>
          <p:nvPr/>
        </p:nvSpPr>
        <p:spPr bwMode="auto">
          <a:xfrm>
            <a:off x="8486775" y="914400"/>
            <a:ext cx="117475" cy="236538"/>
          </a:xfrm>
          <a:prstGeom prst="rect">
            <a:avLst/>
          </a:prstGeom>
          <a:solidFill>
            <a:srgbClr val="F1F8F9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36000" tIns="36000" rIns="36000" bIns="36000"/>
          <a:lstStyle/>
          <a:p>
            <a:pPr algn="ctr">
              <a:lnSpc>
                <a:spcPct val="70000"/>
              </a:lnSpc>
            </a:pPr>
            <a:r>
              <a:rPr lang="ru-RU" sz="1600">
                <a:sym typeface="Symbol" pitchFamily="18" charset="2"/>
              </a:rPr>
              <a:t></a:t>
            </a:r>
          </a:p>
        </p:txBody>
      </p:sp>
      <p:sp>
        <p:nvSpPr>
          <p:cNvPr id="1028157" name="Text Box 61"/>
          <p:cNvSpPr txBox="1">
            <a:spLocks noChangeArrowheads="1"/>
          </p:cNvSpPr>
          <p:nvPr/>
        </p:nvSpPr>
        <p:spPr bwMode="auto">
          <a:xfrm>
            <a:off x="7010400" y="1670050"/>
            <a:ext cx="107950" cy="192088"/>
          </a:xfrm>
          <a:prstGeom prst="rect">
            <a:avLst/>
          </a:prstGeom>
          <a:solidFill>
            <a:srgbClr val="F1F8F9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72000" tIns="36000" rIns="72000" bIns="36000"/>
          <a:lstStyle/>
          <a:p>
            <a:pPr algn="ctr">
              <a:lnSpc>
                <a:spcPct val="50000"/>
              </a:lnSpc>
            </a:pPr>
            <a:r>
              <a:rPr lang="ru-RU" sz="1600">
                <a:latin typeface="Courier New" pitchFamily="49" charset="0"/>
                <a:sym typeface="Symbol" pitchFamily="18" charset="2"/>
              </a:rPr>
              <a:t></a:t>
            </a:r>
          </a:p>
        </p:txBody>
      </p:sp>
      <p:sp>
        <p:nvSpPr>
          <p:cNvPr id="1028158" name="Text Box 62"/>
          <p:cNvSpPr txBox="1">
            <a:spLocks noChangeArrowheads="1"/>
          </p:cNvSpPr>
          <p:nvPr/>
        </p:nvSpPr>
        <p:spPr bwMode="auto">
          <a:xfrm>
            <a:off x="7621588" y="2173288"/>
            <a:ext cx="144462" cy="173037"/>
          </a:xfrm>
          <a:prstGeom prst="rect">
            <a:avLst/>
          </a:prstGeom>
          <a:solidFill>
            <a:srgbClr val="F1F8F9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36000" tIns="36000" rIns="36000" bIns="36000"/>
          <a:lstStyle/>
          <a:p>
            <a:pPr algn="ctr">
              <a:lnSpc>
                <a:spcPct val="50000"/>
              </a:lnSpc>
            </a:pPr>
            <a:r>
              <a:rPr lang="en-US" sz="1600" b="0">
                <a:sym typeface="Symbol" pitchFamily="18" charset="2"/>
              </a:rPr>
              <a:t>b</a:t>
            </a:r>
            <a:endParaRPr lang="ru-RU" sz="1600" b="0">
              <a:sym typeface="Symbol" pitchFamily="18" charset="2"/>
            </a:endParaRPr>
          </a:p>
        </p:txBody>
      </p:sp>
      <p:sp>
        <p:nvSpPr>
          <p:cNvPr id="1028159" name="Text Box 63"/>
          <p:cNvSpPr txBox="1">
            <a:spLocks noChangeArrowheads="1"/>
          </p:cNvSpPr>
          <p:nvPr/>
        </p:nvSpPr>
        <p:spPr bwMode="auto">
          <a:xfrm>
            <a:off x="7550150" y="1238250"/>
            <a:ext cx="144463" cy="173038"/>
          </a:xfrm>
          <a:prstGeom prst="rect">
            <a:avLst/>
          </a:prstGeom>
          <a:solidFill>
            <a:srgbClr val="F1F8F9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36000" tIns="36000" rIns="36000" bIns="36000"/>
          <a:lstStyle/>
          <a:p>
            <a:pPr algn="ctr">
              <a:lnSpc>
                <a:spcPct val="50000"/>
              </a:lnSpc>
            </a:pPr>
            <a:r>
              <a:rPr lang="en-US" sz="1600" b="0">
                <a:sym typeface="Symbol" pitchFamily="18" charset="2"/>
              </a:rPr>
              <a:t>a</a:t>
            </a:r>
            <a:endParaRPr lang="ru-RU" sz="1600" b="0">
              <a:sym typeface="Symbol" pitchFamily="18" charset="2"/>
            </a:endParaRPr>
          </a:p>
        </p:txBody>
      </p:sp>
      <p:sp>
        <p:nvSpPr>
          <p:cNvPr id="1028160" name="Text Box 64"/>
          <p:cNvSpPr txBox="1">
            <a:spLocks noChangeArrowheads="1"/>
          </p:cNvSpPr>
          <p:nvPr/>
        </p:nvSpPr>
        <p:spPr bwMode="auto">
          <a:xfrm>
            <a:off x="6146800" y="1633538"/>
            <a:ext cx="142875" cy="244475"/>
          </a:xfrm>
          <a:prstGeom prst="rect">
            <a:avLst/>
          </a:prstGeom>
          <a:solidFill>
            <a:srgbClr val="F1F8F9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36000" tIns="36000" rIns="36000" bIns="36000"/>
          <a:lstStyle/>
          <a:p>
            <a:pPr algn="ctr">
              <a:lnSpc>
                <a:spcPct val="70000"/>
              </a:lnSpc>
            </a:pPr>
            <a:r>
              <a:rPr lang="en-US" sz="1600" b="0">
                <a:sym typeface="Symbol" pitchFamily="18" charset="2"/>
              </a:rPr>
              <a:t>c</a:t>
            </a:r>
            <a:endParaRPr lang="ru-RU" sz="1600" b="0">
              <a:sym typeface="Symbol" pitchFamily="18" charset="2"/>
            </a:endParaRPr>
          </a:p>
        </p:txBody>
      </p:sp>
      <p:cxnSp>
        <p:nvCxnSpPr>
          <p:cNvPr id="1028164" name="AutoShape 68"/>
          <p:cNvCxnSpPr>
            <a:cxnSpLocks noChangeShapeType="1"/>
            <a:stCxn id="1028143" idx="7"/>
            <a:endCxn id="1028145" idx="1"/>
          </p:cNvCxnSpPr>
          <p:nvPr/>
        </p:nvCxnSpPr>
        <p:spPr bwMode="auto">
          <a:xfrm rot="5400000" flipV="1">
            <a:off x="7654925" y="1657351"/>
            <a:ext cx="1587" cy="1014412"/>
          </a:xfrm>
          <a:prstGeom prst="curvedConnector3">
            <a:avLst>
              <a:gd name="adj1" fmla="val -16100000"/>
            </a:avLst>
          </a:prstGeom>
          <a:noFill/>
          <a:ln w="12700">
            <a:solidFill>
              <a:schemeClr val="tx1"/>
            </a:solidFill>
            <a:round/>
            <a:headEnd/>
            <a:tailEnd type="triangle" w="med" len="lg"/>
          </a:ln>
          <a:effectLst/>
        </p:spPr>
      </p:cxnSp>
      <p:sp>
        <p:nvSpPr>
          <p:cNvPr id="1028165" name="Text Box 69"/>
          <p:cNvSpPr txBox="1">
            <a:spLocks noChangeArrowheads="1"/>
          </p:cNvSpPr>
          <p:nvPr/>
        </p:nvSpPr>
        <p:spPr bwMode="auto">
          <a:xfrm>
            <a:off x="7602538" y="1830388"/>
            <a:ext cx="144462" cy="173037"/>
          </a:xfrm>
          <a:prstGeom prst="rect">
            <a:avLst/>
          </a:prstGeom>
          <a:solidFill>
            <a:srgbClr val="F1F8F9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36000" tIns="36000" rIns="36000" bIns="36000"/>
          <a:lstStyle/>
          <a:p>
            <a:pPr algn="ctr">
              <a:lnSpc>
                <a:spcPct val="50000"/>
              </a:lnSpc>
            </a:pPr>
            <a:r>
              <a:rPr lang="en-US" sz="1600" b="0">
                <a:sym typeface="Symbol" pitchFamily="18" charset="2"/>
              </a:rPr>
              <a:t>c</a:t>
            </a:r>
            <a:endParaRPr lang="ru-RU" sz="1600" b="0">
              <a:sym typeface="Symbol" pitchFamily="18" charset="2"/>
            </a:endParaRPr>
          </a:p>
        </p:txBody>
      </p:sp>
      <p:cxnSp>
        <p:nvCxnSpPr>
          <p:cNvPr id="1028166" name="AutoShape 70"/>
          <p:cNvCxnSpPr>
            <a:cxnSpLocks noChangeShapeType="1"/>
            <a:stCxn id="1028144" idx="2"/>
            <a:endCxn id="1028144" idx="0"/>
          </p:cNvCxnSpPr>
          <p:nvPr/>
        </p:nvCxnSpPr>
        <p:spPr bwMode="auto">
          <a:xfrm rot="10800000" flipH="1">
            <a:off x="6064250" y="1192213"/>
            <a:ext cx="133350" cy="134937"/>
          </a:xfrm>
          <a:prstGeom prst="curvedConnector4">
            <a:avLst>
              <a:gd name="adj1" fmla="val -164287"/>
              <a:gd name="adj2" fmla="val 262352"/>
            </a:avLst>
          </a:prstGeom>
          <a:noFill/>
          <a:ln w="12700">
            <a:solidFill>
              <a:schemeClr val="tx1"/>
            </a:solidFill>
            <a:prstDash val="sysDot"/>
            <a:round/>
            <a:headEnd/>
            <a:tailEnd type="triangle" w="med" len="lg"/>
          </a:ln>
          <a:effectLst/>
        </p:spPr>
      </p:cxnSp>
      <p:sp>
        <p:nvSpPr>
          <p:cNvPr id="1028167" name="Text Box 71"/>
          <p:cNvSpPr txBox="1">
            <a:spLocks noChangeArrowheads="1"/>
          </p:cNvSpPr>
          <p:nvPr/>
        </p:nvSpPr>
        <p:spPr bwMode="auto">
          <a:xfrm>
            <a:off x="5795963" y="908050"/>
            <a:ext cx="323850" cy="180975"/>
          </a:xfrm>
          <a:prstGeom prst="rect">
            <a:avLst/>
          </a:prstGeom>
          <a:solidFill>
            <a:srgbClr val="F1F8F9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36000" tIns="36000" rIns="36000" bIns="36000"/>
          <a:lstStyle/>
          <a:p>
            <a:pPr algn="ctr">
              <a:lnSpc>
                <a:spcPct val="50000"/>
              </a:lnSpc>
            </a:pPr>
            <a:r>
              <a:rPr lang="en-US" sz="1600" b="0">
                <a:solidFill>
                  <a:srgbClr val="4D4D4D"/>
                </a:solidFill>
                <a:sym typeface="Symbol" pitchFamily="18" charset="2"/>
              </a:rPr>
              <a:t>{a}</a:t>
            </a:r>
            <a:endParaRPr lang="ru-RU" sz="1600" b="0">
              <a:solidFill>
                <a:srgbClr val="4D4D4D"/>
              </a:solidFill>
              <a:sym typeface="Symbol" pitchFamily="18" charset="2"/>
            </a:endParaRPr>
          </a:p>
        </p:txBody>
      </p:sp>
      <p:cxnSp>
        <p:nvCxnSpPr>
          <p:cNvPr id="1028168" name="AutoShape 72"/>
          <p:cNvCxnSpPr>
            <a:cxnSpLocks noChangeShapeType="1"/>
            <a:stCxn id="1028143" idx="2"/>
            <a:endCxn id="1028143" idx="1"/>
          </p:cNvCxnSpPr>
          <p:nvPr/>
        </p:nvCxnSpPr>
        <p:spPr bwMode="auto">
          <a:xfrm rot="10800000" flipH="1">
            <a:off x="6927850" y="2163763"/>
            <a:ext cx="46038" cy="98425"/>
          </a:xfrm>
          <a:prstGeom prst="curvedConnector4">
            <a:avLst>
              <a:gd name="adj1" fmla="val -475861"/>
              <a:gd name="adj2" fmla="val 359676"/>
            </a:avLst>
          </a:prstGeom>
          <a:noFill/>
          <a:ln w="12700">
            <a:solidFill>
              <a:schemeClr val="tx1"/>
            </a:solidFill>
            <a:prstDash val="sysDot"/>
            <a:round/>
            <a:headEnd/>
            <a:tailEnd type="triangle" w="med" len="lg"/>
          </a:ln>
          <a:effectLst/>
        </p:spPr>
      </p:cxnSp>
      <p:sp>
        <p:nvSpPr>
          <p:cNvPr id="1028169" name="Text Box 73"/>
          <p:cNvSpPr txBox="1">
            <a:spLocks noChangeArrowheads="1"/>
          </p:cNvSpPr>
          <p:nvPr/>
        </p:nvSpPr>
        <p:spPr bwMode="auto">
          <a:xfrm>
            <a:off x="6615113" y="1811338"/>
            <a:ext cx="252412" cy="163512"/>
          </a:xfrm>
          <a:prstGeom prst="rect">
            <a:avLst/>
          </a:prstGeom>
          <a:solidFill>
            <a:srgbClr val="F1F8F9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36000" tIns="36000" rIns="36000" bIns="36000"/>
          <a:lstStyle/>
          <a:p>
            <a:pPr algn="ctr">
              <a:lnSpc>
                <a:spcPct val="50000"/>
              </a:lnSpc>
            </a:pPr>
            <a:r>
              <a:rPr lang="en-US" sz="1600" b="0">
                <a:solidFill>
                  <a:srgbClr val="4D4D4D"/>
                </a:solidFill>
                <a:sym typeface="Symbol" pitchFamily="18" charset="2"/>
              </a:rPr>
              <a:t>{b}</a:t>
            </a:r>
            <a:endParaRPr lang="ru-RU" sz="1600" b="0">
              <a:solidFill>
                <a:srgbClr val="4D4D4D"/>
              </a:solidFill>
              <a:sym typeface="Symbol" pitchFamily="18" charset="2"/>
            </a:endParaRPr>
          </a:p>
        </p:txBody>
      </p:sp>
      <p:cxnSp>
        <p:nvCxnSpPr>
          <p:cNvPr id="1028170" name="AutoShape 74"/>
          <p:cNvCxnSpPr>
            <a:cxnSpLocks noChangeShapeType="1"/>
            <a:stCxn id="1028143" idx="2"/>
            <a:endCxn id="1028143" idx="3"/>
          </p:cNvCxnSpPr>
          <p:nvPr/>
        </p:nvCxnSpPr>
        <p:spPr bwMode="auto">
          <a:xfrm rot="10800000" flipH="1" flipV="1">
            <a:off x="6927850" y="2262188"/>
            <a:ext cx="46038" cy="98425"/>
          </a:xfrm>
          <a:prstGeom prst="curvedConnector4">
            <a:avLst>
              <a:gd name="adj1" fmla="val -475861"/>
              <a:gd name="adj2" fmla="val 359676"/>
            </a:avLst>
          </a:prstGeom>
          <a:noFill/>
          <a:ln w="12700">
            <a:solidFill>
              <a:schemeClr val="tx1"/>
            </a:solidFill>
            <a:prstDash val="sysDot"/>
            <a:round/>
            <a:headEnd/>
            <a:tailEnd type="triangle" w="med" len="lg"/>
          </a:ln>
          <a:effectLst/>
        </p:spPr>
      </p:cxnSp>
      <p:sp>
        <p:nvSpPr>
          <p:cNvPr id="1028171" name="Text Box 75"/>
          <p:cNvSpPr txBox="1">
            <a:spLocks noChangeArrowheads="1"/>
          </p:cNvSpPr>
          <p:nvPr/>
        </p:nvSpPr>
        <p:spPr bwMode="auto">
          <a:xfrm>
            <a:off x="6551613" y="2424113"/>
            <a:ext cx="323850" cy="215900"/>
          </a:xfrm>
          <a:prstGeom prst="rect">
            <a:avLst/>
          </a:prstGeom>
          <a:solidFill>
            <a:srgbClr val="F1F8F9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36000" tIns="36000" rIns="36000" bIns="36000"/>
          <a:lstStyle/>
          <a:p>
            <a:pPr algn="ctr">
              <a:lnSpc>
                <a:spcPct val="60000"/>
              </a:lnSpc>
            </a:pPr>
            <a:r>
              <a:rPr lang="en-US" sz="1600" b="0">
                <a:solidFill>
                  <a:srgbClr val="4D4D4D"/>
                </a:solidFill>
                <a:sym typeface="Symbol" pitchFamily="18" charset="2"/>
              </a:rPr>
              <a:t>{a}</a:t>
            </a:r>
            <a:endParaRPr lang="ru-RU" sz="1600" b="0">
              <a:solidFill>
                <a:srgbClr val="4D4D4D"/>
              </a:solidFill>
              <a:sym typeface="Symbol" pitchFamily="18" charset="2"/>
            </a:endParaRPr>
          </a:p>
        </p:txBody>
      </p:sp>
      <p:cxnSp>
        <p:nvCxnSpPr>
          <p:cNvPr id="1028173" name="AutoShape 77"/>
          <p:cNvCxnSpPr>
            <a:cxnSpLocks noChangeShapeType="1"/>
            <a:stCxn id="1028145" idx="6"/>
            <a:endCxn id="1028145" idx="5"/>
          </p:cNvCxnSpPr>
          <p:nvPr/>
        </p:nvCxnSpPr>
        <p:spPr bwMode="auto">
          <a:xfrm flipH="1">
            <a:off x="8337550" y="2262188"/>
            <a:ext cx="46038" cy="98425"/>
          </a:xfrm>
          <a:prstGeom prst="curvedConnector4">
            <a:avLst>
              <a:gd name="adj1" fmla="val -475861"/>
              <a:gd name="adj2" fmla="val 359676"/>
            </a:avLst>
          </a:prstGeom>
          <a:noFill/>
          <a:ln w="12700">
            <a:solidFill>
              <a:schemeClr val="tx1"/>
            </a:solidFill>
            <a:prstDash val="sysDot"/>
            <a:round/>
            <a:headEnd/>
            <a:tailEnd type="triangle" w="med" len="lg"/>
          </a:ln>
          <a:effectLst/>
        </p:spPr>
      </p:cxnSp>
      <p:sp>
        <p:nvSpPr>
          <p:cNvPr id="1028175" name="Text Box 79"/>
          <p:cNvSpPr txBox="1">
            <a:spLocks noChangeArrowheads="1"/>
          </p:cNvSpPr>
          <p:nvPr/>
        </p:nvSpPr>
        <p:spPr bwMode="auto">
          <a:xfrm>
            <a:off x="8496300" y="2424113"/>
            <a:ext cx="323850" cy="215900"/>
          </a:xfrm>
          <a:prstGeom prst="rect">
            <a:avLst/>
          </a:prstGeom>
          <a:solidFill>
            <a:srgbClr val="F1F8F9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36000" tIns="36000" rIns="36000" bIns="36000"/>
          <a:lstStyle/>
          <a:p>
            <a:pPr algn="ctr">
              <a:lnSpc>
                <a:spcPct val="60000"/>
              </a:lnSpc>
            </a:pPr>
            <a:r>
              <a:rPr lang="en-US" sz="1600" b="0">
                <a:solidFill>
                  <a:srgbClr val="4D4D4D"/>
                </a:solidFill>
                <a:sym typeface="Symbol" pitchFamily="18" charset="2"/>
              </a:rPr>
              <a:t>{a}</a:t>
            </a:r>
            <a:endParaRPr lang="ru-RU" sz="1600" b="0">
              <a:solidFill>
                <a:srgbClr val="4D4D4D"/>
              </a:solidFill>
              <a:sym typeface="Symbol" pitchFamily="18" charset="2"/>
            </a:endParaRPr>
          </a:p>
        </p:txBody>
      </p:sp>
      <p:cxnSp>
        <p:nvCxnSpPr>
          <p:cNvPr id="1028176" name="AutoShape 80"/>
          <p:cNvCxnSpPr>
            <a:cxnSpLocks noChangeShapeType="1"/>
            <a:stCxn id="1028149" idx="6"/>
            <a:endCxn id="1028149" idx="4"/>
          </p:cNvCxnSpPr>
          <p:nvPr/>
        </p:nvCxnSpPr>
        <p:spPr bwMode="auto">
          <a:xfrm flipH="1">
            <a:off x="8250238" y="1327150"/>
            <a:ext cx="133350" cy="134938"/>
          </a:xfrm>
          <a:prstGeom prst="curvedConnector4">
            <a:avLst>
              <a:gd name="adj1" fmla="val -164287"/>
              <a:gd name="adj2" fmla="val 262352"/>
            </a:avLst>
          </a:prstGeom>
          <a:noFill/>
          <a:ln w="12700">
            <a:solidFill>
              <a:schemeClr val="tx1"/>
            </a:solidFill>
            <a:prstDash val="sysDot"/>
            <a:round/>
            <a:headEnd/>
            <a:tailEnd type="triangle" w="med" len="lg"/>
          </a:ln>
          <a:effectLst/>
        </p:spPr>
      </p:cxnSp>
      <p:sp>
        <p:nvSpPr>
          <p:cNvPr id="1028177" name="Text Box 81"/>
          <p:cNvSpPr txBox="1">
            <a:spLocks noChangeArrowheads="1"/>
          </p:cNvSpPr>
          <p:nvPr/>
        </p:nvSpPr>
        <p:spPr bwMode="auto">
          <a:xfrm>
            <a:off x="8459788" y="1412875"/>
            <a:ext cx="323850" cy="215900"/>
          </a:xfrm>
          <a:prstGeom prst="rect">
            <a:avLst/>
          </a:prstGeom>
          <a:solidFill>
            <a:srgbClr val="F1F8F9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36000" tIns="36000" rIns="36000" bIns="36000"/>
          <a:lstStyle/>
          <a:p>
            <a:pPr algn="ctr">
              <a:lnSpc>
                <a:spcPct val="60000"/>
              </a:lnSpc>
            </a:pPr>
            <a:r>
              <a:rPr lang="en-US" sz="2000">
                <a:solidFill>
                  <a:srgbClr val="4D4D4D"/>
                </a:solidFill>
                <a:sym typeface="Symbol" pitchFamily="18" charset="2"/>
              </a:rPr>
              <a:t></a:t>
            </a:r>
            <a:endParaRPr lang="ru-RU" sz="2000" b="0">
              <a:solidFill>
                <a:srgbClr val="4D4D4D"/>
              </a:solidFill>
              <a:sym typeface="Symbol" pitchFamily="18" charset="2"/>
            </a:endParaRPr>
          </a:p>
        </p:txBody>
      </p:sp>
      <p:sp>
        <p:nvSpPr>
          <p:cNvPr id="1028178" name="Text Box 82"/>
          <p:cNvSpPr txBox="1">
            <a:spLocks noChangeArrowheads="1"/>
          </p:cNvSpPr>
          <p:nvPr/>
        </p:nvSpPr>
        <p:spPr bwMode="auto">
          <a:xfrm>
            <a:off x="5435600" y="873125"/>
            <a:ext cx="2873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>
                <a:solidFill>
                  <a:srgbClr val="FF0000"/>
                </a:solidFill>
                <a:sym typeface="Wingdings" pitchFamily="2" charset="2"/>
              </a:rPr>
              <a:t></a:t>
            </a:r>
          </a:p>
        </p:txBody>
      </p:sp>
      <p:sp>
        <p:nvSpPr>
          <p:cNvPr id="1028179" name="Text Box 83"/>
          <p:cNvSpPr txBox="1">
            <a:spLocks noChangeArrowheads="1"/>
          </p:cNvSpPr>
          <p:nvPr/>
        </p:nvSpPr>
        <p:spPr bwMode="auto">
          <a:xfrm>
            <a:off x="6337300" y="1839913"/>
            <a:ext cx="2873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>
                <a:solidFill>
                  <a:srgbClr val="FF0000"/>
                </a:solidFill>
                <a:sym typeface="Wingdings" pitchFamily="2" charset="2"/>
              </a:rPr>
              <a:t></a:t>
            </a:r>
          </a:p>
        </p:txBody>
      </p:sp>
      <p:sp>
        <p:nvSpPr>
          <p:cNvPr id="1028180" name="Text Box 84"/>
          <p:cNvSpPr txBox="1">
            <a:spLocks noChangeArrowheads="1"/>
          </p:cNvSpPr>
          <p:nvPr/>
        </p:nvSpPr>
        <p:spPr bwMode="auto">
          <a:xfrm>
            <a:off x="6335713" y="2343150"/>
            <a:ext cx="287337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>
                <a:solidFill>
                  <a:srgbClr val="FF0000"/>
                </a:solidFill>
                <a:sym typeface="Wingdings" pitchFamily="2" charset="2"/>
              </a:rPr>
              <a:t></a:t>
            </a:r>
          </a:p>
        </p:txBody>
      </p:sp>
      <p:sp>
        <p:nvSpPr>
          <p:cNvPr id="1028182" name="Text Box 86"/>
          <p:cNvSpPr txBox="1">
            <a:spLocks noChangeArrowheads="1"/>
          </p:cNvSpPr>
          <p:nvPr/>
        </p:nvSpPr>
        <p:spPr bwMode="auto">
          <a:xfrm>
            <a:off x="7993063" y="2343150"/>
            <a:ext cx="287337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>
                <a:solidFill>
                  <a:srgbClr val="FF0000"/>
                </a:solidFill>
                <a:sym typeface="Wingdings" pitchFamily="2" charset="2"/>
              </a:rPr>
              <a:t></a:t>
            </a:r>
          </a:p>
        </p:txBody>
      </p:sp>
      <p:sp>
        <p:nvSpPr>
          <p:cNvPr id="1028183" name="Text Box 87"/>
          <p:cNvSpPr txBox="1">
            <a:spLocks noChangeArrowheads="1"/>
          </p:cNvSpPr>
          <p:nvPr/>
        </p:nvSpPr>
        <p:spPr bwMode="auto">
          <a:xfrm>
            <a:off x="7956550" y="1449388"/>
            <a:ext cx="2873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>
                <a:solidFill>
                  <a:srgbClr val="FF0000"/>
                </a:solidFill>
                <a:sym typeface="Wingdings" pitchFamily="2" charset="2"/>
              </a:rPr>
              <a:t></a:t>
            </a:r>
          </a:p>
        </p:txBody>
      </p:sp>
      <p:sp>
        <p:nvSpPr>
          <p:cNvPr id="1028161" name="Text Box 65"/>
          <p:cNvSpPr txBox="1">
            <a:spLocks noChangeArrowheads="1"/>
          </p:cNvSpPr>
          <p:nvPr/>
        </p:nvSpPr>
        <p:spPr bwMode="auto">
          <a:xfrm>
            <a:off x="6505575" y="1236663"/>
            <a:ext cx="144463" cy="173037"/>
          </a:xfrm>
          <a:prstGeom prst="rect">
            <a:avLst/>
          </a:prstGeom>
          <a:solidFill>
            <a:srgbClr val="F1F8F9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36000" tIns="36000" rIns="36000" bIns="36000"/>
          <a:lstStyle/>
          <a:p>
            <a:pPr algn="ctr">
              <a:lnSpc>
                <a:spcPct val="50000"/>
              </a:lnSpc>
            </a:pPr>
            <a:r>
              <a:rPr lang="en-US" sz="1600" b="0">
                <a:sym typeface="Symbol" pitchFamily="18" charset="2"/>
              </a:rPr>
              <a:t>b</a:t>
            </a:r>
            <a:endParaRPr lang="ru-RU" sz="1600" b="0">
              <a:sym typeface="Symbol" pitchFamily="18" charset="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1028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1028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1028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8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3.7037E-7 L 5E-6 0.21042 " pathEditMode="relative" rAng="0" ptsTypes="AA">
                                      <p:cBhvr>
                                        <p:cTn id="15" dur="500" fill="hold"/>
                                        <p:tgtEl>
                                          <p:spTgt spid="10281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0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1028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1028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8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0.21042 L 5E-6 0.27593 " pathEditMode="relative" rAng="0" ptsTypes="AA">
                                      <p:cBhvr>
                                        <p:cTn id="23" dur="500" fill="hold"/>
                                        <p:tgtEl>
                                          <p:spTgt spid="10281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10281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10281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8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281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281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02816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028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0281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0281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02816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028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0281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0281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02816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028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0281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0281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02816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028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0281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0281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02817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028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0281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0281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02817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1028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0281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0281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02817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1028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0281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0281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02817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028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0281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1028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2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10281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0281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6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10281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10281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0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0281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10281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7" dur="500"/>
                                        <p:tgtEl>
                                          <p:spTgt spid="1028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/>
                                        <p:tgtEl>
                                          <p:spTgt spid="1028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8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42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0.27593 L 5E-6 0.35208 " pathEditMode="relative" rAng="0" ptsTypes="AA">
                                      <p:cBhvr>
                                        <p:cTn id="101" dur="500" fill="hold"/>
                                        <p:tgtEl>
                                          <p:spTgt spid="10281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8"/>
                                    </p:animMotion>
                                  </p:childTnLst>
                                </p:cTn>
                              </p:par>
                              <p:par>
                                <p:cTn id="102" presetID="12" presetClass="exit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Left)">
                                      <p:cBhvr>
                                        <p:cTn id="103" dur="500"/>
                                        <p:tgtEl>
                                          <p:spTgt spid="10281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8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2" presetClass="exit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Left)">
                                      <p:cBhvr>
                                        <p:cTn id="106" dur="500"/>
                                        <p:tgtEl>
                                          <p:spTgt spid="10281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8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2" presetClass="exit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Left)">
                                      <p:cBhvr>
                                        <p:cTn id="109" dur="500"/>
                                        <p:tgtEl>
                                          <p:spTgt spid="10281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8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2" presetClass="exit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Left)">
                                      <p:cBhvr>
                                        <p:cTn id="112" dur="500"/>
                                        <p:tgtEl>
                                          <p:spTgt spid="10281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8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7" dur="500"/>
                                        <p:tgtEl>
                                          <p:spTgt spid="10281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/>
                                        <p:tgtEl>
                                          <p:spTgt spid="10281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8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10281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10281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102817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5" dur="1000"/>
                                        <p:tgtEl>
                                          <p:spTgt spid="1028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3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10281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10281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102817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1" dur="1000"/>
                                        <p:tgtEl>
                                          <p:spTgt spid="1028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10281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10281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Left)">
                                      <p:cBhvr>
                                        <p:cTn id="139" dur="500"/>
                                        <p:tgtEl>
                                          <p:spTgt spid="10281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8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42" presetClass="path" presetSubtype="0" accel="50000" decel="5000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0.35208 L 0.0158 0.45185 " pathEditMode="relative" rAng="0" ptsTypes="AA">
                                      <p:cBhvr>
                                        <p:cTn id="142" dur="500" fill="hold"/>
                                        <p:tgtEl>
                                          <p:spTgt spid="10281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" y="50"/>
                                    </p:animMotion>
                                  </p:childTnLst>
                                </p:cTn>
                              </p:par>
                              <p:par>
                                <p:cTn id="143" presetID="12" presetClass="exit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Left)">
                                      <p:cBhvr>
                                        <p:cTn id="144" dur="500"/>
                                        <p:tgtEl>
                                          <p:spTgt spid="10281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8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9" dur="500"/>
                                        <p:tgtEl>
                                          <p:spTgt spid="1028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0" dur="500"/>
                                        <p:tgtEl>
                                          <p:spTgt spid="1028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8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42" presetClass="path" presetSubtype="0" accel="50000" decel="5000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58 0.45185 L 0.07101 0.52014 " pathEditMode="relative" rAng="0" ptsTypes="AA">
                                      <p:cBhvr>
                                        <p:cTn id="153" dur="500" fill="hold"/>
                                        <p:tgtEl>
                                          <p:spTgt spid="10281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" y="3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1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Left)">
                                      <p:cBhvr>
                                        <p:cTn id="157" dur="500"/>
                                        <p:tgtEl>
                                          <p:spTgt spid="10281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8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42" presetClass="path" presetSubtype="0" accel="50000" decel="5000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7101 0.52014 L 0.0198 0.64097 " pathEditMode="relative" rAng="0" ptsTypes="AA">
                                      <p:cBhvr>
                                        <p:cTn id="160" dur="500" fill="hold"/>
                                        <p:tgtEl>
                                          <p:spTgt spid="10281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" y="6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8112" grpId="0"/>
      <p:bldP spid="1028113" grpId="0"/>
      <p:bldP spid="1028114" grpId="0"/>
      <p:bldP spid="1028115" grpId="0"/>
      <p:bldP spid="1028116" grpId="0"/>
      <p:bldP spid="1028117" grpId="0"/>
      <p:bldP spid="1028138" grpId="0"/>
      <p:bldP spid="1028138" grpId="1"/>
      <p:bldP spid="1028138" grpId="2"/>
      <p:bldP spid="1028138" grpId="3"/>
      <p:bldP spid="1028138" grpId="4"/>
      <p:bldP spid="1028138" grpId="5"/>
      <p:bldP spid="1028138" grpId="6"/>
      <p:bldP spid="1028139" grpId="0"/>
      <p:bldP spid="1028140" grpId="0"/>
      <p:bldP spid="1028167" grpId="0" animBg="1"/>
      <p:bldP spid="1028169" grpId="0" animBg="1"/>
      <p:bldP spid="1028171" grpId="0" animBg="1"/>
      <p:bldP spid="1028175" grpId="0" animBg="1"/>
      <p:bldP spid="1028177" grpId="1" animBg="1"/>
      <p:bldP spid="1028178" grpId="0"/>
      <p:bldP spid="1028178" grpId="1"/>
      <p:bldP spid="1028179" grpId="0"/>
      <p:bldP spid="1028179" grpId="1"/>
      <p:bldP spid="1028180" grpId="0"/>
      <p:bldP spid="1028180" grpId="1"/>
      <p:bldP spid="1028182" grpId="0"/>
      <p:bldP spid="1028182" grpId="1"/>
      <p:bldP spid="1028183" grpId="0"/>
      <p:bldP spid="1028183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99C31-072F-4B34-A3E8-07759842EE67}" type="slidenum">
              <a:rPr lang="ru-RU"/>
              <a:pPr/>
              <a:t>5</a:t>
            </a:fld>
            <a:endParaRPr lang="ru-RU"/>
          </a:p>
        </p:txBody>
      </p:sp>
      <p:sp>
        <p:nvSpPr>
          <p:cNvPr id="959491" name="Rectangle 3"/>
          <p:cNvSpPr>
            <a:spLocks noGrp="1" noChangeArrowheads="1"/>
          </p:cNvSpPr>
          <p:nvPr>
            <p:ph type="title"/>
          </p:nvPr>
        </p:nvSpPr>
        <p:spPr>
          <a:xfrm>
            <a:off x="179388" y="365125"/>
            <a:ext cx="8748712" cy="668338"/>
          </a:xfrm>
          <a:noFill/>
        </p:spPr>
        <p:txBody>
          <a:bodyPr tIns="90000" bIns="90000">
            <a:spAutoFit/>
          </a:bodyPr>
          <a:lstStyle/>
          <a:p>
            <a:r>
              <a:rPr lang="ru-RU" sz="3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2.3. </a:t>
            </a:r>
            <a:r>
              <a:rPr lang="ru-RU" sz="28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Безопасные кнопки, наблюдения и трассы</a:t>
            </a:r>
          </a:p>
        </p:txBody>
      </p:sp>
      <p:grpSp>
        <p:nvGrpSpPr>
          <p:cNvPr id="959492" name="Group 4"/>
          <p:cNvGrpSpPr>
            <a:grpSpLocks/>
          </p:cNvGrpSpPr>
          <p:nvPr/>
        </p:nvGrpSpPr>
        <p:grpSpPr bwMode="auto">
          <a:xfrm>
            <a:off x="0" y="0"/>
            <a:ext cx="9144000" cy="6865938"/>
            <a:chOff x="0" y="0"/>
            <a:chExt cx="5760" cy="4325"/>
          </a:xfrm>
        </p:grpSpPr>
        <p:sp>
          <p:nvSpPr>
            <p:cNvPr id="959493" name="Text Box 5"/>
            <p:cNvSpPr txBox="1">
              <a:spLocks noChangeArrowheads="1"/>
            </p:cNvSpPr>
            <p:nvPr/>
          </p:nvSpPr>
          <p:spPr bwMode="auto">
            <a:xfrm>
              <a:off x="3865" y="4114"/>
              <a:ext cx="1" cy="1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algn="just">
                <a:spcBef>
                  <a:spcPct val="50000"/>
                </a:spcBef>
              </a:pPr>
              <a:endParaRPr lang="ru-RU" sz="1600" b="0">
                <a:solidFill>
                  <a:srgbClr val="567F9E"/>
                </a:solidFill>
              </a:endParaRPr>
            </a:p>
          </p:txBody>
        </p:sp>
        <p:grpSp>
          <p:nvGrpSpPr>
            <p:cNvPr id="959494" name="Group 6"/>
            <p:cNvGrpSpPr>
              <a:grpSpLocks/>
            </p:cNvGrpSpPr>
            <p:nvPr/>
          </p:nvGrpSpPr>
          <p:grpSpPr bwMode="auto">
            <a:xfrm>
              <a:off x="0" y="0"/>
              <a:ext cx="5760" cy="4325"/>
              <a:chOff x="0" y="0"/>
              <a:chExt cx="5760" cy="4325"/>
            </a:xfrm>
          </p:grpSpPr>
          <p:grpSp>
            <p:nvGrpSpPr>
              <p:cNvPr id="959495" name="Group 7"/>
              <p:cNvGrpSpPr>
                <a:grpSpLocks/>
              </p:cNvGrpSpPr>
              <p:nvPr/>
            </p:nvGrpSpPr>
            <p:grpSpPr bwMode="auto">
              <a:xfrm>
                <a:off x="0" y="0"/>
                <a:ext cx="5760" cy="4325"/>
                <a:chOff x="0" y="0"/>
                <a:chExt cx="5760" cy="4325"/>
              </a:xfrm>
            </p:grpSpPr>
            <p:sp>
              <p:nvSpPr>
                <p:cNvPr id="959496" name="Rectangle 8"/>
                <p:cNvSpPr>
                  <a:spLocks noChangeArrowheads="1"/>
                </p:cNvSpPr>
                <p:nvPr/>
              </p:nvSpPr>
              <p:spPr bwMode="auto">
                <a:xfrm rot="5400000" flipV="1">
                  <a:off x="-2132" y="2159"/>
                  <a:ext cx="4320" cy="11"/>
                </a:xfrm>
                <a:prstGeom prst="rect">
                  <a:avLst/>
                </a:prstGeom>
                <a:gradFill rotWithShape="1">
                  <a:gsLst>
                    <a:gs pos="0">
                      <a:srgbClr val="7FA9D3"/>
                    </a:gs>
                    <a:gs pos="100000">
                      <a:srgbClr val="7FA9D3">
                        <a:gamma/>
                        <a:tint val="0"/>
                        <a:invGamma/>
                      </a:srgbClr>
                    </a:gs>
                  </a:gsLst>
                  <a:lin ang="0" scaled="1"/>
                </a:gra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959497" name="Rectangle 9"/>
                <p:cNvSpPr>
                  <a:spLocks noChangeArrowheads="1"/>
                </p:cNvSpPr>
                <p:nvPr/>
              </p:nvSpPr>
              <p:spPr bwMode="auto">
                <a:xfrm flipH="1" flipV="1">
                  <a:off x="0" y="50"/>
                  <a:ext cx="5760" cy="11"/>
                </a:xfrm>
                <a:prstGeom prst="rect">
                  <a:avLst/>
                </a:prstGeom>
                <a:gradFill rotWithShape="1">
                  <a:gsLst>
                    <a:gs pos="0">
                      <a:srgbClr val="7FA9D3"/>
                    </a:gs>
                    <a:gs pos="100000">
                      <a:srgbClr val="7FA9D3">
                        <a:gamma/>
                        <a:tint val="0"/>
                        <a:invGamma/>
                      </a:srgbClr>
                    </a:gs>
                  </a:gsLst>
                  <a:lin ang="0" scaled="1"/>
                </a:gra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959498" name="Rectangle 10"/>
                <p:cNvSpPr>
                  <a:spLocks noChangeArrowheads="1"/>
                </p:cNvSpPr>
                <p:nvPr/>
              </p:nvSpPr>
              <p:spPr bwMode="auto">
                <a:xfrm>
                  <a:off x="0" y="4274"/>
                  <a:ext cx="5760" cy="11"/>
                </a:xfrm>
                <a:prstGeom prst="rect">
                  <a:avLst/>
                </a:prstGeom>
                <a:gradFill rotWithShape="1">
                  <a:gsLst>
                    <a:gs pos="0">
                      <a:srgbClr val="7FA9D3"/>
                    </a:gs>
                    <a:gs pos="100000">
                      <a:srgbClr val="7FA9D3">
                        <a:gamma/>
                        <a:tint val="0"/>
                        <a:invGamma/>
                      </a:srgbClr>
                    </a:gs>
                  </a:gsLst>
                  <a:lin ang="0" scaled="1"/>
                </a:gra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959499" name="Rectangle 11"/>
                <p:cNvSpPr>
                  <a:spLocks noChangeArrowheads="1"/>
                </p:cNvSpPr>
                <p:nvPr/>
              </p:nvSpPr>
              <p:spPr bwMode="auto">
                <a:xfrm rot="5400000" flipV="1">
                  <a:off x="3550" y="2154"/>
                  <a:ext cx="4320" cy="11"/>
                </a:xfrm>
                <a:prstGeom prst="rect">
                  <a:avLst/>
                </a:prstGeom>
                <a:gradFill rotWithShape="1">
                  <a:gsLst>
                    <a:gs pos="0">
                      <a:srgbClr val="7FA9D3"/>
                    </a:gs>
                    <a:gs pos="100000">
                      <a:srgbClr val="7FA9D3">
                        <a:gamma/>
                        <a:tint val="0"/>
                        <a:invGamma/>
                      </a:srgbClr>
                    </a:gs>
                  </a:gsLst>
                  <a:lin ang="0" scaled="1"/>
                </a:gra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959500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147" y="4115"/>
                  <a:ext cx="2415" cy="15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lIns="0" tIns="0" rIns="0" bIns="0" anchor="b"/>
                <a:lstStyle/>
                <a:p>
                  <a:pPr>
                    <a:spcBef>
                      <a:spcPct val="50000"/>
                    </a:spcBef>
                  </a:pPr>
                  <a:r>
                    <a:rPr lang="ru-RU" sz="1600" b="0">
                      <a:solidFill>
                        <a:srgbClr val="567F9E"/>
                      </a:solidFill>
                    </a:rPr>
                    <a:t>Игорь Борисович Бурдонов </a:t>
                  </a:r>
                  <a:r>
                    <a:rPr lang="en-US" sz="1600" b="0">
                      <a:solidFill>
                        <a:srgbClr val="567F9E"/>
                      </a:solidFill>
                    </a:rPr>
                    <a:t>&amp;</a:t>
                  </a:r>
                  <a:r>
                    <a:rPr lang="ru-RU" sz="1600" b="0">
                      <a:solidFill>
                        <a:srgbClr val="567F9E"/>
                      </a:solidFill>
                    </a:rPr>
                    <a:t> Александр Сергеевич Косачев,   ИСП РАН</a:t>
                  </a:r>
                </a:p>
              </p:txBody>
            </p:sp>
            <p:sp>
              <p:nvSpPr>
                <p:cNvPr id="959501" name="Text Box 13"/>
                <p:cNvSpPr txBox="1">
                  <a:spLocks noChangeArrowheads="1"/>
                </p:cNvSpPr>
                <p:nvPr/>
              </p:nvSpPr>
              <p:spPr bwMode="auto">
                <a:xfrm>
                  <a:off x="68" y="30"/>
                  <a:ext cx="5602" cy="173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  <a:effectLst/>
              </p:spPr>
              <p:txBody>
                <a:bodyPr lIns="0" tIns="0" rIns="0" bIns="0"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ru-RU" b="0">
                      <a:solidFill>
                        <a:srgbClr val="567F9E"/>
                      </a:solidFill>
                      <a:latin typeface="Times New Roman" pitchFamily="18" charset="0"/>
                    </a:rPr>
                    <a:t>Симуляция систем с отказами и разрушением</a:t>
                  </a:r>
                </a:p>
              </p:txBody>
            </p:sp>
          </p:grpSp>
          <p:sp>
            <p:nvSpPr>
              <p:cNvPr id="959502" name="Text Box 14"/>
              <p:cNvSpPr txBox="1">
                <a:spLocks noChangeArrowheads="1"/>
              </p:cNvSpPr>
              <p:nvPr/>
            </p:nvSpPr>
            <p:spPr bwMode="auto">
              <a:xfrm>
                <a:off x="5443" y="3962"/>
                <a:ext cx="198" cy="134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lIns="0" tIns="0" rIns="0" bIns="0"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ru-RU" sz="1400" b="0"/>
                  <a:t>(12)</a:t>
                </a:r>
              </a:p>
            </p:txBody>
          </p:sp>
        </p:grpSp>
      </p:grpSp>
      <p:sp>
        <p:nvSpPr>
          <p:cNvPr id="959506" name="Text Box 18"/>
          <p:cNvSpPr txBox="1">
            <a:spLocks noChangeArrowheads="1"/>
          </p:cNvSpPr>
          <p:nvPr/>
        </p:nvSpPr>
        <p:spPr bwMode="auto">
          <a:xfrm>
            <a:off x="34925" y="6208713"/>
            <a:ext cx="107950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None/>
            </a:pPr>
            <a:r>
              <a:rPr lang="ru-RU" sz="1600">
                <a:latin typeface="Times New Roman" pitchFamily="18" charset="0"/>
                <a:sym typeface="Wingdings 3" pitchFamily="18" charset="2"/>
              </a:rPr>
              <a:t></a:t>
            </a:r>
          </a:p>
        </p:txBody>
      </p:sp>
      <p:sp>
        <p:nvSpPr>
          <p:cNvPr id="959507" name="Text Box 19"/>
          <p:cNvSpPr txBox="1">
            <a:spLocks noChangeArrowheads="1"/>
          </p:cNvSpPr>
          <p:nvPr/>
        </p:nvSpPr>
        <p:spPr bwMode="auto">
          <a:xfrm>
            <a:off x="34925" y="6389688"/>
            <a:ext cx="107950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None/>
            </a:pPr>
            <a:r>
              <a:rPr lang="ru-RU" sz="1600">
                <a:latin typeface="Times New Roman" pitchFamily="18" charset="0"/>
                <a:sym typeface="Wingdings 3" pitchFamily="18" charset="2"/>
              </a:rPr>
              <a:t></a:t>
            </a:r>
          </a:p>
        </p:txBody>
      </p:sp>
      <p:sp>
        <p:nvSpPr>
          <p:cNvPr id="959508" name="Text Box 20"/>
          <p:cNvSpPr txBox="1">
            <a:spLocks noChangeArrowheads="1"/>
          </p:cNvSpPr>
          <p:nvPr/>
        </p:nvSpPr>
        <p:spPr bwMode="auto">
          <a:xfrm>
            <a:off x="34925" y="6569075"/>
            <a:ext cx="107950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None/>
            </a:pPr>
            <a:r>
              <a:rPr lang="ru-RU" sz="1600">
                <a:latin typeface="Times New Roman" pitchFamily="18" charset="0"/>
                <a:sym typeface="Wingdings 3" pitchFamily="18" charset="2"/>
              </a:rPr>
              <a:t></a:t>
            </a:r>
          </a:p>
        </p:txBody>
      </p:sp>
      <p:sp>
        <p:nvSpPr>
          <p:cNvPr id="959573" name="Text Box 85"/>
          <p:cNvSpPr txBox="1">
            <a:spLocks noChangeArrowheads="1"/>
          </p:cNvSpPr>
          <p:nvPr/>
        </p:nvSpPr>
        <p:spPr bwMode="auto">
          <a:xfrm>
            <a:off x="215900" y="1268413"/>
            <a:ext cx="8721725" cy="360362"/>
          </a:xfrm>
          <a:prstGeom prst="rect">
            <a:avLst/>
          </a:prstGeom>
          <a:solidFill>
            <a:srgbClr val="F7F1D9"/>
          </a:solidFill>
          <a:ln w="12700">
            <a:solidFill>
              <a:srgbClr val="DAC052"/>
            </a:solidFill>
            <a:miter lim="800000"/>
            <a:headEnd/>
            <a:tailEnd/>
          </a:ln>
          <a:effectLst/>
        </p:spPr>
        <p:txBody>
          <a:bodyPr wrap="none" lIns="72000" tIns="36000" rIns="72000" bIns="36000">
            <a:spAutoFit/>
          </a:bodyPr>
          <a:lstStyle/>
          <a:p>
            <a:r>
              <a:rPr lang="ru-RU" i="1">
                <a:latin typeface="Times New Roman" pitchFamily="18" charset="0"/>
              </a:rPr>
              <a:t>Кнопка безопасна</a:t>
            </a:r>
            <a:r>
              <a:rPr lang="ru-RU" b="0">
                <a:latin typeface="Times New Roman" pitchFamily="18" charset="0"/>
                <a:sym typeface="Symbol" pitchFamily="18" charset="2"/>
              </a:rPr>
              <a:t>, если 1) нет</a:t>
            </a:r>
            <a:r>
              <a:rPr lang="ru-RU">
                <a:latin typeface="Courier New" pitchFamily="49" charset="0"/>
                <a:sym typeface="Symbol" pitchFamily="18" charset="2"/>
              </a:rPr>
              <a:t>  </a:t>
            </a:r>
            <a:r>
              <a:rPr lang="ru-RU" b="0">
                <a:latin typeface="Times New Roman" pitchFamily="18" charset="0"/>
                <a:sym typeface="Symbol" pitchFamily="18" charset="2"/>
              </a:rPr>
              <a:t>(после действия, разрешаемого кнопкой) и 2) нет</a:t>
            </a:r>
            <a:r>
              <a:rPr lang="ru-RU" b="0">
                <a:latin typeface="Courier New" pitchFamily="49" charset="0"/>
                <a:sym typeface="Symbol" pitchFamily="18" charset="2"/>
              </a:rPr>
              <a:t> </a:t>
            </a:r>
            <a:r>
              <a:rPr lang="ru-RU">
                <a:latin typeface="Courier New" pitchFamily="49" charset="0"/>
                <a:sym typeface="Symbol" pitchFamily="18" charset="2"/>
              </a:rPr>
              <a:t></a:t>
            </a:r>
            <a:r>
              <a:rPr lang="ru-RU" b="0">
                <a:latin typeface="Times New Roman" pitchFamily="18" charset="0"/>
                <a:sym typeface="Symbol" pitchFamily="18" charset="2"/>
              </a:rPr>
              <a:t> :</a:t>
            </a:r>
            <a:endParaRPr lang="en-US" b="0"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959574" name="Text Box 86"/>
          <p:cNvSpPr txBox="1">
            <a:spLocks noChangeArrowheads="1"/>
          </p:cNvSpPr>
          <p:nvPr/>
        </p:nvSpPr>
        <p:spPr bwMode="auto">
          <a:xfrm>
            <a:off x="257175" y="1709738"/>
            <a:ext cx="8707438" cy="1179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spcBef>
                <a:spcPct val="10000"/>
              </a:spcBef>
            </a:pPr>
            <a:r>
              <a:rPr lang="ru-RU" b="0" u="sng">
                <a:latin typeface="Times New Roman" pitchFamily="18" charset="0"/>
              </a:rPr>
              <a:t>в состоянии</a:t>
            </a:r>
            <a:r>
              <a:rPr lang="ru-RU" b="0" u="sng">
                <a:latin typeface="Courier New" pitchFamily="49" charset="0"/>
              </a:rPr>
              <a:t> </a:t>
            </a:r>
            <a:r>
              <a:rPr lang="en-US" u="sng">
                <a:latin typeface="Courier New" pitchFamily="49" charset="0"/>
              </a:rPr>
              <a:t>s</a:t>
            </a:r>
            <a:r>
              <a:rPr lang="ru-RU" b="0">
                <a:latin typeface="Times New Roman" pitchFamily="18" charset="0"/>
              </a:rPr>
              <a:t>:</a:t>
            </a:r>
            <a:r>
              <a:rPr lang="en-US" b="0">
                <a:latin typeface="Courier New" pitchFamily="49" charset="0"/>
              </a:rPr>
              <a:t> </a:t>
            </a:r>
            <a:r>
              <a:rPr lang="ru-RU">
                <a:solidFill>
                  <a:srgbClr val="000000"/>
                </a:solidFill>
                <a:latin typeface="Courier New" pitchFamily="49" charset="0"/>
              </a:rPr>
              <a:t>P</a:t>
            </a:r>
            <a:r>
              <a:rPr lang="ru-RU">
                <a:solidFill>
                  <a:srgbClr val="000000"/>
                </a:solidFill>
                <a:latin typeface="Times New Roman" pitchFamily="18" charset="0"/>
              </a:rPr>
              <a:t> </a:t>
            </a:r>
            <a:r>
              <a:rPr lang="ru-RU" i="1">
                <a:solidFill>
                  <a:srgbClr val="000000"/>
                </a:solidFill>
                <a:latin typeface="Times New Roman" pitchFamily="18" charset="0"/>
              </a:rPr>
              <a:t>safe</a:t>
            </a:r>
            <a:r>
              <a:rPr lang="ru-RU">
                <a:solidFill>
                  <a:srgbClr val="000000"/>
                </a:solidFill>
                <a:latin typeface="Times New Roman" pitchFamily="18" charset="0"/>
              </a:rPr>
              <a:t> </a:t>
            </a:r>
            <a:r>
              <a:rPr lang="ru-RU">
                <a:solidFill>
                  <a:srgbClr val="000000"/>
                </a:solidFill>
                <a:latin typeface="Courier New" pitchFamily="49" charset="0"/>
              </a:rPr>
              <a:t>s =</a:t>
            </a:r>
            <a:r>
              <a:rPr lang="en-US" baseline="-30000">
                <a:solidFill>
                  <a:srgbClr val="000000"/>
                </a:solidFill>
                <a:latin typeface="Times New Roman" pitchFamily="18" charset="0"/>
              </a:rPr>
              <a:t>def</a:t>
            </a:r>
            <a:r>
              <a:rPr lang="en-US">
                <a:solidFill>
                  <a:srgbClr val="000000"/>
                </a:solidFill>
                <a:latin typeface="Courier New" pitchFamily="49" charset="0"/>
              </a:rPr>
              <a:t> </a:t>
            </a:r>
            <a:r>
              <a:rPr lang="ru-RU">
                <a:solidFill>
                  <a:srgbClr val="000000"/>
                </a:solidFill>
                <a:latin typeface="Courier New" pitchFamily="49" charset="0"/>
              </a:rPr>
              <a:t>s</a:t>
            </a:r>
            <a:r>
              <a:rPr lang="ru-RU">
                <a:solidFill>
                  <a:srgbClr val="000000"/>
                </a:solidFill>
                <a:latin typeface="Courier New" pitchFamily="49" charset="0"/>
                <a:sym typeface="Symbol" pitchFamily="18" charset="2"/>
              </a:rPr>
              <a:t></a:t>
            </a:r>
            <a:r>
              <a:rPr lang="ru-RU">
                <a:solidFill>
                  <a:srgbClr val="000000"/>
                </a:solidFill>
                <a:latin typeface="Courier New" pitchFamily="49" charset="0"/>
              </a:rPr>
              <a:t> </a:t>
            </a:r>
            <a:r>
              <a:rPr lang="en-US">
                <a:solidFill>
                  <a:srgbClr val="000000"/>
                </a:solidFill>
                <a:latin typeface="Courier New" pitchFamily="49" charset="0"/>
              </a:rPr>
              <a:t>&amp;</a:t>
            </a:r>
            <a:r>
              <a:rPr lang="ru-RU">
                <a:solidFill>
                  <a:srgbClr val="000000"/>
                </a:solidFill>
                <a:latin typeface="Courier New" pitchFamily="49" charset="0"/>
              </a:rPr>
              <a:t> </a:t>
            </a:r>
            <a:r>
              <a:rPr lang="ru-RU">
                <a:solidFill>
                  <a:srgbClr val="000000"/>
                </a:solidFill>
                <a:latin typeface="Courier New" pitchFamily="49" charset="0"/>
                <a:sym typeface="Symbol" pitchFamily="18" charset="2"/>
              </a:rPr>
              <a:t></a:t>
            </a:r>
            <a:r>
              <a:rPr lang="en-US">
                <a:solidFill>
                  <a:srgbClr val="000000"/>
                </a:solidFill>
                <a:latin typeface="Courier New" pitchFamily="49" charset="0"/>
              </a:rPr>
              <a:t>s</a:t>
            </a:r>
            <a:r>
              <a:rPr lang="en-US">
                <a:solidFill>
                  <a:srgbClr val="000000"/>
                </a:solidFill>
                <a:latin typeface="Courier New" pitchFamily="49" charset="0"/>
                <a:sym typeface="Symbol" pitchFamily="18" charset="2"/>
              </a:rPr>
              <a:t></a:t>
            </a:r>
            <a:r>
              <a:rPr lang="ru-RU">
                <a:solidFill>
                  <a:srgbClr val="000000"/>
                </a:solidFill>
                <a:latin typeface="Courier New" pitchFamily="49" charset="0"/>
              </a:rPr>
              <a:t> </a:t>
            </a:r>
            <a:r>
              <a:rPr lang="en-US">
                <a:solidFill>
                  <a:srgbClr val="000000"/>
                </a:solidFill>
                <a:latin typeface="Courier New" pitchFamily="49" charset="0"/>
              </a:rPr>
              <a:t>&amp; </a:t>
            </a:r>
            <a:r>
              <a:rPr lang="en-US">
                <a:solidFill>
                  <a:srgbClr val="000000"/>
                </a:solidFill>
                <a:latin typeface="Courier New" pitchFamily="49" charset="0"/>
                <a:sym typeface="Symbol" pitchFamily="18" charset="2"/>
              </a:rPr>
              <a:t></a:t>
            </a:r>
            <a:r>
              <a:rPr lang="en-US">
                <a:solidFill>
                  <a:srgbClr val="000000"/>
                </a:solidFill>
                <a:latin typeface="Courier New" pitchFamily="49" charset="0"/>
              </a:rPr>
              <a:t>z</a:t>
            </a:r>
            <a:r>
              <a:rPr lang="en-US">
                <a:solidFill>
                  <a:srgbClr val="000000"/>
                </a:solidFill>
                <a:latin typeface="Courier New" pitchFamily="49" charset="0"/>
                <a:sym typeface="Symbol" pitchFamily="18" charset="2"/>
              </a:rPr>
              <a:t></a:t>
            </a:r>
            <a:r>
              <a:rPr lang="en-US">
                <a:solidFill>
                  <a:srgbClr val="000000"/>
                </a:solidFill>
                <a:latin typeface="Courier New" pitchFamily="49" charset="0"/>
              </a:rPr>
              <a:t>P</a:t>
            </a:r>
            <a:r>
              <a:rPr lang="ru-RU">
                <a:solidFill>
                  <a:srgbClr val="000000"/>
                </a:solidFill>
                <a:latin typeface="Courier New" pitchFamily="49" charset="0"/>
              </a:rPr>
              <a:t> </a:t>
            </a:r>
            <a:r>
              <a:rPr lang="ru-RU">
                <a:solidFill>
                  <a:srgbClr val="000000"/>
                </a:solidFill>
                <a:latin typeface="Courier New" pitchFamily="49" charset="0"/>
                <a:sym typeface="Symbol" pitchFamily="18" charset="2"/>
              </a:rPr>
              <a:t></a:t>
            </a:r>
            <a:r>
              <a:rPr lang="en-US">
                <a:solidFill>
                  <a:srgbClr val="000000"/>
                </a:solidFill>
                <a:latin typeface="Courier New" pitchFamily="49" charset="0"/>
              </a:rPr>
              <a:t>s</a:t>
            </a:r>
            <a:r>
              <a:rPr lang="en-US">
                <a:solidFill>
                  <a:srgbClr val="000000"/>
                </a:solidFill>
                <a:latin typeface="Courier New" pitchFamily="49" charset="0"/>
                <a:sym typeface="Symbol" pitchFamily="18" charset="2"/>
              </a:rPr>
              <a:t>z,</a:t>
            </a:r>
            <a:r>
              <a:rPr lang="ru-RU" b="0">
                <a:solidFill>
                  <a:srgbClr val="000000"/>
                </a:solidFill>
                <a:latin typeface="Times New Roman" pitchFamily="18" charset="0"/>
              </a:rPr>
              <a:t>;</a:t>
            </a:r>
            <a:endParaRPr lang="en-US" b="0">
              <a:solidFill>
                <a:srgbClr val="000000"/>
              </a:solidFill>
              <a:latin typeface="Times New Roman" pitchFamily="18" charset="0"/>
            </a:endParaRPr>
          </a:p>
          <a:p>
            <a:pPr>
              <a:spcBef>
                <a:spcPct val="10000"/>
              </a:spcBef>
            </a:pPr>
            <a:r>
              <a:rPr lang="ru-RU" b="0" u="sng">
                <a:solidFill>
                  <a:srgbClr val="000000"/>
                </a:solidFill>
                <a:latin typeface="Times New Roman" pitchFamily="18" charset="0"/>
              </a:rPr>
              <a:t>во множестве состояний</a:t>
            </a:r>
            <a:r>
              <a:rPr lang="ru-RU" b="0" u="sng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u="sng">
                <a:solidFill>
                  <a:srgbClr val="000000"/>
                </a:solidFill>
                <a:latin typeface="Courier New" pitchFamily="49" charset="0"/>
              </a:rPr>
              <a:t>M</a:t>
            </a:r>
            <a:r>
              <a:rPr lang="ru-RU" b="0">
                <a:solidFill>
                  <a:srgbClr val="000000"/>
                </a:solidFill>
                <a:latin typeface="Times New Roman" pitchFamily="18" charset="0"/>
              </a:rPr>
              <a:t>:</a:t>
            </a:r>
            <a:r>
              <a:rPr lang="ru-RU" b="0">
                <a:solidFill>
                  <a:srgbClr val="000000"/>
                </a:solidFill>
                <a:latin typeface="Courier New" pitchFamily="49" charset="0"/>
              </a:rPr>
              <a:t> </a:t>
            </a:r>
            <a:r>
              <a:rPr lang="ru-RU">
                <a:solidFill>
                  <a:srgbClr val="000000"/>
                </a:solidFill>
                <a:latin typeface="Courier New" pitchFamily="49" charset="0"/>
              </a:rPr>
              <a:t>P</a:t>
            </a:r>
            <a:r>
              <a:rPr lang="ru-RU">
                <a:solidFill>
                  <a:srgbClr val="000000"/>
                </a:solidFill>
                <a:latin typeface="Times New Roman" pitchFamily="18" charset="0"/>
              </a:rPr>
              <a:t> </a:t>
            </a:r>
            <a:r>
              <a:rPr lang="ru-RU" i="1">
                <a:solidFill>
                  <a:srgbClr val="000000"/>
                </a:solidFill>
                <a:latin typeface="Times New Roman" pitchFamily="18" charset="0"/>
              </a:rPr>
              <a:t>safe</a:t>
            </a:r>
            <a:r>
              <a:rPr lang="ru-RU">
                <a:solidFill>
                  <a:srgbClr val="000000"/>
                </a:solidFill>
                <a:latin typeface="Times New Roman" pitchFamily="18" charset="0"/>
              </a:rPr>
              <a:t> </a:t>
            </a:r>
            <a:r>
              <a:rPr lang="en-US">
                <a:solidFill>
                  <a:srgbClr val="000000"/>
                </a:solidFill>
                <a:latin typeface="Courier New" pitchFamily="49" charset="0"/>
              </a:rPr>
              <a:t>M</a:t>
            </a:r>
            <a:r>
              <a:rPr lang="ru-RU">
                <a:solidFill>
                  <a:srgbClr val="000000"/>
                </a:solidFill>
                <a:latin typeface="Courier New" pitchFamily="49" charset="0"/>
              </a:rPr>
              <a:t> =</a:t>
            </a:r>
            <a:r>
              <a:rPr lang="en-US" baseline="-30000">
                <a:solidFill>
                  <a:srgbClr val="000000"/>
                </a:solidFill>
                <a:latin typeface="Times New Roman" pitchFamily="18" charset="0"/>
              </a:rPr>
              <a:t>def</a:t>
            </a:r>
            <a:r>
              <a:rPr lang="ru-RU">
                <a:solidFill>
                  <a:srgbClr val="000000"/>
                </a:solidFill>
                <a:latin typeface="Courier New" pitchFamily="49" charset="0"/>
              </a:rPr>
              <a:t> </a:t>
            </a:r>
            <a:r>
              <a:rPr lang="en-US">
                <a:solidFill>
                  <a:srgbClr val="000000"/>
                </a:solidFill>
                <a:latin typeface="Courier New" pitchFamily="49" charset="0"/>
                <a:sym typeface="Symbol" pitchFamily="18" charset="2"/>
              </a:rPr>
              <a:t></a:t>
            </a:r>
            <a:r>
              <a:rPr lang="ru-RU">
                <a:solidFill>
                  <a:srgbClr val="000000"/>
                </a:solidFill>
                <a:latin typeface="Courier New" pitchFamily="49" charset="0"/>
              </a:rPr>
              <a:t>s</a:t>
            </a:r>
            <a:r>
              <a:rPr lang="en-US">
                <a:solidFill>
                  <a:srgbClr val="000000"/>
                </a:solidFill>
                <a:latin typeface="Courier New" pitchFamily="49" charset="0"/>
                <a:sym typeface="Symbol" pitchFamily="18" charset="2"/>
              </a:rPr>
              <a:t></a:t>
            </a:r>
            <a:r>
              <a:rPr lang="en-US">
                <a:solidFill>
                  <a:srgbClr val="000000"/>
                </a:solidFill>
                <a:latin typeface="Courier New" pitchFamily="49" charset="0"/>
              </a:rPr>
              <a:t>M</a:t>
            </a:r>
            <a:r>
              <a:rPr lang="ru-RU">
                <a:solidFill>
                  <a:srgbClr val="000000"/>
                </a:solidFill>
                <a:latin typeface="Courier New" pitchFamily="49" charset="0"/>
              </a:rPr>
              <a:t> P</a:t>
            </a:r>
            <a:r>
              <a:rPr lang="ru-RU">
                <a:solidFill>
                  <a:srgbClr val="000000"/>
                </a:solidFill>
                <a:latin typeface="Times New Roman" pitchFamily="18" charset="0"/>
              </a:rPr>
              <a:t> </a:t>
            </a:r>
            <a:r>
              <a:rPr lang="ru-RU" i="1">
                <a:solidFill>
                  <a:srgbClr val="000000"/>
                </a:solidFill>
                <a:latin typeface="Times New Roman" pitchFamily="18" charset="0"/>
              </a:rPr>
              <a:t>safe</a:t>
            </a:r>
            <a:r>
              <a:rPr lang="ru-RU">
                <a:solidFill>
                  <a:srgbClr val="000000"/>
                </a:solidFill>
                <a:latin typeface="Times New Roman" pitchFamily="18" charset="0"/>
              </a:rPr>
              <a:t> </a:t>
            </a:r>
            <a:r>
              <a:rPr lang="ru-RU">
                <a:solidFill>
                  <a:srgbClr val="000000"/>
                </a:solidFill>
                <a:latin typeface="Courier New" pitchFamily="49" charset="0"/>
              </a:rPr>
              <a:t>s</a:t>
            </a:r>
            <a:r>
              <a:rPr lang="ru-RU" b="0">
                <a:solidFill>
                  <a:srgbClr val="000000"/>
                </a:solidFill>
                <a:latin typeface="Times New Roman" pitchFamily="18" charset="0"/>
              </a:rPr>
              <a:t>;</a:t>
            </a:r>
            <a:endParaRPr lang="ru-RU" b="0" u="sng">
              <a:solidFill>
                <a:srgbClr val="000000"/>
              </a:solidFill>
              <a:latin typeface="Times New Roman" pitchFamily="18" charset="0"/>
            </a:endParaRPr>
          </a:p>
          <a:p>
            <a:pPr>
              <a:spcBef>
                <a:spcPct val="10000"/>
              </a:spcBef>
            </a:pPr>
            <a:r>
              <a:rPr lang="ru-RU" b="0" u="sng">
                <a:solidFill>
                  <a:srgbClr val="000000"/>
                </a:solidFill>
                <a:latin typeface="Times New Roman" pitchFamily="18" charset="0"/>
              </a:rPr>
              <a:t>после трассы</a:t>
            </a:r>
            <a:r>
              <a:rPr lang="ru-RU" b="0" u="sng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ru-RU" u="sng">
                <a:solidFill>
                  <a:srgbClr val="000000"/>
                </a:solidFill>
                <a:latin typeface="Courier New" pitchFamily="49" charset="0"/>
                <a:sym typeface="Symbol" pitchFamily="18" charset="2"/>
              </a:rPr>
              <a:t></a:t>
            </a:r>
            <a:r>
              <a:rPr lang="ru-RU" b="0" u="sng">
                <a:solidFill>
                  <a:srgbClr val="000000"/>
                </a:solidFill>
                <a:latin typeface="Times New Roman" pitchFamily="18" charset="0"/>
              </a:rPr>
              <a:t>, начинающейся в состоянии</a:t>
            </a:r>
            <a:r>
              <a:rPr lang="ru-RU" b="0" u="sng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u="sng">
                <a:solidFill>
                  <a:srgbClr val="000000"/>
                </a:solidFill>
                <a:latin typeface="Courier New" pitchFamily="49" charset="0"/>
              </a:rPr>
              <a:t>s</a:t>
            </a:r>
            <a:r>
              <a:rPr lang="ru-RU" b="0">
                <a:solidFill>
                  <a:srgbClr val="000000"/>
                </a:solidFill>
                <a:latin typeface="Times New Roman" pitchFamily="18" charset="0"/>
              </a:rPr>
              <a:t>:</a:t>
            </a:r>
            <a:r>
              <a:rPr lang="ru-RU" b="0">
                <a:solidFill>
                  <a:srgbClr val="000000"/>
                </a:solidFill>
                <a:latin typeface="Courier New" pitchFamily="49" charset="0"/>
              </a:rPr>
              <a:t> </a:t>
            </a:r>
            <a:r>
              <a:rPr lang="ru-RU">
                <a:solidFill>
                  <a:srgbClr val="000000"/>
                </a:solidFill>
                <a:latin typeface="Courier New" pitchFamily="49" charset="0"/>
              </a:rPr>
              <a:t>P</a:t>
            </a:r>
            <a:r>
              <a:rPr lang="ru-RU">
                <a:solidFill>
                  <a:srgbClr val="000000"/>
                </a:solidFill>
                <a:latin typeface="Times New Roman" pitchFamily="18" charset="0"/>
              </a:rPr>
              <a:t> </a:t>
            </a:r>
            <a:r>
              <a:rPr lang="ru-RU" i="1">
                <a:solidFill>
                  <a:srgbClr val="000000"/>
                </a:solidFill>
                <a:latin typeface="Times New Roman" pitchFamily="18" charset="0"/>
              </a:rPr>
              <a:t>safe</a:t>
            </a:r>
            <a:r>
              <a:rPr lang="ru-RU">
                <a:solidFill>
                  <a:srgbClr val="000000"/>
                </a:solidFill>
                <a:latin typeface="Times New Roman" pitchFamily="18" charset="0"/>
              </a:rPr>
              <a:t> </a:t>
            </a:r>
            <a:r>
              <a:rPr lang="en-US">
                <a:solidFill>
                  <a:srgbClr val="000000"/>
                </a:solidFill>
                <a:latin typeface="Courier New" pitchFamily="49" charset="0"/>
              </a:rPr>
              <a:t>s</a:t>
            </a:r>
            <a:r>
              <a:rPr lang="en-US">
                <a:solidFill>
                  <a:srgbClr val="000000"/>
                </a:solidFill>
                <a:latin typeface="Times New Roman" pitchFamily="18" charset="0"/>
              </a:rPr>
              <a:t> </a:t>
            </a:r>
            <a:r>
              <a:rPr lang="ru-RU" i="1">
                <a:solidFill>
                  <a:srgbClr val="000000"/>
                </a:solidFill>
                <a:latin typeface="Times New Roman" pitchFamily="18" charset="0"/>
              </a:rPr>
              <a:t>after</a:t>
            </a:r>
            <a:r>
              <a:rPr lang="ru-RU">
                <a:solidFill>
                  <a:srgbClr val="000000"/>
                </a:solidFill>
                <a:latin typeface="Times New Roman" pitchFamily="18" charset="0"/>
              </a:rPr>
              <a:t> </a:t>
            </a:r>
            <a:r>
              <a:rPr lang="ru-RU">
                <a:solidFill>
                  <a:srgbClr val="000000"/>
                </a:solidFill>
                <a:latin typeface="Courier New" pitchFamily="49" charset="0"/>
                <a:sym typeface="Symbol" pitchFamily="18" charset="2"/>
              </a:rPr>
              <a:t></a:t>
            </a:r>
            <a:r>
              <a:rPr lang="ru-RU">
                <a:solidFill>
                  <a:srgbClr val="000000"/>
                </a:solidFill>
                <a:latin typeface="Courier New" pitchFamily="49" charset="0"/>
              </a:rPr>
              <a:t> =</a:t>
            </a:r>
            <a:r>
              <a:rPr lang="en-US" baseline="-30000">
                <a:solidFill>
                  <a:srgbClr val="000000"/>
                </a:solidFill>
                <a:latin typeface="Times New Roman" pitchFamily="18" charset="0"/>
              </a:rPr>
              <a:t>def</a:t>
            </a:r>
            <a:r>
              <a:rPr lang="ru-RU">
                <a:solidFill>
                  <a:srgbClr val="000000"/>
                </a:solidFill>
                <a:latin typeface="Courier New" pitchFamily="49" charset="0"/>
              </a:rPr>
              <a:t> P</a:t>
            </a:r>
            <a:r>
              <a:rPr lang="ru-RU">
                <a:solidFill>
                  <a:srgbClr val="000000"/>
                </a:solidFill>
                <a:latin typeface="Times New Roman" pitchFamily="18" charset="0"/>
              </a:rPr>
              <a:t> </a:t>
            </a:r>
            <a:r>
              <a:rPr lang="ru-RU" i="1">
                <a:solidFill>
                  <a:srgbClr val="000000"/>
                </a:solidFill>
                <a:latin typeface="Times New Roman" pitchFamily="18" charset="0"/>
              </a:rPr>
              <a:t>safe</a:t>
            </a:r>
            <a:r>
              <a:rPr lang="ru-RU">
                <a:solidFill>
                  <a:srgbClr val="000000"/>
                </a:solidFill>
                <a:latin typeface="Times New Roman" pitchFamily="18" charset="0"/>
              </a:rPr>
              <a:t> </a:t>
            </a:r>
            <a:r>
              <a:rPr lang="ru-RU">
                <a:solidFill>
                  <a:srgbClr val="000000"/>
                </a:solidFill>
                <a:latin typeface="Courier New" pitchFamily="49" charset="0"/>
              </a:rPr>
              <a:t>(</a:t>
            </a:r>
            <a:r>
              <a:rPr lang="en-US">
                <a:solidFill>
                  <a:srgbClr val="000000"/>
                </a:solidFill>
                <a:latin typeface="Courier New" pitchFamily="49" charset="0"/>
              </a:rPr>
              <a:t>s</a:t>
            </a:r>
            <a:r>
              <a:rPr lang="en-US">
                <a:solidFill>
                  <a:srgbClr val="000000"/>
                </a:solidFill>
                <a:latin typeface="Times New Roman" pitchFamily="18" charset="0"/>
              </a:rPr>
              <a:t> </a:t>
            </a:r>
            <a:r>
              <a:rPr lang="ru-RU" i="1">
                <a:solidFill>
                  <a:srgbClr val="000000"/>
                </a:solidFill>
                <a:latin typeface="Times New Roman" pitchFamily="18" charset="0"/>
              </a:rPr>
              <a:t>after</a:t>
            </a:r>
            <a:r>
              <a:rPr lang="ru-RU">
                <a:solidFill>
                  <a:srgbClr val="000000"/>
                </a:solidFill>
                <a:latin typeface="Times New Roman" pitchFamily="18" charset="0"/>
              </a:rPr>
              <a:t> </a:t>
            </a:r>
            <a:r>
              <a:rPr lang="ru-RU">
                <a:solidFill>
                  <a:srgbClr val="000000"/>
                </a:solidFill>
                <a:latin typeface="Courier New" pitchFamily="49" charset="0"/>
                <a:sym typeface="Symbol" pitchFamily="18" charset="2"/>
              </a:rPr>
              <a:t></a:t>
            </a:r>
            <a:r>
              <a:rPr lang="ru-RU">
                <a:solidFill>
                  <a:srgbClr val="000000"/>
                </a:solidFill>
                <a:latin typeface="Courier New" pitchFamily="49" charset="0"/>
              </a:rPr>
              <a:t>)</a:t>
            </a:r>
            <a:r>
              <a:rPr lang="ru-RU" b="0">
                <a:solidFill>
                  <a:srgbClr val="000000"/>
                </a:solidFill>
                <a:latin typeface="Times New Roman" pitchFamily="18" charset="0"/>
              </a:rPr>
              <a:t>,</a:t>
            </a:r>
          </a:p>
          <a:p>
            <a:pPr>
              <a:spcBef>
                <a:spcPct val="10000"/>
              </a:spcBef>
            </a:pPr>
            <a:r>
              <a:rPr lang="ru-RU" b="0">
                <a:solidFill>
                  <a:srgbClr val="000000"/>
                </a:solidFill>
                <a:latin typeface="Times New Roman" pitchFamily="18" charset="0"/>
              </a:rPr>
              <a:t>где</a:t>
            </a:r>
            <a:r>
              <a:rPr lang="ru-RU" b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>
                <a:solidFill>
                  <a:srgbClr val="000000"/>
                </a:solidFill>
                <a:latin typeface="Courier New" pitchFamily="49" charset="0"/>
              </a:rPr>
              <a:t>s</a:t>
            </a:r>
            <a:r>
              <a:rPr lang="ru-RU">
                <a:solidFill>
                  <a:srgbClr val="000000"/>
                </a:solidFill>
                <a:latin typeface="Times New Roman" pitchFamily="18" charset="0"/>
              </a:rPr>
              <a:t> </a:t>
            </a:r>
            <a:r>
              <a:rPr lang="ru-RU" i="1">
                <a:solidFill>
                  <a:srgbClr val="000000"/>
                </a:solidFill>
                <a:latin typeface="Times New Roman" pitchFamily="18" charset="0"/>
              </a:rPr>
              <a:t>after</a:t>
            </a:r>
            <a:r>
              <a:rPr lang="ru-RU">
                <a:solidFill>
                  <a:srgbClr val="000000"/>
                </a:solidFill>
                <a:latin typeface="Times New Roman" pitchFamily="18" charset="0"/>
              </a:rPr>
              <a:t> </a:t>
            </a:r>
            <a:r>
              <a:rPr lang="ru-RU">
                <a:solidFill>
                  <a:srgbClr val="000000"/>
                </a:solidFill>
                <a:latin typeface="Courier New" pitchFamily="49" charset="0"/>
                <a:sym typeface="Symbol" pitchFamily="18" charset="2"/>
              </a:rPr>
              <a:t></a:t>
            </a:r>
            <a:r>
              <a:rPr lang="en-US">
                <a:solidFill>
                  <a:srgbClr val="000000"/>
                </a:solidFill>
                <a:latin typeface="Courier New" pitchFamily="49" charset="0"/>
                <a:sym typeface="Symbol" pitchFamily="18" charset="2"/>
              </a:rPr>
              <a:t> </a:t>
            </a:r>
            <a:r>
              <a:rPr lang="ru-RU">
                <a:solidFill>
                  <a:srgbClr val="000000"/>
                </a:solidFill>
                <a:latin typeface="Courier New" pitchFamily="49" charset="0"/>
              </a:rPr>
              <a:t>=</a:t>
            </a:r>
            <a:r>
              <a:rPr lang="en-US" baseline="-30000">
                <a:solidFill>
                  <a:srgbClr val="000000"/>
                </a:solidFill>
                <a:latin typeface="Times New Roman" pitchFamily="18" charset="0"/>
              </a:rPr>
              <a:t>def</a:t>
            </a:r>
            <a:r>
              <a:rPr lang="ru-RU">
                <a:solidFill>
                  <a:srgbClr val="000000"/>
                </a:solidFill>
                <a:latin typeface="Courier New" pitchFamily="49" charset="0"/>
              </a:rPr>
              <a:t> {</a:t>
            </a:r>
            <a:r>
              <a:rPr lang="en-US">
                <a:solidFill>
                  <a:srgbClr val="000000"/>
                </a:solidFill>
                <a:latin typeface="Courier New" pitchFamily="49" charset="0"/>
              </a:rPr>
              <a:t>s`</a:t>
            </a:r>
            <a:r>
              <a:rPr lang="ru-RU">
                <a:solidFill>
                  <a:srgbClr val="000000"/>
                </a:solidFill>
                <a:latin typeface="Times New Roman" pitchFamily="18" charset="0"/>
              </a:rPr>
              <a:t>|</a:t>
            </a:r>
            <a:r>
              <a:rPr lang="ru-RU">
                <a:solidFill>
                  <a:srgbClr val="000000"/>
                </a:solidFill>
                <a:latin typeface="Courier New" pitchFamily="49" charset="0"/>
              </a:rPr>
              <a:t>s</a:t>
            </a:r>
            <a:r>
              <a:rPr lang="en-US">
                <a:solidFill>
                  <a:srgbClr val="000000"/>
                </a:solidFill>
                <a:latin typeface="Courier New" pitchFamily="49" charset="0"/>
                <a:sym typeface="Symbol" pitchFamily="18" charset="2"/>
              </a:rPr>
              <a:t></a:t>
            </a:r>
            <a:r>
              <a:rPr lang="ru-RU">
                <a:solidFill>
                  <a:srgbClr val="000000"/>
                </a:solidFill>
                <a:latin typeface="Courier New" pitchFamily="49" charset="0"/>
                <a:sym typeface="Symbol" pitchFamily="18" charset="2"/>
              </a:rPr>
              <a:t></a:t>
            </a:r>
            <a:r>
              <a:rPr lang="en-US">
                <a:solidFill>
                  <a:srgbClr val="000000"/>
                </a:solidFill>
                <a:latin typeface="Courier New" pitchFamily="49" charset="0"/>
                <a:sym typeface="Symbol" pitchFamily="18" charset="2"/>
              </a:rPr>
              <a:t></a:t>
            </a:r>
            <a:r>
              <a:rPr lang="ru-RU">
                <a:solidFill>
                  <a:srgbClr val="000000"/>
                </a:solidFill>
                <a:latin typeface="Courier New" pitchFamily="49" charset="0"/>
              </a:rPr>
              <a:t>s`</a:t>
            </a:r>
            <a:r>
              <a:rPr lang="en-US">
                <a:solidFill>
                  <a:srgbClr val="000000"/>
                </a:solidFill>
                <a:latin typeface="Courier New" pitchFamily="49" charset="0"/>
              </a:rPr>
              <a:t>}</a:t>
            </a:r>
            <a:r>
              <a:rPr lang="ru-RU" b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ru-RU" b="0">
                <a:solidFill>
                  <a:srgbClr val="000000"/>
                </a:solidFill>
                <a:latin typeface="Times New Roman" pitchFamily="18" charset="0"/>
              </a:rPr>
              <a:t>множество состояний после трассы.</a:t>
            </a:r>
          </a:p>
        </p:txBody>
      </p:sp>
      <p:sp>
        <p:nvSpPr>
          <p:cNvPr id="959575" name="Text Box 87"/>
          <p:cNvSpPr txBox="1">
            <a:spLocks noChangeArrowheads="1"/>
          </p:cNvSpPr>
          <p:nvPr/>
        </p:nvSpPr>
        <p:spPr bwMode="auto">
          <a:xfrm>
            <a:off x="287338" y="3079750"/>
            <a:ext cx="8421687" cy="360363"/>
          </a:xfrm>
          <a:prstGeom prst="rect">
            <a:avLst/>
          </a:prstGeom>
          <a:solidFill>
            <a:srgbClr val="F7F1D9"/>
          </a:solidFill>
          <a:ln w="12700">
            <a:solidFill>
              <a:srgbClr val="DAC052"/>
            </a:solidFill>
            <a:miter lim="800000"/>
            <a:headEnd/>
            <a:tailEnd/>
          </a:ln>
          <a:effectLst/>
        </p:spPr>
        <p:txBody>
          <a:bodyPr wrap="none" lIns="72000" tIns="36000" rIns="72000" bIns="36000">
            <a:spAutoFit/>
          </a:bodyPr>
          <a:lstStyle/>
          <a:p>
            <a:r>
              <a:rPr lang="ru-RU" i="1">
                <a:latin typeface="Times New Roman" pitchFamily="18" charset="0"/>
              </a:rPr>
              <a:t>Наблюдение безопасно</a:t>
            </a:r>
            <a:r>
              <a:rPr lang="ru-RU" b="0">
                <a:latin typeface="Times New Roman" pitchFamily="18" charset="0"/>
                <a:sym typeface="Symbol" pitchFamily="18" charset="2"/>
              </a:rPr>
              <a:t>, если оно разрешается (хотя бы одной) безопасной кнопкой:</a:t>
            </a:r>
            <a:endParaRPr lang="en-US" b="0"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959577" name="Text Box 89"/>
          <p:cNvSpPr txBox="1">
            <a:spLocks noChangeArrowheads="1"/>
          </p:cNvSpPr>
          <p:nvPr/>
        </p:nvSpPr>
        <p:spPr bwMode="auto">
          <a:xfrm>
            <a:off x="215900" y="4260850"/>
            <a:ext cx="8753475" cy="1265238"/>
          </a:xfrm>
          <a:prstGeom prst="rect">
            <a:avLst/>
          </a:prstGeom>
          <a:solidFill>
            <a:srgbClr val="F7F1D9"/>
          </a:solidFill>
          <a:ln w="12700">
            <a:solidFill>
              <a:srgbClr val="DAC052"/>
            </a:solidFill>
            <a:miter lim="800000"/>
            <a:headEnd/>
            <a:tailEnd/>
          </a:ln>
          <a:effectLst/>
        </p:spPr>
        <p:txBody>
          <a:bodyPr wrap="none" lIns="72000" tIns="36000" rIns="72000" bIns="36000">
            <a:spAutoFit/>
          </a:bodyPr>
          <a:lstStyle/>
          <a:p>
            <a:r>
              <a:rPr lang="ru-RU" i="1">
                <a:latin typeface="Times New Roman" pitchFamily="18" charset="0"/>
              </a:rPr>
              <a:t>Трасса</a:t>
            </a:r>
            <a:r>
              <a:rPr lang="ru-RU">
                <a:solidFill>
                  <a:srgbClr val="000000"/>
                </a:solidFill>
                <a:latin typeface="Courier New" pitchFamily="49" charset="0"/>
              </a:rPr>
              <a:t> </a:t>
            </a:r>
            <a:r>
              <a:rPr lang="ru-RU">
                <a:solidFill>
                  <a:srgbClr val="000000"/>
                </a:solidFill>
                <a:latin typeface="Courier New" pitchFamily="49" charset="0"/>
                <a:sym typeface="Symbol" pitchFamily="18" charset="2"/>
              </a:rPr>
              <a:t></a:t>
            </a:r>
            <a:r>
              <a:rPr lang="ru-RU" b="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, начинающаяся в состоянии</a:t>
            </a:r>
            <a:r>
              <a:rPr lang="ru-RU">
                <a:solidFill>
                  <a:srgbClr val="000000"/>
                </a:solidFill>
                <a:latin typeface="Courier New" pitchFamily="49" charset="0"/>
                <a:sym typeface="Symbol" pitchFamily="18" charset="2"/>
              </a:rPr>
              <a:t> </a:t>
            </a:r>
            <a:r>
              <a:rPr lang="en-US">
                <a:solidFill>
                  <a:srgbClr val="000000"/>
                </a:solidFill>
                <a:latin typeface="Courier New" pitchFamily="49" charset="0"/>
                <a:sym typeface="Symbol" pitchFamily="18" charset="2"/>
              </a:rPr>
              <a:t>s</a:t>
            </a:r>
            <a:r>
              <a:rPr lang="ru-RU" b="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,</a:t>
            </a:r>
            <a:r>
              <a:rPr lang="en-US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ru-RU" i="1">
                <a:latin typeface="Times New Roman" pitchFamily="18" charset="0"/>
              </a:rPr>
              <a:t>безопасна</a:t>
            </a:r>
            <a:r>
              <a:rPr lang="ru-RU" b="0">
                <a:latin typeface="Times New Roman" pitchFamily="18" charset="0"/>
                <a:sym typeface="Symbol" pitchFamily="18" charset="2"/>
              </a:rPr>
              <a:t>, если</a:t>
            </a:r>
          </a:p>
          <a:p>
            <a:pPr>
              <a:spcBef>
                <a:spcPct val="10000"/>
              </a:spcBef>
            </a:pPr>
            <a:r>
              <a:rPr lang="ru-RU" b="0">
                <a:latin typeface="Times New Roman" pitchFamily="18" charset="0"/>
                <a:sym typeface="Symbol" pitchFamily="18" charset="2"/>
              </a:rPr>
              <a:t>1) в начальном состоянии трассы нет</a:t>
            </a:r>
            <a:r>
              <a:rPr lang="ru-RU">
                <a:latin typeface="Courier New" pitchFamily="49" charset="0"/>
                <a:sym typeface="Symbol" pitchFamily="18" charset="2"/>
              </a:rPr>
              <a:t> </a:t>
            </a:r>
            <a:r>
              <a:rPr lang="ru-RU" b="0">
                <a:latin typeface="Times New Roman" pitchFamily="18" charset="0"/>
                <a:sym typeface="Symbol" pitchFamily="18" charset="2"/>
              </a:rPr>
              <a:t>:</a:t>
            </a:r>
            <a:r>
              <a:rPr lang="ru-RU">
                <a:latin typeface="Courier New" pitchFamily="49" charset="0"/>
                <a:sym typeface="Symbol" pitchFamily="18" charset="2"/>
              </a:rPr>
              <a:t> </a:t>
            </a:r>
            <a:r>
              <a:rPr lang="ru-RU">
                <a:solidFill>
                  <a:srgbClr val="000000"/>
                </a:solidFill>
                <a:latin typeface="Courier New" pitchFamily="49" charset="0"/>
                <a:sym typeface="Symbol" pitchFamily="18" charset="2"/>
              </a:rPr>
              <a:t></a:t>
            </a:r>
            <a:r>
              <a:rPr lang="en-US">
                <a:solidFill>
                  <a:srgbClr val="000000"/>
                </a:solidFill>
                <a:latin typeface="Courier New" pitchFamily="49" charset="0"/>
                <a:sym typeface="Symbol" pitchFamily="18" charset="2"/>
              </a:rPr>
              <a:t>s</a:t>
            </a:r>
            <a:r>
              <a:rPr lang="ru-RU" b="0">
                <a:latin typeface="Times New Roman" pitchFamily="18" charset="0"/>
                <a:sym typeface="Symbol" pitchFamily="18" charset="2"/>
              </a:rPr>
              <a:t>;</a:t>
            </a:r>
          </a:p>
          <a:p>
            <a:pPr>
              <a:spcBef>
                <a:spcPct val="10000"/>
              </a:spcBef>
            </a:pPr>
            <a:r>
              <a:rPr lang="ru-RU" b="0">
                <a:latin typeface="Times New Roman" pitchFamily="18" charset="0"/>
                <a:sym typeface="Symbol" pitchFamily="18" charset="2"/>
              </a:rPr>
              <a:t>2) каждое наблюдение трассы безопасно после префикса трассы:</a:t>
            </a:r>
          </a:p>
          <a:p>
            <a:pPr>
              <a:spcBef>
                <a:spcPct val="10000"/>
              </a:spcBef>
            </a:pPr>
            <a:r>
              <a:rPr lang="ru-RU" b="0">
                <a:latin typeface="Times New Roman" pitchFamily="18" charset="0"/>
                <a:sym typeface="Symbol" pitchFamily="18" charset="2"/>
              </a:rPr>
              <a:t>для</a:t>
            </a:r>
            <a:r>
              <a:rPr lang="ru-RU">
                <a:solidFill>
                  <a:srgbClr val="000000"/>
                </a:solidFill>
                <a:latin typeface="Courier New" pitchFamily="49" charset="0"/>
              </a:rPr>
              <a:t> </a:t>
            </a:r>
            <a:r>
              <a:rPr lang="ru-RU">
                <a:solidFill>
                  <a:srgbClr val="000000"/>
                </a:solidFill>
                <a:latin typeface="Courier New" pitchFamily="49" charset="0"/>
                <a:sym typeface="Symbol" pitchFamily="18" charset="2"/>
              </a:rPr>
              <a:t></a:t>
            </a:r>
            <a:r>
              <a:rPr lang="ru-RU">
                <a:solidFill>
                  <a:srgbClr val="000000"/>
                </a:solidFill>
                <a:latin typeface="Courier New" pitchFamily="49" charset="0"/>
              </a:rPr>
              <a:t>=</a:t>
            </a:r>
            <a:r>
              <a:rPr lang="en-US">
                <a:solidFill>
                  <a:srgbClr val="000000"/>
                </a:solidFill>
                <a:latin typeface="Courier New" pitchFamily="49" charset="0"/>
                <a:sym typeface="Symbol" pitchFamily="18" charset="2"/>
              </a:rPr>
              <a:t></a:t>
            </a:r>
            <a:r>
              <a:rPr lang="en-US">
                <a:solidFill>
                  <a:srgbClr val="000000"/>
                </a:solidFill>
                <a:latin typeface="Courier New" pitchFamily="49" charset="0"/>
              </a:rPr>
              <a:t>u</a:t>
            </a:r>
            <a:r>
              <a:rPr lang="ru-RU" baseline="-25000">
                <a:solidFill>
                  <a:srgbClr val="000000"/>
                </a:solidFill>
                <a:latin typeface="Courier New" pitchFamily="49" charset="0"/>
              </a:rPr>
              <a:t>1</a:t>
            </a:r>
            <a:r>
              <a:rPr lang="en-US">
                <a:solidFill>
                  <a:srgbClr val="000000"/>
                </a:solidFill>
                <a:latin typeface="Courier New" pitchFamily="49" charset="0"/>
              </a:rPr>
              <a:t>,u</a:t>
            </a:r>
            <a:r>
              <a:rPr lang="en-US" baseline="-25000">
                <a:solidFill>
                  <a:srgbClr val="000000"/>
                </a:solidFill>
                <a:latin typeface="Courier New" pitchFamily="49" charset="0"/>
              </a:rPr>
              <a:t>2</a:t>
            </a:r>
            <a:r>
              <a:rPr lang="en-US">
                <a:solidFill>
                  <a:srgbClr val="000000"/>
                </a:solidFill>
                <a:latin typeface="Courier New" pitchFamily="49" charset="0"/>
              </a:rPr>
              <a:t>,…,u</a:t>
            </a:r>
            <a:r>
              <a:rPr lang="en-US" baseline="-25000">
                <a:solidFill>
                  <a:srgbClr val="000000"/>
                </a:solidFill>
                <a:latin typeface="Courier New" pitchFamily="49" charset="0"/>
              </a:rPr>
              <a:t>i</a:t>
            </a:r>
            <a:r>
              <a:rPr lang="ru-RU" baseline="-25000">
                <a:solidFill>
                  <a:srgbClr val="000000"/>
                </a:solidFill>
                <a:latin typeface="Courier New" pitchFamily="49" charset="0"/>
              </a:rPr>
              <a:t>-1</a:t>
            </a:r>
            <a:r>
              <a:rPr lang="en-US">
                <a:solidFill>
                  <a:srgbClr val="000000"/>
                </a:solidFill>
                <a:latin typeface="Courier New" pitchFamily="49" charset="0"/>
              </a:rPr>
              <a:t>,u</a:t>
            </a:r>
            <a:r>
              <a:rPr lang="en-US" baseline="-25000">
                <a:solidFill>
                  <a:srgbClr val="000000"/>
                </a:solidFill>
                <a:latin typeface="Courier New" pitchFamily="49" charset="0"/>
              </a:rPr>
              <a:t>i</a:t>
            </a:r>
            <a:r>
              <a:rPr lang="en-US">
                <a:solidFill>
                  <a:srgbClr val="000000"/>
                </a:solidFill>
                <a:latin typeface="Courier New" pitchFamily="49" charset="0"/>
              </a:rPr>
              <a:t>,…,u</a:t>
            </a:r>
            <a:r>
              <a:rPr lang="en-US" baseline="-25000">
                <a:solidFill>
                  <a:srgbClr val="000000"/>
                </a:solidFill>
                <a:latin typeface="Courier New" pitchFamily="49" charset="0"/>
              </a:rPr>
              <a:t>n</a:t>
            </a:r>
            <a:r>
              <a:rPr lang="en-US">
                <a:solidFill>
                  <a:srgbClr val="000000"/>
                </a:solidFill>
                <a:latin typeface="Courier New" pitchFamily="49" charset="0"/>
                <a:sym typeface="Symbol" pitchFamily="18" charset="2"/>
              </a:rPr>
              <a:t></a:t>
            </a:r>
            <a:r>
              <a:rPr lang="en-US">
                <a:solidFill>
                  <a:srgbClr val="000000"/>
                </a:solidFill>
                <a:latin typeface="Courier New" pitchFamily="49" charset="0"/>
              </a:rPr>
              <a:t> u</a:t>
            </a:r>
            <a:r>
              <a:rPr lang="en-US" baseline="-25000">
                <a:solidFill>
                  <a:srgbClr val="000000"/>
                </a:solidFill>
                <a:latin typeface="Courier New" pitchFamily="49" charset="0"/>
              </a:rPr>
              <a:t>i</a:t>
            </a:r>
            <a:r>
              <a:rPr lang="ru-RU">
                <a:solidFill>
                  <a:srgbClr val="000000"/>
                </a:solidFill>
                <a:latin typeface="Courier New" pitchFamily="49" charset="0"/>
              </a:rPr>
              <a:t> </a:t>
            </a:r>
            <a:r>
              <a:rPr lang="ru-RU" b="0">
                <a:latin typeface="Times New Roman" pitchFamily="18" charset="0"/>
                <a:sym typeface="Symbol" pitchFamily="18" charset="2"/>
              </a:rPr>
              <a:t>безопасно после</a:t>
            </a:r>
            <a:r>
              <a:rPr lang="ru-RU" b="0">
                <a:latin typeface="Courier New" pitchFamily="49" charset="0"/>
                <a:sym typeface="Symbol" pitchFamily="18" charset="2"/>
              </a:rPr>
              <a:t> </a:t>
            </a:r>
            <a:r>
              <a:rPr lang="en-US">
                <a:solidFill>
                  <a:srgbClr val="000000"/>
                </a:solidFill>
                <a:latin typeface="Courier New" pitchFamily="49" charset="0"/>
                <a:sym typeface="Symbol" pitchFamily="18" charset="2"/>
              </a:rPr>
              <a:t></a:t>
            </a:r>
            <a:r>
              <a:rPr lang="en-US">
                <a:solidFill>
                  <a:srgbClr val="000000"/>
                </a:solidFill>
                <a:latin typeface="Courier New" pitchFamily="49" charset="0"/>
              </a:rPr>
              <a:t>u</a:t>
            </a:r>
            <a:r>
              <a:rPr lang="ru-RU" baseline="-25000">
                <a:solidFill>
                  <a:srgbClr val="000000"/>
                </a:solidFill>
                <a:latin typeface="Courier New" pitchFamily="49" charset="0"/>
              </a:rPr>
              <a:t>1</a:t>
            </a:r>
            <a:r>
              <a:rPr lang="en-US">
                <a:solidFill>
                  <a:srgbClr val="000000"/>
                </a:solidFill>
                <a:latin typeface="Courier New" pitchFamily="49" charset="0"/>
              </a:rPr>
              <a:t>,u</a:t>
            </a:r>
            <a:r>
              <a:rPr lang="en-US" baseline="-25000">
                <a:solidFill>
                  <a:srgbClr val="000000"/>
                </a:solidFill>
                <a:latin typeface="Courier New" pitchFamily="49" charset="0"/>
              </a:rPr>
              <a:t>2</a:t>
            </a:r>
            <a:r>
              <a:rPr lang="en-US">
                <a:solidFill>
                  <a:srgbClr val="000000"/>
                </a:solidFill>
                <a:latin typeface="Courier New" pitchFamily="49" charset="0"/>
              </a:rPr>
              <a:t>,…,u</a:t>
            </a:r>
            <a:r>
              <a:rPr lang="en-US" baseline="-25000">
                <a:solidFill>
                  <a:srgbClr val="000000"/>
                </a:solidFill>
                <a:latin typeface="Courier New" pitchFamily="49" charset="0"/>
              </a:rPr>
              <a:t>i</a:t>
            </a:r>
            <a:r>
              <a:rPr lang="ru-RU" baseline="-25000">
                <a:solidFill>
                  <a:srgbClr val="000000"/>
                </a:solidFill>
                <a:latin typeface="Courier New" pitchFamily="49" charset="0"/>
              </a:rPr>
              <a:t>-1</a:t>
            </a:r>
            <a:r>
              <a:rPr lang="en-US">
                <a:solidFill>
                  <a:srgbClr val="000000"/>
                </a:solidFill>
                <a:latin typeface="Courier New" pitchFamily="49" charset="0"/>
                <a:sym typeface="Symbol" pitchFamily="18" charset="2"/>
              </a:rPr>
              <a:t></a:t>
            </a:r>
            <a:r>
              <a:rPr lang="ru-RU">
                <a:solidFill>
                  <a:srgbClr val="000000"/>
                </a:solidFill>
                <a:latin typeface="Courier New" pitchFamily="49" charset="0"/>
                <a:sym typeface="Symbol" pitchFamily="18" charset="2"/>
              </a:rPr>
              <a:t> </a:t>
            </a:r>
            <a:r>
              <a:rPr lang="ru-RU" b="0">
                <a:latin typeface="Times New Roman" pitchFamily="18" charset="0"/>
                <a:sym typeface="Symbol" pitchFamily="18" charset="2"/>
              </a:rPr>
              <a:t>для</a:t>
            </a:r>
            <a:r>
              <a:rPr lang="ru-RU">
                <a:latin typeface="Courier New" pitchFamily="49" charset="0"/>
                <a:sym typeface="Symbol" pitchFamily="18" charset="2"/>
              </a:rPr>
              <a:t> </a:t>
            </a:r>
            <a:r>
              <a:rPr lang="en-US">
                <a:latin typeface="Courier New" pitchFamily="49" charset="0"/>
                <a:sym typeface="Symbol" pitchFamily="18" charset="2"/>
              </a:rPr>
              <a:t>i=1..n</a:t>
            </a:r>
            <a:r>
              <a:rPr lang="ru-RU" b="0">
                <a:latin typeface="Times New Roman" pitchFamily="18" charset="0"/>
                <a:sym typeface="Symbol" pitchFamily="18" charset="2"/>
              </a:rPr>
              <a:t>.</a:t>
            </a:r>
          </a:p>
        </p:txBody>
      </p:sp>
      <p:sp>
        <p:nvSpPr>
          <p:cNvPr id="959578" name="Text Box 90"/>
          <p:cNvSpPr txBox="1">
            <a:spLocks noChangeArrowheads="1"/>
          </p:cNvSpPr>
          <p:nvPr/>
        </p:nvSpPr>
        <p:spPr bwMode="auto">
          <a:xfrm>
            <a:off x="347663" y="3500438"/>
            <a:ext cx="7319962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spcBef>
                <a:spcPct val="10000"/>
              </a:spcBef>
            </a:pPr>
            <a:r>
              <a:rPr lang="ru-RU" b="0" u="sng">
                <a:latin typeface="Times New Roman" pitchFamily="18" charset="0"/>
              </a:rPr>
              <a:t>отказ</a:t>
            </a:r>
            <a:r>
              <a:rPr lang="ru-RU" b="0">
                <a:latin typeface="Courier New" pitchFamily="49" charset="0"/>
              </a:rPr>
              <a:t> </a:t>
            </a:r>
            <a:r>
              <a:rPr lang="en-US">
                <a:latin typeface="Courier New" pitchFamily="49" charset="0"/>
              </a:rPr>
              <a:t>P</a:t>
            </a:r>
            <a:r>
              <a:rPr lang="ru-RU">
                <a:latin typeface="Courier New" pitchFamily="49" charset="0"/>
              </a:rPr>
              <a:t> </a:t>
            </a:r>
            <a:r>
              <a:rPr lang="ru-RU" b="0">
                <a:latin typeface="Times New Roman" pitchFamily="18" charset="0"/>
              </a:rPr>
              <a:t>безопасен, если безопасна кнопка</a:t>
            </a:r>
            <a:r>
              <a:rPr lang="en-US" b="0">
                <a:latin typeface="Courier New" pitchFamily="49" charset="0"/>
              </a:rPr>
              <a:t> </a:t>
            </a:r>
            <a:r>
              <a:rPr lang="ru-RU">
                <a:solidFill>
                  <a:srgbClr val="000000"/>
                </a:solidFill>
                <a:latin typeface="Courier New" pitchFamily="49" charset="0"/>
              </a:rPr>
              <a:t>P</a:t>
            </a:r>
            <a:r>
              <a:rPr lang="ru-RU" b="0">
                <a:solidFill>
                  <a:srgbClr val="000000"/>
                </a:solidFill>
                <a:latin typeface="Times New Roman" pitchFamily="18" charset="0"/>
              </a:rPr>
              <a:t>;</a:t>
            </a:r>
            <a:endParaRPr lang="en-US" b="0">
              <a:solidFill>
                <a:srgbClr val="000000"/>
              </a:solidFill>
              <a:latin typeface="Times New Roman" pitchFamily="18" charset="0"/>
            </a:endParaRPr>
          </a:p>
          <a:p>
            <a:pPr>
              <a:spcBef>
                <a:spcPct val="10000"/>
              </a:spcBef>
            </a:pPr>
            <a:r>
              <a:rPr lang="ru-RU" b="0" u="sng">
                <a:solidFill>
                  <a:srgbClr val="000000"/>
                </a:solidFill>
                <a:latin typeface="Times New Roman" pitchFamily="18" charset="0"/>
              </a:rPr>
              <a:t>внешнее действие</a:t>
            </a:r>
            <a:r>
              <a:rPr lang="ru-RU" b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>
                <a:solidFill>
                  <a:srgbClr val="000000"/>
                </a:solidFill>
                <a:latin typeface="Courier New" pitchFamily="49" charset="0"/>
              </a:rPr>
              <a:t>z</a:t>
            </a:r>
            <a:r>
              <a:rPr lang="ru-RU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ru-RU" b="0">
                <a:solidFill>
                  <a:srgbClr val="000000"/>
                </a:solidFill>
                <a:latin typeface="Times New Roman" pitchFamily="18" charset="0"/>
              </a:rPr>
              <a:t>безопасно, если</a:t>
            </a:r>
            <a:r>
              <a:rPr lang="ru-RU" b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ru-RU">
                <a:solidFill>
                  <a:srgbClr val="000000"/>
                </a:solidFill>
                <a:latin typeface="Courier New" pitchFamily="49" charset="0"/>
                <a:sym typeface="Symbol" pitchFamily="18" charset="2"/>
              </a:rPr>
              <a:t></a:t>
            </a:r>
            <a:r>
              <a:rPr lang="ru-RU" b="0">
                <a:solidFill>
                  <a:srgbClr val="000000"/>
                </a:solidFill>
                <a:latin typeface="Times New Roman" pitchFamily="18" charset="0"/>
              </a:rPr>
              <a:t> кнопка</a:t>
            </a:r>
            <a:r>
              <a:rPr lang="ru-RU" b="0">
                <a:solidFill>
                  <a:srgbClr val="000000"/>
                </a:solidFill>
                <a:latin typeface="Courier New" pitchFamily="49" charset="0"/>
              </a:rPr>
              <a:t> </a:t>
            </a:r>
            <a:r>
              <a:rPr lang="ru-RU">
                <a:solidFill>
                  <a:srgbClr val="000000"/>
                </a:solidFill>
                <a:latin typeface="Courier New" pitchFamily="49" charset="0"/>
              </a:rPr>
              <a:t>P</a:t>
            </a:r>
            <a:r>
              <a:rPr lang="ru-RU" b="0">
                <a:solidFill>
                  <a:srgbClr val="000000"/>
                </a:solidFill>
                <a:latin typeface="Times New Roman" pitchFamily="18" charset="0"/>
              </a:rPr>
              <a:t>:</a:t>
            </a:r>
            <a:r>
              <a:rPr lang="ru-RU" b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>
                <a:solidFill>
                  <a:srgbClr val="000000"/>
                </a:solidFill>
                <a:latin typeface="Courier New" pitchFamily="49" charset="0"/>
              </a:rPr>
              <a:t>z</a:t>
            </a:r>
            <a:r>
              <a:rPr lang="en-US">
                <a:solidFill>
                  <a:srgbClr val="000000"/>
                </a:solidFill>
                <a:latin typeface="Courier New" pitchFamily="49" charset="0"/>
                <a:sym typeface="Symbol" pitchFamily="18" charset="2"/>
              </a:rPr>
              <a:t></a:t>
            </a:r>
            <a:r>
              <a:rPr lang="en-US">
                <a:solidFill>
                  <a:srgbClr val="000000"/>
                </a:solidFill>
                <a:latin typeface="Courier New" pitchFamily="49" charset="0"/>
              </a:rPr>
              <a:t>P</a:t>
            </a:r>
            <a:r>
              <a:rPr lang="ru-RU" b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ru-RU" b="0">
                <a:solidFill>
                  <a:srgbClr val="000000"/>
                </a:solidFill>
                <a:latin typeface="Times New Roman" pitchFamily="18" charset="0"/>
              </a:rPr>
              <a:t>и</a:t>
            </a:r>
            <a:r>
              <a:rPr lang="ru-RU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>
                <a:solidFill>
                  <a:srgbClr val="000000"/>
                </a:solidFill>
                <a:latin typeface="Courier New" pitchFamily="49" charset="0"/>
              </a:rPr>
              <a:t>P</a:t>
            </a:r>
            <a:r>
              <a:rPr lang="ru-RU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ru-RU" b="0">
                <a:solidFill>
                  <a:srgbClr val="000000"/>
                </a:solidFill>
                <a:latin typeface="Times New Roman" pitchFamily="18" charset="0"/>
              </a:rPr>
              <a:t>безопасна.</a:t>
            </a:r>
          </a:p>
        </p:txBody>
      </p:sp>
      <p:sp>
        <p:nvSpPr>
          <p:cNvPr id="959579" name="Text Box 91"/>
          <p:cNvSpPr txBox="1">
            <a:spLocks noChangeArrowheads="1"/>
          </p:cNvSpPr>
          <p:nvPr/>
        </p:nvSpPr>
        <p:spPr bwMode="auto">
          <a:xfrm>
            <a:off x="252413" y="5697538"/>
            <a:ext cx="7272337" cy="360362"/>
          </a:xfrm>
          <a:prstGeom prst="rect">
            <a:avLst/>
          </a:prstGeom>
          <a:solidFill>
            <a:srgbClr val="F7F1D9"/>
          </a:solidFill>
          <a:ln w="12700">
            <a:solidFill>
              <a:srgbClr val="DAC052"/>
            </a:solidFill>
            <a:miter lim="800000"/>
            <a:headEnd/>
            <a:tailEnd/>
          </a:ln>
          <a:effectLst/>
        </p:spPr>
        <p:txBody>
          <a:bodyPr wrap="none" lIns="72000" tIns="36000" rIns="72000" bIns="36000">
            <a:spAutoFit/>
          </a:bodyPr>
          <a:lstStyle/>
          <a:p>
            <a:r>
              <a:rPr lang="en-US" i="1">
                <a:latin typeface="Times New Roman" pitchFamily="18" charset="0"/>
                <a:sym typeface="Symbol" pitchFamily="18" charset="2"/>
              </a:rPr>
              <a:t>Safe</a:t>
            </a:r>
            <a:r>
              <a:rPr lang="en-US">
                <a:latin typeface="Courier New" pitchFamily="49" charset="0"/>
                <a:sym typeface="Symbol" pitchFamily="18" charset="2"/>
              </a:rPr>
              <a:t>(s)</a:t>
            </a:r>
            <a:r>
              <a:rPr lang="ru-RU">
                <a:latin typeface="Courier New" pitchFamily="49" charset="0"/>
                <a:sym typeface="Symbol" pitchFamily="18" charset="2"/>
              </a:rPr>
              <a:t> </a:t>
            </a:r>
            <a:r>
              <a:rPr lang="ru-RU" b="0">
                <a:latin typeface="Times New Roman" pitchFamily="18" charset="0"/>
                <a:sym typeface="Symbol" pitchFamily="18" charset="2"/>
              </a:rPr>
              <a:t>– множество безопасных трасс, начинающихся в состоянии</a:t>
            </a:r>
            <a:r>
              <a:rPr lang="ru-RU">
                <a:latin typeface="Courier New" pitchFamily="49" charset="0"/>
                <a:sym typeface="Symbol" pitchFamily="18" charset="2"/>
              </a:rPr>
              <a:t> </a:t>
            </a:r>
            <a:r>
              <a:rPr lang="en-US">
                <a:latin typeface="Courier New" pitchFamily="49" charset="0"/>
                <a:sym typeface="Symbol" pitchFamily="18" charset="2"/>
              </a:rPr>
              <a:t>s</a:t>
            </a:r>
            <a:r>
              <a:rPr lang="ru-RU" b="0">
                <a:latin typeface="Times New Roman" pitchFamily="18" charset="0"/>
                <a:sym typeface="Symbol" pitchFamily="18" charset="2"/>
              </a:rPr>
              <a:t>.</a:t>
            </a:r>
            <a:endParaRPr lang="en-US" b="0"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959580" name="Text Box 92"/>
          <p:cNvSpPr txBox="1">
            <a:spLocks noChangeArrowheads="1"/>
          </p:cNvSpPr>
          <p:nvPr/>
        </p:nvSpPr>
        <p:spPr bwMode="auto">
          <a:xfrm>
            <a:off x="0" y="1263650"/>
            <a:ext cx="2873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>
                <a:solidFill>
                  <a:srgbClr val="FF0000"/>
                </a:solidFill>
                <a:sym typeface="Wingdings" pitchFamily="2" charset="2"/>
              </a:rPr>
              <a:t>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9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959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Left)">
                                      <p:cBhvr>
                                        <p:cTn id="11" dur="500"/>
                                        <p:tgtEl>
                                          <p:spTgt spid="9595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9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2.59259E-6 L 5E-6 0.2625 " pathEditMode="relative" rAng="0" ptsTypes="AA">
                                      <p:cBhvr>
                                        <p:cTn id="14" dur="500" fill="hold"/>
                                        <p:tgtEl>
                                          <p:spTgt spid="95958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9595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9595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9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42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0.26296 L 5E-6 0.44143 " pathEditMode="relative" rAng="0" ptsTypes="AA">
                                      <p:cBhvr>
                                        <p:cTn id="22" dur="500" fill="hold"/>
                                        <p:tgtEl>
                                          <p:spTgt spid="95958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Left)">
                                      <p:cBhvr>
                                        <p:cTn id="26" dur="500"/>
                                        <p:tgtEl>
                                          <p:spTgt spid="9595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9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42" presetClass="path" presetSubtype="0" accel="50000" decel="5000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0.43611 L 5E-6 0.64606 " pathEditMode="relative" rAng="0" ptsTypes="AA">
                                      <p:cBhvr>
                                        <p:cTn id="29" dur="500" fill="hold"/>
                                        <p:tgtEl>
                                          <p:spTgt spid="95958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0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9506" grpId="0"/>
      <p:bldP spid="959507" grpId="0"/>
      <p:bldP spid="959508" grpId="0"/>
      <p:bldP spid="959580" grpId="1"/>
      <p:bldP spid="959580" grpId="2"/>
      <p:bldP spid="959580" grpId="3"/>
      <p:bldP spid="959580" grpId="4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62C10-2285-4EB9-B2A1-D40746358D13}" type="slidenum">
              <a:rPr lang="ru-RU"/>
              <a:pPr/>
              <a:t>6</a:t>
            </a:fld>
            <a:endParaRPr lang="ru-RU"/>
          </a:p>
        </p:txBody>
      </p:sp>
      <p:sp>
        <p:nvSpPr>
          <p:cNvPr id="966658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365125"/>
            <a:ext cx="8748712" cy="668338"/>
          </a:xfrm>
          <a:noFill/>
        </p:spPr>
        <p:txBody>
          <a:bodyPr tIns="90000" bIns="90000">
            <a:spAutoFit/>
          </a:bodyPr>
          <a:lstStyle/>
          <a:p>
            <a:r>
              <a:rPr lang="ru-RU" sz="3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2.3. </a:t>
            </a:r>
            <a:r>
              <a:rPr lang="ru-RU" sz="28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Гипотеза о безопасности и конформность</a:t>
            </a:r>
          </a:p>
        </p:txBody>
      </p:sp>
      <p:grpSp>
        <p:nvGrpSpPr>
          <p:cNvPr id="966659" name="Group 3"/>
          <p:cNvGrpSpPr>
            <a:grpSpLocks/>
          </p:cNvGrpSpPr>
          <p:nvPr/>
        </p:nvGrpSpPr>
        <p:grpSpPr bwMode="auto">
          <a:xfrm>
            <a:off x="0" y="0"/>
            <a:ext cx="9144000" cy="6865938"/>
            <a:chOff x="0" y="0"/>
            <a:chExt cx="5760" cy="4325"/>
          </a:xfrm>
        </p:grpSpPr>
        <p:sp>
          <p:nvSpPr>
            <p:cNvPr id="966660" name="Text Box 4"/>
            <p:cNvSpPr txBox="1">
              <a:spLocks noChangeArrowheads="1"/>
            </p:cNvSpPr>
            <p:nvPr/>
          </p:nvSpPr>
          <p:spPr bwMode="auto">
            <a:xfrm>
              <a:off x="3865" y="4114"/>
              <a:ext cx="1" cy="1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algn="just">
                <a:spcBef>
                  <a:spcPct val="50000"/>
                </a:spcBef>
              </a:pPr>
              <a:endParaRPr lang="ru-RU" sz="1600" b="0">
                <a:solidFill>
                  <a:srgbClr val="567F9E"/>
                </a:solidFill>
              </a:endParaRPr>
            </a:p>
          </p:txBody>
        </p:sp>
        <p:grpSp>
          <p:nvGrpSpPr>
            <p:cNvPr id="966661" name="Group 5"/>
            <p:cNvGrpSpPr>
              <a:grpSpLocks/>
            </p:cNvGrpSpPr>
            <p:nvPr/>
          </p:nvGrpSpPr>
          <p:grpSpPr bwMode="auto">
            <a:xfrm>
              <a:off x="0" y="0"/>
              <a:ext cx="5760" cy="4325"/>
              <a:chOff x="0" y="0"/>
              <a:chExt cx="5760" cy="4325"/>
            </a:xfrm>
          </p:grpSpPr>
          <p:grpSp>
            <p:nvGrpSpPr>
              <p:cNvPr id="966662" name="Group 6"/>
              <p:cNvGrpSpPr>
                <a:grpSpLocks/>
              </p:cNvGrpSpPr>
              <p:nvPr/>
            </p:nvGrpSpPr>
            <p:grpSpPr bwMode="auto">
              <a:xfrm>
                <a:off x="0" y="0"/>
                <a:ext cx="5760" cy="4325"/>
                <a:chOff x="0" y="0"/>
                <a:chExt cx="5760" cy="4325"/>
              </a:xfrm>
            </p:grpSpPr>
            <p:sp>
              <p:nvSpPr>
                <p:cNvPr id="966663" name="Rectangle 7"/>
                <p:cNvSpPr>
                  <a:spLocks noChangeArrowheads="1"/>
                </p:cNvSpPr>
                <p:nvPr/>
              </p:nvSpPr>
              <p:spPr bwMode="auto">
                <a:xfrm rot="5400000" flipV="1">
                  <a:off x="-2132" y="2159"/>
                  <a:ext cx="4320" cy="11"/>
                </a:xfrm>
                <a:prstGeom prst="rect">
                  <a:avLst/>
                </a:prstGeom>
                <a:gradFill rotWithShape="1">
                  <a:gsLst>
                    <a:gs pos="0">
                      <a:srgbClr val="7FA9D3"/>
                    </a:gs>
                    <a:gs pos="100000">
                      <a:srgbClr val="7FA9D3">
                        <a:gamma/>
                        <a:tint val="0"/>
                        <a:invGamma/>
                      </a:srgbClr>
                    </a:gs>
                  </a:gsLst>
                  <a:lin ang="0" scaled="1"/>
                </a:gra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966664" name="Rectangle 8"/>
                <p:cNvSpPr>
                  <a:spLocks noChangeArrowheads="1"/>
                </p:cNvSpPr>
                <p:nvPr/>
              </p:nvSpPr>
              <p:spPr bwMode="auto">
                <a:xfrm flipH="1" flipV="1">
                  <a:off x="0" y="50"/>
                  <a:ext cx="5760" cy="11"/>
                </a:xfrm>
                <a:prstGeom prst="rect">
                  <a:avLst/>
                </a:prstGeom>
                <a:gradFill rotWithShape="1">
                  <a:gsLst>
                    <a:gs pos="0">
                      <a:srgbClr val="7FA9D3"/>
                    </a:gs>
                    <a:gs pos="100000">
                      <a:srgbClr val="7FA9D3">
                        <a:gamma/>
                        <a:tint val="0"/>
                        <a:invGamma/>
                      </a:srgbClr>
                    </a:gs>
                  </a:gsLst>
                  <a:lin ang="0" scaled="1"/>
                </a:gra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966665" name="Rectangle 9"/>
                <p:cNvSpPr>
                  <a:spLocks noChangeArrowheads="1"/>
                </p:cNvSpPr>
                <p:nvPr/>
              </p:nvSpPr>
              <p:spPr bwMode="auto">
                <a:xfrm>
                  <a:off x="0" y="4274"/>
                  <a:ext cx="5760" cy="11"/>
                </a:xfrm>
                <a:prstGeom prst="rect">
                  <a:avLst/>
                </a:prstGeom>
                <a:gradFill rotWithShape="1">
                  <a:gsLst>
                    <a:gs pos="0">
                      <a:srgbClr val="7FA9D3"/>
                    </a:gs>
                    <a:gs pos="100000">
                      <a:srgbClr val="7FA9D3">
                        <a:gamma/>
                        <a:tint val="0"/>
                        <a:invGamma/>
                      </a:srgbClr>
                    </a:gs>
                  </a:gsLst>
                  <a:lin ang="0" scaled="1"/>
                </a:gra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966666" name="Rectangle 10"/>
                <p:cNvSpPr>
                  <a:spLocks noChangeArrowheads="1"/>
                </p:cNvSpPr>
                <p:nvPr/>
              </p:nvSpPr>
              <p:spPr bwMode="auto">
                <a:xfrm rot="5400000" flipV="1">
                  <a:off x="3550" y="2154"/>
                  <a:ext cx="4320" cy="11"/>
                </a:xfrm>
                <a:prstGeom prst="rect">
                  <a:avLst/>
                </a:prstGeom>
                <a:gradFill rotWithShape="1">
                  <a:gsLst>
                    <a:gs pos="0">
                      <a:srgbClr val="7FA9D3"/>
                    </a:gs>
                    <a:gs pos="100000">
                      <a:srgbClr val="7FA9D3">
                        <a:gamma/>
                        <a:tint val="0"/>
                        <a:invGamma/>
                      </a:srgbClr>
                    </a:gs>
                  </a:gsLst>
                  <a:lin ang="0" scaled="1"/>
                </a:gra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966667" name="Text Box 11"/>
                <p:cNvSpPr txBox="1">
                  <a:spLocks noChangeArrowheads="1"/>
                </p:cNvSpPr>
                <p:nvPr/>
              </p:nvSpPr>
              <p:spPr bwMode="auto">
                <a:xfrm>
                  <a:off x="147" y="4115"/>
                  <a:ext cx="2415" cy="15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lIns="0" tIns="0" rIns="0" bIns="0" anchor="b"/>
                <a:lstStyle/>
                <a:p>
                  <a:pPr>
                    <a:spcBef>
                      <a:spcPct val="50000"/>
                    </a:spcBef>
                  </a:pPr>
                  <a:r>
                    <a:rPr lang="ru-RU" sz="1600" b="0">
                      <a:solidFill>
                        <a:srgbClr val="567F9E"/>
                      </a:solidFill>
                    </a:rPr>
                    <a:t>Игорь Борисович Бурдонов </a:t>
                  </a:r>
                  <a:r>
                    <a:rPr lang="en-US" sz="1600" b="0">
                      <a:solidFill>
                        <a:srgbClr val="567F9E"/>
                      </a:solidFill>
                    </a:rPr>
                    <a:t>&amp;</a:t>
                  </a:r>
                  <a:r>
                    <a:rPr lang="ru-RU" sz="1600" b="0">
                      <a:solidFill>
                        <a:srgbClr val="567F9E"/>
                      </a:solidFill>
                    </a:rPr>
                    <a:t> Александр Сергеевич Косачев,   ИСП РАН</a:t>
                  </a:r>
                </a:p>
              </p:txBody>
            </p:sp>
            <p:sp>
              <p:nvSpPr>
                <p:cNvPr id="966668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68" y="30"/>
                  <a:ext cx="5602" cy="173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  <a:effectLst/>
              </p:spPr>
              <p:txBody>
                <a:bodyPr lIns="0" tIns="0" rIns="0" bIns="0"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ru-RU" b="0">
                      <a:solidFill>
                        <a:srgbClr val="567F9E"/>
                      </a:solidFill>
                      <a:latin typeface="Times New Roman" pitchFamily="18" charset="0"/>
                    </a:rPr>
                    <a:t>Симуляция систем с отказами и разрушением</a:t>
                  </a:r>
                </a:p>
              </p:txBody>
            </p:sp>
          </p:grpSp>
          <p:sp>
            <p:nvSpPr>
              <p:cNvPr id="966669" name="Text Box 13"/>
              <p:cNvSpPr txBox="1">
                <a:spLocks noChangeArrowheads="1"/>
              </p:cNvSpPr>
              <p:nvPr/>
            </p:nvSpPr>
            <p:spPr bwMode="auto">
              <a:xfrm>
                <a:off x="5443" y="3962"/>
                <a:ext cx="198" cy="134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lIns="0" tIns="0" rIns="0" bIns="0"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ru-RU" sz="1400" b="0"/>
                  <a:t>(12)</a:t>
                </a:r>
              </a:p>
            </p:txBody>
          </p:sp>
        </p:grpSp>
      </p:grpSp>
      <p:sp>
        <p:nvSpPr>
          <p:cNvPr id="966675" name="Text Box 19"/>
          <p:cNvSpPr txBox="1">
            <a:spLocks noChangeArrowheads="1"/>
          </p:cNvSpPr>
          <p:nvPr/>
        </p:nvSpPr>
        <p:spPr bwMode="auto">
          <a:xfrm>
            <a:off x="34925" y="6569075"/>
            <a:ext cx="107950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None/>
            </a:pPr>
            <a:r>
              <a:rPr lang="ru-RU" sz="1600">
                <a:latin typeface="Times New Roman" pitchFamily="18" charset="0"/>
                <a:sym typeface="Wingdings 3" pitchFamily="18" charset="2"/>
              </a:rPr>
              <a:t></a:t>
            </a:r>
          </a:p>
        </p:txBody>
      </p:sp>
      <p:sp>
        <p:nvSpPr>
          <p:cNvPr id="966681" name="Text Box 25"/>
          <p:cNvSpPr txBox="1">
            <a:spLocks noChangeArrowheads="1"/>
          </p:cNvSpPr>
          <p:nvPr/>
        </p:nvSpPr>
        <p:spPr bwMode="auto">
          <a:xfrm>
            <a:off x="358775" y="1233488"/>
            <a:ext cx="8591550" cy="963612"/>
          </a:xfrm>
          <a:prstGeom prst="rect">
            <a:avLst/>
          </a:prstGeom>
          <a:solidFill>
            <a:srgbClr val="F7F1D9"/>
          </a:solidFill>
          <a:ln w="12700">
            <a:solidFill>
              <a:srgbClr val="DAC052"/>
            </a:solidFill>
            <a:miter lim="800000"/>
            <a:headEnd/>
            <a:tailEnd/>
          </a:ln>
          <a:effectLst/>
        </p:spPr>
        <p:txBody>
          <a:bodyPr wrap="none" lIns="72000" tIns="36000" rIns="72000" bIns="36000">
            <a:spAutoFit/>
          </a:bodyPr>
          <a:lstStyle/>
          <a:p>
            <a:pPr marL="342900" indent="-342900"/>
            <a:r>
              <a:rPr lang="ru-RU" i="1">
                <a:latin typeface="Times New Roman" pitchFamily="18" charset="0"/>
              </a:rPr>
              <a:t>Гипотеза о безопасности</a:t>
            </a:r>
            <a:r>
              <a:rPr lang="ru-RU" b="0">
                <a:latin typeface="Times New Roman" pitchFamily="18" charset="0"/>
                <a:sym typeface="Symbol" pitchFamily="18" charset="2"/>
              </a:rPr>
              <a:t>: реализация</a:t>
            </a:r>
            <a:r>
              <a:rPr lang="ru-RU">
                <a:latin typeface="Courier New" pitchFamily="49" charset="0"/>
                <a:sym typeface="Symbol" pitchFamily="18" charset="2"/>
              </a:rPr>
              <a:t> </a:t>
            </a:r>
            <a:r>
              <a:rPr lang="en-US">
                <a:latin typeface="Courier New" pitchFamily="49" charset="0"/>
                <a:sym typeface="Symbol" pitchFamily="18" charset="2"/>
              </a:rPr>
              <a:t>I</a:t>
            </a:r>
            <a:r>
              <a:rPr lang="ru-RU">
                <a:latin typeface="Courier New" pitchFamily="49" charset="0"/>
                <a:sym typeface="Symbol" pitchFamily="18" charset="2"/>
              </a:rPr>
              <a:t> </a:t>
            </a:r>
            <a:r>
              <a:rPr lang="ru-RU" b="0">
                <a:latin typeface="Times New Roman" pitchFamily="18" charset="0"/>
                <a:sym typeface="Symbol" pitchFamily="18" charset="2"/>
              </a:rPr>
              <a:t>безопасна для спецификации</a:t>
            </a:r>
            <a:r>
              <a:rPr lang="ru-RU">
                <a:latin typeface="Courier New" pitchFamily="49" charset="0"/>
                <a:sym typeface="Symbol" pitchFamily="18" charset="2"/>
              </a:rPr>
              <a:t> </a:t>
            </a:r>
            <a:r>
              <a:rPr lang="en-US">
                <a:latin typeface="Courier New" pitchFamily="49" charset="0"/>
                <a:sym typeface="Symbol" pitchFamily="18" charset="2"/>
              </a:rPr>
              <a:t>S</a:t>
            </a:r>
            <a:r>
              <a:rPr lang="ru-RU" b="0">
                <a:latin typeface="Times New Roman" pitchFamily="18" charset="0"/>
                <a:sym typeface="Symbol" pitchFamily="18" charset="2"/>
              </a:rPr>
              <a:t>:</a:t>
            </a:r>
          </a:p>
          <a:p>
            <a:pPr marL="342900" indent="-342900">
              <a:spcBef>
                <a:spcPct val="10000"/>
              </a:spcBef>
              <a:buFontTx/>
              <a:buAutoNum type="arabicParenR"/>
            </a:pPr>
            <a:r>
              <a:rPr lang="ru-RU" b="0">
                <a:latin typeface="Times New Roman" pitchFamily="18" charset="0"/>
                <a:sym typeface="Symbol" pitchFamily="18" charset="2"/>
              </a:rPr>
              <a:t>если в</a:t>
            </a:r>
            <a:r>
              <a:rPr lang="ru-RU">
                <a:latin typeface="Courier New" pitchFamily="49" charset="0"/>
                <a:sym typeface="Symbol" pitchFamily="18" charset="2"/>
              </a:rPr>
              <a:t> </a:t>
            </a:r>
            <a:r>
              <a:rPr lang="en-US">
                <a:latin typeface="Courier New" pitchFamily="49" charset="0"/>
                <a:sym typeface="Symbol" pitchFamily="18" charset="2"/>
              </a:rPr>
              <a:t>s</a:t>
            </a:r>
            <a:r>
              <a:rPr lang="en-US" baseline="-25000">
                <a:latin typeface="Courier New" pitchFamily="49" charset="0"/>
                <a:sym typeface="Symbol" pitchFamily="18" charset="2"/>
              </a:rPr>
              <a:t>0</a:t>
            </a:r>
            <a:r>
              <a:rPr lang="ru-RU">
                <a:latin typeface="Courier New" pitchFamily="49" charset="0"/>
                <a:sym typeface="Symbol" pitchFamily="18" charset="2"/>
              </a:rPr>
              <a:t> </a:t>
            </a:r>
            <a:r>
              <a:rPr lang="ru-RU" b="0">
                <a:latin typeface="Times New Roman" pitchFamily="18" charset="0"/>
                <a:sym typeface="Symbol" pitchFamily="18" charset="2"/>
              </a:rPr>
              <a:t>нет</a:t>
            </a:r>
            <a:r>
              <a:rPr lang="ru-RU">
                <a:latin typeface="Courier New" pitchFamily="49" charset="0"/>
                <a:sym typeface="Symbol" pitchFamily="18" charset="2"/>
              </a:rPr>
              <a:t> </a:t>
            </a:r>
            <a:r>
              <a:rPr lang="ru-RU" b="0">
                <a:latin typeface="Times New Roman" pitchFamily="18" charset="0"/>
                <a:sym typeface="Symbol" pitchFamily="18" charset="2"/>
              </a:rPr>
              <a:t>, то</a:t>
            </a:r>
            <a:r>
              <a:rPr lang="ru-RU">
                <a:latin typeface="Courier New" pitchFamily="49" charset="0"/>
                <a:sym typeface="Symbol" pitchFamily="18" charset="2"/>
              </a:rPr>
              <a:t>  </a:t>
            </a:r>
            <a:r>
              <a:rPr lang="ru-RU" b="0">
                <a:latin typeface="Times New Roman" pitchFamily="18" charset="0"/>
                <a:sym typeface="Symbol" pitchFamily="18" charset="2"/>
              </a:rPr>
              <a:t>нет в</a:t>
            </a:r>
            <a:r>
              <a:rPr lang="ru-RU">
                <a:latin typeface="Courier New" pitchFamily="49" charset="0"/>
                <a:sym typeface="Symbol" pitchFamily="18" charset="2"/>
              </a:rPr>
              <a:t> </a:t>
            </a:r>
            <a:r>
              <a:rPr lang="en-US">
                <a:latin typeface="Courier New" pitchFamily="49" charset="0"/>
                <a:sym typeface="Symbol" pitchFamily="18" charset="2"/>
              </a:rPr>
              <a:t>i</a:t>
            </a:r>
            <a:r>
              <a:rPr lang="en-US" baseline="-25000">
                <a:latin typeface="Courier New" pitchFamily="49" charset="0"/>
                <a:sym typeface="Symbol" pitchFamily="18" charset="2"/>
              </a:rPr>
              <a:t>0</a:t>
            </a:r>
            <a:r>
              <a:rPr lang="ru-RU" b="0">
                <a:latin typeface="Times New Roman" pitchFamily="18" charset="0"/>
                <a:sym typeface="Symbol" pitchFamily="18" charset="2"/>
              </a:rPr>
              <a:t>;</a:t>
            </a:r>
            <a:endParaRPr lang="en-US" b="0">
              <a:latin typeface="Times New Roman" pitchFamily="18" charset="0"/>
              <a:sym typeface="Symbol" pitchFamily="18" charset="2"/>
            </a:endParaRPr>
          </a:p>
          <a:p>
            <a:pPr marL="342900" indent="-342900">
              <a:spcBef>
                <a:spcPct val="10000"/>
              </a:spcBef>
              <a:buFontTx/>
              <a:buAutoNum type="arabicParenR"/>
            </a:pPr>
            <a:r>
              <a:rPr lang="ru-RU" b="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если после общей безопасной трассы</a:t>
            </a:r>
            <a:r>
              <a:rPr lang="en-US" b="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 </a:t>
            </a:r>
            <a:r>
              <a:rPr lang="ru-RU" b="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кнопка безопасна в</a:t>
            </a:r>
            <a:r>
              <a:rPr lang="ru-RU">
                <a:latin typeface="Courier New" pitchFamily="49" charset="0"/>
                <a:sym typeface="Symbol" pitchFamily="18" charset="2"/>
              </a:rPr>
              <a:t> </a:t>
            </a:r>
            <a:r>
              <a:rPr lang="en-US">
                <a:latin typeface="Courier New" pitchFamily="49" charset="0"/>
                <a:sym typeface="Symbol" pitchFamily="18" charset="2"/>
              </a:rPr>
              <a:t>S</a:t>
            </a:r>
            <a:r>
              <a:rPr lang="ru-RU" b="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, то она безопасна в</a:t>
            </a:r>
            <a:r>
              <a:rPr lang="ru-RU">
                <a:latin typeface="Courier New" pitchFamily="49" charset="0"/>
                <a:sym typeface="Symbol" pitchFamily="18" charset="2"/>
              </a:rPr>
              <a:t> </a:t>
            </a:r>
            <a:r>
              <a:rPr lang="en-US">
                <a:latin typeface="Courier New" pitchFamily="49" charset="0"/>
                <a:sym typeface="Symbol" pitchFamily="18" charset="2"/>
              </a:rPr>
              <a:t>I</a:t>
            </a:r>
            <a:r>
              <a:rPr lang="ru-RU" b="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:</a:t>
            </a:r>
            <a:endParaRPr lang="en-US" b="0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966683" name="Text Box 27"/>
          <p:cNvSpPr txBox="1">
            <a:spLocks noChangeArrowheads="1"/>
          </p:cNvSpPr>
          <p:nvPr/>
        </p:nvSpPr>
        <p:spPr bwMode="auto">
          <a:xfrm>
            <a:off x="417513" y="2349500"/>
            <a:ext cx="6705600" cy="877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spcBef>
                <a:spcPct val="10000"/>
              </a:spcBef>
            </a:pPr>
            <a:r>
              <a:rPr lang="ru-RU">
                <a:solidFill>
                  <a:srgbClr val="000000"/>
                </a:solidFill>
                <a:latin typeface="Courier New" pitchFamily="49" charset="0"/>
              </a:rPr>
              <a:t>I </a:t>
            </a:r>
            <a:r>
              <a:rPr lang="ru-RU" i="1">
                <a:solidFill>
                  <a:srgbClr val="000000"/>
                </a:solidFill>
                <a:latin typeface="Times New Roman" pitchFamily="18" charset="0"/>
              </a:rPr>
              <a:t>safe for</a:t>
            </a:r>
            <a:r>
              <a:rPr lang="ru-RU">
                <a:solidFill>
                  <a:srgbClr val="000000"/>
                </a:solidFill>
                <a:latin typeface="Courier New" pitchFamily="49" charset="0"/>
              </a:rPr>
              <a:t> S =</a:t>
            </a:r>
            <a:r>
              <a:rPr lang="en-US" baseline="-30000">
                <a:solidFill>
                  <a:srgbClr val="000000"/>
                </a:solidFill>
                <a:latin typeface="Times New Roman" pitchFamily="18" charset="0"/>
              </a:rPr>
              <a:t>def</a:t>
            </a:r>
            <a:r>
              <a:rPr lang="ru-RU">
                <a:solidFill>
                  <a:srgbClr val="000000"/>
                </a:solidFill>
                <a:latin typeface="Courier New" pitchFamily="49" charset="0"/>
              </a:rPr>
              <a:t> (</a:t>
            </a:r>
            <a:r>
              <a:rPr lang="ru-RU">
                <a:solidFill>
                  <a:srgbClr val="000000"/>
                </a:solidFill>
                <a:latin typeface="Courier New" pitchFamily="49" charset="0"/>
                <a:sym typeface="Symbol" pitchFamily="18" charset="2"/>
              </a:rPr>
              <a:t></a:t>
            </a:r>
            <a:r>
              <a:rPr lang="ru-RU" i="1">
                <a:solidFill>
                  <a:srgbClr val="000000"/>
                </a:solidFill>
                <a:latin typeface="Times New Roman" pitchFamily="18" charset="0"/>
              </a:rPr>
              <a:t>T</a:t>
            </a:r>
            <a:r>
              <a:rPr lang="ru-RU">
                <a:solidFill>
                  <a:srgbClr val="000000"/>
                </a:solidFill>
                <a:latin typeface="Courier New" pitchFamily="49" charset="0"/>
              </a:rPr>
              <a:t>(</a:t>
            </a:r>
            <a:r>
              <a:rPr lang="en-US">
                <a:solidFill>
                  <a:srgbClr val="000000"/>
                </a:solidFill>
                <a:latin typeface="Courier New" pitchFamily="49" charset="0"/>
              </a:rPr>
              <a:t>s</a:t>
            </a:r>
            <a:r>
              <a:rPr lang="en-US" baseline="-30000">
                <a:solidFill>
                  <a:srgbClr val="000000"/>
                </a:solidFill>
                <a:latin typeface="Courier New" pitchFamily="49" charset="0"/>
              </a:rPr>
              <a:t>0</a:t>
            </a:r>
            <a:r>
              <a:rPr lang="ru-RU">
                <a:solidFill>
                  <a:srgbClr val="000000"/>
                </a:solidFill>
                <a:latin typeface="Courier New" pitchFamily="49" charset="0"/>
              </a:rPr>
              <a:t>) </a:t>
            </a:r>
            <a:r>
              <a:rPr lang="ru-RU">
                <a:solidFill>
                  <a:srgbClr val="000000"/>
                </a:solidFill>
                <a:latin typeface="Courier New" pitchFamily="49" charset="0"/>
                <a:sym typeface="Symbol" pitchFamily="18" charset="2"/>
              </a:rPr>
              <a:t> </a:t>
            </a:r>
            <a:r>
              <a:rPr lang="ru-RU" i="1">
                <a:solidFill>
                  <a:srgbClr val="000000"/>
                </a:solidFill>
                <a:latin typeface="Times New Roman" pitchFamily="18" charset="0"/>
              </a:rPr>
              <a:t>T</a:t>
            </a:r>
            <a:r>
              <a:rPr lang="ru-RU">
                <a:solidFill>
                  <a:srgbClr val="000000"/>
                </a:solidFill>
                <a:latin typeface="Courier New" pitchFamily="49" charset="0"/>
              </a:rPr>
              <a:t>(</a:t>
            </a:r>
            <a:r>
              <a:rPr lang="en-US">
                <a:solidFill>
                  <a:srgbClr val="000000"/>
                </a:solidFill>
                <a:latin typeface="Courier New" pitchFamily="49" charset="0"/>
              </a:rPr>
              <a:t>i</a:t>
            </a:r>
            <a:r>
              <a:rPr lang="en-US" baseline="-30000">
                <a:solidFill>
                  <a:srgbClr val="000000"/>
                </a:solidFill>
                <a:latin typeface="Courier New" pitchFamily="49" charset="0"/>
              </a:rPr>
              <a:t>0</a:t>
            </a:r>
            <a:r>
              <a:rPr lang="ru-RU">
                <a:solidFill>
                  <a:srgbClr val="000000"/>
                </a:solidFill>
                <a:latin typeface="Courier New" pitchFamily="49" charset="0"/>
              </a:rPr>
              <a:t>))</a:t>
            </a:r>
            <a:endParaRPr lang="en-US">
              <a:solidFill>
                <a:srgbClr val="000000"/>
              </a:solidFill>
              <a:latin typeface="Courier New" pitchFamily="49" charset="0"/>
            </a:endParaRPr>
          </a:p>
          <a:p>
            <a:pPr>
              <a:spcBef>
                <a:spcPct val="10000"/>
              </a:spcBef>
            </a:pPr>
            <a:r>
              <a:rPr lang="en-US">
                <a:solidFill>
                  <a:srgbClr val="000000"/>
                </a:solidFill>
                <a:latin typeface="Courier New" pitchFamily="49" charset="0"/>
              </a:rPr>
              <a:t>              </a:t>
            </a:r>
            <a:r>
              <a:rPr lang="ru-RU">
                <a:solidFill>
                  <a:srgbClr val="000000"/>
                </a:solidFill>
                <a:latin typeface="Courier New" pitchFamily="49" charset="0"/>
              </a:rPr>
              <a:t>&amp; </a:t>
            </a:r>
            <a:r>
              <a:rPr lang="ru-RU">
                <a:solidFill>
                  <a:srgbClr val="000000"/>
                </a:solidFill>
                <a:latin typeface="Courier New" pitchFamily="49" charset="0"/>
                <a:sym typeface="Symbol" pitchFamily="18" charset="2"/>
              </a:rPr>
              <a:t></a:t>
            </a:r>
            <a:r>
              <a:rPr lang="ru-RU" i="1">
                <a:solidFill>
                  <a:srgbClr val="000000"/>
                </a:solidFill>
                <a:latin typeface="Times New Roman" pitchFamily="18" charset="0"/>
              </a:rPr>
              <a:t>Safe</a:t>
            </a:r>
            <a:r>
              <a:rPr lang="ru-RU">
                <a:solidFill>
                  <a:srgbClr val="000000"/>
                </a:solidFill>
                <a:latin typeface="Courier New" pitchFamily="49" charset="0"/>
              </a:rPr>
              <a:t>(</a:t>
            </a:r>
            <a:r>
              <a:rPr lang="en-US">
                <a:solidFill>
                  <a:srgbClr val="000000"/>
                </a:solidFill>
                <a:latin typeface="Courier New" pitchFamily="49" charset="0"/>
              </a:rPr>
              <a:t>s</a:t>
            </a:r>
            <a:r>
              <a:rPr lang="en-US" baseline="-30000">
                <a:solidFill>
                  <a:srgbClr val="000000"/>
                </a:solidFill>
                <a:latin typeface="Courier New" pitchFamily="49" charset="0"/>
              </a:rPr>
              <a:t>0</a:t>
            </a:r>
            <a:r>
              <a:rPr lang="ru-RU">
                <a:solidFill>
                  <a:srgbClr val="000000"/>
                </a:solidFill>
                <a:latin typeface="Courier New" pitchFamily="49" charset="0"/>
              </a:rPr>
              <a:t>)</a:t>
            </a:r>
            <a:r>
              <a:rPr lang="ru-RU">
                <a:solidFill>
                  <a:srgbClr val="000000"/>
                </a:solidFill>
                <a:latin typeface="Courier New" pitchFamily="49" charset="0"/>
                <a:sym typeface="Symbol" pitchFamily="18" charset="2"/>
              </a:rPr>
              <a:t></a:t>
            </a:r>
            <a:r>
              <a:rPr lang="ru-RU" i="1">
                <a:solidFill>
                  <a:srgbClr val="000000"/>
                </a:solidFill>
                <a:latin typeface="Times New Roman" pitchFamily="18" charset="0"/>
              </a:rPr>
              <a:t>Safe</a:t>
            </a:r>
            <a:r>
              <a:rPr lang="ru-RU">
                <a:solidFill>
                  <a:srgbClr val="000000"/>
                </a:solidFill>
                <a:latin typeface="Courier New" pitchFamily="49" charset="0"/>
              </a:rPr>
              <a:t>(</a:t>
            </a:r>
            <a:r>
              <a:rPr lang="en-US">
                <a:solidFill>
                  <a:srgbClr val="000000"/>
                </a:solidFill>
                <a:latin typeface="Courier New" pitchFamily="49" charset="0"/>
              </a:rPr>
              <a:t>i</a:t>
            </a:r>
            <a:r>
              <a:rPr lang="en-US" baseline="-30000">
                <a:solidFill>
                  <a:srgbClr val="000000"/>
                </a:solidFill>
                <a:latin typeface="Courier New" pitchFamily="49" charset="0"/>
              </a:rPr>
              <a:t>0</a:t>
            </a:r>
            <a:r>
              <a:rPr lang="ru-RU">
                <a:solidFill>
                  <a:srgbClr val="000000"/>
                </a:solidFill>
                <a:latin typeface="Courier New" pitchFamily="49" charset="0"/>
              </a:rPr>
              <a:t>) </a:t>
            </a:r>
            <a:r>
              <a:rPr lang="ru-RU">
                <a:solidFill>
                  <a:srgbClr val="000000"/>
                </a:solidFill>
                <a:latin typeface="Courier New" pitchFamily="49" charset="0"/>
                <a:sym typeface="Symbol" pitchFamily="18" charset="2"/>
              </a:rPr>
              <a:t></a:t>
            </a:r>
            <a:r>
              <a:rPr lang="en-US">
                <a:solidFill>
                  <a:srgbClr val="000000"/>
                </a:solidFill>
                <a:latin typeface="Courier New" pitchFamily="49" charset="0"/>
                <a:sym typeface="Symbol" pitchFamily="18" charset="2"/>
              </a:rPr>
              <a:t>P</a:t>
            </a:r>
            <a:r>
              <a:rPr lang="ru-RU">
                <a:solidFill>
                  <a:srgbClr val="000000"/>
                </a:solidFill>
                <a:latin typeface="Courier New" pitchFamily="49" charset="0"/>
                <a:sym typeface="Symbol" pitchFamily="18" charset="2"/>
              </a:rPr>
              <a:t></a:t>
            </a:r>
            <a:r>
              <a:rPr lang="ru-RU">
                <a:solidFill>
                  <a:srgbClr val="000000"/>
                </a:solidFill>
                <a:latin typeface="Times New Roman" pitchFamily="18" charset="0"/>
              </a:rPr>
              <a:t>R</a:t>
            </a:r>
            <a:endParaRPr lang="en-US">
              <a:solidFill>
                <a:srgbClr val="000000"/>
              </a:solidFill>
              <a:latin typeface="Times New Roman" pitchFamily="18" charset="0"/>
            </a:endParaRPr>
          </a:p>
          <a:p>
            <a:pPr>
              <a:spcBef>
                <a:spcPct val="10000"/>
              </a:spcBef>
            </a:pPr>
            <a:r>
              <a:rPr lang="en-US">
                <a:solidFill>
                  <a:srgbClr val="000000"/>
                </a:solidFill>
                <a:latin typeface="Courier New" pitchFamily="49" charset="0"/>
              </a:rPr>
              <a:t>                </a:t>
            </a:r>
            <a:r>
              <a:rPr lang="ru-RU">
                <a:solidFill>
                  <a:srgbClr val="000000"/>
                </a:solidFill>
                <a:latin typeface="Courier New" pitchFamily="49" charset="0"/>
              </a:rPr>
              <a:t>(P </a:t>
            </a:r>
            <a:r>
              <a:rPr lang="ru-RU" i="1">
                <a:solidFill>
                  <a:srgbClr val="000000"/>
                </a:solidFill>
                <a:latin typeface="Times New Roman" pitchFamily="18" charset="0"/>
              </a:rPr>
              <a:t>safe</a:t>
            </a:r>
            <a:r>
              <a:rPr lang="ru-RU">
                <a:solidFill>
                  <a:srgbClr val="000000"/>
                </a:solidFill>
                <a:latin typeface="Courier New" pitchFamily="49" charset="0"/>
              </a:rPr>
              <a:t> </a:t>
            </a:r>
            <a:r>
              <a:rPr lang="en-US">
                <a:solidFill>
                  <a:srgbClr val="000000"/>
                </a:solidFill>
                <a:latin typeface="Courier New" pitchFamily="49" charset="0"/>
              </a:rPr>
              <a:t>s</a:t>
            </a:r>
            <a:r>
              <a:rPr lang="en-US" baseline="-30000">
                <a:solidFill>
                  <a:srgbClr val="000000"/>
                </a:solidFill>
                <a:latin typeface="Courier New" pitchFamily="49" charset="0"/>
              </a:rPr>
              <a:t>0</a:t>
            </a:r>
            <a:r>
              <a:rPr lang="ru-RU">
                <a:solidFill>
                  <a:srgbClr val="000000"/>
                </a:solidFill>
                <a:latin typeface="Courier New" pitchFamily="49" charset="0"/>
              </a:rPr>
              <a:t> </a:t>
            </a:r>
            <a:r>
              <a:rPr lang="ru-RU" i="1">
                <a:solidFill>
                  <a:srgbClr val="000000"/>
                </a:solidFill>
                <a:latin typeface="Times New Roman" pitchFamily="18" charset="0"/>
              </a:rPr>
              <a:t>after</a:t>
            </a:r>
            <a:r>
              <a:rPr lang="ru-RU">
                <a:solidFill>
                  <a:srgbClr val="000000"/>
                </a:solidFill>
                <a:latin typeface="Courier New" pitchFamily="49" charset="0"/>
              </a:rPr>
              <a:t> </a:t>
            </a:r>
            <a:r>
              <a:rPr lang="ru-RU">
                <a:solidFill>
                  <a:srgbClr val="000000"/>
                </a:solidFill>
                <a:latin typeface="Courier New" pitchFamily="49" charset="0"/>
                <a:sym typeface="Symbol" pitchFamily="18" charset="2"/>
              </a:rPr>
              <a:t></a:t>
            </a:r>
            <a:r>
              <a:rPr lang="en-US">
                <a:solidFill>
                  <a:srgbClr val="000000"/>
                </a:solidFill>
                <a:latin typeface="Courier New" pitchFamily="49" charset="0"/>
                <a:sym typeface="Symbol" pitchFamily="18" charset="2"/>
              </a:rPr>
              <a:t> </a:t>
            </a:r>
            <a:r>
              <a:rPr lang="ru-RU">
                <a:solidFill>
                  <a:srgbClr val="000000"/>
                </a:solidFill>
                <a:latin typeface="Courier New" pitchFamily="49" charset="0"/>
                <a:sym typeface="Symbol" pitchFamily="18" charset="2"/>
              </a:rPr>
              <a:t></a:t>
            </a:r>
            <a:r>
              <a:rPr lang="en-US">
                <a:solidFill>
                  <a:srgbClr val="000000"/>
                </a:solidFill>
                <a:latin typeface="Courier New" pitchFamily="49" charset="0"/>
                <a:sym typeface="Symbol" pitchFamily="18" charset="2"/>
              </a:rPr>
              <a:t> </a:t>
            </a:r>
            <a:r>
              <a:rPr lang="ru-RU">
                <a:solidFill>
                  <a:srgbClr val="000000"/>
                </a:solidFill>
                <a:latin typeface="Courier New" pitchFamily="49" charset="0"/>
              </a:rPr>
              <a:t>P </a:t>
            </a:r>
            <a:r>
              <a:rPr lang="ru-RU" i="1">
                <a:solidFill>
                  <a:srgbClr val="000000"/>
                </a:solidFill>
                <a:latin typeface="Times New Roman" pitchFamily="18" charset="0"/>
              </a:rPr>
              <a:t>safe</a:t>
            </a:r>
            <a:r>
              <a:rPr lang="ru-RU">
                <a:solidFill>
                  <a:srgbClr val="000000"/>
                </a:solidFill>
                <a:latin typeface="Courier New" pitchFamily="49" charset="0"/>
              </a:rPr>
              <a:t> </a:t>
            </a:r>
            <a:r>
              <a:rPr lang="en-US">
                <a:solidFill>
                  <a:srgbClr val="000000"/>
                </a:solidFill>
                <a:latin typeface="Courier New" pitchFamily="49" charset="0"/>
              </a:rPr>
              <a:t>i</a:t>
            </a:r>
            <a:r>
              <a:rPr lang="en-US" baseline="-30000">
                <a:solidFill>
                  <a:srgbClr val="000000"/>
                </a:solidFill>
                <a:latin typeface="Courier New" pitchFamily="49" charset="0"/>
              </a:rPr>
              <a:t>0</a:t>
            </a:r>
            <a:r>
              <a:rPr lang="ru-RU">
                <a:solidFill>
                  <a:srgbClr val="000000"/>
                </a:solidFill>
                <a:latin typeface="Courier New" pitchFamily="49" charset="0"/>
              </a:rPr>
              <a:t> </a:t>
            </a:r>
            <a:r>
              <a:rPr lang="ru-RU" i="1">
                <a:solidFill>
                  <a:srgbClr val="000000"/>
                </a:solidFill>
                <a:latin typeface="Times New Roman" pitchFamily="18" charset="0"/>
              </a:rPr>
              <a:t>after</a:t>
            </a:r>
            <a:r>
              <a:rPr lang="ru-RU">
                <a:solidFill>
                  <a:srgbClr val="000000"/>
                </a:solidFill>
                <a:latin typeface="Courier New" pitchFamily="49" charset="0"/>
              </a:rPr>
              <a:t> </a:t>
            </a:r>
            <a:r>
              <a:rPr lang="ru-RU">
                <a:solidFill>
                  <a:srgbClr val="000000"/>
                </a:solidFill>
                <a:latin typeface="Courier New" pitchFamily="49" charset="0"/>
                <a:sym typeface="Symbol" pitchFamily="18" charset="2"/>
              </a:rPr>
              <a:t></a:t>
            </a:r>
            <a:r>
              <a:rPr lang="ru-RU">
                <a:solidFill>
                  <a:srgbClr val="000000"/>
                </a:solidFill>
                <a:latin typeface="Courier New" pitchFamily="49" charset="0"/>
              </a:rPr>
              <a:t>)</a:t>
            </a:r>
          </a:p>
        </p:txBody>
      </p:sp>
      <p:sp>
        <p:nvSpPr>
          <p:cNvPr id="966684" name="Text Box 28"/>
          <p:cNvSpPr txBox="1">
            <a:spLocks noChangeArrowheads="1"/>
          </p:cNvSpPr>
          <p:nvPr/>
        </p:nvSpPr>
        <p:spPr bwMode="auto">
          <a:xfrm>
            <a:off x="431800" y="3465513"/>
            <a:ext cx="8262938" cy="1265237"/>
          </a:xfrm>
          <a:prstGeom prst="rect">
            <a:avLst/>
          </a:prstGeom>
          <a:solidFill>
            <a:srgbClr val="E2F7D9"/>
          </a:solidFill>
          <a:ln w="12700">
            <a:solidFill>
              <a:srgbClr val="219746"/>
            </a:solidFill>
            <a:miter lim="800000"/>
            <a:headEnd/>
            <a:tailEnd/>
          </a:ln>
          <a:effectLst/>
        </p:spPr>
        <p:txBody>
          <a:bodyPr wrap="none" lIns="72000" tIns="36000" rIns="72000" bIns="36000">
            <a:spAutoFit/>
          </a:bodyPr>
          <a:lstStyle/>
          <a:p>
            <a:pPr marL="342900" indent="-342900"/>
            <a:r>
              <a:rPr lang="ru-RU" i="1">
                <a:latin typeface="Times New Roman" pitchFamily="18" charset="0"/>
              </a:rPr>
              <a:t>Конформность</a:t>
            </a:r>
            <a:r>
              <a:rPr lang="ru-RU" b="0">
                <a:latin typeface="Times New Roman" pitchFamily="18" charset="0"/>
                <a:sym typeface="Symbol" pitchFamily="18" charset="2"/>
              </a:rPr>
              <a:t>: реализация</a:t>
            </a:r>
            <a:r>
              <a:rPr lang="ru-RU">
                <a:latin typeface="Courier New" pitchFamily="49" charset="0"/>
                <a:sym typeface="Symbol" pitchFamily="18" charset="2"/>
              </a:rPr>
              <a:t> </a:t>
            </a:r>
            <a:r>
              <a:rPr lang="en-US">
                <a:latin typeface="Courier New" pitchFamily="49" charset="0"/>
                <a:sym typeface="Symbol" pitchFamily="18" charset="2"/>
              </a:rPr>
              <a:t>I</a:t>
            </a:r>
            <a:r>
              <a:rPr lang="ru-RU">
                <a:latin typeface="Courier New" pitchFamily="49" charset="0"/>
                <a:sym typeface="Symbol" pitchFamily="18" charset="2"/>
              </a:rPr>
              <a:t> </a:t>
            </a:r>
            <a:r>
              <a:rPr lang="ru-RU" b="0">
                <a:latin typeface="Times New Roman" pitchFamily="18" charset="0"/>
                <a:sym typeface="Symbol" pitchFamily="18" charset="2"/>
              </a:rPr>
              <a:t>конформна спецификации</a:t>
            </a:r>
            <a:r>
              <a:rPr lang="ru-RU">
                <a:latin typeface="Courier New" pitchFamily="49" charset="0"/>
                <a:sym typeface="Symbol" pitchFamily="18" charset="2"/>
              </a:rPr>
              <a:t> </a:t>
            </a:r>
            <a:r>
              <a:rPr lang="en-US">
                <a:latin typeface="Courier New" pitchFamily="49" charset="0"/>
                <a:sym typeface="Symbol" pitchFamily="18" charset="2"/>
              </a:rPr>
              <a:t>S</a:t>
            </a:r>
            <a:r>
              <a:rPr lang="ru-RU" b="0">
                <a:latin typeface="Times New Roman" pitchFamily="18" charset="0"/>
                <a:sym typeface="Symbol" pitchFamily="18" charset="2"/>
              </a:rPr>
              <a:t>:</a:t>
            </a:r>
          </a:p>
          <a:p>
            <a:pPr marL="342900" indent="-342900">
              <a:spcBef>
                <a:spcPct val="10000"/>
              </a:spcBef>
              <a:buFontTx/>
              <a:buAutoNum type="arabicParenR"/>
            </a:pPr>
            <a:r>
              <a:rPr lang="ru-RU" b="0">
                <a:latin typeface="Times New Roman" pitchFamily="18" charset="0"/>
                <a:sym typeface="Symbol" pitchFamily="18" charset="2"/>
              </a:rPr>
              <a:t> </a:t>
            </a:r>
            <a:r>
              <a:rPr lang="en-US">
                <a:latin typeface="Courier New" pitchFamily="49" charset="0"/>
                <a:sym typeface="Symbol" pitchFamily="18" charset="2"/>
              </a:rPr>
              <a:t>I</a:t>
            </a:r>
            <a:r>
              <a:rPr lang="ru-RU">
                <a:latin typeface="Courier New" pitchFamily="49" charset="0"/>
                <a:sym typeface="Symbol" pitchFamily="18" charset="2"/>
              </a:rPr>
              <a:t> </a:t>
            </a:r>
            <a:r>
              <a:rPr lang="ru-RU" b="0">
                <a:latin typeface="Times New Roman" pitchFamily="18" charset="0"/>
                <a:sym typeface="Symbol" pitchFamily="18" charset="2"/>
              </a:rPr>
              <a:t>удовлетворяет </a:t>
            </a:r>
            <a:r>
              <a:rPr lang="ru-RU" b="0" u="sng">
                <a:latin typeface="Times New Roman" pitchFamily="18" charset="0"/>
                <a:sym typeface="Symbol" pitchFamily="18" charset="2"/>
              </a:rPr>
              <a:t>гипотезе о безопасности</a:t>
            </a:r>
            <a:r>
              <a:rPr lang="ru-RU" b="0">
                <a:latin typeface="Times New Roman" pitchFamily="18" charset="0"/>
                <a:sym typeface="Symbol" pitchFamily="18" charset="2"/>
              </a:rPr>
              <a:t> для</a:t>
            </a:r>
            <a:r>
              <a:rPr lang="ru-RU">
                <a:latin typeface="Courier New" pitchFamily="49" charset="0"/>
                <a:sym typeface="Symbol" pitchFamily="18" charset="2"/>
              </a:rPr>
              <a:t> </a:t>
            </a:r>
            <a:r>
              <a:rPr lang="en-US">
                <a:latin typeface="Courier New" pitchFamily="49" charset="0"/>
                <a:sym typeface="Symbol" pitchFamily="18" charset="2"/>
              </a:rPr>
              <a:t>S</a:t>
            </a:r>
            <a:r>
              <a:rPr lang="ru-RU" b="0">
                <a:latin typeface="Times New Roman" pitchFamily="18" charset="0"/>
                <a:sym typeface="Symbol" pitchFamily="18" charset="2"/>
              </a:rPr>
              <a:t>;</a:t>
            </a:r>
            <a:endParaRPr lang="en-US" b="0">
              <a:latin typeface="Times New Roman" pitchFamily="18" charset="0"/>
              <a:sym typeface="Symbol" pitchFamily="18" charset="2"/>
            </a:endParaRPr>
          </a:p>
          <a:p>
            <a:pPr marL="342900" indent="-342900">
              <a:spcBef>
                <a:spcPct val="10000"/>
              </a:spcBef>
              <a:buFontTx/>
              <a:buAutoNum type="arabicParenR"/>
            </a:pPr>
            <a:r>
              <a:rPr lang="ru-RU" b="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выполнено </a:t>
            </a:r>
            <a:r>
              <a:rPr lang="ru-RU" b="0" u="sng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проверяемое условие</a:t>
            </a:r>
            <a:r>
              <a:rPr lang="ru-RU" b="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: после общей безопасной трассы наблюдение,</a:t>
            </a:r>
          </a:p>
          <a:p>
            <a:pPr marL="342900" indent="-342900">
              <a:spcBef>
                <a:spcPct val="10000"/>
              </a:spcBef>
            </a:pPr>
            <a:r>
              <a:rPr lang="ru-RU" b="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      возможное в</a:t>
            </a:r>
            <a:r>
              <a:rPr lang="ru-RU">
                <a:latin typeface="Courier New" pitchFamily="49" charset="0"/>
                <a:sym typeface="Symbol" pitchFamily="18" charset="2"/>
              </a:rPr>
              <a:t> </a:t>
            </a:r>
            <a:r>
              <a:rPr lang="en-US">
                <a:latin typeface="Courier New" pitchFamily="49" charset="0"/>
                <a:sym typeface="Symbol" pitchFamily="18" charset="2"/>
              </a:rPr>
              <a:t>I</a:t>
            </a:r>
            <a:r>
              <a:rPr lang="ru-RU">
                <a:latin typeface="Courier New" pitchFamily="49" charset="0"/>
                <a:sym typeface="Symbol" pitchFamily="18" charset="2"/>
              </a:rPr>
              <a:t> </a:t>
            </a:r>
            <a:r>
              <a:rPr lang="ru-RU" b="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после нажатия безопасной (в</a:t>
            </a:r>
            <a:r>
              <a:rPr lang="ru-RU">
                <a:latin typeface="Courier New" pitchFamily="49" charset="0"/>
                <a:sym typeface="Symbol" pitchFamily="18" charset="2"/>
              </a:rPr>
              <a:t> </a:t>
            </a:r>
            <a:r>
              <a:rPr lang="en-US">
                <a:latin typeface="Courier New" pitchFamily="49" charset="0"/>
                <a:sym typeface="Symbol" pitchFamily="18" charset="2"/>
              </a:rPr>
              <a:t>S</a:t>
            </a:r>
            <a:r>
              <a:rPr lang="ru-RU" b="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) кнопки, разрешается</a:t>
            </a:r>
            <a:r>
              <a:rPr lang="ru-RU">
                <a:latin typeface="Courier New" pitchFamily="49" charset="0"/>
                <a:sym typeface="Symbol" pitchFamily="18" charset="2"/>
              </a:rPr>
              <a:t> </a:t>
            </a:r>
            <a:r>
              <a:rPr lang="en-US">
                <a:latin typeface="Courier New" pitchFamily="49" charset="0"/>
                <a:sym typeface="Symbol" pitchFamily="18" charset="2"/>
              </a:rPr>
              <a:t>S</a:t>
            </a:r>
            <a:r>
              <a:rPr lang="ru-RU" b="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:</a:t>
            </a:r>
            <a:endParaRPr lang="en-US" b="0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966685" name="Text Box 29"/>
          <p:cNvSpPr txBox="1">
            <a:spLocks noChangeArrowheads="1"/>
          </p:cNvSpPr>
          <p:nvPr/>
        </p:nvSpPr>
        <p:spPr bwMode="auto">
          <a:xfrm>
            <a:off x="290513" y="4833938"/>
            <a:ext cx="8674100" cy="1538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spcBef>
                <a:spcPct val="10000"/>
              </a:spcBef>
            </a:pPr>
            <a:r>
              <a:rPr lang="ru-RU">
                <a:solidFill>
                  <a:srgbClr val="000000"/>
                </a:solidFill>
                <a:latin typeface="Courier New" pitchFamily="49" charset="0"/>
              </a:rPr>
              <a:t>I </a:t>
            </a:r>
            <a:r>
              <a:rPr lang="ru-RU" i="1">
                <a:solidFill>
                  <a:srgbClr val="000000"/>
                </a:solidFill>
                <a:latin typeface="Times New Roman" pitchFamily="18" charset="0"/>
              </a:rPr>
              <a:t>sa</a:t>
            </a:r>
            <a:r>
              <a:rPr lang="en-US" i="1">
                <a:solidFill>
                  <a:srgbClr val="000000"/>
                </a:solidFill>
                <a:latin typeface="Times New Roman" pitchFamily="18" charset="0"/>
              </a:rPr>
              <a:t>co</a:t>
            </a:r>
            <a:r>
              <a:rPr lang="ru-RU">
                <a:solidFill>
                  <a:srgbClr val="000000"/>
                </a:solidFill>
                <a:latin typeface="Courier New" pitchFamily="49" charset="0"/>
              </a:rPr>
              <a:t> S =</a:t>
            </a:r>
            <a:r>
              <a:rPr lang="en-US" baseline="-30000">
                <a:solidFill>
                  <a:srgbClr val="000000"/>
                </a:solidFill>
                <a:latin typeface="Times New Roman" pitchFamily="18" charset="0"/>
              </a:rPr>
              <a:t>def</a:t>
            </a:r>
            <a:r>
              <a:rPr lang="ru-RU">
                <a:solidFill>
                  <a:srgbClr val="000000"/>
                </a:solidFill>
                <a:latin typeface="Courier New" pitchFamily="49" charset="0"/>
              </a:rPr>
              <a:t> I </a:t>
            </a:r>
            <a:r>
              <a:rPr lang="ru-RU" i="1">
                <a:solidFill>
                  <a:srgbClr val="000000"/>
                </a:solidFill>
                <a:latin typeface="Times New Roman" pitchFamily="18" charset="0"/>
              </a:rPr>
              <a:t>safe for</a:t>
            </a:r>
            <a:r>
              <a:rPr lang="ru-RU">
                <a:solidFill>
                  <a:srgbClr val="000000"/>
                </a:solidFill>
                <a:latin typeface="Courier New" pitchFamily="49" charset="0"/>
              </a:rPr>
              <a:t> S</a:t>
            </a:r>
            <a:endParaRPr lang="en-US">
              <a:solidFill>
                <a:srgbClr val="000000"/>
              </a:solidFill>
              <a:latin typeface="Courier New" pitchFamily="49" charset="0"/>
            </a:endParaRPr>
          </a:p>
          <a:p>
            <a:pPr>
              <a:spcBef>
                <a:spcPct val="10000"/>
              </a:spcBef>
            </a:pPr>
            <a:r>
              <a:rPr lang="en-US">
                <a:solidFill>
                  <a:srgbClr val="000000"/>
                </a:solidFill>
                <a:latin typeface="Courier New" pitchFamily="49" charset="0"/>
              </a:rPr>
              <a:t>           </a:t>
            </a:r>
            <a:r>
              <a:rPr lang="ru-RU">
                <a:solidFill>
                  <a:srgbClr val="000000"/>
                </a:solidFill>
                <a:latin typeface="Courier New" pitchFamily="49" charset="0"/>
              </a:rPr>
              <a:t>&amp; </a:t>
            </a:r>
            <a:r>
              <a:rPr lang="ru-RU">
                <a:solidFill>
                  <a:srgbClr val="000000"/>
                </a:solidFill>
                <a:latin typeface="Courier New" pitchFamily="49" charset="0"/>
                <a:sym typeface="Symbol" pitchFamily="18" charset="2"/>
              </a:rPr>
              <a:t></a:t>
            </a:r>
            <a:r>
              <a:rPr lang="ru-RU" i="1">
                <a:solidFill>
                  <a:srgbClr val="000000"/>
                </a:solidFill>
                <a:latin typeface="Times New Roman" pitchFamily="18" charset="0"/>
              </a:rPr>
              <a:t>Safe</a:t>
            </a:r>
            <a:r>
              <a:rPr lang="ru-RU">
                <a:solidFill>
                  <a:srgbClr val="000000"/>
                </a:solidFill>
                <a:latin typeface="Courier New" pitchFamily="49" charset="0"/>
              </a:rPr>
              <a:t>(</a:t>
            </a:r>
            <a:r>
              <a:rPr lang="en-US">
                <a:solidFill>
                  <a:srgbClr val="000000"/>
                </a:solidFill>
                <a:latin typeface="Courier New" pitchFamily="49" charset="0"/>
              </a:rPr>
              <a:t>s</a:t>
            </a:r>
            <a:r>
              <a:rPr lang="en-US" baseline="-30000">
                <a:solidFill>
                  <a:srgbClr val="000000"/>
                </a:solidFill>
                <a:latin typeface="Courier New" pitchFamily="49" charset="0"/>
              </a:rPr>
              <a:t>0</a:t>
            </a:r>
            <a:r>
              <a:rPr lang="ru-RU">
                <a:solidFill>
                  <a:srgbClr val="000000"/>
                </a:solidFill>
                <a:latin typeface="Courier New" pitchFamily="49" charset="0"/>
              </a:rPr>
              <a:t>)</a:t>
            </a:r>
            <a:r>
              <a:rPr lang="ru-RU">
                <a:solidFill>
                  <a:srgbClr val="000000"/>
                </a:solidFill>
                <a:latin typeface="Courier New" pitchFamily="49" charset="0"/>
                <a:sym typeface="Symbol" pitchFamily="18" charset="2"/>
              </a:rPr>
              <a:t></a:t>
            </a:r>
            <a:r>
              <a:rPr lang="ru-RU" i="1">
                <a:solidFill>
                  <a:srgbClr val="000000"/>
                </a:solidFill>
                <a:latin typeface="Times New Roman" pitchFamily="18" charset="0"/>
              </a:rPr>
              <a:t>Safe</a:t>
            </a:r>
            <a:r>
              <a:rPr lang="ru-RU">
                <a:solidFill>
                  <a:srgbClr val="000000"/>
                </a:solidFill>
                <a:latin typeface="Courier New" pitchFamily="49" charset="0"/>
              </a:rPr>
              <a:t>(</a:t>
            </a:r>
            <a:r>
              <a:rPr lang="en-US">
                <a:solidFill>
                  <a:srgbClr val="000000"/>
                </a:solidFill>
                <a:latin typeface="Courier New" pitchFamily="49" charset="0"/>
              </a:rPr>
              <a:t>i</a:t>
            </a:r>
            <a:r>
              <a:rPr lang="en-US" baseline="-30000">
                <a:solidFill>
                  <a:srgbClr val="000000"/>
                </a:solidFill>
                <a:latin typeface="Courier New" pitchFamily="49" charset="0"/>
              </a:rPr>
              <a:t>0</a:t>
            </a:r>
            <a:r>
              <a:rPr lang="ru-RU">
                <a:solidFill>
                  <a:srgbClr val="000000"/>
                </a:solidFill>
                <a:latin typeface="Courier New" pitchFamily="49" charset="0"/>
              </a:rPr>
              <a:t>) </a:t>
            </a:r>
            <a:r>
              <a:rPr lang="ru-RU">
                <a:solidFill>
                  <a:srgbClr val="000000"/>
                </a:solidFill>
                <a:latin typeface="Courier New" pitchFamily="49" charset="0"/>
                <a:sym typeface="Symbol" pitchFamily="18" charset="2"/>
              </a:rPr>
              <a:t></a:t>
            </a:r>
            <a:r>
              <a:rPr lang="en-US">
                <a:solidFill>
                  <a:srgbClr val="000000"/>
                </a:solidFill>
                <a:latin typeface="Courier New" pitchFamily="49" charset="0"/>
                <a:sym typeface="Symbol" pitchFamily="18" charset="2"/>
              </a:rPr>
              <a:t>P</a:t>
            </a:r>
            <a:r>
              <a:rPr lang="ru-RU">
                <a:solidFill>
                  <a:srgbClr val="000000"/>
                </a:solidFill>
                <a:latin typeface="Courier New" pitchFamily="49" charset="0"/>
                <a:sym typeface="Symbol" pitchFamily="18" charset="2"/>
              </a:rPr>
              <a:t></a:t>
            </a:r>
            <a:r>
              <a:rPr lang="ru-RU">
                <a:solidFill>
                  <a:srgbClr val="000000"/>
                </a:solidFill>
                <a:latin typeface="Times New Roman" pitchFamily="18" charset="0"/>
              </a:rPr>
              <a:t>R</a:t>
            </a:r>
            <a:endParaRPr lang="en-US">
              <a:solidFill>
                <a:srgbClr val="000000"/>
              </a:solidFill>
              <a:latin typeface="Times New Roman" pitchFamily="18" charset="0"/>
            </a:endParaRPr>
          </a:p>
          <a:p>
            <a:pPr>
              <a:spcBef>
                <a:spcPct val="10000"/>
              </a:spcBef>
            </a:pPr>
            <a:r>
              <a:rPr lang="en-US">
                <a:solidFill>
                  <a:srgbClr val="000000"/>
                </a:solidFill>
                <a:latin typeface="Courier New" pitchFamily="49" charset="0"/>
              </a:rPr>
              <a:t>            </a:t>
            </a:r>
            <a:r>
              <a:rPr lang="ru-RU">
                <a:solidFill>
                  <a:srgbClr val="000000"/>
                </a:solidFill>
                <a:latin typeface="Courier New" pitchFamily="49" charset="0"/>
              </a:rPr>
              <a:t>(P </a:t>
            </a:r>
            <a:r>
              <a:rPr lang="ru-RU" i="1">
                <a:solidFill>
                  <a:srgbClr val="000000"/>
                </a:solidFill>
                <a:latin typeface="Times New Roman" pitchFamily="18" charset="0"/>
              </a:rPr>
              <a:t>safe</a:t>
            </a:r>
            <a:r>
              <a:rPr lang="ru-RU">
                <a:solidFill>
                  <a:srgbClr val="000000"/>
                </a:solidFill>
                <a:latin typeface="Courier New" pitchFamily="49" charset="0"/>
              </a:rPr>
              <a:t> </a:t>
            </a:r>
            <a:r>
              <a:rPr lang="en-US">
                <a:solidFill>
                  <a:srgbClr val="000000"/>
                </a:solidFill>
                <a:latin typeface="Courier New" pitchFamily="49" charset="0"/>
              </a:rPr>
              <a:t>s</a:t>
            </a:r>
            <a:r>
              <a:rPr lang="en-US" baseline="-30000">
                <a:solidFill>
                  <a:srgbClr val="000000"/>
                </a:solidFill>
                <a:latin typeface="Courier New" pitchFamily="49" charset="0"/>
              </a:rPr>
              <a:t>0</a:t>
            </a:r>
            <a:r>
              <a:rPr lang="ru-RU">
                <a:solidFill>
                  <a:srgbClr val="000000"/>
                </a:solidFill>
                <a:latin typeface="Courier New" pitchFamily="49" charset="0"/>
              </a:rPr>
              <a:t> </a:t>
            </a:r>
            <a:r>
              <a:rPr lang="ru-RU" i="1">
                <a:solidFill>
                  <a:srgbClr val="000000"/>
                </a:solidFill>
                <a:latin typeface="Times New Roman" pitchFamily="18" charset="0"/>
              </a:rPr>
              <a:t>after</a:t>
            </a:r>
            <a:r>
              <a:rPr lang="ru-RU">
                <a:solidFill>
                  <a:srgbClr val="000000"/>
                </a:solidFill>
                <a:latin typeface="Courier New" pitchFamily="49" charset="0"/>
              </a:rPr>
              <a:t> </a:t>
            </a:r>
            <a:r>
              <a:rPr lang="ru-RU">
                <a:solidFill>
                  <a:srgbClr val="000000"/>
                </a:solidFill>
                <a:latin typeface="Courier New" pitchFamily="49" charset="0"/>
                <a:sym typeface="Symbol" pitchFamily="18" charset="2"/>
              </a:rPr>
              <a:t></a:t>
            </a:r>
            <a:r>
              <a:rPr lang="en-US">
                <a:solidFill>
                  <a:srgbClr val="000000"/>
                </a:solidFill>
                <a:latin typeface="Courier New" pitchFamily="49" charset="0"/>
                <a:sym typeface="Symbol" pitchFamily="18" charset="2"/>
              </a:rPr>
              <a:t> </a:t>
            </a:r>
            <a:r>
              <a:rPr lang="ru-RU">
                <a:solidFill>
                  <a:srgbClr val="000000"/>
                </a:solidFill>
                <a:latin typeface="Courier New" pitchFamily="49" charset="0"/>
                <a:sym typeface="Symbol" pitchFamily="18" charset="2"/>
              </a:rPr>
              <a:t></a:t>
            </a:r>
            <a:r>
              <a:rPr lang="en-US">
                <a:solidFill>
                  <a:srgbClr val="000000"/>
                </a:solidFill>
                <a:latin typeface="Courier New" pitchFamily="49" charset="0"/>
                <a:sym typeface="Symbol" pitchFamily="18" charset="2"/>
              </a:rPr>
              <a:t> </a:t>
            </a:r>
            <a:r>
              <a:rPr lang="en-US" i="1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obs</a:t>
            </a:r>
            <a:r>
              <a:rPr lang="en-US">
                <a:solidFill>
                  <a:srgbClr val="000000"/>
                </a:solidFill>
                <a:latin typeface="Courier New" pitchFamily="49" charset="0"/>
                <a:sym typeface="Symbol" pitchFamily="18" charset="2"/>
              </a:rPr>
              <a:t>(</a:t>
            </a:r>
            <a:r>
              <a:rPr lang="en-US">
                <a:solidFill>
                  <a:srgbClr val="000000"/>
                </a:solidFill>
                <a:latin typeface="Courier New" pitchFamily="49" charset="0"/>
              </a:rPr>
              <a:t>i</a:t>
            </a:r>
            <a:r>
              <a:rPr lang="en-US" baseline="-30000">
                <a:solidFill>
                  <a:srgbClr val="000000"/>
                </a:solidFill>
                <a:latin typeface="Courier New" pitchFamily="49" charset="0"/>
              </a:rPr>
              <a:t>0</a:t>
            </a:r>
            <a:r>
              <a:rPr lang="ru-RU">
                <a:solidFill>
                  <a:srgbClr val="000000"/>
                </a:solidFill>
                <a:latin typeface="Courier New" pitchFamily="49" charset="0"/>
              </a:rPr>
              <a:t> </a:t>
            </a:r>
            <a:r>
              <a:rPr lang="ru-RU" i="1">
                <a:solidFill>
                  <a:srgbClr val="000000"/>
                </a:solidFill>
                <a:latin typeface="Times New Roman" pitchFamily="18" charset="0"/>
              </a:rPr>
              <a:t>after</a:t>
            </a:r>
            <a:r>
              <a:rPr lang="ru-RU">
                <a:solidFill>
                  <a:srgbClr val="000000"/>
                </a:solidFill>
                <a:latin typeface="Courier New" pitchFamily="49" charset="0"/>
              </a:rPr>
              <a:t> </a:t>
            </a:r>
            <a:r>
              <a:rPr lang="ru-RU">
                <a:solidFill>
                  <a:srgbClr val="000000"/>
                </a:solidFill>
                <a:latin typeface="Courier New" pitchFamily="49" charset="0"/>
                <a:sym typeface="Symbol" pitchFamily="18" charset="2"/>
              </a:rPr>
              <a:t></a:t>
            </a:r>
            <a:r>
              <a:rPr lang="en-US">
                <a:solidFill>
                  <a:srgbClr val="000000"/>
                </a:solidFill>
                <a:latin typeface="Courier New" pitchFamily="49" charset="0"/>
                <a:sym typeface="Symbol" pitchFamily="18" charset="2"/>
              </a:rPr>
              <a:t>,P</a:t>
            </a:r>
            <a:r>
              <a:rPr lang="ru-RU">
                <a:solidFill>
                  <a:srgbClr val="000000"/>
                </a:solidFill>
                <a:latin typeface="Courier New" pitchFamily="49" charset="0"/>
              </a:rPr>
              <a:t>)</a:t>
            </a:r>
            <a:r>
              <a:rPr lang="en-US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ru-RU">
                <a:solidFill>
                  <a:srgbClr val="000000"/>
                </a:solidFill>
                <a:latin typeface="Courier New" pitchFamily="49" charset="0"/>
                <a:sym typeface="Symbol" pitchFamily="18" charset="2"/>
              </a:rPr>
              <a:t></a:t>
            </a:r>
            <a:r>
              <a:rPr lang="en-US">
                <a:solidFill>
                  <a:srgbClr val="000000"/>
                </a:solidFill>
                <a:latin typeface="Courier New" pitchFamily="49" charset="0"/>
                <a:sym typeface="Symbol" pitchFamily="18" charset="2"/>
              </a:rPr>
              <a:t> </a:t>
            </a:r>
            <a:r>
              <a:rPr lang="en-US" i="1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obs</a:t>
            </a:r>
            <a:r>
              <a:rPr lang="en-US">
                <a:solidFill>
                  <a:srgbClr val="000000"/>
                </a:solidFill>
                <a:latin typeface="Courier New" pitchFamily="49" charset="0"/>
                <a:sym typeface="Symbol" pitchFamily="18" charset="2"/>
              </a:rPr>
              <a:t>(</a:t>
            </a:r>
            <a:r>
              <a:rPr lang="en-US">
                <a:solidFill>
                  <a:srgbClr val="000000"/>
                </a:solidFill>
                <a:latin typeface="Courier New" pitchFamily="49" charset="0"/>
              </a:rPr>
              <a:t>s</a:t>
            </a:r>
            <a:r>
              <a:rPr lang="en-US" baseline="-30000">
                <a:solidFill>
                  <a:srgbClr val="000000"/>
                </a:solidFill>
                <a:latin typeface="Courier New" pitchFamily="49" charset="0"/>
              </a:rPr>
              <a:t>0</a:t>
            </a:r>
            <a:r>
              <a:rPr lang="ru-RU">
                <a:solidFill>
                  <a:srgbClr val="000000"/>
                </a:solidFill>
                <a:latin typeface="Courier New" pitchFamily="49" charset="0"/>
              </a:rPr>
              <a:t> </a:t>
            </a:r>
            <a:r>
              <a:rPr lang="ru-RU" i="1">
                <a:solidFill>
                  <a:srgbClr val="000000"/>
                </a:solidFill>
                <a:latin typeface="Times New Roman" pitchFamily="18" charset="0"/>
              </a:rPr>
              <a:t>after</a:t>
            </a:r>
            <a:r>
              <a:rPr lang="ru-RU">
                <a:solidFill>
                  <a:srgbClr val="000000"/>
                </a:solidFill>
                <a:latin typeface="Courier New" pitchFamily="49" charset="0"/>
              </a:rPr>
              <a:t> </a:t>
            </a:r>
            <a:r>
              <a:rPr lang="ru-RU">
                <a:solidFill>
                  <a:srgbClr val="000000"/>
                </a:solidFill>
                <a:latin typeface="Courier New" pitchFamily="49" charset="0"/>
                <a:sym typeface="Symbol" pitchFamily="18" charset="2"/>
              </a:rPr>
              <a:t></a:t>
            </a:r>
            <a:r>
              <a:rPr lang="en-US">
                <a:solidFill>
                  <a:srgbClr val="000000"/>
                </a:solidFill>
                <a:latin typeface="Courier New" pitchFamily="49" charset="0"/>
                <a:sym typeface="Symbol" pitchFamily="18" charset="2"/>
              </a:rPr>
              <a:t>,P</a:t>
            </a:r>
            <a:r>
              <a:rPr lang="ru-RU">
                <a:solidFill>
                  <a:srgbClr val="000000"/>
                </a:solidFill>
                <a:latin typeface="Courier New" pitchFamily="49" charset="0"/>
              </a:rPr>
              <a:t>)</a:t>
            </a:r>
            <a:r>
              <a:rPr lang="en-US">
                <a:solidFill>
                  <a:srgbClr val="000000"/>
                </a:solidFill>
                <a:latin typeface="Courier New" pitchFamily="49" charset="0"/>
              </a:rPr>
              <a:t>)</a:t>
            </a:r>
            <a:r>
              <a:rPr lang="ru-RU" b="0">
                <a:solidFill>
                  <a:srgbClr val="000000"/>
                </a:solidFill>
                <a:latin typeface="Times New Roman" pitchFamily="18" charset="0"/>
              </a:rPr>
              <a:t>,</a:t>
            </a:r>
            <a:endParaRPr lang="en-US" b="0">
              <a:solidFill>
                <a:srgbClr val="000000"/>
              </a:solidFill>
              <a:latin typeface="Times New Roman" pitchFamily="18" charset="0"/>
            </a:endParaRPr>
          </a:p>
          <a:p>
            <a:pPr>
              <a:spcBef>
                <a:spcPct val="20000"/>
              </a:spcBef>
            </a:pPr>
            <a:r>
              <a:rPr lang="ru-RU" b="0">
                <a:solidFill>
                  <a:srgbClr val="000000"/>
                </a:solidFill>
                <a:latin typeface="Times New Roman" pitchFamily="18" charset="0"/>
              </a:rPr>
              <a:t>где</a:t>
            </a:r>
            <a:r>
              <a:rPr lang="en-US">
                <a:solidFill>
                  <a:srgbClr val="000000"/>
                </a:solidFill>
                <a:latin typeface="Courier New" pitchFamily="49" charset="0"/>
                <a:sym typeface="Symbol" pitchFamily="18" charset="2"/>
              </a:rPr>
              <a:t> </a:t>
            </a:r>
            <a:r>
              <a:rPr lang="en-US" i="1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obs</a:t>
            </a:r>
            <a:r>
              <a:rPr lang="en-US">
                <a:solidFill>
                  <a:srgbClr val="000000"/>
                </a:solidFill>
                <a:latin typeface="Courier New" pitchFamily="49" charset="0"/>
                <a:sym typeface="Symbol" pitchFamily="18" charset="2"/>
              </a:rPr>
              <a:t>(M,P</a:t>
            </a:r>
            <a:r>
              <a:rPr lang="ru-RU">
                <a:solidFill>
                  <a:srgbClr val="000000"/>
                </a:solidFill>
                <a:latin typeface="Courier New" pitchFamily="49" charset="0"/>
              </a:rPr>
              <a:t>) =</a:t>
            </a:r>
            <a:r>
              <a:rPr lang="en-US" baseline="-30000">
                <a:solidFill>
                  <a:srgbClr val="000000"/>
                </a:solidFill>
                <a:latin typeface="Times New Roman" pitchFamily="18" charset="0"/>
              </a:rPr>
              <a:t>def</a:t>
            </a:r>
            <a:r>
              <a:rPr lang="ru-RU">
                <a:solidFill>
                  <a:srgbClr val="000000"/>
                </a:solidFill>
                <a:latin typeface="Courier New" pitchFamily="49" charset="0"/>
              </a:rPr>
              <a:t> </a:t>
            </a:r>
            <a:r>
              <a:rPr lang="en-US">
                <a:solidFill>
                  <a:srgbClr val="000000"/>
                </a:solidFill>
                <a:latin typeface="Courier New" pitchFamily="49" charset="0"/>
              </a:rPr>
              <a:t>{u</a:t>
            </a:r>
            <a:r>
              <a:rPr lang="en-US">
                <a:solidFill>
                  <a:srgbClr val="000000"/>
                </a:solidFill>
                <a:latin typeface="Courier New" pitchFamily="49" charset="0"/>
                <a:sym typeface="Symbol" pitchFamily="18" charset="2"/>
              </a:rPr>
              <a:t>P{P}|aM au}</a:t>
            </a:r>
            <a:endParaRPr lang="ru-RU">
              <a:solidFill>
                <a:srgbClr val="000000"/>
              </a:solidFill>
              <a:latin typeface="Courier New" pitchFamily="49" charset="0"/>
              <a:sym typeface="Symbol" pitchFamily="18" charset="2"/>
            </a:endParaRPr>
          </a:p>
          <a:p>
            <a:pPr>
              <a:spcBef>
                <a:spcPct val="20000"/>
              </a:spcBef>
            </a:pPr>
            <a:r>
              <a:rPr lang="en-US" b="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– </a:t>
            </a:r>
            <a:r>
              <a:rPr lang="ru-RU" b="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наблюдения после нажатия кнопки</a:t>
            </a:r>
            <a:r>
              <a:rPr lang="ru-RU">
                <a:solidFill>
                  <a:srgbClr val="000000"/>
                </a:solidFill>
                <a:latin typeface="Courier New" pitchFamily="49" charset="0"/>
                <a:sym typeface="Symbol" pitchFamily="18" charset="2"/>
              </a:rPr>
              <a:t> </a:t>
            </a:r>
            <a:r>
              <a:rPr lang="en-US">
                <a:solidFill>
                  <a:srgbClr val="000000"/>
                </a:solidFill>
                <a:latin typeface="Courier New" pitchFamily="49" charset="0"/>
                <a:sym typeface="Symbol" pitchFamily="18" charset="2"/>
              </a:rPr>
              <a:t>P</a:t>
            </a:r>
            <a:r>
              <a:rPr lang="ru-RU">
                <a:solidFill>
                  <a:srgbClr val="000000"/>
                </a:solidFill>
                <a:latin typeface="Courier New" pitchFamily="49" charset="0"/>
                <a:sym typeface="Symbol" pitchFamily="18" charset="2"/>
              </a:rPr>
              <a:t> </a:t>
            </a:r>
            <a:r>
              <a:rPr lang="ru-RU" b="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в состояниях из множества</a:t>
            </a:r>
            <a:r>
              <a:rPr lang="ru-RU">
                <a:solidFill>
                  <a:srgbClr val="000000"/>
                </a:solidFill>
                <a:latin typeface="Courier New" pitchFamily="49" charset="0"/>
                <a:sym typeface="Symbol" pitchFamily="18" charset="2"/>
              </a:rPr>
              <a:t> </a:t>
            </a:r>
            <a:r>
              <a:rPr lang="en-US">
                <a:solidFill>
                  <a:srgbClr val="000000"/>
                </a:solidFill>
                <a:latin typeface="Courier New" pitchFamily="49" charset="0"/>
                <a:sym typeface="Symbol" pitchFamily="18" charset="2"/>
              </a:rPr>
              <a:t>M</a:t>
            </a:r>
          </a:p>
        </p:txBody>
      </p:sp>
      <p:sp>
        <p:nvSpPr>
          <p:cNvPr id="966686" name="Text Box 30"/>
          <p:cNvSpPr txBox="1">
            <a:spLocks noChangeArrowheads="1"/>
          </p:cNvSpPr>
          <p:nvPr/>
        </p:nvSpPr>
        <p:spPr bwMode="auto">
          <a:xfrm>
            <a:off x="0" y="1196975"/>
            <a:ext cx="382588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200">
                <a:solidFill>
                  <a:srgbClr val="FF0000"/>
                </a:solidFill>
                <a:sym typeface="Wingdings" pitchFamily="2" charset="2"/>
              </a:rPr>
              <a:t>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6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9666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Left)">
                                      <p:cBhvr>
                                        <p:cTn id="11" dur="500"/>
                                        <p:tgtEl>
                                          <p:spTgt spid="9666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6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0.00046 L 5E-6 0.32593 " pathEditMode="relative" rAng="0" ptsTypes="AA">
                                      <p:cBhvr>
                                        <p:cTn id="14" dur="500" fill="hold"/>
                                        <p:tgtEl>
                                          <p:spTgt spid="96668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6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6675" grpId="0"/>
      <p:bldP spid="966686" grpId="0"/>
      <p:bldP spid="966686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6F74C-119F-4376-82EC-62D75AB31FF5}" type="slidenum">
              <a:rPr lang="ru-RU"/>
              <a:pPr/>
              <a:t>7</a:t>
            </a:fld>
            <a:endParaRPr lang="ru-RU"/>
          </a:p>
        </p:txBody>
      </p:sp>
      <p:sp>
        <p:nvSpPr>
          <p:cNvPr id="974851" name="Rectangle 3"/>
          <p:cNvSpPr>
            <a:spLocks noGrp="1" noChangeArrowheads="1"/>
          </p:cNvSpPr>
          <p:nvPr>
            <p:ph type="title"/>
          </p:nvPr>
        </p:nvSpPr>
        <p:spPr>
          <a:xfrm>
            <a:off x="179388" y="395288"/>
            <a:ext cx="8748712" cy="608012"/>
          </a:xfrm>
          <a:noFill/>
        </p:spPr>
        <p:txBody>
          <a:bodyPr tIns="90000" bIns="90000">
            <a:spAutoFit/>
          </a:bodyPr>
          <a:lstStyle/>
          <a:p>
            <a:r>
              <a:rPr lang="ru-RU" sz="28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3. Алгоритм верификации – Ограничения</a:t>
            </a:r>
          </a:p>
        </p:txBody>
      </p:sp>
      <p:grpSp>
        <p:nvGrpSpPr>
          <p:cNvPr id="974852" name="Group 4"/>
          <p:cNvGrpSpPr>
            <a:grpSpLocks/>
          </p:cNvGrpSpPr>
          <p:nvPr/>
        </p:nvGrpSpPr>
        <p:grpSpPr bwMode="auto">
          <a:xfrm>
            <a:off x="0" y="0"/>
            <a:ext cx="9144000" cy="6865938"/>
            <a:chOff x="0" y="0"/>
            <a:chExt cx="5760" cy="4325"/>
          </a:xfrm>
        </p:grpSpPr>
        <p:sp>
          <p:nvSpPr>
            <p:cNvPr id="974853" name="Text Box 5"/>
            <p:cNvSpPr txBox="1">
              <a:spLocks noChangeArrowheads="1"/>
            </p:cNvSpPr>
            <p:nvPr/>
          </p:nvSpPr>
          <p:spPr bwMode="auto">
            <a:xfrm>
              <a:off x="3865" y="4114"/>
              <a:ext cx="1" cy="1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algn="just">
                <a:spcBef>
                  <a:spcPct val="50000"/>
                </a:spcBef>
              </a:pPr>
              <a:endParaRPr lang="ru-RU" sz="1600" b="0">
                <a:solidFill>
                  <a:srgbClr val="567F9E"/>
                </a:solidFill>
              </a:endParaRPr>
            </a:p>
          </p:txBody>
        </p:sp>
        <p:grpSp>
          <p:nvGrpSpPr>
            <p:cNvPr id="974854" name="Group 6"/>
            <p:cNvGrpSpPr>
              <a:grpSpLocks/>
            </p:cNvGrpSpPr>
            <p:nvPr/>
          </p:nvGrpSpPr>
          <p:grpSpPr bwMode="auto">
            <a:xfrm>
              <a:off x="0" y="0"/>
              <a:ext cx="5760" cy="4325"/>
              <a:chOff x="0" y="0"/>
              <a:chExt cx="5760" cy="4325"/>
            </a:xfrm>
          </p:grpSpPr>
          <p:grpSp>
            <p:nvGrpSpPr>
              <p:cNvPr id="974855" name="Group 7"/>
              <p:cNvGrpSpPr>
                <a:grpSpLocks/>
              </p:cNvGrpSpPr>
              <p:nvPr/>
            </p:nvGrpSpPr>
            <p:grpSpPr bwMode="auto">
              <a:xfrm>
                <a:off x="0" y="0"/>
                <a:ext cx="5760" cy="4325"/>
                <a:chOff x="0" y="0"/>
                <a:chExt cx="5760" cy="4325"/>
              </a:xfrm>
            </p:grpSpPr>
            <p:sp>
              <p:nvSpPr>
                <p:cNvPr id="974856" name="Rectangle 8"/>
                <p:cNvSpPr>
                  <a:spLocks noChangeArrowheads="1"/>
                </p:cNvSpPr>
                <p:nvPr/>
              </p:nvSpPr>
              <p:spPr bwMode="auto">
                <a:xfrm rot="5400000" flipV="1">
                  <a:off x="-2132" y="2159"/>
                  <a:ext cx="4320" cy="11"/>
                </a:xfrm>
                <a:prstGeom prst="rect">
                  <a:avLst/>
                </a:prstGeom>
                <a:gradFill rotWithShape="1">
                  <a:gsLst>
                    <a:gs pos="0">
                      <a:srgbClr val="7FA9D3"/>
                    </a:gs>
                    <a:gs pos="100000">
                      <a:srgbClr val="7FA9D3">
                        <a:gamma/>
                        <a:tint val="0"/>
                        <a:invGamma/>
                      </a:srgbClr>
                    </a:gs>
                  </a:gsLst>
                  <a:lin ang="0" scaled="1"/>
                </a:gra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974857" name="Rectangle 9"/>
                <p:cNvSpPr>
                  <a:spLocks noChangeArrowheads="1"/>
                </p:cNvSpPr>
                <p:nvPr/>
              </p:nvSpPr>
              <p:spPr bwMode="auto">
                <a:xfrm flipH="1" flipV="1">
                  <a:off x="0" y="50"/>
                  <a:ext cx="5760" cy="11"/>
                </a:xfrm>
                <a:prstGeom prst="rect">
                  <a:avLst/>
                </a:prstGeom>
                <a:gradFill rotWithShape="1">
                  <a:gsLst>
                    <a:gs pos="0">
                      <a:srgbClr val="7FA9D3"/>
                    </a:gs>
                    <a:gs pos="100000">
                      <a:srgbClr val="7FA9D3">
                        <a:gamma/>
                        <a:tint val="0"/>
                        <a:invGamma/>
                      </a:srgbClr>
                    </a:gs>
                  </a:gsLst>
                  <a:lin ang="0" scaled="1"/>
                </a:gra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974858" name="Rectangle 10"/>
                <p:cNvSpPr>
                  <a:spLocks noChangeArrowheads="1"/>
                </p:cNvSpPr>
                <p:nvPr/>
              </p:nvSpPr>
              <p:spPr bwMode="auto">
                <a:xfrm>
                  <a:off x="0" y="4274"/>
                  <a:ext cx="5760" cy="11"/>
                </a:xfrm>
                <a:prstGeom prst="rect">
                  <a:avLst/>
                </a:prstGeom>
                <a:gradFill rotWithShape="1">
                  <a:gsLst>
                    <a:gs pos="0">
                      <a:srgbClr val="7FA9D3"/>
                    </a:gs>
                    <a:gs pos="100000">
                      <a:srgbClr val="7FA9D3">
                        <a:gamma/>
                        <a:tint val="0"/>
                        <a:invGamma/>
                      </a:srgbClr>
                    </a:gs>
                  </a:gsLst>
                  <a:lin ang="0" scaled="1"/>
                </a:gra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974859" name="Rectangle 11"/>
                <p:cNvSpPr>
                  <a:spLocks noChangeArrowheads="1"/>
                </p:cNvSpPr>
                <p:nvPr/>
              </p:nvSpPr>
              <p:spPr bwMode="auto">
                <a:xfrm rot="5400000" flipV="1">
                  <a:off x="3550" y="2154"/>
                  <a:ext cx="4320" cy="11"/>
                </a:xfrm>
                <a:prstGeom prst="rect">
                  <a:avLst/>
                </a:prstGeom>
                <a:gradFill rotWithShape="1">
                  <a:gsLst>
                    <a:gs pos="0">
                      <a:srgbClr val="7FA9D3"/>
                    </a:gs>
                    <a:gs pos="100000">
                      <a:srgbClr val="7FA9D3">
                        <a:gamma/>
                        <a:tint val="0"/>
                        <a:invGamma/>
                      </a:srgbClr>
                    </a:gs>
                  </a:gsLst>
                  <a:lin ang="0" scaled="1"/>
                </a:gra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974860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147" y="4115"/>
                  <a:ext cx="2415" cy="15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lIns="0" tIns="0" rIns="0" bIns="0" anchor="b"/>
                <a:lstStyle/>
                <a:p>
                  <a:pPr>
                    <a:spcBef>
                      <a:spcPct val="50000"/>
                    </a:spcBef>
                  </a:pPr>
                  <a:r>
                    <a:rPr lang="ru-RU" sz="1600" b="0">
                      <a:solidFill>
                        <a:srgbClr val="567F9E"/>
                      </a:solidFill>
                    </a:rPr>
                    <a:t>Игорь Борисович Бурдонов </a:t>
                  </a:r>
                  <a:r>
                    <a:rPr lang="en-US" sz="1600" b="0">
                      <a:solidFill>
                        <a:srgbClr val="567F9E"/>
                      </a:solidFill>
                    </a:rPr>
                    <a:t>&amp;</a:t>
                  </a:r>
                  <a:r>
                    <a:rPr lang="ru-RU" sz="1600" b="0">
                      <a:solidFill>
                        <a:srgbClr val="567F9E"/>
                      </a:solidFill>
                    </a:rPr>
                    <a:t> Александр Сергеевич Косачев,   ИСП РАН</a:t>
                  </a:r>
                </a:p>
              </p:txBody>
            </p:sp>
            <p:sp>
              <p:nvSpPr>
                <p:cNvPr id="974861" name="Text Box 13"/>
                <p:cNvSpPr txBox="1">
                  <a:spLocks noChangeArrowheads="1"/>
                </p:cNvSpPr>
                <p:nvPr/>
              </p:nvSpPr>
              <p:spPr bwMode="auto">
                <a:xfrm>
                  <a:off x="68" y="30"/>
                  <a:ext cx="5602" cy="173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  <a:effectLst/>
              </p:spPr>
              <p:txBody>
                <a:bodyPr lIns="0" tIns="0" rIns="0" bIns="0"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ru-RU" b="0">
                      <a:solidFill>
                        <a:srgbClr val="567F9E"/>
                      </a:solidFill>
                      <a:latin typeface="Times New Roman" pitchFamily="18" charset="0"/>
                    </a:rPr>
                    <a:t>Симуляция систем с отказами и разрушением</a:t>
                  </a:r>
                </a:p>
              </p:txBody>
            </p:sp>
          </p:grpSp>
          <p:sp>
            <p:nvSpPr>
              <p:cNvPr id="974862" name="Text Box 14"/>
              <p:cNvSpPr txBox="1">
                <a:spLocks noChangeArrowheads="1"/>
              </p:cNvSpPr>
              <p:nvPr/>
            </p:nvSpPr>
            <p:spPr bwMode="auto">
              <a:xfrm>
                <a:off x="5443" y="3962"/>
                <a:ext cx="198" cy="134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lIns="0" tIns="0" rIns="0" bIns="0"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ru-RU" sz="1400" b="0"/>
                  <a:t>(12)</a:t>
                </a:r>
              </a:p>
            </p:txBody>
          </p:sp>
        </p:grpSp>
      </p:grpSp>
      <p:sp>
        <p:nvSpPr>
          <p:cNvPr id="974933" name="Text Box 85"/>
          <p:cNvSpPr txBox="1">
            <a:spLocks noChangeArrowheads="1"/>
          </p:cNvSpPr>
          <p:nvPr/>
        </p:nvSpPr>
        <p:spPr bwMode="auto">
          <a:xfrm>
            <a:off x="490538" y="2024063"/>
            <a:ext cx="8402637" cy="23272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72000" tIns="36000" rIns="72000" bIns="36000">
            <a:spAutoFit/>
          </a:bodyPr>
          <a:lstStyle/>
          <a:p>
            <a:pPr marL="342900" indent="-342900"/>
            <a:r>
              <a:rPr lang="ru-RU" sz="2000" b="0" u="sng">
                <a:latin typeface="Times New Roman" pitchFamily="18" charset="0"/>
              </a:rPr>
              <a:t>Выполнено условие конечности</a:t>
            </a:r>
            <a:r>
              <a:rPr lang="ru-RU" sz="2000" b="0">
                <a:latin typeface="Times New Roman" pitchFamily="18" charset="0"/>
                <a:sym typeface="Symbol" pitchFamily="18" charset="2"/>
              </a:rPr>
              <a:t>:</a:t>
            </a:r>
          </a:p>
          <a:p>
            <a:pPr marL="342900" indent="-342900">
              <a:lnSpc>
                <a:spcPct val="120000"/>
              </a:lnSpc>
              <a:spcBef>
                <a:spcPct val="50000"/>
              </a:spcBef>
              <a:buFontTx/>
              <a:buAutoNum type="arabicParenR"/>
            </a:pPr>
            <a:r>
              <a:rPr lang="ru-RU" sz="2000" b="0">
                <a:latin typeface="Times New Roman" pitchFamily="18" charset="0"/>
                <a:sym typeface="Symbol" pitchFamily="18" charset="2"/>
              </a:rPr>
              <a:t>Конечна семантика: конечен алфавит действий</a:t>
            </a:r>
            <a:r>
              <a:rPr lang="ru-RU" sz="2000" b="0">
                <a:latin typeface="Courier New" pitchFamily="49" charset="0"/>
                <a:sym typeface="Symbol" pitchFamily="18" charset="2"/>
              </a:rPr>
              <a:t> </a:t>
            </a:r>
            <a:r>
              <a:rPr lang="en-US" sz="2000">
                <a:latin typeface="Times New Roman" pitchFamily="18" charset="0"/>
                <a:sym typeface="Symbol" pitchFamily="18" charset="2"/>
              </a:rPr>
              <a:t>L</a:t>
            </a:r>
            <a:r>
              <a:rPr lang="ru-RU" b="0">
                <a:sym typeface="Symbol" pitchFamily="18" charset="2"/>
              </a:rPr>
              <a:t>.</a:t>
            </a:r>
            <a:br>
              <a:rPr lang="ru-RU" b="0">
                <a:sym typeface="Symbol" pitchFamily="18" charset="2"/>
              </a:rPr>
            </a:br>
            <a:r>
              <a:rPr lang="ru-RU" sz="2000" b="0">
                <a:latin typeface="Times New Roman" pitchFamily="18" charset="0"/>
                <a:sym typeface="Symbol" pitchFamily="18" charset="2"/>
              </a:rPr>
              <a:t>Как следствие конечны каждая кнопка</a:t>
            </a:r>
            <a:r>
              <a:rPr lang="ru-RU" sz="2000">
                <a:latin typeface="Courier New" pitchFamily="49" charset="0"/>
                <a:sym typeface="Symbol" pitchFamily="18" charset="2"/>
              </a:rPr>
              <a:t> </a:t>
            </a:r>
            <a:r>
              <a:rPr lang="en-US" sz="2000">
                <a:latin typeface="Courier New" pitchFamily="49" charset="0"/>
                <a:sym typeface="Symbol" pitchFamily="18" charset="2"/>
              </a:rPr>
              <a:t>P</a:t>
            </a:r>
            <a:r>
              <a:rPr lang="en-US" sz="2000">
                <a:latin typeface="Times New Roman" pitchFamily="18" charset="0"/>
                <a:sym typeface="Symbol" pitchFamily="18" charset="2"/>
              </a:rPr>
              <a:t>R</a:t>
            </a:r>
            <a:r>
              <a:rPr lang="ru-RU" sz="2000">
                <a:latin typeface="Courier New" pitchFamily="49" charset="0"/>
                <a:sym typeface="Symbol" pitchFamily="18" charset="2"/>
              </a:rPr>
              <a:t> </a:t>
            </a:r>
            <a:r>
              <a:rPr lang="ru-RU" sz="2000" b="0">
                <a:latin typeface="Times New Roman" pitchFamily="18" charset="0"/>
                <a:sym typeface="Symbol" pitchFamily="18" charset="2"/>
              </a:rPr>
              <a:t>и набор кнопок</a:t>
            </a:r>
            <a:r>
              <a:rPr lang="ru-RU" sz="2000">
                <a:latin typeface="Courier New" pitchFamily="49" charset="0"/>
                <a:sym typeface="Symbol" pitchFamily="18" charset="2"/>
              </a:rPr>
              <a:t> </a:t>
            </a:r>
            <a:r>
              <a:rPr lang="en-US" sz="2000">
                <a:latin typeface="Times New Roman" pitchFamily="18" charset="0"/>
                <a:sym typeface="Symbol" pitchFamily="18" charset="2"/>
              </a:rPr>
              <a:t>R</a:t>
            </a:r>
            <a:r>
              <a:rPr lang="en-US" sz="2000" b="0">
                <a:latin typeface="Times New Roman" pitchFamily="18" charset="0"/>
                <a:sym typeface="Symbol" pitchFamily="18" charset="2"/>
              </a:rPr>
              <a:t>,</a:t>
            </a:r>
          </a:p>
          <a:p>
            <a:pPr marL="342900" indent="-342900">
              <a:lnSpc>
                <a:spcPct val="150000"/>
              </a:lnSpc>
              <a:spcBef>
                <a:spcPct val="50000"/>
              </a:spcBef>
              <a:buFontTx/>
              <a:buAutoNum type="arabicParenR"/>
            </a:pPr>
            <a:r>
              <a:rPr lang="ru-RU" sz="2000" b="0">
                <a:latin typeface="Times New Roman" pitchFamily="18" charset="0"/>
                <a:sym typeface="Symbol" pitchFamily="18" charset="2"/>
              </a:rPr>
              <a:t>Конечны множества состояний реализации и спецификации.</a:t>
            </a:r>
            <a:br>
              <a:rPr lang="ru-RU" sz="2000" b="0">
                <a:latin typeface="Times New Roman" pitchFamily="18" charset="0"/>
                <a:sym typeface="Symbol" pitchFamily="18" charset="2"/>
              </a:rPr>
            </a:br>
            <a:r>
              <a:rPr lang="ru-RU" sz="2000" b="0">
                <a:latin typeface="Times New Roman" pitchFamily="18" charset="0"/>
                <a:sym typeface="Symbol" pitchFamily="18" charset="2"/>
              </a:rPr>
              <a:t>Как следствие для конечной семантики конечным множества переходов.</a:t>
            </a:r>
            <a:endParaRPr lang="en-US" sz="2000" b="0"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974936" name="Text Box 88"/>
          <p:cNvSpPr txBox="1">
            <a:spLocks noChangeArrowheads="1"/>
          </p:cNvSpPr>
          <p:nvPr/>
        </p:nvSpPr>
        <p:spPr bwMode="auto">
          <a:xfrm>
            <a:off x="0" y="2041525"/>
            <a:ext cx="382588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200">
                <a:solidFill>
                  <a:srgbClr val="FF0000"/>
                </a:solidFill>
                <a:sym typeface="Wingdings" pitchFamily="2" charset="2"/>
              </a:rPr>
              <a:t>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49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9749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493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FD543-0192-4B23-AA13-49CF55E7E50F}" type="slidenum">
              <a:rPr lang="ru-RU"/>
              <a:pPr/>
              <a:t>8</a:t>
            </a:fld>
            <a:endParaRPr lang="ru-RU"/>
          </a:p>
        </p:txBody>
      </p:sp>
      <p:sp>
        <p:nvSpPr>
          <p:cNvPr id="978946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395288"/>
            <a:ext cx="8748712" cy="608012"/>
          </a:xfrm>
          <a:noFill/>
        </p:spPr>
        <p:txBody>
          <a:bodyPr tIns="90000" bIns="90000">
            <a:spAutoFit/>
          </a:bodyPr>
          <a:lstStyle/>
          <a:p>
            <a:r>
              <a:rPr lang="ru-RU" sz="28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3. Алгоритм верификации –</a:t>
            </a:r>
            <a:r>
              <a:rPr lang="en-US" sz="28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sz="28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основная идея</a:t>
            </a:r>
          </a:p>
        </p:txBody>
      </p:sp>
      <p:grpSp>
        <p:nvGrpSpPr>
          <p:cNvPr id="978947" name="Group 3"/>
          <p:cNvGrpSpPr>
            <a:grpSpLocks/>
          </p:cNvGrpSpPr>
          <p:nvPr/>
        </p:nvGrpSpPr>
        <p:grpSpPr bwMode="auto">
          <a:xfrm>
            <a:off x="0" y="0"/>
            <a:ext cx="9144000" cy="6865938"/>
            <a:chOff x="0" y="0"/>
            <a:chExt cx="5760" cy="4325"/>
          </a:xfrm>
        </p:grpSpPr>
        <p:sp>
          <p:nvSpPr>
            <p:cNvPr id="978948" name="Text Box 4"/>
            <p:cNvSpPr txBox="1">
              <a:spLocks noChangeArrowheads="1"/>
            </p:cNvSpPr>
            <p:nvPr/>
          </p:nvSpPr>
          <p:spPr bwMode="auto">
            <a:xfrm>
              <a:off x="3865" y="4114"/>
              <a:ext cx="1" cy="1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algn="just">
                <a:spcBef>
                  <a:spcPct val="50000"/>
                </a:spcBef>
              </a:pPr>
              <a:endParaRPr lang="ru-RU" sz="1600" b="0">
                <a:solidFill>
                  <a:srgbClr val="567F9E"/>
                </a:solidFill>
              </a:endParaRPr>
            </a:p>
          </p:txBody>
        </p:sp>
        <p:grpSp>
          <p:nvGrpSpPr>
            <p:cNvPr id="978949" name="Group 5"/>
            <p:cNvGrpSpPr>
              <a:grpSpLocks/>
            </p:cNvGrpSpPr>
            <p:nvPr/>
          </p:nvGrpSpPr>
          <p:grpSpPr bwMode="auto">
            <a:xfrm>
              <a:off x="0" y="0"/>
              <a:ext cx="5760" cy="4325"/>
              <a:chOff x="0" y="0"/>
              <a:chExt cx="5760" cy="4325"/>
            </a:xfrm>
          </p:grpSpPr>
          <p:grpSp>
            <p:nvGrpSpPr>
              <p:cNvPr id="978950" name="Group 6"/>
              <p:cNvGrpSpPr>
                <a:grpSpLocks/>
              </p:cNvGrpSpPr>
              <p:nvPr/>
            </p:nvGrpSpPr>
            <p:grpSpPr bwMode="auto">
              <a:xfrm>
                <a:off x="0" y="0"/>
                <a:ext cx="5760" cy="4325"/>
                <a:chOff x="0" y="0"/>
                <a:chExt cx="5760" cy="4325"/>
              </a:xfrm>
            </p:grpSpPr>
            <p:sp>
              <p:nvSpPr>
                <p:cNvPr id="978951" name="Rectangle 7"/>
                <p:cNvSpPr>
                  <a:spLocks noChangeArrowheads="1"/>
                </p:cNvSpPr>
                <p:nvPr/>
              </p:nvSpPr>
              <p:spPr bwMode="auto">
                <a:xfrm rot="5400000" flipV="1">
                  <a:off x="-2132" y="2159"/>
                  <a:ext cx="4320" cy="11"/>
                </a:xfrm>
                <a:prstGeom prst="rect">
                  <a:avLst/>
                </a:prstGeom>
                <a:gradFill rotWithShape="1">
                  <a:gsLst>
                    <a:gs pos="0">
                      <a:srgbClr val="7FA9D3"/>
                    </a:gs>
                    <a:gs pos="100000">
                      <a:srgbClr val="7FA9D3">
                        <a:gamma/>
                        <a:tint val="0"/>
                        <a:invGamma/>
                      </a:srgbClr>
                    </a:gs>
                  </a:gsLst>
                  <a:lin ang="0" scaled="1"/>
                </a:gra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978952" name="Rectangle 8"/>
                <p:cNvSpPr>
                  <a:spLocks noChangeArrowheads="1"/>
                </p:cNvSpPr>
                <p:nvPr/>
              </p:nvSpPr>
              <p:spPr bwMode="auto">
                <a:xfrm flipH="1" flipV="1">
                  <a:off x="0" y="50"/>
                  <a:ext cx="5760" cy="11"/>
                </a:xfrm>
                <a:prstGeom prst="rect">
                  <a:avLst/>
                </a:prstGeom>
                <a:gradFill rotWithShape="1">
                  <a:gsLst>
                    <a:gs pos="0">
                      <a:srgbClr val="7FA9D3"/>
                    </a:gs>
                    <a:gs pos="100000">
                      <a:srgbClr val="7FA9D3">
                        <a:gamma/>
                        <a:tint val="0"/>
                        <a:invGamma/>
                      </a:srgbClr>
                    </a:gs>
                  </a:gsLst>
                  <a:lin ang="0" scaled="1"/>
                </a:gra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978953" name="Rectangle 9"/>
                <p:cNvSpPr>
                  <a:spLocks noChangeArrowheads="1"/>
                </p:cNvSpPr>
                <p:nvPr/>
              </p:nvSpPr>
              <p:spPr bwMode="auto">
                <a:xfrm>
                  <a:off x="0" y="4274"/>
                  <a:ext cx="5760" cy="11"/>
                </a:xfrm>
                <a:prstGeom prst="rect">
                  <a:avLst/>
                </a:prstGeom>
                <a:gradFill rotWithShape="1">
                  <a:gsLst>
                    <a:gs pos="0">
                      <a:srgbClr val="7FA9D3"/>
                    </a:gs>
                    <a:gs pos="100000">
                      <a:srgbClr val="7FA9D3">
                        <a:gamma/>
                        <a:tint val="0"/>
                        <a:invGamma/>
                      </a:srgbClr>
                    </a:gs>
                  </a:gsLst>
                  <a:lin ang="0" scaled="1"/>
                </a:gra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978954" name="Rectangle 10"/>
                <p:cNvSpPr>
                  <a:spLocks noChangeArrowheads="1"/>
                </p:cNvSpPr>
                <p:nvPr/>
              </p:nvSpPr>
              <p:spPr bwMode="auto">
                <a:xfrm rot="5400000" flipV="1">
                  <a:off x="3550" y="2154"/>
                  <a:ext cx="4320" cy="11"/>
                </a:xfrm>
                <a:prstGeom prst="rect">
                  <a:avLst/>
                </a:prstGeom>
                <a:gradFill rotWithShape="1">
                  <a:gsLst>
                    <a:gs pos="0">
                      <a:srgbClr val="7FA9D3"/>
                    </a:gs>
                    <a:gs pos="100000">
                      <a:srgbClr val="7FA9D3">
                        <a:gamma/>
                        <a:tint val="0"/>
                        <a:invGamma/>
                      </a:srgbClr>
                    </a:gs>
                  </a:gsLst>
                  <a:lin ang="0" scaled="1"/>
                </a:gra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978955" name="Text Box 11"/>
                <p:cNvSpPr txBox="1">
                  <a:spLocks noChangeArrowheads="1"/>
                </p:cNvSpPr>
                <p:nvPr/>
              </p:nvSpPr>
              <p:spPr bwMode="auto">
                <a:xfrm>
                  <a:off x="147" y="4115"/>
                  <a:ext cx="2415" cy="15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lIns="0" tIns="0" rIns="0" bIns="0" anchor="b"/>
                <a:lstStyle/>
                <a:p>
                  <a:pPr>
                    <a:spcBef>
                      <a:spcPct val="50000"/>
                    </a:spcBef>
                  </a:pPr>
                  <a:r>
                    <a:rPr lang="ru-RU" sz="1600" b="0">
                      <a:solidFill>
                        <a:srgbClr val="567F9E"/>
                      </a:solidFill>
                    </a:rPr>
                    <a:t>Игорь Борисович Бурдонов </a:t>
                  </a:r>
                  <a:r>
                    <a:rPr lang="en-US" sz="1600" b="0">
                      <a:solidFill>
                        <a:srgbClr val="567F9E"/>
                      </a:solidFill>
                    </a:rPr>
                    <a:t>&amp;</a:t>
                  </a:r>
                  <a:r>
                    <a:rPr lang="ru-RU" sz="1600" b="0">
                      <a:solidFill>
                        <a:srgbClr val="567F9E"/>
                      </a:solidFill>
                    </a:rPr>
                    <a:t> Александр Сергеевич Косачев,   ИСП РАН</a:t>
                  </a:r>
                </a:p>
              </p:txBody>
            </p:sp>
            <p:sp>
              <p:nvSpPr>
                <p:cNvPr id="978956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68" y="30"/>
                  <a:ext cx="5602" cy="173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  <a:effectLst/>
              </p:spPr>
              <p:txBody>
                <a:bodyPr lIns="0" tIns="0" rIns="0" bIns="0"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ru-RU" b="0">
                      <a:solidFill>
                        <a:srgbClr val="567F9E"/>
                      </a:solidFill>
                      <a:latin typeface="Times New Roman" pitchFamily="18" charset="0"/>
                    </a:rPr>
                    <a:t>Симуляция систем с отказами и разрушением</a:t>
                  </a:r>
                </a:p>
              </p:txBody>
            </p:sp>
          </p:grpSp>
          <p:sp>
            <p:nvSpPr>
              <p:cNvPr id="978957" name="Text Box 13"/>
              <p:cNvSpPr txBox="1">
                <a:spLocks noChangeArrowheads="1"/>
              </p:cNvSpPr>
              <p:nvPr/>
            </p:nvSpPr>
            <p:spPr bwMode="auto">
              <a:xfrm>
                <a:off x="5443" y="3962"/>
                <a:ext cx="198" cy="134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lIns="0" tIns="0" rIns="0" bIns="0"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ru-RU" sz="1400" b="0"/>
                  <a:t>(12)</a:t>
                </a:r>
              </a:p>
            </p:txBody>
          </p:sp>
        </p:grpSp>
      </p:grpSp>
      <p:sp>
        <p:nvSpPr>
          <p:cNvPr id="978962" name="Text Box 18"/>
          <p:cNvSpPr txBox="1">
            <a:spLocks noChangeArrowheads="1"/>
          </p:cNvSpPr>
          <p:nvPr/>
        </p:nvSpPr>
        <p:spPr bwMode="auto">
          <a:xfrm>
            <a:off x="34925" y="6389688"/>
            <a:ext cx="107950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None/>
            </a:pPr>
            <a:r>
              <a:rPr lang="ru-RU" sz="1600">
                <a:latin typeface="Times New Roman" pitchFamily="18" charset="0"/>
                <a:sym typeface="Wingdings 3" pitchFamily="18" charset="2"/>
              </a:rPr>
              <a:t></a:t>
            </a:r>
          </a:p>
        </p:txBody>
      </p:sp>
      <p:sp>
        <p:nvSpPr>
          <p:cNvPr id="978963" name="Text Box 19"/>
          <p:cNvSpPr txBox="1">
            <a:spLocks noChangeArrowheads="1"/>
          </p:cNvSpPr>
          <p:nvPr/>
        </p:nvSpPr>
        <p:spPr bwMode="auto">
          <a:xfrm>
            <a:off x="34925" y="6569075"/>
            <a:ext cx="107950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None/>
            </a:pPr>
            <a:r>
              <a:rPr lang="ru-RU" sz="1600">
                <a:latin typeface="Times New Roman" pitchFamily="18" charset="0"/>
                <a:sym typeface="Wingdings 3" pitchFamily="18" charset="2"/>
              </a:rPr>
              <a:t></a:t>
            </a:r>
          </a:p>
        </p:txBody>
      </p:sp>
      <p:sp>
        <p:nvSpPr>
          <p:cNvPr id="978967" name="Text Box 23"/>
          <p:cNvSpPr txBox="1">
            <a:spLocks noChangeArrowheads="1"/>
          </p:cNvSpPr>
          <p:nvPr/>
        </p:nvSpPr>
        <p:spPr bwMode="auto">
          <a:xfrm>
            <a:off x="417513" y="1160463"/>
            <a:ext cx="8151812" cy="1509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spcBef>
                <a:spcPct val="10000"/>
              </a:spcBef>
            </a:pPr>
            <a:r>
              <a:rPr lang="ru-RU" b="0">
                <a:solidFill>
                  <a:srgbClr val="000000"/>
                </a:solidFill>
                <a:latin typeface="Times New Roman" pitchFamily="18" charset="0"/>
              </a:rPr>
              <a:t>Рассмотрим множество состояний из </a:t>
            </a:r>
            <a:r>
              <a:rPr lang="ru-RU">
                <a:solidFill>
                  <a:srgbClr val="000000"/>
                </a:solidFill>
                <a:latin typeface="Courier New" pitchFamily="49" charset="0"/>
              </a:rPr>
              <a:t>I</a:t>
            </a:r>
            <a:r>
              <a:rPr lang="ru-RU" b="0">
                <a:solidFill>
                  <a:srgbClr val="000000"/>
                </a:solidFill>
                <a:latin typeface="Times New Roman" pitchFamily="18" charset="0"/>
              </a:rPr>
              <a:t>, достижимых по безопасным трассам</a:t>
            </a:r>
            <a:r>
              <a:rPr lang="ru-RU">
                <a:solidFill>
                  <a:srgbClr val="000000"/>
                </a:solidFill>
                <a:latin typeface="Courier New" pitchFamily="49" charset="0"/>
              </a:rPr>
              <a:t> S </a:t>
            </a:r>
            <a:r>
              <a:rPr lang="ru-RU" b="0">
                <a:solidFill>
                  <a:srgbClr val="000000"/>
                </a:solidFill>
                <a:latin typeface="Times New Roman" pitchFamily="18" charset="0"/>
              </a:rPr>
              <a:t>:</a:t>
            </a:r>
          </a:p>
          <a:p>
            <a:pPr>
              <a:spcBef>
                <a:spcPct val="10000"/>
              </a:spcBef>
            </a:pPr>
            <a:r>
              <a:rPr lang="en-US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U</a:t>
            </a:r>
            <a:r>
              <a:rPr lang="en-US">
                <a:solidFill>
                  <a:srgbClr val="000000"/>
                </a:solidFill>
                <a:latin typeface="Courier New" pitchFamily="49" charset="0"/>
                <a:sym typeface="Symbol" pitchFamily="18" charset="2"/>
              </a:rPr>
              <a:t> = </a:t>
            </a:r>
            <a:r>
              <a:rPr lang="en-US">
                <a:solidFill>
                  <a:srgbClr val="000000"/>
                </a:solidFill>
                <a:latin typeface="Courier New" pitchFamily="49" charset="0"/>
              </a:rPr>
              <a:t>{i</a:t>
            </a:r>
            <a:r>
              <a:rPr lang="en-US" baseline="-30000">
                <a:solidFill>
                  <a:srgbClr val="000000"/>
                </a:solidFill>
                <a:latin typeface="Courier New" pitchFamily="49" charset="0"/>
              </a:rPr>
              <a:t>0</a:t>
            </a:r>
            <a:r>
              <a:rPr lang="ru-RU">
                <a:solidFill>
                  <a:srgbClr val="000000"/>
                </a:solidFill>
                <a:latin typeface="Courier New" pitchFamily="49" charset="0"/>
              </a:rPr>
              <a:t> </a:t>
            </a:r>
            <a:r>
              <a:rPr lang="ru-RU" i="1">
                <a:solidFill>
                  <a:srgbClr val="000000"/>
                </a:solidFill>
                <a:latin typeface="Times New Roman" pitchFamily="18" charset="0"/>
              </a:rPr>
              <a:t>after</a:t>
            </a:r>
            <a:r>
              <a:rPr lang="ru-RU">
                <a:solidFill>
                  <a:srgbClr val="000000"/>
                </a:solidFill>
                <a:latin typeface="Courier New" pitchFamily="49" charset="0"/>
              </a:rPr>
              <a:t> </a:t>
            </a:r>
            <a:r>
              <a:rPr lang="ru-RU">
                <a:solidFill>
                  <a:srgbClr val="000000"/>
                </a:solidFill>
                <a:latin typeface="Courier New" pitchFamily="49" charset="0"/>
                <a:sym typeface="Symbol" pitchFamily="18" charset="2"/>
              </a:rPr>
              <a:t></a:t>
            </a:r>
            <a:r>
              <a:rPr lang="en-US">
                <a:solidFill>
                  <a:srgbClr val="000000"/>
                </a:solidFill>
                <a:latin typeface="Courier New" pitchFamily="49" charset="0"/>
                <a:sym typeface="Symbol" pitchFamily="18" charset="2"/>
              </a:rPr>
              <a:t>|</a:t>
            </a:r>
            <a:r>
              <a:rPr lang="ru-RU">
                <a:solidFill>
                  <a:srgbClr val="000000"/>
                </a:solidFill>
                <a:latin typeface="Courier New" pitchFamily="49" charset="0"/>
                <a:sym typeface="Symbol" pitchFamily="18" charset="2"/>
              </a:rPr>
              <a:t></a:t>
            </a:r>
            <a:r>
              <a:rPr lang="ru-RU" i="1">
                <a:solidFill>
                  <a:srgbClr val="000000"/>
                </a:solidFill>
                <a:latin typeface="Times New Roman" pitchFamily="18" charset="0"/>
              </a:rPr>
              <a:t>Safe</a:t>
            </a:r>
            <a:r>
              <a:rPr lang="ru-RU">
                <a:solidFill>
                  <a:srgbClr val="000000"/>
                </a:solidFill>
                <a:latin typeface="Courier New" pitchFamily="49" charset="0"/>
              </a:rPr>
              <a:t>(</a:t>
            </a:r>
            <a:r>
              <a:rPr lang="en-US">
                <a:solidFill>
                  <a:srgbClr val="000000"/>
                </a:solidFill>
                <a:latin typeface="Courier New" pitchFamily="49" charset="0"/>
              </a:rPr>
              <a:t>s</a:t>
            </a:r>
            <a:r>
              <a:rPr lang="en-US" baseline="-30000">
                <a:solidFill>
                  <a:srgbClr val="000000"/>
                </a:solidFill>
                <a:latin typeface="Courier New" pitchFamily="49" charset="0"/>
              </a:rPr>
              <a:t>0</a:t>
            </a:r>
            <a:r>
              <a:rPr lang="ru-RU">
                <a:solidFill>
                  <a:srgbClr val="000000"/>
                </a:solidFill>
                <a:latin typeface="Courier New" pitchFamily="49" charset="0"/>
              </a:rPr>
              <a:t>)</a:t>
            </a:r>
            <a:r>
              <a:rPr lang="en-US">
                <a:solidFill>
                  <a:srgbClr val="000000"/>
                </a:solidFill>
                <a:latin typeface="Courier New" pitchFamily="49" charset="0"/>
              </a:rPr>
              <a:t>}</a:t>
            </a:r>
            <a:r>
              <a:rPr lang="en-US" b="0">
                <a:solidFill>
                  <a:srgbClr val="000000"/>
                </a:solidFill>
                <a:latin typeface="Times New Roman" pitchFamily="18" charset="0"/>
              </a:rPr>
              <a:t>.</a:t>
            </a:r>
          </a:p>
          <a:p>
            <a:pPr>
              <a:spcBef>
                <a:spcPct val="30000"/>
              </a:spcBef>
            </a:pPr>
            <a:r>
              <a:rPr lang="ru-RU" b="0">
                <a:solidFill>
                  <a:srgbClr val="000000"/>
                </a:solidFill>
                <a:latin typeface="Times New Roman" pitchFamily="18" charset="0"/>
              </a:rPr>
              <a:t>С каждым состоянием</a:t>
            </a:r>
            <a:r>
              <a:rPr lang="ru-RU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>
                <a:solidFill>
                  <a:srgbClr val="000000"/>
                </a:solidFill>
                <a:latin typeface="Courier New" pitchFamily="49" charset="0"/>
              </a:rPr>
              <a:t>i</a:t>
            </a:r>
            <a:r>
              <a:rPr lang="en-US">
                <a:solidFill>
                  <a:srgbClr val="000000"/>
                </a:solidFill>
                <a:latin typeface="Courier New" pitchFamily="49" charset="0"/>
                <a:sym typeface="Symbol" pitchFamily="18" charset="2"/>
              </a:rPr>
              <a:t></a:t>
            </a:r>
            <a:r>
              <a:rPr lang="en-US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U</a:t>
            </a:r>
            <a:r>
              <a:rPr lang="ru-RU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ru-RU" b="0">
                <a:solidFill>
                  <a:srgbClr val="000000"/>
                </a:solidFill>
                <a:latin typeface="Times New Roman" pitchFamily="18" charset="0"/>
              </a:rPr>
              <a:t>свяжем семейство</a:t>
            </a:r>
            <a:r>
              <a:rPr lang="ru-RU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>
                <a:solidFill>
                  <a:srgbClr val="000000"/>
                </a:solidFill>
                <a:latin typeface="Times New Roman" pitchFamily="18" charset="0"/>
              </a:rPr>
              <a:t>S</a:t>
            </a:r>
            <a:r>
              <a:rPr lang="en-US">
                <a:solidFill>
                  <a:srgbClr val="000000"/>
                </a:solidFill>
                <a:latin typeface="Courier New" pitchFamily="49" charset="0"/>
              </a:rPr>
              <a:t>(i) </a:t>
            </a:r>
            <a:r>
              <a:rPr lang="ru-RU" b="0">
                <a:solidFill>
                  <a:srgbClr val="000000"/>
                </a:solidFill>
                <a:latin typeface="Times New Roman" pitchFamily="18" charset="0"/>
              </a:rPr>
              <a:t>множеств состояний из</a:t>
            </a:r>
            <a:r>
              <a:rPr lang="ru-RU">
                <a:solidFill>
                  <a:srgbClr val="000000"/>
                </a:solidFill>
                <a:latin typeface="Courier New" pitchFamily="49" charset="0"/>
              </a:rPr>
              <a:t> S</a:t>
            </a:r>
            <a:endParaRPr lang="ru-RU" b="0">
              <a:solidFill>
                <a:srgbClr val="000000"/>
              </a:solidFill>
              <a:latin typeface="Times New Roman" pitchFamily="18" charset="0"/>
            </a:endParaRPr>
          </a:p>
          <a:p>
            <a:r>
              <a:rPr lang="ru-RU" b="0">
                <a:solidFill>
                  <a:srgbClr val="000000"/>
                </a:solidFill>
                <a:latin typeface="Times New Roman" pitchFamily="18" charset="0"/>
              </a:rPr>
              <a:t>после трасс, безопасных в</a:t>
            </a:r>
            <a:r>
              <a:rPr lang="ru-RU">
                <a:solidFill>
                  <a:srgbClr val="000000"/>
                </a:solidFill>
                <a:latin typeface="Courier New" pitchFamily="49" charset="0"/>
              </a:rPr>
              <a:t> S</a:t>
            </a:r>
            <a:r>
              <a:rPr lang="ru-RU" b="0">
                <a:solidFill>
                  <a:srgbClr val="000000"/>
                </a:solidFill>
                <a:latin typeface="Times New Roman" pitchFamily="18" charset="0"/>
              </a:rPr>
              <a:t>, имеющихся в</a:t>
            </a:r>
            <a:r>
              <a:rPr lang="ru-RU">
                <a:solidFill>
                  <a:srgbClr val="000000"/>
                </a:solidFill>
                <a:latin typeface="Courier New" pitchFamily="49" charset="0"/>
              </a:rPr>
              <a:t> </a:t>
            </a:r>
            <a:r>
              <a:rPr lang="en-US">
                <a:solidFill>
                  <a:srgbClr val="000000"/>
                </a:solidFill>
                <a:latin typeface="Courier New" pitchFamily="49" charset="0"/>
              </a:rPr>
              <a:t>I</a:t>
            </a:r>
            <a:r>
              <a:rPr lang="ru-RU" b="0">
                <a:solidFill>
                  <a:srgbClr val="000000"/>
                </a:solidFill>
                <a:latin typeface="Times New Roman" pitchFamily="18" charset="0"/>
              </a:rPr>
              <a:t>, и заканчивающихся в состоянии</a:t>
            </a:r>
            <a:r>
              <a:rPr lang="ru-RU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>
                <a:solidFill>
                  <a:srgbClr val="000000"/>
                </a:solidFill>
                <a:latin typeface="Courier New" pitchFamily="49" charset="0"/>
              </a:rPr>
              <a:t>i</a:t>
            </a:r>
            <a:r>
              <a:rPr lang="ru-RU" b="0">
                <a:solidFill>
                  <a:srgbClr val="000000"/>
                </a:solidFill>
                <a:latin typeface="Times New Roman" pitchFamily="18" charset="0"/>
              </a:rPr>
              <a:t>:</a:t>
            </a:r>
          </a:p>
          <a:p>
            <a:pPr>
              <a:spcBef>
                <a:spcPct val="10000"/>
              </a:spcBef>
            </a:pPr>
            <a:r>
              <a:rPr lang="en-US">
                <a:solidFill>
                  <a:srgbClr val="000000"/>
                </a:solidFill>
                <a:latin typeface="Times New Roman" pitchFamily="18" charset="0"/>
              </a:rPr>
              <a:t>S</a:t>
            </a:r>
            <a:r>
              <a:rPr lang="en-US">
                <a:solidFill>
                  <a:srgbClr val="000000"/>
                </a:solidFill>
                <a:latin typeface="Courier New" pitchFamily="49" charset="0"/>
              </a:rPr>
              <a:t>(i)</a:t>
            </a:r>
            <a:r>
              <a:rPr lang="ru-RU">
                <a:solidFill>
                  <a:srgbClr val="000000"/>
                </a:solidFill>
                <a:latin typeface="Courier New" pitchFamily="49" charset="0"/>
              </a:rPr>
              <a:t>=</a:t>
            </a:r>
            <a:r>
              <a:rPr lang="en-US">
                <a:solidFill>
                  <a:srgbClr val="000000"/>
                </a:solidFill>
                <a:latin typeface="Courier New" pitchFamily="49" charset="0"/>
              </a:rPr>
              <a:t>{s</a:t>
            </a:r>
            <a:r>
              <a:rPr lang="en-US" baseline="-30000">
                <a:solidFill>
                  <a:srgbClr val="000000"/>
                </a:solidFill>
                <a:latin typeface="Courier New" pitchFamily="49" charset="0"/>
              </a:rPr>
              <a:t>0</a:t>
            </a:r>
            <a:r>
              <a:rPr lang="ru-RU">
                <a:solidFill>
                  <a:srgbClr val="000000"/>
                </a:solidFill>
                <a:latin typeface="Courier New" pitchFamily="49" charset="0"/>
              </a:rPr>
              <a:t> </a:t>
            </a:r>
            <a:r>
              <a:rPr lang="ru-RU" i="1">
                <a:solidFill>
                  <a:srgbClr val="000000"/>
                </a:solidFill>
                <a:latin typeface="Times New Roman" pitchFamily="18" charset="0"/>
              </a:rPr>
              <a:t>after</a:t>
            </a:r>
            <a:r>
              <a:rPr lang="ru-RU">
                <a:solidFill>
                  <a:srgbClr val="000000"/>
                </a:solidFill>
                <a:latin typeface="Courier New" pitchFamily="49" charset="0"/>
              </a:rPr>
              <a:t> </a:t>
            </a:r>
            <a:r>
              <a:rPr lang="ru-RU">
                <a:solidFill>
                  <a:srgbClr val="000000"/>
                </a:solidFill>
                <a:latin typeface="Courier New" pitchFamily="49" charset="0"/>
                <a:sym typeface="Symbol" pitchFamily="18" charset="2"/>
              </a:rPr>
              <a:t></a:t>
            </a:r>
            <a:r>
              <a:rPr lang="en-US">
                <a:solidFill>
                  <a:srgbClr val="000000"/>
                </a:solidFill>
                <a:latin typeface="Courier New" pitchFamily="49" charset="0"/>
                <a:sym typeface="Symbol" pitchFamily="18" charset="2"/>
              </a:rPr>
              <a:t>|</a:t>
            </a:r>
            <a:r>
              <a:rPr lang="ru-RU">
                <a:solidFill>
                  <a:srgbClr val="000000"/>
                </a:solidFill>
                <a:latin typeface="Courier New" pitchFamily="49" charset="0"/>
                <a:sym typeface="Symbol" pitchFamily="18" charset="2"/>
              </a:rPr>
              <a:t></a:t>
            </a:r>
            <a:r>
              <a:rPr lang="ru-RU" i="1">
                <a:solidFill>
                  <a:srgbClr val="000000"/>
                </a:solidFill>
                <a:latin typeface="Times New Roman" pitchFamily="18" charset="0"/>
              </a:rPr>
              <a:t>Safe</a:t>
            </a:r>
            <a:r>
              <a:rPr lang="ru-RU">
                <a:solidFill>
                  <a:srgbClr val="000000"/>
                </a:solidFill>
                <a:latin typeface="Courier New" pitchFamily="49" charset="0"/>
              </a:rPr>
              <a:t>(</a:t>
            </a:r>
            <a:r>
              <a:rPr lang="en-US">
                <a:solidFill>
                  <a:srgbClr val="000000"/>
                </a:solidFill>
                <a:latin typeface="Courier New" pitchFamily="49" charset="0"/>
              </a:rPr>
              <a:t>s</a:t>
            </a:r>
            <a:r>
              <a:rPr lang="en-US" baseline="-30000">
                <a:solidFill>
                  <a:srgbClr val="000000"/>
                </a:solidFill>
                <a:latin typeface="Courier New" pitchFamily="49" charset="0"/>
              </a:rPr>
              <a:t>0</a:t>
            </a:r>
            <a:r>
              <a:rPr lang="ru-RU">
                <a:solidFill>
                  <a:srgbClr val="000000"/>
                </a:solidFill>
                <a:latin typeface="Courier New" pitchFamily="49" charset="0"/>
              </a:rPr>
              <a:t>)</a:t>
            </a:r>
            <a:r>
              <a:rPr lang="en-US">
                <a:solidFill>
                  <a:srgbClr val="000000"/>
                </a:solidFill>
                <a:latin typeface="Courier New" pitchFamily="49" charset="0"/>
              </a:rPr>
              <a:t> &amp; i</a:t>
            </a:r>
            <a:r>
              <a:rPr lang="en-US">
                <a:solidFill>
                  <a:srgbClr val="000000"/>
                </a:solidFill>
                <a:latin typeface="Courier New" pitchFamily="49" charset="0"/>
                <a:sym typeface="Symbol" pitchFamily="18" charset="2"/>
              </a:rPr>
              <a:t>(</a:t>
            </a:r>
            <a:r>
              <a:rPr lang="en-US">
                <a:solidFill>
                  <a:srgbClr val="000000"/>
                </a:solidFill>
                <a:latin typeface="Courier New" pitchFamily="49" charset="0"/>
              </a:rPr>
              <a:t>i</a:t>
            </a:r>
            <a:r>
              <a:rPr lang="en-US" baseline="-30000">
                <a:solidFill>
                  <a:srgbClr val="000000"/>
                </a:solidFill>
                <a:latin typeface="Courier New" pitchFamily="49" charset="0"/>
              </a:rPr>
              <a:t>0</a:t>
            </a:r>
            <a:r>
              <a:rPr lang="ru-RU">
                <a:solidFill>
                  <a:srgbClr val="000000"/>
                </a:solidFill>
                <a:latin typeface="Courier New" pitchFamily="49" charset="0"/>
              </a:rPr>
              <a:t> </a:t>
            </a:r>
            <a:r>
              <a:rPr lang="ru-RU" i="1">
                <a:solidFill>
                  <a:srgbClr val="000000"/>
                </a:solidFill>
                <a:latin typeface="Times New Roman" pitchFamily="18" charset="0"/>
              </a:rPr>
              <a:t>after</a:t>
            </a:r>
            <a:r>
              <a:rPr lang="ru-RU">
                <a:solidFill>
                  <a:srgbClr val="000000"/>
                </a:solidFill>
                <a:latin typeface="Courier New" pitchFamily="49" charset="0"/>
              </a:rPr>
              <a:t> </a:t>
            </a:r>
            <a:r>
              <a:rPr lang="ru-RU">
                <a:solidFill>
                  <a:srgbClr val="000000"/>
                </a:solidFill>
                <a:latin typeface="Courier New" pitchFamily="49" charset="0"/>
                <a:sym typeface="Symbol" pitchFamily="18" charset="2"/>
              </a:rPr>
              <a:t></a:t>
            </a:r>
            <a:r>
              <a:rPr lang="en-US">
                <a:solidFill>
                  <a:srgbClr val="000000"/>
                </a:solidFill>
                <a:latin typeface="Courier New" pitchFamily="49" charset="0"/>
                <a:sym typeface="Symbol" pitchFamily="18" charset="2"/>
              </a:rPr>
              <a:t>)</a:t>
            </a:r>
            <a:r>
              <a:rPr lang="en-US">
                <a:solidFill>
                  <a:srgbClr val="000000"/>
                </a:solidFill>
                <a:latin typeface="Courier New" pitchFamily="49" charset="0"/>
              </a:rPr>
              <a:t>}</a:t>
            </a:r>
            <a:endParaRPr lang="ru-RU">
              <a:solidFill>
                <a:srgbClr val="000000"/>
              </a:solidFill>
              <a:latin typeface="Courier New" pitchFamily="49" charset="0"/>
            </a:endParaRPr>
          </a:p>
        </p:txBody>
      </p:sp>
      <p:sp>
        <p:nvSpPr>
          <p:cNvPr id="978968" name="Text Box 24"/>
          <p:cNvSpPr txBox="1">
            <a:spLocks noChangeArrowheads="1"/>
          </p:cNvSpPr>
          <p:nvPr/>
        </p:nvSpPr>
        <p:spPr bwMode="auto">
          <a:xfrm>
            <a:off x="174625" y="4041775"/>
            <a:ext cx="8715375" cy="2089150"/>
          </a:xfrm>
          <a:prstGeom prst="rect">
            <a:avLst/>
          </a:prstGeom>
          <a:solidFill>
            <a:srgbClr val="F5EBFF"/>
          </a:solidFill>
          <a:ln w="12700">
            <a:solidFill>
              <a:srgbClr val="660066"/>
            </a:solidFill>
            <a:miter lim="800000"/>
            <a:headEnd/>
            <a:tailEnd/>
          </a:ln>
          <a:effectLst/>
        </p:spPr>
        <p:txBody>
          <a:bodyPr wrap="none" lIns="72000" tIns="36000" rIns="72000" bIns="36000">
            <a:spAutoFit/>
          </a:bodyPr>
          <a:lstStyle/>
          <a:p>
            <a:pPr marL="342900" indent="-342900"/>
            <a:r>
              <a:rPr lang="ru-RU" i="1">
                <a:latin typeface="Times New Roman" pitchFamily="18" charset="0"/>
              </a:rPr>
              <a:t>Алгоритм</a:t>
            </a:r>
            <a:r>
              <a:rPr lang="ru-RU" b="0">
                <a:latin typeface="Times New Roman" pitchFamily="18" charset="0"/>
                <a:sym typeface="Symbol" pitchFamily="18" charset="2"/>
              </a:rPr>
              <a:t>:</a:t>
            </a:r>
          </a:p>
          <a:p>
            <a:pPr marL="342900" indent="-342900">
              <a:spcBef>
                <a:spcPct val="10000"/>
              </a:spcBef>
              <a:buFontTx/>
              <a:buAutoNum type="arabicParenR"/>
            </a:pPr>
            <a:r>
              <a:rPr lang="ru-RU" b="0" u="sng">
                <a:latin typeface="Times New Roman" pitchFamily="18" charset="0"/>
                <a:sym typeface="Symbol" pitchFamily="18" charset="2"/>
              </a:rPr>
              <a:t>На шаге 0</a:t>
            </a:r>
            <a:r>
              <a:rPr lang="ru-RU" b="0">
                <a:latin typeface="Times New Roman" pitchFamily="18" charset="0"/>
                <a:sym typeface="Symbol" pitchFamily="18" charset="2"/>
              </a:rPr>
              <a:t>: проверяем условие</a:t>
            </a:r>
            <a:r>
              <a:rPr lang="ru-RU">
                <a:latin typeface="Courier New" pitchFamily="49" charset="0"/>
                <a:sym typeface="Symbol" pitchFamily="18" charset="2"/>
              </a:rPr>
              <a:t> </a:t>
            </a:r>
            <a:r>
              <a:rPr lang="en-US">
                <a:latin typeface="Courier New" pitchFamily="49" charset="0"/>
                <a:sym typeface="Symbol" pitchFamily="18" charset="2"/>
              </a:rPr>
              <a:t>a</a:t>
            </a:r>
            <a:r>
              <a:rPr lang="ru-RU" b="0">
                <a:latin typeface="Times New Roman" pitchFamily="18" charset="0"/>
                <a:sym typeface="Symbol" pitchFamily="18" charset="2"/>
              </a:rPr>
              <a:t>,</a:t>
            </a:r>
            <a:br>
              <a:rPr lang="ru-RU" b="0">
                <a:latin typeface="Times New Roman" pitchFamily="18" charset="0"/>
                <a:sym typeface="Symbol" pitchFamily="18" charset="2"/>
              </a:rPr>
            </a:br>
            <a:r>
              <a:rPr lang="ru-RU" b="0">
                <a:latin typeface="Times New Roman" pitchFamily="18" charset="0"/>
                <a:sym typeface="Symbol" pitchFamily="18" charset="2"/>
              </a:rPr>
              <a:t>и для</a:t>
            </a:r>
            <a:r>
              <a:rPr lang="ru-RU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U</a:t>
            </a:r>
            <a:r>
              <a:rPr lang="ru-RU" baseline="-2500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0</a:t>
            </a:r>
            <a:r>
              <a:rPr lang="en-US">
                <a:solidFill>
                  <a:srgbClr val="000000"/>
                </a:solidFill>
                <a:latin typeface="Courier New" pitchFamily="49" charset="0"/>
                <a:sym typeface="Symbol" pitchFamily="18" charset="2"/>
              </a:rPr>
              <a:t>={</a:t>
            </a:r>
            <a:r>
              <a:rPr lang="en-US">
                <a:solidFill>
                  <a:srgbClr val="000000"/>
                </a:solidFill>
                <a:latin typeface="Courier New" pitchFamily="49" charset="0"/>
              </a:rPr>
              <a:t>i</a:t>
            </a:r>
            <a:r>
              <a:rPr lang="en-US" baseline="-30000">
                <a:solidFill>
                  <a:srgbClr val="000000"/>
                </a:solidFill>
                <a:latin typeface="Courier New" pitchFamily="49" charset="0"/>
              </a:rPr>
              <a:t>0</a:t>
            </a:r>
            <a:r>
              <a:rPr lang="en-US">
                <a:solidFill>
                  <a:srgbClr val="000000"/>
                </a:solidFill>
                <a:latin typeface="Courier New" pitchFamily="49" charset="0"/>
                <a:sym typeface="Symbol" pitchFamily="18" charset="2"/>
              </a:rPr>
              <a:t>}</a:t>
            </a:r>
            <a:r>
              <a:rPr lang="ru-RU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ru-RU" b="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и</a:t>
            </a:r>
            <a:r>
              <a:rPr lang="ru-RU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S</a:t>
            </a:r>
            <a:r>
              <a:rPr lang="ru-RU" baseline="-2500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0</a:t>
            </a:r>
            <a:r>
              <a:rPr lang="en-US">
                <a:solidFill>
                  <a:srgbClr val="000000"/>
                </a:solidFill>
                <a:latin typeface="Courier New" pitchFamily="49" charset="0"/>
                <a:sym typeface="Symbol" pitchFamily="18" charset="2"/>
              </a:rPr>
              <a:t>(</a:t>
            </a:r>
            <a:r>
              <a:rPr lang="en-US">
                <a:solidFill>
                  <a:srgbClr val="000000"/>
                </a:solidFill>
                <a:latin typeface="Courier New" pitchFamily="49" charset="0"/>
              </a:rPr>
              <a:t>i</a:t>
            </a:r>
            <a:r>
              <a:rPr lang="en-US" baseline="-30000">
                <a:solidFill>
                  <a:srgbClr val="000000"/>
                </a:solidFill>
                <a:latin typeface="Courier New" pitchFamily="49" charset="0"/>
              </a:rPr>
              <a:t>0</a:t>
            </a:r>
            <a:r>
              <a:rPr lang="en-US">
                <a:solidFill>
                  <a:srgbClr val="000000"/>
                </a:solidFill>
                <a:latin typeface="Courier New" pitchFamily="49" charset="0"/>
                <a:sym typeface="Symbol" pitchFamily="18" charset="2"/>
              </a:rPr>
              <a:t>)={{</a:t>
            </a:r>
            <a:r>
              <a:rPr lang="en-US">
                <a:solidFill>
                  <a:srgbClr val="000000"/>
                </a:solidFill>
                <a:latin typeface="Courier New" pitchFamily="49" charset="0"/>
              </a:rPr>
              <a:t>s</a:t>
            </a:r>
            <a:r>
              <a:rPr lang="en-US" baseline="-30000">
                <a:solidFill>
                  <a:srgbClr val="000000"/>
                </a:solidFill>
                <a:latin typeface="Courier New" pitchFamily="49" charset="0"/>
              </a:rPr>
              <a:t>0</a:t>
            </a:r>
            <a:r>
              <a:rPr lang="ru-RU">
                <a:solidFill>
                  <a:srgbClr val="000000"/>
                </a:solidFill>
                <a:latin typeface="Courier New" pitchFamily="49" charset="0"/>
              </a:rPr>
              <a:t> </a:t>
            </a:r>
            <a:r>
              <a:rPr lang="ru-RU" i="1">
                <a:solidFill>
                  <a:srgbClr val="000000"/>
                </a:solidFill>
                <a:latin typeface="Times New Roman" pitchFamily="18" charset="0"/>
              </a:rPr>
              <a:t>after</a:t>
            </a:r>
            <a:r>
              <a:rPr lang="ru-RU">
                <a:solidFill>
                  <a:srgbClr val="000000"/>
                </a:solidFill>
                <a:latin typeface="Courier New" pitchFamily="49" charset="0"/>
              </a:rPr>
              <a:t> </a:t>
            </a:r>
            <a:r>
              <a:rPr lang="ru-RU">
                <a:solidFill>
                  <a:srgbClr val="000000"/>
                </a:solidFill>
                <a:latin typeface="Courier New" pitchFamily="49" charset="0"/>
                <a:sym typeface="Symbol" pitchFamily="18" charset="2"/>
              </a:rPr>
              <a:t></a:t>
            </a:r>
            <a:r>
              <a:rPr lang="en-US">
                <a:solidFill>
                  <a:srgbClr val="000000"/>
                </a:solidFill>
                <a:latin typeface="Courier New" pitchFamily="49" charset="0"/>
                <a:sym typeface="Symbol" pitchFamily="18" charset="2"/>
              </a:rPr>
              <a:t>}}</a:t>
            </a:r>
            <a:r>
              <a:rPr lang="ru-RU">
                <a:solidFill>
                  <a:srgbClr val="000000"/>
                </a:solidFill>
                <a:latin typeface="Courier New" pitchFamily="49" charset="0"/>
                <a:sym typeface="Symbol" pitchFamily="18" charset="2"/>
              </a:rPr>
              <a:t> </a:t>
            </a:r>
            <a:r>
              <a:rPr lang="ru-RU" b="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проверяем условие</a:t>
            </a:r>
            <a:r>
              <a:rPr lang="ru-RU">
                <a:solidFill>
                  <a:srgbClr val="000000"/>
                </a:solidFill>
                <a:latin typeface="Courier New" pitchFamily="49" charset="0"/>
                <a:sym typeface="Symbol" pitchFamily="18" charset="2"/>
              </a:rPr>
              <a:t> </a:t>
            </a:r>
            <a:r>
              <a:rPr lang="en-US">
                <a:solidFill>
                  <a:srgbClr val="000000"/>
                </a:solidFill>
                <a:latin typeface="Courier New" pitchFamily="49" charset="0"/>
                <a:sym typeface="Symbol" pitchFamily="18" charset="2"/>
              </a:rPr>
              <a:t>b</a:t>
            </a:r>
            <a:r>
              <a:rPr lang="ru-RU" b="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.</a:t>
            </a:r>
          </a:p>
          <a:p>
            <a:pPr marL="342900" indent="-342900">
              <a:spcBef>
                <a:spcPct val="10000"/>
              </a:spcBef>
              <a:buFontTx/>
              <a:buAutoNum type="arabicParenR"/>
            </a:pPr>
            <a:r>
              <a:rPr lang="ru-RU" b="0" u="sng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На </a:t>
            </a:r>
            <a:r>
              <a:rPr lang="en-US" u="sng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n</a:t>
            </a:r>
            <a:r>
              <a:rPr lang="ru-RU" b="0" u="sng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-ом шаге</a:t>
            </a:r>
            <a:r>
              <a:rPr lang="ru-RU" b="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 увеличиваем множества</a:t>
            </a:r>
            <a:r>
              <a:rPr lang="ru-RU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U</a:t>
            </a:r>
            <a:r>
              <a:rPr lang="en-US" baseline="-2500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n</a:t>
            </a:r>
            <a:r>
              <a:rPr lang="ru-RU">
                <a:solidFill>
                  <a:srgbClr val="000000"/>
                </a:solidFill>
                <a:latin typeface="Courier New" pitchFamily="49" charset="0"/>
                <a:sym typeface="Symbol" pitchFamily="18" charset="2"/>
              </a:rPr>
              <a:t></a:t>
            </a:r>
            <a:r>
              <a:rPr lang="en-US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U</a:t>
            </a:r>
            <a:r>
              <a:rPr lang="en-US" baseline="-2500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n+1</a:t>
            </a:r>
            <a:r>
              <a:rPr lang="ru-RU">
                <a:solidFill>
                  <a:srgbClr val="000000"/>
                </a:solidFill>
                <a:latin typeface="Courier New" pitchFamily="49" charset="0"/>
                <a:sym typeface="Symbol" pitchFamily="18" charset="2"/>
              </a:rPr>
              <a:t> </a:t>
            </a:r>
            <a:r>
              <a:rPr lang="ru-RU" b="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и</a:t>
            </a:r>
            <a:r>
              <a:rPr lang="ru-RU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S</a:t>
            </a:r>
            <a:r>
              <a:rPr lang="en-US" baseline="-2500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n</a:t>
            </a:r>
            <a:r>
              <a:rPr lang="en-US">
                <a:solidFill>
                  <a:srgbClr val="000000"/>
                </a:solidFill>
                <a:latin typeface="Courier New" pitchFamily="49" charset="0"/>
                <a:sym typeface="Symbol" pitchFamily="18" charset="2"/>
              </a:rPr>
              <a:t>(</a:t>
            </a:r>
            <a:r>
              <a:rPr lang="en-US">
                <a:solidFill>
                  <a:srgbClr val="000000"/>
                </a:solidFill>
                <a:latin typeface="Courier New" pitchFamily="49" charset="0"/>
              </a:rPr>
              <a:t>i</a:t>
            </a:r>
            <a:r>
              <a:rPr lang="en-US">
                <a:solidFill>
                  <a:srgbClr val="000000"/>
                </a:solidFill>
                <a:latin typeface="Courier New" pitchFamily="49" charset="0"/>
                <a:sym typeface="Symbol" pitchFamily="18" charset="2"/>
              </a:rPr>
              <a:t>)</a:t>
            </a:r>
            <a:r>
              <a:rPr lang="ru-RU">
                <a:solidFill>
                  <a:srgbClr val="000000"/>
                </a:solidFill>
                <a:latin typeface="Courier New" pitchFamily="49" charset="0"/>
                <a:sym typeface="Symbol" pitchFamily="18" charset="2"/>
              </a:rPr>
              <a:t></a:t>
            </a:r>
            <a:r>
              <a:rPr lang="en-US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S</a:t>
            </a:r>
            <a:r>
              <a:rPr lang="en-US" baseline="-2500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n+1</a:t>
            </a:r>
            <a:r>
              <a:rPr lang="en-US">
                <a:solidFill>
                  <a:srgbClr val="000000"/>
                </a:solidFill>
                <a:latin typeface="Courier New" pitchFamily="49" charset="0"/>
                <a:sym typeface="Symbol" pitchFamily="18" charset="2"/>
              </a:rPr>
              <a:t>(</a:t>
            </a:r>
            <a:r>
              <a:rPr lang="en-US">
                <a:solidFill>
                  <a:srgbClr val="000000"/>
                </a:solidFill>
                <a:latin typeface="Courier New" pitchFamily="49" charset="0"/>
              </a:rPr>
              <a:t>i</a:t>
            </a:r>
            <a:r>
              <a:rPr lang="en-US">
                <a:solidFill>
                  <a:srgbClr val="000000"/>
                </a:solidFill>
                <a:latin typeface="Courier New" pitchFamily="49" charset="0"/>
                <a:sym typeface="Symbol" pitchFamily="18" charset="2"/>
              </a:rPr>
              <a:t>)</a:t>
            </a:r>
            <a:r>
              <a:rPr lang="ru-RU">
                <a:solidFill>
                  <a:srgbClr val="000000"/>
                </a:solidFill>
                <a:latin typeface="Courier New" pitchFamily="49" charset="0"/>
                <a:sym typeface="Symbol" pitchFamily="18" charset="2"/>
              </a:rPr>
              <a:t> </a:t>
            </a:r>
            <a:r>
              <a:rPr lang="ru-RU" b="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для</a:t>
            </a:r>
            <a:r>
              <a:rPr lang="ru-RU">
                <a:solidFill>
                  <a:srgbClr val="000000"/>
                </a:solidFill>
                <a:latin typeface="Courier New" pitchFamily="49" charset="0"/>
                <a:sym typeface="Symbol" pitchFamily="18" charset="2"/>
              </a:rPr>
              <a:t> </a:t>
            </a:r>
            <a:r>
              <a:rPr lang="en-US">
                <a:solidFill>
                  <a:srgbClr val="000000"/>
                </a:solidFill>
                <a:latin typeface="Courier New" pitchFamily="49" charset="0"/>
              </a:rPr>
              <a:t>i</a:t>
            </a:r>
            <a:r>
              <a:rPr lang="en-US">
                <a:solidFill>
                  <a:srgbClr val="000000"/>
                </a:solidFill>
                <a:latin typeface="Courier New" pitchFamily="49" charset="0"/>
                <a:sym typeface="Symbol" pitchFamily="18" charset="2"/>
              </a:rPr>
              <a:t></a:t>
            </a:r>
            <a:r>
              <a:rPr lang="en-US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U</a:t>
            </a:r>
            <a:r>
              <a:rPr lang="en-US" baseline="-2500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n+1</a:t>
            </a:r>
            <a:r>
              <a:rPr lang="ru-RU" b="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,</a:t>
            </a:r>
            <a:r>
              <a:rPr lang="en-US" b="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/>
            </a:r>
            <a:br>
              <a:rPr lang="en-US" b="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</a:br>
            <a:r>
              <a:rPr lang="ru-RU" b="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проверяя</a:t>
            </a:r>
            <a:r>
              <a:rPr lang="en-US" b="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 </a:t>
            </a:r>
            <a:r>
              <a:rPr lang="ru-RU" b="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условие</a:t>
            </a:r>
            <a:r>
              <a:rPr lang="ru-RU">
                <a:solidFill>
                  <a:srgbClr val="000000"/>
                </a:solidFill>
                <a:latin typeface="Courier New" pitchFamily="49" charset="0"/>
                <a:sym typeface="Symbol" pitchFamily="18" charset="2"/>
              </a:rPr>
              <a:t> </a:t>
            </a:r>
            <a:r>
              <a:rPr lang="en-US">
                <a:solidFill>
                  <a:srgbClr val="000000"/>
                </a:solidFill>
                <a:latin typeface="Courier New" pitchFamily="49" charset="0"/>
                <a:sym typeface="Symbol" pitchFamily="18" charset="2"/>
              </a:rPr>
              <a:t>b</a:t>
            </a:r>
            <a:r>
              <a:rPr lang="ru-RU">
                <a:solidFill>
                  <a:srgbClr val="000000"/>
                </a:solidFill>
                <a:latin typeface="Courier New" pitchFamily="49" charset="0"/>
                <a:sym typeface="Symbol" pitchFamily="18" charset="2"/>
              </a:rPr>
              <a:t> </a:t>
            </a:r>
            <a:r>
              <a:rPr lang="ru-RU" b="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для добавляемых элементов множеств.</a:t>
            </a:r>
          </a:p>
          <a:p>
            <a:pPr marL="342900" indent="-342900">
              <a:spcBef>
                <a:spcPct val="10000"/>
              </a:spcBef>
              <a:buFontTx/>
              <a:buAutoNum type="arabicParenR"/>
            </a:pPr>
            <a:r>
              <a:rPr lang="ru-RU" b="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Алгоритм заканчивается когда либо обнаружена ошибка (не выполнено условие</a:t>
            </a:r>
            <a:r>
              <a:rPr lang="ru-RU">
                <a:solidFill>
                  <a:srgbClr val="000000"/>
                </a:solidFill>
                <a:latin typeface="Courier New" pitchFamily="49" charset="0"/>
                <a:sym typeface="Symbol" pitchFamily="18" charset="2"/>
              </a:rPr>
              <a:t> </a:t>
            </a:r>
            <a:r>
              <a:rPr lang="en-US">
                <a:solidFill>
                  <a:srgbClr val="000000"/>
                </a:solidFill>
                <a:latin typeface="Courier New" pitchFamily="49" charset="0"/>
                <a:sym typeface="Symbol" pitchFamily="18" charset="2"/>
              </a:rPr>
              <a:t>a</a:t>
            </a:r>
            <a:r>
              <a:rPr lang="ru-RU">
                <a:solidFill>
                  <a:srgbClr val="000000"/>
                </a:solidFill>
                <a:latin typeface="Courier New" pitchFamily="49" charset="0"/>
                <a:sym typeface="Symbol" pitchFamily="18" charset="2"/>
              </a:rPr>
              <a:t/>
            </a:r>
            <a:br>
              <a:rPr lang="ru-RU">
                <a:solidFill>
                  <a:srgbClr val="000000"/>
                </a:solidFill>
                <a:latin typeface="Courier New" pitchFamily="49" charset="0"/>
                <a:sym typeface="Symbol" pitchFamily="18" charset="2"/>
              </a:rPr>
            </a:br>
            <a:r>
              <a:rPr lang="ru-RU" b="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или</a:t>
            </a:r>
            <a:r>
              <a:rPr lang="ru-RU">
                <a:solidFill>
                  <a:srgbClr val="000000"/>
                </a:solidFill>
                <a:latin typeface="Courier New" pitchFamily="49" charset="0"/>
                <a:sym typeface="Symbol" pitchFamily="18" charset="2"/>
              </a:rPr>
              <a:t> </a:t>
            </a:r>
            <a:r>
              <a:rPr lang="en-US">
                <a:solidFill>
                  <a:srgbClr val="000000"/>
                </a:solidFill>
                <a:latin typeface="Courier New" pitchFamily="49" charset="0"/>
                <a:sym typeface="Symbol" pitchFamily="18" charset="2"/>
              </a:rPr>
              <a:t>b</a:t>
            </a:r>
            <a:r>
              <a:rPr lang="ru-RU" b="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), либо не происходит увеличение множеств:</a:t>
            </a:r>
            <a:r>
              <a:rPr lang="ru-RU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U</a:t>
            </a:r>
            <a:r>
              <a:rPr lang="en-US" baseline="-2500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n</a:t>
            </a:r>
            <a:r>
              <a:rPr lang="en-US">
                <a:solidFill>
                  <a:srgbClr val="000000"/>
                </a:solidFill>
                <a:latin typeface="Courier New" pitchFamily="49" charset="0"/>
                <a:sym typeface="Symbol" pitchFamily="18" charset="2"/>
              </a:rPr>
              <a:t>=</a:t>
            </a:r>
            <a:r>
              <a:rPr lang="en-US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U</a:t>
            </a:r>
            <a:r>
              <a:rPr lang="ru-RU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ru-RU" b="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и</a:t>
            </a:r>
            <a:r>
              <a:rPr lang="ru-RU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ru-RU">
                <a:solidFill>
                  <a:srgbClr val="000000"/>
                </a:solidFill>
                <a:latin typeface="Courier New" pitchFamily="49" charset="0"/>
                <a:sym typeface="Symbol" pitchFamily="18" charset="2"/>
              </a:rPr>
              <a:t></a:t>
            </a:r>
            <a:r>
              <a:rPr lang="en-US">
                <a:solidFill>
                  <a:srgbClr val="000000"/>
                </a:solidFill>
                <a:latin typeface="Courier New" pitchFamily="49" charset="0"/>
              </a:rPr>
              <a:t>i</a:t>
            </a:r>
            <a:r>
              <a:rPr lang="en-US">
                <a:solidFill>
                  <a:srgbClr val="000000"/>
                </a:solidFill>
                <a:latin typeface="Courier New" pitchFamily="49" charset="0"/>
                <a:sym typeface="Symbol" pitchFamily="18" charset="2"/>
              </a:rPr>
              <a:t></a:t>
            </a:r>
            <a:r>
              <a:rPr lang="en-US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U</a:t>
            </a:r>
            <a:r>
              <a:rPr lang="ru-RU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S</a:t>
            </a:r>
            <a:r>
              <a:rPr lang="en-US" baseline="-2500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n</a:t>
            </a:r>
            <a:r>
              <a:rPr lang="en-US">
                <a:solidFill>
                  <a:srgbClr val="000000"/>
                </a:solidFill>
                <a:latin typeface="Courier New" pitchFamily="49" charset="0"/>
                <a:sym typeface="Symbol" pitchFamily="18" charset="2"/>
              </a:rPr>
              <a:t>(</a:t>
            </a:r>
            <a:r>
              <a:rPr lang="en-US">
                <a:solidFill>
                  <a:srgbClr val="000000"/>
                </a:solidFill>
                <a:latin typeface="Courier New" pitchFamily="49" charset="0"/>
              </a:rPr>
              <a:t>i</a:t>
            </a:r>
            <a:r>
              <a:rPr lang="en-US">
                <a:solidFill>
                  <a:srgbClr val="000000"/>
                </a:solidFill>
                <a:latin typeface="Courier New" pitchFamily="49" charset="0"/>
                <a:sym typeface="Symbol" pitchFamily="18" charset="2"/>
              </a:rPr>
              <a:t>)=</a:t>
            </a:r>
            <a:r>
              <a:rPr lang="en-US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S</a:t>
            </a:r>
            <a:r>
              <a:rPr lang="en-US">
                <a:solidFill>
                  <a:srgbClr val="000000"/>
                </a:solidFill>
                <a:latin typeface="Courier New" pitchFamily="49" charset="0"/>
                <a:sym typeface="Symbol" pitchFamily="18" charset="2"/>
              </a:rPr>
              <a:t>(</a:t>
            </a:r>
            <a:r>
              <a:rPr lang="en-US">
                <a:solidFill>
                  <a:srgbClr val="000000"/>
                </a:solidFill>
                <a:latin typeface="Courier New" pitchFamily="49" charset="0"/>
              </a:rPr>
              <a:t>i</a:t>
            </a:r>
            <a:r>
              <a:rPr lang="en-US">
                <a:solidFill>
                  <a:srgbClr val="000000"/>
                </a:solidFill>
                <a:latin typeface="Courier New" pitchFamily="49" charset="0"/>
                <a:sym typeface="Symbol" pitchFamily="18" charset="2"/>
              </a:rPr>
              <a:t>)</a:t>
            </a:r>
            <a:r>
              <a:rPr lang="ru-RU" b="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.</a:t>
            </a:r>
            <a:endParaRPr lang="en-US" b="0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978969" name="Text Box 25"/>
          <p:cNvSpPr txBox="1">
            <a:spLocks noChangeArrowheads="1"/>
          </p:cNvSpPr>
          <p:nvPr/>
        </p:nvSpPr>
        <p:spPr bwMode="auto">
          <a:xfrm>
            <a:off x="358775" y="2889250"/>
            <a:ext cx="8513763" cy="963613"/>
          </a:xfrm>
          <a:prstGeom prst="rect">
            <a:avLst/>
          </a:prstGeom>
          <a:solidFill>
            <a:srgbClr val="E2F7D9"/>
          </a:solidFill>
          <a:ln w="12700">
            <a:solidFill>
              <a:srgbClr val="219746"/>
            </a:solidFill>
            <a:miter lim="800000"/>
            <a:headEnd/>
            <a:tailEnd/>
          </a:ln>
          <a:effectLst/>
        </p:spPr>
        <p:txBody>
          <a:bodyPr wrap="none" lIns="72000" tIns="36000" rIns="72000" bIns="36000">
            <a:spAutoFit/>
          </a:bodyPr>
          <a:lstStyle/>
          <a:p>
            <a:pPr marL="342900" indent="-342900"/>
            <a:r>
              <a:rPr lang="ru-RU" b="0">
                <a:latin typeface="Times New Roman" pitchFamily="18" charset="0"/>
              </a:rPr>
              <a:t>Р</a:t>
            </a:r>
            <a:r>
              <a:rPr lang="ru-RU" b="0">
                <a:latin typeface="Times New Roman" pitchFamily="18" charset="0"/>
                <a:sym typeface="Symbol" pitchFamily="18" charset="2"/>
              </a:rPr>
              <a:t>еализация</a:t>
            </a:r>
            <a:r>
              <a:rPr lang="ru-RU">
                <a:latin typeface="Courier New" pitchFamily="49" charset="0"/>
                <a:sym typeface="Symbol" pitchFamily="18" charset="2"/>
              </a:rPr>
              <a:t> </a:t>
            </a:r>
            <a:r>
              <a:rPr lang="en-US">
                <a:latin typeface="Courier New" pitchFamily="49" charset="0"/>
                <a:sym typeface="Symbol" pitchFamily="18" charset="2"/>
              </a:rPr>
              <a:t>I</a:t>
            </a:r>
            <a:r>
              <a:rPr lang="ru-RU">
                <a:latin typeface="Courier New" pitchFamily="49" charset="0"/>
                <a:sym typeface="Symbol" pitchFamily="18" charset="2"/>
              </a:rPr>
              <a:t> </a:t>
            </a:r>
            <a:r>
              <a:rPr lang="ru-RU" b="0">
                <a:latin typeface="Times New Roman" pitchFamily="18" charset="0"/>
                <a:sym typeface="Symbol" pitchFamily="18" charset="2"/>
              </a:rPr>
              <a:t>конформна спецификации</a:t>
            </a:r>
            <a:r>
              <a:rPr lang="ru-RU">
                <a:latin typeface="Courier New" pitchFamily="49" charset="0"/>
                <a:sym typeface="Symbol" pitchFamily="18" charset="2"/>
              </a:rPr>
              <a:t> </a:t>
            </a:r>
            <a:r>
              <a:rPr lang="en-US">
                <a:latin typeface="Courier New" pitchFamily="49" charset="0"/>
                <a:sym typeface="Symbol" pitchFamily="18" charset="2"/>
              </a:rPr>
              <a:t>S</a:t>
            </a:r>
            <a:r>
              <a:rPr lang="ru-RU" b="0">
                <a:latin typeface="Times New Roman" pitchFamily="18" charset="0"/>
                <a:sym typeface="Symbol" pitchFamily="18" charset="2"/>
              </a:rPr>
              <a:t>, если выполнены два условия:</a:t>
            </a:r>
          </a:p>
          <a:p>
            <a:pPr marL="342900" indent="-342900">
              <a:spcBef>
                <a:spcPct val="10000"/>
              </a:spcBef>
              <a:buFontTx/>
              <a:buAutoNum type="alphaLcParenR"/>
            </a:pPr>
            <a:r>
              <a:rPr lang="ru-RU">
                <a:solidFill>
                  <a:srgbClr val="000000"/>
                </a:solidFill>
                <a:latin typeface="Courier New" pitchFamily="49" charset="0"/>
                <a:sym typeface="Symbol" pitchFamily="18" charset="2"/>
              </a:rPr>
              <a:t></a:t>
            </a:r>
            <a:r>
              <a:rPr lang="ru-RU" i="1">
                <a:solidFill>
                  <a:srgbClr val="000000"/>
                </a:solidFill>
                <a:latin typeface="Times New Roman" pitchFamily="18" charset="0"/>
              </a:rPr>
              <a:t>T</a:t>
            </a:r>
            <a:r>
              <a:rPr lang="ru-RU">
                <a:solidFill>
                  <a:srgbClr val="000000"/>
                </a:solidFill>
                <a:latin typeface="Courier New" pitchFamily="49" charset="0"/>
              </a:rPr>
              <a:t>(</a:t>
            </a:r>
            <a:r>
              <a:rPr lang="en-US">
                <a:solidFill>
                  <a:srgbClr val="000000"/>
                </a:solidFill>
                <a:latin typeface="Courier New" pitchFamily="49" charset="0"/>
              </a:rPr>
              <a:t>s</a:t>
            </a:r>
            <a:r>
              <a:rPr lang="en-US" baseline="-30000">
                <a:solidFill>
                  <a:srgbClr val="000000"/>
                </a:solidFill>
                <a:latin typeface="Courier New" pitchFamily="49" charset="0"/>
              </a:rPr>
              <a:t>0</a:t>
            </a:r>
            <a:r>
              <a:rPr lang="ru-RU">
                <a:solidFill>
                  <a:srgbClr val="000000"/>
                </a:solidFill>
                <a:latin typeface="Courier New" pitchFamily="49" charset="0"/>
              </a:rPr>
              <a:t>) </a:t>
            </a:r>
            <a:r>
              <a:rPr lang="ru-RU">
                <a:solidFill>
                  <a:srgbClr val="000000"/>
                </a:solidFill>
                <a:latin typeface="Courier New" pitchFamily="49" charset="0"/>
                <a:sym typeface="Symbol" pitchFamily="18" charset="2"/>
              </a:rPr>
              <a:t> </a:t>
            </a:r>
            <a:r>
              <a:rPr lang="ru-RU" i="1">
                <a:solidFill>
                  <a:srgbClr val="000000"/>
                </a:solidFill>
                <a:latin typeface="Times New Roman" pitchFamily="18" charset="0"/>
              </a:rPr>
              <a:t>T</a:t>
            </a:r>
            <a:r>
              <a:rPr lang="ru-RU">
                <a:solidFill>
                  <a:srgbClr val="000000"/>
                </a:solidFill>
                <a:latin typeface="Courier New" pitchFamily="49" charset="0"/>
              </a:rPr>
              <a:t>(</a:t>
            </a:r>
            <a:r>
              <a:rPr lang="en-US">
                <a:solidFill>
                  <a:srgbClr val="000000"/>
                </a:solidFill>
                <a:latin typeface="Courier New" pitchFamily="49" charset="0"/>
              </a:rPr>
              <a:t>i</a:t>
            </a:r>
            <a:r>
              <a:rPr lang="en-US" baseline="-30000">
                <a:solidFill>
                  <a:srgbClr val="000000"/>
                </a:solidFill>
                <a:latin typeface="Courier New" pitchFamily="49" charset="0"/>
              </a:rPr>
              <a:t>0</a:t>
            </a:r>
            <a:r>
              <a:rPr lang="ru-RU">
                <a:solidFill>
                  <a:srgbClr val="000000"/>
                </a:solidFill>
                <a:latin typeface="Courier New" pitchFamily="49" charset="0"/>
              </a:rPr>
              <a:t>)</a:t>
            </a:r>
            <a:r>
              <a:rPr lang="ru-RU" b="0">
                <a:latin typeface="Times New Roman" pitchFamily="18" charset="0"/>
                <a:sym typeface="Symbol" pitchFamily="18" charset="2"/>
              </a:rPr>
              <a:t>;</a:t>
            </a:r>
            <a:endParaRPr lang="en-US" b="0">
              <a:latin typeface="Times New Roman" pitchFamily="18" charset="0"/>
              <a:sym typeface="Symbol" pitchFamily="18" charset="2"/>
            </a:endParaRPr>
          </a:p>
          <a:p>
            <a:pPr marL="342900" indent="-342900">
              <a:spcBef>
                <a:spcPct val="10000"/>
              </a:spcBef>
              <a:buFontTx/>
              <a:buAutoNum type="alphaLcParenR"/>
            </a:pPr>
            <a:r>
              <a:rPr lang="ru-RU">
                <a:solidFill>
                  <a:srgbClr val="000000"/>
                </a:solidFill>
                <a:latin typeface="Courier New" pitchFamily="49" charset="0"/>
                <a:sym typeface="Symbol" pitchFamily="18" charset="2"/>
              </a:rPr>
              <a:t></a:t>
            </a:r>
            <a:r>
              <a:rPr lang="en-US">
                <a:solidFill>
                  <a:srgbClr val="000000"/>
                </a:solidFill>
                <a:latin typeface="Courier New" pitchFamily="49" charset="0"/>
              </a:rPr>
              <a:t>i</a:t>
            </a:r>
            <a:r>
              <a:rPr lang="en-US">
                <a:solidFill>
                  <a:srgbClr val="000000"/>
                </a:solidFill>
                <a:latin typeface="Courier New" pitchFamily="49" charset="0"/>
                <a:sym typeface="Symbol" pitchFamily="18" charset="2"/>
              </a:rPr>
              <a:t></a:t>
            </a:r>
            <a:r>
              <a:rPr lang="en-US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U</a:t>
            </a:r>
            <a:r>
              <a:rPr lang="ru-RU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ru-RU">
                <a:solidFill>
                  <a:srgbClr val="000000"/>
                </a:solidFill>
                <a:latin typeface="Courier New" pitchFamily="49" charset="0"/>
                <a:sym typeface="Symbol" pitchFamily="18" charset="2"/>
              </a:rPr>
              <a:t></a:t>
            </a:r>
            <a:r>
              <a:rPr lang="en-US">
                <a:solidFill>
                  <a:srgbClr val="000000"/>
                </a:solidFill>
                <a:latin typeface="Courier New" pitchFamily="49" charset="0"/>
                <a:sym typeface="Symbol" pitchFamily="18" charset="2"/>
              </a:rPr>
              <a:t>P</a:t>
            </a:r>
            <a:r>
              <a:rPr lang="ru-RU">
                <a:solidFill>
                  <a:srgbClr val="000000"/>
                </a:solidFill>
                <a:latin typeface="Courier New" pitchFamily="49" charset="0"/>
                <a:sym typeface="Symbol" pitchFamily="18" charset="2"/>
              </a:rPr>
              <a:t></a:t>
            </a:r>
            <a:r>
              <a:rPr lang="en-US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R</a:t>
            </a:r>
            <a:r>
              <a:rPr lang="en-US">
                <a:solidFill>
                  <a:srgbClr val="000000"/>
                </a:solidFill>
                <a:latin typeface="Courier New" pitchFamily="49" charset="0"/>
                <a:sym typeface="Symbol" pitchFamily="18" charset="2"/>
              </a:rPr>
              <a:t> </a:t>
            </a:r>
            <a:r>
              <a:rPr lang="ru-RU">
                <a:solidFill>
                  <a:srgbClr val="000000"/>
                </a:solidFill>
                <a:latin typeface="Courier New" pitchFamily="49" charset="0"/>
                <a:sym typeface="Symbol" pitchFamily="18" charset="2"/>
              </a:rPr>
              <a:t></a:t>
            </a:r>
            <a:r>
              <a:rPr lang="en-US">
                <a:solidFill>
                  <a:srgbClr val="000000"/>
                </a:solidFill>
                <a:latin typeface="Courier New" pitchFamily="49" charset="0"/>
                <a:sym typeface="Symbol" pitchFamily="18" charset="2"/>
              </a:rPr>
              <a:t>M</a:t>
            </a:r>
            <a:r>
              <a:rPr lang="ru-RU">
                <a:solidFill>
                  <a:srgbClr val="000000"/>
                </a:solidFill>
                <a:latin typeface="Courier New" pitchFamily="49" charset="0"/>
                <a:sym typeface="Symbol" pitchFamily="18" charset="2"/>
              </a:rPr>
              <a:t></a:t>
            </a:r>
            <a:r>
              <a:rPr lang="en-US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S</a:t>
            </a:r>
            <a:r>
              <a:rPr lang="en-US">
                <a:solidFill>
                  <a:srgbClr val="000000"/>
                </a:solidFill>
                <a:latin typeface="Courier New" pitchFamily="49" charset="0"/>
                <a:sym typeface="Symbol" pitchFamily="18" charset="2"/>
              </a:rPr>
              <a:t>(i) (P</a:t>
            </a:r>
            <a:r>
              <a:rPr lang="en-US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 </a:t>
            </a:r>
            <a:r>
              <a:rPr lang="en-US" i="1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safe</a:t>
            </a:r>
            <a:r>
              <a:rPr lang="en-US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 </a:t>
            </a:r>
            <a:r>
              <a:rPr lang="en-US">
                <a:solidFill>
                  <a:srgbClr val="000000"/>
                </a:solidFill>
                <a:latin typeface="Courier New" pitchFamily="49" charset="0"/>
                <a:sym typeface="Symbol" pitchFamily="18" charset="2"/>
              </a:rPr>
              <a:t>M) </a:t>
            </a:r>
            <a:r>
              <a:rPr lang="ru-RU">
                <a:solidFill>
                  <a:srgbClr val="000000"/>
                </a:solidFill>
                <a:latin typeface="Courier New" pitchFamily="49" charset="0"/>
                <a:sym typeface="Symbol" pitchFamily="18" charset="2"/>
              </a:rPr>
              <a:t></a:t>
            </a:r>
            <a:r>
              <a:rPr lang="en-US">
                <a:solidFill>
                  <a:srgbClr val="000000"/>
                </a:solidFill>
                <a:latin typeface="Courier New" pitchFamily="49" charset="0"/>
                <a:sym typeface="Symbol" pitchFamily="18" charset="2"/>
              </a:rPr>
              <a:t> P</a:t>
            </a:r>
            <a:r>
              <a:rPr lang="en-US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 </a:t>
            </a:r>
            <a:r>
              <a:rPr lang="en-US" i="1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safe</a:t>
            </a:r>
            <a:r>
              <a:rPr lang="en-US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 </a:t>
            </a:r>
            <a:r>
              <a:rPr lang="en-US">
                <a:solidFill>
                  <a:srgbClr val="000000"/>
                </a:solidFill>
                <a:latin typeface="Courier New" pitchFamily="49" charset="0"/>
                <a:sym typeface="Symbol" pitchFamily="18" charset="2"/>
              </a:rPr>
              <a:t>i &amp; </a:t>
            </a:r>
            <a:r>
              <a:rPr lang="en-US" i="1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obs</a:t>
            </a:r>
            <a:r>
              <a:rPr lang="en-US">
                <a:solidFill>
                  <a:srgbClr val="000000"/>
                </a:solidFill>
                <a:latin typeface="Courier New" pitchFamily="49" charset="0"/>
                <a:sym typeface="Symbol" pitchFamily="18" charset="2"/>
              </a:rPr>
              <a:t>({i},P)</a:t>
            </a:r>
            <a:r>
              <a:rPr lang="ru-RU">
                <a:solidFill>
                  <a:srgbClr val="000000"/>
                </a:solidFill>
                <a:latin typeface="Courier New" pitchFamily="49" charset="0"/>
                <a:sym typeface="Symbol" pitchFamily="18" charset="2"/>
              </a:rPr>
              <a:t></a:t>
            </a:r>
            <a:r>
              <a:rPr lang="en-US" i="1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obs</a:t>
            </a:r>
            <a:r>
              <a:rPr lang="en-US">
                <a:solidFill>
                  <a:srgbClr val="000000"/>
                </a:solidFill>
                <a:latin typeface="Courier New" pitchFamily="49" charset="0"/>
                <a:sym typeface="Symbol" pitchFamily="18" charset="2"/>
              </a:rPr>
              <a:t>(M,P))</a:t>
            </a:r>
            <a:r>
              <a:rPr lang="ru-RU" b="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.</a:t>
            </a:r>
            <a:endParaRPr lang="en-US" b="0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978970" name="Text Box 26"/>
          <p:cNvSpPr txBox="1">
            <a:spLocks noChangeArrowheads="1"/>
          </p:cNvSpPr>
          <p:nvPr/>
        </p:nvSpPr>
        <p:spPr bwMode="auto">
          <a:xfrm>
            <a:off x="0" y="1125538"/>
            <a:ext cx="2873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>
                <a:solidFill>
                  <a:srgbClr val="FF0000"/>
                </a:solidFill>
                <a:sym typeface="Wingdings" pitchFamily="2" charset="2"/>
              </a:rPr>
              <a:t>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8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9789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9789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9789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8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2.59259E-6 L 5E-6 0.2625 " pathEditMode="relative" rAng="0" ptsTypes="AA">
                                      <p:cBhvr>
                                        <p:cTn id="15" dur="500" fill="hold"/>
                                        <p:tgtEl>
                                          <p:spTgt spid="9789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Left)">
                                      <p:cBhvr>
                                        <p:cTn id="19" dur="500"/>
                                        <p:tgtEl>
                                          <p:spTgt spid="9789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8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0.2625 L 5E-6 0.42431 " pathEditMode="relative" rAng="0" ptsTypes="AA">
                                      <p:cBhvr>
                                        <p:cTn id="22" dur="500" fill="hold"/>
                                        <p:tgtEl>
                                          <p:spTgt spid="9789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8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8962" grpId="0"/>
      <p:bldP spid="978963" grpId="0"/>
      <p:bldP spid="978970" grpId="0"/>
      <p:bldP spid="978970" grpId="1"/>
      <p:bldP spid="978970" grpId="3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B7E9A-0054-4C09-A70A-329F82F2E9A1}" type="slidenum">
              <a:rPr lang="ru-RU"/>
              <a:pPr/>
              <a:t>9</a:t>
            </a:fld>
            <a:endParaRPr lang="ru-RU"/>
          </a:p>
        </p:txBody>
      </p:sp>
      <p:sp>
        <p:nvSpPr>
          <p:cNvPr id="1038006" name="Rectangle 694"/>
          <p:cNvSpPr>
            <a:spLocks noChangeArrowheads="1"/>
          </p:cNvSpPr>
          <p:nvPr/>
        </p:nvSpPr>
        <p:spPr bwMode="auto">
          <a:xfrm>
            <a:off x="1655763" y="6164263"/>
            <a:ext cx="179387" cy="217487"/>
          </a:xfrm>
          <a:prstGeom prst="rect">
            <a:avLst/>
          </a:prstGeom>
          <a:solidFill>
            <a:srgbClr val="33CC33">
              <a:alpha val="50999"/>
            </a:srgbClr>
          </a:solidFill>
          <a:ln w="12700">
            <a:noFill/>
            <a:miter lim="800000"/>
            <a:headEnd/>
            <a:tailEnd/>
          </a:ln>
          <a:effectLst/>
        </p:spPr>
        <p:txBody>
          <a:bodyPr lIns="72000" tIns="36000" rIns="72000" bIns="36000" anchor="ctr">
            <a:spAutoFit/>
          </a:bodyPr>
          <a:lstStyle/>
          <a:p>
            <a:endParaRPr lang="ru-RU"/>
          </a:p>
        </p:txBody>
      </p:sp>
      <p:sp>
        <p:nvSpPr>
          <p:cNvPr id="1037802" name="Rectangle 490"/>
          <p:cNvSpPr>
            <a:spLocks noChangeArrowheads="1"/>
          </p:cNvSpPr>
          <p:nvPr/>
        </p:nvSpPr>
        <p:spPr bwMode="auto">
          <a:xfrm>
            <a:off x="0" y="2878138"/>
            <a:ext cx="9144000" cy="1152525"/>
          </a:xfrm>
          <a:prstGeom prst="rect">
            <a:avLst/>
          </a:prstGeom>
          <a:gradFill rotWithShape="1">
            <a:gsLst>
              <a:gs pos="0">
                <a:srgbClr val="FFC8A3">
                  <a:gamma/>
                  <a:shade val="46275"/>
                  <a:invGamma/>
                  <a:alpha val="64999"/>
                </a:srgbClr>
              </a:gs>
              <a:gs pos="50000">
                <a:srgbClr val="FFC8A3">
                  <a:alpha val="21001"/>
                </a:srgbClr>
              </a:gs>
              <a:gs pos="100000">
                <a:srgbClr val="FFC8A3">
                  <a:gamma/>
                  <a:shade val="46275"/>
                  <a:invGamma/>
                  <a:alpha val="64999"/>
                </a:srgbClr>
              </a:gs>
            </a:gsLst>
            <a:lin ang="0" scaled="1"/>
          </a:gradFill>
          <a:ln w="12700">
            <a:noFill/>
            <a:miter lim="800000"/>
            <a:headEnd/>
            <a:tailEnd/>
          </a:ln>
          <a:effectLst/>
        </p:spPr>
        <p:txBody>
          <a:bodyPr lIns="72000" tIns="36000" rIns="72000" bIns="36000" anchor="ctr">
            <a:spAutoFit/>
          </a:bodyPr>
          <a:lstStyle/>
          <a:p>
            <a:endParaRPr lang="ru-RU"/>
          </a:p>
        </p:txBody>
      </p:sp>
      <p:sp>
        <p:nvSpPr>
          <p:cNvPr id="1037791" name="Rectangle 479"/>
          <p:cNvSpPr>
            <a:spLocks noChangeArrowheads="1"/>
          </p:cNvSpPr>
          <p:nvPr/>
        </p:nvSpPr>
        <p:spPr bwMode="auto">
          <a:xfrm>
            <a:off x="0" y="1004888"/>
            <a:ext cx="9144000" cy="1847850"/>
          </a:xfrm>
          <a:prstGeom prst="rect">
            <a:avLst/>
          </a:prstGeom>
          <a:gradFill rotWithShape="1">
            <a:gsLst>
              <a:gs pos="0">
                <a:srgbClr val="FF99CC">
                  <a:gamma/>
                  <a:shade val="46275"/>
                  <a:invGamma/>
                  <a:alpha val="64999"/>
                </a:srgbClr>
              </a:gs>
              <a:gs pos="50000">
                <a:srgbClr val="FF99CC">
                  <a:alpha val="21001"/>
                </a:srgbClr>
              </a:gs>
              <a:gs pos="100000">
                <a:srgbClr val="FF99CC">
                  <a:gamma/>
                  <a:shade val="46275"/>
                  <a:invGamma/>
                  <a:alpha val="64999"/>
                </a:srgbClr>
              </a:gs>
            </a:gsLst>
            <a:lin ang="0" scaled="1"/>
          </a:gradFill>
          <a:ln w="12700">
            <a:noFill/>
            <a:miter lim="800000"/>
            <a:headEnd/>
            <a:tailEnd/>
          </a:ln>
          <a:effectLst/>
        </p:spPr>
        <p:txBody>
          <a:bodyPr lIns="72000" tIns="36000" rIns="72000" bIns="36000" anchor="ctr">
            <a:spAutoFit/>
          </a:bodyPr>
          <a:lstStyle/>
          <a:p>
            <a:endParaRPr lang="ru-RU"/>
          </a:p>
        </p:txBody>
      </p:sp>
      <p:sp>
        <p:nvSpPr>
          <p:cNvPr id="1037404" name="Text Box 92"/>
          <p:cNvSpPr txBox="1">
            <a:spLocks noChangeArrowheads="1"/>
          </p:cNvSpPr>
          <p:nvPr/>
        </p:nvSpPr>
        <p:spPr bwMode="auto">
          <a:xfrm>
            <a:off x="1666875" y="4760913"/>
            <a:ext cx="6181725" cy="274637"/>
          </a:xfrm>
          <a:prstGeom prst="rect">
            <a:avLst/>
          </a:prstGeom>
          <a:solidFill>
            <a:srgbClr val="F8F1C8"/>
          </a:solidFill>
          <a:ln w="12700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  <p:sp>
        <p:nvSpPr>
          <p:cNvPr id="1037314" name="Rectangle 2"/>
          <p:cNvSpPr>
            <a:spLocks noChangeArrowheads="1"/>
          </p:cNvSpPr>
          <p:nvPr/>
        </p:nvSpPr>
        <p:spPr bwMode="auto">
          <a:xfrm>
            <a:off x="3040063" y="5600700"/>
            <a:ext cx="1122362" cy="241300"/>
          </a:xfrm>
          <a:prstGeom prst="rect">
            <a:avLst/>
          </a:prstGeom>
          <a:solidFill>
            <a:srgbClr val="FFFF00"/>
          </a:solidFill>
          <a:ln w="12700">
            <a:noFill/>
            <a:miter lim="800000"/>
            <a:headEnd/>
            <a:tailEnd/>
          </a:ln>
          <a:effectLst/>
        </p:spPr>
        <p:txBody>
          <a:bodyPr lIns="72000" tIns="36000" rIns="72000" bIns="36000" anchor="ctr">
            <a:spAutoFit/>
          </a:bodyPr>
          <a:lstStyle/>
          <a:p>
            <a:endParaRPr lang="ru-RU"/>
          </a:p>
        </p:txBody>
      </p:sp>
      <p:sp>
        <p:nvSpPr>
          <p:cNvPr id="1037315" name="Rectangle 3"/>
          <p:cNvSpPr>
            <a:spLocks noChangeArrowheads="1"/>
          </p:cNvSpPr>
          <p:nvPr/>
        </p:nvSpPr>
        <p:spPr bwMode="auto">
          <a:xfrm>
            <a:off x="4430713" y="5265738"/>
            <a:ext cx="1077912" cy="228600"/>
          </a:xfrm>
          <a:prstGeom prst="rect">
            <a:avLst/>
          </a:prstGeom>
          <a:solidFill>
            <a:srgbClr val="FFFF00"/>
          </a:solidFill>
          <a:ln w="12700">
            <a:noFill/>
            <a:miter lim="800000"/>
            <a:headEnd/>
            <a:tailEnd/>
          </a:ln>
          <a:effectLst/>
        </p:spPr>
        <p:txBody>
          <a:bodyPr lIns="72000" tIns="36000" rIns="72000" bIns="36000" anchor="ctr">
            <a:spAutoFit/>
          </a:bodyPr>
          <a:lstStyle/>
          <a:p>
            <a:endParaRPr lang="ru-RU"/>
          </a:p>
        </p:txBody>
      </p:sp>
      <p:sp>
        <p:nvSpPr>
          <p:cNvPr id="1037316" name="Rectangle 4"/>
          <p:cNvSpPr>
            <a:spLocks noChangeArrowheads="1"/>
          </p:cNvSpPr>
          <p:nvPr/>
        </p:nvSpPr>
        <p:spPr bwMode="auto">
          <a:xfrm>
            <a:off x="1695450" y="5276850"/>
            <a:ext cx="1219200" cy="215900"/>
          </a:xfrm>
          <a:prstGeom prst="rect">
            <a:avLst/>
          </a:prstGeom>
          <a:solidFill>
            <a:srgbClr val="FFFF00"/>
          </a:solidFill>
          <a:ln w="12700">
            <a:noFill/>
            <a:miter lim="800000"/>
            <a:headEnd/>
            <a:tailEnd/>
          </a:ln>
          <a:effectLst/>
        </p:spPr>
        <p:txBody>
          <a:bodyPr lIns="72000" tIns="36000" rIns="72000" bIns="36000" anchor="ctr">
            <a:spAutoFit/>
          </a:bodyPr>
          <a:lstStyle/>
          <a:p>
            <a:endParaRPr lang="ru-RU"/>
          </a:p>
        </p:txBody>
      </p:sp>
      <p:sp>
        <p:nvSpPr>
          <p:cNvPr id="1037317" name="Rectangle 5"/>
          <p:cNvSpPr>
            <a:spLocks noChangeArrowheads="1"/>
          </p:cNvSpPr>
          <p:nvPr/>
        </p:nvSpPr>
        <p:spPr bwMode="auto">
          <a:xfrm>
            <a:off x="2933700" y="5062538"/>
            <a:ext cx="973138" cy="180975"/>
          </a:xfrm>
          <a:prstGeom prst="rect">
            <a:avLst/>
          </a:prstGeom>
          <a:solidFill>
            <a:srgbClr val="FFFF00"/>
          </a:solidFill>
          <a:ln w="12700">
            <a:noFill/>
            <a:miter lim="800000"/>
            <a:headEnd/>
            <a:tailEnd/>
          </a:ln>
          <a:effectLst/>
        </p:spPr>
        <p:txBody>
          <a:bodyPr lIns="72000" tIns="36000" rIns="72000" bIns="36000" anchor="ctr">
            <a:spAutoFit/>
          </a:bodyPr>
          <a:lstStyle/>
          <a:p>
            <a:endParaRPr lang="ru-RU"/>
          </a:p>
        </p:txBody>
      </p:sp>
      <p:sp>
        <p:nvSpPr>
          <p:cNvPr id="1037318" name="Text Box 6"/>
          <p:cNvSpPr txBox="1">
            <a:spLocks noChangeArrowheads="1"/>
          </p:cNvSpPr>
          <p:nvPr/>
        </p:nvSpPr>
        <p:spPr bwMode="auto">
          <a:xfrm>
            <a:off x="1657350" y="4760913"/>
            <a:ext cx="6188075" cy="1658937"/>
          </a:xfrm>
          <a:prstGeom prst="rect">
            <a:avLst/>
          </a:prstGeom>
          <a:noFill/>
          <a:ln w="12700">
            <a:solidFill>
              <a:srgbClr val="685816"/>
            </a:solidFill>
            <a:miter lim="800000"/>
            <a:headEnd/>
            <a:tailEnd/>
          </a:ln>
          <a:effectLst/>
        </p:spPr>
        <p:txBody>
          <a:bodyPr wrap="none" lIns="0" tIns="36000" rIns="0" bIns="36000">
            <a:spAutoFit/>
          </a:bodyPr>
          <a:lstStyle/>
          <a:p>
            <a:pPr marL="342900" indent="-342900"/>
            <a:r>
              <a:rPr lang="ru-RU" sz="140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 </a:t>
            </a:r>
            <a:r>
              <a:rPr lang="en-US" sz="140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W – </a:t>
            </a:r>
            <a:r>
              <a:rPr lang="ru-RU" sz="1400">
                <a:latin typeface="Times New Roman" pitchFamily="18" charset="0"/>
              </a:rPr>
              <a:t>список </a:t>
            </a:r>
            <a:r>
              <a:rPr lang="ru-RU" sz="1400">
                <a:latin typeface="Times New Roman" pitchFamily="18" charset="0"/>
                <a:sym typeface="Symbol" pitchFamily="18" charset="2"/>
              </a:rPr>
              <a:t>пар</a:t>
            </a:r>
            <a:r>
              <a:rPr lang="ru-RU" sz="1400">
                <a:latin typeface="Courier New" pitchFamily="49" charset="0"/>
                <a:sym typeface="Symbol" pitchFamily="18" charset="2"/>
              </a:rPr>
              <a:t> </a:t>
            </a:r>
            <a:r>
              <a:rPr lang="en-US" sz="1400">
                <a:latin typeface="Courier New" pitchFamily="49" charset="0"/>
                <a:sym typeface="Symbol" pitchFamily="18" charset="2"/>
              </a:rPr>
              <a:t>M</a:t>
            </a:r>
            <a:r>
              <a:rPr lang="en-US" sz="1400">
                <a:latin typeface="Times New Roman" pitchFamily="18" charset="0"/>
                <a:sym typeface="Symbol" pitchFamily="18" charset="2"/>
              </a:rPr>
              <a:t> </a:t>
            </a:r>
            <a:r>
              <a:rPr lang="en-US" sz="1400">
                <a:solidFill>
                  <a:srgbClr val="000000"/>
                </a:solidFill>
                <a:latin typeface="Courier New" pitchFamily="49" charset="0"/>
                <a:sym typeface="Symbol" pitchFamily="18" charset="2"/>
              </a:rPr>
              <a:t>iui`</a:t>
            </a:r>
            <a:r>
              <a:rPr lang="ru-RU" sz="1400">
                <a:latin typeface="Times New Roman" pitchFamily="18" charset="0"/>
                <a:sym typeface="Symbol" pitchFamily="18" charset="2"/>
              </a:rPr>
              <a:t>, </a:t>
            </a:r>
            <a:r>
              <a:rPr lang="en-US" sz="1400">
                <a:latin typeface="Courier New" pitchFamily="49" charset="0"/>
                <a:sym typeface="Symbol" pitchFamily="18" charset="2"/>
              </a:rPr>
              <a:t>M</a:t>
            </a:r>
            <a:r>
              <a:rPr lang="ru-RU" sz="1400">
                <a:latin typeface="Courier New" pitchFamily="49" charset="0"/>
                <a:sym typeface="Symbol" pitchFamily="18" charset="2"/>
              </a:rPr>
              <a:t></a:t>
            </a:r>
            <a:r>
              <a:rPr lang="en-US" sz="1400">
                <a:latin typeface="Times New Roman" pitchFamily="18" charset="0"/>
                <a:sym typeface="Symbol" pitchFamily="18" charset="2"/>
              </a:rPr>
              <a:t>S</a:t>
            </a:r>
            <a:r>
              <a:rPr lang="en-US" sz="1400">
                <a:latin typeface="Courier New" pitchFamily="49" charset="0"/>
                <a:sym typeface="Symbol" pitchFamily="18" charset="2"/>
              </a:rPr>
              <a:t>(i)</a:t>
            </a:r>
            <a:r>
              <a:rPr lang="ru-RU" sz="1400">
                <a:latin typeface="Times New Roman" pitchFamily="18" charset="0"/>
                <a:sym typeface="Symbol" pitchFamily="18" charset="2"/>
              </a:rPr>
              <a:t>. Вначале </a:t>
            </a:r>
            <a:r>
              <a:rPr lang="ru-RU" sz="1400">
                <a:latin typeface="Times New Roman" pitchFamily="18" charset="0"/>
              </a:rPr>
              <a:t>все пары</a:t>
            </a:r>
            <a:r>
              <a:rPr lang="ru-RU" sz="1400">
                <a:latin typeface="Courier New" pitchFamily="49" charset="0"/>
              </a:rPr>
              <a:t> </a:t>
            </a:r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s</a:t>
            </a:r>
            <a:r>
              <a:rPr lang="en-US" sz="1400" baseline="-30000">
                <a:solidFill>
                  <a:srgbClr val="000000"/>
                </a:solidFill>
                <a:latin typeface="Courier New" pitchFamily="49" charset="0"/>
              </a:rPr>
              <a:t>0</a:t>
            </a:r>
            <a:r>
              <a:rPr lang="ru-RU" sz="1400">
                <a:solidFill>
                  <a:srgbClr val="000000"/>
                </a:solidFill>
                <a:latin typeface="Times New Roman" pitchFamily="18" charset="0"/>
              </a:rPr>
              <a:t> </a:t>
            </a:r>
            <a:r>
              <a:rPr lang="ru-RU" sz="1400" i="1">
                <a:solidFill>
                  <a:srgbClr val="000000"/>
                </a:solidFill>
                <a:latin typeface="Times New Roman" pitchFamily="18" charset="0"/>
              </a:rPr>
              <a:t>after</a:t>
            </a:r>
            <a:r>
              <a:rPr lang="ru-RU" sz="1400">
                <a:solidFill>
                  <a:srgbClr val="000000"/>
                </a:solidFill>
                <a:latin typeface="Times New Roman" pitchFamily="18" charset="0"/>
              </a:rPr>
              <a:t> </a:t>
            </a:r>
            <a:r>
              <a:rPr lang="ru-RU" sz="1400">
                <a:solidFill>
                  <a:srgbClr val="000000"/>
                </a:solidFill>
                <a:latin typeface="Courier New" pitchFamily="49" charset="0"/>
                <a:sym typeface="Symbol" pitchFamily="18" charset="2"/>
              </a:rPr>
              <a:t></a:t>
            </a:r>
            <a:r>
              <a:rPr lang="en-US" sz="1400">
                <a:latin typeface="Times New Roman" pitchFamily="18" charset="0"/>
                <a:sym typeface="Symbol" pitchFamily="18" charset="2"/>
              </a:rPr>
              <a:t> </a:t>
            </a:r>
            <a:r>
              <a:rPr lang="en-US" sz="1400">
                <a:solidFill>
                  <a:srgbClr val="000000"/>
                </a:solidFill>
                <a:latin typeface="Courier New" pitchFamily="49" charset="0"/>
                <a:sym typeface="Symbol" pitchFamily="18" charset="2"/>
              </a:rPr>
              <a:t>i</a:t>
            </a:r>
            <a:r>
              <a:rPr lang="ru-RU" sz="1400" baseline="-25000">
                <a:solidFill>
                  <a:srgbClr val="000000"/>
                </a:solidFill>
                <a:latin typeface="Courier New" pitchFamily="49" charset="0"/>
                <a:sym typeface="Symbol" pitchFamily="18" charset="2"/>
              </a:rPr>
              <a:t>0</a:t>
            </a:r>
            <a:r>
              <a:rPr lang="en-US" sz="1400">
                <a:solidFill>
                  <a:srgbClr val="000000"/>
                </a:solidFill>
                <a:latin typeface="Courier New" pitchFamily="49" charset="0"/>
                <a:sym typeface="Symbol" pitchFamily="18" charset="2"/>
              </a:rPr>
              <a:t>ui`</a:t>
            </a:r>
          </a:p>
          <a:p>
            <a:pPr marL="342900" indent="-342900">
              <a:spcBef>
                <a:spcPct val="10000"/>
              </a:spcBef>
            </a:pPr>
            <a:r>
              <a:rPr lang="en-US" sz="1400">
                <a:latin typeface="Courier New" pitchFamily="49" charset="0"/>
                <a:sym typeface="Symbol" pitchFamily="18" charset="2"/>
              </a:rPr>
              <a:t>{0}n{a}n</a:t>
            </a:r>
            <a:r>
              <a:rPr lang="en-US" sz="1400">
                <a:latin typeface="Times New Roman" pitchFamily="18" charset="0"/>
                <a:sym typeface="Symbol" pitchFamily="18" charset="2"/>
              </a:rPr>
              <a:t>,</a:t>
            </a:r>
            <a:r>
              <a:rPr lang="en-US" sz="1400">
                <a:latin typeface="Courier New" pitchFamily="49" charset="0"/>
                <a:sym typeface="Symbol" pitchFamily="18" charset="2"/>
              </a:rPr>
              <a:t> {0}nbk</a:t>
            </a:r>
          </a:p>
          <a:p>
            <a:pPr marL="342900" indent="-342900">
              <a:spcBef>
                <a:spcPct val="10000"/>
              </a:spcBef>
            </a:pPr>
            <a:r>
              <a:rPr lang="en-US" sz="1400">
                <a:latin typeface="Courier New" pitchFamily="49" charset="0"/>
                <a:sym typeface="Symbol" pitchFamily="18" charset="2"/>
              </a:rPr>
              <a:t>{23}k{a}k</a:t>
            </a:r>
            <a:r>
              <a:rPr lang="en-US" sz="1400">
                <a:latin typeface="Times New Roman" pitchFamily="18" charset="0"/>
                <a:sym typeface="Symbol" pitchFamily="18" charset="2"/>
              </a:rPr>
              <a:t>,</a:t>
            </a:r>
            <a:r>
              <a:rPr lang="en-US" sz="1400">
                <a:latin typeface="Courier New" pitchFamily="49" charset="0"/>
                <a:sym typeface="Symbol" pitchFamily="18" charset="2"/>
              </a:rPr>
              <a:t> {23}k{b}k</a:t>
            </a:r>
            <a:r>
              <a:rPr lang="en-US" sz="1400">
                <a:latin typeface="Times New Roman" pitchFamily="18" charset="0"/>
                <a:sym typeface="Symbol" pitchFamily="18" charset="2"/>
              </a:rPr>
              <a:t>,</a:t>
            </a:r>
            <a:r>
              <a:rPr lang="en-US" sz="1400">
                <a:latin typeface="Courier New" pitchFamily="49" charset="0"/>
                <a:sym typeface="Symbol" pitchFamily="18" charset="2"/>
              </a:rPr>
              <a:t> {23}kcn</a:t>
            </a:r>
          </a:p>
          <a:p>
            <a:pPr marL="342900" indent="-342900">
              <a:spcBef>
                <a:spcPct val="55000"/>
              </a:spcBef>
            </a:pPr>
            <a:r>
              <a:rPr lang="en-US" sz="1400">
                <a:latin typeface="Courier New" pitchFamily="49" charset="0"/>
                <a:sym typeface="Symbol" pitchFamily="18" charset="2"/>
              </a:rPr>
              <a:t>{23}k{b}k</a:t>
            </a:r>
            <a:r>
              <a:rPr lang="en-US" sz="1400">
                <a:latin typeface="Times New Roman" pitchFamily="18" charset="0"/>
                <a:sym typeface="Symbol" pitchFamily="18" charset="2"/>
              </a:rPr>
              <a:t>,</a:t>
            </a:r>
            <a:r>
              <a:rPr lang="en-US" sz="1400">
                <a:latin typeface="Courier New" pitchFamily="49" charset="0"/>
                <a:sym typeface="Symbol" pitchFamily="18" charset="2"/>
              </a:rPr>
              <a:t> {23}kcn</a:t>
            </a:r>
            <a:r>
              <a:rPr lang="en-US" sz="1400">
                <a:latin typeface="Times New Roman" pitchFamily="18" charset="0"/>
                <a:sym typeface="Symbol" pitchFamily="18" charset="2"/>
              </a:rPr>
              <a:t>,</a:t>
            </a:r>
            <a:r>
              <a:rPr lang="en-US" sz="1400">
                <a:latin typeface="Courier New" pitchFamily="49" charset="0"/>
                <a:sym typeface="Symbol" pitchFamily="18" charset="2"/>
              </a:rPr>
              <a:t> {3}k{a}k</a:t>
            </a:r>
            <a:r>
              <a:rPr lang="en-US" sz="1400">
                <a:latin typeface="Times New Roman" pitchFamily="18" charset="0"/>
                <a:sym typeface="Symbol" pitchFamily="18" charset="2"/>
              </a:rPr>
              <a:t>,</a:t>
            </a:r>
            <a:r>
              <a:rPr lang="en-US" sz="1400">
                <a:latin typeface="Courier New" pitchFamily="49" charset="0"/>
                <a:sym typeface="Symbol" pitchFamily="18" charset="2"/>
              </a:rPr>
              <a:t> {3}k{b}k</a:t>
            </a:r>
            <a:r>
              <a:rPr lang="en-US" sz="1400">
                <a:latin typeface="Times New Roman" pitchFamily="18" charset="0"/>
                <a:sym typeface="Symbol" pitchFamily="18" charset="2"/>
              </a:rPr>
              <a:t>,</a:t>
            </a:r>
            <a:r>
              <a:rPr lang="en-US" sz="1400">
                <a:latin typeface="Courier New" pitchFamily="49" charset="0"/>
                <a:sym typeface="Symbol" pitchFamily="18" charset="2"/>
              </a:rPr>
              <a:t> {3}kcn</a:t>
            </a:r>
          </a:p>
          <a:p>
            <a:pPr marL="342900" indent="-342900">
              <a:spcBef>
                <a:spcPct val="55000"/>
              </a:spcBef>
            </a:pPr>
            <a:r>
              <a:rPr lang="en-US" sz="1400">
                <a:latin typeface="Courier New" pitchFamily="49" charset="0"/>
                <a:sym typeface="Symbol" pitchFamily="18" charset="2"/>
              </a:rPr>
              <a:t>{3}k{a}k</a:t>
            </a:r>
            <a:r>
              <a:rPr lang="en-US" sz="1400">
                <a:latin typeface="Times New Roman" pitchFamily="18" charset="0"/>
                <a:sym typeface="Symbol" pitchFamily="18" charset="2"/>
              </a:rPr>
              <a:t>,</a:t>
            </a:r>
            <a:r>
              <a:rPr lang="en-US" sz="1400">
                <a:latin typeface="Courier New" pitchFamily="49" charset="0"/>
                <a:sym typeface="Symbol" pitchFamily="18" charset="2"/>
              </a:rPr>
              <a:t> {3}k{b}k</a:t>
            </a:r>
            <a:r>
              <a:rPr lang="en-US" sz="1400">
                <a:latin typeface="Times New Roman" pitchFamily="18" charset="0"/>
                <a:sym typeface="Symbol" pitchFamily="18" charset="2"/>
              </a:rPr>
              <a:t>,</a:t>
            </a:r>
            <a:r>
              <a:rPr lang="en-US" sz="1400">
                <a:latin typeface="Courier New" pitchFamily="49" charset="0"/>
                <a:sym typeface="Symbol" pitchFamily="18" charset="2"/>
              </a:rPr>
              <a:t> {3}kcn</a:t>
            </a:r>
            <a:r>
              <a:rPr lang="en-US" sz="1400">
                <a:latin typeface="Times New Roman" pitchFamily="18" charset="0"/>
                <a:sym typeface="Symbol" pitchFamily="18" charset="2"/>
              </a:rPr>
              <a:t>,</a:t>
            </a:r>
            <a:r>
              <a:rPr lang="en-US" sz="1400">
                <a:latin typeface="Courier New" pitchFamily="49" charset="0"/>
                <a:sym typeface="Symbol" pitchFamily="18" charset="2"/>
              </a:rPr>
              <a:t> {5}n{a}n</a:t>
            </a:r>
            <a:r>
              <a:rPr lang="en-US" sz="1400">
                <a:latin typeface="Times New Roman" pitchFamily="18" charset="0"/>
                <a:sym typeface="Symbol" pitchFamily="18" charset="2"/>
              </a:rPr>
              <a:t>,</a:t>
            </a:r>
            <a:r>
              <a:rPr lang="en-US" sz="1400">
                <a:latin typeface="Courier New" pitchFamily="49" charset="0"/>
                <a:sym typeface="Symbol" pitchFamily="18" charset="2"/>
              </a:rPr>
              <a:t> {5}nbk</a:t>
            </a:r>
          </a:p>
          <a:p>
            <a:pPr marL="342900" indent="-342900">
              <a:spcBef>
                <a:spcPct val="10000"/>
              </a:spcBef>
            </a:pPr>
            <a:r>
              <a:rPr lang="en-US" sz="1400">
                <a:solidFill>
                  <a:srgbClr val="000000"/>
                </a:solidFill>
                <a:latin typeface="Courier New" pitchFamily="49" charset="0"/>
                <a:sym typeface="Symbol" pitchFamily="18" charset="2"/>
              </a:rPr>
              <a:t></a:t>
            </a:r>
            <a:r>
              <a:rPr lang="ru-RU" sz="1400">
                <a:solidFill>
                  <a:srgbClr val="000000"/>
                </a:solidFill>
                <a:latin typeface="Courier New" pitchFamily="49" charset="0"/>
                <a:sym typeface="Symbol" pitchFamily="18" charset="2"/>
              </a:rPr>
              <a:t> /</a:t>
            </a:r>
            <a:endParaRPr lang="en-US" sz="1400" i="1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1037319" name="Freeform 7"/>
          <p:cNvSpPr>
            <a:spLocks/>
          </p:cNvSpPr>
          <p:nvPr/>
        </p:nvSpPr>
        <p:spPr bwMode="auto">
          <a:xfrm>
            <a:off x="3024188" y="5480050"/>
            <a:ext cx="2519362" cy="158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560" y="1"/>
              </a:cxn>
              <a:cxn ang="0">
                <a:pos x="1746" y="1"/>
              </a:cxn>
            </a:cxnLst>
            <a:rect l="0" t="0" r="r" b="b"/>
            <a:pathLst>
              <a:path w="1746" h="1">
                <a:moveTo>
                  <a:pt x="0" y="0"/>
                </a:moveTo>
                <a:lnTo>
                  <a:pt x="560" y="1"/>
                </a:lnTo>
                <a:lnTo>
                  <a:pt x="1746" y="1"/>
                </a:lnTo>
              </a:path>
            </a:pathLst>
          </a:custGeom>
          <a:noFill/>
          <a:ln w="12700" cap="flat" cmpd="sng">
            <a:solidFill>
              <a:srgbClr val="0066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72000" tIns="36000" rIns="72000" bIns="36000">
            <a:spAutoFit/>
          </a:bodyPr>
          <a:lstStyle/>
          <a:p>
            <a:endParaRPr lang="ru-RU"/>
          </a:p>
        </p:txBody>
      </p:sp>
      <p:sp>
        <p:nvSpPr>
          <p:cNvPr id="1037320" name="Freeform 8"/>
          <p:cNvSpPr>
            <a:spLocks/>
          </p:cNvSpPr>
          <p:nvPr/>
        </p:nvSpPr>
        <p:spPr bwMode="auto">
          <a:xfrm>
            <a:off x="1692275" y="5583238"/>
            <a:ext cx="2519363" cy="6350"/>
          </a:xfrm>
          <a:custGeom>
            <a:avLst/>
            <a:gdLst/>
            <a:ahLst/>
            <a:cxnLst>
              <a:cxn ang="0">
                <a:pos x="0" y="3"/>
              </a:cxn>
              <a:cxn ang="0">
                <a:pos x="1198" y="0"/>
              </a:cxn>
              <a:cxn ang="0">
                <a:pos x="1746" y="4"/>
              </a:cxn>
            </a:cxnLst>
            <a:rect l="0" t="0" r="r" b="b"/>
            <a:pathLst>
              <a:path w="1746" h="4">
                <a:moveTo>
                  <a:pt x="0" y="3"/>
                </a:moveTo>
                <a:lnTo>
                  <a:pt x="1198" y="0"/>
                </a:lnTo>
                <a:lnTo>
                  <a:pt x="1746" y="4"/>
                </a:lnTo>
              </a:path>
            </a:pathLst>
          </a:custGeom>
          <a:noFill/>
          <a:ln w="12700" cap="flat" cmpd="sng">
            <a:solidFill>
              <a:srgbClr val="0066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72000" tIns="36000" rIns="72000" bIns="36000">
            <a:spAutoFit/>
          </a:bodyPr>
          <a:lstStyle/>
          <a:p>
            <a:endParaRPr lang="ru-RU"/>
          </a:p>
        </p:txBody>
      </p:sp>
      <p:cxnSp>
        <p:nvCxnSpPr>
          <p:cNvPr id="1037321" name="AutoShape 9"/>
          <p:cNvCxnSpPr>
            <a:cxnSpLocks noChangeShapeType="1"/>
            <a:stCxn id="1037319" idx="1"/>
            <a:endCxn id="1037320" idx="1"/>
          </p:cNvCxnSpPr>
          <p:nvPr/>
        </p:nvCxnSpPr>
        <p:spPr bwMode="auto">
          <a:xfrm flipH="1">
            <a:off x="3421063" y="5481638"/>
            <a:ext cx="411162" cy="101600"/>
          </a:xfrm>
          <a:prstGeom prst="straightConnector1">
            <a:avLst/>
          </a:prstGeom>
          <a:noFill/>
          <a:ln w="12700">
            <a:solidFill>
              <a:srgbClr val="FF0000"/>
            </a:solidFill>
            <a:round/>
            <a:headEnd/>
            <a:tailEnd type="triangle" w="sm" len="lg"/>
          </a:ln>
          <a:effectLst/>
        </p:spPr>
      </p:cxnSp>
      <p:sp>
        <p:nvSpPr>
          <p:cNvPr id="1037322" name="Freeform 10"/>
          <p:cNvSpPr>
            <a:spLocks/>
          </p:cNvSpPr>
          <p:nvPr/>
        </p:nvSpPr>
        <p:spPr bwMode="auto">
          <a:xfrm>
            <a:off x="4249738" y="5808663"/>
            <a:ext cx="3419475" cy="158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560" y="1"/>
              </a:cxn>
              <a:cxn ang="0">
                <a:pos x="1746" y="1"/>
              </a:cxn>
            </a:cxnLst>
            <a:rect l="0" t="0" r="r" b="b"/>
            <a:pathLst>
              <a:path w="1746" h="1">
                <a:moveTo>
                  <a:pt x="0" y="0"/>
                </a:moveTo>
                <a:lnTo>
                  <a:pt x="560" y="1"/>
                </a:lnTo>
                <a:lnTo>
                  <a:pt x="1746" y="1"/>
                </a:lnTo>
              </a:path>
            </a:pathLst>
          </a:custGeom>
          <a:noFill/>
          <a:ln w="12700" cap="flat" cmpd="sng">
            <a:solidFill>
              <a:srgbClr val="0066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72000" tIns="36000" rIns="72000" bIns="36000">
            <a:spAutoFit/>
          </a:bodyPr>
          <a:lstStyle/>
          <a:p>
            <a:endParaRPr lang="ru-RU"/>
          </a:p>
        </p:txBody>
      </p:sp>
      <p:sp>
        <p:nvSpPr>
          <p:cNvPr id="1037323" name="Freeform 11"/>
          <p:cNvSpPr>
            <a:spLocks/>
          </p:cNvSpPr>
          <p:nvPr/>
        </p:nvSpPr>
        <p:spPr bwMode="auto">
          <a:xfrm>
            <a:off x="1692275" y="5938838"/>
            <a:ext cx="3419475" cy="6350"/>
          </a:xfrm>
          <a:custGeom>
            <a:avLst/>
            <a:gdLst/>
            <a:ahLst/>
            <a:cxnLst>
              <a:cxn ang="0">
                <a:pos x="0" y="3"/>
              </a:cxn>
              <a:cxn ang="0">
                <a:pos x="1198" y="0"/>
              </a:cxn>
              <a:cxn ang="0">
                <a:pos x="1746" y="4"/>
              </a:cxn>
            </a:cxnLst>
            <a:rect l="0" t="0" r="r" b="b"/>
            <a:pathLst>
              <a:path w="1746" h="4">
                <a:moveTo>
                  <a:pt x="0" y="3"/>
                </a:moveTo>
                <a:lnTo>
                  <a:pt x="1198" y="0"/>
                </a:lnTo>
                <a:lnTo>
                  <a:pt x="1746" y="4"/>
                </a:lnTo>
              </a:path>
            </a:pathLst>
          </a:custGeom>
          <a:noFill/>
          <a:ln w="12700" cap="flat" cmpd="sng">
            <a:solidFill>
              <a:srgbClr val="0066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72000" tIns="36000" rIns="72000" bIns="36000">
            <a:spAutoFit/>
          </a:bodyPr>
          <a:lstStyle/>
          <a:p>
            <a:endParaRPr lang="ru-RU"/>
          </a:p>
        </p:txBody>
      </p:sp>
      <p:cxnSp>
        <p:nvCxnSpPr>
          <p:cNvPr id="1037324" name="AutoShape 12"/>
          <p:cNvCxnSpPr>
            <a:cxnSpLocks noChangeShapeType="1"/>
            <a:stCxn id="1037322" idx="1"/>
            <a:endCxn id="1037323" idx="1"/>
          </p:cNvCxnSpPr>
          <p:nvPr/>
        </p:nvCxnSpPr>
        <p:spPr bwMode="auto">
          <a:xfrm flipH="1">
            <a:off x="4038600" y="5810250"/>
            <a:ext cx="1308100" cy="128588"/>
          </a:xfrm>
          <a:prstGeom prst="straightConnector1">
            <a:avLst/>
          </a:prstGeom>
          <a:noFill/>
          <a:ln w="12700">
            <a:solidFill>
              <a:srgbClr val="FF0000"/>
            </a:solidFill>
            <a:round/>
            <a:headEnd/>
            <a:tailEnd type="triangle" w="sm" len="lg"/>
          </a:ln>
          <a:effectLst/>
        </p:spPr>
      </p:cxnSp>
      <p:sp>
        <p:nvSpPr>
          <p:cNvPr id="1037327" name="Rectangle 15"/>
          <p:cNvSpPr>
            <a:spLocks noChangeArrowheads="1"/>
          </p:cNvSpPr>
          <p:nvPr/>
        </p:nvSpPr>
        <p:spPr bwMode="auto">
          <a:xfrm rot="5400000" flipV="1">
            <a:off x="-3385343" y="3420268"/>
            <a:ext cx="6858000" cy="17463"/>
          </a:xfrm>
          <a:prstGeom prst="rect">
            <a:avLst/>
          </a:prstGeom>
          <a:gradFill rotWithShape="1">
            <a:gsLst>
              <a:gs pos="0">
                <a:srgbClr val="7FA9D3"/>
              </a:gs>
              <a:gs pos="100000">
                <a:srgbClr val="7FA9D3">
                  <a:gamma/>
                  <a:tint val="0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grpSp>
        <p:nvGrpSpPr>
          <p:cNvPr id="1037328" name="Group 16"/>
          <p:cNvGrpSpPr>
            <a:grpSpLocks/>
          </p:cNvGrpSpPr>
          <p:nvPr/>
        </p:nvGrpSpPr>
        <p:grpSpPr bwMode="auto">
          <a:xfrm>
            <a:off x="0" y="0"/>
            <a:ext cx="9144000" cy="6865938"/>
            <a:chOff x="0" y="0"/>
            <a:chExt cx="5760" cy="4325"/>
          </a:xfrm>
        </p:grpSpPr>
        <p:sp>
          <p:nvSpPr>
            <p:cNvPr id="1037329" name="Text Box 17"/>
            <p:cNvSpPr txBox="1">
              <a:spLocks noChangeArrowheads="1"/>
            </p:cNvSpPr>
            <p:nvPr/>
          </p:nvSpPr>
          <p:spPr bwMode="auto">
            <a:xfrm>
              <a:off x="3865" y="4114"/>
              <a:ext cx="1" cy="1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algn="just">
                <a:spcBef>
                  <a:spcPct val="50000"/>
                </a:spcBef>
              </a:pPr>
              <a:endParaRPr lang="ru-RU" sz="1600" b="0">
                <a:solidFill>
                  <a:srgbClr val="567F9E"/>
                </a:solidFill>
              </a:endParaRPr>
            </a:p>
          </p:txBody>
        </p:sp>
        <p:grpSp>
          <p:nvGrpSpPr>
            <p:cNvPr id="1037330" name="Group 18"/>
            <p:cNvGrpSpPr>
              <a:grpSpLocks/>
            </p:cNvGrpSpPr>
            <p:nvPr/>
          </p:nvGrpSpPr>
          <p:grpSpPr bwMode="auto">
            <a:xfrm>
              <a:off x="0" y="0"/>
              <a:ext cx="5760" cy="4325"/>
              <a:chOff x="0" y="0"/>
              <a:chExt cx="5760" cy="4325"/>
            </a:xfrm>
          </p:grpSpPr>
          <p:grpSp>
            <p:nvGrpSpPr>
              <p:cNvPr id="1037331" name="Group 19"/>
              <p:cNvGrpSpPr>
                <a:grpSpLocks/>
              </p:cNvGrpSpPr>
              <p:nvPr/>
            </p:nvGrpSpPr>
            <p:grpSpPr bwMode="auto">
              <a:xfrm>
                <a:off x="0" y="0"/>
                <a:ext cx="5760" cy="4325"/>
                <a:chOff x="0" y="0"/>
                <a:chExt cx="5760" cy="4325"/>
              </a:xfrm>
            </p:grpSpPr>
            <p:sp>
              <p:nvSpPr>
                <p:cNvPr id="1037332" name="Rectangle 20"/>
                <p:cNvSpPr>
                  <a:spLocks noChangeArrowheads="1"/>
                </p:cNvSpPr>
                <p:nvPr/>
              </p:nvSpPr>
              <p:spPr bwMode="auto">
                <a:xfrm rot="5400000" flipV="1">
                  <a:off x="-2132" y="2159"/>
                  <a:ext cx="4320" cy="11"/>
                </a:xfrm>
                <a:prstGeom prst="rect">
                  <a:avLst/>
                </a:prstGeom>
                <a:gradFill rotWithShape="1">
                  <a:gsLst>
                    <a:gs pos="0">
                      <a:srgbClr val="7FA9D3"/>
                    </a:gs>
                    <a:gs pos="100000">
                      <a:srgbClr val="7FA9D3">
                        <a:gamma/>
                        <a:tint val="0"/>
                        <a:invGamma/>
                      </a:srgbClr>
                    </a:gs>
                  </a:gsLst>
                  <a:lin ang="0" scaled="1"/>
                </a:gra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37333" name="Rectangle 21"/>
                <p:cNvSpPr>
                  <a:spLocks noChangeArrowheads="1"/>
                </p:cNvSpPr>
                <p:nvPr/>
              </p:nvSpPr>
              <p:spPr bwMode="auto">
                <a:xfrm flipH="1" flipV="1">
                  <a:off x="0" y="50"/>
                  <a:ext cx="5760" cy="11"/>
                </a:xfrm>
                <a:prstGeom prst="rect">
                  <a:avLst/>
                </a:prstGeom>
                <a:gradFill rotWithShape="1">
                  <a:gsLst>
                    <a:gs pos="0">
                      <a:srgbClr val="7FA9D3"/>
                    </a:gs>
                    <a:gs pos="100000">
                      <a:srgbClr val="7FA9D3">
                        <a:gamma/>
                        <a:tint val="0"/>
                        <a:invGamma/>
                      </a:srgbClr>
                    </a:gs>
                  </a:gsLst>
                  <a:lin ang="0" scaled="1"/>
                </a:gra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37334" name="Rectangle 22"/>
                <p:cNvSpPr>
                  <a:spLocks noChangeArrowheads="1"/>
                </p:cNvSpPr>
                <p:nvPr/>
              </p:nvSpPr>
              <p:spPr bwMode="auto">
                <a:xfrm>
                  <a:off x="0" y="4274"/>
                  <a:ext cx="5760" cy="11"/>
                </a:xfrm>
                <a:prstGeom prst="rect">
                  <a:avLst/>
                </a:prstGeom>
                <a:gradFill rotWithShape="1">
                  <a:gsLst>
                    <a:gs pos="0">
                      <a:srgbClr val="7FA9D3"/>
                    </a:gs>
                    <a:gs pos="100000">
                      <a:srgbClr val="7FA9D3">
                        <a:gamma/>
                        <a:tint val="0"/>
                        <a:invGamma/>
                      </a:srgbClr>
                    </a:gs>
                  </a:gsLst>
                  <a:lin ang="0" scaled="1"/>
                </a:gra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37335" name="Rectangle 23"/>
                <p:cNvSpPr>
                  <a:spLocks noChangeArrowheads="1"/>
                </p:cNvSpPr>
                <p:nvPr/>
              </p:nvSpPr>
              <p:spPr bwMode="auto">
                <a:xfrm rot="5400000" flipV="1">
                  <a:off x="3550" y="2154"/>
                  <a:ext cx="4320" cy="11"/>
                </a:xfrm>
                <a:prstGeom prst="rect">
                  <a:avLst/>
                </a:prstGeom>
                <a:gradFill rotWithShape="1">
                  <a:gsLst>
                    <a:gs pos="0">
                      <a:srgbClr val="7FA9D3"/>
                    </a:gs>
                    <a:gs pos="100000">
                      <a:srgbClr val="7FA9D3">
                        <a:gamma/>
                        <a:tint val="0"/>
                        <a:invGamma/>
                      </a:srgbClr>
                    </a:gs>
                  </a:gsLst>
                  <a:lin ang="0" scaled="1"/>
                </a:gra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37336" name="Text Box 24"/>
                <p:cNvSpPr txBox="1">
                  <a:spLocks noChangeArrowheads="1"/>
                </p:cNvSpPr>
                <p:nvPr/>
              </p:nvSpPr>
              <p:spPr bwMode="auto">
                <a:xfrm>
                  <a:off x="147" y="4115"/>
                  <a:ext cx="2415" cy="15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lIns="0" tIns="0" rIns="0" bIns="0" anchor="b"/>
                <a:lstStyle/>
                <a:p>
                  <a:pPr>
                    <a:spcBef>
                      <a:spcPct val="50000"/>
                    </a:spcBef>
                  </a:pPr>
                  <a:r>
                    <a:rPr lang="ru-RU" sz="1600" b="0">
                      <a:solidFill>
                        <a:srgbClr val="567F9E"/>
                      </a:solidFill>
                    </a:rPr>
                    <a:t>Игорь Борисович Бурдонов </a:t>
                  </a:r>
                  <a:r>
                    <a:rPr lang="en-US" sz="1600" b="0">
                      <a:solidFill>
                        <a:srgbClr val="567F9E"/>
                      </a:solidFill>
                    </a:rPr>
                    <a:t>&amp;</a:t>
                  </a:r>
                  <a:r>
                    <a:rPr lang="ru-RU" sz="1600" b="0">
                      <a:solidFill>
                        <a:srgbClr val="567F9E"/>
                      </a:solidFill>
                    </a:rPr>
                    <a:t> Александр Сергеевич Косачев,   ИСП РАН</a:t>
                  </a:r>
                </a:p>
              </p:txBody>
            </p:sp>
            <p:sp>
              <p:nvSpPr>
                <p:cNvPr id="1037337" name="Text Box 25"/>
                <p:cNvSpPr txBox="1">
                  <a:spLocks noChangeArrowheads="1"/>
                </p:cNvSpPr>
                <p:nvPr/>
              </p:nvSpPr>
              <p:spPr bwMode="auto">
                <a:xfrm>
                  <a:off x="68" y="30"/>
                  <a:ext cx="5602" cy="173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  <a:effectLst/>
              </p:spPr>
              <p:txBody>
                <a:bodyPr lIns="0" tIns="0" rIns="0" bIns="0"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ru-RU" b="0">
                      <a:solidFill>
                        <a:srgbClr val="567F9E"/>
                      </a:solidFill>
                      <a:latin typeface="Times New Roman" pitchFamily="18" charset="0"/>
                    </a:rPr>
                    <a:t>Симуляция систем с отказами и разрушением</a:t>
                  </a:r>
                </a:p>
              </p:txBody>
            </p:sp>
          </p:grpSp>
          <p:sp>
            <p:nvSpPr>
              <p:cNvPr id="1037338" name="Text Box 26"/>
              <p:cNvSpPr txBox="1">
                <a:spLocks noChangeArrowheads="1"/>
              </p:cNvSpPr>
              <p:nvPr/>
            </p:nvSpPr>
            <p:spPr bwMode="auto">
              <a:xfrm>
                <a:off x="5443" y="3962"/>
                <a:ext cx="198" cy="134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lIns="0" tIns="0" rIns="0" bIns="0"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ru-RU" sz="1400" b="0"/>
                  <a:t>(12)</a:t>
                </a:r>
              </a:p>
            </p:txBody>
          </p:sp>
        </p:grpSp>
      </p:grpSp>
      <p:sp>
        <p:nvSpPr>
          <p:cNvPr id="1037339" name="Rectangle 27"/>
          <p:cNvSpPr>
            <a:spLocks noGrp="1" noChangeArrowheads="1"/>
          </p:cNvSpPr>
          <p:nvPr>
            <p:ph type="title"/>
          </p:nvPr>
        </p:nvSpPr>
        <p:spPr>
          <a:xfrm>
            <a:off x="179388" y="296863"/>
            <a:ext cx="8748712" cy="608012"/>
          </a:xfrm>
          <a:noFill/>
          <a:ln/>
        </p:spPr>
        <p:txBody>
          <a:bodyPr tIns="90000" bIns="90000">
            <a:spAutoFit/>
          </a:bodyPr>
          <a:lstStyle/>
          <a:p>
            <a:pPr algn="l"/>
            <a:r>
              <a:rPr lang="ru-RU" sz="28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3. Алгоритм верификации на</a:t>
            </a:r>
            <a:r>
              <a:rPr lang="en-US" sz="28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sz="28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примере</a:t>
            </a:r>
          </a:p>
        </p:txBody>
      </p:sp>
      <p:sp>
        <p:nvSpPr>
          <p:cNvPr id="1037340" name="Text Box 28"/>
          <p:cNvSpPr txBox="1">
            <a:spLocks noChangeArrowheads="1"/>
          </p:cNvSpPr>
          <p:nvPr/>
        </p:nvSpPr>
        <p:spPr bwMode="auto">
          <a:xfrm>
            <a:off x="6877050" y="203200"/>
            <a:ext cx="1752600" cy="741363"/>
          </a:xfrm>
          <a:prstGeom prst="rect">
            <a:avLst/>
          </a:prstGeom>
          <a:solidFill>
            <a:srgbClr val="F7F1D9"/>
          </a:solidFill>
          <a:ln w="9525">
            <a:solidFill>
              <a:srgbClr val="DAC052"/>
            </a:solidFill>
            <a:miter lim="800000"/>
            <a:headEnd/>
            <a:tailEnd/>
          </a:ln>
          <a:effectLst/>
        </p:spPr>
        <p:txBody>
          <a:bodyPr wrap="none" lIns="72000" tIns="36000" rIns="72000" bIns="36000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400">
                <a:latin typeface="Times New Roman" pitchFamily="18" charset="0"/>
              </a:rPr>
              <a:t>        </a:t>
            </a:r>
            <a:r>
              <a:rPr lang="ru-RU" sz="1400" u="sng">
                <a:latin typeface="Times New Roman" pitchFamily="18" charset="0"/>
              </a:rPr>
              <a:t>Семантика</a:t>
            </a:r>
          </a:p>
          <a:p>
            <a:pPr>
              <a:spcBef>
                <a:spcPct val="10000"/>
              </a:spcBef>
            </a:pPr>
            <a:r>
              <a:rPr lang="en-US" sz="1400">
                <a:latin typeface="Times New Roman" pitchFamily="18" charset="0"/>
              </a:rPr>
              <a:t>L</a:t>
            </a:r>
            <a:r>
              <a:rPr lang="en-US" sz="1400">
                <a:latin typeface="Courier New" pitchFamily="49" charset="0"/>
              </a:rPr>
              <a:t>={a,b</a:t>
            </a:r>
            <a:r>
              <a:rPr lang="en-US" sz="1400">
                <a:latin typeface="Times New Roman" pitchFamily="18" charset="0"/>
              </a:rPr>
              <a:t>,</a:t>
            </a:r>
            <a:r>
              <a:rPr lang="en-US" sz="1400">
                <a:latin typeface="Courier New" pitchFamily="49" charset="0"/>
              </a:rPr>
              <a:t>c}</a:t>
            </a:r>
          </a:p>
          <a:p>
            <a:r>
              <a:rPr lang="en-US" sz="1400">
                <a:latin typeface="Times New Roman" pitchFamily="18" charset="0"/>
              </a:rPr>
              <a:t>R</a:t>
            </a:r>
            <a:r>
              <a:rPr lang="en-US" sz="1400">
                <a:latin typeface="Courier New" pitchFamily="49" charset="0"/>
              </a:rPr>
              <a:t>={{a}</a:t>
            </a:r>
            <a:r>
              <a:rPr lang="en-US" sz="1400">
                <a:latin typeface="Times New Roman" pitchFamily="18" charset="0"/>
              </a:rPr>
              <a:t>,</a:t>
            </a:r>
            <a:r>
              <a:rPr lang="en-US" sz="1400">
                <a:latin typeface="Courier New" pitchFamily="49" charset="0"/>
              </a:rPr>
              <a:t>{b}</a:t>
            </a:r>
            <a:r>
              <a:rPr lang="en-US" sz="1400">
                <a:latin typeface="Times New Roman" pitchFamily="18" charset="0"/>
              </a:rPr>
              <a:t>,</a:t>
            </a:r>
            <a:r>
              <a:rPr lang="en-US" sz="1400">
                <a:latin typeface="Courier New" pitchFamily="49" charset="0"/>
              </a:rPr>
              <a:t>{bc}}</a:t>
            </a:r>
            <a:endParaRPr lang="ru-RU" sz="1400">
              <a:latin typeface="Courier New" pitchFamily="49" charset="0"/>
            </a:endParaRPr>
          </a:p>
        </p:txBody>
      </p:sp>
      <p:grpSp>
        <p:nvGrpSpPr>
          <p:cNvPr id="1037411" name="Group 99"/>
          <p:cNvGrpSpPr>
            <a:grpSpLocks/>
          </p:cNvGrpSpPr>
          <p:nvPr/>
        </p:nvGrpSpPr>
        <p:grpSpPr bwMode="auto">
          <a:xfrm>
            <a:off x="104775" y="4762500"/>
            <a:ext cx="650875" cy="1638300"/>
            <a:chOff x="66" y="3000"/>
            <a:chExt cx="410" cy="1032"/>
          </a:xfrm>
        </p:grpSpPr>
        <p:sp>
          <p:nvSpPr>
            <p:cNvPr id="1037406" name="Text Box 94"/>
            <p:cNvSpPr txBox="1">
              <a:spLocks noChangeArrowheads="1"/>
            </p:cNvSpPr>
            <p:nvPr/>
          </p:nvSpPr>
          <p:spPr bwMode="auto">
            <a:xfrm>
              <a:off x="68" y="3008"/>
              <a:ext cx="408" cy="173"/>
            </a:xfrm>
            <a:prstGeom prst="rect">
              <a:avLst/>
            </a:prstGeom>
            <a:solidFill>
              <a:srgbClr val="F8F1C8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endParaRPr lang="ru-RU"/>
            </a:p>
          </p:txBody>
        </p:sp>
        <p:sp>
          <p:nvSpPr>
            <p:cNvPr id="1037350" name="Text Box 38"/>
            <p:cNvSpPr txBox="1">
              <a:spLocks noChangeArrowheads="1"/>
            </p:cNvSpPr>
            <p:nvPr/>
          </p:nvSpPr>
          <p:spPr bwMode="auto">
            <a:xfrm>
              <a:off x="66" y="3000"/>
              <a:ext cx="410" cy="1032"/>
            </a:xfrm>
            <a:prstGeom prst="rect">
              <a:avLst/>
            </a:prstGeom>
            <a:noFill/>
            <a:ln w="12700">
              <a:solidFill>
                <a:srgbClr val="685816"/>
              </a:solidFill>
              <a:miter lim="800000"/>
              <a:headEnd/>
              <a:tailEnd/>
            </a:ln>
            <a:effectLst/>
          </p:spPr>
          <p:txBody>
            <a:bodyPr wrap="none" lIns="0" tIns="36000" rIns="0" bIns="36000">
              <a:spAutoFit/>
            </a:bodyPr>
            <a:lstStyle/>
            <a:p>
              <a:pPr marL="342900" indent="-342900" algn="ctr"/>
              <a:r>
                <a:rPr lang="en-US" sz="1400">
                  <a:solidFill>
                    <a:srgbClr val="000000"/>
                  </a:solidFill>
                  <a:latin typeface="Times New Roman" pitchFamily="18" charset="0"/>
                  <a:sym typeface="Symbol" pitchFamily="18" charset="2"/>
                </a:rPr>
                <a:t>S</a:t>
              </a:r>
              <a:r>
                <a:rPr lang="en-US" sz="1400">
                  <a:solidFill>
                    <a:srgbClr val="000000"/>
                  </a:solidFill>
                  <a:latin typeface="Courier New" pitchFamily="49" charset="0"/>
                  <a:sym typeface="Symbol" pitchFamily="18" charset="2"/>
                </a:rPr>
                <a:t>(n)</a:t>
              </a:r>
            </a:p>
            <a:p>
              <a:pPr marL="342900" indent="-342900" algn="ctr">
                <a:spcBef>
                  <a:spcPct val="10000"/>
                </a:spcBef>
              </a:pPr>
              <a:r>
                <a:rPr lang="en-US" sz="1400">
                  <a:solidFill>
                    <a:srgbClr val="000000"/>
                  </a:solidFill>
                  <a:latin typeface="Courier New" pitchFamily="49" charset="0"/>
                  <a:sym typeface="Symbol" pitchFamily="18" charset="2"/>
                </a:rPr>
                <a:t>{0}</a:t>
              </a:r>
            </a:p>
            <a:p>
              <a:pPr marL="342900" indent="-342900" algn="ctr">
                <a:spcBef>
                  <a:spcPct val="10000"/>
                </a:spcBef>
              </a:pPr>
              <a:r>
                <a:rPr lang="en-US" sz="1400">
                  <a:solidFill>
                    <a:srgbClr val="000000"/>
                  </a:solidFill>
                  <a:latin typeface="Courier New" pitchFamily="49" charset="0"/>
                  <a:sym typeface="Symbol" pitchFamily="18" charset="2"/>
                </a:rPr>
                <a:t>{0}</a:t>
              </a:r>
            </a:p>
            <a:p>
              <a:pPr marL="342900" indent="-342900" algn="ctr">
                <a:spcBef>
                  <a:spcPct val="55000"/>
                </a:spcBef>
              </a:pPr>
              <a:r>
                <a:rPr lang="en-US" sz="1400">
                  <a:solidFill>
                    <a:srgbClr val="000000"/>
                  </a:solidFill>
                  <a:latin typeface="Courier New" pitchFamily="49" charset="0"/>
                  <a:sym typeface="Symbol" pitchFamily="18" charset="2"/>
                </a:rPr>
                <a:t>{0}</a:t>
              </a:r>
            </a:p>
            <a:p>
              <a:pPr marL="342900" indent="-342900" algn="ctr">
                <a:spcBef>
                  <a:spcPct val="55000"/>
                </a:spcBef>
              </a:pPr>
              <a:r>
                <a:rPr lang="en-US" sz="1400">
                  <a:solidFill>
                    <a:srgbClr val="000000"/>
                  </a:solidFill>
                  <a:latin typeface="Courier New" pitchFamily="49" charset="0"/>
                  <a:sym typeface="Symbol" pitchFamily="18" charset="2"/>
                </a:rPr>
                <a:t>{0}{5}</a:t>
              </a:r>
            </a:p>
            <a:p>
              <a:pPr marL="342900" indent="-342900" algn="ctr"/>
              <a:r>
                <a:rPr lang="en-US" sz="1400">
                  <a:solidFill>
                    <a:srgbClr val="000000"/>
                  </a:solidFill>
                  <a:latin typeface="Courier New" pitchFamily="49" charset="0"/>
                  <a:sym typeface="Symbol" pitchFamily="18" charset="2"/>
                </a:rPr>
                <a:t>{0}{5}</a:t>
              </a:r>
            </a:p>
          </p:txBody>
        </p:sp>
      </p:grpSp>
      <p:grpSp>
        <p:nvGrpSpPr>
          <p:cNvPr id="1037410" name="Group 98"/>
          <p:cNvGrpSpPr>
            <a:grpSpLocks/>
          </p:cNvGrpSpPr>
          <p:nvPr/>
        </p:nvGrpSpPr>
        <p:grpSpPr bwMode="auto">
          <a:xfrm>
            <a:off x="827088" y="4760913"/>
            <a:ext cx="757237" cy="1658937"/>
            <a:chOff x="521" y="2999"/>
            <a:chExt cx="477" cy="1045"/>
          </a:xfrm>
        </p:grpSpPr>
        <p:sp>
          <p:nvSpPr>
            <p:cNvPr id="1037405" name="Text Box 93"/>
            <p:cNvSpPr txBox="1">
              <a:spLocks noChangeArrowheads="1"/>
            </p:cNvSpPr>
            <p:nvPr/>
          </p:nvSpPr>
          <p:spPr bwMode="auto">
            <a:xfrm>
              <a:off x="521" y="2999"/>
              <a:ext cx="477" cy="173"/>
            </a:xfrm>
            <a:prstGeom prst="rect">
              <a:avLst/>
            </a:prstGeom>
            <a:solidFill>
              <a:srgbClr val="F8F1C8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endParaRPr lang="ru-RU"/>
            </a:p>
          </p:txBody>
        </p:sp>
        <p:sp>
          <p:nvSpPr>
            <p:cNvPr id="1037351" name="Text Box 39"/>
            <p:cNvSpPr txBox="1">
              <a:spLocks noChangeArrowheads="1"/>
            </p:cNvSpPr>
            <p:nvPr/>
          </p:nvSpPr>
          <p:spPr bwMode="auto">
            <a:xfrm>
              <a:off x="521" y="2999"/>
              <a:ext cx="477" cy="1045"/>
            </a:xfrm>
            <a:prstGeom prst="rect">
              <a:avLst/>
            </a:prstGeom>
            <a:noFill/>
            <a:ln w="12700">
              <a:solidFill>
                <a:srgbClr val="685816"/>
              </a:solidFill>
              <a:miter lim="800000"/>
              <a:headEnd/>
              <a:tailEnd/>
            </a:ln>
            <a:effectLst/>
          </p:spPr>
          <p:txBody>
            <a:bodyPr wrap="none" lIns="0" tIns="36000" rIns="0" bIns="36000">
              <a:spAutoFit/>
            </a:bodyPr>
            <a:lstStyle/>
            <a:p>
              <a:pPr marL="342900" indent="-342900" algn="ctr"/>
              <a:r>
                <a:rPr lang="en-US" sz="1400">
                  <a:solidFill>
                    <a:srgbClr val="000000"/>
                  </a:solidFill>
                  <a:latin typeface="Times New Roman" pitchFamily="18" charset="0"/>
                  <a:sym typeface="Symbol" pitchFamily="18" charset="2"/>
                </a:rPr>
                <a:t>S</a:t>
              </a:r>
              <a:r>
                <a:rPr lang="en-US" sz="1400">
                  <a:solidFill>
                    <a:srgbClr val="000000"/>
                  </a:solidFill>
                  <a:latin typeface="Courier New" pitchFamily="49" charset="0"/>
                  <a:sym typeface="Symbol" pitchFamily="18" charset="2"/>
                </a:rPr>
                <a:t>(k)</a:t>
              </a:r>
            </a:p>
            <a:p>
              <a:pPr marL="342900" indent="-342900" algn="ctr">
                <a:spcBef>
                  <a:spcPct val="10000"/>
                </a:spcBef>
              </a:pPr>
              <a:r>
                <a:rPr lang="en-US" sz="1400">
                  <a:solidFill>
                    <a:srgbClr val="000000"/>
                  </a:solidFill>
                  <a:latin typeface="Courier New" pitchFamily="49" charset="0"/>
                  <a:sym typeface="Symbol" pitchFamily="18" charset="2"/>
                </a:rPr>
                <a:t>-</a:t>
              </a:r>
            </a:p>
            <a:p>
              <a:pPr marL="342900" indent="-342900" algn="ctr">
                <a:spcBef>
                  <a:spcPct val="10000"/>
                </a:spcBef>
              </a:pPr>
              <a:r>
                <a:rPr lang="en-US" sz="1400">
                  <a:solidFill>
                    <a:srgbClr val="000000"/>
                  </a:solidFill>
                  <a:latin typeface="Courier New" pitchFamily="49" charset="0"/>
                  <a:sym typeface="Symbol" pitchFamily="18" charset="2"/>
                </a:rPr>
                <a:t>{23}</a:t>
              </a:r>
            </a:p>
            <a:p>
              <a:pPr marL="342900" indent="-342900" algn="ctr">
                <a:spcBef>
                  <a:spcPct val="55000"/>
                </a:spcBef>
              </a:pPr>
              <a:r>
                <a:rPr lang="en-US" sz="1400">
                  <a:solidFill>
                    <a:srgbClr val="000000"/>
                  </a:solidFill>
                  <a:latin typeface="Courier New" pitchFamily="49" charset="0"/>
                  <a:sym typeface="Symbol" pitchFamily="18" charset="2"/>
                </a:rPr>
                <a:t>{23}{3}</a:t>
              </a:r>
            </a:p>
            <a:p>
              <a:pPr marL="342900" indent="-342900" algn="ctr">
                <a:spcBef>
                  <a:spcPct val="55000"/>
                </a:spcBef>
              </a:pPr>
              <a:r>
                <a:rPr lang="en-US" sz="1400">
                  <a:solidFill>
                    <a:srgbClr val="000000"/>
                  </a:solidFill>
                  <a:latin typeface="Courier New" pitchFamily="49" charset="0"/>
                  <a:sym typeface="Symbol" pitchFamily="18" charset="2"/>
                </a:rPr>
                <a:t>{23}{3}</a:t>
              </a:r>
            </a:p>
            <a:p>
              <a:pPr marL="342900" indent="-342900" algn="ctr">
                <a:spcBef>
                  <a:spcPct val="10000"/>
                </a:spcBef>
              </a:pPr>
              <a:r>
                <a:rPr lang="en-US" sz="1400">
                  <a:solidFill>
                    <a:srgbClr val="000000"/>
                  </a:solidFill>
                  <a:latin typeface="Courier New" pitchFamily="49" charset="0"/>
                  <a:sym typeface="Symbol" pitchFamily="18" charset="2"/>
                </a:rPr>
                <a:t>{23}{3}</a:t>
              </a:r>
            </a:p>
          </p:txBody>
        </p:sp>
      </p:grpSp>
      <p:grpSp>
        <p:nvGrpSpPr>
          <p:cNvPr id="1037517" name="Group 205"/>
          <p:cNvGrpSpPr>
            <a:grpSpLocks/>
          </p:cNvGrpSpPr>
          <p:nvPr/>
        </p:nvGrpSpPr>
        <p:grpSpPr bwMode="auto">
          <a:xfrm>
            <a:off x="7880350" y="4760913"/>
            <a:ext cx="544513" cy="1658937"/>
            <a:chOff x="5307" y="2999"/>
            <a:chExt cx="343" cy="1045"/>
          </a:xfrm>
        </p:grpSpPr>
        <p:sp>
          <p:nvSpPr>
            <p:cNvPr id="1037407" name="Text Box 95"/>
            <p:cNvSpPr txBox="1">
              <a:spLocks noChangeArrowheads="1"/>
            </p:cNvSpPr>
            <p:nvPr/>
          </p:nvSpPr>
          <p:spPr bwMode="auto">
            <a:xfrm>
              <a:off x="5307" y="2999"/>
              <a:ext cx="340" cy="173"/>
            </a:xfrm>
            <a:prstGeom prst="rect">
              <a:avLst/>
            </a:prstGeom>
            <a:solidFill>
              <a:srgbClr val="F8F1C8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endParaRPr lang="ru-RU"/>
            </a:p>
          </p:txBody>
        </p:sp>
        <p:sp>
          <p:nvSpPr>
            <p:cNvPr id="1037380" name="Text Box 68"/>
            <p:cNvSpPr txBox="1">
              <a:spLocks noChangeArrowheads="1"/>
            </p:cNvSpPr>
            <p:nvPr/>
          </p:nvSpPr>
          <p:spPr bwMode="auto">
            <a:xfrm>
              <a:off x="5307" y="2999"/>
              <a:ext cx="343" cy="1045"/>
            </a:xfrm>
            <a:prstGeom prst="rect">
              <a:avLst/>
            </a:prstGeom>
            <a:noFill/>
            <a:ln w="12700">
              <a:solidFill>
                <a:srgbClr val="685816"/>
              </a:solidFill>
              <a:miter lim="800000"/>
              <a:headEnd/>
              <a:tailEnd/>
            </a:ln>
            <a:effectLst/>
          </p:spPr>
          <p:txBody>
            <a:bodyPr wrap="none" lIns="0" tIns="36000" rIns="0" bIns="36000">
              <a:spAutoFit/>
            </a:bodyPr>
            <a:lstStyle/>
            <a:p>
              <a:pPr marL="342900" indent="-342900" algn="ctr"/>
              <a:r>
                <a:rPr lang="ru-RU" sz="1400">
                  <a:solidFill>
                    <a:srgbClr val="000000"/>
                  </a:solidFill>
                  <a:latin typeface="Times New Roman" pitchFamily="18" charset="0"/>
                  <a:sym typeface="Symbol" pitchFamily="18" charset="2"/>
                </a:rPr>
                <a:t>шаг</a:t>
              </a:r>
              <a:endParaRPr lang="en-US" sz="1400">
                <a:solidFill>
                  <a:srgbClr val="000000"/>
                </a:solidFill>
                <a:latin typeface="Courier New" pitchFamily="49" charset="0"/>
                <a:sym typeface="Symbol" pitchFamily="18" charset="2"/>
              </a:endParaRPr>
            </a:p>
            <a:p>
              <a:pPr marL="342900" indent="-342900" algn="ctr">
                <a:spcBef>
                  <a:spcPct val="10000"/>
                </a:spcBef>
              </a:pPr>
              <a:r>
                <a:rPr lang="ru-RU" sz="1400">
                  <a:solidFill>
                    <a:srgbClr val="000000"/>
                  </a:solidFill>
                  <a:latin typeface="Courier New" pitchFamily="49" charset="0"/>
                  <a:sym typeface="Symbol" pitchFamily="18" charset="2"/>
                </a:rPr>
                <a:t>0</a:t>
              </a:r>
              <a:endParaRPr lang="en-US" sz="1400">
                <a:solidFill>
                  <a:srgbClr val="000000"/>
                </a:solidFill>
                <a:latin typeface="Courier New" pitchFamily="49" charset="0"/>
                <a:sym typeface="Symbol" pitchFamily="18" charset="2"/>
              </a:endParaRPr>
            </a:p>
            <a:p>
              <a:pPr marL="342900" indent="-342900" algn="ctr">
                <a:spcBef>
                  <a:spcPct val="10000"/>
                </a:spcBef>
              </a:pPr>
              <a:r>
                <a:rPr lang="en-US" sz="1400">
                  <a:solidFill>
                    <a:srgbClr val="000000"/>
                  </a:solidFill>
                  <a:latin typeface="Courier New" pitchFamily="49" charset="0"/>
                  <a:sym typeface="Symbol" pitchFamily="18" charset="2"/>
                </a:rPr>
                <a:t>2</a:t>
              </a:r>
            </a:p>
            <a:p>
              <a:pPr marL="342900" indent="-342900" algn="ctr">
                <a:spcBef>
                  <a:spcPct val="55000"/>
                </a:spcBef>
              </a:pPr>
              <a:r>
                <a:rPr lang="en-US" sz="1400">
                  <a:solidFill>
                    <a:srgbClr val="000000"/>
                  </a:solidFill>
                  <a:latin typeface="Courier New" pitchFamily="49" charset="0"/>
                  <a:sym typeface="Symbol" pitchFamily="18" charset="2"/>
                </a:rPr>
                <a:t>3</a:t>
              </a:r>
            </a:p>
            <a:p>
              <a:pPr marL="342900" indent="-342900" algn="ctr">
                <a:spcBef>
                  <a:spcPct val="55000"/>
                </a:spcBef>
              </a:pPr>
              <a:r>
                <a:rPr lang="en-US" sz="1400">
                  <a:solidFill>
                    <a:srgbClr val="000000"/>
                  </a:solidFill>
                  <a:latin typeface="Courier New" pitchFamily="49" charset="0"/>
                  <a:sym typeface="Symbol" pitchFamily="18" charset="2"/>
                </a:rPr>
                <a:t>5</a:t>
              </a:r>
            </a:p>
            <a:p>
              <a:pPr marL="342900" indent="-342900" algn="ctr">
                <a:spcBef>
                  <a:spcPct val="10000"/>
                </a:spcBef>
              </a:pPr>
              <a:r>
                <a:rPr lang="ru-RU" sz="1400">
                  <a:solidFill>
                    <a:srgbClr val="000000"/>
                  </a:solidFill>
                  <a:latin typeface="Courier New" pitchFamily="49" charset="0"/>
                  <a:sym typeface="Symbol" pitchFamily="18" charset="2"/>
                </a:rPr>
                <a:t>1</a:t>
              </a:r>
              <a:r>
                <a:rPr lang="en-US" sz="1400">
                  <a:solidFill>
                    <a:srgbClr val="000000"/>
                  </a:solidFill>
                  <a:latin typeface="Courier New" pitchFamily="49" charset="0"/>
                  <a:sym typeface="Symbol" pitchFamily="18" charset="2"/>
                </a:rPr>
                <a:t>0</a:t>
              </a:r>
              <a:r>
                <a:rPr lang="ru-RU" sz="1400">
                  <a:solidFill>
                    <a:srgbClr val="000000"/>
                  </a:solidFill>
                  <a:latin typeface="Courier New" pitchFamily="49" charset="0"/>
                  <a:sym typeface="Symbol" pitchFamily="18" charset="2"/>
                </a:rPr>
                <a:t>/</a:t>
              </a:r>
              <a:r>
                <a:rPr lang="en-US" sz="1400">
                  <a:solidFill>
                    <a:srgbClr val="000000"/>
                  </a:solidFill>
                  <a:latin typeface="Courier New" pitchFamily="49" charset="0"/>
                  <a:sym typeface="Symbol" pitchFamily="18" charset="2"/>
                </a:rPr>
                <a:t>11</a:t>
              </a:r>
              <a:endParaRPr lang="ru-RU" sz="1400">
                <a:solidFill>
                  <a:srgbClr val="000000"/>
                </a:solidFill>
                <a:latin typeface="Courier New" pitchFamily="49" charset="0"/>
                <a:sym typeface="Symbol" pitchFamily="18" charset="2"/>
              </a:endParaRPr>
            </a:p>
          </p:txBody>
        </p:sp>
      </p:grpSp>
      <p:sp>
        <p:nvSpPr>
          <p:cNvPr id="1037325" name="Rectangle 13"/>
          <p:cNvSpPr>
            <a:spLocks noChangeArrowheads="1"/>
          </p:cNvSpPr>
          <p:nvPr/>
        </p:nvSpPr>
        <p:spPr bwMode="auto">
          <a:xfrm>
            <a:off x="142875" y="2938463"/>
            <a:ext cx="1765300" cy="1030287"/>
          </a:xfrm>
          <a:prstGeom prst="rect">
            <a:avLst/>
          </a:prstGeom>
          <a:solidFill>
            <a:srgbClr val="F1F8F9"/>
          </a:solidFill>
          <a:ln w="12700">
            <a:solidFill>
              <a:srgbClr val="81C0C9"/>
            </a:solidFill>
            <a:miter lim="800000"/>
            <a:headEnd/>
            <a:tailEnd/>
          </a:ln>
          <a:effectLst/>
        </p:spPr>
        <p:txBody>
          <a:bodyPr lIns="72000" tIns="36000" rIns="72000" bIns="36000" anchor="ctr">
            <a:spAutoFit/>
          </a:bodyPr>
          <a:lstStyle/>
          <a:p>
            <a:endParaRPr lang="ru-RU"/>
          </a:p>
        </p:txBody>
      </p:sp>
      <p:sp>
        <p:nvSpPr>
          <p:cNvPr id="1037341" name="Oval 29"/>
          <p:cNvSpPr>
            <a:spLocks noChangeAspect="1" noChangeArrowheads="1"/>
          </p:cNvSpPr>
          <p:nvPr/>
        </p:nvSpPr>
        <p:spPr bwMode="auto">
          <a:xfrm>
            <a:off x="1341438" y="3336925"/>
            <a:ext cx="247650" cy="250825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k</a:t>
            </a:r>
            <a:endParaRPr lang="ru-RU" sz="1400" baseline="-25000">
              <a:latin typeface="Courier New" pitchFamily="49" charset="0"/>
            </a:endParaRPr>
          </a:p>
        </p:txBody>
      </p:sp>
      <p:sp>
        <p:nvSpPr>
          <p:cNvPr id="1037342" name="Oval 30"/>
          <p:cNvSpPr>
            <a:spLocks noChangeAspect="1" noChangeArrowheads="1"/>
          </p:cNvSpPr>
          <p:nvPr/>
        </p:nvSpPr>
        <p:spPr bwMode="auto">
          <a:xfrm>
            <a:off x="477838" y="3336925"/>
            <a:ext cx="247650" cy="250825"/>
          </a:xfrm>
          <a:prstGeom prst="ellipse">
            <a:avLst/>
          </a:prstGeom>
          <a:solidFill>
            <a:srgbClr val="C0C0C0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b="0"/>
              <a:t>n</a:t>
            </a:r>
            <a:endParaRPr lang="ru-RU" sz="1400" b="0"/>
          </a:p>
        </p:txBody>
      </p:sp>
      <p:cxnSp>
        <p:nvCxnSpPr>
          <p:cNvPr id="1037343" name="AutoShape 31"/>
          <p:cNvCxnSpPr>
            <a:cxnSpLocks noChangeShapeType="1"/>
            <a:stCxn id="1037342" idx="6"/>
            <a:endCxn id="1037341" idx="2"/>
          </p:cNvCxnSpPr>
          <p:nvPr/>
        </p:nvCxnSpPr>
        <p:spPr bwMode="auto">
          <a:xfrm>
            <a:off x="735013" y="3462338"/>
            <a:ext cx="596900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lg"/>
          </a:ln>
          <a:effectLst/>
        </p:spPr>
      </p:cxnSp>
      <p:sp>
        <p:nvSpPr>
          <p:cNvPr id="1037344" name="Text Box 32"/>
          <p:cNvSpPr txBox="1">
            <a:spLocks noChangeArrowheads="1"/>
          </p:cNvSpPr>
          <p:nvPr/>
        </p:nvSpPr>
        <p:spPr bwMode="auto">
          <a:xfrm>
            <a:off x="909638" y="3371850"/>
            <a:ext cx="144462" cy="173038"/>
          </a:xfrm>
          <a:prstGeom prst="rect">
            <a:avLst/>
          </a:prstGeom>
          <a:solidFill>
            <a:srgbClr val="F1F8F9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36000" tIns="36000" rIns="36000" bIns="36000"/>
          <a:lstStyle/>
          <a:p>
            <a:pPr algn="ctr">
              <a:lnSpc>
                <a:spcPct val="50000"/>
              </a:lnSpc>
            </a:pPr>
            <a:r>
              <a:rPr lang="en-US" sz="1600" b="0">
                <a:sym typeface="Symbol" pitchFamily="18" charset="2"/>
              </a:rPr>
              <a:t>b</a:t>
            </a:r>
            <a:endParaRPr lang="ru-RU" sz="1600" b="0">
              <a:sym typeface="Symbol" pitchFamily="18" charset="2"/>
            </a:endParaRPr>
          </a:p>
        </p:txBody>
      </p:sp>
      <p:cxnSp>
        <p:nvCxnSpPr>
          <p:cNvPr id="1037345" name="AutoShape 33"/>
          <p:cNvCxnSpPr>
            <a:cxnSpLocks noChangeShapeType="1"/>
            <a:stCxn id="1037341" idx="1"/>
            <a:endCxn id="1037342" idx="7"/>
          </p:cNvCxnSpPr>
          <p:nvPr/>
        </p:nvCxnSpPr>
        <p:spPr bwMode="auto">
          <a:xfrm rot="16200000" flipH="1" flipV="1">
            <a:off x="1032669" y="3020219"/>
            <a:ext cx="1587" cy="688975"/>
          </a:xfrm>
          <a:prstGeom prst="curvedConnector3">
            <a:avLst>
              <a:gd name="adj1" fmla="val -16100000"/>
            </a:avLst>
          </a:prstGeom>
          <a:noFill/>
          <a:ln w="12700">
            <a:solidFill>
              <a:schemeClr val="tx1"/>
            </a:solidFill>
            <a:round/>
            <a:headEnd/>
            <a:tailEnd type="triangle" w="med" len="lg"/>
          </a:ln>
          <a:effectLst/>
        </p:spPr>
      </p:cxnSp>
      <p:sp>
        <p:nvSpPr>
          <p:cNvPr id="1037346" name="Text Box 34"/>
          <p:cNvSpPr txBox="1">
            <a:spLocks noChangeArrowheads="1"/>
          </p:cNvSpPr>
          <p:nvPr/>
        </p:nvSpPr>
        <p:spPr bwMode="auto">
          <a:xfrm>
            <a:off x="946150" y="3049588"/>
            <a:ext cx="144463" cy="173037"/>
          </a:xfrm>
          <a:prstGeom prst="rect">
            <a:avLst/>
          </a:prstGeom>
          <a:solidFill>
            <a:srgbClr val="F1F8F9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36000" tIns="36000" rIns="36000" bIns="36000"/>
          <a:lstStyle/>
          <a:p>
            <a:pPr algn="ctr">
              <a:lnSpc>
                <a:spcPct val="50000"/>
              </a:lnSpc>
            </a:pPr>
            <a:r>
              <a:rPr lang="en-US" sz="1600" b="0">
                <a:sym typeface="Symbol" pitchFamily="18" charset="2"/>
              </a:rPr>
              <a:t>c</a:t>
            </a:r>
            <a:endParaRPr lang="ru-RU" sz="1600" b="0">
              <a:sym typeface="Symbol" pitchFamily="18" charset="2"/>
            </a:endParaRPr>
          </a:p>
        </p:txBody>
      </p:sp>
      <p:cxnSp>
        <p:nvCxnSpPr>
          <p:cNvPr id="1037393" name="AutoShape 81"/>
          <p:cNvCxnSpPr>
            <a:cxnSpLocks noChangeShapeType="1"/>
            <a:stCxn id="1037342" idx="4"/>
            <a:endCxn id="1037342" idx="2"/>
          </p:cNvCxnSpPr>
          <p:nvPr/>
        </p:nvCxnSpPr>
        <p:spPr bwMode="auto">
          <a:xfrm rot="16200000" flipV="1">
            <a:off x="467519" y="3463132"/>
            <a:ext cx="134937" cy="133350"/>
          </a:xfrm>
          <a:prstGeom prst="curvedConnector4">
            <a:avLst>
              <a:gd name="adj1" fmla="val -162352"/>
              <a:gd name="adj2" fmla="val 264287"/>
            </a:avLst>
          </a:prstGeom>
          <a:noFill/>
          <a:ln w="12700">
            <a:solidFill>
              <a:schemeClr val="tx1"/>
            </a:solidFill>
            <a:prstDash val="sysDot"/>
            <a:round/>
            <a:headEnd/>
            <a:tailEnd type="triangle" w="med" len="lg"/>
          </a:ln>
          <a:effectLst/>
        </p:spPr>
      </p:cxnSp>
      <p:sp>
        <p:nvSpPr>
          <p:cNvPr id="1037394" name="Text Box 82"/>
          <p:cNvSpPr txBox="1">
            <a:spLocks noChangeArrowheads="1"/>
          </p:cNvSpPr>
          <p:nvPr/>
        </p:nvSpPr>
        <p:spPr bwMode="auto">
          <a:xfrm>
            <a:off x="320675" y="3659188"/>
            <a:ext cx="252413" cy="215900"/>
          </a:xfrm>
          <a:prstGeom prst="rect">
            <a:avLst/>
          </a:prstGeom>
          <a:solidFill>
            <a:srgbClr val="F1F8F9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36000" tIns="36000" rIns="36000" bIns="36000"/>
          <a:lstStyle/>
          <a:p>
            <a:pPr algn="ctr">
              <a:lnSpc>
                <a:spcPct val="70000"/>
              </a:lnSpc>
            </a:pPr>
            <a:r>
              <a:rPr lang="en-US" sz="1600" b="0">
                <a:solidFill>
                  <a:srgbClr val="4D4D4D"/>
                </a:solidFill>
                <a:sym typeface="Symbol" pitchFamily="18" charset="2"/>
              </a:rPr>
              <a:t>{a}</a:t>
            </a:r>
            <a:endParaRPr lang="ru-RU" sz="1600" b="0">
              <a:solidFill>
                <a:srgbClr val="4D4D4D"/>
              </a:solidFill>
              <a:sym typeface="Symbol" pitchFamily="18" charset="2"/>
            </a:endParaRPr>
          </a:p>
        </p:txBody>
      </p:sp>
      <p:cxnSp>
        <p:nvCxnSpPr>
          <p:cNvPr id="1037395" name="AutoShape 83"/>
          <p:cNvCxnSpPr>
            <a:cxnSpLocks noChangeShapeType="1"/>
            <a:stCxn id="1037341" idx="6"/>
            <a:endCxn id="1037341" idx="0"/>
          </p:cNvCxnSpPr>
          <p:nvPr/>
        </p:nvCxnSpPr>
        <p:spPr bwMode="auto">
          <a:xfrm flipH="1" flipV="1">
            <a:off x="1465263" y="3327400"/>
            <a:ext cx="133350" cy="134938"/>
          </a:xfrm>
          <a:prstGeom prst="curvedConnector4">
            <a:avLst>
              <a:gd name="adj1" fmla="val -164287"/>
              <a:gd name="adj2" fmla="val 262352"/>
            </a:avLst>
          </a:prstGeom>
          <a:noFill/>
          <a:ln w="12700">
            <a:solidFill>
              <a:schemeClr val="tx1"/>
            </a:solidFill>
            <a:prstDash val="sysDot"/>
            <a:round/>
            <a:headEnd/>
            <a:tailEnd type="triangle" w="med" len="lg"/>
          </a:ln>
          <a:effectLst/>
        </p:spPr>
      </p:cxnSp>
      <p:sp>
        <p:nvSpPr>
          <p:cNvPr id="1037396" name="Text Box 84"/>
          <p:cNvSpPr txBox="1">
            <a:spLocks noChangeArrowheads="1"/>
          </p:cNvSpPr>
          <p:nvPr/>
        </p:nvSpPr>
        <p:spPr bwMode="auto">
          <a:xfrm>
            <a:off x="1547813" y="3009900"/>
            <a:ext cx="323850" cy="215900"/>
          </a:xfrm>
          <a:prstGeom prst="rect">
            <a:avLst/>
          </a:prstGeom>
          <a:solidFill>
            <a:srgbClr val="F1F8F9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36000" tIns="36000" rIns="0" bIns="36000"/>
          <a:lstStyle/>
          <a:p>
            <a:pPr algn="ctr">
              <a:lnSpc>
                <a:spcPct val="70000"/>
              </a:lnSpc>
            </a:pPr>
            <a:r>
              <a:rPr lang="en-US" sz="1600" b="0">
                <a:solidFill>
                  <a:srgbClr val="4D4D4D"/>
                </a:solidFill>
                <a:sym typeface="Symbol" pitchFamily="18" charset="2"/>
              </a:rPr>
              <a:t>{b}</a:t>
            </a:r>
            <a:endParaRPr lang="ru-RU" sz="1600" b="0">
              <a:solidFill>
                <a:srgbClr val="4D4D4D"/>
              </a:solidFill>
              <a:sym typeface="Symbol" pitchFamily="18" charset="2"/>
            </a:endParaRPr>
          </a:p>
        </p:txBody>
      </p:sp>
      <p:cxnSp>
        <p:nvCxnSpPr>
          <p:cNvPr id="1037397" name="AutoShape 85"/>
          <p:cNvCxnSpPr>
            <a:cxnSpLocks noChangeShapeType="1"/>
            <a:stCxn id="1037341" idx="6"/>
            <a:endCxn id="1037341" idx="4"/>
          </p:cNvCxnSpPr>
          <p:nvPr/>
        </p:nvCxnSpPr>
        <p:spPr bwMode="auto">
          <a:xfrm flipH="1">
            <a:off x="1465263" y="3462338"/>
            <a:ext cx="133350" cy="134937"/>
          </a:xfrm>
          <a:prstGeom prst="curvedConnector4">
            <a:avLst>
              <a:gd name="adj1" fmla="val -164287"/>
              <a:gd name="adj2" fmla="val 262352"/>
            </a:avLst>
          </a:prstGeom>
          <a:noFill/>
          <a:ln w="12700">
            <a:solidFill>
              <a:schemeClr val="tx1"/>
            </a:solidFill>
            <a:prstDash val="sysDot"/>
            <a:round/>
            <a:headEnd/>
            <a:tailEnd type="triangle" w="med" len="lg"/>
          </a:ln>
          <a:effectLst/>
        </p:spPr>
      </p:cxnSp>
      <p:sp>
        <p:nvSpPr>
          <p:cNvPr id="1037398" name="Text Box 86"/>
          <p:cNvSpPr txBox="1">
            <a:spLocks noChangeArrowheads="1"/>
          </p:cNvSpPr>
          <p:nvPr/>
        </p:nvSpPr>
        <p:spPr bwMode="auto">
          <a:xfrm>
            <a:off x="1547813" y="3659188"/>
            <a:ext cx="323850" cy="215900"/>
          </a:xfrm>
          <a:prstGeom prst="rect">
            <a:avLst/>
          </a:prstGeom>
          <a:solidFill>
            <a:srgbClr val="F1F8F9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36000" tIns="36000" rIns="0" bIns="36000"/>
          <a:lstStyle/>
          <a:p>
            <a:pPr algn="ctr">
              <a:lnSpc>
                <a:spcPct val="70000"/>
              </a:lnSpc>
            </a:pPr>
            <a:r>
              <a:rPr lang="en-US" sz="1600" b="0">
                <a:solidFill>
                  <a:srgbClr val="4D4D4D"/>
                </a:solidFill>
                <a:sym typeface="Symbol" pitchFamily="18" charset="2"/>
              </a:rPr>
              <a:t>{a}</a:t>
            </a:r>
            <a:endParaRPr lang="ru-RU" sz="1600" b="0">
              <a:solidFill>
                <a:srgbClr val="4D4D4D"/>
              </a:solidFill>
              <a:sym typeface="Symbol" pitchFamily="18" charset="2"/>
            </a:endParaRPr>
          </a:p>
        </p:txBody>
      </p:sp>
      <p:sp>
        <p:nvSpPr>
          <p:cNvPr id="1037402" name="Text Box 90"/>
          <p:cNvSpPr txBox="1">
            <a:spLocks noChangeArrowheads="1"/>
          </p:cNvSpPr>
          <p:nvPr/>
        </p:nvSpPr>
        <p:spPr bwMode="auto">
          <a:xfrm>
            <a:off x="206375" y="3009900"/>
            <a:ext cx="225425" cy="37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36000" tIns="36000" rIns="36000" bIns="36000">
            <a:spAutoFit/>
          </a:bodyPr>
          <a:lstStyle/>
          <a:p>
            <a:pPr algn="ctr"/>
            <a:r>
              <a:rPr lang="en-US" sz="2000">
                <a:latin typeface="Courier New" pitchFamily="49" charset="0"/>
                <a:sym typeface="Symbol" pitchFamily="18" charset="2"/>
              </a:rPr>
              <a:t>I</a:t>
            </a:r>
            <a:endParaRPr lang="ru-RU" sz="2000">
              <a:latin typeface="Courier New" pitchFamily="49" charset="0"/>
              <a:sym typeface="Symbol" pitchFamily="18" charset="2"/>
            </a:endParaRPr>
          </a:p>
        </p:txBody>
      </p:sp>
      <p:sp>
        <p:nvSpPr>
          <p:cNvPr id="1037416" name="Text Box 104"/>
          <p:cNvSpPr txBox="1">
            <a:spLocks noChangeArrowheads="1"/>
          </p:cNvSpPr>
          <p:nvPr/>
        </p:nvSpPr>
        <p:spPr bwMode="auto">
          <a:xfrm>
            <a:off x="3422650" y="1184275"/>
            <a:ext cx="2949575" cy="14890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ru-RU" sz="1400">
                <a:latin typeface="Times New Roman" pitchFamily="18" charset="0"/>
                <a:sym typeface="Wingdings" pitchFamily="2" charset="2"/>
              </a:rPr>
              <a:t>               </a:t>
            </a:r>
            <a:r>
              <a:rPr lang="ru-RU" sz="1400" u="sng">
                <a:latin typeface="Times New Roman" pitchFamily="18" charset="0"/>
                <a:sym typeface="Wingdings" pitchFamily="2" charset="2"/>
              </a:rPr>
              <a:t>Спецификация</a:t>
            </a:r>
            <a:r>
              <a:rPr lang="ru-RU" sz="1400" u="sng">
                <a:latin typeface="Courier New" pitchFamily="49" charset="0"/>
                <a:sym typeface="Wingdings" pitchFamily="2" charset="2"/>
              </a:rPr>
              <a:t> </a:t>
            </a:r>
            <a:r>
              <a:rPr lang="en-US" sz="1400" u="sng">
                <a:latin typeface="Courier New" pitchFamily="49" charset="0"/>
                <a:sym typeface="Wingdings" pitchFamily="2" charset="2"/>
              </a:rPr>
              <a:t>S</a:t>
            </a:r>
            <a:endParaRPr lang="ru-RU" sz="1400" u="sng">
              <a:latin typeface="Courier New" pitchFamily="49" charset="0"/>
              <a:sym typeface="Wingdings" pitchFamily="2" charset="2"/>
            </a:endParaRPr>
          </a:p>
          <a:p>
            <a:pPr>
              <a:spcBef>
                <a:spcPct val="20000"/>
              </a:spcBef>
            </a:pPr>
            <a:r>
              <a:rPr lang="en-US" sz="1400">
                <a:latin typeface="Courier New" pitchFamily="49" charset="0"/>
                <a:sym typeface="Wingdings" pitchFamily="2" charset="2"/>
              </a:rPr>
              <a:t>M</a:t>
            </a:r>
            <a:r>
              <a:rPr lang="en-US" sz="1400">
                <a:latin typeface="Times New Roman" pitchFamily="18" charset="0"/>
                <a:sym typeface="Wingdings" pitchFamily="2" charset="2"/>
              </a:rPr>
              <a:t> </a:t>
            </a:r>
            <a:r>
              <a:rPr lang="ru-RU" sz="1400">
                <a:latin typeface="Times New Roman" pitchFamily="18" charset="0"/>
                <a:sym typeface="Wingdings" pitchFamily="2" charset="2"/>
              </a:rPr>
              <a:t>–</a:t>
            </a:r>
            <a:r>
              <a:rPr lang="en-US" sz="1400">
                <a:latin typeface="Times New Roman" pitchFamily="18" charset="0"/>
                <a:sym typeface="Wingdings" pitchFamily="2" charset="2"/>
              </a:rPr>
              <a:t> </a:t>
            </a:r>
            <a:r>
              <a:rPr lang="ru-RU" sz="1400" b="0">
                <a:latin typeface="Times New Roman" pitchFamily="18" charset="0"/>
                <a:sym typeface="Wingdings" pitchFamily="2" charset="2"/>
              </a:rPr>
              <a:t>множество состояний</a:t>
            </a:r>
          </a:p>
          <a:p>
            <a:pPr>
              <a:lnSpc>
                <a:spcPct val="80000"/>
              </a:lnSpc>
            </a:pPr>
            <a:r>
              <a:rPr lang="ru-RU" sz="1400" b="0">
                <a:latin typeface="Times New Roman" pitchFamily="18" charset="0"/>
                <a:sym typeface="Wingdings" pitchFamily="2" charset="2"/>
              </a:rPr>
              <a:t>      после безопасной трассы</a:t>
            </a:r>
          </a:p>
          <a:p>
            <a:pPr>
              <a:spcBef>
                <a:spcPct val="20000"/>
              </a:spcBef>
            </a:pPr>
            <a:r>
              <a:rPr lang="en-US" sz="1400">
                <a:latin typeface="Times New Roman" pitchFamily="18" charset="0"/>
                <a:sym typeface="Wingdings" pitchFamily="2" charset="2"/>
              </a:rPr>
              <a:t>A</a:t>
            </a:r>
            <a:r>
              <a:rPr lang="en-US" sz="1400">
                <a:latin typeface="Courier New" pitchFamily="49" charset="0"/>
                <a:sym typeface="Wingdings" pitchFamily="2" charset="2"/>
              </a:rPr>
              <a:t>(M)</a:t>
            </a:r>
            <a:r>
              <a:rPr lang="en-US" sz="1400">
                <a:latin typeface="Times New Roman" pitchFamily="18" charset="0"/>
                <a:sym typeface="Wingdings" pitchFamily="2" charset="2"/>
              </a:rPr>
              <a:t> </a:t>
            </a:r>
            <a:r>
              <a:rPr lang="ru-RU" sz="1400">
                <a:latin typeface="Times New Roman" pitchFamily="18" charset="0"/>
                <a:sym typeface="Wingdings" pitchFamily="2" charset="2"/>
              </a:rPr>
              <a:t>–</a:t>
            </a:r>
            <a:r>
              <a:rPr lang="en-US" sz="1400">
                <a:latin typeface="Times New Roman" pitchFamily="18" charset="0"/>
                <a:sym typeface="Wingdings" pitchFamily="2" charset="2"/>
              </a:rPr>
              <a:t> </a:t>
            </a:r>
            <a:r>
              <a:rPr lang="ru-RU" sz="1400" b="0">
                <a:latin typeface="Times New Roman" pitchFamily="18" charset="0"/>
                <a:sym typeface="Wingdings" pitchFamily="2" charset="2"/>
              </a:rPr>
              <a:t>наблюдения, безопасные</a:t>
            </a:r>
          </a:p>
          <a:p>
            <a:pPr>
              <a:lnSpc>
                <a:spcPct val="80000"/>
              </a:lnSpc>
            </a:pPr>
            <a:r>
              <a:rPr lang="ru-RU" sz="1400" b="0">
                <a:latin typeface="Times New Roman" pitchFamily="18" charset="0"/>
                <a:sym typeface="Wingdings" pitchFamily="2" charset="2"/>
              </a:rPr>
              <a:t>              в каждом состоянии из </a:t>
            </a:r>
            <a:r>
              <a:rPr lang="en-US" sz="1400">
                <a:latin typeface="Courier New" pitchFamily="49" charset="0"/>
                <a:sym typeface="Wingdings" pitchFamily="2" charset="2"/>
              </a:rPr>
              <a:t>M</a:t>
            </a:r>
            <a:endParaRPr lang="ru-RU" sz="1400" b="0">
              <a:latin typeface="Times New Roman" pitchFamily="18" charset="0"/>
              <a:sym typeface="Wingdings" pitchFamily="2" charset="2"/>
            </a:endParaRPr>
          </a:p>
          <a:p>
            <a:pPr>
              <a:spcBef>
                <a:spcPct val="20000"/>
              </a:spcBef>
            </a:pPr>
            <a:r>
              <a:rPr lang="en-US" sz="1400">
                <a:latin typeface="Times New Roman" pitchFamily="18" charset="0"/>
                <a:sym typeface="Wingdings" pitchFamily="2" charset="2"/>
              </a:rPr>
              <a:t>B</a:t>
            </a:r>
            <a:r>
              <a:rPr lang="en-US" sz="1400">
                <a:latin typeface="Courier New" pitchFamily="49" charset="0"/>
                <a:sym typeface="Wingdings" pitchFamily="2" charset="2"/>
              </a:rPr>
              <a:t>(M,u)</a:t>
            </a:r>
            <a:r>
              <a:rPr lang="en-US" sz="1400">
                <a:latin typeface="Times New Roman" pitchFamily="18" charset="0"/>
                <a:sym typeface="Wingdings" pitchFamily="2" charset="2"/>
              </a:rPr>
              <a:t> </a:t>
            </a:r>
            <a:r>
              <a:rPr lang="ru-RU" sz="1400">
                <a:latin typeface="Times New Roman" pitchFamily="18" charset="0"/>
                <a:sym typeface="Wingdings" pitchFamily="2" charset="2"/>
              </a:rPr>
              <a:t>–</a:t>
            </a:r>
            <a:r>
              <a:rPr lang="en-US" sz="1400">
                <a:latin typeface="Times New Roman" pitchFamily="18" charset="0"/>
                <a:sym typeface="Wingdings" pitchFamily="2" charset="2"/>
              </a:rPr>
              <a:t> </a:t>
            </a:r>
            <a:r>
              <a:rPr lang="ru-RU" sz="1400" b="0">
                <a:latin typeface="Times New Roman" pitchFamily="18" charset="0"/>
                <a:sym typeface="Wingdings" pitchFamily="2" charset="2"/>
              </a:rPr>
              <a:t>множество постсостояний</a:t>
            </a:r>
          </a:p>
          <a:p>
            <a:pPr>
              <a:lnSpc>
                <a:spcPct val="80000"/>
              </a:lnSpc>
            </a:pPr>
            <a:r>
              <a:rPr lang="ru-RU" sz="1400" b="0">
                <a:latin typeface="Times New Roman" pitchFamily="18" charset="0"/>
                <a:sym typeface="Wingdings" pitchFamily="2" charset="2"/>
              </a:rPr>
              <a:t>после наблюдения </a:t>
            </a:r>
            <a:r>
              <a:rPr lang="en-US" sz="1400">
                <a:latin typeface="Courier New" pitchFamily="49" charset="0"/>
                <a:sym typeface="Wingdings" pitchFamily="2" charset="2"/>
              </a:rPr>
              <a:t>u</a:t>
            </a:r>
            <a:r>
              <a:rPr lang="ru-RU" sz="1400" b="0">
                <a:latin typeface="Times New Roman" pitchFamily="18" charset="0"/>
                <a:sym typeface="Wingdings" pitchFamily="2" charset="2"/>
              </a:rPr>
              <a:t> в состояниях из </a:t>
            </a:r>
            <a:r>
              <a:rPr lang="en-US" sz="1400">
                <a:latin typeface="Courier New" pitchFamily="49" charset="0"/>
                <a:sym typeface="Wingdings" pitchFamily="2" charset="2"/>
              </a:rPr>
              <a:t>M</a:t>
            </a:r>
          </a:p>
        </p:txBody>
      </p:sp>
      <p:graphicFrame>
        <p:nvGraphicFramePr>
          <p:cNvPr id="1038003" name="Group 691"/>
          <p:cNvGraphicFramePr>
            <a:graphicFrameLocks noGrp="1"/>
          </p:cNvGraphicFramePr>
          <p:nvPr/>
        </p:nvGraphicFramePr>
        <p:xfrm>
          <a:off x="6551613" y="1238250"/>
          <a:ext cx="2413000" cy="1382713"/>
        </p:xfrm>
        <a:graphic>
          <a:graphicData uri="http://schemas.openxmlformats.org/drawingml/2006/table">
            <a:tbl>
              <a:tblPr/>
              <a:tblGrid>
                <a:gridCol w="412750"/>
                <a:gridCol w="200025"/>
                <a:gridCol w="323850"/>
                <a:gridCol w="252412"/>
                <a:gridCol w="323850"/>
                <a:gridCol w="215900"/>
                <a:gridCol w="431800"/>
                <a:gridCol w="252413"/>
              </a:tblGrid>
              <a:tr h="266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  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u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M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a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F1C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{a}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L="0" marR="0" marT="0" marB="0" anchor="ctr" anchorCtr="1" horzOverflow="overflow">
                    <a:lnL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F1C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b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L="0" marR="0" marT="0" marB="0" anchor="ctr" anchorCtr="1" horzOverflow="overflow">
                    <a:lnL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F1C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{b}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L="0" marR="0" marT="0" marB="0" anchor="ctr" anchorCtr="1" horzOverflow="overflow">
                    <a:lnL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F1C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c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L="0" marR="0" marT="0" marB="0" anchor="ctr" anchorCtr="1" horzOverflow="overflow">
                    <a:lnL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F1C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{bc}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L="0" marR="0" marT="0" marB="0" anchor="ctr" anchorCtr="1" horzOverflow="overflow">
                    <a:lnL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F1C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sym typeface="Symbol" pitchFamily="18" charset="2"/>
                        </a:rPr>
                        <a:t></a:t>
                      </a:r>
                    </a:p>
                  </a:txBody>
                  <a:tcPr marL="0" marR="0" marT="0" marB="0" anchor="ctr" anchorCtr="1" horzOverflow="overflow">
                    <a:lnL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F1C8"/>
                    </a:solidFill>
                  </a:tcPr>
                </a:tc>
              </a:tr>
              <a:tr h="193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0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F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sym typeface="Symbol" pitchFamily="18" charset="2"/>
                        </a:rPr>
                        <a:t>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0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L="0" marR="0" marT="0" marB="0" anchor="ctr" anchorCtr="1" horzOverflow="overflow">
                    <a:lnL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23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L="0" marR="0" marT="0" marB="0" anchor="ctr" anchorCtr="1" horzOverflow="overflow">
                    <a:lnL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sym typeface="Symbol" pitchFamily="18" charset="2"/>
                        </a:rPr>
                        <a:t></a:t>
                      </a:r>
                    </a:p>
                  </a:txBody>
                  <a:tcPr marL="0" marR="0" marT="0" marB="0" anchor="ctr" anchorCtr="1" horzOverflow="overflow">
                    <a:lnL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L="0" marR="0" marT="0" marB="0" anchor="ctr" anchorCtr="1" horzOverflow="overflow">
                    <a:lnL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L="0" marR="0" marT="0" marB="0" anchor="ctr" anchorCtr="1" horzOverflow="overflow">
                    <a:lnL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0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L="0" marR="0" marT="0" marB="0" anchor="ctr" anchorCtr="1" horzOverflow="overflow">
                    <a:lnL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1952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23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F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4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3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L="0" marR="0" marT="0" marB="0" anchor="ctr" anchorCtr="1" horzOverflow="overflow">
                    <a:lnL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sym typeface="Symbol" pitchFamily="18" charset="2"/>
                        </a:rPr>
                        <a:t>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sym typeface="Symbol" pitchFamily="18" charset="2"/>
                      </a:endParaRPr>
                    </a:p>
                  </a:txBody>
                  <a:tcPr marL="0" marR="0" marT="0" marB="0" anchor="ctr" anchorCtr="1" horzOverflow="overflow">
                    <a:lnL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3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L="0" marR="0" marT="0" marB="0" anchor="ctr" anchorCtr="1" horzOverflow="overflow">
                    <a:lnL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5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L="0" marR="0" marT="0" marB="0" anchor="ctr" anchorCtr="1" horzOverflow="overflow">
                    <a:lnL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sym typeface="Symbol" pitchFamily="18" charset="2"/>
                        </a:rPr>
                        <a:t></a:t>
                      </a:r>
                    </a:p>
                  </a:txBody>
                  <a:tcPr marL="0" marR="0" marT="0" marB="0" anchor="ctr" anchorCtr="1" horzOverflow="overflow">
                    <a:lnL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23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L="0" marR="0" marT="0" marB="0" anchor="ctr" anchorCtr="1" horzOverflow="overflow">
                    <a:lnL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1952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4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F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L="0" marR="0" marT="0" marB="0" anchor="ctr" anchorCtr="1" horzOverflow="overflow">
                    <a:lnL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L="0" marR="0" marT="0" marB="0" anchor="ctr" anchorCtr="1" horzOverflow="overflow">
                    <a:lnL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L="0" marR="0" marT="0" marB="0" anchor="ctr" anchorCtr="1" horzOverflow="overflow">
                    <a:lnL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L="0" marR="0" marT="0" marB="0" anchor="ctr" anchorCtr="1" horzOverflow="overflow">
                    <a:lnL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L="0" marR="0" marT="0" marB="0" anchor="ctr" anchorCtr="1" horzOverflow="overflow">
                    <a:lnL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4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L="0" marR="0" marT="0" marB="0" anchor="ctr" anchorCtr="1" horzOverflow="overflow">
                    <a:lnL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193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5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F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sym typeface="Symbol" pitchFamily="18" charset="2"/>
                        </a:rPr>
                        <a:t>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sym typeface="Symbol" pitchFamily="18" charset="2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5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L="0" marR="0" marT="0" marB="0" anchor="ctr" anchorCtr="1" horzOverflow="overflow">
                    <a:lnL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3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L="0" marR="0" marT="0" marB="0" anchor="ctr" anchorCtr="1" horzOverflow="overflow">
                    <a:lnL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sym typeface="Symbol" pitchFamily="18" charset="2"/>
                        </a:rPr>
                        <a:t>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sym typeface="Symbol" pitchFamily="18" charset="2"/>
                      </a:endParaRPr>
                    </a:p>
                  </a:txBody>
                  <a:tcPr marL="0" marR="0" marT="0" marB="0" anchor="ctr" anchorCtr="1" horzOverflow="overflow">
                    <a:lnL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sym typeface="Symbol" pitchFamily="18" charset="2"/>
                        </a:rPr>
                        <a:t></a:t>
                      </a:r>
                    </a:p>
                  </a:txBody>
                  <a:tcPr marL="0" marR="0" marT="0" marB="0" anchor="ctr" anchorCtr="1" horzOverflow="overflow">
                    <a:lnL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sym typeface="Symbol" pitchFamily="18" charset="2"/>
                        </a:rPr>
                        <a:t>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sym typeface="Symbol" pitchFamily="18" charset="2"/>
                      </a:endParaRPr>
                    </a:p>
                  </a:txBody>
                  <a:tcPr marL="0" marR="0" marT="0" marB="0" anchor="ctr" anchorCtr="1" horzOverflow="overflow">
                    <a:lnL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5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L="0" marR="0" marT="0" marB="0" anchor="ctr" anchorCtr="1" horzOverflow="overflow">
                    <a:lnL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1952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3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F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sym typeface="Symbol" pitchFamily="18" charset="2"/>
                        </a:rPr>
                        <a:t>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sym typeface="Symbol" pitchFamily="18" charset="2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3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L="0" marR="0" marT="0" marB="0" anchor="ctr" anchorCtr="1" horzOverflow="overflow">
                    <a:lnL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sym typeface="Symbol" pitchFamily="18" charset="2"/>
                        </a:rPr>
                        <a:t>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sym typeface="Symbol" pitchFamily="18" charset="2"/>
                      </a:endParaRPr>
                    </a:p>
                  </a:txBody>
                  <a:tcPr marL="0" marR="0" marT="0" marB="0" anchor="ctr" anchorCtr="1" horzOverflow="overflow">
                    <a:lnL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3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L="0" marR="0" marT="0" marB="0" anchor="ctr" anchorCtr="1" horzOverflow="overflow">
                    <a:lnL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5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L="0" marR="0" marT="0" marB="0" anchor="ctr" anchorCtr="1" horzOverflow="overflow">
                    <a:lnL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sym typeface="Symbol" pitchFamily="18" charset="2"/>
                        </a:rPr>
                        <a:t>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sym typeface="Symbol" pitchFamily="18" charset="2"/>
                      </a:endParaRPr>
                    </a:p>
                  </a:txBody>
                  <a:tcPr marL="0" marR="0" marT="0" marB="0" anchor="ctr" anchorCtr="1" horzOverflow="overflow">
                    <a:lnL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3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L="0" marR="0" marT="0" marB="0" anchor="ctr" anchorCtr="1" horzOverflow="overflow">
                    <a:lnL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37866" name="Group 554"/>
          <p:cNvGraphicFramePr>
            <a:graphicFrameLocks noGrp="1"/>
          </p:cNvGraphicFramePr>
          <p:nvPr/>
        </p:nvGraphicFramePr>
        <p:xfrm>
          <a:off x="4657725" y="3116263"/>
          <a:ext cx="4306888" cy="744537"/>
        </p:xfrm>
        <a:graphic>
          <a:graphicData uri="http://schemas.openxmlformats.org/drawingml/2006/table">
            <a:tbl>
              <a:tblPr/>
              <a:tblGrid>
                <a:gridCol w="287338"/>
                <a:gridCol w="239712"/>
                <a:gridCol w="863600"/>
                <a:gridCol w="684213"/>
                <a:gridCol w="863600"/>
                <a:gridCol w="684212"/>
                <a:gridCol w="431800"/>
                <a:gridCol w="252413"/>
              </a:tblGrid>
              <a:tr h="266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 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u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i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a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F1C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{a}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L="0" marR="0" marT="0" marB="0" anchor="ctr" anchorCtr="1" horzOverflow="overflow">
                    <a:lnL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F1C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b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L="0" marR="0" marT="0" marB="0" anchor="ctr" anchorCtr="1" horzOverflow="overflow">
                    <a:lnL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F1C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{b}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L="0" marR="0" marT="0" marB="0" anchor="ctr" anchorCtr="1" horzOverflow="overflow">
                    <a:lnL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F1C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c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L="0" marR="0" marT="0" marB="0" anchor="ctr" anchorCtr="1" horzOverflow="overflow">
                    <a:lnL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F1C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{bc}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L="0" marR="0" marT="0" marB="0" anchor="ctr" anchorCtr="1" horzOverflow="overflow">
                    <a:lnL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F1C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sym typeface="Symbol" pitchFamily="18" charset="2"/>
                        </a:rPr>
                        <a:t></a:t>
                      </a:r>
                    </a:p>
                  </a:txBody>
                  <a:tcPr marL="0" marR="0" marT="0" marB="0" anchor="ctr" anchorCtr="1" horzOverflow="overflow">
                    <a:lnL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F1C8"/>
                    </a:solidFill>
                  </a:tcPr>
                </a:tc>
              </a:tr>
              <a:tr h="193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F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sym typeface="Symbol" pitchFamily="18" charset="2"/>
                        </a:rPr>
                        <a:t>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sym typeface="Symbol" pitchFamily="18" charset="2"/>
                        </a:rPr>
                        <a:t>n{a}n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urier New" pitchFamily="49" charset="0"/>
                        <a:sym typeface="Symbol" pitchFamily="18" charset="2"/>
                      </a:endParaRPr>
                    </a:p>
                  </a:txBody>
                  <a:tcPr marL="0" marR="0" marT="0" marB="0" anchor="ctr" anchorCtr="1" horzOverflow="overflow">
                    <a:lnL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sym typeface="Symbol" pitchFamily="18" charset="2"/>
                        </a:rPr>
                        <a:t>nbk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urier New" pitchFamily="49" charset="0"/>
                        <a:sym typeface="Symbol" pitchFamily="18" charset="2"/>
                      </a:endParaRPr>
                    </a:p>
                  </a:txBody>
                  <a:tcPr marL="0" marR="0" marT="0" marB="0" anchor="ctr" anchorCtr="1" horzOverflow="overflow">
                    <a:lnL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sym typeface="Symbol" pitchFamily="18" charset="2"/>
                        </a:rPr>
                        <a:t></a:t>
                      </a:r>
                    </a:p>
                  </a:txBody>
                  <a:tcPr marL="0" marR="0" marT="0" marB="0" anchor="ctr" anchorCtr="1" horzOverflow="overflow">
                    <a:lnL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sym typeface="Symbol" pitchFamily="18" charset="2"/>
                        </a:rPr>
                        <a:t>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sym typeface="Symbol" pitchFamily="18" charset="2"/>
                      </a:endParaRPr>
                    </a:p>
                  </a:txBody>
                  <a:tcPr marL="0" marR="0" marT="0" marB="0" anchor="ctr" anchorCtr="1" horzOverflow="overflow">
                    <a:lnL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sym typeface="Symbol" pitchFamily="18" charset="2"/>
                        </a:rPr>
                        <a:t>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sym typeface="Symbol" pitchFamily="18" charset="2"/>
                      </a:endParaRPr>
                    </a:p>
                  </a:txBody>
                  <a:tcPr marL="0" marR="0" marT="0" marB="0" anchor="ctr" anchorCtr="1" horzOverflow="overflow">
                    <a:lnL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sym typeface="Symbol" pitchFamily="18" charset="2"/>
                        </a:rPr>
                        <a:t>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sym typeface="Symbol" pitchFamily="18" charset="2"/>
                      </a:endParaRPr>
                    </a:p>
                  </a:txBody>
                  <a:tcPr marL="0" marR="0" marT="0" marB="0" anchor="ctr" anchorCtr="1" horzOverflow="overflow">
                    <a:lnL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1952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k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F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sym typeface="Symbol" pitchFamily="18" charset="2"/>
                        </a:rPr>
                        <a:t>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sym typeface="Symbol" pitchFamily="18" charset="2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sym typeface="Symbol" pitchFamily="18" charset="2"/>
                        </a:rPr>
                        <a:t>k{a}k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urier New" pitchFamily="49" charset="0"/>
                        <a:sym typeface="Symbol" pitchFamily="18" charset="2"/>
                      </a:endParaRPr>
                    </a:p>
                  </a:txBody>
                  <a:tcPr marL="0" marR="0" marT="0" marB="0" anchor="ctr" anchorCtr="1" horzOverflow="overflow">
                    <a:lnL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sym typeface="Symbol" pitchFamily="18" charset="2"/>
                        </a:rPr>
                        <a:t>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sym typeface="Symbol" pitchFamily="18" charset="2"/>
                      </a:endParaRPr>
                    </a:p>
                  </a:txBody>
                  <a:tcPr marL="0" marR="0" marT="0" marB="0" anchor="ctr" anchorCtr="1" horzOverflow="overflow">
                    <a:lnL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sym typeface="Symbol" pitchFamily="18" charset="2"/>
                        </a:rPr>
                        <a:t>k{b}k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urier New" pitchFamily="49" charset="0"/>
                        <a:sym typeface="Symbol" pitchFamily="18" charset="2"/>
                      </a:endParaRPr>
                    </a:p>
                  </a:txBody>
                  <a:tcPr marL="0" marR="0" marT="0" marB="0" anchor="ctr" anchorCtr="1" horzOverflow="overflow">
                    <a:lnL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sym typeface="Symbol" pitchFamily="18" charset="2"/>
                        </a:rPr>
                        <a:t>kcn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urier New" pitchFamily="49" charset="0"/>
                        <a:sym typeface="Symbol" pitchFamily="18" charset="2"/>
                      </a:endParaRPr>
                    </a:p>
                  </a:txBody>
                  <a:tcPr marL="0" marR="0" marT="0" marB="0" anchor="ctr" anchorCtr="1" horzOverflow="overflow">
                    <a:lnL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sym typeface="Symbol" pitchFamily="18" charset="2"/>
                        </a:rPr>
                        <a:t></a:t>
                      </a:r>
                    </a:p>
                  </a:txBody>
                  <a:tcPr marL="0" marR="0" marT="0" marB="0" anchor="ctr" anchorCtr="1" horzOverflow="overflow">
                    <a:lnL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sym typeface="Symbol" pitchFamily="18" charset="2"/>
                        </a:rPr>
                        <a:t>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sym typeface="Symbol" pitchFamily="18" charset="2"/>
                      </a:endParaRPr>
                    </a:p>
                  </a:txBody>
                  <a:tcPr marL="0" marR="0" marT="0" marB="0" anchor="ctr" anchorCtr="1" horzOverflow="overflow">
                    <a:lnL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85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037779" name="Text Box 467"/>
          <p:cNvSpPr txBox="1">
            <a:spLocks noChangeArrowheads="1"/>
          </p:cNvSpPr>
          <p:nvPr/>
        </p:nvSpPr>
        <p:spPr bwMode="auto">
          <a:xfrm>
            <a:off x="2076450" y="2905125"/>
            <a:ext cx="2112963" cy="11064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 sz="1400">
                <a:latin typeface="Times New Roman" pitchFamily="18" charset="0"/>
                <a:sym typeface="Wingdings" pitchFamily="2" charset="2"/>
              </a:rPr>
              <a:t>       </a:t>
            </a:r>
            <a:r>
              <a:rPr lang="ru-RU" sz="1400" u="sng">
                <a:latin typeface="Times New Roman" pitchFamily="18" charset="0"/>
                <a:sym typeface="Wingdings" pitchFamily="2" charset="2"/>
              </a:rPr>
              <a:t>Реализация</a:t>
            </a:r>
            <a:r>
              <a:rPr lang="ru-RU" sz="1400" u="sng">
                <a:latin typeface="Courier New" pitchFamily="49" charset="0"/>
                <a:sym typeface="Wingdings" pitchFamily="2" charset="2"/>
              </a:rPr>
              <a:t> </a:t>
            </a:r>
            <a:r>
              <a:rPr lang="en-US" sz="1400" u="sng">
                <a:latin typeface="Courier New" pitchFamily="49" charset="0"/>
                <a:sym typeface="Wingdings" pitchFamily="2" charset="2"/>
              </a:rPr>
              <a:t>I</a:t>
            </a:r>
            <a:r>
              <a:rPr lang="ru-RU" sz="1400" u="sng">
                <a:latin typeface="Courier New" pitchFamily="49" charset="0"/>
                <a:sym typeface="Wingdings" pitchFamily="2" charset="2"/>
              </a:rPr>
              <a:t> </a:t>
            </a:r>
            <a:r>
              <a:rPr lang="en-US" sz="1400" i="1" u="sng">
                <a:latin typeface="Times New Roman" pitchFamily="18" charset="0"/>
                <a:sym typeface="Wingdings" pitchFamily="2" charset="2"/>
              </a:rPr>
              <a:t>saco</a:t>
            </a:r>
            <a:r>
              <a:rPr lang="en-US" sz="1400" u="sng">
                <a:latin typeface="Courier New" pitchFamily="49" charset="0"/>
                <a:sym typeface="Wingdings" pitchFamily="2" charset="2"/>
              </a:rPr>
              <a:t> S</a:t>
            </a:r>
            <a:endParaRPr lang="ru-RU" sz="1400" u="sng">
              <a:latin typeface="Courier New" pitchFamily="49" charset="0"/>
              <a:sym typeface="Wingdings" pitchFamily="2" charset="2"/>
            </a:endParaRPr>
          </a:p>
          <a:p>
            <a:pPr>
              <a:spcBef>
                <a:spcPct val="20000"/>
              </a:spcBef>
            </a:pPr>
            <a:r>
              <a:rPr lang="en-US" sz="1400">
                <a:latin typeface="Courier New" pitchFamily="49" charset="0"/>
                <a:sym typeface="Wingdings" pitchFamily="2" charset="2"/>
              </a:rPr>
              <a:t>i</a:t>
            </a:r>
            <a:r>
              <a:rPr lang="en-US" sz="1400">
                <a:latin typeface="Times New Roman" pitchFamily="18" charset="0"/>
                <a:sym typeface="Wingdings" pitchFamily="2" charset="2"/>
              </a:rPr>
              <a:t> – </a:t>
            </a:r>
            <a:r>
              <a:rPr lang="ru-RU" sz="1400" b="0">
                <a:latin typeface="Times New Roman" pitchFamily="18" charset="0"/>
                <a:sym typeface="Wingdings" pitchFamily="2" charset="2"/>
              </a:rPr>
              <a:t>состояние после</a:t>
            </a:r>
          </a:p>
          <a:p>
            <a:pPr>
              <a:lnSpc>
                <a:spcPct val="80000"/>
              </a:lnSpc>
            </a:pPr>
            <a:r>
              <a:rPr lang="ru-RU" sz="1400" b="0">
                <a:latin typeface="Times New Roman" pitchFamily="18" charset="0"/>
                <a:sym typeface="Wingdings" pitchFamily="2" charset="2"/>
              </a:rPr>
              <a:t>      безопасной трассы</a:t>
            </a:r>
            <a:endParaRPr lang="en-US" sz="1400" b="0">
              <a:latin typeface="Times New Roman" pitchFamily="18" charset="0"/>
              <a:sym typeface="Wingdings" pitchFamily="2" charset="2"/>
            </a:endParaRPr>
          </a:p>
          <a:p>
            <a:pPr>
              <a:spcBef>
                <a:spcPct val="20000"/>
              </a:spcBef>
            </a:pPr>
            <a:r>
              <a:rPr lang="en-US" sz="1400">
                <a:latin typeface="Times New Roman" pitchFamily="18" charset="0"/>
                <a:sym typeface="Wingdings" pitchFamily="2" charset="2"/>
              </a:rPr>
              <a:t>C</a:t>
            </a:r>
            <a:r>
              <a:rPr lang="en-US" sz="1400">
                <a:latin typeface="Courier New" pitchFamily="49" charset="0"/>
                <a:sym typeface="Wingdings" pitchFamily="2" charset="2"/>
              </a:rPr>
              <a:t>(i)</a:t>
            </a:r>
            <a:r>
              <a:rPr lang="en-US" sz="1400">
                <a:latin typeface="Times New Roman" pitchFamily="18" charset="0"/>
                <a:sym typeface="Wingdings" pitchFamily="2" charset="2"/>
              </a:rPr>
              <a:t> </a:t>
            </a:r>
            <a:r>
              <a:rPr lang="ru-RU" sz="1400">
                <a:latin typeface="Times New Roman" pitchFamily="18" charset="0"/>
                <a:sym typeface="Wingdings" pitchFamily="2" charset="2"/>
              </a:rPr>
              <a:t>– </a:t>
            </a:r>
            <a:r>
              <a:rPr lang="ru-RU" sz="1400" b="0">
                <a:latin typeface="Times New Roman" pitchFamily="18" charset="0"/>
                <a:sym typeface="Wingdings" pitchFamily="2" charset="2"/>
              </a:rPr>
              <a:t>безопасные</a:t>
            </a:r>
            <a:endParaRPr lang="en-US" sz="1400" b="0">
              <a:latin typeface="Times New Roman" pitchFamily="18" charset="0"/>
              <a:sym typeface="Wingdings" pitchFamily="2" charset="2"/>
            </a:endParaRPr>
          </a:p>
          <a:p>
            <a:r>
              <a:rPr lang="en-US" sz="1400">
                <a:latin typeface="Times New Roman" pitchFamily="18" charset="0"/>
                <a:sym typeface="Wingdings" pitchFamily="2" charset="2"/>
              </a:rPr>
              <a:t>D</a:t>
            </a:r>
            <a:r>
              <a:rPr lang="en-US" sz="1400">
                <a:latin typeface="Courier New" pitchFamily="49" charset="0"/>
                <a:sym typeface="Wingdings" pitchFamily="2" charset="2"/>
              </a:rPr>
              <a:t>(i)</a:t>
            </a:r>
            <a:r>
              <a:rPr lang="en-US" sz="1400">
                <a:latin typeface="Times New Roman" pitchFamily="18" charset="0"/>
                <a:sym typeface="Wingdings" pitchFamily="2" charset="2"/>
              </a:rPr>
              <a:t> </a:t>
            </a:r>
            <a:r>
              <a:rPr lang="ru-RU" sz="1400">
                <a:latin typeface="Times New Roman" pitchFamily="18" charset="0"/>
                <a:sym typeface="Wingdings" pitchFamily="2" charset="2"/>
              </a:rPr>
              <a:t>– </a:t>
            </a:r>
            <a:r>
              <a:rPr lang="ru-RU" sz="1400" b="0">
                <a:latin typeface="Times New Roman" pitchFamily="18" charset="0"/>
                <a:sym typeface="Wingdings" pitchFamily="2" charset="2"/>
              </a:rPr>
              <a:t>опасные</a:t>
            </a:r>
            <a:endParaRPr lang="en-US" sz="1400" b="0">
              <a:latin typeface="Times New Roman" pitchFamily="18" charset="0"/>
              <a:sym typeface="Wingdings" pitchFamily="2" charset="2"/>
            </a:endParaRPr>
          </a:p>
        </p:txBody>
      </p:sp>
      <p:sp>
        <p:nvSpPr>
          <p:cNvPr id="1037787" name="Text Box 475"/>
          <p:cNvSpPr txBox="1">
            <a:spLocks noChangeArrowheads="1"/>
          </p:cNvSpPr>
          <p:nvPr/>
        </p:nvSpPr>
        <p:spPr bwMode="auto">
          <a:xfrm>
            <a:off x="1511300" y="4121150"/>
            <a:ext cx="6491288" cy="554038"/>
          </a:xfrm>
          <a:prstGeom prst="rect">
            <a:avLst/>
          </a:prstGeom>
          <a:solidFill>
            <a:srgbClr val="E2F7D9"/>
          </a:solidFill>
          <a:ln w="12700">
            <a:solidFill>
              <a:srgbClr val="219746"/>
            </a:solidFill>
            <a:miter lim="800000"/>
            <a:headEnd/>
            <a:tailEnd/>
          </a:ln>
          <a:effectLst/>
        </p:spPr>
        <p:txBody>
          <a:bodyPr wrap="none" lIns="72000" tIns="36000" rIns="72000" bIns="36000">
            <a:spAutoFit/>
          </a:bodyPr>
          <a:lstStyle/>
          <a:p>
            <a:pPr marL="342900" indent="-342900"/>
            <a:r>
              <a:rPr lang="ru-RU" sz="1400">
                <a:latin typeface="Times New Roman" pitchFamily="18" charset="0"/>
              </a:rPr>
              <a:t>Гипотеза о безопасности</a:t>
            </a:r>
            <a:r>
              <a:rPr lang="ru-RU" sz="1400" b="0">
                <a:latin typeface="Times New Roman" pitchFamily="18" charset="0"/>
              </a:rPr>
              <a:t>:</a:t>
            </a:r>
            <a:r>
              <a:rPr lang="ru-RU" sz="1400">
                <a:latin typeface="Courier New" pitchFamily="49" charset="0"/>
                <a:sym typeface="Symbol" pitchFamily="18" charset="2"/>
              </a:rPr>
              <a:t> </a:t>
            </a:r>
            <a:r>
              <a:rPr lang="en-US" sz="1400">
                <a:latin typeface="Courier New" pitchFamily="49" charset="0"/>
                <a:sym typeface="Symbol" pitchFamily="18" charset="2"/>
              </a:rPr>
              <a:t>i</a:t>
            </a:r>
            <a:r>
              <a:rPr lang="ru-RU" sz="1400">
                <a:latin typeface="Courier New" pitchFamily="49" charset="0"/>
                <a:sym typeface="Symbol" pitchFamily="18" charset="2"/>
              </a:rPr>
              <a:t></a:t>
            </a:r>
            <a:r>
              <a:rPr lang="en-US" sz="1400">
                <a:latin typeface="Courier New" pitchFamily="49" charset="0"/>
                <a:sym typeface="Symbol" pitchFamily="18" charset="2"/>
              </a:rPr>
              <a:t>u</a:t>
            </a:r>
            <a:r>
              <a:rPr lang="ru-RU" sz="1400">
                <a:latin typeface="Courier New" pitchFamily="49" charset="0"/>
                <a:sym typeface="Symbol" pitchFamily="18" charset="2"/>
              </a:rPr>
              <a:t></a:t>
            </a:r>
            <a:r>
              <a:rPr lang="en-US" sz="1400">
                <a:latin typeface="Courier New" pitchFamily="49" charset="0"/>
                <a:sym typeface="Symbol" pitchFamily="18" charset="2"/>
              </a:rPr>
              <a:t>i`</a:t>
            </a:r>
            <a:r>
              <a:rPr lang="ru-RU" sz="1400">
                <a:latin typeface="Courier New" pitchFamily="49" charset="0"/>
                <a:sym typeface="Symbol" pitchFamily="18" charset="2"/>
              </a:rPr>
              <a:t></a:t>
            </a:r>
            <a:r>
              <a:rPr lang="en-US" sz="1400">
                <a:latin typeface="Times New Roman" pitchFamily="18" charset="0"/>
                <a:sym typeface="Symbol" pitchFamily="18" charset="2"/>
              </a:rPr>
              <a:t>D</a:t>
            </a:r>
            <a:r>
              <a:rPr lang="en-US" sz="1400">
                <a:latin typeface="Courier New" pitchFamily="49" charset="0"/>
                <a:sym typeface="Symbol" pitchFamily="18" charset="2"/>
              </a:rPr>
              <a:t>(i) </a:t>
            </a:r>
            <a:r>
              <a:rPr lang="ru-RU" sz="1400">
                <a:latin typeface="Courier New" pitchFamily="49" charset="0"/>
                <a:sym typeface="Symbol" pitchFamily="18" charset="2"/>
              </a:rPr>
              <a:t></a:t>
            </a:r>
            <a:r>
              <a:rPr lang="en-US" sz="1400">
                <a:latin typeface="Courier New" pitchFamily="49" charset="0"/>
                <a:sym typeface="Symbol" pitchFamily="18" charset="2"/>
              </a:rPr>
              <a:t>M</a:t>
            </a:r>
            <a:r>
              <a:rPr lang="ru-RU" sz="1400">
                <a:latin typeface="Courier New" pitchFamily="49" charset="0"/>
                <a:sym typeface="Symbol" pitchFamily="18" charset="2"/>
              </a:rPr>
              <a:t></a:t>
            </a:r>
            <a:r>
              <a:rPr lang="en-US" sz="1400">
                <a:latin typeface="Times New Roman" pitchFamily="18" charset="0"/>
                <a:sym typeface="Symbol" pitchFamily="18" charset="2"/>
              </a:rPr>
              <a:t>S</a:t>
            </a:r>
            <a:r>
              <a:rPr lang="en-US" sz="1400">
                <a:latin typeface="Courier New" pitchFamily="49" charset="0"/>
                <a:sym typeface="Symbol" pitchFamily="18" charset="2"/>
              </a:rPr>
              <a:t>(i) u</a:t>
            </a:r>
            <a:r>
              <a:rPr lang="ru-RU" sz="1400">
                <a:latin typeface="Courier New" pitchFamily="49" charset="0"/>
                <a:sym typeface="Symbol" pitchFamily="18" charset="2"/>
              </a:rPr>
              <a:t></a:t>
            </a:r>
            <a:r>
              <a:rPr lang="en-US" sz="1400">
                <a:latin typeface="Times New Roman" pitchFamily="18" charset="0"/>
                <a:sym typeface="Symbol" pitchFamily="18" charset="2"/>
              </a:rPr>
              <a:t>A</a:t>
            </a:r>
            <a:r>
              <a:rPr lang="en-US" sz="1400">
                <a:latin typeface="Courier New" pitchFamily="49" charset="0"/>
                <a:sym typeface="Symbol" pitchFamily="18" charset="2"/>
              </a:rPr>
              <a:t>(M)</a:t>
            </a:r>
            <a:endParaRPr lang="ru-RU" sz="1400" b="0">
              <a:latin typeface="Times New Roman" pitchFamily="18" charset="0"/>
              <a:sym typeface="Symbol" pitchFamily="18" charset="2"/>
            </a:endParaRPr>
          </a:p>
          <a:p>
            <a:pPr marL="342900" indent="-342900">
              <a:spcBef>
                <a:spcPct val="20000"/>
              </a:spcBef>
            </a:pPr>
            <a:r>
              <a:rPr lang="ru-RU" sz="1400">
                <a:latin typeface="Times New Roman" pitchFamily="18" charset="0"/>
              </a:rPr>
              <a:t>Проверяемое условие</a:t>
            </a:r>
            <a:r>
              <a:rPr lang="ru-RU" sz="1400" b="0">
                <a:latin typeface="Times New Roman" pitchFamily="18" charset="0"/>
              </a:rPr>
              <a:t>:</a:t>
            </a:r>
            <a:r>
              <a:rPr lang="ru-RU" sz="1400">
                <a:latin typeface="Courier New" pitchFamily="49" charset="0"/>
                <a:sym typeface="Symbol" pitchFamily="18" charset="2"/>
              </a:rPr>
              <a:t> </a:t>
            </a:r>
            <a:r>
              <a:rPr lang="en-US" sz="1400">
                <a:latin typeface="Courier New" pitchFamily="49" charset="0"/>
                <a:sym typeface="Symbol" pitchFamily="18" charset="2"/>
              </a:rPr>
              <a:t>i</a:t>
            </a:r>
            <a:r>
              <a:rPr lang="ru-RU" sz="1400">
                <a:latin typeface="Courier New" pitchFamily="49" charset="0"/>
                <a:sym typeface="Symbol" pitchFamily="18" charset="2"/>
              </a:rPr>
              <a:t></a:t>
            </a:r>
            <a:r>
              <a:rPr lang="en-US" sz="1400">
                <a:latin typeface="Courier New" pitchFamily="49" charset="0"/>
                <a:sym typeface="Symbol" pitchFamily="18" charset="2"/>
              </a:rPr>
              <a:t>u</a:t>
            </a:r>
            <a:r>
              <a:rPr lang="ru-RU" sz="1400">
                <a:latin typeface="Courier New" pitchFamily="49" charset="0"/>
                <a:sym typeface="Symbol" pitchFamily="18" charset="2"/>
              </a:rPr>
              <a:t></a:t>
            </a:r>
            <a:r>
              <a:rPr lang="en-US" sz="1400">
                <a:latin typeface="Courier New" pitchFamily="49" charset="0"/>
                <a:sym typeface="Symbol" pitchFamily="18" charset="2"/>
              </a:rPr>
              <a:t>i`</a:t>
            </a:r>
            <a:r>
              <a:rPr lang="ru-RU" sz="1400">
                <a:latin typeface="Courier New" pitchFamily="49" charset="0"/>
                <a:sym typeface="Symbol" pitchFamily="18" charset="2"/>
              </a:rPr>
              <a:t></a:t>
            </a:r>
            <a:r>
              <a:rPr lang="en-US" sz="1400">
                <a:latin typeface="Times New Roman" pitchFamily="18" charset="0"/>
                <a:sym typeface="Symbol" pitchFamily="18" charset="2"/>
              </a:rPr>
              <a:t>C</a:t>
            </a:r>
            <a:r>
              <a:rPr lang="en-US" sz="1400">
                <a:latin typeface="Courier New" pitchFamily="49" charset="0"/>
                <a:sym typeface="Symbol" pitchFamily="18" charset="2"/>
              </a:rPr>
              <a:t>(i) </a:t>
            </a:r>
            <a:r>
              <a:rPr lang="ru-RU" sz="1400">
                <a:latin typeface="Courier New" pitchFamily="49" charset="0"/>
                <a:sym typeface="Symbol" pitchFamily="18" charset="2"/>
              </a:rPr>
              <a:t></a:t>
            </a:r>
            <a:r>
              <a:rPr lang="en-US" sz="1400">
                <a:latin typeface="Courier New" pitchFamily="49" charset="0"/>
                <a:sym typeface="Symbol" pitchFamily="18" charset="2"/>
              </a:rPr>
              <a:t>M</a:t>
            </a:r>
            <a:r>
              <a:rPr lang="ru-RU" sz="1400">
                <a:latin typeface="Courier New" pitchFamily="49" charset="0"/>
                <a:sym typeface="Symbol" pitchFamily="18" charset="2"/>
              </a:rPr>
              <a:t></a:t>
            </a:r>
            <a:r>
              <a:rPr lang="en-US" sz="1400">
                <a:latin typeface="Times New Roman" pitchFamily="18" charset="0"/>
                <a:sym typeface="Symbol" pitchFamily="18" charset="2"/>
              </a:rPr>
              <a:t>S</a:t>
            </a:r>
            <a:r>
              <a:rPr lang="en-US" sz="1400">
                <a:latin typeface="Courier New" pitchFamily="49" charset="0"/>
                <a:sym typeface="Symbol" pitchFamily="18" charset="2"/>
              </a:rPr>
              <a:t>(i) u</a:t>
            </a:r>
            <a:r>
              <a:rPr lang="en-US" sz="1400">
                <a:latin typeface="Times New Roman" pitchFamily="18" charset="0"/>
                <a:sym typeface="Symbol" pitchFamily="18" charset="2"/>
              </a:rPr>
              <a:t>A</a:t>
            </a:r>
            <a:r>
              <a:rPr lang="en-US" sz="1400">
                <a:latin typeface="Courier New" pitchFamily="49" charset="0"/>
                <a:sym typeface="Symbol" pitchFamily="18" charset="2"/>
              </a:rPr>
              <a:t>(M)  </a:t>
            </a:r>
            <a:r>
              <a:rPr lang="en-US" sz="1400">
                <a:latin typeface="Times New Roman" pitchFamily="18" charset="0"/>
                <a:sym typeface="Symbol" pitchFamily="18" charset="2"/>
              </a:rPr>
              <a:t>B</a:t>
            </a:r>
            <a:r>
              <a:rPr lang="en-US" sz="1400">
                <a:latin typeface="Courier New" pitchFamily="49" charset="0"/>
                <a:sym typeface="Symbol" pitchFamily="18" charset="2"/>
              </a:rPr>
              <a:t>(M,u)</a:t>
            </a:r>
            <a:endParaRPr lang="ru-RU" sz="1400" b="0"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1037788" name="Text Box 476"/>
          <p:cNvSpPr txBox="1">
            <a:spLocks noChangeArrowheads="1"/>
          </p:cNvSpPr>
          <p:nvPr/>
        </p:nvSpPr>
        <p:spPr bwMode="auto">
          <a:xfrm>
            <a:off x="3805238" y="3605213"/>
            <a:ext cx="730250" cy="4254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400" b="0">
                <a:latin typeface="Times New Roman" pitchFamily="18" charset="0"/>
                <a:sym typeface="Wingdings" pitchFamily="2" charset="2"/>
              </a:rPr>
              <a:t>переходы</a:t>
            </a:r>
          </a:p>
          <a:p>
            <a:r>
              <a:rPr lang="ru-RU" sz="1400" b="0">
                <a:latin typeface="Times New Roman" pitchFamily="18" charset="0"/>
                <a:sym typeface="Wingdings" pitchFamily="2" charset="2"/>
              </a:rPr>
              <a:t>из </a:t>
            </a:r>
            <a:r>
              <a:rPr lang="en-US" sz="1400">
                <a:latin typeface="Courier New" pitchFamily="49" charset="0"/>
                <a:sym typeface="Wingdings" pitchFamily="2" charset="2"/>
              </a:rPr>
              <a:t>i</a:t>
            </a:r>
            <a:endParaRPr lang="ru-RU" sz="1400">
              <a:latin typeface="Courier New" pitchFamily="49" charset="0"/>
              <a:sym typeface="Wingdings" pitchFamily="2" charset="2"/>
            </a:endParaRPr>
          </a:p>
        </p:txBody>
      </p:sp>
      <p:sp>
        <p:nvSpPr>
          <p:cNvPr id="1037789" name="AutoShape 477"/>
          <p:cNvSpPr>
            <a:spLocks/>
          </p:cNvSpPr>
          <p:nvPr/>
        </p:nvSpPr>
        <p:spPr bwMode="auto">
          <a:xfrm>
            <a:off x="3624263" y="3635375"/>
            <a:ext cx="73025" cy="358775"/>
          </a:xfrm>
          <a:prstGeom prst="rightBrace">
            <a:avLst>
              <a:gd name="adj1" fmla="val 40942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lIns="72000" tIns="36000" rIns="72000" bIns="36000" anchor="ctr">
            <a:spAutoFit/>
          </a:bodyPr>
          <a:lstStyle/>
          <a:p>
            <a:endParaRPr lang="ru-RU"/>
          </a:p>
        </p:txBody>
      </p:sp>
      <p:sp>
        <p:nvSpPr>
          <p:cNvPr id="1038004" name="Text Box 692"/>
          <p:cNvSpPr txBox="1">
            <a:spLocks noChangeArrowheads="1"/>
          </p:cNvSpPr>
          <p:nvPr/>
        </p:nvSpPr>
        <p:spPr bwMode="auto">
          <a:xfrm>
            <a:off x="3073400" y="6073775"/>
            <a:ext cx="274638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200">
                <a:solidFill>
                  <a:srgbClr val="FF0000"/>
                </a:solidFill>
                <a:sym typeface="Wingdings" pitchFamily="2" charset="2"/>
              </a:rPr>
              <a:t></a:t>
            </a:r>
          </a:p>
        </p:txBody>
      </p:sp>
      <p:sp>
        <p:nvSpPr>
          <p:cNvPr id="1038005" name="Text Box 693"/>
          <p:cNvSpPr txBox="1">
            <a:spLocks noChangeArrowheads="1"/>
          </p:cNvSpPr>
          <p:nvPr/>
        </p:nvSpPr>
        <p:spPr bwMode="auto">
          <a:xfrm>
            <a:off x="2095500" y="6165850"/>
            <a:ext cx="892175" cy="2127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400" i="1">
                <a:solidFill>
                  <a:srgbClr val="008000"/>
                </a:solidFill>
                <a:latin typeface="Times New Roman" pitchFamily="18" charset="0"/>
                <a:sym typeface="Symbol" pitchFamily="18" charset="2"/>
              </a:rPr>
              <a:t>конформно</a:t>
            </a:r>
          </a:p>
        </p:txBody>
      </p:sp>
      <p:grpSp>
        <p:nvGrpSpPr>
          <p:cNvPr id="1038007" name="Group 695"/>
          <p:cNvGrpSpPr>
            <a:grpSpLocks/>
          </p:cNvGrpSpPr>
          <p:nvPr/>
        </p:nvGrpSpPr>
        <p:grpSpPr bwMode="auto">
          <a:xfrm>
            <a:off x="142875" y="1089025"/>
            <a:ext cx="3060700" cy="1692275"/>
            <a:chOff x="90" y="686"/>
            <a:chExt cx="1928" cy="1066"/>
          </a:xfrm>
        </p:grpSpPr>
        <p:sp>
          <p:nvSpPr>
            <p:cNvPr id="1037326" name="Rectangle 14"/>
            <p:cNvSpPr>
              <a:spLocks noChangeArrowheads="1"/>
            </p:cNvSpPr>
            <p:nvPr/>
          </p:nvSpPr>
          <p:spPr bwMode="auto">
            <a:xfrm>
              <a:off x="90" y="686"/>
              <a:ext cx="1928" cy="1066"/>
            </a:xfrm>
            <a:prstGeom prst="rect">
              <a:avLst/>
            </a:prstGeom>
            <a:solidFill>
              <a:srgbClr val="F1F8F9"/>
            </a:solidFill>
            <a:ln w="12700">
              <a:solidFill>
                <a:srgbClr val="81C0C9"/>
              </a:solidFill>
              <a:miter lim="800000"/>
              <a:headEnd/>
              <a:tailEnd/>
            </a:ln>
            <a:effectLst/>
          </p:spPr>
          <p:txBody>
            <a:bodyPr lIns="72000" tIns="36000" rIns="72000" bIns="36000" anchor="ctr">
              <a:spAutoFit/>
            </a:bodyPr>
            <a:lstStyle/>
            <a:p>
              <a:endParaRPr lang="ru-RU"/>
            </a:p>
          </p:txBody>
        </p:sp>
        <p:sp>
          <p:nvSpPr>
            <p:cNvPr id="1037356" name="Oval 44"/>
            <p:cNvSpPr>
              <a:spLocks noChangeAspect="1" noChangeArrowheads="1"/>
            </p:cNvSpPr>
            <p:nvPr/>
          </p:nvSpPr>
          <p:spPr bwMode="auto">
            <a:xfrm>
              <a:off x="832" y="892"/>
              <a:ext cx="156" cy="158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ru-RU" sz="1400">
                  <a:latin typeface="Courier New" pitchFamily="49" charset="0"/>
                </a:rPr>
                <a:t>2</a:t>
              </a:r>
              <a:endParaRPr lang="ru-RU" sz="1400" baseline="-25000">
                <a:latin typeface="Courier New" pitchFamily="49" charset="0"/>
              </a:endParaRPr>
            </a:p>
          </p:txBody>
        </p:sp>
        <p:sp>
          <p:nvSpPr>
            <p:cNvPr id="1037357" name="Oval 45"/>
            <p:cNvSpPr>
              <a:spLocks noChangeAspect="1" noChangeArrowheads="1"/>
            </p:cNvSpPr>
            <p:nvPr/>
          </p:nvSpPr>
          <p:spPr bwMode="auto">
            <a:xfrm>
              <a:off x="832" y="1390"/>
              <a:ext cx="156" cy="158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ru-RU" sz="1400"/>
                <a:t>3</a:t>
              </a:r>
            </a:p>
          </p:txBody>
        </p:sp>
        <p:sp>
          <p:nvSpPr>
            <p:cNvPr id="1037358" name="Oval 46"/>
            <p:cNvSpPr>
              <a:spLocks noChangeAspect="1" noChangeArrowheads="1"/>
            </p:cNvSpPr>
            <p:nvPr/>
          </p:nvSpPr>
          <p:spPr bwMode="auto">
            <a:xfrm>
              <a:off x="288" y="892"/>
              <a:ext cx="156" cy="158"/>
            </a:xfrm>
            <a:prstGeom prst="ellipse">
              <a:avLst/>
            </a:prstGeom>
            <a:solidFill>
              <a:srgbClr val="C0C0C0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ru-RU" sz="1400"/>
                <a:t>0</a:t>
              </a:r>
            </a:p>
          </p:txBody>
        </p:sp>
        <p:sp>
          <p:nvSpPr>
            <p:cNvPr id="1037359" name="Oval 47"/>
            <p:cNvSpPr>
              <a:spLocks noChangeAspect="1" noChangeArrowheads="1"/>
            </p:cNvSpPr>
            <p:nvPr/>
          </p:nvSpPr>
          <p:spPr bwMode="auto">
            <a:xfrm>
              <a:off x="1581" y="1390"/>
              <a:ext cx="156" cy="158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ru-RU" sz="1400"/>
                <a:t>5</a:t>
              </a:r>
            </a:p>
          </p:txBody>
        </p:sp>
        <p:cxnSp>
          <p:nvCxnSpPr>
            <p:cNvPr id="1037360" name="AutoShape 48"/>
            <p:cNvCxnSpPr>
              <a:cxnSpLocks noChangeShapeType="1"/>
              <a:stCxn id="1037359" idx="2"/>
              <a:endCxn id="1037357" idx="6"/>
            </p:cNvCxnSpPr>
            <p:nvPr/>
          </p:nvCxnSpPr>
          <p:spPr bwMode="auto">
            <a:xfrm flipH="1">
              <a:off x="994" y="1469"/>
              <a:ext cx="581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lg"/>
            </a:ln>
            <a:effectLst/>
          </p:spPr>
        </p:cxnSp>
        <p:cxnSp>
          <p:nvCxnSpPr>
            <p:cNvPr id="1037361" name="AutoShape 49"/>
            <p:cNvCxnSpPr>
              <a:cxnSpLocks noChangeShapeType="1"/>
              <a:stCxn id="1037356" idx="4"/>
              <a:endCxn id="1037357" idx="0"/>
            </p:cNvCxnSpPr>
            <p:nvPr/>
          </p:nvCxnSpPr>
          <p:spPr bwMode="auto">
            <a:xfrm>
              <a:off x="910" y="1056"/>
              <a:ext cx="0" cy="328"/>
            </a:xfrm>
            <a:prstGeom prst="straightConnector1">
              <a:avLst/>
            </a:prstGeom>
            <a:noFill/>
            <a:ln w="12700">
              <a:solidFill>
                <a:srgbClr val="008000"/>
              </a:solidFill>
              <a:round/>
              <a:headEnd/>
              <a:tailEnd type="triangle" w="med" len="lg"/>
            </a:ln>
            <a:effectLst/>
          </p:spPr>
        </p:cxnSp>
        <p:cxnSp>
          <p:nvCxnSpPr>
            <p:cNvPr id="1037362" name="AutoShape 50"/>
            <p:cNvCxnSpPr>
              <a:cxnSpLocks noChangeShapeType="1"/>
              <a:stCxn id="1037356" idx="6"/>
              <a:endCxn id="1037363" idx="2"/>
            </p:cNvCxnSpPr>
            <p:nvPr/>
          </p:nvCxnSpPr>
          <p:spPr bwMode="auto">
            <a:xfrm>
              <a:off x="994" y="971"/>
              <a:ext cx="581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lg"/>
            </a:ln>
            <a:effectLst/>
          </p:spPr>
        </p:cxnSp>
        <p:sp>
          <p:nvSpPr>
            <p:cNvPr id="1037363" name="Oval 51"/>
            <p:cNvSpPr>
              <a:spLocks noChangeAspect="1" noChangeArrowheads="1"/>
            </p:cNvSpPr>
            <p:nvPr/>
          </p:nvSpPr>
          <p:spPr bwMode="auto">
            <a:xfrm>
              <a:off x="1581" y="892"/>
              <a:ext cx="156" cy="158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ru-RU" sz="1400"/>
                <a:t>4</a:t>
              </a:r>
            </a:p>
          </p:txBody>
        </p:sp>
        <p:cxnSp>
          <p:nvCxnSpPr>
            <p:cNvPr id="1037364" name="AutoShape 52"/>
            <p:cNvCxnSpPr>
              <a:cxnSpLocks noChangeShapeType="1"/>
              <a:stCxn id="1037363" idx="6"/>
              <a:endCxn id="1037363" idx="7"/>
            </p:cNvCxnSpPr>
            <p:nvPr/>
          </p:nvCxnSpPr>
          <p:spPr bwMode="auto">
            <a:xfrm flipH="1" flipV="1">
              <a:off x="1714" y="909"/>
              <a:ext cx="29" cy="62"/>
            </a:xfrm>
            <a:prstGeom prst="curvedConnector4">
              <a:avLst>
                <a:gd name="adj1" fmla="val -475861"/>
                <a:gd name="adj2" fmla="val 359676"/>
              </a:avLst>
            </a:prstGeom>
            <a:noFill/>
            <a:ln w="12700">
              <a:solidFill>
                <a:srgbClr val="008000"/>
              </a:solidFill>
              <a:round/>
              <a:headEnd/>
              <a:tailEnd type="triangle" w="med" len="lg"/>
            </a:ln>
            <a:effectLst/>
          </p:spPr>
        </p:cxnSp>
        <p:cxnSp>
          <p:nvCxnSpPr>
            <p:cNvPr id="1037365" name="AutoShape 53"/>
            <p:cNvCxnSpPr>
              <a:cxnSpLocks noChangeShapeType="1"/>
              <a:stCxn id="1037358" idx="6"/>
              <a:endCxn id="1037356" idx="2"/>
            </p:cNvCxnSpPr>
            <p:nvPr/>
          </p:nvCxnSpPr>
          <p:spPr bwMode="auto">
            <a:xfrm>
              <a:off x="450" y="971"/>
              <a:ext cx="376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lg"/>
            </a:ln>
            <a:effectLst/>
          </p:spPr>
        </p:cxnSp>
        <p:cxnSp>
          <p:nvCxnSpPr>
            <p:cNvPr id="1037366" name="AutoShape 54"/>
            <p:cNvCxnSpPr>
              <a:cxnSpLocks noChangeShapeType="1"/>
              <a:stCxn id="1037367" idx="5"/>
              <a:endCxn id="1037367" idx="2"/>
            </p:cNvCxnSpPr>
            <p:nvPr/>
          </p:nvCxnSpPr>
          <p:spPr bwMode="auto">
            <a:xfrm rot="16200000" flipV="1">
              <a:off x="321" y="1430"/>
              <a:ext cx="62" cy="139"/>
            </a:xfrm>
            <a:prstGeom prst="curvedConnector4">
              <a:avLst>
                <a:gd name="adj1" fmla="val -259676"/>
                <a:gd name="adj2" fmla="val 199282"/>
              </a:avLst>
            </a:prstGeom>
            <a:noFill/>
            <a:ln w="12700">
              <a:solidFill>
                <a:srgbClr val="FF0000"/>
              </a:solidFill>
              <a:round/>
              <a:headEnd/>
              <a:tailEnd type="triangle" w="med" len="lg"/>
            </a:ln>
            <a:effectLst/>
          </p:spPr>
        </p:cxnSp>
        <p:sp>
          <p:nvSpPr>
            <p:cNvPr id="1037367" name="Oval 55"/>
            <p:cNvSpPr>
              <a:spLocks noChangeAspect="1" noChangeArrowheads="1"/>
            </p:cNvSpPr>
            <p:nvPr/>
          </p:nvSpPr>
          <p:spPr bwMode="auto">
            <a:xfrm>
              <a:off x="288" y="1390"/>
              <a:ext cx="156" cy="158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ru-RU" sz="1400"/>
                <a:t>1</a:t>
              </a:r>
            </a:p>
          </p:txBody>
        </p:sp>
        <p:cxnSp>
          <p:nvCxnSpPr>
            <p:cNvPr id="1037368" name="AutoShape 56"/>
            <p:cNvCxnSpPr>
              <a:cxnSpLocks noChangeShapeType="1"/>
              <a:stCxn id="1037358" idx="4"/>
              <a:endCxn id="1037367" idx="0"/>
            </p:cNvCxnSpPr>
            <p:nvPr/>
          </p:nvCxnSpPr>
          <p:spPr bwMode="auto">
            <a:xfrm>
              <a:off x="366" y="1056"/>
              <a:ext cx="0" cy="328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lg"/>
            </a:ln>
            <a:effectLst/>
          </p:spPr>
        </p:cxnSp>
        <p:sp>
          <p:nvSpPr>
            <p:cNvPr id="1037369" name="Text Box 57"/>
            <p:cNvSpPr txBox="1">
              <a:spLocks noChangeArrowheads="1"/>
            </p:cNvSpPr>
            <p:nvPr/>
          </p:nvSpPr>
          <p:spPr bwMode="auto">
            <a:xfrm>
              <a:off x="226" y="1597"/>
              <a:ext cx="99" cy="136"/>
            </a:xfrm>
            <a:prstGeom prst="rect">
              <a:avLst/>
            </a:prstGeom>
            <a:solidFill>
              <a:srgbClr val="F1F8F9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36000" tIns="36000" rIns="36000" bIns="36000"/>
            <a:lstStyle/>
            <a:p>
              <a:pPr>
                <a:lnSpc>
                  <a:spcPct val="50000"/>
                </a:lnSpc>
              </a:pPr>
              <a:r>
                <a:rPr lang="ru-RU" sz="1600">
                  <a:sym typeface="Symbol" pitchFamily="18" charset="2"/>
                </a:rPr>
                <a:t></a:t>
              </a:r>
            </a:p>
          </p:txBody>
        </p:sp>
        <p:sp>
          <p:nvSpPr>
            <p:cNvPr id="1037370" name="Text Box 58"/>
            <p:cNvSpPr txBox="1">
              <a:spLocks noChangeArrowheads="1"/>
            </p:cNvSpPr>
            <p:nvPr/>
          </p:nvSpPr>
          <p:spPr bwMode="auto">
            <a:xfrm>
              <a:off x="1808" y="711"/>
              <a:ext cx="74" cy="149"/>
            </a:xfrm>
            <a:prstGeom prst="rect">
              <a:avLst/>
            </a:prstGeom>
            <a:solidFill>
              <a:srgbClr val="F1F8F9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36000" tIns="36000" rIns="36000" bIns="36000"/>
            <a:lstStyle/>
            <a:p>
              <a:pPr algn="ctr">
                <a:lnSpc>
                  <a:spcPct val="70000"/>
                </a:lnSpc>
              </a:pPr>
              <a:r>
                <a:rPr lang="ru-RU" sz="1600">
                  <a:sym typeface="Symbol" pitchFamily="18" charset="2"/>
                </a:rPr>
                <a:t></a:t>
              </a:r>
            </a:p>
          </p:txBody>
        </p:sp>
        <p:sp>
          <p:nvSpPr>
            <p:cNvPr id="1037371" name="Text Box 59"/>
            <p:cNvSpPr txBox="1">
              <a:spLocks noChangeArrowheads="1"/>
            </p:cNvSpPr>
            <p:nvPr/>
          </p:nvSpPr>
          <p:spPr bwMode="auto">
            <a:xfrm>
              <a:off x="878" y="1122"/>
              <a:ext cx="68" cy="121"/>
            </a:xfrm>
            <a:prstGeom prst="rect">
              <a:avLst/>
            </a:prstGeom>
            <a:solidFill>
              <a:srgbClr val="F1F8F9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72000" tIns="36000" rIns="72000" bIns="36000"/>
            <a:lstStyle/>
            <a:p>
              <a:pPr algn="ctr">
                <a:lnSpc>
                  <a:spcPct val="50000"/>
                </a:lnSpc>
              </a:pPr>
              <a:r>
                <a:rPr lang="ru-RU" sz="1600">
                  <a:latin typeface="Courier New" pitchFamily="49" charset="0"/>
                  <a:sym typeface="Symbol" pitchFamily="18" charset="2"/>
                </a:rPr>
                <a:t></a:t>
              </a:r>
            </a:p>
          </p:txBody>
        </p:sp>
        <p:sp>
          <p:nvSpPr>
            <p:cNvPr id="1037372" name="Text Box 60"/>
            <p:cNvSpPr txBox="1">
              <a:spLocks noChangeArrowheads="1"/>
            </p:cNvSpPr>
            <p:nvPr/>
          </p:nvSpPr>
          <p:spPr bwMode="auto">
            <a:xfrm>
              <a:off x="1263" y="1413"/>
              <a:ext cx="91" cy="109"/>
            </a:xfrm>
            <a:prstGeom prst="rect">
              <a:avLst/>
            </a:prstGeom>
            <a:solidFill>
              <a:srgbClr val="F1F8F9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36000" tIns="36000" rIns="36000" bIns="36000"/>
            <a:lstStyle/>
            <a:p>
              <a:pPr algn="ctr">
                <a:lnSpc>
                  <a:spcPct val="50000"/>
                </a:lnSpc>
              </a:pPr>
              <a:r>
                <a:rPr lang="en-US" sz="1600" b="0">
                  <a:sym typeface="Symbol" pitchFamily="18" charset="2"/>
                </a:rPr>
                <a:t>b</a:t>
              </a:r>
              <a:endParaRPr lang="ru-RU" sz="1600" b="0">
                <a:sym typeface="Symbol" pitchFamily="18" charset="2"/>
              </a:endParaRPr>
            </a:p>
          </p:txBody>
        </p:sp>
        <p:sp>
          <p:nvSpPr>
            <p:cNvPr id="1037373" name="Text Box 61"/>
            <p:cNvSpPr txBox="1">
              <a:spLocks noChangeArrowheads="1"/>
            </p:cNvSpPr>
            <p:nvPr/>
          </p:nvSpPr>
          <p:spPr bwMode="auto">
            <a:xfrm>
              <a:off x="1218" y="915"/>
              <a:ext cx="91" cy="109"/>
            </a:xfrm>
            <a:prstGeom prst="rect">
              <a:avLst/>
            </a:prstGeom>
            <a:solidFill>
              <a:srgbClr val="F1F8F9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36000" tIns="36000" rIns="36000" bIns="36000"/>
            <a:lstStyle/>
            <a:p>
              <a:pPr algn="ctr">
                <a:lnSpc>
                  <a:spcPct val="50000"/>
                </a:lnSpc>
              </a:pPr>
              <a:r>
                <a:rPr lang="en-US" sz="1600" b="0">
                  <a:sym typeface="Symbol" pitchFamily="18" charset="2"/>
                </a:rPr>
                <a:t>a</a:t>
              </a:r>
              <a:endParaRPr lang="ru-RU" sz="1600" b="0">
                <a:sym typeface="Symbol" pitchFamily="18" charset="2"/>
              </a:endParaRPr>
            </a:p>
          </p:txBody>
        </p:sp>
        <p:sp>
          <p:nvSpPr>
            <p:cNvPr id="1037374" name="Text Box 62"/>
            <p:cNvSpPr txBox="1">
              <a:spLocks noChangeArrowheads="1"/>
            </p:cNvSpPr>
            <p:nvPr/>
          </p:nvSpPr>
          <p:spPr bwMode="auto">
            <a:xfrm>
              <a:off x="334" y="1099"/>
              <a:ext cx="90" cy="154"/>
            </a:xfrm>
            <a:prstGeom prst="rect">
              <a:avLst/>
            </a:prstGeom>
            <a:solidFill>
              <a:srgbClr val="F1F8F9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36000" tIns="36000" rIns="36000" bIns="36000"/>
            <a:lstStyle/>
            <a:p>
              <a:pPr algn="ctr">
                <a:lnSpc>
                  <a:spcPct val="70000"/>
                </a:lnSpc>
              </a:pPr>
              <a:r>
                <a:rPr lang="en-US" sz="1600" b="0">
                  <a:sym typeface="Symbol" pitchFamily="18" charset="2"/>
                </a:rPr>
                <a:t>c</a:t>
              </a:r>
              <a:endParaRPr lang="ru-RU" sz="1600" b="0">
                <a:sym typeface="Symbol" pitchFamily="18" charset="2"/>
              </a:endParaRPr>
            </a:p>
          </p:txBody>
        </p:sp>
        <p:cxnSp>
          <p:nvCxnSpPr>
            <p:cNvPr id="1037378" name="AutoShape 66"/>
            <p:cNvCxnSpPr>
              <a:cxnSpLocks noChangeShapeType="1"/>
              <a:stCxn id="1037357" idx="7"/>
              <a:endCxn id="1037359" idx="1"/>
            </p:cNvCxnSpPr>
            <p:nvPr/>
          </p:nvCxnSpPr>
          <p:spPr bwMode="auto">
            <a:xfrm rot="5400000" flipV="1">
              <a:off x="1284" y="1088"/>
              <a:ext cx="1" cy="639"/>
            </a:xfrm>
            <a:prstGeom prst="curvedConnector3">
              <a:avLst>
                <a:gd name="adj1" fmla="val -16100000"/>
              </a:avLst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lg"/>
            </a:ln>
            <a:effectLst/>
          </p:spPr>
        </p:cxnSp>
        <p:sp>
          <p:nvSpPr>
            <p:cNvPr id="1037379" name="Text Box 67"/>
            <p:cNvSpPr txBox="1">
              <a:spLocks noChangeArrowheads="1"/>
            </p:cNvSpPr>
            <p:nvPr/>
          </p:nvSpPr>
          <p:spPr bwMode="auto">
            <a:xfrm>
              <a:off x="1251" y="1197"/>
              <a:ext cx="91" cy="109"/>
            </a:xfrm>
            <a:prstGeom prst="rect">
              <a:avLst/>
            </a:prstGeom>
            <a:solidFill>
              <a:srgbClr val="F1F8F9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36000" tIns="36000" rIns="36000" bIns="36000"/>
            <a:lstStyle/>
            <a:p>
              <a:pPr algn="ctr">
                <a:lnSpc>
                  <a:spcPct val="50000"/>
                </a:lnSpc>
              </a:pPr>
              <a:r>
                <a:rPr lang="en-US" sz="1600" b="0">
                  <a:sym typeface="Symbol" pitchFamily="18" charset="2"/>
                </a:rPr>
                <a:t>c</a:t>
              </a:r>
              <a:endParaRPr lang="ru-RU" sz="1600" b="0">
                <a:sym typeface="Symbol" pitchFamily="18" charset="2"/>
              </a:endParaRPr>
            </a:p>
          </p:txBody>
        </p:sp>
        <p:cxnSp>
          <p:nvCxnSpPr>
            <p:cNvPr id="1037385" name="AutoShape 73"/>
            <p:cNvCxnSpPr>
              <a:cxnSpLocks noChangeShapeType="1"/>
              <a:stCxn id="1037358" idx="2"/>
              <a:endCxn id="1037358" idx="0"/>
            </p:cNvCxnSpPr>
            <p:nvPr/>
          </p:nvCxnSpPr>
          <p:spPr bwMode="auto">
            <a:xfrm rot="10800000" flipH="1">
              <a:off x="282" y="886"/>
              <a:ext cx="84" cy="85"/>
            </a:xfrm>
            <a:prstGeom prst="curvedConnector4">
              <a:avLst>
                <a:gd name="adj1" fmla="val -164287"/>
                <a:gd name="adj2" fmla="val 262352"/>
              </a:avLst>
            </a:prstGeom>
            <a:noFill/>
            <a:ln w="12700">
              <a:solidFill>
                <a:schemeClr val="tx1"/>
              </a:solidFill>
              <a:prstDash val="sysDot"/>
              <a:round/>
              <a:headEnd/>
              <a:tailEnd type="triangle" w="med" len="lg"/>
            </a:ln>
            <a:effectLst/>
          </p:spPr>
        </p:cxnSp>
        <p:sp>
          <p:nvSpPr>
            <p:cNvPr id="1037386" name="Text Box 74"/>
            <p:cNvSpPr txBox="1">
              <a:spLocks noChangeArrowheads="1"/>
            </p:cNvSpPr>
            <p:nvPr/>
          </p:nvSpPr>
          <p:spPr bwMode="auto">
            <a:xfrm>
              <a:off x="122" y="807"/>
              <a:ext cx="113" cy="136"/>
            </a:xfrm>
            <a:prstGeom prst="rect">
              <a:avLst/>
            </a:prstGeom>
            <a:solidFill>
              <a:srgbClr val="F1F8F9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36000" tIns="36000" rIns="36000" bIns="36000"/>
            <a:lstStyle/>
            <a:p>
              <a:pPr algn="ctr">
                <a:lnSpc>
                  <a:spcPct val="50000"/>
                </a:lnSpc>
              </a:pPr>
              <a:r>
                <a:rPr lang="en-US" sz="1600" b="0">
                  <a:solidFill>
                    <a:srgbClr val="4D4D4D"/>
                  </a:solidFill>
                  <a:sym typeface="Symbol" pitchFamily="18" charset="2"/>
                </a:rPr>
                <a:t>{a}</a:t>
              </a:r>
              <a:endParaRPr lang="ru-RU" sz="1600" b="0">
                <a:solidFill>
                  <a:srgbClr val="4D4D4D"/>
                </a:solidFill>
                <a:sym typeface="Symbol" pitchFamily="18" charset="2"/>
              </a:endParaRPr>
            </a:p>
          </p:txBody>
        </p:sp>
        <p:cxnSp>
          <p:nvCxnSpPr>
            <p:cNvPr id="1037387" name="AutoShape 75"/>
            <p:cNvCxnSpPr>
              <a:cxnSpLocks noChangeShapeType="1"/>
              <a:stCxn id="1037357" idx="2"/>
              <a:endCxn id="1037357" idx="1"/>
            </p:cNvCxnSpPr>
            <p:nvPr/>
          </p:nvCxnSpPr>
          <p:spPr bwMode="auto">
            <a:xfrm rot="10800000" flipH="1">
              <a:off x="826" y="1407"/>
              <a:ext cx="29" cy="62"/>
            </a:xfrm>
            <a:prstGeom prst="curvedConnector4">
              <a:avLst>
                <a:gd name="adj1" fmla="val -475861"/>
                <a:gd name="adj2" fmla="val 359676"/>
              </a:avLst>
            </a:prstGeom>
            <a:noFill/>
            <a:ln w="12700">
              <a:solidFill>
                <a:schemeClr val="tx1"/>
              </a:solidFill>
              <a:prstDash val="sysDot"/>
              <a:round/>
              <a:headEnd/>
              <a:tailEnd type="triangle" w="med" len="lg"/>
            </a:ln>
            <a:effectLst/>
          </p:spPr>
        </p:cxnSp>
        <p:sp>
          <p:nvSpPr>
            <p:cNvPr id="1037388" name="Text Box 76"/>
            <p:cNvSpPr txBox="1">
              <a:spLocks noChangeArrowheads="1"/>
            </p:cNvSpPr>
            <p:nvPr/>
          </p:nvSpPr>
          <p:spPr bwMode="auto">
            <a:xfrm>
              <a:off x="629" y="1185"/>
              <a:ext cx="159" cy="103"/>
            </a:xfrm>
            <a:prstGeom prst="rect">
              <a:avLst/>
            </a:prstGeom>
            <a:solidFill>
              <a:srgbClr val="F1F8F9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36000" tIns="36000" rIns="36000" bIns="36000"/>
            <a:lstStyle/>
            <a:p>
              <a:pPr algn="ctr">
                <a:lnSpc>
                  <a:spcPct val="50000"/>
                </a:lnSpc>
              </a:pPr>
              <a:r>
                <a:rPr lang="en-US" sz="1600" b="0">
                  <a:solidFill>
                    <a:srgbClr val="4D4D4D"/>
                  </a:solidFill>
                  <a:sym typeface="Symbol" pitchFamily="18" charset="2"/>
                </a:rPr>
                <a:t>{b}</a:t>
              </a:r>
              <a:endParaRPr lang="ru-RU" sz="1600" b="0">
                <a:solidFill>
                  <a:srgbClr val="4D4D4D"/>
                </a:solidFill>
                <a:sym typeface="Symbol" pitchFamily="18" charset="2"/>
              </a:endParaRPr>
            </a:p>
          </p:txBody>
        </p:sp>
        <p:cxnSp>
          <p:nvCxnSpPr>
            <p:cNvPr id="1037389" name="AutoShape 77"/>
            <p:cNvCxnSpPr>
              <a:cxnSpLocks noChangeShapeType="1"/>
              <a:stCxn id="1037357" idx="2"/>
              <a:endCxn id="1037357" idx="3"/>
            </p:cNvCxnSpPr>
            <p:nvPr/>
          </p:nvCxnSpPr>
          <p:spPr bwMode="auto">
            <a:xfrm rot="10800000" flipH="1" flipV="1">
              <a:off x="826" y="1469"/>
              <a:ext cx="29" cy="62"/>
            </a:xfrm>
            <a:prstGeom prst="curvedConnector4">
              <a:avLst>
                <a:gd name="adj1" fmla="val -475861"/>
                <a:gd name="adj2" fmla="val 359676"/>
              </a:avLst>
            </a:prstGeom>
            <a:noFill/>
            <a:ln w="12700">
              <a:solidFill>
                <a:schemeClr val="tx1"/>
              </a:solidFill>
              <a:prstDash val="sysDot"/>
              <a:round/>
              <a:headEnd/>
              <a:tailEnd type="triangle" w="med" len="lg"/>
            </a:ln>
            <a:effectLst/>
          </p:spPr>
        </p:cxnSp>
        <p:sp>
          <p:nvSpPr>
            <p:cNvPr id="1037390" name="Text Box 78"/>
            <p:cNvSpPr txBox="1">
              <a:spLocks noChangeArrowheads="1"/>
            </p:cNvSpPr>
            <p:nvPr/>
          </p:nvSpPr>
          <p:spPr bwMode="auto">
            <a:xfrm>
              <a:off x="589" y="1571"/>
              <a:ext cx="204" cy="136"/>
            </a:xfrm>
            <a:prstGeom prst="rect">
              <a:avLst/>
            </a:prstGeom>
            <a:solidFill>
              <a:srgbClr val="F1F8F9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36000" tIns="36000" rIns="36000" bIns="36000"/>
            <a:lstStyle/>
            <a:p>
              <a:pPr algn="ctr">
                <a:lnSpc>
                  <a:spcPct val="60000"/>
                </a:lnSpc>
              </a:pPr>
              <a:r>
                <a:rPr lang="en-US" sz="1600" b="0">
                  <a:solidFill>
                    <a:srgbClr val="4D4D4D"/>
                  </a:solidFill>
                  <a:sym typeface="Symbol" pitchFamily="18" charset="2"/>
                </a:rPr>
                <a:t>{a}</a:t>
              </a:r>
              <a:endParaRPr lang="ru-RU" sz="1600" b="0">
                <a:solidFill>
                  <a:srgbClr val="4D4D4D"/>
                </a:solidFill>
                <a:sym typeface="Symbol" pitchFamily="18" charset="2"/>
              </a:endParaRPr>
            </a:p>
          </p:txBody>
        </p:sp>
        <p:cxnSp>
          <p:nvCxnSpPr>
            <p:cNvPr id="1037391" name="AutoShape 79"/>
            <p:cNvCxnSpPr>
              <a:cxnSpLocks noChangeShapeType="1"/>
              <a:stCxn id="1037359" idx="6"/>
              <a:endCxn id="1037359" idx="5"/>
            </p:cNvCxnSpPr>
            <p:nvPr/>
          </p:nvCxnSpPr>
          <p:spPr bwMode="auto">
            <a:xfrm flipH="1">
              <a:off x="1714" y="1469"/>
              <a:ext cx="29" cy="62"/>
            </a:xfrm>
            <a:prstGeom prst="curvedConnector4">
              <a:avLst>
                <a:gd name="adj1" fmla="val -475861"/>
                <a:gd name="adj2" fmla="val 359676"/>
              </a:avLst>
            </a:prstGeom>
            <a:noFill/>
            <a:ln w="12700">
              <a:solidFill>
                <a:schemeClr val="tx1"/>
              </a:solidFill>
              <a:prstDash val="sysDot"/>
              <a:round/>
              <a:headEnd/>
              <a:tailEnd type="triangle" w="med" len="lg"/>
            </a:ln>
            <a:effectLst/>
          </p:spPr>
        </p:cxnSp>
        <p:sp>
          <p:nvSpPr>
            <p:cNvPr id="1037392" name="Text Box 80"/>
            <p:cNvSpPr txBox="1">
              <a:spLocks noChangeArrowheads="1"/>
            </p:cNvSpPr>
            <p:nvPr/>
          </p:nvSpPr>
          <p:spPr bwMode="auto">
            <a:xfrm>
              <a:off x="1814" y="1571"/>
              <a:ext cx="204" cy="136"/>
            </a:xfrm>
            <a:prstGeom prst="rect">
              <a:avLst/>
            </a:prstGeom>
            <a:solidFill>
              <a:srgbClr val="F1F8F9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36000" tIns="36000" rIns="36000" bIns="36000"/>
            <a:lstStyle/>
            <a:p>
              <a:pPr algn="ctr">
                <a:lnSpc>
                  <a:spcPct val="60000"/>
                </a:lnSpc>
              </a:pPr>
              <a:r>
                <a:rPr lang="en-US" sz="1600" b="0">
                  <a:solidFill>
                    <a:srgbClr val="4D4D4D"/>
                  </a:solidFill>
                  <a:sym typeface="Symbol" pitchFamily="18" charset="2"/>
                </a:rPr>
                <a:t>{a}</a:t>
              </a:r>
              <a:endParaRPr lang="ru-RU" sz="1600" b="0">
                <a:solidFill>
                  <a:srgbClr val="4D4D4D"/>
                </a:solidFill>
                <a:sym typeface="Symbol" pitchFamily="18" charset="2"/>
              </a:endParaRPr>
            </a:p>
          </p:txBody>
        </p:sp>
        <p:sp>
          <p:nvSpPr>
            <p:cNvPr id="1037400" name="Text Box 88"/>
            <p:cNvSpPr txBox="1">
              <a:spLocks noChangeArrowheads="1"/>
            </p:cNvSpPr>
            <p:nvPr/>
          </p:nvSpPr>
          <p:spPr bwMode="auto">
            <a:xfrm>
              <a:off x="113" y="1129"/>
              <a:ext cx="142" cy="2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36000" tIns="36000" rIns="36000" bIns="36000">
              <a:spAutoFit/>
            </a:bodyPr>
            <a:lstStyle/>
            <a:p>
              <a:pPr algn="ctr"/>
              <a:r>
                <a:rPr lang="en-US" sz="2000">
                  <a:latin typeface="Courier New" pitchFamily="49" charset="0"/>
                  <a:sym typeface="Symbol" pitchFamily="18" charset="2"/>
                </a:rPr>
                <a:t>S</a:t>
              </a:r>
              <a:endParaRPr lang="ru-RU" sz="2000">
                <a:latin typeface="Courier New" pitchFamily="49" charset="0"/>
                <a:sym typeface="Symbol" pitchFamily="18" charset="2"/>
              </a:endParaRPr>
            </a:p>
          </p:txBody>
        </p:sp>
        <p:sp>
          <p:nvSpPr>
            <p:cNvPr id="1037375" name="Text Box 63"/>
            <p:cNvSpPr txBox="1">
              <a:spLocks noChangeArrowheads="1"/>
            </p:cNvSpPr>
            <p:nvPr/>
          </p:nvSpPr>
          <p:spPr bwMode="auto">
            <a:xfrm>
              <a:off x="560" y="914"/>
              <a:ext cx="91" cy="109"/>
            </a:xfrm>
            <a:prstGeom prst="rect">
              <a:avLst/>
            </a:prstGeom>
            <a:solidFill>
              <a:srgbClr val="F1F8F9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36000" tIns="36000" rIns="36000" bIns="36000"/>
            <a:lstStyle/>
            <a:p>
              <a:pPr algn="ctr">
                <a:lnSpc>
                  <a:spcPct val="50000"/>
                </a:lnSpc>
              </a:pPr>
              <a:r>
                <a:rPr lang="en-US" sz="1600" b="0">
                  <a:sym typeface="Symbol" pitchFamily="18" charset="2"/>
                </a:rPr>
                <a:t>b</a:t>
              </a:r>
              <a:endParaRPr lang="ru-RU" sz="1600" b="0">
                <a:sym typeface="Symbol" pitchFamily="18" charset="2"/>
              </a:endParaRPr>
            </a:p>
          </p:txBody>
        </p:sp>
      </p:grpSp>
      <p:sp>
        <p:nvSpPr>
          <p:cNvPr id="1038008" name="Text Box 696"/>
          <p:cNvSpPr txBox="1">
            <a:spLocks noChangeArrowheads="1"/>
          </p:cNvSpPr>
          <p:nvPr/>
        </p:nvSpPr>
        <p:spPr bwMode="auto">
          <a:xfrm>
            <a:off x="2951163" y="6110288"/>
            <a:ext cx="382587" cy="487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200">
                <a:solidFill>
                  <a:srgbClr val="FF0000"/>
                </a:solidFill>
                <a:sym typeface="Wingdings" pitchFamily="2" charset="2"/>
              </a:rPr>
              <a:t></a:t>
            </a:r>
          </a:p>
        </p:txBody>
      </p:sp>
      <p:sp>
        <p:nvSpPr>
          <p:cNvPr id="1038010" name="Text Box 698"/>
          <p:cNvSpPr txBox="1">
            <a:spLocks noChangeArrowheads="1"/>
          </p:cNvSpPr>
          <p:nvPr/>
        </p:nvSpPr>
        <p:spPr bwMode="auto">
          <a:xfrm>
            <a:off x="34925" y="6569075"/>
            <a:ext cx="107950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None/>
            </a:pPr>
            <a:r>
              <a:rPr lang="ru-RU" sz="1600">
                <a:latin typeface="Times New Roman" pitchFamily="18" charset="0"/>
                <a:sym typeface="Wingdings 3" pitchFamily="18" charset="2"/>
              </a:rPr>
              <a:t>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Left)">
                                      <p:cBhvr>
                                        <p:cTn id="6" dur="500"/>
                                        <p:tgtEl>
                                          <p:spTgt spid="10380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8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10380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380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380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0380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0380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8" presetClass="emph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animRot by="3600000">
                                      <p:cBhvr>
                                        <p:cTn id="25" dur="1000" fill="hold"/>
                                        <p:tgtEl>
                                          <p:spTgt spid="103800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6" presetID="10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1000"/>
                                        <p:tgtEl>
                                          <p:spTgt spid="10380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38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0" dur="1000" fill="hold"/>
                                        <p:tgtEl>
                                          <p:spTgt spid="103800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8006" grpId="0" animBg="1"/>
      <p:bldP spid="1038004" grpId="0"/>
      <p:bldP spid="1038004" grpId="1"/>
      <p:bldP spid="1038005" grpId="0"/>
      <p:bldP spid="1038008" grpId="0"/>
      <p:bldP spid="1038008" grpId="4"/>
      <p:bldP spid="1038008" grpId="8"/>
      <p:bldP spid="1038010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1F8F9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36000" tIns="36000" rIns="36000" bIns="3600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1F8F9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36000" tIns="36000" rIns="36000" bIns="3600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152721</TotalTime>
  <Words>2512</Words>
  <Application>Microsoft Office PowerPoint</Application>
  <PresentationFormat>Экран (4:3)</PresentationFormat>
  <Paragraphs>629</Paragraphs>
  <Slides>16</Slides>
  <Notes>15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4" baseType="lpstr">
      <vt:lpstr>Arial</vt:lpstr>
      <vt:lpstr>Times New Roman</vt:lpstr>
      <vt:lpstr>Arial Black</vt:lpstr>
      <vt:lpstr>Wingdings 3</vt:lpstr>
      <vt:lpstr>Wingdings</vt:lpstr>
      <vt:lpstr>Courier New</vt:lpstr>
      <vt:lpstr>Symbol</vt:lpstr>
      <vt:lpstr>Default Design</vt:lpstr>
      <vt:lpstr>Слайд 1</vt:lpstr>
      <vt:lpstr>1. Введение - моделирование</vt:lpstr>
      <vt:lpstr>2.1. Семантика взаимодействия</vt:lpstr>
      <vt:lpstr>2.2. Модель LTS – Labelled Transition System</vt:lpstr>
      <vt:lpstr>2.3. Безопасные кнопки, наблюдения и трассы</vt:lpstr>
      <vt:lpstr>2.3. Гипотеза о безопасности и конформность</vt:lpstr>
      <vt:lpstr>3. Алгоритм верификации – Ограничения</vt:lpstr>
      <vt:lpstr>3. Алгоритм верификации – основная идея</vt:lpstr>
      <vt:lpstr> 3. Алгоритм верификации на примере</vt:lpstr>
      <vt:lpstr> 3. Алгоритм верификации на примере</vt:lpstr>
      <vt:lpstr>3. Алгоритм верификации – оценка сложности</vt:lpstr>
      <vt:lpstr>Слайд 12</vt:lpstr>
      <vt:lpstr>1. Дополнительные ограничения</vt:lpstr>
      <vt:lpstr>2. Отличия от алгоритма аналитической верификации</vt:lpstr>
      <vt:lpstr>3. Общая схема алгоритма тестирования</vt:lpstr>
      <vt:lpstr>4. Оценка сложности алгоритма тестирования</vt:lpstr>
    </vt:vector>
  </TitlesOfParts>
  <Company>ISP RAS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Игорь Борисович Бурдонов   Институт Системного Программирования РАН (ИСПРАН)  Исследование одно/двунаправленных распределённых сетей конечным роботом</dc:title>
  <dc:creator>Igor Bourdonov</dc:creator>
  <cp:lastModifiedBy>Burdonov</cp:lastModifiedBy>
  <cp:revision>1001</cp:revision>
  <dcterms:created xsi:type="dcterms:W3CDTF">2004-09-07T08:30:49Z</dcterms:created>
  <dcterms:modified xsi:type="dcterms:W3CDTF">2016-03-16T18:09:04Z</dcterms:modified>
</cp:coreProperties>
</file>