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4"/>
  </p:notesMasterIdLst>
  <p:sldIdLst>
    <p:sldId id="776" r:id="rId2"/>
    <p:sldId id="770" r:id="rId3"/>
    <p:sldId id="810" r:id="rId4"/>
    <p:sldId id="794" r:id="rId5"/>
    <p:sldId id="808" r:id="rId6"/>
    <p:sldId id="812" r:id="rId7"/>
    <p:sldId id="807" r:id="rId8"/>
    <p:sldId id="813" r:id="rId9"/>
    <p:sldId id="811" r:id="rId10"/>
    <p:sldId id="809" r:id="rId11"/>
    <p:sldId id="814" r:id="rId12"/>
    <p:sldId id="816" r:id="rId13"/>
    <p:sldId id="817" r:id="rId14"/>
    <p:sldId id="819" r:id="rId15"/>
    <p:sldId id="820" r:id="rId16"/>
    <p:sldId id="821" r:id="rId17"/>
    <p:sldId id="822" r:id="rId18"/>
    <p:sldId id="836" r:id="rId19"/>
    <p:sldId id="837" r:id="rId20"/>
    <p:sldId id="823" r:id="rId21"/>
    <p:sldId id="824" r:id="rId22"/>
    <p:sldId id="825" r:id="rId23"/>
    <p:sldId id="826" r:id="rId24"/>
    <p:sldId id="827" r:id="rId25"/>
    <p:sldId id="828" r:id="rId26"/>
    <p:sldId id="829" r:id="rId27"/>
    <p:sldId id="835" r:id="rId28"/>
    <p:sldId id="757" r:id="rId29"/>
    <p:sldId id="831" r:id="rId30"/>
    <p:sldId id="833" r:id="rId31"/>
    <p:sldId id="832" r:id="rId32"/>
    <p:sldId id="834" r:id="rId33"/>
  </p:sldIdLst>
  <p:sldSz cx="9144000" cy="6858000" type="screen4x3"/>
  <p:notesSz cx="6797675" cy="9874250"/>
  <p:embeddedFontLst>
    <p:embeddedFont>
      <p:font typeface="Arial Black" pitchFamily="34" charset="0"/>
      <p:bold r:id="rId35"/>
    </p:embeddedFont>
    <p:embeddedFont>
      <p:font typeface="Wingdings 3" pitchFamily="18" charset="2"/>
      <p:regular r:id="rId36"/>
    </p:embeddedFont>
    <p:embeddedFont>
      <p:font typeface="Euclid Symbol" pitchFamily="18" charset="2"/>
      <p:regular r:id="rId37"/>
      <p:boldItalic r:id="rId38"/>
    </p:embeddedFont>
    <p:embeddedFont>
      <p:font typeface="Euclid Extra" pitchFamily="18" charset="2"/>
      <p:regular r:id="rId39"/>
      <p:bold r:id="rId40"/>
    </p:embeddedFont>
    <p:embeddedFont>
      <p:font typeface="Euclid Math One" pitchFamily="18" charset="2"/>
      <p:regular r:id="rId41"/>
      <p:bold r:id="rId42"/>
    </p:embeddedFont>
    <p:embeddedFont>
      <p:font typeface="Euclid Math Two" pitchFamily="18" charset="2"/>
      <p:regular r:id="rId43"/>
      <p:bold r:id="rId44"/>
    </p:embeddedFont>
    <p:embeddedFont>
      <p:font typeface="新細明體" pitchFamily="18" charset="-120"/>
      <p:regular r:id="rId45"/>
    </p:embeddedFont>
    <p:embeddedFont>
      <p:font typeface="Webdings" pitchFamily="18" charset="2"/>
      <p:regular r:id="rId46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FFC8A3"/>
    <a:srgbClr val="DAC052"/>
    <a:srgbClr val="FBF8EB"/>
    <a:srgbClr val="CC0000"/>
    <a:srgbClr val="0000FF"/>
    <a:srgbClr val="95CFD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9" autoAdjust="0"/>
    <p:restoredTop sz="93988" autoAdjust="0"/>
  </p:normalViewPr>
  <p:slideViewPr>
    <p:cSldViewPr>
      <p:cViewPr varScale="1">
        <p:scale>
          <a:sx n="114" d="100"/>
          <a:sy n="114" d="100"/>
        </p:scale>
        <p:origin x="-15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fld id="{5FE300DC-ECBC-446D-A9EF-7E350DFAC19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3B9A3-C8A3-4183-9162-2C31CB006534}" type="slidenum">
              <a:rPr lang="ru-RU"/>
              <a:pPr/>
              <a:t>1</a:t>
            </a:fld>
            <a:endParaRPr lang="ru-RU"/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148CB-B0C2-441C-B90A-65A94AED1074}" type="slidenum">
              <a:rPr lang="ru-RU"/>
              <a:pPr/>
              <a:t>10</a:t>
            </a:fld>
            <a:endParaRPr lang="ru-RU"/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sym typeface="Webdings" pitchFamily="18" charset="2"/>
              </a:rPr>
              <a:t>Здесь приведены примеры всех трех видов опасности в </a:t>
            </a:r>
            <a:r>
              <a:rPr lang="en-US">
                <a:sym typeface="Webdings" pitchFamily="18" charset="2"/>
              </a:rPr>
              <a:t>LTS</a:t>
            </a:r>
            <a:r>
              <a:rPr lang="ru-RU">
                <a:sym typeface="Webdings" pitchFamily="18" charset="2"/>
              </a:rPr>
              <a:t>:</a:t>
            </a:r>
          </a:p>
          <a:p>
            <a:r>
              <a:rPr lang="ru-RU">
                <a:sym typeface="Webdings" pitchFamily="18" charset="2"/>
              </a:rPr>
              <a:t>Ненаблюдаемый отказ </a:t>
            </a:r>
            <a:r>
              <a:rPr lang="en-US">
                <a:sym typeface="Webdings" pitchFamily="18" charset="2"/>
              </a:rPr>
              <a:t>{ab}</a:t>
            </a:r>
            <a:r>
              <a:rPr lang="ru-RU">
                <a:sym typeface="Webdings" pitchFamily="18" charset="2"/>
              </a:rPr>
              <a:t> в состоянии 3.</a:t>
            </a:r>
          </a:p>
          <a:p>
            <a:r>
              <a:rPr lang="ru-RU">
                <a:sym typeface="Webdings" pitchFamily="18" charset="2"/>
              </a:rPr>
              <a:t>Дивергенция в состоянии 4: моделируем ее виртуальным переходом-петлей по символу </a:t>
            </a:r>
            <a:r>
              <a:rPr lang="ru-RU">
                <a:sym typeface="Symbol" pitchFamily="18" charset="2"/>
              </a:rPr>
              <a:t></a:t>
            </a:r>
            <a:r>
              <a:rPr lang="ru-RU">
                <a:sym typeface="Webdings" pitchFamily="18" charset="2"/>
              </a:rPr>
              <a:t>.</a:t>
            </a:r>
          </a:p>
          <a:p>
            <a:r>
              <a:rPr lang="ru-RU">
                <a:sym typeface="Webdings" pitchFamily="18" charset="2"/>
              </a:rPr>
              <a:t>Разрушение в состоянии 1: моделируем его переходом-петлей по символу </a:t>
            </a:r>
            <a:r>
              <a:rPr lang="ru-RU">
                <a:sym typeface="Symbol" pitchFamily="18" charset="2"/>
              </a:rPr>
              <a:t></a:t>
            </a:r>
            <a:r>
              <a:rPr lang="ru-RU">
                <a:sym typeface="Webdings" pitchFamily="18" charset="2"/>
              </a:rPr>
              <a:t>. Этот символ, фактически, добавляется в алфавит </a:t>
            </a:r>
            <a:r>
              <a:rPr lang="en-US">
                <a:sym typeface="Webdings" pitchFamily="18" charset="2"/>
              </a:rPr>
              <a:t>LTS</a:t>
            </a:r>
            <a:r>
              <a:rPr lang="ru-RU">
                <a:sym typeface="Webdings" pitchFamily="18" charset="2"/>
              </a:rPr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A91A0-3EF4-42A5-8C6D-3C665DCC3722}" type="slidenum">
              <a:rPr lang="ru-RU"/>
              <a:pPr/>
              <a:t>11</a:t>
            </a:fld>
            <a:endParaRPr lang="ru-RU"/>
          </a:p>
        </p:txBody>
      </p:sp>
      <p:sp>
        <p:nvSpPr>
          <p:cNvPr id="110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Здесь дано определение слабой симуляции в семантике с отказами с учетом безопасности.</a:t>
            </a:r>
          </a:p>
          <a:p>
            <a:endParaRPr lang="ru-RU"/>
          </a:p>
          <a:p>
            <a:r>
              <a:rPr lang="ru-RU"/>
              <a:t>Кнопка безопасна в состоянии, если в этом состоянии нет разрушения и дивергенции, нет отказа по этой кнопке, если такой отказ ненаблюдаем, и после любого действия, разрешаемого этой кнопкой, нет разрушения.</a:t>
            </a:r>
          </a:p>
          <a:p>
            <a:endParaRPr lang="ru-RU"/>
          </a:p>
          <a:p>
            <a:r>
              <a:rPr lang="ru-RU"/>
              <a:t>Красным цветом выделены изменения по сравнению с предыдущим, 4-ым определением слабой симуляции с отказами.</a:t>
            </a:r>
          </a:p>
          <a:p>
            <a:r>
              <a:rPr lang="ru-RU"/>
              <a:t>Если в начальном состоянии спецификации возможно разрушение, то к реализации не предъявляется никаких требований.</a:t>
            </a:r>
          </a:p>
          <a:p>
            <a:r>
              <a:rPr lang="ru-RU"/>
              <a:t>Если кнопка </a:t>
            </a:r>
            <a:r>
              <a:rPr lang="en-US"/>
              <a:t>P</a:t>
            </a:r>
            <a:r>
              <a:rPr lang="ru-RU"/>
              <a:t> безопасна в состоянии реализации, то требования к реализации предъявляются теми соответствующими ему состояниями спецификации, в которых кнопка </a:t>
            </a:r>
            <a:r>
              <a:rPr lang="en-US"/>
              <a:t>P</a:t>
            </a:r>
            <a:r>
              <a:rPr lang="ru-RU"/>
              <a:t> тоже безопасна.</a:t>
            </a:r>
          </a:p>
          <a:p>
            <a:endParaRPr lang="ru-RU"/>
          </a:p>
          <a:p>
            <a:r>
              <a:rPr lang="ru-RU"/>
              <a:t>На классе реализаций, в которых все отказы наблюдаемы, нет дивергенции и разрушения это определение совпадает с предыдущим.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9C90A-AC47-4C49-8675-89FBBA91C0FF}" type="slidenum">
              <a:rPr lang="ru-RU"/>
              <a:pPr/>
              <a:t>12</a:t>
            </a:fld>
            <a:endParaRPr lang="ru-RU"/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/>
              <a:t>О безопасности воздействий в состояниях спецификации мы можем судить по заданной </a:t>
            </a:r>
            <a:r>
              <a:rPr lang="en-US"/>
              <a:t>LTS</a:t>
            </a:r>
            <a:r>
              <a:rPr lang="ru-RU"/>
              <a:t>-модели спецификации.</a:t>
            </a:r>
          </a:p>
          <a:p>
            <a:pPr algn="just">
              <a:lnSpc>
                <a:spcPct val="80000"/>
              </a:lnSpc>
            </a:pPr>
            <a:r>
              <a:rPr lang="ru-RU"/>
              <a:t>Если </a:t>
            </a:r>
            <a:r>
              <a:rPr lang="en-US"/>
              <a:t>LTS</a:t>
            </a:r>
            <a:r>
              <a:rPr lang="ru-RU"/>
              <a:t>-модель реализации тоже задана, мы можем определять и безопасность воздействий в состояниях реализации.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Однако при тестировании модель реализации обычно неизвестна.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Предполагается только, что такая модель существует: это называется тестовой гипотезой.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 этом случае судить о безопасности воздействий в реализации мы может только на основании спецификации, для чего предлагается следующая гипотеза о безопасности, основанная на соответствии состояний реализации и спецификации –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-соответствии.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Здесь дано формальное определение соответствия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 как минимального соответствия, порождаемого двумя правилами вывода.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Во-первых, если разрушения нет в начальных состояниях реализации и спецификации, то любые два состояния, достижимые из начальных по пустой трассе, соответствуют друг другу по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. В частности, сами начальные состояния.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Во-вторых, если пресостояния соответствуют друг другу и кнопка </a:t>
            </a:r>
            <a:r>
              <a:rPr lang="en-US">
                <a:sym typeface="Webdings" pitchFamily="18" charset="2"/>
              </a:rPr>
              <a:t>P</a:t>
            </a:r>
            <a:r>
              <a:rPr lang="ru-RU">
                <a:sym typeface="Webdings" pitchFamily="18" charset="2"/>
              </a:rPr>
              <a:t>, разрешающая некоторое наблюдение </a:t>
            </a:r>
            <a:r>
              <a:rPr lang="en-US">
                <a:sym typeface="Webdings" pitchFamily="18" charset="2"/>
              </a:rPr>
              <a:t>u</a:t>
            </a:r>
            <a:r>
              <a:rPr lang="ru-RU">
                <a:sym typeface="Webdings" pitchFamily="18" charset="2"/>
              </a:rPr>
              <a:t>, безопасна в этих пресостояниях, то постсостояния после такого безопасного наблюдения </a:t>
            </a:r>
            <a:r>
              <a:rPr lang="en-US">
                <a:sym typeface="Webdings" pitchFamily="18" charset="2"/>
              </a:rPr>
              <a:t>u</a:t>
            </a:r>
            <a:r>
              <a:rPr lang="ru-RU">
                <a:sym typeface="Webdings" pitchFamily="18" charset="2"/>
              </a:rPr>
              <a:t> также соответствуют друг другу по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 Гипотеза о безопасности требует: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Во-первых, чтобы в начальном состоянии реализации не было разрушения, если это не разрешено спецификацией, то есть разрушения нет в начальном состоянии спецификации.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Во-вторых. кнопка должна быть безопасна в состоянии реализации, если она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-безопасна, что означает: безопасна хотя бы в одном соответствующем по </a:t>
            </a:r>
            <a:r>
              <a:rPr lang="en-US">
                <a:sym typeface="Webdings" pitchFamily="18" charset="2"/>
              </a:rPr>
              <a:t>H </a:t>
            </a:r>
            <a:r>
              <a:rPr lang="ru-RU">
                <a:sym typeface="Webdings" pitchFamily="18" charset="2"/>
              </a:rPr>
              <a:t>состоянии спецификации.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Внизу дано формальное определение гипотезы о безопасности.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48B69-B19E-444E-BD63-00FA8D7A50C6}" type="slidenum">
              <a:rPr lang="ru-RU"/>
              <a:pPr/>
              <a:t>13</a:t>
            </a:fld>
            <a:endParaRPr lang="ru-RU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Здесь дано определение слабой симуляции в семантике с отказами с учетом безопасности и гипотезы о безопасности.</a:t>
            </a:r>
          </a:p>
          <a:p>
            <a:pPr>
              <a:lnSpc>
                <a:spcPct val="90000"/>
              </a:lnSpc>
            </a:pPr>
            <a:r>
              <a:rPr lang="ru-RU"/>
              <a:t>Мы назвали ее безопасной симуляцией – </a:t>
            </a:r>
            <a:r>
              <a:rPr lang="en-US"/>
              <a:t>safe simulation -</a:t>
            </a:r>
            <a:r>
              <a:rPr lang="ru-RU"/>
              <a:t> сокращенно </a:t>
            </a:r>
            <a:r>
              <a:rPr lang="en-US"/>
              <a:t>ss</a:t>
            </a:r>
            <a:r>
              <a:rPr lang="ru-RU"/>
              <a:t>.</a:t>
            </a:r>
          </a:p>
          <a:p>
            <a:pPr>
              <a:lnSpc>
                <a:spcPct val="90000"/>
              </a:lnSpc>
            </a:pPr>
            <a:r>
              <a:rPr lang="ru-RU"/>
              <a:t>Красным цветом выделены изменения по сравнению с предыдущим, 5-ым определением слабой симуляции.</a:t>
            </a:r>
          </a:p>
          <a:p>
            <a:pPr>
              <a:lnSpc>
                <a:spcPct val="90000"/>
              </a:lnSpc>
            </a:pPr>
            <a:r>
              <a:rPr lang="ru-RU"/>
              <a:t>Во-первых, должна быть выполнена гипотеза о безопасности. Это не проверяется при тестировании, а является его предусловием. Остальная часть определения – это как раз условие, которое должно проверяться при тестировании.</a:t>
            </a:r>
          </a:p>
          <a:p>
            <a:pPr>
              <a:lnSpc>
                <a:spcPct val="90000"/>
              </a:lnSpc>
            </a:pPr>
            <a:r>
              <a:rPr lang="ru-RU"/>
              <a:t>Во-вторых, рассматриваются воздействия, </a:t>
            </a:r>
            <a:r>
              <a:rPr lang="en-US"/>
              <a:t>H</a:t>
            </a:r>
            <a:r>
              <a:rPr lang="ru-RU"/>
              <a:t>-безопасные в состояниях реализации.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 Это определение</a:t>
            </a:r>
            <a:r>
              <a:rPr lang="ru-RU">
                <a:solidFill>
                  <a:srgbClr val="000000"/>
                </a:solidFill>
              </a:rPr>
              <a:t> совпадает с 5-ым определением для спецификаций без ненаблюдаемых отказов, дивергенции и разрушения и H-безопасных реализаций.</a:t>
            </a:r>
            <a:r>
              <a:rPr lang="ru-RU"/>
              <a:t> 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Отношение</a:t>
            </a:r>
            <a:r>
              <a:rPr lang="ru-RU"/>
              <a:t> </a:t>
            </a:r>
            <a:r>
              <a:rPr lang="ru-RU" b="1" i="1">
                <a:solidFill>
                  <a:srgbClr val="000000"/>
                </a:solidFill>
              </a:rPr>
              <a:t>ss</a:t>
            </a:r>
            <a:r>
              <a:rPr lang="ru-RU">
                <a:solidFill>
                  <a:srgbClr val="000000"/>
                </a:solidFill>
              </a:rPr>
              <a:t> транзитивно. Кроме того, на классе спецификаций, удовлетворяющих собственной H-гипотезе, оно рефлексивно, то есть является предпорядком на этом классе спецификаций.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Если соответствие </a:t>
            </a:r>
            <a:r>
              <a:rPr lang="en-US">
                <a:sym typeface="Webdings" pitchFamily="18" charset="2"/>
              </a:rPr>
              <a:t>R</a:t>
            </a:r>
            <a:r>
              <a:rPr lang="ru-RU">
                <a:sym typeface="Webdings" pitchFamily="18" charset="2"/>
              </a:rPr>
              <a:t> конформно, то его пересечение с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-соответствием также конформно.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 </a:t>
            </a:r>
            <a:r>
              <a:rPr lang="ru-RU">
                <a:solidFill>
                  <a:srgbClr val="000000"/>
                </a:solidFill>
              </a:rPr>
              <a:t>Объединение конформных соответствий конформно. Поэтому мы можем рассматривать два естественных конформных соответствия: </a:t>
            </a:r>
            <a:r>
              <a:rPr lang="en-US">
                <a:solidFill>
                  <a:srgbClr val="000000"/>
                </a:solidFill>
              </a:rPr>
              <a:t>R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  <a:r>
              <a:rPr lang="ru-RU">
                <a:solidFill>
                  <a:srgbClr val="000000"/>
                </a:solidFill>
              </a:rPr>
              <a:t> – объединение всех конформных соответствий и </a:t>
            </a:r>
            <a:r>
              <a:rPr lang="en-US">
                <a:solidFill>
                  <a:srgbClr val="000000"/>
                </a:solidFill>
              </a:rPr>
              <a:t>R</a:t>
            </a:r>
            <a:r>
              <a:rPr lang="ru-RU">
                <a:solidFill>
                  <a:srgbClr val="000000"/>
                </a:solidFill>
              </a:rPr>
              <a:t>2 – его пересечение с </a:t>
            </a:r>
            <a:r>
              <a:rPr lang="en-US">
                <a:solidFill>
                  <a:srgbClr val="000000"/>
                </a:solidFill>
              </a:rPr>
              <a:t>H</a:t>
            </a:r>
            <a:r>
              <a:rPr lang="ru-RU">
                <a:solidFill>
                  <a:srgbClr val="000000"/>
                </a:solidFill>
              </a:rPr>
              <a:t>-соответствием</a:t>
            </a:r>
            <a:r>
              <a:rPr lang="en-US">
                <a:solidFill>
                  <a:srgbClr val="000000"/>
                </a:solidFill>
              </a:rPr>
              <a:t>.</a:t>
            </a:r>
            <a:endParaRPr lang="ru-RU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2E594-F269-4E2C-8420-643DB2C28BD7}" type="slidenum">
              <a:rPr lang="ru-RU"/>
              <a:pPr/>
              <a:t>14</a:t>
            </a:fld>
            <a:endParaRPr lang="ru-RU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0F1BD-823B-437E-89E6-F67F56C33465}" type="slidenum">
              <a:rPr lang="ru-RU"/>
              <a:pPr/>
              <a:t>15</a:t>
            </a:fld>
            <a:endParaRPr lang="ru-RU"/>
          </a:p>
        </p:txBody>
      </p:sp>
      <p:sp>
        <p:nvSpPr>
          <p:cNvPr id="111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 b="1" u="sng"/>
              <a:t>Тестирование</a:t>
            </a:r>
            <a:r>
              <a:rPr lang="ru-RU"/>
              <a:t> – это проверка конформности в процессе эксперимента.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 </a:t>
            </a:r>
            <a:r>
              <a:rPr lang="ru-RU" b="1" u="sng"/>
              <a:t>Для конформности типа симуляции</a:t>
            </a:r>
            <a:r>
              <a:rPr lang="ru-RU"/>
              <a:t> требуется операция опроса текущего состояния реализации.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b="1" u="sng">
                <a:sym typeface="Symbol" pitchFamily="18" charset="2"/>
              </a:rPr>
              <a:t>Тест</a:t>
            </a:r>
            <a:r>
              <a:rPr lang="ru-RU">
                <a:sym typeface="Symbol" pitchFamily="18" charset="2"/>
              </a:rPr>
              <a:t> </a:t>
            </a:r>
            <a:r>
              <a:rPr lang="ru-RU"/>
              <a:t>– это инструкция, каждый пункт которой описывает либо рестарт системы, либо тестовое воздействие (кнопку) и в зависимости от полученных наблюдения и постсостояния – следующий пункт или вердикт (</a:t>
            </a:r>
            <a:r>
              <a:rPr lang="en-US" b="1" i="1"/>
              <a:t>pass</a:t>
            </a:r>
            <a:r>
              <a:rPr lang="ru-RU"/>
              <a:t> или </a:t>
            </a:r>
            <a:r>
              <a:rPr lang="en-US" b="1" i="1"/>
              <a:t>fail</a:t>
            </a:r>
            <a:r>
              <a:rPr lang="ru-RU"/>
              <a:t>).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 </a:t>
            </a:r>
            <a:r>
              <a:rPr lang="ru-RU"/>
              <a:t>Реализация </a:t>
            </a:r>
            <a:r>
              <a:rPr lang="ru-RU" b="1" i="1"/>
              <a:t>проходит</a:t>
            </a:r>
            <a:r>
              <a:rPr lang="ru-RU"/>
              <a:t> тест, если тестирование </a:t>
            </a:r>
            <a:r>
              <a:rPr lang="ru-RU" b="1" i="1" u="sng"/>
              <a:t>никогда</a:t>
            </a:r>
            <a:r>
              <a:rPr lang="ru-RU"/>
              <a:t> не дает вердикт </a:t>
            </a:r>
            <a:r>
              <a:rPr lang="en-US" b="1" i="1"/>
              <a:t>fail</a:t>
            </a:r>
            <a:r>
              <a:rPr lang="ru-RU"/>
              <a:t>. Никогда – это значит ни при каком возможном проявлении недетерминизма реализации.</a:t>
            </a:r>
          </a:p>
          <a:p>
            <a:pPr>
              <a:lnSpc>
                <a:spcPct val="80000"/>
              </a:lnSpc>
            </a:pPr>
            <a:r>
              <a:rPr lang="ru-RU"/>
              <a:t>Тест </a:t>
            </a:r>
            <a:r>
              <a:rPr lang="ru-RU" b="1" i="1"/>
              <a:t>значимый</a:t>
            </a:r>
            <a:r>
              <a:rPr lang="ru-RU"/>
              <a:t>, если каждая конформная реализация его проходит.</a:t>
            </a:r>
          </a:p>
          <a:p>
            <a:pPr>
              <a:lnSpc>
                <a:spcPct val="80000"/>
              </a:lnSpc>
            </a:pPr>
            <a:r>
              <a:rPr lang="ru-RU"/>
              <a:t>Тест </a:t>
            </a:r>
            <a:r>
              <a:rPr lang="ru-RU" b="1" i="1"/>
              <a:t>исчерпывающий</a:t>
            </a:r>
            <a:r>
              <a:rPr lang="ru-RU"/>
              <a:t>, если каждая неконформная реализация его не проходит.</a:t>
            </a:r>
          </a:p>
          <a:p>
            <a:pPr>
              <a:lnSpc>
                <a:spcPct val="80000"/>
              </a:lnSpc>
            </a:pPr>
            <a:r>
              <a:rPr lang="ru-RU"/>
              <a:t>Тест </a:t>
            </a:r>
            <a:r>
              <a:rPr lang="ru-RU" b="1" i="1"/>
              <a:t>полный</a:t>
            </a:r>
            <a:r>
              <a:rPr lang="ru-RU"/>
              <a:t>, если он значимый и исчерпывающий.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 Для проверки симуляции н</a:t>
            </a:r>
            <a:r>
              <a:rPr lang="ru-RU"/>
              <a:t>ужно проверить все переходы, где наблюдение разрешается кнопкой </a:t>
            </a:r>
            <a:r>
              <a:rPr lang="en-US"/>
              <a:t>H</a:t>
            </a:r>
            <a:r>
              <a:rPr lang="ru-RU"/>
              <a:t>-безопасной в пресостоянии, которое достижимо при безопасном тестировании.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Для этого предполагается выполненной следующая </a:t>
            </a:r>
            <a:r>
              <a:rPr lang="ru-RU" b="1" i="1"/>
              <a:t>гипотеза глобального тестирования:</a:t>
            </a:r>
            <a:r>
              <a:rPr lang="ru-RU"/>
              <a:t> любую пару из наблюдения, разрешаемого данной кнопкой, и постсостояния можно получить за конечное число нажатий этой кнопки в пресостоянии.</a:t>
            </a:r>
          </a:p>
          <a:p>
            <a:pPr>
              <a:lnSpc>
                <a:spcPct val="80000"/>
              </a:lnSpc>
            </a:pPr>
            <a:r>
              <a:rPr lang="ru-RU"/>
              <a:t>Кроме того, любое состояние, достижимое из начального состояния по пустой трассе, то есть по </a:t>
            </a:r>
            <a:r>
              <a:rPr lang="ru-RU">
                <a:sym typeface="Symbol" pitchFamily="18" charset="2"/>
              </a:rPr>
              <a:t>-переходам,</a:t>
            </a:r>
            <a:r>
              <a:rPr lang="en-US"/>
              <a:t> </a:t>
            </a:r>
            <a:r>
              <a:rPr lang="ru-RU">
                <a:sym typeface="Euclid Symbol" pitchFamily="18" charset="2"/>
              </a:rPr>
              <a:t>можно получить за конечное число рестартов.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BEB32-6A40-4E97-8E9F-14CF48805F53}" type="slidenum">
              <a:rPr lang="ru-RU"/>
              <a:pPr/>
              <a:t>16</a:t>
            </a:fld>
            <a:endParaRPr lang="ru-RU"/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/>
              <a:t>Сначала рассмотрим тестирования теоретически, то есть без учета практических ограничений.</a:t>
            </a:r>
          </a:p>
          <a:p>
            <a:pPr algn="just">
              <a:lnSpc>
                <a:spcPct val="80000"/>
              </a:lnSpc>
            </a:pPr>
            <a:r>
              <a:rPr lang="ru-RU"/>
              <a:t>Если спецификация разрешает разрушение с самого начала до нажатия какой-либо кнопки, то все реализации формально конформны и тестирование не требуется.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В противном случае определим множество </a:t>
            </a:r>
            <a:r>
              <a:rPr lang="en-US">
                <a:sym typeface="Webdings" pitchFamily="18" charset="2"/>
              </a:rPr>
              <a:t>N</a:t>
            </a:r>
            <a:r>
              <a:rPr lang="ru-RU">
                <a:sym typeface="Webdings" pitchFamily="18" charset="2"/>
              </a:rPr>
              <a:t> неконформных пар состояний реализации </a:t>
            </a:r>
            <a:r>
              <a:rPr lang="en-US">
                <a:sym typeface="Webdings" pitchFamily="18" charset="2"/>
              </a:rPr>
              <a:t>i </a:t>
            </a:r>
            <a:r>
              <a:rPr lang="ru-RU">
                <a:sym typeface="Webdings" pitchFamily="18" charset="2"/>
              </a:rPr>
              <a:t>и спецификации </a:t>
            </a:r>
            <a:r>
              <a:rPr lang="en-US">
                <a:sym typeface="Webdings" pitchFamily="18" charset="2"/>
              </a:rPr>
              <a:t>s </a:t>
            </a:r>
            <a:r>
              <a:rPr lang="ru-RU">
                <a:sym typeface="Webdings" pitchFamily="18" charset="2"/>
              </a:rPr>
              <a:t>из соответствия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Во-первых, пара </a:t>
            </a:r>
            <a:r>
              <a:rPr lang="en-US">
                <a:sym typeface="Webdings" pitchFamily="18" charset="2"/>
              </a:rPr>
              <a:t>(i,s) </a:t>
            </a:r>
            <a:r>
              <a:rPr lang="ru-RU">
                <a:sym typeface="Webdings" pitchFamily="18" charset="2"/>
              </a:rPr>
              <a:t>неконформна, если в реализационном состоянии </a:t>
            </a:r>
            <a:r>
              <a:rPr lang="en-US">
                <a:sym typeface="Webdings" pitchFamily="18" charset="2"/>
              </a:rPr>
              <a:t>i </a:t>
            </a:r>
            <a:r>
              <a:rPr lang="ru-RU">
                <a:sym typeface="Webdings" pitchFamily="18" charset="2"/>
              </a:rPr>
              <a:t>при нажатии некоторой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-безопасной кнопки </a:t>
            </a:r>
            <a:r>
              <a:rPr lang="en-US">
                <a:sym typeface="Webdings" pitchFamily="18" charset="2"/>
              </a:rPr>
              <a:t>P </a:t>
            </a:r>
            <a:r>
              <a:rPr lang="ru-RU">
                <a:sym typeface="Webdings" pitchFamily="18" charset="2"/>
              </a:rPr>
              <a:t>можно получить такое наблюдение</a:t>
            </a:r>
            <a:r>
              <a:rPr lang="en-US">
                <a:sym typeface="Webdings" pitchFamily="18" charset="2"/>
              </a:rPr>
              <a:t> u</a:t>
            </a:r>
            <a:r>
              <a:rPr lang="ru-RU">
                <a:sym typeface="Webdings" pitchFamily="18" charset="2"/>
              </a:rPr>
              <a:t>, которое нельзя получить в состоянии спецификации</a:t>
            </a:r>
            <a:r>
              <a:rPr lang="en-US">
                <a:sym typeface="Webdings" pitchFamily="18" charset="2"/>
              </a:rPr>
              <a:t> s</a:t>
            </a:r>
            <a:r>
              <a:rPr lang="ru-RU">
                <a:sym typeface="Webdings" pitchFamily="18" charset="2"/>
              </a:rPr>
              <a:t>, хотя кнопка </a:t>
            </a:r>
            <a:r>
              <a:rPr lang="en-US">
                <a:sym typeface="Webdings" pitchFamily="18" charset="2"/>
              </a:rPr>
              <a:t>P </a:t>
            </a:r>
            <a:r>
              <a:rPr lang="ru-RU">
                <a:sym typeface="Webdings" pitchFamily="18" charset="2"/>
              </a:rPr>
              <a:t>безопасна в состоянии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Во-вторых, если после такого наблюдения </a:t>
            </a:r>
            <a:r>
              <a:rPr lang="en-US">
                <a:sym typeface="Webdings" pitchFamily="18" charset="2"/>
              </a:rPr>
              <a:t>u </a:t>
            </a:r>
            <a:r>
              <a:rPr lang="ru-RU">
                <a:sym typeface="Webdings" pitchFamily="18" charset="2"/>
              </a:rPr>
              <a:t>мы можем оказаться в реализации в таком постсостоянии</a:t>
            </a:r>
            <a:r>
              <a:rPr lang="en-US">
                <a:sym typeface="Webdings" pitchFamily="18" charset="2"/>
              </a:rPr>
              <a:t> i`</a:t>
            </a:r>
            <a:r>
              <a:rPr lang="ru-RU">
                <a:sym typeface="Webdings" pitchFamily="18" charset="2"/>
              </a:rPr>
              <a:t>, что любое постсостояние спецификации </a:t>
            </a:r>
            <a:r>
              <a:rPr lang="en-US">
                <a:sym typeface="Webdings" pitchFamily="18" charset="2"/>
              </a:rPr>
              <a:t>s` </a:t>
            </a:r>
            <a:r>
              <a:rPr lang="ru-RU">
                <a:sym typeface="Webdings" pitchFamily="18" charset="2"/>
              </a:rPr>
              <a:t>после того же наблюдения </a:t>
            </a:r>
            <a:r>
              <a:rPr lang="en-US">
                <a:sym typeface="Webdings" pitchFamily="18" charset="2"/>
              </a:rPr>
              <a:t>u </a:t>
            </a:r>
            <a:r>
              <a:rPr lang="ru-RU">
                <a:sym typeface="Webdings" pitchFamily="18" charset="2"/>
              </a:rPr>
              <a:t>образует с состоянием </a:t>
            </a:r>
            <a:r>
              <a:rPr lang="en-US">
                <a:sym typeface="Webdings" pitchFamily="18" charset="2"/>
              </a:rPr>
              <a:t>i`</a:t>
            </a:r>
            <a:r>
              <a:rPr lang="ru-RU">
                <a:sym typeface="Webdings" pitchFamily="18" charset="2"/>
              </a:rPr>
              <a:t> неконформную пару.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Конформность эквивалентна тому, что пара начальных состояний реализации и спецификации конформна, т.е. не принадлежит множеству </a:t>
            </a:r>
            <a:r>
              <a:rPr lang="en-US">
                <a:sym typeface="Webdings" pitchFamily="18" charset="2"/>
              </a:rPr>
              <a:t>N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Правила вывода для множества </a:t>
            </a:r>
            <a:r>
              <a:rPr lang="en-US">
                <a:sym typeface="Webdings" pitchFamily="18" charset="2"/>
              </a:rPr>
              <a:t>N</a:t>
            </a:r>
            <a:r>
              <a:rPr lang="ru-RU">
                <a:sym typeface="Webdings" pitchFamily="18" charset="2"/>
              </a:rPr>
              <a:t> определяют граф вывода.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Вершины – это неконформные пары состояний.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Дуга ведет из пары (</a:t>
            </a:r>
            <a:r>
              <a:rPr lang="en-US">
                <a:sym typeface="Webdings" pitchFamily="18" charset="2"/>
              </a:rPr>
              <a:t>i,s)</a:t>
            </a:r>
            <a:r>
              <a:rPr lang="ru-RU">
                <a:sym typeface="Webdings" pitchFamily="18" charset="2"/>
              </a:rPr>
              <a:t> в пару (</a:t>
            </a:r>
            <a:r>
              <a:rPr lang="en-US">
                <a:sym typeface="Webdings" pitchFamily="18" charset="2"/>
              </a:rPr>
              <a:t>i`,s`) </a:t>
            </a:r>
            <a:r>
              <a:rPr lang="ru-RU">
                <a:sym typeface="Webdings" pitchFamily="18" charset="2"/>
              </a:rPr>
              <a:t>и помечена парой (</a:t>
            </a:r>
            <a:r>
              <a:rPr lang="en-US">
                <a:sym typeface="Webdings" pitchFamily="18" charset="2"/>
              </a:rPr>
              <a:t>u,i`)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Она соответствует 2-ому правилу вывода, когда постсостояния </a:t>
            </a:r>
            <a:r>
              <a:rPr lang="en-US">
                <a:sym typeface="Webdings" pitchFamily="18" charset="2"/>
              </a:rPr>
              <a:t>i` </a:t>
            </a:r>
            <a:r>
              <a:rPr lang="ru-RU">
                <a:sym typeface="Webdings" pitchFamily="18" charset="2"/>
              </a:rPr>
              <a:t>и</a:t>
            </a:r>
            <a:r>
              <a:rPr lang="en-US">
                <a:sym typeface="Webdings" pitchFamily="18" charset="2"/>
              </a:rPr>
              <a:t> s`</a:t>
            </a:r>
            <a:r>
              <a:rPr lang="ru-RU">
                <a:sym typeface="Webdings" pitchFamily="18" charset="2"/>
              </a:rPr>
              <a:t> достижимы из пресостояний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 и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, соответственно, по наблюдению </a:t>
            </a:r>
            <a:r>
              <a:rPr lang="en-US">
                <a:sym typeface="Webdings" pitchFamily="18" charset="2"/>
              </a:rPr>
              <a:t>u</a:t>
            </a:r>
            <a:r>
              <a:rPr lang="ru-RU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 Деревом вывода будем называть дерево маршрутов графа вывода, начинающихся в паре начальных состояний.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Корень дерева – пустой маршрут, а листься – маршруты, заканчивающиеся в вершинах, полученных по 1-ому правилу вывода.</a:t>
            </a:r>
          </a:p>
          <a:p>
            <a:pPr>
              <a:lnSpc>
                <a:spcPct val="80000"/>
              </a:lnSpc>
            </a:pPr>
            <a:r>
              <a:rPr lang="ru-RU" sz="800"/>
              <a:t>Если маршрут дерева не листовой, он должен продолжаться в дереве теми и только</a:t>
            </a:r>
            <a:r>
              <a:rPr lang="en-US" sz="800"/>
              <a:t> </a:t>
            </a:r>
            <a:r>
              <a:rPr lang="ru-RU" sz="800"/>
              <a:t>теми дугами, которые соответствуют</a:t>
            </a:r>
            <a:r>
              <a:rPr lang="en-US" sz="800"/>
              <a:t> </a:t>
            </a:r>
            <a:r>
              <a:rPr lang="ru-RU" sz="800"/>
              <a:t>одному применению правила вывода 2, то есть</a:t>
            </a:r>
            <a:r>
              <a:rPr lang="en-US" sz="800"/>
              <a:t> </a:t>
            </a:r>
            <a:r>
              <a:rPr lang="ru-RU" sz="800"/>
              <a:t>помеченными одной парой (</a:t>
            </a:r>
            <a:r>
              <a:rPr lang="en-US" sz="800"/>
              <a:t>u</a:t>
            </a:r>
            <a:r>
              <a:rPr lang="ru-RU" sz="800"/>
              <a:t>,</a:t>
            </a:r>
            <a:r>
              <a:rPr lang="en-US" sz="800"/>
              <a:t>i`</a:t>
            </a:r>
            <a:r>
              <a:rPr lang="ru-RU" sz="800"/>
              <a:t>) и ведущими во все пары (</a:t>
            </a:r>
            <a:r>
              <a:rPr lang="en-US" sz="800"/>
              <a:t>i`</a:t>
            </a:r>
            <a:r>
              <a:rPr lang="ru-RU" sz="800"/>
              <a:t>,</a:t>
            </a:r>
            <a:r>
              <a:rPr lang="en-US" sz="800"/>
              <a:t>s`</a:t>
            </a:r>
            <a:r>
              <a:rPr lang="ru-RU" sz="800"/>
              <a:t>). </a:t>
            </a:r>
            <a:endParaRPr lang="en-US" sz="800"/>
          </a:p>
          <a:p>
            <a:pPr>
              <a:lnSpc>
                <a:spcPct val="80000"/>
              </a:lnSpc>
            </a:pPr>
            <a:endParaRPr lang="en-US" sz="800"/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Понятно, что если пара начальных состояний не принадлежит множеству </a:t>
            </a:r>
            <a:r>
              <a:rPr lang="en-US">
                <a:sym typeface="Webdings" pitchFamily="18" charset="2"/>
              </a:rPr>
              <a:t>N</a:t>
            </a:r>
            <a:r>
              <a:rPr lang="ru-RU">
                <a:sym typeface="Webdings" pitchFamily="18" charset="2"/>
              </a:rPr>
              <a:t>, то есть реализация конформна, то нет ни одного дерева вывода. В противном случае по данному графу вывода, вообще говоря, может быть построено много различных деревьев вывода.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8C6C7-5519-4CB0-867D-8D77302C4715}" type="slidenum">
              <a:rPr lang="ru-RU"/>
              <a:pPr/>
              <a:t>17</a:t>
            </a:fld>
            <a:endParaRPr lang="ru-RU"/>
          </a:p>
        </p:txBody>
      </p:sp>
      <p:sp>
        <p:nvSpPr>
          <p:cNvPr id="112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/>
              <a:t>Если пара начальных состояний неконформна, но все деревья выводы бесконечны, то любой тест за конечное время  не определит неконформность. </a:t>
            </a:r>
          </a:p>
          <a:p>
            <a:pPr>
              <a:lnSpc>
                <a:spcPct val="80000"/>
              </a:lnSpc>
            </a:pPr>
            <a:r>
              <a:rPr lang="ru-RU"/>
              <a:t>Есть пример такой реализации, т.е. на классе всех </a:t>
            </a:r>
            <a:r>
              <a:rPr lang="en-US"/>
              <a:t>H</a:t>
            </a:r>
            <a:r>
              <a:rPr lang="ru-RU"/>
              <a:t>-безопасных реализаций существуют только значимые тесты.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Один из таких значимых тестов оказывается полным</a:t>
            </a:r>
            <a:r>
              <a:rPr lang="ru-RU"/>
              <a:t> на </a:t>
            </a:r>
            <a:r>
              <a:rPr lang="ru-RU" u="sng"/>
              <a:t>подклассе</a:t>
            </a:r>
            <a:r>
              <a:rPr lang="ru-RU"/>
              <a:t> реализаций, где либо нет ни одного дерева вывода (что означает конформность), либо есть деревья вывода (что означает неконформность), и одно из таких деревьев </a:t>
            </a:r>
            <a:r>
              <a:rPr lang="ru-RU" u="sng"/>
              <a:t>конечно</a:t>
            </a:r>
            <a:r>
              <a:rPr lang="ru-RU"/>
              <a:t>. 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Для работы такого теста, кроме глобального тестирования, требуется перечислимость следующих множеств: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ru-RU">
                <a:sym typeface="Webdings" pitchFamily="18" charset="2"/>
              </a:rPr>
              <a:t>Множество состояний спецификации, достижимых по пустой трассе.</a:t>
            </a:r>
            <a:endParaRPr lang="en-US">
              <a:sym typeface="Webdings" pitchFamily="18" charset="2"/>
            </a:endParaRP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ru-RU">
                <a:sym typeface="Webdings" pitchFamily="18" charset="2"/>
              </a:rPr>
              <a:t>Множество </a:t>
            </a:r>
            <a:r>
              <a:rPr lang="en-US">
                <a:sym typeface="Webdings" pitchFamily="18" charset="2"/>
              </a:rPr>
              <a:t>P(s)</a:t>
            </a:r>
            <a:r>
              <a:rPr lang="ru-RU">
                <a:sym typeface="Webdings" pitchFamily="18" charset="2"/>
              </a:rPr>
              <a:t> кнопок, безопасных в состоянии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, для каждого состояния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, достижимого при безопасном тестировании.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ru-RU">
                <a:sym typeface="Webdings" pitchFamily="18" charset="2"/>
              </a:rPr>
              <a:t>Множество </a:t>
            </a:r>
            <a:r>
              <a:rPr lang="ru-RU"/>
              <a:t>s</a:t>
            </a:r>
            <a:r>
              <a:rPr lang="ru-RU" b="1" i="1"/>
              <a:t> after </a:t>
            </a:r>
            <a:r>
              <a:rPr lang="ru-RU">
                <a:sym typeface="Euclid Symbol" pitchFamily="18" charset="2"/>
              </a:rPr>
              <a:t>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</a:t>
            </a:r>
            <a:r>
              <a:rPr lang="ru-RU">
                <a:sym typeface="Webdings" pitchFamily="18" charset="2"/>
              </a:rPr>
              <a:t> постсостояний, достижимых из данного состояния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, для каждого состояния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, достижимого при безопасном тестировании.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Теперь сформулируем условия, при которых существует полный тест, то есть когда для неконформной реализации существует конечное дерево вывода.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Дерево вывода конечно тогда и только тогда, когда оно имеет конечное ветвление.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А это бывает тогда и только тогда, когда конечно каждое из множеств </a:t>
            </a:r>
            <a:r>
              <a:rPr lang="ru-RU"/>
              <a:t>s</a:t>
            </a:r>
            <a:r>
              <a:rPr lang="ru-RU" b="1" i="1"/>
              <a:t> after </a:t>
            </a:r>
            <a:r>
              <a:rPr lang="ru-RU">
                <a:sym typeface="Euclid Symbol" pitchFamily="18" charset="2"/>
              </a:rPr>
              <a:t>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</a:t>
            </a:r>
            <a:r>
              <a:rPr lang="ru-RU">
                <a:sym typeface="Webdings" pitchFamily="18" charset="2"/>
              </a:rPr>
              <a:t> 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Для этого </a:t>
            </a:r>
            <a:r>
              <a:rPr lang="ru-RU" u="sng">
                <a:sym typeface="Webdings" pitchFamily="18" charset="2"/>
              </a:rPr>
              <a:t>достаточно</a:t>
            </a:r>
            <a:r>
              <a:rPr lang="ru-RU">
                <a:sym typeface="Webdings" pitchFamily="18" charset="2"/>
              </a:rPr>
              <a:t>, чтобы в каждом безопасно достижимом состоянии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 были конечны,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во-первых, число переходов по каждому безопасному действию, и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во-вторых, конечно множество состояний, достижимых из </a:t>
            </a:r>
            <a:r>
              <a:rPr lang="en-US">
                <a:sym typeface="Webdings" pitchFamily="18" charset="2"/>
              </a:rPr>
              <a:t>s</a:t>
            </a:r>
            <a:r>
              <a:rPr lang="ru-RU">
                <a:sym typeface="Webdings" pitchFamily="18" charset="2"/>
              </a:rPr>
              <a:t> по пустой трассе.</a:t>
            </a:r>
            <a:endParaRPr lang="ru-RU"/>
          </a:p>
          <a:p>
            <a:pPr>
              <a:lnSpc>
                <a:spcPct val="80000"/>
              </a:lnSpc>
            </a:pPr>
            <a:endParaRPr lang="ru-RU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DBB40-CE86-476F-94D9-31DB9C03FDB7}" type="slidenum">
              <a:rPr lang="ru-RU"/>
              <a:pPr/>
              <a:t>18</a:t>
            </a:fld>
            <a:endParaRPr lang="ru-RU"/>
          </a:p>
        </p:txBody>
      </p:sp>
      <p:sp>
        <p:nvSpPr>
          <p:cNvPr id="117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85FC3-DE06-4FA4-AD54-2160F88DBD33}" type="slidenum">
              <a:rPr lang="ru-RU"/>
              <a:pPr/>
              <a:t>19</a:t>
            </a:fld>
            <a:endParaRPr lang="ru-RU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/>
              <a:t>Если пара начальных состояний неконформна, но все деревья выводы бесконечны, то любой тест за конечное время  не определит неконформность. </a:t>
            </a:r>
          </a:p>
          <a:p>
            <a:r>
              <a:rPr lang="ru-RU" sz="1800"/>
              <a:t>Есть пример такой реализации, т.е. на классе всех </a:t>
            </a:r>
            <a:r>
              <a:rPr lang="en-US" sz="1800"/>
              <a:t>H</a:t>
            </a:r>
            <a:r>
              <a:rPr lang="ru-RU" sz="1800"/>
              <a:t>-безопасных реализаций существуют только значимые тесты.</a:t>
            </a:r>
          </a:p>
          <a:p>
            <a:r>
              <a:rPr lang="ru-RU" sz="1800">
                <a:sym typeface="Webdings" pitchFamily="18" charset="2"/>
              </a:rPr>
              <a:t>Один из таких значимых тестов оказывается полным</a:t>
            </a:r>
            <a:r>
              <a:rPr lang="ru-RU" sz="1800"/>
              <a:t> на </a:t>
            </a:r>
            <a:r>
              <a:rPr lang="ru-RU" sz="1800" u="sng"/>
              <a:t>подклассе</a:t>
            </a:r>
            <a:r>
              <a:rPr lang="ru-RU" sz="1800"/>
              <a:t> реализаций, где либо нет ни одного дерева вывода (что означает конформность), либо есть деревья вывода (что означает неконформность), и одно из таких деревьев </a:t>
            </a:r>
            <a:r>
              <a:rPr lang="ru-RU" sz="1800" u="sng"/>
              <a:t>конечно</a:t>
            </a:r>
            <a:r>
              <a:rPr lang="ru-RU" sz="1800"/>
              <a:t>. </a:t>
            </a:r>
          </a:p>
          <a:p>
            <a:r>
              <a:rPr lang="ru-RU" sz="1800">
                <a:sym typeface="Webdings" pitchFamily="18" charset="2"/>
              </a:rPr>
              <a:t>Для работы такого теста, кроме глобального тестирования, требуется перечислимость следующих множеств:</a:t>
            </a:r>
          </a:p>
          <a:p>
            <a:pPr lvl="1">
              <a:buFontTx/>
              <a:buChar char="•"/>
            </a:pPr>
            <a:r>
              <a:rPr lang="ru-RU" sz="1800">
                <a:sym typeface="Webdings" pitchFamily="18" charset="2"/>
              </a:rPr>
              <a:t>Множество состояний спецификации, достижимых по пустой трассе.</a:t>
            </a:r>
            <a:endParaRPr lang="en-US" sz="1800">
              <a:sym typeface="Webdings" pitchFamily="18" charset="2"/>
            </a:endParaRPr>
          </a:p>
          <a:p>
            <a:pPr lvl="1">
              <a:buFontTx/>
              <a:buChar char="•"/>
            </a:pPr>
            <a:r>
              <a:rPr lang="ru-RU" sz="1800">
                <a:sym typeface="Webdings" pitchFamily="18" charset="2"/>
              </a:rPr>
              <a:t>Множество </a:t>
            </a:r>
            <a:r>
              <a:rPr lang="en-US" sz="1800">
                <a:sym typeface="Webdings" pitchFamily="18" charset="2"/>
              </a:rPr>
              <a:t>P(s)</a:t>
            </a:r>
            <a:r>
              <a:rPr lang="ru-RU" sz="1800">
                <a:sym typeface="Webdings" pitchFamily="18" charset="2"/>
              </a:rPr>
              <a:t> кнопок, безопасных в состоянии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, для каждого состояния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, достижимого при безопасном тестировании.</a:t>
            </a:r>
          </a:p>
          <a:p>
            <a:pPr lvl="1">
              <a:buFontTx/>
              <a:buChar char="•"/>
            </a:pPr>
            <a:r>
              <a:rPr lang="ru-RU" sz="1800">
                <a:sym typeface="Webdings" pitchFamily="18" charset="2"/>
              </a:rPr>
              <a:t>Множество </a:t>
            </a:r>
            <a:r>
              <a:rPr lang="ru-RU" sz="1800"/>
              <a:t>s</a:t>
            </a:r>
            <a:r>
              <a:rPr lang="ru-RU" sz="1800" b="1" i="1"/>
              <a:t> after </a:t>
            </a:r>
            <a:r>
              <a:rPr lang="ru-RU" sz="1800">
                <a:sym typeface="Euclid Symbol" pitchFamily="18" charset="2"/>
              </a:rPr>
              <a:t></a:t>
            </a:r>
            <a:r>
              <a:rPr lang="ru-RU" sz="1800"/>
              <a:t>u</a:t>
            </a:r>
            <a:r>
              <a:rPr lang="ru-RU" sz="1800">
                <a:sym typeface="Euclid Symbol" pitchFamily="18" charset="2"/>
              </a:rPr>
              <a:t></a:t>
            </a:r>
            <a:r>
              <a:rPr lang="ru-RU" sz="1800">
                <a:sym typeface="Webdings" pitchFamily="18" charset="2"/>
              </a:rPr>
              <a:t> постсостояний, достижимых из данного состояния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, для каждого состояния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, достижимого при безопасном тестировании.</a:t>
            </a:r>
          </a:p>
          <a:p>
            <a:r>
              <a:rPr lang="ru-RU" sz="1800">
                <a:sym typeface="Webdings" pitchFamily="18" charset="2"/>
              </a:rPr>
              <a:t>Теперь сформулируем условия, при которых существует полный тест, то есть когда для неконформной реализации существует конечное дерево вывода.</a:t>
            </a:r>
          </a:p>
          <a:p>
            <a:r>
              <a:rPr lang="ru-RU" sz="1800">
                <a:sym typeface="Webdings" pitchFamily="18" charset="2"/>
              </a:rPr>
              <a:t>Дерево вывода конечно тогда и только тогда, когда оно имеет конечное ветвление.</a:t>
            </a:r>
          </a:p>
          <a:p>
            <a:r>
              <a:rPr lang="ru-RU" sz="1800">
                <a:sym typeface="Webdings" pitchFamily="18" charset="2"/>
              </a:rPr>
              <a:t>А это бывает тогда и только тогда, когда конечно каждое из множеств </a:t>
            </a:r>
            <a:r>
              <a:rPr lang="ru-RU" sz="1800"/>
              <a:t>s</a:t>
            </a:r>
            <a:r>
              <a:rPr lang="ru-RU" sz="1800" b="1" i="1"/>
              <a:t> after </a:t>
            </a:r>
            <a:r>
              <a:rPr lang="ru-RU" sz="1800">
                <a:sym typeface="Euclid Symbol" pitchFamily="18" charset="2"/>
              </a:rPr>
              <a:t></a:t>
            </a:r>
            <a:r>
              <a:rPr lang="ru-RU" sz="1800"/>
              <a:t>u</a:t>
            </a:r>
            <a:r>
              <a:rPr lang="ru-RU" sz="1800">
                <a:sym typeface="Euclid Symbol" pitchFamily="18" charset="2"/>
              </a:rPr>
              <a:t></a:t>
            </a:r>
            <a:r>
              <a:rPr lang="ru-RU" sz="1800">
                <a:sym typeface="Webdings" pitchFamily="18" charset="2"/>
              </a:rPr>
              <a:t> .</a:t>
            </a:r>
          </a:p>
          <a:p>
            <a:r>
              <a:rPr lang="ru-RU" sz="1800">
                <a:sym typeface="Webdings" pitchFamily="18" charset="2"/>
              </a:rPr>
              <a:t>Для этого </a:t>
            </a:r>
            <a:r>
              <a:rPr lang="ru-RU" sz="1800" u="sng">
                <a:sym typeface="Webdings" pitchFamily="18" charset="2"/>
              </a:rPr>
              <a:t>достаточно</a:t>
            </a:r>
            <a:r>
              <a:rPr lang="ru-RU" sz="1800">
                <a:sym typeface="Webdings" pitchFamily="18" charset="2"/>
              </a:rPr>
              <a:t>, чтобы в каждом безопасно достижимом состоянии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 были конечны,</a:t>
            </a:r>
          </a:p>
          <a:p>
            <a:r>
              <a:rPr lang="ru-RU" sz="1800">
                <a:sym typeface="Webdings" pitchFamily="18" charset="2"/>
              </a:rPr>
              <a:t>во-первых, число переходов по каждому безопасному действию, и</a:t>
            </a:r>
          </a:p>
          <a:p>
            <a:r>
              <a:rPr lang="ru-RU" sz="1800">
                <a:sym typeface="Webdings" pitchFamily="18" charset="2"/>
              </a:rPr>
              <a:t>во-вторых, конечно множество состояний, достижимых из </a:t>
            </a:r>
            <a:r>
              <a:rPr lang="en-US" sz="1800">
                <a:sym typeface="Webdings" pitchFamily="18" charset="2"/>
              </a:rPr>
              <a:t>s</a:t>
            </a:r>
            <a:r>
              <a:rPr lang="ru-RU" sz="1800">
                <a:sym typeface="Webdings" pitchFamily="18" charset="2"/>
              </a:rPr>
              <a:t> по пустой трассе.</a:t>
            </a:r>
            <a:endParaRPr lang="ru-RU" sz="1800"/>
          </a:p>
          <a:p>
            <a:endParaRPr lang="ru-RU" sz="180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D061C-3FE6-44FF-ABDA-698864C6DD12}" type="slidenum">
              <a:rPr lang="ru-RU"/>
              <a:pPr/>
              <a:t>2</a:t>
            </a:fld>
            <a:endParaRPr lang="ru-RU"/>
          </a:p>
        </p:txBody>
      </p:sp>
      <p:sp>
        <p:nvSpPr>
          <p:cNvPr id="94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sym typeface="Webdings" pitchFamily="18" charset="2"/>
              </a:rPr>
              <a:t></a:t>
            </a:r>
            <a:r>
              <a:rPr lang="ru-RU"/>
              <a:t>Правильность исследуемой системы понимается как ее соответствие заданным требованиям.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/>
              <a:t> Верификация правильности на основе формальных моделей предполагает, что</a:t>
            </a:r>
          </a:p>
          <a:p>
            <a:r>
              <a:rPr lang="ru-RU"/>
              <a:t>исследуемая система и требования моделируются, соответственно, реализационной и спецификационной моделями.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/>
              <a:t> Отношение «соответствует» моделируется формальным отношением моделей, называемое конформностью.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/>
              <a:t> Для того, чтобы конформность можно было проверять при тестировании, требования должны быть функциональными,</a:t>
            </a:r>
          </a:p>
          <a:p>
            <a:r>
              <a:rPr lang="ru-RU"/>
              <a:t>то есть выражаться в терминах вхаимодействия исследуемой системы с окружением.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2F37E-0F90-40DD-9E54-C3AD49061247}" type="slidenum">
              <a:rPr lang="ru-RU"/>
              <a:pPr/>
              <a:t>20</a:t>
            </a:fld>
            <a:endParaRPr lang="ru-RU"/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algn="just">
              <a:lnSpc>
                <a:spcPct val="80000"/>
              </a:lnSpc>
            </a:pPr>
            <a:r>
              <a:rPr lang="ru-RU"/>
              <a:t>В общем случае полный тест обнаруживает ошибку за конечное время, но при отсутствии ошибок может выполняться бесконечено долго.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Понятно, что это не приемлемо на практике.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Поэтому естественным практическим ограничением является требование, чтобы тест всегда заканчивался за конечное время.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Можно предложить следующие достаточные ограничения, обеспечивающие как существование полных тестов, так и выполнение требования конечности тестирования: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Число кнопок конечно и каждая кнопка (как множество действий) разрешима относительно алфавита всех внешних действий </a:t>
            </a:r>
            <a:r>
              <a:rPr lang="en-US">
                <a:sym typeface="Webdings" pitchFamily="18" charset="2"/>
              </a:rPr>
              <a:t>L</a:t>
            </a:r>
            <a:r>
              <a:rPr lang="ru-RU">
                <a:sym typeface="Webdings" pitchFamily="18" charset="2"/>
              </a:rPr>
              <a:t>.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Спецификация конечна, то есть конечно число ее состояний и переходов.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Та часть </a:t>
            </a:r>
            <a:r>
              <a:rPr lang="en-US">
                <a:sym typeface="Webdings" pitchFamily="18" charset="2"/>
              </a:rPr>
              <a:t>I</a:t>
            </a:r>
            <a:r>
              <a:rPr lang="en-US" b="1">
                <a:sym typeface="Webdings" pitchFamily="18" charset="2"/>
              </a:rPr>
              <a:t>~</a:t>
            </a:r>
            <a:r>
              <a:rPr lang="en-US">
                <a:sym typeface="Webdings" pitchFamily="18" charset="2"/>
              </a:rPr>
              <a:t> </a:t>
            </a:r>
            <a:r>
              <a:rPr lang="ru-RU">
                <a:sym typeface="Webdings" pitchFamily="18" charset="2"/>
              </a:rPr>
              <a:t>реализации</a:t>
            </a:r>
            <a:r>
              <a:rPr lang="en-US">
                <a:sym typeface="Webdings" pitchFamily="18" charset="2"/>
              </a:rPr>
              <a:t> I</a:t>
            </a:r>
            <a:r>
              <a:rPr lang="ru-RU">
                <a:sym typeface="Webdings" pitchFamily="18" charset="2"/>
              </a:rPr>
              <a:t>, которая может проходиться при безопасном тестировании, тоже конечна.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Последнее ограничение касается недетерминизма реализации.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Если реализация недетерминирована и на ее недетерминизм не налагается никаких ограничений, то конформная реализация должна тестироваться бесконечно долго, конечно, при условии, что реализационная модель нам неизвестна.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Гипотеза о глобальном тестировании здесь не помогает, поскольку она обеспечивает лишь возможность полного тестирования, но не его конечность.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Предлагается следующее ограничение, которое мы назвали </a:t>
            </a:r>
            <a:r>
              <a:rPr lang="en-US">
                <a:sym typeface="Webdings" pitchFamily="18" charset="2"/>
              </a:rPr>
              <a:t>t</a:t>
            </a:r>
            <a:r>
              <a:rPr lang="ru-RU">
                <a:sym typeface="Webdings" pitchFamily="18" charset="2"/>
              </a:rPr>
              <a:t>-недетерминизмом.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Оно означает, что если мы нажимаем некоторую кнопку в некотором пресостоянии реализации </a:t>
            </a:r>
            <a:r>
              <a:rPr lang="en-US">
                <a:sym typeface="Webdings" pitchFamily="18" charset="2"/>
              </a:rPr>
              <a:t>t</a:t>
            </a:r>
            <a:r>
              <a:rPr lang="ru-RU">
                <a:sym typeface="Webdings" pitchFamily="18" charset="2"/>
              </a:rPr>
              <a:t> раз, получаем наблюдение и опрашиваем постсостояниеЮ то гарантированно будут получены все возможные в реализации пары (наблюдение, постсостяоние).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При </a:t>
            </a:r>
            <a:r>
              <a:rPr lang="en-US">
                <a:sym typeface="Webdings" pitchFamily="18" charset="2"/>
              </a:rPr>
              <a:t>t=1</a:t>
            </a:r>
            <a:r>
              <a:rPr lang="ru-RU">
                <a:sym typeface="Webdings" pitchFamily="18" charset="2"/>
              </a:rPr>
              <a:t> реализация детерминирована.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A2BA5-DF34-4642-B8C0-5992B33EF628}" type="slidenum">
              <a:rPr lang="ru-RU"/>
              <a:pPr/>
              <a:t>21</a:t>
            </a:fld>
            <a:endParaRPr lang="ru-RU"/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algn="just">
              <a:lnSpc>
                <a:spcPct val="80000"/>
              </a:lnSpc>
            </a:pPr>
            <a:r>
              <a:rPr lang="ru-RU"/>
              <a:t>Предлагаемое тестирование симуляции разбивается на два этапа: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Сначала мы с помощью тестирования исследуем реализацию, строя ее часть, которая может быть получена при безопасном тестировании.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Потом проводим верификацию симуляции по этой части.</a:t>
            </a:r>
          </a:p>
          <a:p>
            <a:pPr marL="152400" indent="-152400">
              <a:lnSpc>
                <a:spcPct val="80000"/>
              </a:lnSpc>
            </a:pPr>
            <a:r>
              <a:rPr lang="ru-RU" sz="800"/>
              <a:t>Переход i</a:t>
            </a:r>
            <a:r>
              <a:rPr lang="ru-RU" sz="800">
                <a:sym typeface="Euclid Symbol" pitchFamily="18" charset="2"/>
              </a:rPr>
              <a:t></a:t>
            </a:r>
            <a:r>
              <a:rPr lang="ru-RU" sz="800"/>
              <a:t>u</a:t>
            </a:r>
            <a:r>
              <a:rPr lang="ru-RU" sz="800">
                <a:sym typeface="Euclid Symbol" pitchFamily="18" charset="2"/>
              </a:rPr>
              <a:t></a:t>
            </a:r>
            <a:r>
              <a:rPr lang="ru-RU" sz="800"/>
              <a:t>i` добавляется </a:t>
            </a:r>
            <a:r>
              <a:rPr lang="ru-RU" altLang="zh-TW" sz="800"/>
              <a:t>тогда, когда после опроса состояния i нажимаем кнопку P, получаем наблюдение u и опрашиваем постсостояние </a:t>
            </a:r>
            <a:r>
              <a:rPr lang="en-US" altLang="zh-TW" sz="800"/>
              <a:t>i`</a:t>
            </a:r>
            <a:r>
              <a:rPr lang="ru-RU" altLang="zh-TW" sz="800"/>
              <a:t>.</a:t>
            </a:r>
            <a:br>
              <a:rPr lang="ru-RU" altLang="zh-TW" sz="800"/>
            </a:br>
            <a:r>
              <a:rPr lang="ru-RU" altLang="zh-TW" sz="800"/>
              <a:t>Эту кнопку P назовем </a:t>
            </a:r>
            <a:r>
              <a:rPr lang="ru-RU" altLang="zh-TW" sz="800" i="1"/>
              <a:t>управляющей</a:t>
            </a:r>
            <a:r>
              <a:rPr lang="ru-RU" altLang="zh-TW" sz="800"/>
              <a:t> кнопкой этого перехода и обозначим P(i</a:t>
            </a:r>
            <a:r>
              <a:rPr lang="ru-RU" altLang="zh-TW" sz="800">
                <a:sym typeface="Euclid Symbol" pitchFamily="18" charset="2"/>
              </a:rPr>
              <a:t></a:t>
            </a:r>
            <a:r>
              <a:rPr lang="ru-RU" altLang="zh-TW" sz="800"/>
              <a:t>u</a:t>
            </a:r>
            <a:r>
              <a:rPr lang="ru-RU" altLang="zh-TW" sz="800">
                <a:sym typeface="Euclid Symbol" pitchFamily="18" charset="2"/>
              </a:rPr>
              <a:t></a:t>
            </a:r>
            <a:r>
              <a:rPr lang="ru-RU" altLang="zh-TW" sz="800"/>
              <a:t>i`).</a:t>
            </a:r>
            <a:endParaRPr lang="ru-RU"/>
          </a:p>
          <a:p>
            <a:pPr marL="152400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Для каждого полученного при опросе состояния реализации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 мы будем хранить следующие постепенно растущие множества: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Множество </a:t>
            </a:r>
            <a:r>
              <a:rPr lang="en-US">
                <a:sym typeface="Webdings" pitchFamily="18" charset="2"/>
              </a:rPr>
              <a:t>H(i)</a:t>
            </a:r>
            <a:r>
              <a:rPr lang="ru-RU">
                <a:sym typeface="Webdings" pitchFamily="18" charset="2"/>
              </a:rPr>
              <a:t> – это те состояния спецификации, которые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-соответствуют посостоянию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.</a:t>
            </a:r>
          </a:p>
          <a:p>
            <a:pPr marL="609600" lvl="1" indent="-152400" algn="just">
              <a:lnSpc>
                <a:spcPct val="80000"/>
              </a:lnSpc>
              <a:buFontTx/>
              <a:buAutoNum type="arabicPeriod"/>
            </a:pPr>
            <a:r>
              <a:rPr lang="ru-RU">
                <a:sym typeface="Webdings" pitchFamily="18" charset="2"/>
              </a:rPr>
              <a:t>Множество </a:t>
            </a:r>
            <a:r>
              <a:rPr lang="en-US">
                <a:sym typeface="Webdings" pitchFamily="18" charset="2"/>
              </a:rPr>
              <a:t>P(i)</a:t>
            </a:r>
            <a:r>
              <a:rPr lang="ru-RU">
                <a:sym typeface="Webdings" pitchFamily="18" charset="2"/>
              </a:rPr>
              <a:t>  - это кнопки, которые </a:t>
            </a:r>
            <a:r>
              <a:rPr lang="en-US">
                <a:sym typeface="Webdings" pitchFamily="18" charset="2"/>
              </a:rPr>
              <a:t>H</a:t>
            </a:r>
            <a:r>
              <a:rPr lang="ru-RU">
                <a:sym typeface="Webdings" pitchFamily="18" charset="2"/>
              </a:rPr>
              <a:t>-безопасны в состоянии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, то есть безопасны в спецификационных состояниях из </a:t>
            </a:r>
            <a:r>
              <a:rPr lang="en-US">
                <a:sym typeface="Webdings" pitchFamily="18" charset="2"/>
              </a:rPr>
              <a:t>H(s)</a:t>
            </a:r>
            <a:r>
              <a:rPr lang="ru-RU">
                <a:sym typeface="Webdings" pitchFamily="18" charset="2"/>
              </a:rPr>
              <a:t>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Кроме того, для каждой такой кнопки </a:t>
            </a:r>
            <a:r>
              <a:rPr lang="en-US">
                <a:sym typeface="Webdings" pitchFamily="18" charset="2"/>
              </a:rPr>
              <a:t>P</a:t>
            </a:r>
            <a:r>
              <a:rPr lang="ru-RU">
                <a:sym typeface="Webdings" pitchFamily="18" charset="2"/>
              </a:rPr>
              <a:t> будем хранить счетчик </a:t>
            </a:r>
            <a:r>
              <a:rPr lang="en-US">
                <a:sym typeface="Webdings" pitchFamily="18" charset="2"/>
              </a:rPr>
              <a:t>C(i,P</a:t>
            </a:r>
            <a:r>
              <a:rPr lang="ru-RU">
                <a:sym typeface="Webdings" pitchFamily="18" charset="2"/>
              </a:rPr>
              <a:t>) числа нажатий кнопки </a:t>
            </a:r>
            <a:r>
              <a:rPr lang="en-US">
                <a:sym typeface="Webdings" pitchFamily="18" charset="2"/>
              </a:rPr>
              <a:t>P</a:t>
            </a:r>
            <a:r>
              <a:rPr lang="ru-RU">
                <a:sym typeface="Webdings" pitchFamily="18" charset="2"/>
              </a:rPr>
              <a:t> в состоянии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Будем говорить, что кнопка </a:t>
            </a:r>
            <a:r>
              <a:rPr lang="en-US">
                <a:sym typeface="Webdings" pitchFamily="18" charset="2"/>
              </a:rPr>
              <a:t>P</a:t>
            </a:r>
            <a:r>
              <a:rPr lang="ru-RU">
                <a:sym typeface="Webdings" pitchFamily="18" charset="2"/>
              </a:rPr>
              <a:t> полна в состоянии </a:t>
            </a:r>
            <a:r>
              <a:rPr lang="en-US">
                <a:sym typeface="Webdings" pitchFamily="18" charset="2"/>
              </a:rPr>
              <a:t>i</a:t>
            </a:r>
            <a:r>
              <a:rPr lang="ru-RU">
                <a:sym typeface="Webdings" pitchFamily="18" charset="2"/>
              </a:rPr>
              <a:t>, если</a:t>
            </a:r>
            <a:r>
              <a:rPr lang="ru-RU"/>
              <a:t> c(P,i)=t.</a:t>
            </a:r>
          </a:p>
          <a:p>
            <a:pPr marL="609600" lvl="1" indent="-152400" algn="just">
              <a:lnSpc>
                <a:spcPct val="80000"/>
              </a:lnSpc>
            </a:pPr>
            <a:r>
              <a:rPr lang="ru-RU"/>
              <a:t>Состояние </a:t>
            </a:r>
            <a:r>
              <a:rPr lang="en-US"/>
              <a:t>i</a:t>
            </a:r>
            <a:r>
              <a:rPr lang="ru-RU"/>
              <a:t> полное, если в нем полны все кнопки из </a:t>
            </a:r>
            <a:r>
              <a:rPr lang="en-US"/>
              <a:t>P(i)</a:t>
            </a:r>
            <a:r>
              <a:rPr lang="ru-RU"/>
              <a:t>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В начале тестирования мы опрашиваем текущее состояние</a:t>
            </a:r>
            <a:r>
              <a:rPr lang="ru-RU"/>
              <a:t> i</a:t>
            </a:r>
            <a:r>
              <a:rPr lang="ru-RU" baseline="-25000"/>
              <a:t>0</a:t>
            </a:r>
            <a:r>
              <a:rPr lang="ru-RU"/>
              <a:t>`</a:t>
            </a:r>
            <a:r>
              <a:rPr lang="ru-RU">
                <a:sym typeface="Webdings" pitchFamily="18" charset="2"/>
              </a:rPr>
              <a:t> - это должно быть некоторое состояние, достижимое из начального состояния реализации по пустой трассе. Для этого состояния определяем: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H(i</a:t>
            </a:r>
            <a:r>
              <a:rPr lang="ru-RU" baseline="-25000"/>
              <a:t>0</a:t>
            </a:r>
            <a:r>
              <a:rPr lang="ru-RU"/>
              <a:t>`) состоит из всех состояний спецификации, достижимых из ее начального состояния по пустой трассе.</a:t>
            </a:r>
          </a:p>
          <a:p>
            <a:pPr marL="152400" indent="-152400" algn="just">
              <a:lnSpc>
                <a:spcPct val="80000"/>
              </a:lnSpc>
            </a:pPr>
            <a:r>
              <a:rPr lang="en-US"/>
              <a:t>P(i</a:t>
            </a:r>
            <a:r>
              <a:rPr lang="en-US" baseline="-25000"/>
              <a:t>0</a:t>
            </a:r>
            <a:r>
              <a:rPr lang="en-US"/>
              <a:t>`)</a:t>
            </a:r>
            <a:r>
              <a:rPr lang="ru-RU"/>
              <a:t> состоит из всех кнопок, безопасных в этих состояниях спецификации.</a:t>
            </a:r>
          </a:p>
          <a:p>
            <a:pPr marL="152400" indent="-152400" algn="just">
              <a:lnSpc>
                <a:spcPct val="80000"/>
              </a:lnSpc>
            </a:pPr>
            <a:r>
              <a:rPr lang="ru-RU"/>
              <a:t>Для каждой кнопки ее счетчик равен нулю.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ABBD4-6D26-499C-A89D-EBC0A9F53DFA}" type="slidenum">
              <a:rPr lang="ru-RU"/>
              <a:pPr/>
              <a:t>22</a:t>
            </a:fld>
            <a:endParaRPr lang="ru-RU"/>
          </a:p>
        </p:txBody>
      </p:sp>
      <p:sp>
        <p:nvSpPr>
          <p:cNvPr id="112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/>
              <a:t>На этом слайде изображена схема алгоритма исследования реализации.</a:t>
            </a:r>
          </a:p>
          <a:p>
            <a:pPr algn="just">
              <a:lnSpc>
                <a:spcPct val="80000"/>
              </a:lnSpc>
            </a:pPr>
            <a:r>
              <a:rPr lang="ru-RU" u="sng"/>
              <a:t>Сначала проверяем полноту текущего состояния</a:t>
            </a:r>
            <a:r>
              <a:rPr lang="ru-RU"/>
              <a:t> i.</a:t>
            </a:r>
            <a:endParaRPr lang="en-US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Если состояние </a:t>
            </a:r>
            <a:r>
              <a:rPr lang="en-US" u="sng"/>
              <a:t>i</a:t>
            </a:r>
            <a:r>
              <a:rPr lang="ru-RU" u="sng"/>
              <a:t> неполное</a:t>
            </a:r>
            <a:r>
              <a:rPr lang="ru-RU"/>
              <a:t>, в нем есть неполная кнопка P</a:t>
            </a:r>
            <a:r>
              <a:rPr lang="en-US"/>
              <a:t>, </a:t>
            </a:r>
            <a:r>
              <a:rPr lang="ru-RU"/>
              <a:t>которую мы нажимали меньше </a:t>
            </a:r>
            <a:r>
              <a:rPr lang="en-US"/>
              <a:t>t</a:t>
            </a:r>
            <a:r>
              <a:rPr lang="ru-RU"/>
              <a:t> раз.</a:t>
            </a:r>
          </a:p>
          <a:p>
            <a:pPr>
              <a:lnSpc>
                <a:spcPct val="80000"/>
              </a:lnSpc>
            </a:pPr>
            <a:r>
              <a:rPr lang="ru-RU"/>
              <a:t>Нажимаем кнопку P, получаем наблюдение </a:t>
            </a:r>
            <a:r>
              <a:rPr lang="en-US"/>
              <a:t>u</a:t>
            </a:r>
            <a:r>
              <a:rPr lang="ru-RU"/>
              <a:t> и опрашиваем состояние i`.</a:t>
            </a:r>
          </a:p>
          <a:p>
            <a:pPr>
              <a:lnSpc>
                <a:spcPct val="80000"/>
              </a:lnSpc>
            </a:pPr>
            <a:r>
              <a:rPr lang="ru-RU"/>
              <a:t>В результате строим переход i</a:t>
            </a:r>
            <a:r>
              <a:rPr lang="ru-RU">
                <a:sym typeface="Euclid Symbol" pitchFamily="18" charset="2"/>
              </a:rPr>
              <a:t>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</a:t>
            </a:r>
            <a:r>
              <a:rPr lang="ru-RU"/>
              <a:t>i`.</a:t>
            </a:r>
          </a:p>
          <a:p>
            <a:pPr>
              <a:lnSpc>
                <a:spcPct val="80000"/>
              </a:lnSpc>
            </a:pPr>
            <a:r>
              <a:rPr lang="ru-RU"/>
              <a:t>Состояние </a:t>
            </a:r>
            <a:r>
              <a:rPr lang="en-US"/>
              <a:t>i`</a:t>
            </a:r>
            <a:r>
              <a:rPr lang="ru-RU"/>
              <a:t> становится новым текущим состоянием.</a:t>
            </a:r>
          </a:p>
          <a:p>
            <a:pPr>
              <a:lnSpc>
                <a:spcPct val="80000"/>
              </a:lnSpc>
            </a:pPr>
            <a:r>
              <a:rPr lang="ru-RU"/>
              <a:t>Корректируем счетчик кнопки, увеличивая его не единицу.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Анализируем полученный переход</a:t>
            </a:r>
            <a:r>
              <a:rPr lang="ru-RU"/>
              <a:t>.</a:t>
            </a:r>
          </a:p>
          <a:p>
            <a:pPr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</a:t>
            </a:r>
            <a:r>
              <a:rPr lang="ru-RU"/>
              <a:t>Если он уже был получен ранее, возвращаемся к началу.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1AA98-7FE2-44B0-ABB9-F05D968FE7B8}" type="slidenum">
              <a:rPr lang="ru-RU"/>
              <a:pPr/>
              <a:t>23</a:t>
            </a:fld>
            <a:endParaRPr lang="ru-RU"/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u="sng"/>
              <a:t>Если полученный переход новый</a:t>
            </a:r>
            <a:r>
              <a:rPr lang="ru-RU"/>
              <a:t>, корректируем данные.</a:t>
            </a:r>
            <a:endParaRPr lang="en-US"/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Сначала локальная коррекция</a:t>
            </a:r>
            <a:r>
              <a:rPr lang="ru-RU"/>
              <a:t>:</a:t>
            </a:r>
          </a:p>
          <a:p>
            <a:pPr>
              <a:lnSpc>
                <a:spcPct val="90000"/>
              </a:lnSpc>
            </a:pPr>
            <a:r>
              <a:rPr lang="ru-RU"/>
              <a:t>Добавляем полученный переход в </a:t>
            </a:r>
            <a:r>
              <a:rPr lang="ru-RU" b="1"/>
              <a:t>I</a:t>
            </a:r>
            <a:r>
              <a:rPr lang="en-US" b="1"/>
              <a:t>~</a:t>
            </a:r>
            <a:r>
              <a:rPr lang="ru-RU"/>
              <a:t>.</a:t>
            </a:r>
          </a:p>
          <a:p>
            <a:pPr>
              <a:lnSpc>
                <a:spcPct val="90000"/>
              </a:lnSpc>
            </a:pPr>
            <a:r>
              <a:rPr lang="ru-RU"/>
              <a:t>Кнопку P, которую мы нажимали, запоминаем как управляющую кнопку этого перехода.</a:t>
            </a:r>
          </a:p>
          <a:p>
            <a:pPr>
              <a:lnSpc>
                <a:spcPct val="90000"/>
              </a:lnSpc>
            </a:pPr>
            <a:r>
              <a:rPr lang="ru-RU"/>
              <a:t>Обновляем множество H(i`), добавляя в него постсостояния спецификации, достижимые из тех состояний множества H(i), в которых кнопка P безопасна.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Затем выполняем глобальную коррекцию</a:t>
            </a:r>
            <a:r>
              <a:rPr lang="ru-RU"/>
              <a:t>:</a:t>
            </a:r>
          </a:p>
          <a:p>
            <a:pPr>
              <a:lnSpc>
                <a:spcPct val="90000"/>
              </a:lnSpc>
            </a:pPr>
            <a:r>
              <a:rPr lang="ru-RU"/>
              <a:t>Когда некоторое новое состояние s добавляется во множество H(i) для некоторого состояния </a:t>
            </a:r>
            <a:r>
              <a:rPr lang="en-US"/>
              <a:t>i</a:t>
            </a:r>
            <a:r>
              <a:rPr lang="ru-RU"/>
              <a:t>,</a:t>
            </a:r>
          </a:p>
          <a:p>
            <a:pPr>
              <a:lnSpc>
                <a:spcPct val="90000"/>
              </a:lnSpc>
            </a:pPr>
            <a:r>
              <a:rPr lang="ru-RU"/>
              <a:t>Корректируем множество P(i), добавляя в него кнопки, безопасные в состоянии </a:t>
            </a:r>
            <a:r>
              <a:rPr lang="en-US"/>
              <a:t>s</a:t>
            </a:r>
            <a:r>
              <a:rPr lang="ru-RU"/>
              <a:t>.</a:t>
            </a:r>
          </a:p>
          <a:p>
            <a:pPr>
              <a:lnSpc>
                <a:spcPct val="90000"/>
              </a:lnSpc>
            </a:pPr>
            <a:r>
              <a:rPr lang="ru-RU"/>
              <a:t>Также для каждого полученного ранее перехода i</a:t>
            </a:r>
            <a:r>
              <a:rPr lang="ru-RU">
                <a:sym typeface="Euclid Symbol" pitchFamily="18" charset="2"/>
              </a:rPr>
              <a:t>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</a:t>
            </a:r>
            <a:r>
              <a:rPr lang="ru-RU"/>
              <a:t>i` при условии, что управляющая кнопка этого перехода безопасна в состоянии </a:t>
            </a:r>
            <a:r>
              <a:rPr lang="en-US"/>
              <a:t>s</a:t>
            </a:r>
            <a:r>
              <a:rPr lang="ru-RU"/>
              <a:t>, обновляем множество H(i`), добавляя в него постсостояния спецификации, достижимые из состояния </a:t>
            </a:r>
            <a:r>
              <a:rPr lang="en-US"/>
              <a:t>s</a:t>
            </a:r>
            <a:r>
              <a:rPr lang="ru-RU"/>
              <a:t> по наблюдению </a:t>
            </a:r>
            <a:r>
              <a:rPr lang="en-US"/>
              <a:t>u</a:t>
            </a:r>
            <a:r>
              <a:rPr lang="ru-RU"/>
              <a:t>.</a:t>
            </a:r>
          </a:p>
          <a:p>
            <a:pPr>
              <a:lnSpc>
                <a:spcPct val="90000"/>
              </a:lnSpc>
            </a:pPr>
            <a:r>
              <a:rPr lang="ru-RU"/>
              <a:t>Вновь добавленные состояния, то есть те, которых ранее не было, отмечаем как новые.</a:t>
            </a:r>
          </a:p>
          <a:p>
            <a:pPr>
              <a:lnSpc>
                <a:spcPct val="90000"/>
              </a:lnSpc>
            </a:pPr>
            <a:r>
              <a:rPr lang="ru-RU"/>
              <a:t>Эта рекурсивная процедура повторяется пока возможно.</a:t>
            </a:r>
          </a:p>
          <a:p>
            <a:pPr>
              <a:lnSpc>
                <a:spcPct val="9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</a:t>
            </a:r>
            <a:r>
              <a:rPr lang="ru-RU"/>
              <a:t>Условия конечности гарантируют, что процедура глобальной коррекции закончится за конечное число шагов.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0384-A231-4C91-BB11-74F0FCCA824E}" type="slidenum">
              <a:rPr lang="ru-RU"/>
              <a:pPr/>
              <a:t>24</a:t>
            </a:fld>
            <a:endParaRPr lang="ru-RU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ru-RU" u="sng"/>
              <a:t>Если текущее состояние полное</a:t>
            </a:r>
            <a:r>
              <a:rPr lang="ru-RU"/>
              <a:t>, смотрим, есть ли в</a:t>
            </a:r>
            <a:r>
              <a:rPr lang="ru-RU" b="1"/>
              <a:t> </a:t>
            </a:r>
            <a:r>
              <a:rPr lang="en-US" b="1"/>
              <a:t>I~</a:t>
            </a:r>
            <a:r>
              <a:rPr lang="ru-RU" b="1"/>
              <a:t> </a:t>
            </a:r>
            <a:r>
              <a:rPr lang="ru-RU"/>
              <a:t>неполные состояния?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Если есть неполные состояния, переходим в любое из них.</a:t>
            </a:r>
          </a:p>
          <a:p>
            <a:r>
              <a:rPr lang="ru-RU"/>
              <a:t>Для этого выбираем в </a:t>
            </a:r>
            <a:r>
              <a:rPr lang="ru-RU" b="1"/>
              <a:t>I</a:t>
            </a:r>
            <a:r>
              <a:rPr lang="en-US" b="1"/>
              <a:t>~</a:t>
            </a:r>
            <a:r>
              <a:rPr lang="ru-RU"/>
              <a:t> лес непересекающихся деревьев, покрывающих все состояния и</a:t>
            </a:r>
          </a:p>
          <a:p>
            <a:r>
              <a:rPr lang="ru-RU"/>
              <a:t>ориентированных к своим корням, которыми являются все неполные состояния.</a:t>
            </a:r>
          </a:p>
          <a:p>
            <a:r>
              <a:rPr lang="ru-RU"/>
              <a:t>С каждым переходом </a:t>
            </a:r>
            <a:r>
              <a:rPr lang="en-US"/>
              <a:t>x</a:t>
            </a:r>
            <a:r>
              <a:rPr lang="ru-RU">
                <a:sym typeface="Euclid Symbol" pitchFamily="18" charset="2"/>
              </a:rPr>
              <a:t>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</a:t>
            </a:r>
            <a:r>
              <a:rPr lang="en-US"/>
              <a:t>y</a:t>
            </a:r>
            <a:r>
              <a:rPr lang="ru-RU"/>
              <a:t> этого леса свяжем управляющую кнопку A(</a:t>
            </a:r>
            <a:r>
              <a:rPr lang="en-US"/>
              <a:t>x</a:t>
            </a:r>
            <a:r>
              <a:rPr lang="ru-RU"/>
              <a:t>)=P(</a:t>
            </a:r>
            <a:r>
              <a:rPr lang="en-US"/>
              <a:t>x</a:t>
            </a:r>
            <a:r>
              <a:rPr lang="ru-RU">
                <a:sym typeface="Euclid Symbol" pitchFamily="18" charset="2"/>
              </a:rPr>
              <a:t></a:t>
            </a:r>
            <a:r>
              <a:rPr lang="ru-RU"/>
              <a:t>u</a:t>
            </a:r>
            <a:r>
              <a:rPr lang="ru-RU">
                <a:sym typeface="Euclid Symbol" pitchFamily="18" charset="2"/>
              </a:rPr>
              <a:t></a:t>
            </a:r>
            <a:r>
              <a:rPr lang="en-US"/>
              <a:t>y</a:t>
            </a:r>
            <a:r>
              <a:rPr lang="ru-RU"/>
              <a:t>).</a:t>
            </a:r>
          </a:p>
          <a:p>
            <a:r>
              <a:rPr lang="ru-RU"/>
              <a:t>Заметим, что из состояния </a:t>
            </a:r>
            <a:r>
              <a:rPr lang="en-US"/>
              <a:t>x</a:t>
            </a:r>
            <a:r>
              <a:rPr lang="ru-RU"/>
              <a:t> выходит не более одного перехода, принадлежащего какому-либо дереву леса. </a:t>
            </a:r>
          </a:p>
          <a:p>
            <a:r>
              <a:rPr lang="ru-RU"/>
              <a:t>Будем двигаться, нажимая в каждом текущем состоянии </a:t>
            </a:r>
            <a:r>
              <a:rPr lang="en-US"/>
              <a:t>x</a:t>
            </a:r>
            <a:r>
              <a:rPr lang="ru-RU"/>
              <a:t> кнопку A(</a:t>
            </a:r>
            <a:r>
              <a:rPr lang="en-US"/>
              <a:t>x</a:t>
            </a:r>
            <a:r>
              <a:rPr lang="ru-RU"/>
              <a:t>).</a:t>
            </a:r>
            <a:endParaRPr lang="en-US"/>
          </a:p>
          <a:p>
            <a:r>
              <a:rPr lang="ru-RU"/>
              <a:t>Из-за недетерминизма можем оказаться не в состоянии </a:t>
            </a:r>
            <a:r>
              <a:rPr lang="en-US"/>
              <a:t>y</a:t>
            </a:r>
            <a:r>
              <a:rPr lang="ru-RU"/>
              <a:t>, а в другом состоянии</a:t>
            </a:r>
            <a:r>
              <a:rPr lang="en-US"/>
              <a:t> z</a:t>
            </a:r>
            <a:r>
              <a:rPr lang="ru-RU"/>
              <a:t>, где</a:t>
            </a:r>
          </a:p>
          <a:p>
            <a:r>
              <a:rPr lang="ru-RU"/>
              <a:t>будем нажимать кнопку A(</a:t>
            </a:r>
            <a:r>
              <a:rPr lang="en-US"/>
              <a:t>z</a:t>
            </a:r>
            <a:r>
              <a:rPr lang="ru-RU"/>
              <a:t>).</a:t>
            </a:r>
          </a:p>
          <a:p>
            <a:r>
              <a:rPr lang="ru-RU"/>
              <a:t>Переход в неполное состояние гарантируется t-недетерминизмом реализации.</a:t>
            </a:r>
            <a:r>
              <a:rPr lang="ru-RU" b="1"/>
              <a:t> </a:t>
            </a:r>
          </a:p>
          <a:p>
            <a:pPr>
              <a:spcBef>
                <a:spcPct val="0"/>
              </a:spcBef>
            </a:pPr>
            <a:r>
              <a:rPr lang="ru-RU">
                <a:sym typeface="Webdings" pitchFamily="18" charset="2"/>
              </a:rPr>
              <a:t></a:t>
            </a:r>
            <a:r>
              <a:rPr lang="ru-RU" u="sng"/>
              <a:t> Если неполных состояний нет, заканчиваем исследование реализации.</a:t>
            </a:r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7637C-2FC9-4012-BFBB-6E1F5EDC9D48}" type="slidenum">
              <a:rPr lang="ru-RU"/>
              <a:pPr/>
              <a:t>25</a:t>
            </a:fld>
            <a:endParaRPr lang="ru-RU"/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1100"/>
              <a:t>После исследования реализации, когда уже построена </a:t>
            </a:r>
            <a:r>
              <a:rPr lang="en-US" sz="1100"/>
              <a:t>LTS</a:t>
            </a:r>
            <a:r>
              <a:rPr lang="ru-RU" sz="1100" b="1"/>
              <a:t> </a:t>
            </a:r>
            <a:r>
              <a:rPr lang="en-US" sz="1100" b="1"/>
              <a:t>I~</a:t>
            </a:r>
            <a:r>
              <a:rPr lang="ru-RU" sz="1100"/>
              <a:t>, проводим верификацию симуляции.</a:t>
            </a:r>
          </a:p>
          <a:p>
            <a:pPr algn="just">
              <a:lnSpc>
                <a:spcPct val="80000"/>
              </a:lnSpc>
            </a:pPr>
            <a:r>
              <a:rPr lang="ru-RU" sz="1100"/>
              <a:t>Мы будем пытаться строить конформное соответствие </a:t>
            </a:r>
            <a:r>
              <a:rPr lang="en-US" sz="1100"/>
              <a:t>R</a:t>
            </a:r>
            <a:r>
              <a:rPr lang="en-US" sz="1100" baseline="-25000"/>
              <a:t>2</a:t>
            </a:r>
            <a:r>
              <a:rPr lang="ru-RU" sz="1100"/>
              <a:t>. Еслитакое соответствие существует, то мы его построим и вынесем вердикт </a:t>
            </a:r>
            <a:r>
              <a:rPr lang="en-US" sz="1100" b="1" i="1"/>
              <a:t>pass</a:t>
            </a:r>
            <a:r>
              <a:rPr lang="ru-RU" sz="1100"/>
              <a:t>. В противном случае – вердикт </a:t>
            </a:r>
            <a:r>
              <a:rPr lang="en-US" sz="1100" b="1" i="1"/>
              <a:t>fail</a:t>
            </a:r>
            <a:r>
              <a:rPr lang="ru-RU" sz="1100"/>
              <a:t>.</a:t>
            </a:r>
          </a:p>
          <a:p>
            <a:pPr algn="just">
              <a:lnSpc>
                <a:spcPct val="80000"/>
              </a:lnSpc>
            </a:pPr>
            <a:r>
              <a:rPr lang="ru-RU" sz="1100">
                <a:sym typeface="Webdings" pitchFamily="18" charset="2"/>
              </a:rPr>
              <a:t>Сначала строим двудольный граф.</a:t>
            </a:r>
          </a:p>
          <a:p>
            <a:pPr algn="just">
              <a:lnSpc>
                <a:spcPct val="80000"/>
              </a:lnSpc>
            </a:pPr>
            <a:r>
              <a:rPr lang="ru-RU" sz="1100">
                <a:sym typeface="Webdings" pitchFamily="18" charset="2"/>
              </a:rPr>
              <a:t>Вершины 1-го типа – это пары состояний </a:t>
            </a:r>
            <a:r>
              <a:rPr lang="en-US" sz="1100">
                <a:sym typeface="Webdings" pitchFamily="18" charset="2"/>
              </a:rPr>
              <a:t>(i,s)</a:t>
            </a:r>
            <a:r>
              <a:rPr lang="ru-RU" sz="1100">
                <a:sym typeface="Webdings" pitchFamily="18" charset="2"/>
              </a:rPr>
              <a:t>, где </a:t>
            </a:r>
            <a:r>
              <a:rPr lang="en-US" sz="1100">
                <a:sym typeface="Webdings" pitchFamily="18" charset="2"/>
              </a:rPr>
              <a:t>s</a:t>
            </a:r>
            <a:r>
              <a:rPr lang="ru-RU" sz="1100">
                <a:sym typeface="Webdings" pitchFamily="18" charset="2"/>
              </a:rPr>
              <a:t> принадлежит </a:t>
            </a:r>
            <a:r>
              <a:rPr lang="en-US" sz="1100">
                <a:sym typeface="Webdings" pitchFamily="18" charset="2"/>
              </a:rPr>
              <a:t>H(i)</a:t>
            </a:r>
            <a:r>
              <a:rPr lang="ru-RU" sz="1100">
                <a:sym typeface="Webdings" pitchFamily="18" charset="2"/>
              </a:rPr>
              <a:t>, то есть </a:t>
            </a:r>
            <a:r>
              <a:rPr lang="en-US" sz="1100">
                <a:sym typeface="Webdings" pitchFamily="18" charset="2"/>
              </a:rPr>
              <a:t>H</a:t>
            </a:r>
            <a:r>
              <a:rPr lang="ru-RU" sz="1100">
                <a:sym typeface="Webdings" pitchFamily="18" charset="2"/>
              </a:rPr>
              <a:t>-соответствует </a:t>
            </a:r>
            <a:r>
              <a:rPr lang="en-US" sz="1100">
                <a:sym typeface="Webdings" pitchFamily="18" charset="2"/>
              </a:rPr>
              <a:t>i</a:t>
            </a:r>
            <a:r>
              <a:rPr lang="ru-RU" sz="1100">
                <a:sym typeface="Webdings" pitchFamily="18" charset="2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 sz="1100">
                <a:sym typeface="Webdings" pitchFamily="18" charset="2"/>
              </a:rPr>
              <a:t>Вершины 2-го типа – пары из перехода</a:t>
            </a:r>
            <a:r>
              <a:rPr lang="ru-RU" sz="1100"/>
              <a:t> и состояния спецификации, которое </a:t>
            </a:r>
            <a:r>
              <a:rPr lang="en-US" sz="1100"/>
              <a:t>H</a:t>
            </a:r>
            <a:r>
              <a:rPr lang="ru-RU" sz="1100"/>
              <a:t>-соответствует пресостоянию этого перехода</a:t>
            </a:r>
            <a:r>
              <a:rPr lang="en-US" sz="1100">
                <a:sym typeface="Symbol" pitchFamily="18" charset="2"/>
              </a:rPr>
              <a:t>.</a:t>
            </a:r>
            <a:endParaRPr lang="ru-RU" sz="110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ru-RU" sz="1100">
                <a:sym typeface="Symbol" pitchFamily="18" charset="2"/>
              </a:rPr>
              <a:t>В каждую вершину 2-го типа входит ровно одна дуга 1-го типа, вычисляемая однозначно.</a:t>
            </a:r>
          </a:p>
          <a:p>
            <a:pPr>
              <a:lnSpc>
                <a:spcPct val="80000"/>
              </a:lnSpc>
            </a:pPr>
            <a:r>
              <a:rPr lang="ru-RU" sz="1100">
                <a:sym typeface="Symbol" pitchFamily="18" charset="2"/>
              </a:rPr>
              <a:t>Дуга 2-го типа, ведет из вершины 2-го типа в вершину 1-го типа (</a:t>
            </a:r>
            <a:r>
              <a:rPr lang="en-US" sz="1100">
                <a:sym typeface="Symbol" pitchFamily="18" charset="2"/>
              </a:rPr>
              <a:t>i`,s`</a:t>
            </a:r>
            <a:r>
              <a:rPr lang="ru-RU" sz="1100">
                <a:sym typeface="Symbol" pitchFamily="18" charset="2"/>
              </a:rPr>
              <a:t>), если</a:t>
            </a:r>
            <a:r>
              <a:rPr lang="en-US" sz="1100" b="1">
                <a:sym typeface="Symbol" pitchFamily="18" charset="2"/>
              </a:rPr>
              <a:t> </a:t>
            </a:r>
            <a:r>
              <a:rPr lang="en-US" sz="1100">
                <a:sym typeface="Symbol" pitchFamily="18" charset="2"/>
              </a:rPr>
              <a:t>s`</a:t>
            </a:r>
            <a:r>
              <a:rPr lang="ru-RU" sz="1100">
                <a:sym typeface="Symbol" pitchFamily="18" charset="2"/>
              </a:rPr>
              <a:t> достижимо из </a:t>
            </a:r>
            <a:r>
              <a:rPr lang="en-US" sz="1100">
                <a:sym typeface="Symbol" pitchFamily="18" charset="2"/>
              </a:rPr>
              <a:t>s</a:t>
            </a:r>
            <a:r>
              <a:rPr lang="ru-RU" sz="1100">
                <a:sym typeface="Symbol" pitchFamily="18" charset="2"/>
              </a:rPr>
              <a:t> по наблюдению </a:t>
            </a:r>
            <a:r>
              <a:rPr lang="en-US" sz="1100">
                <a:sym typeface="Symbol" pitchFamily="18" charset="2"/>
              </a:rPr>
              <a:t>u</a:t>
            </a:r>
            <a:r>
              <a:rPr lang="ru-RU" sz="1100">
                <a:sym typeface="Symbol" pitchFamily="18" charset="2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1100">
                <a:sym typeface="Symbol" pitchFamily="18" charset="2"/>
              </a:rPr>
              <a:t>Одновременно составляется список терминальных вершин 2-го типа.</a:t>
            </a:r>
            <a:r>
              <a:rPr lang="ru-RU" sz="1100" b="1">
                <a:sym typeface="Symbol" pitchFamily="18" charset="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1100">
                <a:sym typeface="Webdings" pitchFamily="18" charset="2"/>
              </a:rPr>
              <a:t></a:t>
            </a:r>
            <a:r>
              <a:rPr lang="ru-RU" sz="1100"/>
              <a:t>Далее для каждой терминальной вершины v</a:t>
            </a:r>
            <a:r>
              <a:rPr lang="ru-RU" sz="1100" baseline="-25000"/>
              <a:t>2</a:t>
            </a:r>
            <a:r>
              <a:rPr lang="ru-RU" sz="1100"/>
              <a:t> 2-го типа удаляется входящая в нее дуга 1-го типа v</a:t>
            </a:r>
            <a:r>
              <a:rPr lang="ru-RU" sz="1100" baseline="-25000"/>
              <a:t>1</a:t>
            </a:r>
            <a:r>
              <a:rPr lang="ru-RU" sz="1100">
                <a:sym typeface="Symbol" pitchFamily="18" charset="2"/>
              </a:rPr>
              <a:t></a:t>
            </a:r>
            <a:r>
              <a:rPr lang="ru-RU" sz="1100"/>
              <a:t>v</a:t>
            </a:r>
            <a:r>
              <a:rPr lang="ru-RU" sz="1100" baseline="-25000"/>
              <a:t>2</a:t>
            </a:r>
            <a:r>
              <a:rPr lang="ru-RU" sz="1100"/>
              <a:t>.</a:t>
            </a:r>
            <a:r>
              <a:rPr lang="en-US" sz="1100"/>
              <a:t/>
            </a:r>
            <a:br>
              <a:rPr lang="en-US" sz="1100"/>
            </a:br>
            <a:r>
              <a:rPr lang="ru-RU" sz="1100"/>
              <a:t>Вершина v</a:t>
            </a:r>
            <a:r>
              <a:rPr lang="ru-RU" sz="1100" baseline="-25000"/>
              <a:t>1</a:t>
            </a:r>
            <a:r>
              <a:rPr lang="en-US" sz="1100"/>
              <a:t> </a:t>
            </a:r>
            <a:r>
              <a:rPr lang="ru-RU" sz="1100"/>
              <a:t>и каждая входящая в нее дуга 2-го типа v1</a:t>
            </a:r>
            <a:r>
              <a:rPr lang="en-US" sz="1100"/>
              <a:t>`</a:t>
            </a:r>
            <a:r>
              <a:rPr lang="ru-RU" sz="1100">
                <a:sym typeface="Symbol" pitchFamily="18" charset="2"/>
              </a:rPr>
              <a:t></a:t>
            </a:r>
            <a:r>
              <a:rPr lang="ru-RU" sz="1100"/>
              <a:t>v</a:t>
            </a:r>
            <a:r>
              <a:rPr lang="en-US" sz="1100"/>
              <a:t>1</a:t>
            </a:r>
            <a:r>
              <a:rPr lang="ru-RU" sz="1100"/>
              <a:t> также удаляются.</a:t>
            </a:r>
          </a:p>
          <a:p>
            <a:pPr>
              <a:lnSpc>
                <a:spcPct val="80000"/>
              </a:lnSpc>
            </a:pPr>
            <a:r>
              <a:rPr lang="ru-RU" sz="1100"/>
              <a:t>Для удаляемой вершины 1-го типа v</a:t>
            </a:r>
            <a:r>
              <a:rPr lang="ru-RU" sz="1100" baseline="-25000"/>
              <a:t>1</a:t>
            </a:r>
            <a:r>
              <a:rPr lang="ru-RU" sz="1100"/>
              <a:t>=(i,s) из множества H(i)</a:t>
            </a:r>
            <a:r>
              <a:rPr lang="en-US" sz="1100"/>
              <a:t> </a:t>
            </a:r>
            <a:r>
              <a:rPr lang="ru-RU" sz="1100"/>
              <a:t>удаляем состояние </a:t>
            </a:r>
            <a:r>
              <a:rPr lang="en-US" sz="1100"/>
              <a:t>s</a:t>
            </a:r>
            <a:r>
              <a:rPr lang="ru-RU" sz="1100"/>
              <a:t>.</a:t>
            </a:r>
            <a:endParaRPr lang="en-US" sz="1100"/>
          </a:p>
          <a:p>
            <a:pPr>
              <a:lnSpc>
                <a:spcPct val="80000"/>
              </a:lnSpc>
            </a:pPr>
            <a:r>
              <a:rPr lang="ru-RU" sz="1100"/>
              <a:t>Повторяем эту процедуру удаления, пока возможно.</a:t>
            </a:r>
          </a:p>
          <a:p>
            <a:pPr>
              <a:lnSpc>
                <a:spcPct val="80000"/>
              </a:lnSpc>
            </a:pPr>
            <a:r>
              <a:rPr lang="ru-RU" sz="1100"/>
              <a:t>Если удаляется вершина (i</a:t>
            </a:r>
            <a:r>
              <a:rPr lang="ru-RU" sz="1100" baseline="-25000"/>
              <a:t>0</a:t>
            </a:r>
            <a:r>
              <a:rPr lang="ru-RU" sz="1100"/>
              <a:t>`,s</a:t>
            </a:r>
            <a:r>
              <a:rPr lang="ru-RU" sz="1100" baseline="-25000"/>
              <a:t>0</a:t>
            </a:r>
            <a:r>
              <a:rPr lang="ru-RU" sz="1100"/>
              <a:t>), где состояние</a:t>
            </a:r>
            <a:r>
              <a:rPr lang="en-US" sz="1100"/>
              <a:t> </a:t>
            </a:r>
            <a:r>
              <a:rPr lang="ru-RU" sz="1100"/>
              <a:t>i</a:t>
            </a:r>
            <a:r>
              <a:rPr lang="ru-RU" sz="1100" baseline="-25000"/>
              <a:t>0</a:t>
            </a:r>
            <a:r>
              <a:rPr lang="ru-RU" sz="1100"/>
              <a:t>` достижимо из начального состояния реализации по пустой трассе, выносим вердикт </a:t>
            </a:r>
            <a:r>
              <a:rPr lang="ru-RU" sz="1100" b="1" i="1"/>
              <a:t>fail</a:t>
            </a:r>
            <a:r>
              <a:rPr lang="ru-RU" sz="1100"/>
              <a:t>. В противном случае выносим вердикт </a:t>
            </a:r>
            <a:r>
              <a:rPr lang="ru-RU" sz="1100" b="1" i="1"/>
              <a:t>pass</a:t>
            </a:r>
            <a:r>
              <a:rPr lang="ru-RU" sz="1100"/>
              <a:t>.</a:t>
            </a:r>
          </a:p>
          <a:p>
            <a:pPr>
              <a:lnSpc>
                <a:spcPct val="80000"/>
              </a:lnSpc>
            </a:pPr>
            <a:r>
              <a:rPr lang="ru-RU" sz="1100"/>
              <a:t>Соответствие R</a:t>
            </a:r>
            <a:r>
              <a:rPr lang="ru-RU" sz="1100" baseline="-25000"/>
              <a:t>2</a:t>
            </a:r>
            <a:r>
              <a:rPr lang="ru-RU" sz="1100"/>
              <a:t> – это множество пар (i,s), где s принадлежит H(i), из которого удалены «лишние» состояния.</a:t>
            </a:r>
            <a:r>
              <a:rPr lang="ru-RU" sz="1100" b="1"/>
              <a:t> </a:t>
            </a:r>
          </a:p>
          <a:p>
            <a:pPr>
              <a:lnSpc>
                <a:spcPct val="80000"/>
              </a:lnSpc>
            </a:pPr>
            <a:r>
              <a:rPr lang="ru-RU" sz="1100">
                <a:sym typeface="Webdings" pitchFamily="18" charset="2"/>
              </a:rPr>
              <a:t></a:t>
            </a:r>
            <a:r>
              <a:rPr lang="ru-RU" sz="1100"/>
              <a:t> Если при построении двудольного графа каждое множество  H(i) заменить на множество всех состояний спецификации</a:t>
            </a:r>
            <a:r>
              <a:rPr lang="en-US" sz="1100"/>
              <a:t>,</a:t>
            </a:r>
            <a:r>
              <a:rPr lang="ru-RU" sz="1100"/>
              <a:t> то есть вначале выбрать все возможные пары состояний реализации и спецификации, а не только те, которые </a:t>
            </a:r>
            <a:r>
              <a:rPr lang="en-US" sz="1100"/>
              <a:t>H</a:t>
            </a:r>
            <a:r>
              <a:rPr lang="ru-RU" sz="1100"/>
              <a:t>-соответствуют друг другу, то будет построено конформное соответствие R</a:t>
            </a:r>
            <a:r>
              <a:rPr lang="ru-RU" sz="1100" baseline="-25000"/>
              <a:t>1</a:t>
            </a:r>
            <a:r>
              <a:rPr lang="ru-RU" sz="1100"/>
              <a:t>. </a:t>
            </a:r>
            <a:endParaRPr lang="ru-RU" sz="110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0CCE3-C3FC-43B6-99CF-F7F61E1B692F}" type="slidenum">
              <a:rPr lang="ru-RU"/>
              <a:pPr/>
              <a:t>26</a:t>
            </a:fld>
            <a:endParaRPr lang="ru-RU"/>
          </a:p>
        </p:txBody>
      </p:sp>
      <p:sp>
        <p:nvSpPr>
          <p:cNvPr id="114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/>
              <a:t>На этом слайде приведены оценки сложности предлагаемых алгоритмов.</a:t>
            </a:r>
          </a:p>
          <a:p>
            <a:pPr algn="just">
              <a:lnSpc>
                <a:spcPct val="80000"/>
              </a:lnSpc>
            </a:pPr>
            <a:r>
              <a:rPr lang="ru-RU"/>
              <a:t>Для исследования реализации приведены две оценки: числа тестовых воздействий и объема вычислений, не связанных со взаимодействием с реализацией.</a:t>
            </a:r>
          </a:p>
          <a:p>
            <a:pPr algn="just">
              <a:lnSpc>
                <a:spcPct val="80000"/>
              </a:lnSpc>
            </a:pPr>
            <a:r>
              <a:rPr lang="ru-RU"/>
              <a:t>Экспоненциальность оценки для недетерминированных реализаций следовало ожидать: она непосредственно следует из выбранного ограничения недетерминизма.</a:t>
            </a:r>
          </a:p>
          <a:p>
            <a:pPr algn="just">
              <a:lnSpc>
                <a:spcPct val="80000"/>
              </a:lnSpc>
            </a:pPr>
            <a:r>
              <a:rPr lang="ru-RU"/>
              <a:t>Для детерминированных реализаций число тестовых воздействий – это квадратичная функция от числа состояний реализации, а объем вычислений – кубическая.</a:t>
            </a:r>
          </a:p>
          <a:p>
            <a:pPr algn="just">
              <a:lnSpc>
                <a:spcPct val="80000"/>
              </a:lnSpc>
            </a:pPr>
            <a:r>
              <a:rPr lang="ru-RU">
                <a:sym typeface="Webdings" pitchFamily="18" charset="2"/>
              </a:rPr>
              <a:t></a:t>
            </a:r>
            <a:r>
              <a:rPr lang="ru-RU"/>
              <a:t> Объем вычислений при верфиикации симуляции линейно зависит от числа переходов реализации и квадратично – от числа состояний спецификации.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27617-C373-49B0-8C73-62F8096D87FA}" type="slidenum">
              <a:rPr lang="ru-RU"/>
              <a:pPr/>
              <a:t>27</a:t>
            </a:fld>
            <a:endParaRPr lang="ru-RU"/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 этом слайде приведен пример верификации симуляции. </a:t>
            </a:r>
          </a:p>
          <a:p>
            <a:r>
              <a:rPr lang="ru-RU"/>
              <a:t>Семантика содержит как </a:t>
            </a:r>
            <a:r>
              <a:rPr lang="en-US" b="1"/>
              <a:t>R</a:t>
            </a:r>
            <a:r>
              <a:rPr lang="ru-RU"/>
              <a:t>-, так и </a:t>
            </a:r>
            <a:r>
              <a:rPr lang="en-US" b="1"/>
              <a:t>Q</a:t>
            </a:r>
            <a:r>
              <a:rPr lang="ru-RU"/>
              <a:t>-кнопки.</a:t>
            </a:r>
          </a:p>
          <a:p>
            <a:r>
              <a:rPr lang="ru-RU"/>
              <a:t>Спецификация </a:t>
            </a:r>
            <a:r>
              <a:rPr lang="en-US" b="1"/>
              <a:t>S</a:t>
            </a:r>
            <a:r>
              <a:rPr lang="en-US"/>
              <a:t> </a:t>
            </a:r>
            <a:r>
              <a:rPr lang="ru-RU"/>
              <a:t>демонстрирует все виды опасности: ненаблюдаемый отказ {</a:t>
            </a:r>
            <a:r>
              <a:rPr lang="en-US"/>
              <a:t>y</a:t>
            </a:r>
            <a:r>
              <a:rPr lang="ru-RU"/>
              <a:t>} в состоянии 3, дивергенцию в состоянии 4 и разрушение в состоянии 5.</a:t>
            </a:r>
          </a:p>
          <a:p>
            <a:r>
              <a:rPr lang="ru-RU"/>
              <a:t>В спецификации имеется единственное проявление недетерминизма – это два перехода 0</a:t>
            </a:r>
            <a:r>
              <a:rPr lang="en-US">
                <a:sym typeface="Euclid Symbol" pitchFamily="18" charset="2"/>
              </a:rPr>
              <a:t></a:t>
            </a:r>
            <a:r>
              <a:rPr lang="en-US"/>
              <a:t>y</a:t>
            </a:r>
            <a:r>
              <a:rPr lang="en-US">
                <a:sym typeface="Euclid Symbol" pitchFamily="18" charset="2"/>
              </a:rPr>
              <a:t></a:t>
            </a:r>
            <a:r>
              <a:rPr lang="ru-RU"/>
              <a:t>1 и 0</a:t>
            </a:r>
            <a:r>
              <a:rPr lang="en-US">
                <a:sym typeface="Euclid Symbol" pitchFamily="18" charset="2"/>
              </a:rPr>
              <a:t></a:t>
            </a:r>
            <a:r>
              <a:rPr lang="en-US"/>
              <a:t>y</a:t>
            </a:r>
            <a:r>
              <a:rPr lang="en-US">
                <a:sym typeface="Euclid Symbol" pitchFamily="18" charset="2"/>
              </a:rPr>
              <a:t></a:t>
            </a:r>
            <a:r>
              <a:rPr lang="ru-RU"/>
              <a:t>3. Но в этих состояниях безопасна одна и та же кнопка {</a:t>
            </a:r>
            <a:r>
              <a:rPr lang="en-US"/>
              <a:t>x</a:t>
            </a:r>
            <a:r>
              <a:rPr lang="ru-RU"/>
              <a:t>}. </a:t>
            </a:r>
          </a:p>
          <a:p>
            <a:r>
              <a:rPr lang="ru-RU"/>
              <a:t>Поэтому спецификация удовлетворяет собственной </a:t>
            </a:r>
            <a:r>
              <a:rPr lang="en-US"/>
              <a:t>H</a:t>
            </a:r>
            <a:r>
              <a:rPr lang="ru-RU"/>
              <a:t>-гипотезе и, следовательно, конформна сама себе.</a:t>
            </a:r>
          </a:p>
          <a:p>
            <a:r>
              <a:rPr lang="ru-RU"/>
              <a:t>Кроме конформной реализации </a:t>
            </a:r>
            <a:r>
              <a:rPr lang="en-US" b="1"/>
              <a:t>S</a:t>
            </a:r>
            <a:r>
              <a:rPr lang="ru-RU"/>
              <a:t>, приведены примеры еще одной конформной реализации </a:t>
            </a:r>
            <a:r>
              <a:rPr lang="ru-RU" b="1"/>
              <a:t>I1</a:t>
            </a:r>
            <a:r>
              <a:rPr lang="ru-RU"/>
              <a:t> и одной неконформной реализации </a:t>
            </a:r>
            <a:r>
              <a:rPr lang="ru-RU" b="1"/>
              <a:t>I2</a:t>
            </a:r>
            <a:r>
              <a:rPr lang="ru-RU"/>
              <a:t>. </a:t>
            </a:r>
          </a:p>
          <a:p>
            <a:r>
              <a:rPr lang="ru-RU"/>
              <a:t>После исследования реализаций будут построены LTS </a:t>
            </a:r>
            <a:r>
              <a:rPr lang="ru-RU" b="1"/>
              <a:t>S~</a:t>
            </a:r>
            <a:r>
              <a:rPr lang="ru-RU"/>
              <a:t>,</a:t>
            </a:r>
            <a:r>
              <a:rPr lang="ru-RU" b="1"/>
              <a:t> I1~</a:t>
            </a:r>
            <a:r>
              <a:rPr lang="ru-RU"/>
              <a:t> и </a:t>
            </a:r>
            <a:r>
              <a:rPr lang="ru-RU" b="1"/>
              <a:t>I2~</a:t>
            </a:r>
            <a:r>
              <a:rPr lang="ru-RU"/>
              <a:t>. </a:t>
            </a:r>
          </a:p>
          <a:p>
            <a:r>
              <a:rPr lang="ru-RU"/>
              <a:t>Они отличаются наличием явных (а не виртуальных) переходов-петель по отказу {</a:t>
            </a:r>
            <a:r>
              <a:rPr lang="en-US"/>
              <a:t>x</a:t>
            </a:r>
            <a:r>
              <a:rPr lang="ru-RU"/>
              <a:t>}. </a:t>
            </a:r>
          </a:p>
          <a:p>
            <a:r>
              <a:rPr lang="ru-RU"/>
              <a:t>Кроме того, в </a:t>
            </a:r>
            <a:r>
              <a:rPr lang="ru-RU" b="1"/>
              <a:t>S~ </a:t>
            </a:r>
            <a:r>
              <a:rPr lang="ru-RU"/>
              <a:t>отсутствуют переходы, которые опасны в спецификации </a:t>
            </a:r>
            <a:r>
              <a:rPr lang="en-US" b="1"/>
              <a:t>S</a:t>
            </a:r>
            <a:r>
              <a:rPr lang="ru-RU"/>
              <a:t> (являются разрушением или ведут к разрушению), а также отсутствует дивергенция.</a:t>
            </a:r>
          </a:p>
          <a:p>
            <a:r>
              <a:rPr lang="ru-RU"/>
              <a:t>Состояние 5 недостижимо в </a:t>
            </a:r>
            <a:r>
              <a:rPr lang="ru-RU" b="1"/>
              <a:t>S~</a:t>
            </a:r>
            <a:r>
              <a:rPr lang="ru-RU"/>
              <a:t>, поскольку оно не достижимо в </a:t>
            </a:r>
            <a:r>
              <a:rPr lang="en-US" b="1"/>
              <a:t>S</a:t>
            </a:r>
            <a:r>
              <a:rPr lang="ru-RU"/>
              <a:t> при безопасном тестировании.</a:t>
            </a:r>
          </a:p>
          <a:p>
            <a:r>
              <a:rPr lang="ru-RU"/>
              <a:t>Для каждой из этих трех реализаций ниже приведены двудольные графы для верификации соответствия R</a:t>
            </a:r>
            <a:r>
              <a:rPr lang="ru-RU" baseline="-25000"/>
              <a:t>2</a:t>
            </a:r>
            <a:r>
              <a:rPr lang="ru-RU"/>
              <a:t> с указанием соответствия H. </a:t>
            </a:r>
          </a:p>
          <a:p>
            <a:r>
              <a:rPr lang="ru-RU"/>
              <a:t>Жирным шрифтом выделены состояния спецификации.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3E03C-1012-4BC0-8900-900B3B5A9FD8}" type="slidenum">
              <a:rPr lang="ru-RU"/>
              <a:pPr/>
              <a:t>28</a:t>
            </a:fld>
            <a:endParaRPr lang="ru-RU"/>
          </a:p>
        </p:txBody>
      </p:sp>
      <p:sp>
        <p:nvSpPr>
          <p:cNvPr id="116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0E8442-D390-44F4-B488-93EB6DDB5933}" type="slidenum">
              <a:rPr lang="ru-RU"/>
              <a:pPr/>
              <a:t>29</a:t>
            </a:fld>
            <a:endParaRPr lang="ru-RU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4EF7C-F2D9-42AE-BA63-85CA0BF1C0E8}" type="slidenum">
              <a:rPr lang="ru-RU"/>
              <a:pPr/>
              <a:t>3</a:t>
            </a:fld>
            <a:endParaRPr lang="ru-RU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/>
              <a:t>Взаимодействие описывается в терминах воздействий на реализацию и ответных наблюдений за ее поведением.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Под наблюдением понимается некоторое действие, выполняемое реализацией и наблюдаемое извне ее.</a:t>
            </a:r>
          </a:p>
          <a:p>
            <a:pPr algn="just"/>
            <a:r>
              <a:rPr lang="ru-RU"/>
              <a:t>Такое действие называется внешним.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Воздействия, которые могут приводить к одним  и тем же наблюдениям, эквивалентны.</a:t>
            </a:r>
          </a:p>
          <a:p>
            <a:pPr algn="just"/>
            <a:r>
              <a:rPr lang="ru-RU"/>
              <a:t>Можно считать, что реализация находится внутри некоторой машины тестирования, снабженной клавиатурой и дисплеем.</a:t>
            </a:r>
          </a:p>
          <a:p>
            <a:pPr algn="just"/>
            <a:r>
              <a:rPr lang="ru-RU"/>
              <a:t>Воздействие – это нажатие той или иной кнопки клавиатуры, на которой написано множество разрешаемых действий.</a:t>
            </a:r>
          </a:p>
          <a:p>
            <a:pPr algn="just"/>
            <a:r>
              <a:rPr lang="ru-RU"/>
              <a:t>Ответное действие наблюдается на экране дисплея.</a:t>
            </a:r>
          </a:p>
          <a:p>
            <a:pPr algn="just"/>
            <a:r>
              <a:rPr lang="ru-RU">
                <a:sym typeface="Webdings" pitchFamily="18" charset="2"/>
              </a:rPr>
              <a:t>Семантика взаимодействия определяется алфавитом внешних действий и набором воздействий, т.е. кнопок.</a:t>
            </a:r>
            <a:endParaRPr lang="ru-RU" u="sng"/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Кроме внешних, то есть наблюдаемых, действий реализация может выполнять внутренние, то есть ненаблюдаемые, действия.</a:t>
            </a:r>
          </a:p>
          <a:p>
            <a:pPr algn="just"/>
            <a:r>
              <a:rPr lang="ru-RU"/>
              <a:t>Поскольку они не наблюдаемы, они неразличимы между собой и обозначаются одним символом </a:t>
            </a:r>
            <a:r>
              <a:rPr lang="ru-RU" b="1">
                <a:sym typeface="Symbol" pitchFamily="18" charset="2"/>
              </a:rPr>
              <a:t></a:t>
            </a:r>
            <a:r>
              <a:rPr lang="ru-RU"/>
              <a:t>.</a:t>
            </a:r>
          </a:p>
          <a:p>
            <a:pPr algn="just"/>
            <a:r>
              <a:rPr lang="ru-RU"/>
              <a:t>Такие действия всегда разрешены независимо от того, какая кнопка клавиатуры нажата, и нажата ли вообще.</a:t>
            </a:r>
          </a:p>
          <a:p>
            <a:pPr algn="just"/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87722-7DB9-4920-9DFA-ED4963B59401}" type="slidenum">
              <a:rPr lang="ru-RU"/>
              <a:pPr/>
              <a:t>30</a:t>
            </a:fld>
            <a:endParaRPr lang="ru-RU"/>
          </a:p>
        </p:txBody>
      </p:sp>
      <p:sp>
        <p:nvSpPr>
          <p:cNvPr id="115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8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D7326-7F08-42C4-8A93-30C9ED7D0C60}" type="slidenum">
              <a:rPr lang="ru-RU"/>
              <a:pPr/>
              <a:t>31</a:t>
            </a:fld>
            <a:endParaRPr lang="ru-RU"/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8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334DE-5098-4B67-86B2-62201D52E8C8}" type="slidenum">
              <a:rPr lang="ru-RU"/>
              <a:pPr/>
              <a:t>32</a:t>
            </a:fld>
            <a:endParaRPr lang="ru-RU"/>
          </a:p>
        </p:txBody>
      </p:sp>
      <p:sp>
        <p:nvSpPr>
          <p:cNvPr id="115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51821-1FD7-4C35-8184-793B0551D0D2}" type="slidenum">
              <a:rPr lang="ru-RU"/>
              <a:pPr/>
              <a:t>4</a:t>
            </a:fld>
            <a:endParaRPr lang="ru-RU"/>
          </a:p>
        </p:txBody>
      </p:sp>
      <p:sp>
        <p:nvSpPr>
          <p:cNvPr id="102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качестве модели выбирается система помеченных переходов </a:t>
            </a:r>
            <a:r>
              <a:rPr lang="en-US"/>
              <a:t>LTS</a:t>
            </a:r>
            <a:r>
              <a:rPr lang="ru-RU"/>
              <a:t>.</a:t>
            </a:r>
          </a:p>
          <a:p>
            <a:r>
              <a:rPr lang="ru-RU"/>
              <a:t>Она определяется как совокупность множества состояний,</a:t>
            </a:r>
          </a:p>
          <a:p>
            <a:r>
              <a:rPr lang="ru-RU"/>
              <a:t>одно из которых выделено и называется начальным состоянием,</a:t>
            </a:r>
            <a:br>
              <a:rPr lang="ru-RU"/>
            </a:br>
            <a:r>
              <a:rPr lang="ru-RU"/>
              <a:t>алфавита внешних действий</a:t>
            </a:r>
            <a:br>
              <a:rPr lang="ru-RU"/>
            </a:br>
            <a:r>
              <a:rPr lang="ru-RU"/>
              <a:t>и множества переходов.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/>
              <a:t> Переход определяется тремя компонентами:</a:t>
            </a:r>
          </a:p>
          <a:p>
            <a:r>
              <a:rPr lang="ru-RU"/>
              <a:t>	состоянием в начале перехода – пресостоянием,</a:t>
            </a:r>
          </a:p>
          <a:p>
            <a:r>
              <a:rPr lang="ru-RU"/>
              <a:t>	внешним действием или символом </a:t>
            </a:r>
            <a:r>
              <a:rPr lang="ru-RU">
                <a:sym typeface="Symbol" pitchFamily="18" charset="2"/>
              </a:rPr>
              <a:t>, которым помечен переход,</a:t>
            </a:r>
          </a:p>
          <a:p>
            <a:r>
              <a:rPr lang="ru-RU">
                <a:sym typeface="Symbol" pitchFamily="18" charset="2"/>
              </a:rPr>
              <a:t>	и состоянием в конце перехода – постсостоянием.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>
                <a:sym typeface="Symbol" pitchFamily="18" charset="2"/>
              </a:rPr>
              <a:t> Мы будем обозначать переход с помощью одинарных стрелок.</a:t>
            </a:r>
          </a:p>
          <a:p>
            <a:r>
              <a:rPr lang="ru-RU">
                <a:sym typeface="Webdings" pitchFamily="18" charset="2"/>
              </a:rPr>
              <a:t></a:t>
            </a:r>
            <a:r>
              <a:rPr lang="ru-RU">
                <a:sym typeface="Symbol" pitchFamily="18" charset="2"/>
              </a:rPr>
              <a:t> Трассой называется последовательность внешних действий.</a:t>
            </a:r>
          </a:p>
          <a:p>
            <a:r>
              <a:rPr lang="ru-RU">
                <a:sym typeface="Symbol" pitchFamily="18" charset="2"/>
              </a:rPr>
              <a:t>Двойная стрелка вводится для описания того факта, что из пресостояния по некоторой трассе можно попасть в некоторое постсостояние.</a:t>
            </a:r>
          </a:p>
          <a:p>
            <a:r>
              <a:rPr lang="ru-RU">
                <a:sym typeface="Symbol" pitchFamily="18" charset="2"/>
              </a:rPr>
              <a:t>Если </a:t>
            </a:r>
            <a:r>
              <a:rPr lang="en-US">
                <a:sym typeface="Symbol" pitchFamily="18" charset="2"/>
              </a:rPr>
              <a:t>LTS</a:t>
            </a:r>
            <a:r>
              <a:rPr lang="ru-RU">
                <a:sym typeface="Symbol" pitchFamily="18" charset="2"/>
              </a:rPr>
              <a:t> недетерминирована, то трасса может заканчиваться в нескольких постсостояниях.</a:t>
            </a:r>
          </a:p>
          <a:p>
            <a:r>
              <a:rPr lang="ru-RU">
                <a:sym typeface="Symbol" pitchFamily="18" charset="2"/>
              </a:rPr>
              <a:t>Оператор </a:t>
            </a:r>
            <a:r>
              <a:rPr lang="en-US">
                <a:sym typeface="Symbol" pitchFamily="18" charset="2"/>
              </a:rPr>
              <a:t>after</a:t>
            </a:r>
            <a:r>
              <a:rPr lang="ru-RU">
                <a:sym typeface="Symbol" pitchFamily="18" charset="2"/>
              </a:rPr>
              <a:t> описывает множество таких постсостояний после трассы.</a:t>
            </a:r>
          </a:p>
          <a:p>
            <a:endParaRPr lang="ru-RU">
              <a:sym typeface="Symbol" pitchFamily="18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359E3-4404-4FEE-810E-D128482BD763}" type="slidenum">
              <a:rPr lang="ru-RU"/>
              <a:pPr/>
              <a:t>5</a:t>
            </a:fld>
            <a:endParaRPr lang="ru-RU"/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 этом слайде даны три эквивалентных определения конформности, которая называется слабой симуляцией.</a:t>
            </a:r>
          </a:p>
          <a:p>
            <a:r>
              <a:rPr lang="ru-RU"/>
              <a:t>Первые два из этих определений принадлежат Милнеру.</a:t>
            </a:r>
          </a:p>
          <a:p>
            <a:r>
              <a:rPr lang="ru-RU"/>
              <a:t>Во всех случаях требуется существование такого соответствия </a:t>
            </a:r>
            <a:r>
              <a:rPr lang="en-US"/>
              <a:t>R</a:t>
            </a:r>
            <a:r>
              <a:rPr lang="ru-RU"/>
              <a:t> состояний реализации и спецификации, которое удовлетворяет следующему требованию:</a:t>
            </a:r>
            <a:br>
              <a:rPr lang="ru-RU"/>
            </a:br>
            <a:r>
              <a:rPr lang="ru-RU"/>
              <a:t>если пресостояния реализации </a:t>
            </a:r>
            <a:r>
              <a:rPr lang="en-US"/>
              <a:t>i </a:t>
            </a:r>
            <a:r>
              <a:rPr lang="ru-RU"/>
              <a:t>и спецификации </a:t>
            </a:r>
            <a:r>
              <a:rPr lang="en-US"/>
              <a:t>s </a:t>
            </a:r>
            <a:r>
              <a:rPr lang="ru-RU"/>
              <a:t>соответствуют друг другу,</a:t>
            </a:r>
            <a:br>
              <a:rPr lang="ru-RU"/>
            </a:br>
            <a:r>
              <a:rPr lang="ru-RU"/>
              <a:t>а из пресостояния реализации </a:t>
            </a:r>
            <a:r>
              <a:rPr lang="en-US"/>
              <a:t>i</a:t>
            </a:r>
            <a:r>
              <a:rPr lang="ru-RU"/>
              <a:t> по некоторой трассе </a:t>
            </a:r>
            <a:r>
              <a:rPr lang="ru-RU">
                <a:sym typeface="Symbol" pitchFamily="18" charset="2"/>
              </a:rPr>
              <a:t> </a:t>
            </a:r>
            <a:r>
              <a:rPr lang="ru-RU"/>
              <a:t>или по некоторому действию достижимо некоторое постсостояние реализации </a:t>
            </a:r>
            <a:r>
              <a:rPr lang="en-US"/>
              <a:t>i`</a:t>
            </a:r>
            <a:r>
              <a:rPr lang="ru-RU"/>
              <a:t>, то найдется такое постсостояние спецификации</a:t>
            </a:r>
            <a:r>
              <a:rPr lang="en-US"/>
              <a:t> s`</a:t>
            </a:r>
            <a:r>
              <a:rPr lang="ru-RU"/>
              <a:t>, которое</a:t>
            </a:r>
            <a:r>
              <a:rPr lang="en-US"/>
              <a:t> </a:t>
            </a:r>
            <a:r>
              <a:rPr lang="ru-RU"/>
              <a:t>также достижимо из пресостояния спецификации </a:t>
            </a:r>
            <a:r>
              <a:rPr lang="en-US"/>
              <a:t>s</a:t>
            </a:r>
            <a:r>
              <a:rPr lang="ru-RU"/>
              <a:t> по той же трассе или действию, а, кроме того, соответствует постсостоянию реализации </a:t>
            </a:r>
            <a:r>
              <a:rPr lang="en-US"/>
              <a:t>i`</a:t>
            </a:r>
            <a:r>
              <a:rPr lang="ru-RU"/>
              <a:t>.</a:t>
            </a:r>
          </a:p>
          <a:p>
            <a:r>
              <a:rPr lang="ru-RU"/>
              <a:t>Такое соответствие </a:t>
            </a:r>
            <a:r>
              <a:rPr lang="en-US"/>
              <a:t>R</a:t>
            </a:r>
            <a:r>
              <a:rPr lang="ru-RU"/>
              <a:t> называется конформным соответствием.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289CC-CE54-4C13-992C-54E6128FB5C0}" type="slidenum">
              <a:rPr lang="ru-RU"/>
              <a:pPr/>
              <a:t>6</a:t>
            </a:fld>
            <a:endParaRPr lang="ru-RU"/>
          </a:p>
        </p:txBody>
      </p:sp>
      <p:sp>
        <p:nvSpPr>
          <p:cNvPr id="109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/>
              <a:t>Теперь введем ещё один вид наблюдаемого поведения реализации, которое называется отказом (</a:t>
            </a:r>
            <a:r>
              <a:rPr lang="en-US"/>
              <a:t>refusal</a:t>
            </a:r>
            <a:r>
              <a:rPr lang="ru-RU"/>
              <a:t>).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Оно означает остановку реализации из-за отсутствия в ней разрешенных внешних действий.</a:t>
            </a:r>
          </a:p>
          <a:p>
            <a:pPr algn="just"/>
            <a:r>
              <a:rPr lang="ru-RU"/>
              <a:t>Отказ задаётся множеством тех действий, которые могли бы наблюдаться в ответ на воздействие.</a:t>
            </a:r>
          </a:p>
          <a:p>
            <a:pPr algn="just"/>
            <a:r>
              <a:rPr lang="ru-RU"/>
              <a:t>Отказ, вообще говоря, не всегда может быть наблюдаем.</a:t>
            </a:r>
          </a:p>
          <a:p>
            <a:pPr algn="just"/>
            <a:r>
              <a:rPr lang="ru-RU"/>
              <a:t>Мы будем считать, что наблюдаемость или ненаблюдаемость отказа определяется только воздействием.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Тогда семантика взаимодействия определяется двумя наборами кнопок:</a:t>
            </a:r>
          </a:p>
          <a:p>
            <a:pPr algn="just"/>
            <a:r>
              <a:rPr lang="ru-RU"/>
              <a:t>	</a:t>
            </a:r>
            <a:r>
              <a:rPr lang="en-US"/>
              <a:t>R</a:t>
            </a:r>
            <a:r>
              <a:rPr lang="ru-RU"/>
              <a:t> – с наблюдаемыми отказами</a:t>
            </a:r>
          </a:p>
          <a:p>
            <a:pPr algn="just"/>
            <a:r>
              <a:rPr lang="ru-RU"/>
              <a:t>	и </a:t>
            </a:r>
            <a:r>
              <a:rPr lang="en-US"/>
              <a:t>Q</a:t>
            </a:r>
            <a:r>
              <a:rPr lang="ru-RU"/>
              <a:t> – с ненаблюдаемыми отказами.</a:t>
            </a:r>
          </a:p>
          <a:p>
            <a:pPr algn="just"/>
            <a:r>
              <a:rPr lang="ru-RU"/>
              <a:t>Очевидно, пересечение этих наборов пусто.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8DD00B-AC79-4C1B-9986-750B172B91A7}" type="slidenum">
              <a:rPr lang="ru-RU"/>
              <a:pPr/>
              <a:t>7</a:t>
            </a:fld>
            <a:endParaRPr lang="ru-RU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LTS</a:t>
            </a:r>
            <a:r>
              <a:rPr lang="ru-RU"/>
              <a:t>-модель может остановиться только в стабильном состоянии, в котором нет </a:t>
            </a:r>
            <a:r>
              <a:rPr lang="ru-RU">
                <a:sym typeface="Symbol" pitchFamily="18" charset="2"/>
              </a:rPr>
              <a:t>-переходов, поскольку они всегда разрешены.</a:t>
            </a:r>
            <a:endParaRPr lang="ru-RU"/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Вот здесь на картинке есть 3 стабильных состояния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Отказ </a:t>
            </a:r>
            <a:r>
              <a:rPr lang="en-US"/>
              <a:t>P</a:t>
            </a:r>
            <a:r>
              <a:rPr lang="ru-RU"/>
              <a:t> возникает в таком стабильном состоянии, в котором нет переходов по действиям из </a:t>
            </a:r>
            <a:r>
              <a:rPr lang="en-US"/>
              <a:t>P</a:t>
            </a:r>
            <a:r>
              <a:rPr lang="ru-RU"/>
              <a:t>.</a:t>
            </a:r>
          </a:p>
          <a:p>
            <a:pPr algn="just"/>
            <a:r>
              <a:rPr lang="ru-RU"/>
              <a:t>Отказ наблюдаем, если </a:t>
            </a:r>
            <a:r>
              <a:rPr lang="en-US"/>
              <a:t>P</a:t>
            </a:r>
            <a:r>
              <a:rPr lang="ru-RU"/>
              <a:t> – это </a:t>
            </a:r>
            <a:r>
              <a:rPr lang="en-US"/>
              <a:t>R</a:t>
            </a:r>
            <a:r>
              <a:rPr lang="ru-RU"/>
              <a:t>-кнопка.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Вот здесь есть три отказа в двух состояниях. Один из них ненаблюдаемый, помечен красным цветом.</a:t>
            </a:r>
          </a:p>
          <a:p>
            <a:pPr algn="just"/>
            <a:r>
              <a:rPr lang="ru-RU">
                <a:sym typeface="Webdings" pitchFamily="18" charset="2"/>
              </a:rPr>
              <a:t></a:t>
            </a:r>
            <a:r>
              <a:rPr lang="ru-RU"/>
              <a:t> В этой семантике рассматриваются трассы как последовательности действий и отказов, то есть трассы действий </a:t>
            </a:r>
            <a:r>
              <a:rPr lang="en-US"/>
              <a:t>LTS</a:t>
            </a:r>
            <a:r>
              <a:rPr lang="ru-RU"/>
              <a:t>, в которой добавлены виртуальные переходы-петли по наблюдаемым отказам исходной </a:t>
            </a:r>
            <a:r>
              <a:rPr lang="en-US"/>
              <a:t>LTS</a:t>
            </a:r>
            <a:r>
              <a:rPr lang="ru-RU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880F6-FD83-42D3-A0CF-1DA6B5A065F9}" type="slidenum">
              <a:rPr lang="ru-RU"/>
              <a:pPr/>
              <a:t>8</a:t>
            </a:fld>
            <a:endParaRPr lang="ru-RU"/>
          </a:p>
        </p:txBody>
      </p:sp>
      <p:sp>
        <p:nvSpPr>
          <p:cNvPr id="109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Здесь дано определение слабой симуляции в семантике с отказами.</a:t>
            </a:r>
          </a:p>
          <a:p>
            <a:r>
              <a:rPr lang="ru-RU"/>
              <a:t>Красным цветом выделены изменения по сравнению с 3-им определением слабой симуляции без отказов:</a:t>
            </a:r>
          </a:p>
          <a:p>
            <a:r>
              <a:rPr lang="ru-RU"/>
              <a:t>наблюдение </a:t>
            </a:r>
            <a:r>
              <a:rPr lang="en-US"/>
              <a:t>u</a:t>
            </a:r>
            <a:r>
              <a:rPr lang="ru-RU"/>
              <a:t> теперь может быть не только внешним действием из </a:t>
            </a:r>
            <a:r>
              <a:rPr lang="en-US"/>
              <a:t>L</a:t>
            </a:r>
            <a:r>
              <a:rPr lang="ru-RU"/>
              <a:t>, но и наблюдаемым отказом из </a:t>
            </a:r>
            <a:r>
              <a:rPr lang="en-US"/>
              <a:t>R</a:t>
            </a:r>
            <a:r>
              <a:rPr lang="ru-RU"/>
              <a:t>.</a:t>
            </a:r>
          </a:p>
          <a:p>
            <a:endParaRPr lang="ru-RU"/>
          </a:p>
          <a:p>
            <a:r>
              <a:rPr lang="ru-RU"/>
              <a:t>На классе реализаций, в которых все отказы наблюдаемы,</a:t>
            </a:r>
            <a:r>
              <a:rPr lang="ru-RU">
                <a:solidFill>
                  <a:srgbClr val="000000"/>
                </a:solidFill>
              </a:rPr>
              <a:t> это определение совпадает с 3-им определением слабой симуляции.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0CC7F-3E0E-441A-942A-F451849011F7}" type="slidenum">
              <a:rPr lang="ru-RU"/>
              <a:pPr/>
              <a:t>9</a:t>
            </a:fld>
            <a:endParaRPr lang="ru-RU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Будем говорить, что воздействие опасно, если оно не гарантирует ответного наблюдения или, если оно может вызвать такое поведение реализации, которого следует избегать при тестировании по каким-то иным причинам.</a:t>
            </a:r>
          </a:p>
          <a:p>
            <a:pPr algn="just"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Можно выделить три вида опасных воздействий.</a:t>
            </a:r>
          </a:p>
          <a:p>
            <a:pPr algn="just"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Первая опасность: воздействие, которое может привести к ненаблюдаемому отказу.</a:t>
            </a:r>
          </a:p>
          <a:p>
            <a:pPr algn="just"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Вторая опасность тоже означает отсутствие наблюдения, но не из-за остановки реализации, а, наоборот, из-за бесконечного выполнения ненаблюдаемых действий. </a:t>
            </a:r>
          </a:p>
          <a:p>
            <a:pPr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Здесь предполагается, что </a:t>
            </a:r>
            <a:r>
              <a:rPr lang="ru-RU" sz="800"/>
              <a:t>бесконечная последовательность любых действий выполняется бесконечное время, а конечная последовательность – конечное время.</a:t>
            </a:r>
          </a:p>
          <a:p>
            <a:pPr>
              <a:lnSpc>
                <a:spcPct val="80000"/>
              </a:lnSpc>
            </a:pPr>
            <a:r>
              <a:rPr lang="ru-RU" sz="800"/>
              <a:t>Бесконечная последовательность ненаблюдаемых, то есть </a:t>
            </a:r>
            <a:r>
              <a:rPr lang="ru-RU" sz="800">
                <a:sym typeface="Symbol" pitchFamily="18" charset="2"/>
              </a:rPr>
              <a:t>-действий, называется дивергенцией и обозначается символом .</a:t>
            </a:r>
          </a:p>
          <a:p>
            <a:pPr>
              <a:lnSpc>
                <a:spcPct val="80000"/>
              </a:lnSpc>
            </a:pPr>
            <a:r>
              <a:rPr lang="ru-RU" sz="800">
                <a:sym typeface="Symbol" pitchFamily="18" charset="2"/>
              </a:rPr>
              <a:t>После возникновения дивергенции любое воздействие опасно, так как вместо внешнего действия или остановки реализация может бесконечно долго выполнять -действия.</a:t>
            </a:r>
          </a:p>
          <a:p>
            <a:pPr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Третья опасность связана с поведением реализации, которое нежелательно по каким-то особым причинам.</a:t>
            </a:r>
          </a:p>
          <a:p>
            <a:pPr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Такое поведение мы называем разрушением и обозначаем символом </a:t>
            </a:r>
            <a:r>
              <a:rPr lang="ru-RU" sz="800">
                <a:sym typeface="Symbol" pitchFamily="18" charset="2"/>
              </a:rPr>
              <a:t></a:t>
            </a:r>
            <a:r>
              <a:rPr lang="ru-RU" sz="800">
                <a:sym typeface="Webdings" pitchFamily="18" charset="2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800">
                <a:sym typeface="Webdings" pitchFamily="18" charset="2"/>
              </a:rPr>
              <a:t>Воздйствие опасно, если оно разрешает внешнее действие, после которого возможно разрушение.</a:t>
            </a:r>
            <a:endParaRPr lang="ru-RU" sz="800"/>
          </a:p>
          <a:p>
            <a:pPr>
              <a:spcBef>
                <a:spcPct val="0"/>
              </a:spcBef>
            </a:pPr>
            <a:r>
              <a:rPr lang="ru-RU" sz="800">
                <a:sym typeface="Webdings" pitchFamily="18" charset="2"/>
              </a:rPr>
              <a:t>Взаимодействие будем называть безопасным, если не возникает ненаблюдаемых отказов, не выполняются воздействия при дивергенции и воздействия, которые могут вызвать разрушение.</a:t>
            </a:r>
            <a:endParaRPr lang="ru-RU" sz="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FCA50D-7D2F-465A-A56C-CCA54DAFA06E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260E3-8B80-45C7-B233-F58BCCDEF6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467F43-CE12-40CB-8A7A-C6D937C88EEF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08D4A-3842-4C9A-B925-CF070D4F1E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7B399D-0715-4C3A-BF5F-43090F54EE5D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1A37C-2B81-43D0-9723-61EFC322D6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7D7C2F-EB94-46EC-B9C3-D9AF380B06D3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4E436C-94BA-4836-AE1C-2E5CA5ECC7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0F829-D36B-446F-ADA8-6604B4DC223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5C93B-FC06-4B6C-85E3-4D0EFF802E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D5190C-60F4-4C73-9C1B-8B48A6709345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E1B36-86B6-4246-86FF-D8F498F517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2D043-E102-4DB7-B374-E737FC93F77E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88D39-877D-4B94-8E5D-C444224FE3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B63CCA-4E7D-4A8E-AFD0-4722CCF657FF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62DDD-8C19-4B9A-A7EF-0A152A30A3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E5508F-86D0-48FE-9454-713BF11F5B20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D642A-411A-4F1D-9C92-1FDCFD41C4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4D067-DA1A-4335-AD7D-1867328765E0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C6F36-8A9C-4A0C-887D-B2FD2CF436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A53D0-F338-4A0F-AB64-B417EC3509F3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396C0-33EB-418C-93F1-208062AF08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4515D-B2E4-471D-905C-225DA28A3AC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F1A30-331E-41BC-B52F-4E004F577E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95B6917A-D557-4F25-A6CF-1263EAB13D72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864B8D-74F6-42B3-A3DA-6FA9FA3A9A3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E456-6C5B-403F-AF4A-FB51C5E6AAD4}" type="slidenum">
              <a:rPr lang="ru-RU"/>
              <a:pPr/>
              <a:t>1</a:t>
            </a:fld>
            <a:endParaRPr lang="ru-RU"/>
          </a:p>
        </p:txBody>
      </p:sp>
      <p:pic>
        <p:nvPicPr>
          <p:cNvPr id="961538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</p:spPr>
      </p:pic>
      <p:grpSp>
        <p:nvGrpSpPr>
          <p:cNvPr id="96153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9615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15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</p:spPr>
      </p:pic>
      <p:pic>
        <p:nvPicPr>
          <p:cNvPr id="961556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</a:pPr>
            <a:endParaRPr lang="ru-RU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</a:pPr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</a:t>
            </a:r>
            <a:r>
              <a:rPr lang="ru-RU" sz="3000" dirty="0" err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Косачев</a:t>
            </a:r>
            <a:endParaRPr lang="ru-RU" sz="3000" dirty="0">
              <a:solidFill>
                <a:srgbClr val="331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100000"/>
              </a:spcBef>
            </a:pP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Симуляция систем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 отказами и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разрушением</a:t>
            </a:r>
            <a:r>
              <a:rPr lang="ru-RU" sz="4000" dirty="0"/>
              <a:t> </a:t>
            </a: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468 C 0.15903 0.44468 0.16146 0.44329 0.16927 0.44213 C 0.17709 0.4412 0.18993 0.43472 0.20452 0.43912 C 0.2191 0.44375 0.24063 0.47523 0.25677 0.46991 C 0.27309 0.46481 0.29375 0.43264 0.30139 0.40856 C 0.31059 0.38727 0.30643 0.37361 0.30261 0.32292 C 0.29879 0.27245 0.24497 0.12431 0.2783 0.10532 C 0.34375 0.03241 0.44167 0.27546 0.50261 0.20926 C 0.56979 0.13472 0.43785 0.02431 0.50955 -0.05718 C 0.57101 -0.12569 0.60122 0.01389 0.65747 -0.04745 C 0.71111 -0.1081 0.63525 -0.15556 0.68229 -0.21111 C 0.7125 -0.24167 0.72778 -0.22407 0.73924 -0.20926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32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E14A-A7DE-4BFF-9DC0-3D0CB9964011}" type="slidenum">
              <a:rPr lang="ru-RU"/>
              <a:pPr/>
              <a:t>10</a:t>
            </a:fld>
            <a:endParaRPr lang="ru-RU"/>
          </a:p>
        </p:txBody>
      </p:sp>
      <p:sp>
        <p:nvSpPr>
          <p:cNvPr id="1090562" name="Rectangle 2"/>
          <p:cNvSpPr>
            <a:spLocks noChangeArrowheads="1"/>
          </p:cNvSpPr>
          <p:nvPr/>
        </p:nvSpPr>
        <p:spPr bwMode="auto">
          <a:xfrm>
            <a:off x="5435600" y="836613"/>
            <a:ext cx="3565525" cy="2268537"/>
          </a:xfrm>
          <a:prstGeom prst="rect">
            <a:avLst/>
          </a:prstGeom>
          <a:solidFill>
            <a:srgbClr val="F1F8F9"/>
          </a:solidFill>
          <a:ln w="12700">
            <a:solidFill>
              <a:srgbClr val="81C0C9"/>
            </a:solidFill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endParaRPr lang="ru-RU"/>
          </a:p>
        </p:txBody>
      </p:sp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48712" cy="608013"/>
          </a:xfrm>
          <a:noFill/>
        </p:spPr>
        <p:txBody>
          <a:bodyPr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Опасности в </a:t>
            </a: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endParaRPr lang="ru-RU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90565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90566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90567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90568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9056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570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571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572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57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9057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90575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81" name="Text Box 21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95" name="Text Box 35"/>
          <p:cNvSpPr txBox="1">
            <a:spLocks noChangeArrowheads="1"/>
          </p:cNvSpPr>
          <p:nvPr/>
        </p:nvSpPr>
        <p:spPr bwMode="auto">
          <a:xfrm>
            <a:off x="719138" y="4041775"/>
            <a:ext cx="6080125" cy="704850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i="1">
                <a:latin typeface="Times New Roman" pitchFamily="18" charset="0"/>
              </a:rPr>
              <a:t>Дивергенция</a:t>
            </a:r>
            <a:r>
              <a:rPr lang="ru-RU" b="0">
                <a:latin typeface="Times New Roman" pitchFamily="18" charset="0"/>
              </a:rPr>
              <a:t> в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>
                <a:latin typeface="Courier New" pitchFamily="49" charset="0"/>
              </a:rPr>
              <a:t>4 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r>
              <a:rPr lang="ru-RU" b="0">
                <a:latin typeface="Times New Roman" pitchFamily="18" charset="0"/>
              </a:rPr>
              <a:t>моделируем </a:t>
            </a:r>
            <a:r>
              <a:rPr lang="ru-RU" b="0" i="1">
                <a:latin typeface="Times New Roman" pitchFamily="18" charset="0"/>
              </a:rPr>
              <a:t>виртуальным</a:t>
            </a:r>
            <a:r>
              <a:rPr lang="ru-RU" b="0">
                <a:latin typeface="Times New Roman" pitchFamily="18" charset="0"/>
              </a:rPr>
              <a:t> переходом-петлей по символу </a:t>
            </a:r>
            <a:r>
              <a:rPr lang="ru-RU">
                <a:sym typeface="Symbol" pitchFamily="18" charset="2"/>
              </a:rPr>
              <a:t></a:t>
            </a:r>
          </a:p>
        </p:txBody>
      </p:sp>
      <p:sp>
        <p:nvSpPr>
          <p:cNvPr id="1090596" name="Text Box 36"/>
          <p:cNvSpPr txBox="1">
            <a:spLocks noChangeArrowheads="1"/>
          </p:cNvSpPr>
          <p:nvPr/>
        </p:nvSpPr>
        <p:spPr bwMode="auto">
          <a:xfrm>
            <a:off x="719138" y="3394075"/>
            <a:ext cx="4921250" cy="430213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i="1">
                <a:latin typeface="Times New Roman" pitchFamily="18" charset="0"/>
              </a:rPr>
              <a:t>Ненаблюдаемый отказ</a:t>
            </a:r>
            <a:r>
              <a:rPr lang="ru-RU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{ab}</a:t>
            </a:r>
            <a:r>
              <a:rPr lang="ru-RU">
                <a:latin typeface="Courier New" pitchFamily="49" charset="0"/>
              </a:rPr>
              <a:t> </a:t>
            </a:r>
            <a:r>
              <a:rPr lang="ru-RU" b="0">
                <a:latin typeface="Times New Roman" pitchFamily="18" charset="0"/>
              </a:rPr>
              <a:t>в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>
                <a:latin typeface="Courier New" pitchFamily="49" charset="0"/>
              </a:rPr>
              <a:t>3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0598" name="Text Box 38"/>
          <p:cNvSpPr txBox="1">
            <a:spLocks noChangeArrowheads="1"/>
          </p:cNvSpPr>
          <p:nvPr/>
        </p:nvSpPr>
        <p:spPr bwMode="auto">
          <a:xfrm>
            <a:off x="719138" y="5013325"/>
            <a:ext cx="5440362" cy="979488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Times New Roman" pitchFamily="18" charset="0"/>
              </a:rPr>
              <a:t>Разрушение</a:t>
            </a:r>
            <a:r>
              <a:rPr lang="ru-RU" b="0">
                <a:latin typeface="Times New Roman" pitchFamily="18" charset="0"/>
              </a:rPr>
              <a:t> в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>
                <a:latin typeface="Courier New" pitchFamily="49" charset="0"/>
              </a:rPr>
              <a:t>1 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r>
              <a:rPr lang="ru-RU" b="0">
                <a:latin typeface="Times New Roman" pitchFamily="18" charset="0"/>
              </a:rPr>
              <a:t>моделируем переходом-петлей по символу </a:t>
            </a:r>
            <a:r>
              <a:rPr lang="ru-RU">
                <a:sym typeface="Symbol" pitchFamily="18" charset="2"/>
              </a:rPr>
              <a:t></a:t>
            </a:r>
            <a:r>
              <a:rPr lang="ru-RU" sz="1600" b="0">
                <a:sym typeface="Symbol" pitchFamily="18" charset="2"/>
              </a:rPr>
              <a:t>.</a:t>
            </a:r>
          </a:p>
          <a:p>
            <a:r>
              <a:rPr lang="ru-RU" b="0">
                <a:latin typeface="Times New Roman" pitchFamily="18" charset="0"/>
              </a:rPr>
              <a:t>Этот символ фактически добавляется в алфавит </a:t>
            </a:r>
            <a:r>
              <a:rPr lang="en-US" b="0">
                <a:latin typeface="Times New Roman" pitchFamily="18" charset="0"/>
              </a:rPr>
              <a:t>LTS</a:t>
            </a:r>
            <a:endParaRPr lang="en-US" sz="1600" b="0">
              <a:sym typeface="Symbol" pitchFamily="18" charset="2"/>
            </a:endParaRPr>
          </a:p>
        </p:txBody>
      </p:sp>
      <p:sp>
        <p:nvSpPr>
          <p:cNvPr id="1090599" name="Text Box 39"/>
          <p:cNvSpPr txBox="1">
            <a:spLocks noChangeArrowheads="1"/>
          </p:cNvSpPr>
          <p:nvPr/>
        </p:nvSpPr>
        <p:spPr bwMode="auto">
          <a:xfrm>
            <a:off x="5783263" y="2781300"/>
            <a:ext cx="2857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</a:t>
            </a:r>
            <a:r>
              <a:rPr lang="en-US" b="0">
                <a:latin typeface="Courier New" pitchFamily="49" charset="0"/>
              </a:rPr>
              <a:t>={{a}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{bc}}</a:t>
            </a:r>
            <a:r>
              <a:rPr lang="en-US">
                <a:latin typeface="Courier New" pitchFamily="49" charset="0"/>
              </a:rPr>
              <a:t> </a:t>
            </a:r>
            <a:r>
              <a:rPr lang="en-US">
                <a:latin typeface="Times New Roman" pitchFamily="18" charset="0"/>
              </a:rPr>
              <a:t>Q</a:t>
            </a:r>
            <a:r>
              <a:rPr lang="en-US" b="0">
                <a:latin typeface="Courier New" pitchFamily="49" charset="0"/>
              </a:rPr>
              <a:t>={{ab}}</a:t>
            </a:r>
            <a:endParaRPr lang="ru-RU" b="0">
              <a:latin typeface="Courier New" pitchFamily="49" charset="0"/>
            </a:endParaRPr>
          </a:p>
        </p:txBody>
      </p:sp>
      <p:sp>
        <p:nvSpPr>
          <p:cNvPr id="1090605" name="Text Box 45"/>
          <p:cNvSpPr txBox="1">
            <a:spLocks noChangeArrowheads="1"/>
          </p:cNvSpPr>
          <p:nvPr/>
        </p:nvSpPr>
        <p:spPr bwMode="auto">
          <a:xfrm>
            <a:off x="5580063" y="1127125"/>
            <a:ext cx="2254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sz="2000">
                <a:latin typeface="Courier New" pitchFamily="49" charset="0"/>
                <a:sym typeface="Symbol" pitchFamily="18" charset="2"/>
              </a:rPr>
              <a:t>S</a:t>
            </a:r>
            <a:endParaRPr lang="ru-RU" sz="200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1090606" name="Oval 46"/>
          <p:cNvSpPr>
            <a:spLocks noChangeAspect="1" noChangeArrowheads="1"/>
          </p:cNvSpPr>
          <p:nvPr/>
        </p:nvSpPr>
        <p:spPr bwMode="auto">
          <a:xfrm>
            <a:off x="6937375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>
                <a:latin typeface="Courier New" pitchFamily="49" charset="0"/>
              </a:rPr>
              <a:t>2</a:t>
            </a:r>
            <a:endParaRPr lang="ru-RU" sz="1400" baseline="-25000">
              <a:latin typeface="Courier New" pitchFamily="49" charset="0"/>
            </a:endParaRPr>
          </a:p>
        </p:txBody>
      </p:sp>
      <p:sp>
        <p:nvSpPr>
          <p:cNvPr id="1090607" name="Oval 47"/>
          <p:cNvSpPr>
            <a:spLocks noChangeAspect="1" noChangeArrowheads="1"/>
          </p:cNvSpPr>
          <p:nvPr/>
        </p:nvSpPr>
        <p:spPr bwMode="auto">
          <a:xfrm>
            <a:off x="69373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3</a:t>
            </a:r>
          </a:p>
        </p:txBody>
      </p:sp>
      <p:sp>
        <p:nvSpPr>
          <p:cNvPr id="1090608" name="Oval 48"/>
          <p:cNvSpPr>
            <a:spLocks noChangeAspect="1" noChangeArrowheads="1"/>
          </p:cNvSpPr>
          <p:nvPr/>
        </p:nvSpPr>
        <p:spPr bwMode="auto">
          <a:xfrm>
            <a:off x="6073775" y="1201738"/>
            <a:ext cx="247650" cy="250825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</a:p>
        </p:txBody>
      </p:sp>
      <p:sp>
        <p:nvSpPr>
          <p:cNvPr id="1090609" name="Oval 49"/>
          <p:cNvSpPr>
            <a:spLocks noChangeAspect="1" noChangeArrowheads="1"/>
          </p:cNvSpPr>
          <p:nvPr/>
        </p:nvSpPr>
        <p:spPr bwMode="auto">
          <a:xfrm>
            <a:off x="8126413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5</a:t>
            </a:r>
          </a:p>
        </p:txBody>
      </p:sp>
      <p:cxnSp>
        <p:nvCxnSpPr>
          <p:cNvPr id="1090610" name="AutoShape 50"/>
          <p:cNvCxnSpPr>
            <a:cxnSpLocks noChangeShapeType="1"/>
            <a:stCxn id="1090609" idx="2"/>
            <a:endCxn id="1090607" idx="6"/>
          </p:cNvCxnSpPr>
          <p:nvPr/>
        </p:nvCxnSpPr>
        <p:spPr bwMode="auto">
          <a:xfrm flipH="1">
            <a:off x="7194550" y="2262188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090611" name="AutoShape 51"/>
          <p:cNvCxnSpPr>
            <a:cxnSpLocks noChangeShapeType="1"/>
            <a:stCxn id="1090606" idx="4"/>
            <a:endCxn id="1090607" idx="0"/>
          </p:cNvCxnSpPr>
          <p:nvPr/>
        </p:nvCxnSpPr>
        <p:spPr bwMode="auto">
          <a:xfrm>
            <a:off x="7061200" y="1462088"/>
            <a:ext cx="0" cy="665162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cxnSp>
        <p:nvCxnSpPr>
          <p:cNvPr id="1090612" name="AutoShape 52"/>
          <p:cNvCxnSpPr>
            <a:cxnSpLocks noChangeShapeType="1"/>
            <a:stCxn id="1090606" idx="6"/>
            <a:endCxn id="1090613" idx="2"/>
          </p:cNvCxnSpPr>
          <p:nvPr/>
        </p:nvCxnSpPr>
        <p:spPr bwMode="auto">
          <a:xfrm>
            <a:off x="7194550" y="1327150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90613" name="Oval 53"/>
          <p:cNvSpPr>
            <a:spLocks noChangeAspect="1" noChangeArrowheads="1"/>
          </p:cNvSpPr>
          <p:nvPr/>
        </p:nvSpPr>
        <p:spPr bwMode="auto">
          <a:xfrm>
            <a:off x="8126413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4</a:t>
            </a:r>
          </a:p>
        </p:txBody>
      </p:sp>
      <p:cxnSp>
        <p:nvCxnSpPr>
          <p:cNvPr id="1090614" name="AutoShape 54"/>
          <p:cNvCxnSpPr>
            <a:cxnSpLocks noChangeShapeType="1"/>
            <a:stCxn id="1090613" idx="6"/>
            <a:endCxn id="1090613" idx="7"/>
          </p:cNvCxnSpPr>
          <p:nvPr/>
        </p:nvCxnSpPr>
        <p:spPr bwMode="auto">
          <a:xfrm flipH="1" flipV="1">
            <a:off x="8337550" y="1228725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cxnSp>
        <p:nvCxnSpPr>
          <p:cNvPr id="1090615" name="AutoShape 55"/>
          <p:cNvCxnSpPr>
            <a:cxnSpLocks noChangeShapeType="1"/>
            <a:stCxn id="1090608" idx="6"/>
            <a:endCxn id="1090606" idx="2"/>
          </p:cNvCxnSpPr>
          <p:nvPr/>
        </p:nvCxnSpPr>
        <p:spPr bwMode="auto">
          <a:xfrm>
            <a:off x="6330950" y="1327150"/>
            <a:ext cx="5969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090616" name="AutoShape 56"/>
          <p:cNvCxnSpPr>
            <a:cxnSpLocks noChangeShapeType="1"/>
            <a:stCxn id="1090617" idx="5"/>
            <a:endCxn id="1090617" idx="2"/>
          </p:cNvCxnSpPr>
          <p:nvPr/>
        </p:nvCxnSpPr>
        <p:spPr bwMode="auto">
          <a:xfrm rot="16200000" flipV="1">
            <a:off x="6125369" y="2201069"/>
            <a:ext cx="98425" cy="220663"/>
          </a:xfrm>
          <a:prstGeom prst="curvedConnector4">
            <a:avLst>
              <a:gd name="adj1" fmla="val -259676"/>
              <a:gd name="adj2" fmla="val 199282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</p:cxnSp>
      <p:sp>
        <p:nvSpPr>
          <p:cNvPr id="1090617" name="Oval 57"/>
          <p:cNvSpPr>
            <a:spLocks noChangeAspect="1" noChangeArrowheads="1"/>
          </p:cNvSpPr>
          <p:nvPr/>
        </p:nvSpPr>
        <p:spPr bwMode="auto">
          <a:xfrm>
            <a:off x="60737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</a:p>
        </p:txBody>
      </p:sp>
      <p:cxnSp>
        <p:nvCxnSpPr>
          <p:cNvPr id="1090618" name="AutoShape 58"/>
          <p:cNvCxnSpPr>
            <a:cxnSpLocks noChangeShapeType="1"/>
            <a:stCxn id="1090608" idx="4"/>
            <a:endCxn id="1090617" idx="0"/>
          </p:cNvCxnSpPr>
          <p:nvPr/>
        </p:nvCxnSpPr>
        <p:spPr bwMode="auto">
          <a:xfrm>
            <a:off x="6197600" y="1462088"/>
            <a:ext cx="0" cy="6651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90619" name="Text Box 59"/>
          <p:cNvSpPr txBox="1">
            <a:spLocks noChangeArrowheads="1"/>
          </p:cNvSpPr>
          <p:nvPr/>
        </p:nvSpPr>
        <p:spPr bwMode="auto">
          <a:xfrm>
            <a:off x="5975350" y="2465388"/>
            <a:ext cx="157163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>
              <a:lnSpc>
                <a:spcPct val="50000"/>
              </a:lnSpc>
            </a:pPr>
            <a:r>
              <a:rPr lang="ru-RU" sz="2000">
                <a:sym typeface="Symbol" pitchFamily="18" charset="2"/>
              </a:rPr>
              <a:t></a:t>
            </a:r>
          </a:p>
        </p:txBody>
      </p:sp>
      <p:sp>
        <p:nvSpPr>
          <p:cNvPr id="1090620" name="Text Box 60"/>
          <p:cNvSpPr txBox="1">
            <a:spLocks noChangeArrowheads="1"/>
          </p:cNvSpPr>
          <p:nvPr/>
        </p:nvSpPr>
        <p:spPr bwMode="auto">
          <a:xfrm>
            <a:off x="8486775" y="914400"/>
            <a:ext cx="117475" cy="2365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  <p:sp>
        <p:nvSpPr>
          <p:cNvPr id="1090621" name="Text Box 61"/>
          <p:cNvSpPr txBox="1">
            <a:spLocks noChangeArrowheads="1"/>
          </p:cNvSpPr>
          <p:nvPr/>
        </p:nvSpPr>
        <p:spPr bwMode="auto">
          <a:xfrm>
            <a:off x="7010400" y="1670050"/>
            <a:ext cx="107950" cy="19208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/>
          <a:lstStyle/>
          <a:p>
            <a:pPr algn="ctr">
              <a:lnSpc>
                <a:spcPct val="50000"/>
              </a:lnSpc>
            </a:pPr>
            <a:r>
              <a:rPr lang="ru-RU" sz="1600">
                <a:latin typeface="Courier New" pitchFamily="49" charset="0"/>
                <a:sym typeface="Symbol" pitchFamily="18" charset="2"/>
              </a:rPr>
              <a:t></a:t>
            </a:r>
          </a:p>
        </p:txBody>
      </p:sp>
      <p:sp>
        <p:nvSpPr>
          <p:cNvPr id="1090622" name="Text Box 62"/>
          <p:cNvSpPr txBox="1">
            <a:spLocks noChangeArrowheads="1"/>
          </p:cNvSpPr>
          <p:nvPr/>
        </p:nvSpPr>
        <p:spPr bwMode="auto">
          <a:xfrm>
            <a:off x="7621588" y="21732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90623" name="Text Box 63"/>
          <p:cNvSpPr txBox="1">
            <a:spLocks noChangeArrowheads="1"/>
          </p:cNvSpPr>
          <p:nvPr/>
        </p:nvSpPr>
        <p:spPr bwMode="auto">
          <a:xfrm>
            <a:off x="7550150" y="1238250"/>
            <a:ext cx="144463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90624" name="Text Box 64"/>
          <p:cNvSpPr txBox="1">
            <a:spLocks noChangeArrowheads="1"/>
          </p:cNvSpPr>
          <p:nvPr/>
        </p:nvSpPr>
        <p:spPr bwMode="auto">
          <a:xfrm>
            <a:off x="6146800" y="1633538"/>
            <a:ext cx="142875" cy="2444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090625" name="AutoShape 65"/>
          <p:cNvCxnSpPr>
            <a:cxnSpLocks noChangeShapeType="1"/>
            <a:stCxn id="1090607" idx="7"/>
            <a:endCxn id="1090609" idx="1"/>
          </p:cNvCxnSpPr>
          <p:nvPr/>
        </p:nvCxnSpPr>
        <p:spPr bwMode="auto">
          <a:xfrm rot="5400000" flipV="1">
            <a:off x="7654925" y="1657351"/>
            <a:ext cx="1587" cy="1014412"/>
          </a:xfrm>
          <a:prstGeom prst="curvedConnector3">
            <a:avLst>
              <a:gd name="adj1" fmla="val -16100000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90626" name="Text Box 66"/>
          <p:cNvSpPr txBox="1">
            <a:spLocks noChangeArrowheads="1"/>
          </p:cNvSpPr>
          <p:nvPr/>
        </p:nvSpPr>
        <p:spPr bwMode="auto">
          <a:xfrm>
            <a:off x="7602538" y="18303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090629" name="AutoShape 69"/>
          <p:cNvCxnSpPr>
            <a:cxnSpLocks noChangeShapeType="1"/>
            <a:stCxn id="1090607" idx="2"/>
            <a:endCxn id="1090607" idx="1"/>
          </p:cNvCxnSpPr>
          <p:nvPr/>
        </p:nvCxnSpPr>
        <p:spPr bwMode="auto">
          <a:xfrm rot="10800000" flipH="1">
            <a:off x="6927850" y="2163763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9050">
            <a:solidFill>
              <a:srgbClr val="CC0000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1090630" name="Text Box 70"/>
          <p:cNvSpPr txBox="1">
            <a:spLocks noChangeArrowheads="1"/>
          </p:cNvSpPr>
          <p:nvPr/>
        </p:nvSpPr>
        <p:spPr bwMode="auto">
          <a:xfrm>
            <a:off x="6615113" y="1811338"/>
            <a:ext cx="252412" cy="163512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{ab}</a:t>
            </a:r>
            <a:endParaRPr lang="ru-RU" sz="1600">
              <a:solidFill>
                <a:srgbClr val="CC0000"/>
              </a:solidFill>
              <a:sym typeface="Symbol" pitchFamily="18" charset="2"/>
            </a:endParaRPr>
          </a:p>
        </p:txBody>
      </p:sp>
      <p:cxnSp>
        <p:nvCxnSpPr>
          <p:cNvPr id="1090635" name="AutoShape 75"/>
          <p:cNvCxnSpPr>
            <a:cxnSpLocks noChangeShapeType="1"/>
            <a:stCxn id="1090613" idx="6"/>
            <a:endCxn id="1090613" idx="4"/>
          </p:cNvCxnSpPr>
          <p:nvPr/>
        </p:nvCxnSpPr>
        <p:spPr bwMode="auto">
          <a:xfrm flipH="1">
            <a:off x="8250238" y="1327150"/>
            <a:ext cx="133350" cy="134938"/>
          </a:xfrm>
          <a:prstGeom prst="curvedConnector4">
            <a:avLst>
              <a:gd name="adj1" fmla="val -164287"/>
              <a:gd name="adj2" fmla="val 262352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1090636" name="Text Box 76"/>
          <p:cNvSpPr txBox="1">
            <a:spLocks noChangeArrowheads="1"/>
          </p:cNvSpPr>
          <p:nvPr/>
        </p:nvSpPr>
        <p:spPr bwMode="auto">
          <a:xfrm>
            <a:off x="8459788" y="1412875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2000">
                <a:solidFill>
                  <a:srgbClr val="4D4D4D"/>
                </a:solidFill>
                <a:sym typeface="Symbol" pitchFamily="18" charset="2"/>
              </a:rPr>
              <a:t></a:t>
            </a:r>
            <a:endParaRPr lang="ru-RU" sz="2000" b="0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090637" name="Text Box 77"/>
          <p:cNvSpPr txBox="1">
            <a:spLocks noChangeArrowheads="1"/>
          </p:cNvSpPr>
          <p:nvPr/>
        </p:nvSpPr>
        <p:spPr bwMode="auto">
          <a:xfrm rot="-1640338">
            <a:off x="6443663" y="2133600"/>
            <a:ext cx="2873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0639" name="Text Box 79"/>
          <p:cNvSpPr txBox="1">
            <a:spLocks noChangeArrowheads="1"/>
          </p:cNvSpPr>
          <p:nvPr/>
        </p:nvSpPr>
        <p:spPr bwMode="auto">
          <a:xfrm>
            <a:off x="5508625" y="2276475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0641" name="Text Box 81"/>
          <p:cNvSpPr txBox="1">
            <a:spLocks noChangeArrowheads="1"/>
          </p:cNvSpPr>
          <p:nvPr/>
        </p:nvSpPr>
        <p:spPr bwMode="auto">
          <a:xfrm rot="1520847">
            <a:off x="8640763" y="1160463"/>
            <a:ext cx="2873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090642" name="Text Box 82"/>
          <p:cNvSpPr txBox="1">
            <a:spLocks noChangeArrowheads="1"/>
          </p:cNvSpPr>
          <p:nvPr/>
        </p:nvSpPr>
        <p:spPr bwMode="auto">
          <a:xfrm>
            <a:off x="6505575" y="1236663"/>
            <a:ext cx="144463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90643" name="Text Box 83"/>
          <p:cNvSpPr txBox="1">
            <a:spLocks noChangeArrowheads="1"/>
          </p:cNvSpPr>
          <p:nvPr/>
        </p:nvSpPr>
        <p:spPr bwMode="auto">
          <a:xfrm>
            <a:off x="120650" y="3357563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grpSp>
        <p:nvGrpSpPr>
          <p:cNvPr id="1090645" name="Group 85"/>
          <p:cNvGrpSpPr>
            <a:grpSpLocks/>
          </p:cNvGrpSpPr>
          <p:nvPr/>
        </p:nvGrpSpPr>
        <p:grpSpPr bwMode="auto">
          <a:xfrm>
            <a:off x="576263" y="1052513"/>
            <a:ext cx="4608512" cy="1439862"/>
            <a:chOff x="363" y="663"/>
            <a:chExt cx="2903" cy="907"/>
          </a:xfrm>
        </p:grpSpPr>
        <p:sp>
          <p:nvSpPr>
            <p:cNvPr id="1090646" name="Rectangle 86"/>
            <p:cNvSpPr>
              <a:spLocks noChangeArrowheads="1"/>
            </p:cNvSpPr>
            <p:nvPr/>
          </p:nvSpPr>
          <p:spPr bwMode="auto">
            <a:xfrm>
              <a:off x="363" y="663"/>
              <a:ext cx="2903" cy="907"/>
            </a:xfrm>
            <a:prstGeom prst="rect">
              <a:avLst/>
            </a:prstGeom>
            <a:solidFill>
              <a:srgbClr val="FBF8EB"/>
            </a:solidFill>
            <a:ln w="9525">
              <a:solidFill>
                <a:srgbClr val="DAC052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endParaRPr lang="ru-RU"/>
            </a:p>
          </p:txBody>
        </p:sp>
        <p:sp>
          <p:nvSpPr>
            <p:cNvPr id="1090647" name="Text Box 87"/>
            <p:cNvSpPr txBox="1">
              <a:spLocks noChangeArrowheads="1"/>
            </p:cNvSpPr>
            <p:nvPr/>
          </p:nvSpPr>
          <p:spPr bwMode="auto">
            <a:xfrm>
              <a:off x="414" y="731"/>
              <a:ext cx="136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=LTS(V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,E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,s</a:t>
              </a:r>
              <a:r>
                <a:rPr lang="ru-RU" b="0" baseline="-30000">
                  <a:solidFill>
                    <a:srgbClr val="000000"/>
                  </a:solidFill>
                  <a:latin typeface="Courier New" pitchFamily="49" charset="0"/>
                </a:rPr>
                <a:t>0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)</a:t>
              </a:r>
            </a:p>
          </p:txBody>
        </p:sp>
        <p:sp>
          <p:nvSpPr>
            <p:cNvPr id="1090648" name="Text Box 88"/>
            <p:cNvSpPr txBox="1">
              <a:spLocks noChangeArrowheads="1"/>
            </p:cNvSpPr>
            <p:nvPr/>
          </p:nvSpPr>
          <p:spPr bwMode="auto">
            <a:xfrm>
              <a:off x="1856" y="913"/>
              <a:ext cx="13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начальное состояние</a:t>
              </a:r>
            </a:p>
          </p:txBody>
        </p:sp>
        <p:cxnSp>
          <p:nvCxnSpPr>
            <p:cNvPr id="1090649" name="AutoShape 89"/>
            <p:cNvCxnSpPr>
              <a:cxnSpLocks noChangeShapeType="1"/>
              <a:stCxn id="1090648" idx="1"/>
              <a:endCxn id="1090650" idx="4"/>
            </p:cNvCxnSpPr>
            <p:nvPr/>
          </p:nvCxnSpPr>
          <p:spPr bwMode="auto">
            <a:xfrm rot="10800000">
              <a:off x="1628" y="905"/>
              <a:ext cx="228" cy="9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90650" name="Oval 90"/>
            <p:cNvSpPr>
              <a:spLocks noChangeAspect="1" noChangeArrowheads="1"/>
            </p:cNvSpPr>
            <p:nvPr/>
          </p:nvSpPr>
          <p:spPr bwMode="auto">
            <a:xfrm>
              <a:off x="1616" y="882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0651" name="Text Box 91"/>
            <p:cNvSpPr txBox="1">
              <a:spLocks noChangeArrowheads="1"/>
            </p:cNvSpPr>
            <p:nvPr/>
          </p:nvSpPr>
          <p:spPr bwMode="auto">
            <a:xfrm>
              <a:off x="1620" y="1048"/>
              <a:ext cx="1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переходов</a:t>
              </a:r>
              <a:endParaRPr lang="ru-RU" baseline="-30000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  <p:cxnSp>
          <p:nvCxnSpPr>
            <p:cNvPr id="1090652" name="AutoShape 92"/>
            <p:cNvCxnSpPr>
              <a:cxnSpLocks noChangeShapeType="1"/>
              <a:stCxn id="1090651" idx="1"/>
              <a:endCxn id="1090653" idx="4"/>
            </p:cNvCxnSpPr>
            <p:nvPr/>
          </p:nvCxnSpPr>
          <p:spPr bwMode="auto">
            <a:xfrm rot="10800000">
              <a:off x="1392" y="904"/>
              <a:ext cx="228" cy="231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90653" name="Oval 93"/>
            <p:cNvSpPr>
              <a:spLocks noChangeAspect="1" noChangeArrowheads="1"/>
            </p:cNvSpPr>
            <p:nvPr/>
          </p:nvSpPr>
          <p:spPr bwMode="auto">
            <a:xfrm>
              <a:off x="1380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0654" name="Text Box 94"/>
            <p:cNvSpPr txBox="1">
              <a:spLocks noChangeArrowheads="1"/>
            </p:cNvSpPr>
            <p:nvPr/>
          </p:nvSpPr>
          <p:spPr bwMode="auto">
            <a:xfrm>
              <a:off x="1444" y="1189"/>
              <a:ext cx="17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алфавит внешних действий</a:t>
              </a:r>
            </a:p>
          </p:txBody>
        </p:sp>
        <p:cxnSp>
          <p:nvCxnSpPr>
            <p:cNvPr id="1090655" name="AutoShape 95"/>
            <p:cNvCxnSpPr>
              <a:cxnSpLocks noChangeShapeType="1"/>
              <a:stCxn id="1090654" idx="1"/>
              <a:endCxn id="1090656" idx="4"/>
            </p:cNvCxnSpPr>
            <p:nvPr/>
          </p:nvCxnSpPr>
          <p:spPr bwMode="auto">
            <a:xfrm rot="10800000">
              <a:off x="1216" y="904"/>
              <a:ext cx="228" cy="37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90656" name="Oval 96"/>
            <p:cNvSpPr>
              <a:spLocks noChangeAspect="1" noChangeArrowheads="1"/>
            </p:cNvSpPr>
            <p:nvPr/>
          </p:nvSpPr>
          <p:spPr bwMode="auto">
            <a:xfrm>
              <a:off x="1204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0657" name="Text Box 97"/>
            <p:cNvSpPr txBox="1">
              <a:spLocks noChangeArrowheads="1"/>
            </p:cNvSpPr>
            <p:nvPr/>
          </p:nvSpPr>
          <p:spPr bwMode="auto">
            <a:xfrm>
              <a:off x="1221" y="1326"/>
              <a:ext cx="13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состояний</a:t>
              </a:r>
            </a:p>
          </p:txBody>
        </p:sp>
        <p:cxnSp>
          <p:nvCxnSpPr>
            <p:cNvPr id="1090658" name="AutoShape 98"/>
            <p:cNvCxnSpPr>
              <a:cxnSpLocks noChangeShapeType="1"/>
              <a:stCxn id="1090657" idx="1"/>
              <a:endCxn id="1090659" idx="4"/>
            </p:cNvCxnSpPr>
            <p:nvPr/>
          </p:nvCxnSpPr>
          <p:spPr bwMode="auto">
            <a:xfrm rot="10800000">
              <a:off x="993" y="904"/>
              <a:ext cx="228" cy="50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90659" name="Oval 99"/>
            <p:cNvSpPr>
              <a:spLocks noChangeAspect="1" noChangeArrowheads="1"/>
            </p:cNvSpPr>
            <p:nvPr/>
          </p:nvSpPr>
          <p:spPr bwMode="auto">
            <a:xfrm>
              <a:off x="981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0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0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0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9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0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0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0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0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0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2.22222E-6 0.0905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90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0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0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0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0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0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9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0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0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6" dur="500"/>
                                        <p:tgtEl>
                                          <p:spTgt spid="1090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0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90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9051 L 2.22222E-6 0.23218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090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7" dur="500"/>
                                        <p:tgtEl>
                                          <p:spTgt spid="109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90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90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0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9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0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0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0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9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580" grpId="0"/>
      <p:bldP spid="1090581" grpId="0"/>
      <p:bldP spid="1090619" grpId="0" animBg="1"/>
      <p:bldP spid="1090630" grpId="0" animBg="1"/>
      <p:bldP spid="1090636" grpId="0" animBg="1"/>
      <p:bldP spid="1090637" grpId="0"/>
      <p:bldP spid="1090637" grpId="1"/>
      <p:bldP spid="1090639" grpId="0"/>
      <p:bldP spid="1090641" grpId="0"/>
      <p:bldP spid="1090643" grpId="1"/>
      <p:bldP spid="109064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B6CC-6074-480B-BB13-9A032399C1BE}" type="slidenum">
              <a:rPr lang="ru-RU"/>
              <a:pPr/>
              <a:t>11</a:t>
            </a:fld>
            <a:endParaRPr lang="ru-RU"/>
          </a:p>
        </p:txBody>
      </p:sp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2913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лабая симуляция с отказами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учетом безопасности</a:t>
            </a:r>
          </a:p>
        </p:txBody>
      </p:sp>
      <p:grpSp>
        <p:nvGrpSpPr>
          <p:cNvPr id="110080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00804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0080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0080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0080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080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080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081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081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0081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10081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00815" name="Text Box 15"/>
          <p:cNvSpPr txBox="1">
            <a:spLocks noChangeArrowheads="1"/>
          </p:cNvSpPr>
          <p:nvPr/>
        </p:nvSpPr>
        <p:spPr bwMode="auto">
          <a:xfrm>
            <a:off x="390525" y="2543175"/>
            <a:ext cx="8537575" cy="1801813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5	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 baseline="-3000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R)</a:t>
            </a:r>
          </a:p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 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cs typeface="Times New Roman" pitchFamily="18" charset="0"/>
              </a:rPr>
              <a:t>P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 u="sng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ru-RU" b="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b="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{P}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</a:p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cs typeface="Times New Roman" pitchFamily="18" charset="0"/>
              </a:rPr>
              <a:t>P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cs typeface="Times New Roman" pitchFamily="18" charset="0"/>
              </a:rPr>
              <a:t>s &amp;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</a:p>
          <a:p>
            <a:pPr>
              <a:spcBef>
                <a:spcPct val="100000"/>
              </a:spcBef>
            </a:pPr>
            <a:r>
              <a:rPr lang="ru-RU" b="0">
                <a:latin typeface="Times New Roman" pitchFamily="18" charset="0"/>
              </a:rPr>
              <a:t>Цветом выделены изменения по сравнению с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Math Two" pitchFamily="18" charset="2"/>
              </a:rPr>
              <a:t>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4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</a:p>
        </p:txBody>
      </p:sp>
      <p:sp>
        <p:nvSpPr>
          <p:cNvPr id="1100819" name="Text Box 19"/>
          <p:cNvSpPr txBox="1">
            <a:spLocks noChangeArrowheads="1"/>
          </p:cNvSpPr>
          <p:nvPr/>
        </p:nvSpPr>
        <p:spPr bwMode="auto">
          <a:xfrm>
            <a:off x="390525" y="1341438"/>
            <a:ext cx="8351838" cy="839787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Кнопка </a:t>
            </a:r>
            <a:r>
              <a:rPr lang="en-US" b="0">
                <a:latin typeface="Courier New" pitchFamily="49" charset="0"/>
              </a:rPr>
              <a:t>P</a:t>
            </a:r>
            <a:r>
              <a:rPr lang="ru-RU" b="0">
                <a:latin typeface="Times New Roman" pitchFamily="18" charset="0"/>
              </a:rPr>
              <a:t> безопасная в состоянии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&amp;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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&amp; (P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Q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 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z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z,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</a:p>
        </p:txBody>
      </p:sp>
      <p:sp>
        <p:nvSpPr>
          <p:cNvPr id="1100820" name="Text Box 20"/>
          <p:cNvSpPr txBox="1">
            <a:spLocks noChangeArrowheads="1"/>
          </p:cNvSpPr>
          <p:nvPr/>
        </p:nvSpPr>
        <p:spPr bwMode="auto">
          <a:xfrm>
            <a:off x="390525" y="4703763"/>
            <a:ext cx="5980113" cy="839787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На классе реализаций, в которых все отказы наблюдаемы,</a:t>
            </a:r>
          </a:p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нет дивергенции и разрушения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5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=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4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00821" name="Text Box 21"/>
          <p:cNvSpPr txBox="1">
            <a:spLocks noChangeArrowheads="1"/>
          </p:cNvSpPr>
          <p:nvPr/>
        </p:nvSpPr>
        <p:spPr bwMode="auto">
          <a:xfrm>
            <a:off x="34925" y="1357313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00822" name="Text Box 22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0823" name="Text Box 23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2.77778E-6 0.1615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0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0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16158 L -1.11111E-6 0.4976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0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100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0821" grpId="0"/>
      <p:bldP spid="1100821" grpId="1"/>
      <p:bldP spid="1100821" grpId="2"/>
      <p:bldP spid="1100822" grpId="0"/>
      <p:bldP spid="11008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E4B-178B-4976-B503-E942C300BD00}" type="slidenum">
              <a:rPr lang="ru-RU"/>
              <a:pPr/>
              <a:t>12</a:t>
            </a:fld>
            <a:endParaRPr lang="ru-RU"/>
          </a:p>
        </p:txBody>
      </p:sp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Гипотеза о безопасности</a:t>
            </a:r>
          </a:p>
        </p:txBody>
      </p:sp>
      <p:grpSp>
        <p:nvGrpSpPr>
          <p:cNvPr id="110489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04900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0490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0490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0490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490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490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490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49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0490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10490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04911" name="Text Box 15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4912" name="Text Box 16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4913" name="Text Box 17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4914" name="Text Box 18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4915" name="Text Box 19"/>
          <p:cNvSpPr txBox="1">
            <a:spLocks noChangeArrowheads="1"/>
          </p:cNvSpPr>
          <p:nvPr/>
        </p:nvSpPr>
        <p:spPr bwMode="auto">
          <a:xfrm>
            <a:off x="395288" y="1973263"/>
            <a:ext cx="8129587" cy="91598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/>
          <a:lstStyle/>
          <a:p>
            <a:r>
              <a:rPr lang="ru-RU" sz="1600" b="0"/>
              <a:t>Если реализационная модель </a:t>
            </a:r>
            <a:r>
              <a:rPr lang="ru-RU" sz="1600" i="1"/>
              <a:t>неизвестна</a:t>
            </a:r>
            <a:r>
              <a:rPr lang="ru-RU" sz="1600" b="0"/>
              <a:t>, для определения безопасности</a:t>
            </a:r>
            <a:br>
              <a:rPr lang="ru-RU" sz="1600" b="0"/>
            </a:br>
            <a:r>
              <a:rPr lang="ru-RU" sz="1600" b="0"/>
              <a:t>воздействий в состояниях реализации предлагается </a:t>
            </a:r>
            <a:r>
              <a:rPr lang="ru-RU" sz="1600" b="0" i="1"/>
              <a:t>гипотеза о безопасности</a:t>
            </a:r>
            <a:r>
              <a:rPr lang="ru-RU" sz="1600" b="0"/>
              <a:t>,</a:t>
            </a:r>
            <a:br>
              <a:rPr lang="ru-RU" sz="1600" b="0"/>
            </a:br>
            <a:r>
              <a:rPr lang="ru-RU" sz="1600" b="0"/>
              <a:t>основанная на соответствии состояний реализации и спецификации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1600" b="0"/>
              <a:t>.</a:t>
            </a:r>
          </a:p>
        </p:txBody>
      </p:sp>
      <p:sp>
        <p:nvSpPr>
          <p:cNvPr id="1104917" name="Text Box 21"/>
          <p:cNvSpPr txBox="1">
            <a:spLocks noChangeArrowheads="1"/>
          </p:cNvSpPr>
          <p:nvPr/>
        </p:nvSpPr>
        <p:spPr bwMode="auto">
          <a:xfrm>
            <a:off x="395288" y="1052513"/>
            <a:ext cx="7219950" cy="8128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можно проверить по заданной спецификации.</a:t>
            </a:r>
          </a:p>
          <a:p>
            <a:pPr>
              <a:lnSpc>
                <a:spcPct val="120000"/>
              </a:lnSpc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можно проверить, </a:t>
            </a:r>
            <a:r>
              <a:rPr lang="ru-RU" sz="1600" i="1"/>
              <a:t>если</a:t>
            </a:r>
            <a:r>
              <a:rPr lang="ru-RU" sz="1600" b="0"/>
              <a:t> реализационная модель также задана.</a:t>
            </a:r>
          </a:p>
        </p:txBody>
      </p:sp>
      <p:sp>
        <p:nvSpPr>
          <p:cNvPr id="1104920" name="Text Box 24"/>
          <p:cNvSpPr txBox="1">
            <a:spLocks noChangeArrowheads="1"/>
          </p:cNvSpPr>
          <p:nvPr/>
        </p:nvSpPr>
        <p:spPr bwMode="auto">
          <a:xfrm>
            <a:off x="395288" y="2889250"/>
            <a:ext cx="8131175" cy="125253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0" tIns="72000" rIns="0" bIns="72000"/>
          <a:lstStyle/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i,i`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s,s`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Q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{P}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&amp; 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&amp; 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 &amp; 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			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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endParaRPr lang="en-US" b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 &amp; 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 &amp; 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 &amp; 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i` &amp;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s`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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b="0"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</a:p>
        </p:txBody>
      </p:sp>
      <p:sp>
        <p:nvSpPr>
          <p:cNvPr id="1104921" name="Text Box 25"/>
          <p:cNvSpPr txBox="1">
            <a:spLocks noChangeArrowheads="1"/>
          </p:cNvSpPr>
          <p:nvPr/>
        </p:nvSpPr>
        <p:spPr bwMode="auto">
          <a:xfrm>
            <a:off x="395288" y="5881688"/>
            <a:ext cx="8445500" cy="427037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0" tIns="72000" rIns="144000" bIns="72000"/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&amp;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Q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i)</a:t>
            </a:r>
            <a:endParaRPr lang="ru-RU" b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</p:txBody>
      </p:sp>
      <p:sp>
        <p:nvSpPr>
          <p:cNvPr id="1104923" name="Text Box 27"/>
          <p:cNvSpPr txBox="1">
            <a:spLocks noChangeArrowheads="1"/>
          </p:cNvSpPr>
          <p:nvPr/>
        </p:nvSpPr>
        <p:spPr bwMode="auto">
          <a:xfrm>
            <a:off x="395288" y="4256088"/>
            <a:ext cx="8447087" cy="162083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/>
          <a:lstStyle/>
          <a:p>
            <a:r>
              <a:rPr lang="ru-RU" sz="1600" b="0" u="sng"/>
              <a:t>Гипотеза о безопасности требует</a:t>
            </a:r>
            <a:r>
              <a:rPr lang="ru-RU" sz="1600" b="0"/>
              <a:t>:</a:t>
            </a:r>
          </a:p>
          <a:p>
            <a:r>
              <a:rPr lang="ru-RU" sz="1600" b="0"/>
              <a:t>1) В состоянии </a:t>
            </a:r>
            <a:r>
              <a:rPr lang="en-US" b="0">
                <a:latin typeface="Courier New" pitchFamily="49" charset="0"/>
              </a:rPr>
              <a:t>i</a:t>
            </a:r>
            <a:r>
              <a:rPr lang="en-US" b="0" baseline="-25000">
                <a:latin typeface="Courier New" pitchFamily="49" charset="0"/>
              </a:rPr>
              <a:t>0</a:t>
            </a:r>
            <a:r>
              <a:rPr lang="ru-RU" sz="1600" b="0"/>
              <a:t> нет разрушения,</a:t>
            </a:r>
            <a:r>
              <a:rPr lang="en-US" sz="1600" b="0"/>
              <a:t> </a:t>
            </a:r>
            <a:r>
              <a:rPr lang="ru-RU" sz="1600" b="0"/>
              <a:t>если разрушения нет в состоянии </a:t>
            </a:r>
            <a:r>
              <a:rPr lang="en-US" b="0">
                <a:latin typeface="Courier New" pitchFamily="49" charset="0"/>
              </a:rPr>
              <a:t>s</a:t>
            </a:r>
            <a:r>
              <a:rPr lang="en-US" b="0" baseline="-25000">
                <a:latin typeface="Courier New" pitchFamily="49" charset="0"/>
              </a:rPr>
              <a:t>0</a:t>
            </a:r>
            <a:r>
              <a:rPr lang="ru-RU" sz="1600" b="0"/>
              <a:t>.</a:t>
            </a:r>
            <a:endParaRPr lang="en-US" sz="1600" b="0"/>
          </a:p>
          <a:p>
            <a:r>
              <a:rPr lang="en-US" sz="1600" b="0"/>
              <a:t>2) </a:t>
            </a:r>
            <a:r>
              <a:rPr lang="ru-RU" sz="1600" b="0"/>
              <a:t>Кнопка безопасна в состоянии реализации, если она безопасна хотя бы в одном</a:t>
            </a:r>
          </a:p>
          <a:p>
            <a:r>
              <a:rPr lang="ru-RU" sz="1600" b="0"/>
              <a:t>    соответствующем ему по </a:t>
            </a:r>
            <a:r>
              <a:rPr lang="en-US" b="0">
                <a:latin typeface="Courier New" pitchFamily="49" charset="0"/>
              </a:rPr>
              <a:t>H</a:t>
            </a:r>
            <a:r>
              <a:rPr lang="ru-RU" sz="1600" b="0"/>
              <a:t> состоянии спецификации.</a:t>
            </a:r>
          </a:p>
        </p:txBody>
      </p:sp>
      <p:sp>
        <p:nvSpPr>
          <p:cNvPr id="1104922" name="Text Box 26"/>
          <p:cNvSpPr txBox="1">
            <a:spLocks noChangeArrowheads="1"/>
          </p:cNvSpPr>
          <p:nvPr/>
        </p:nvSpPr>
        <p:spPr bwMode="auto">
          <a:xfrm>
            <a:off x="784225" y="5378450"/>
            <a:ext cx="4616450" cy="42703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 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 &amp; 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</a:p>
        </p:txBody>
      </p:sp>
      <p:sp>
        <p:nvSpPr>
          <p:cNvPr id="1104919" name="Text Box 23"/>
          <p:cNvSpPr txBox="1">
            <a:spLocks noChangeArrowheads="1"/>
          </p:cNvSpPr>
          <p:nvPr/>
        </p:nvSpPr>
        <p:spPr bwMode="auto">
          <a:xfrm>
            <a:off x="34925" y="121285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2.77778E-6 0.1039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4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04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0393 L -0.00104 0.2405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104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24051 L -0.00104 0.429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04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04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4294 L -0.00104 0.665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500"/>
                                        <p:tgtEl>
                                          <p:spTgt spid="1104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11" grpId="0"/>
      <p:bldP spid="1104912" grpId="0"/>
      <p:bldP spid="1104913" grpId="0"/>
      <p:bldP spid="1104914" grpId="0"/>
      <p:bldP spid="1104919" grpId="0"/>
      <p:bldP spid="1104919" grpId="1"/>
      <p:bldP spid="1104919" grpId="2"/>
      <p:bldP spid="1104919" grpId="3"/>
      <p:bldP spid="1104919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8F9A-B7EE-4DB7-8900-5F85D32B54A4}" type="slidenum">
              <a:rPr lang="ru-RU"/>
              <a:pPr/>
              <a:t>13</a:t>
            </a:fld>
            <a:endParaRPr lang="ru-RU"/>
          </a:p>
        </p:txBody>
      </p:sp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2588"/>
            <a:ext cx="8748712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Безопасная симуляция (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ss</a:t>
            </a:r>
            <a:r>
              <a:rPr lang="ru-RU" sz="24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 Simulation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ru-RU" sz="2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0694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06948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0694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0695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0695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695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69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695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69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069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10695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06958" name="Text Box 14"/>
          <p:cNvSpPr txBox="1">
            <a:spLocks noChangeArrowheads="1"/>
          </p:cNvSpPr>
          <p:nvPr/>
        </p:nvSpPr>
        <p:spPr bwMode="auto">
          <a:xfrm>
            <a:off x="685800" y="1089025"/>
            <a:ext cx="7918450" cy="119538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ss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en-US" i="1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&amp;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R)</a:t>
            </a:r>
          </a:p>
          <a:p>
            <a:pPr>
              <a:spcBef>
                <a:spcPct val="4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en-US" b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lang="ru-RU" b="0"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b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{P}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i`</a:t>
            </a:r>
          </a:p>
          <a:p>
            <a:pPr>
              <a:spcBef>
                <a:spcPct val="4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(P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safe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s &amp; 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i`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s`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R)</a:t>
            </a:r>
            <a:r>
              <a:rPr lang="ru-RU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</a:p>
        </p:txBody>
      </p:sp>
      <p:sp>
        <p:nvSpPr>
          <p:cNvPr id="1106961" name="Text Box 17"/>
          <p:cNvSpPr txBox="1">
            <a:spLocks noChangeArrowheads="1"/>
          </p:cNvSpPr>
          <p:nvPr/>
        </p:nvSpPr>
        <p:spPr bwMode="auto">
          <a:xfrm>
            <a:off x="684213" y="3141663"/>
            <a:ext cx="7632700" cy="8128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Отношение</a:t>
            </a:r>
            <a:r>
              <a:rPr lang="ru-RU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транзитивно и на классе спецификаций, удовлетворяющих собственной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гипотезе, рефлексивно, то есть является предпорядком.</a:t>
            </a:r>
          </a:p>
        </p:txBody>
      </p:sp>
      <p:sp>
        <p:nvSpPr>
          <p:cNvPr id="1106962" name="Text Box 18"/>
          <p:cNvSpPr txBox="1">
            <a:spLocks noChangeArrowheads="1"/>
          </p:cNvSpPr>
          <p:nvPr/>
        </p:nvSpPr>
        <p:spPr bwMode="auto">
          <a:xfrm>
            <a:off x="684213" y="2312988"/>
            <a:ext cx="7632700" cy="8128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>
              <a:lnSpc>
                <a:spcPct val="120000"/>
              </a:lnSpc>
              <a:spcBef>
                <a:spcPct val="40000"/>
              </a:spcBef>
            </a:pP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Для спецификаций без ненаблюдаемых отказов, дивергенции и разрушения</a:t>
            </a:r>
            <a:r>
              <a:rPr lang="ru-RU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-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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5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 а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для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безопасных реализаций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5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106964" name="Text Box 20"/>
          <p:cNvSpPr txBox="1">
            <a:spLocks noChangeArrowheads="1"/>
          </p:cNvSpPr>
          <p:nvPr/>
        </p:nvSpPr>
        <p:spPr bwMode="auto">
          <a:xfrm>
            <a:off x="684213" y="4005263"/>
            <a:ext cx="7883525" cy="1579562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Для конформного по</a:t>
            </a:r>
            <a:r>
              <a:rPr lang="ru-RU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соответствия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соответствие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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H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тоже конформно</a:t>
            </a:r>
            <a:r>
              <a:rPr lang="ru-RU" b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ct val="4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&amp;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H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(s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Math One" pitchFamily="18" charset="2"/>
              </a:rPr>
              <a:t>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,s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  <a:endParaRPr lang="en-US" b="0">
              <a:solidFill>
                <a:srgbClr val="000000"/>
              </a:solidFill>
              <a:latin typeface="Courier New" pitchFamily="49" charset="0"/>
              <a:cs typeface="Times New Roman" pitchFamily="18" charset="0"/>
            </a:endParaRPr>
          </a:p>
          <a:p>
            <a:pPr>
              <a:spcBef>
                <a:spcPct val="4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&amp;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P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{P}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</a:p>
          <a:p>
            <a:pPr>
              <a:spcBef>
                <a:spcPct val="4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&amp;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106965" name="Text Box 21"/>
          <p:cNvSpPr txBox="1">
            <a:spLocks noChangeArrowheads="1"/>
          </p:cNvSpPr>
          <p:nvPr/>
        </p:nvSpPr>
        <p:spPr bwMode="auto">
          <a:xfrm>
            <a:off x="684213" y="5624513"/>
            <a:ext cx="7632700" cy="811212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О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бъединение конформных по</a:t>
            </a:r>
            <a:r>
              <a:rPr lang="ru-RU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соответствий конформно.</a:t>
            </a:r>
          </a:p>
          <a:p>
            <a:pPr>
              <a:spcBef>
                <a:spcPct val="4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</a:rPr>
              <a:t>R</a:t>
            </a:r>
            <a:r>
              <a:rPr lang="en-US" b="0" baseline="-25000">
                <a:solidFill>
                  <a:srgbClr val="000000"/>
                </a:solidFill>
                <a:latin typeface="Courier New" pitchFamily="49" charset="0"/>
              </a:rPr>
              <a:t>1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 – объединение всех конформных соответствий и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</a:rPr>
              <a:t>R</a:t>
            </a:r>
            <a:r>
              <a:rPr lang="ru-RU" b="0" baseline="-25000">
                <a:solidFill>
                  <a:srgbClr val="000000"/>
                </a:solidFill>
                <a:latin typeface="Courier New" pitchFamily="49" charset="0"/>
              </a:rPr>
              <a:t>2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=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</a:rPr>
              <a:t>R</a:t>
            </a:r>
            <a:r>
              <a:rPr lang="en-US" b="0" baseline="-25000">
                <a:solidFill>
                  <a:srgbClr val="000000"/>
                </a:solidFill>
                <a:latin typeface="Courier New" pitchFamily="49" charset="0"/>
              </a:rPr>
              <a:t>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H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06966" name="Text Box 22"/>
          <p:cNvSpPr txBox="1">
            <a:spLocks noChangeArrowheads="1"/>
          </p:cNvSpPr>
          <p:nvPr/>
        </p:nvSpPr>
        <p:spPr bwMode="auto">
          <a:xfrm>
            <a:off x="193675" y="121285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06967" name="Text Box 23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6968" name="Text Box 24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6969" name="Text Box 25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6970" name="Text Box 26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1.48148E-6 L 3.88889E-6 0.1722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0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7222 L 0.00157 0.2930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106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29305 L -2.77778E-6 0.4347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06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06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43472 L -0.00104 0.6446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0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500"/>
                                        <p:tgtEl>
                                          <p:spTgt spid="1106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66" grpId="0"/>
      <p:bldP spid="1106966" grpId="1"/>
      <p:bldP spid="1106966" grpId="2"/>
      <p:bldP spid="1106966" grpId="3"/>
      <p:bldP spid="1106966" grpId="4"/>
      <p:bldP spid="1106967" grpId="0"/>
      <p:bldP spid="1106968" grpId="0"/>
      <p:bldP spid="1106969" grpId="0"/>
      <p:bldP spid="11069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FF8F-1D75-443B-B25B-E131ECD3B400}" type="slidenum">
              <a:rPr lang="ru-RU"/>
              <a:pPr/>
              <a:t>14</a:t>
            </a:fld>
            <a:endParaRPr lang="ru-RU"/>
          </a:p>
        </p:txBody>
      </p:sp>
      <p:pic>
        <p:nvPicPr>
          <p:cNvPr id="1111042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</p:spPr>
      </p:pic>
      <p:grpSp>
        <p:nvGrpSpPr>
          <p:cNvPr id="111104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1110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10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111052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</p:spPr>
      </p:pic>
      <p:pic>
        <p:nvPicPr>
          <p:cNvPr id="1111053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</p:spPr>
      </p:pic>
      <p:pic>
        <p:nvPicPr>
          <p:cNvPr id="1111054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</p:spPr>
      </p:pic>
      <p:pic>
        <p:nvPicPr>
          <p:cNvPr id="1111055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</p:spPr>
      </p:pic>
      <p:pic>
        <p:nvPicPr>
          <p:cNvPr id="1111056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</p:spPr>
      </p:pic>
      <p:pic>
        <p:nvPicPr>
          <p:cNvPr id="1111057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</p:spPr>
      </p:pic>
      <p:pic>
        <p:nvPicPr>
          <p:cNvPr id="1111058" name="Picture 18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</p:spPr>
      </p:pic>
      <p:sp>
        <p:nvSpPr>
          <p:cNvPr id="1111059" name="Text Box 19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</a:pP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Тестирование</a:t>
            </a:r>
          </a:p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Безопасной</a:t>
            </a:r>
          </a:p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симуляции</a:t>
            </a:r>
            <a:r>
              <a:rPr lang="ru-RU" sz="4000"/>
              <a:t> </a:t>
            </a:r>
          </a:p>
        </p:txBody>
      </p:sp>
      <p:sp>
        <p:nvSpPr>
          <p:cNvPr id="1111060" name="Text Box 20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1111061" name="Picture 21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1111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468 C 0.15903 0.44468 0.16146 0.44329 0.16927 0.44213 C 0.17709 0.4412 0.18993 0.43472 0.20452 0.43912 C 0.2191 0.44375 0.24063 0.47523 0.25677 0.46991 C 0.27309 0.46481 0.29375 0.43264 0.30139 0.40856 C 0.31059 0.38727 0.30643 0.37361 0.30261 0.32292 C 0.29879 0.27245 0.24497 0.12431 0.2783 0.10532 C 0.34375 0.03241 0.44167 0.27546 0.50261 0.20926 C 0.56979 0.13472 0.43785 0.02431 0.50955 -0.05718 C 0.57101 -0.12569 0.60122 0.01389 0.65747 -0.04745 C 0.71111 -0.1081 0.63525 -0.15556 0.68229 -0.21111 C 0.7125 -0.24167 0.72778 -0.22407 0.73924 -0.20926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1111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32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111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111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1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1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1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1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1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1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6DBD-F33F-47F6-95AE-94EA997FDD4F}" type="slidenum">
              <a:rPr lang="ru-RU"/>
              <a:pPr/>
              <a:t>15</a:t>
            </a:fld>
            <a:endParaRPr lang="ru-RU"/>
          </a:p>
        </p:txBody>
      </p:sp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Полнота тестирования</a:t>
            </a:r>
          </a:p>
        </p:txBody>
      </p:sp>
      <p:grpSp>
        <p:nvGrpSpPr>
          <p:cNvPr id="111309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13092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13093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1309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13095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3096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309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309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309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1310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13101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13107" name="Text Box 19"/>
          <p:cNvSpPr txBox="1">
            <a:spLocks noChangeArrowheads="1"/>
          </p:cNvSpPr>
          <p:nvPr/>
        </p:nvSpPr>
        <p:spPr bwMode="auto">
          <a:xfrm>
            <a:off x="509588" y="1665288"/>
            <a:ext cx="7743825" cy="396875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u="sng"/>
              <a:t>Для симуляции</a:t>
            </a:r>
            <a:r>
              <a:rPr lang="ru-RU" sz="1600" b="0"/>
              <a:t> требуется операция опроса текущего состояния реализации.</a:t>
            </a:r>
          </a:p>
        </p:txBody>
      </p:sp>
      <p:sp>
        <p:nvSpPr>
          <p:cNvPr id="1113108" name="Text Box 20"/>
          <p:cNvSpPr txBox="1">
            <a:spLocks noChangeArrowheads="1"/>
          </p:cNvSpPr>
          <p:nvPr/>
        </p:nvSpPr>
        <p:spPr bwMode="auto">
          <a:xfrm>
            <a:off x="509588" y="2133600"/>
            <a:ext cx="8015287" cy="94615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sz="1600" u="sng">
                <a:sym typeface="Symbol" pitchFamily="18" charset="2"/>
              </a:rPr>
              <a:t>Тест</a:t>
            </a:r>
            <a:r>
              <a:rPr lang="ru-RU" b="0">
                <a:sym typeface="Symbol" pitchFamily="18" charset="2"/>
              </a:rPr>
              <a:t> </a:t>
            </a:r>
            <a:r>
              <a:rPr lang="ru-RU" sz="1600" b="0"/>
              <a:t>– это инструкция, каждый пункт которой описывает либо рестарт системы,</a:t>
            </a:r>
            <a:br>
              <a:rPr lang="ru-RU" sz="1600" b="0"/>
            </a:br>
            <a:r>
              <a:rPr lang="ru-RU" sz="1600" b="0"/>
              <a:t>либо тестовое воздействие (кнопку) и в зависимости от полученных наблюдения</a:t>
            </a:r>
            <a:br>
              <a:rPr lang="ru-RU" sz="1600" b="0"/>
            </a:br>
            <a:r>
              <a:rPr lang="ru-RU" sz="1600" b="0"/>
              <a:t>и постсостояния – следующий пункт или вердикт (</a:t>
            </a:r>
            <a:r>
              <a:rPr lang="en-US" i="1">
                <a:latin typeface="Times New Roman" pitchFamily="18" charset="0"/>
              </a:rPr>
              <a:t>pass</a:t>
            </a:r>
            <a:r>
              <a:rPr lang="ru-RU" sz="1600" b="0"/>
              <a:t> или </a:t>
            </a:r>
            <a:r>
              <a:rPr lang="en-US" i="1">
                <a:latin typeface="Times New Roman" pitchFamily="18" charset="0"/>
              </a:rPr>
              <a:t>fail</a:t>
            </a:r>
            <a:r>
              <a:rPr lang="ru-RU" sz="1600" b="0"/>
              <a:t>).</a:t>
            </a:r>
          </a:p>
        </p:txBody>
      </p:sp>
      <p:sp>
        <p:nvSpPr>
          <p:cNvPr id="1113109" name="Text Box 21"/>
          <p:cNvSpPr txBox="1">
            <a:spLocks noChangeArrowheads="1"/>
          </p:cNvSpPr>
          <p:nvPr/>
        </p:nvSpPr>
        <p:spPr bwMode="auto">
          <a:xfrm>
            <a:off x="509588" y="1125538"/>
            <a:ext cx="7151687" cy="44608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u="sng"/>
              <a:t>Тестирование</a:t>
            </a:r>
            <a:r>
              <a:rPr lang="ru-RU" sz="1600" b="0"/>
              <a:t> – это проверка конформности в процессе эксперимента.</a:t>
            </a:r>
          </a:p>
        </p:txBody>
      </p:sp>
      <p:sp>
        <p:nvSpPr>
          <p:cNvPr id="1113112" name="Text Box 24"/>
          <p:cNvSpPr txBox="1">
            <a:spLocks noChangeArrowheads="1"/>
          </p:cNvSpPr>
          <p:nvPr/>
        </p:nvSpPr>
        <p:spPr bwMode="auto">
          <a:xfrm>
            <a:off x="517525" y="3141663"/>
            <a:ext cx="8093075" cy="12319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30000"/>
              </a:spcBef>
              <a:buFont typeface="Symbol" pitchFamily="18" charset="2"/>
              <a:buNone/>
            </a:pPr>
            <a:r>
              <a:rPr lang="ru-RU" sz="1600" b="0"/>
              <a:t>Реализация </a:t>
            </a:r>
            <a:r>
              <a:rPr lang="ru-RU" sz="1600" i="1"/>
              <a:t>проходит</a:t>
            </a:r>
            <a:r>
              <a:rPr lang="ru-RU" sz="1600" b="0"/>
              <a:t> тест, если тестирование </a:t>
            </a:r>
            <a:r>
              <a:rPr lang="ru-RU" sz="1600" i="1" u="sng"/>
              <a:t>никогда</a:t>
            </a:r>
            <a:r>
              <a:rPr lang="ru-RU" sz="1600" b="0"/>
              <a:t> не дает вердикт </a:t>
            </a:r>
            <a:r>
              <a:rPr lang="en-US" i="1">
                <a:latin typeface="Times New Roman" pitchFamily="18" charset="0"/>
              </a:rPr>
              <a:t>fail</a:t>
            </a:r>
            <a:r>
              <a:rPr lang="ru-RU" sz="1600" b="0"/>
              <a:t>.</a:t>
            </a:r>
          </a:p>
          <a:p>
            <a:pPr>
              <a:spcBef>
                <a:spcPct val="10000"/>
              </a:spcBef>
              <a:buFont typeface="Symbol" pitchFamily="18" charset="2"/>
              <a:buNone/>
            </a:pPr>
            <a:r>
              <a:rPr lang="ru-RU" sz="1600" b="0"/>
              <a:t>Тест </a:t>
            </a:r>
            <a:r>
              <a:rPr lang="ru-RU" sz="1600" i="1"/>
              <a:t>значимый</a:t>
            </a:r>
            <a:r>
              <a:rPr lang="ru-RU" sz="1600" b="0"/>
              <a:t>, если каждая конформная реализация его проходит.</a:t>
            </a:r>
          </a:p>
          <a:p>
            <a:pPr>
              <a:spcBef>
                <a:spcPct val="10000"/>
              </a:spcBef>
              <a:buFont typeface="Symbol" pitchFamily="18" charset="2"/>
              <a:buNone/>
            </a:pPr>
            <a:r>
              <a:rPr lang="ru-RU" sz="1600" b="0"/>
              <a:t>Тест </a:t>
            </a:r>
            <a:r>
              <a:rPr lang="ru-RU" sz="1600" i="1"/>
              <a:t>исчерпывающий</a:t>
            </a:r>
            <a:r>
              <a:rPr lang="ru-RU" sz="1600" b="0"/>
              <a:t>, если каждая неконформная реализация его не проходит.</a:t>
            </a:r>
          </a:p>
          <a:p>
            <a:pPr>
              <a:spcBef>
                <a:spcPct val="10000"/>
              </a:spcBef>
              <a:buFont typeface="Symbol" pitchFamily="18" charset="2"/>
              <a:buNone/>
            </a:pPr>
            <a:r>
              <a:rPr lang="ru-RU" sz="1600" b="0"/>
              <a:t>Тест </a:t>
            </a:r>
            <a:r>
              <a:rPr lang="ru-RU" sz="1600" i="1"/>
              <a:t>полный</a:t>
            </a:r>
            <a:r>
              <a:rPr lang="ru-RU" sz="1600" b="0"/>
              <a:t>, если он значимый и исчерпывающий.</a:t>
            </a:r>
          </a:p>
        </p:txBody>
      </p:sp>
      <p:sp>
        <p:nvSpPr>
          <p:cNvPr id="1113114" name="Text Box 26"/>
          <p:cNvSpPr txBox="1">
            <a:spLocks noChangeArrowheads="1"/>
          </p:cNvSpPr>
          <p:nvPr/>
        </p:nvSpPr>
        <p:spPr bwMode="auto">
          <a:xfrm>
            <a:off x="517525" y="5192713"/>
            <a:ext cx="8013700" cy="976312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30000"/>
              </a:spcBef>
              <a:buFont typeface="Symbol" pitchFamily="18" charset="2"/>
              <a:buNone/>
            </a:pPr>
            <a:r>
              <a:rPr lang="ru-RU" sz="1600" i="1"/>
              <a:t>Гипотеза глобального тестирования:</a:t>
            </a:r>
            <a:r>
              <a:rPr lang="ru-RU" sz="1600" b="0"/>
              <a:t> любую такую пару </a:t>
            </a:r>
            <a:r>
              <a:rPr lang="ru-RU" b="0">
                <a:latin typeface="Courier New" pitchFamily="49" charset="0"/>
              </a:rPr>
              <a:t>(</a:t>
            </a:r>
            <a:r>
              <a:rPr lang="en-US" b="0">
                <a:latin typeface="Courier New" pitchFamily="49" charset="0"/>
              </a:rPr>
              <a:t>u,i`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  можно</a:t>
            </a:r>
            <a:br>
              <a:rPr lang="ru-RU" sz="1600" b="0"/>
            </a:br>
            <a:r>
              <a:rPr lang="ru-RU" sz="1600" b="0"/>
              <a:t>получить за конечное число нажатий кнопки </a:t>
            </a:r>
            <a:r>
              <a:rPr lang="en-US" b="0">
                <a:latin typeface="Courier New" pitchFamily="49" charset="0"/>
              </a:rPr>
              <a:t>P</a:t>
            </a:r>
            <a:r>
              <a:rPr lang="ru-RU" sz="1600" b="0"/>
              <a:t> в состоянии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sz="1600" b="0"/>
              <a:t>, и любое состояние</a:t>
            </a:r>
            <a:br>
              <a:rPr lang="ru-RU" sz="1600" b="0"/>
            </a:br>
            <a:r>
              <a:rPr lang="en-US" b="0">
                <a:latin typeface="Courier New" pitchFamily="49" charset="0"/>
              </a:rPr>
              <a:t>i</a:t>
            </a:r>
            <a:r>
              <a:rPr lang="en-US" b="0" baseline="-25000">
                <a:latin typeface="Courier New" pitchFamily="49" charset="0"/>
              </a:rPr>
              <a:t>0</a:t>
            </a:r>
            <a:r>
              <a:rPr lang="en-US" b="0">
                <a:latin typeface="Courier New" pitchFamily="49" charset="0"/>
              </a:rPr>
              <a:t>`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(i</a:t>
            </a:r>
            <a:r>
              <a:rPr lang="en-US" b="0" baseline="-25000">
                <a:latin typeface="Courier New" pitchFamily="49" charset="0"/>
                <a:sym typeface="Symbol" pitchFamily="18" charset="2"/>
              </a:rPr>
              <a:t>0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)</a:t>
            </a:r>
            <a:r>
              <a:rPr lang="ru-RU" sz="1600" b="0">
                <a:sym typeface="Euclid Symbol" pitchFamily="18" charset="2"/>
              </a:rPr>
              <a:t>можно получить за конечное число рестартов.</a:t>
            </a:r>
          </a:p>
        </p:txBody>
      </p:sp>
      <p:sp>
        <p:nvSpPr>
          <p:cNvPr id="1113115" name="Text Box 27"/>
          <p:cNvSpPr txBox="1">
            <a:spLocks noChangeArrowheads="1"/>
          </p:cNvSpPr>
          <p:nvPr/>
        </p:nvSpPr>
        <p:spPr bwMode="auto">
          <a:xfrm>
            <a:off x="503238" y="4437063"/>
            <a:ext cx="8580437" cy="701675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1600" i="1"/>
              <a:t>Нужно</a:t>
            </a:r>
            <a:r>
              <a:rPr lang="ru-RU" sz="1600" b="0"/>
              <a:t> проверить все переходы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ui`</a:t>
            </a:r>
            <a:r>
              <a:rPr lang="ru-RU" sz="1600" b="0"/>
              <a:t>, где наблюдение 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sz="1600" b="0"/>
              <a:t> разрешается кнопкой</a:t>
            </a:r>
            <a:br>
              <a:rPr lang="ru-RU" sz="1600" b="0"/>
            </a:br>
            <a:r>
              <a:rPr lang="en-US" b="0">
                <a:latin typeface="Courier New" pitchFamily="49" charset="0"/>
              </a:rPr>
              <a:t>P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H</a:t>
            </a:r>
            <a:r>
              <a:rPr lang="ru-RU" sz="1600" b="0"/>
              <a:t>-безопасной в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sz="1600" b="0"/>
              <a:t>, т.е.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u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P{P}</a:t>
            </a:r>
            <a:r>
              <a:rPr lang="ru-RU" sz="1600" b="0"/>
              <a:t>, 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достижимо при безопасном тестировании.</a:t>
            </a:r>
          </a:p>
        </p:txBody>
      </p:sp>
      <p:sp>
        <p:nvSpPr>
          <p:cNvPr id="1113117" name="Text Box 29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18" name="Text Box 30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19" name="Text Box 31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20" name="Text Box 32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21" name="Text Box 33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16" name="Text Box 28"/>
          <p:cNvSpPr txBox="1">
            <a:spLocks noChangeArrowheads="1"/>
          </p:cNvSpPr>
          <p:nvPr/>
        </p:nvSpPr>
        <p:spPr bwMode="auto">
          <a:xfrm>
            <a:off x="142875" y="11779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0671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1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6713 L 1.66667E-6 0.140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14051 L 1.66667E-6 0.2928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1113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29282 L 1.66667E-6 0.4791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1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47916 L 1.66667E-6 0.5814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11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3" dur="500"/>
                                        <p:tgtEl>
                                          <p:spTgt spid="111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17" grpId="0"/>
      <p:bldP spid="1113118" grpId="0"/>
      <p:bldP spid="1113119" grpId="0"/>
      <p:bldP spid="1113120" grpId="0"/>
      <p:bldP spid="1113121" grpId="0"/>
      <p:bldP spid="1113116" grpId="0"/>
      <p:bldP spid="1113116" grpId="1"/>
      <p:bldP spid="1113116" grpId="2"/>
      <p:bldP spid="1113116" grpId="3"/>
      <p:bldP spid="1113116" grpId="4"/>
      <p:bldP spid="1113116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B52E-6D67-4BBA-BC2B-C84D0EE1FAE2}" type="slidenum">
              <a:rPr lang="ru-RU"/>
              <a:pPr/>
              <a:t>16</a:t>
            </a:fld>
            <a:endParaRPr lang="ru-RU"/>
          </a:p>
        </p:txBody>
      </p:sp>
      <p:sp>
        <p:nvSpPr>
          <p:cNvPr id="111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Теоретическое тестирование: дерево вывода</a:t>
            </a:r>
          </a:p>
        </p:txBody>
      </p:sp>
      <p:grpSp>
        <p:nvGrpSpPr>
          <p:cNvPr id="111923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19236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1923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1923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1923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924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924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924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92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1924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1924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19246" name="Text Box 14"/>
          <p:cNvSpPr txBox="1">
            <a:spLocks noChangeArrowheads="1"/>
          </p:cNvSpPr>
          <p:nvPr/>
        </p:nvSpPr>
        <p:spPr bwMode="auto">
          <a:xfrm>
            <a:off x="509588" y="1670050"/>
            <a:ext cx="8347075" cy="141763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600" b="0"/>
              <a:t>Если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</a:t>
            </a:r>
            <a:r>
              <a:rPr lang="ru-RU" sz="1600" b="0"/>
              <a:t>, определим множество</a:t>
            </a:r>
            <a:r>
              <a:rPr lang="ru-RU" b="0">
                <a:latin typeface="Courier New" pitchFamily="49" charset="0"/>
              </a:rPr>
              <a:t> N </a:t>
            </a:r>
            <a:r>
              <a:rPr lang="ru-RU" sz="1600" i="1"/>
              <a:t>неконформных пар</a:t>
            </a:r>
            <a:r>
              <a:rPr lang="ru-RU" sz="1600" b="0" i="1"/>
              <a:t> </a:t>
            </a:r>
            <a:r>
              <a:rPr lang="ru-RU" sz="1600" b="0"/>
              <a:t>состояний</a:t>
            </a:r>
            <a:r>
              <a:rPr lang="ru-RU" b="0">
                <a:latin typeface="Courier New" pitchFamily="49" charset="0"/>
              </a:rPr>
              <a:t> (i,s)</a:t>
            </a:r>
            <a:r>
              <a:rPr lang="ru-RU" sz="1600" b="0"/>
              <a:t> :</a:t>
            </a:r>
          </a:p>
          <a:p>
            <a:pPr marL="342900" indent="-342900">
              <a:spcBef>
                <a:spcPct val="20000"/>
              </a:spcBef>
            </a:pPr>
            <a:r>
              <a:rPr lang="ru-RU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b="0">
                <a:latin typeface="Courier New" pitchFamily="49" charset="0"/>
              </a:rPr>
              <a:t>(i,s)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H </a:t>
            </a:r>
            <a:r>
              <a:rPr lang="ru-RU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b="0">
                <a:latin typeface="Courier New" pitchFamily="49" charset="0"/>
              </a:rPr>
              <a:t>P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H</a:t>
            </a:r>
            <a:r>
              <a:rPr lang="ru-RU" b="0">
                <a:latin typeface="Times New Roman" pitchFamily="18" charset="0"/>
              </a:rPr>
              <a:t>-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i </a:t>
            </a:r>
            <a:r>
              <a:rPr lang="ru-RU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{P}</a:t>
            </a:r>
            <a:endParaRPr lang="en-US" b="0">
              <a:latin typeface="Courier New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rabicPeriod"/>
            </a:pPr>
            <a:r>
              <a:rPr lang="en-US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latin typeface="Courier New" pitchFamily="49" charset="0"/>
              </a:rPr>
              <a:t>	&amp; P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en-US" i="1">
                <a:latin typeface="Times New Roman" pitchFamily="18" charset="0"/>
              </a:rPr>
              <a:t>safe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en-US" b="0">
                <a:latin typeface="Courier New" pitchFamily="49" charset="0"/>
              </a:rPr>
              <a:t>s &amp; s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</a:t>
            </a:r>
            <a:r>
              <a:rPr lang="en-US" b="0">
                <a:latin typeface="Courier New" pitchFamily="49" charset="0"/>
              </a:rPr>
              <a:t>		</a:t>
            </a:r>
            <a:r>
              <a:rPr lang="ru-RU" b="0">
                <a:latin typeface="Courier New" pitchFamily="49" charset="0"/>
              </a:rPr>
              <a:t>	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</a:t>
            </a:r>
            <a:r>
              <a:rPr lang="en-US" b="0">
                <a:latin typeface="Courier New" pitchFamily="49" charset="0"/>
              </a:rPr>
              <a:t> (i,s)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b="0">
                <a:latin typeface="Courier New" pitchFamily="49" charset="0"/>
              </a:rPr>
              <a:t>N</a:t>
            </a:r>
            <a:r>
              <a:rPr lang="en-US" sz="1600" b="0"/>
              <a:t>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rabicPeriod"/>
            </a:pPr>
            <a:r>
              <a:rPr lang="en-US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b="0">
                <a:latin typeface="Courier New" pitchFamily="49" charset="0"/>
              </a:rPr>
              <a:t>i`	&amp; P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en-US" i="1">
                <a:latin typeface="Times New Roman" pitchFamily="18" charset="0"/>
              </a:rPr>
              <a:t>safe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en-US" b="0">
                <a:latin typeface="Courier New" pitchFamily="49" charset="0"/>
              </a:rPr>
              <a:t>s &amp; {i`}</a:t>
            </a:r>
            <a:r>
              <a:rPr lang="ru-RU" b="0">
                <a:latin typeface="Courier New" pitchFamily="49" charset="0"/>
                <a:sym typeface="Symbol" pitchFamily="18" charset="2"/>
              </a:rPr>
              <a:t></a:t>
            </a:r>
            <a:r>
              <a:rPr lang="en-US" b="0">
                <a:latin typeface="Courier New" pitchFamily="49" charset="0"/>
              </a:rPr>
              <a:t>(s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en-US" i="1">
                <a:latin typeface="Times New Roman" pitchFamily="18" charset="0"/>
              </a:rPr>
              <a:t>after</a:t>
            </a:r>
            <a:r>
              <a:rPr lang="en-US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en-US" b="0">
                <a:latin typeface="Courier New" pitchFamily="49" charset="0"/>
              </a:rPr>
              <a:t>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</a:t>
            </a:r>
            <a:r>
              <a:rPr lang="en-US" b="0">
                <a:latin typeface="Courier New" pitchFamily="49" charset="0"/>
              </a:rPr>
              <a:t>N	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</a:t>
            </a:r>
            <a:r>
              <a:rPr lang="en-US" b="0">
                <a:latin typeface="Courier New" pitchFamily="49" charset="0"/>
              </a:rPr>
              <a:t> (i,s)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b="0">
                <a:latin typeface="Courier New" pitchFamily="49" charset="0"/>
              </a:rPr>
              <a:t>N</a:t>
            </a:r>
            <a:r>
              <a:rPr lang="en-US" sz="1600" b="0"/>
              <a:t>.</a:t>
            </a:r>
            <a:r>
              <a:rPr lang="ru-RU">
                <a:latin typeface="Courier New" pitchFamily="49" charset="0"/>
              </a:rPr>
              <a:t> </a:t>
            </a:r>
          </a:p>
        </p:txBody>
      </p:sp>
      <p:sp>
        <p:nvSpPr>
          <p:cNvPr id="1119248" name="Text Box 16"/>
          <p:cNvSpPr txBox="1">
            <a:spLocks noChangeArrowheads="1"/>
          </p:cNvSpPr>
          <p:nvPr/>
        </p:nvSpPr>
        <p:spPr bwMode="auto">
          <a:xfrm>
            <a:off x="509588" y="1131888"/>
            <a:ext cx="7769225" cy="4826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/>
              <a:t>Если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ru-RU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ru-RU" sz="1600" b="0"/>
              <a:t>, то все реализации конформны, и тестирование не требуется.</a:t>
            </a:r>
            <a:r>
              <a:rPr lang="ru-RU" sz="1600"/>
              <a:t> </a:t>
            </a:r>
          </a:p>
        </p:txBody>
      </p:sp>
      <p:sp>
        <p:nvSpPr>
          <p:cNvPr id="1119253" name="Text Box 21"/>
          <p:cNvSpPr txBox="1">
            <a:spLocks noChangeArrowheads="1"/>
          </p:cNvSpPr>
          <p:nvPr/>
        </p:nvSpPr>
        <p:spPr bwMode="auto">
          <a:xfrm>
            <a:off x="34925" y="60563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54" name="Text Box 22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55" name="Text Box 23"/>
          <p:cNvSpPr txBox="1">
            <a:spLocks noChangeArrowheads="1"/>
          </p:cNvSpPr>
          <p:nvPr/>
        </p:nvSpPr>
        <p:spPr bwMode="auto">
          <a:xfrm>
            <a:off x="34925" y="64166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56" name="Text Box 24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58" name="Text Box 26"/>
          <p:cNvSpPr txBox="1">
            <a:spLocks noChangeArrowheads="1"/>
          </p:cNvSpPr>
          <p:nvPr/>
        </p:nvSpPr>
        <p:spPr bwMode="auto">
          <a:xfrm>
            <a:off x="511175" y="3140075"/>
            <a:ext cx="6122988" cy="4826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/>
              <a:t>Конформность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>
                <a:latin typeface="Courier New" pitchFamily="49" charset="0"/>
              </a:rPr>
              <a:t>I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ss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>
                <a:latin typeface="Courier New" pitchFamily="49" charset="0"/>
              </a:rPr>
              <a:t>S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эквивалентна условию</a:t>
            </a:r>
            <a:r>
              <a:rPr lang="ru-RU" b="0">
                <a:latin typeface="Courier New" pitchFamily="49" charset="0"/>
              </a:rPr>
              <a:t> 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,s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</a:t>
            </a:r>
            <a:r>
              <a:rPr lang="ru-RU" b="0">
                <a:latin typeface="Courier New" pitchFamily="49" charset="0"/>
              </a:rPr>
              <a:t>N</a:t>
            </a:r>
            <a:r>
              <a:rPr lang="ru-RU" sz="1600" b="0"/>
              <a:t>. </a:t>
            </a:r>
          </a:p>
        </p:txBody>
      </p:sp>
      <p:sp>
        <p:nvSpPr>
          <p:cNvPr id="1119259" name="Text Box 27"/>
          <p:cNvSpPr txBox="1">
            <a:spLocks noChangeArrowheads="1"/>
          </p:cNvSpPr>
          <p:nvPr/>
        </p:nvSpPr>
        <p:spPr bwMode="auto">
          <a:xfrm>
            <a:off x="522288" y="3716338"/>
            <a:ext cx="8159750" cy="812800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u="sng"/>
              <a:t>Граф вывода.</a:t>
            </a:r>
            <a:r>
              <a:rPr lang="ru-RU" sz="1600" b="0"/>
              <a:t> Вершины – пары</a:t>
            </a:r>
            <a:r>
              <a:rPr lang="ru-RU" b="0">
                <a:latin typeface="Courier New" pitchFamily="49" charset="0"/>
              </a:rPr>
              <a:t> (i,s)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N</a:t>
            </a:r>
            <a:r>
              <a:rPr lang="ru-RU" sz="1600" b="0"/>
              <a:t>. Дуга </a:t>
            </a:r>
            <a:r>
              <a:rPr lang="ru-RU" b="0">
                <a:latin typeface="Courier New" pitchFamily="49" charset="0"/>
              </a:rPr>
              <a:t>(i,s)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(u,i`)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(i`,s`) </a:t>
            </a:r>
          </a:p>
          <a:p>
            <a:pPr>
              <a:lnSpc>
                <a:spcPct val="120000"/>
              </a:lnSpc>
            </a:pPr>
            <a:r>
              <a:rPr lang="ru-RU" sz="1600" b="0"/>
              <a:t>соответствует 2-ому правилу вывода для</a:t>
            </a:r>
            <a:r>
              <a:rPr lang="ru-RU" b="0">
                <a:latin typeface="Courier New" pitchFamily="49" charset="0"/>
              </a:rPr>
              <a:t> s`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(s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  <a:r>
              <a:rPr lang="ru-RU" sz="1600"/>
              <a:t> </a:t>
            </a:r>
          </a:p>
        </p:txBody>
      </p:sp>
      <p:sp>
        <p:nvSpPr>
          <p:cNvPr id="1119260" name="Text Box 28"/>
          <p:cNvSpPr txBox="1">
            <a:spLocks noChangeArrowheads="1"/>
          </p:cNvSpPr>
          <p:nvPr/>
        </p:nvSpPr>
        <p:spPr bwMode="auto">
          <a:xfrm>
            <a:off x="528638" y="4619625"/>
            <a:ext cx="8405812" cy="1679575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u="sng"/>
              <a:t>Дерево вывода</a:t>
            </a:r>
            <a:r>
              <a:rPr lang="ru-RU" sz="1600" b="0"/>
              <a:t> – дерево маршрутов графа вывода, начинающихся в</a:t>
            </a:r>
            <a:r>
              <a:rPr lang="ru-RU" b="0">
                <a:latin typeface="Courier New" pitchFamily="49" charset="0"/>
              </a:rPr>
              <a:t> 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,s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,</a:t>
            </a:r>
            <a:br>
              <a:rPr lang="ru-RU" sz="1600" b="0"/>
            </a:br>
            <a:r>
              <a:rPr lang="ru-RU" sz="1600" b="0"/>
              <a:t>корень дерева – пустой маршрут, листья дерева – маршруты, заканчивающиеся</a:t>
            </a:r>
          </a:p>
          <a:p>
            <a:r>
              <a:rPr lang="ru-RU" sz="1600" b="0"/>
              <a:t>в вершинах, полученных по 1-ому правилу вывода. </a:t>
            </a:r>
          </a:p>
          <a:p>
            <a:r>
              <a:rPr lang="ru-RU" sz="1600" b="0"/>
              <a:t>Если маршрут дерева не листовой, он должен продолжаться в дереве теми и только</a:t>
            </a:r>
          </a:p>
          <a:p>
            <a:r>
              <a:rPr lang="ru-RU" sz="1600" b="0"/>
              <a:t>теми дугами, которые соответствуют одному применению правила вывода 2, то есть</a:t>
            </a:r>
          </a:p>
          <a:p>
            <a:r>
              <a:rPr lang="ru-RU" sz="1600" b="0"/>
              <a:t>помеченными одной парой </a:t>
            </a:r>
            <a:r>
              <a:rPr lang="ru-RU" b="0">
                <a:latin typeface="Courier New" pitchFamily="49" charset="0"/>
              </a:rPr>
              <a:t>(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</a:rPr>
              <a:t>,</a:t>
            </a:r>
            <a:r>
              <a:rPr lang="en-US" b="0">
                <a:latin typeface="Courier New" pitchFamily="49" charset="0"/>
              </a:rPr>
              <a:t>i`</a:t>
            </a:r>
            <a:r>
              <a:rPr lang="ru-RU" b="0">
                <a:latin typeface="Courier New" pitchFamily="49" charset="0"/>
              </a:rPr>
              <a:t>) </a:t>
            </a:r>
            <a:r>
              <a:rPr lang="ru-RU" sz="1600" b="0"/>
              <a:t>и ведущими во все пары </a:t>
            </a:r>
            <a:r>
              <a:rPr lang="ru-RU" b="0">
                <a:latin typeface="Courier New" pitchFamily="49" charset="0"/>
              </a:rPr>
              <a:t>(</a:t>
            </a:r>
            <a:r>
              <a:rPr lang="en-US" b="0">
                <a:latin typeface="Courier New" pitchFamily="49" charset="0"/>
              </a:rPr>
              <a:t>i`</a:t>
            </a:r>
            <a:r>
              <a:rPr lang="ru-RU" b="0">
                <a:latin typeface="Courier New" pitchFamily="49" charset="0"/>
              </a:rPr>
              <a:t>,</a:t>
            </a:r>
            <a:r>
              <a:rPr lang="en-US" b="0">
                <a:latin typeface="Courier New" pitchFamily="49" charset="0"/>
              </a:rPr>
              <a:t>s`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  <a:r>
              <a:rPr lang="ru-RU" sz="1600"/>
              <a:t> </a:t>
            </a:r>
          </a:p>
        </p:txBody>
      </p:sp>
      <p:sp>
        <p:nvSpPr>
          <p:cNvPr id="1119252" name="Text Box 20"/>
          <p:cNvSpPr txBox="1">
            <a:spLocks noChangeArrowheads="1"/>
          </p:cNvSpPr>
          <p:nvPr/>
        </p:nvSpPr>
        <p:spPr bwMode="auto">
          <a:xfrm>
            <a:off x="142875" y="11779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0671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19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19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6713 L 1.66667E-6 0.2928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119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29282 L 1.66667E-6 0.3768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19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1119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37641 L 1.66667E-6 0.5021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19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1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53" grpId="0"/>
      <p:bldP spid="1119254" grpId="0"/>
      <p:bldP spid="1119255" grpId="0"/>
      <p:bldP spid="1119256" grpId="0"/>
      <p:bldP spid="1119252" grpId="0"/>
      <p:bldP spid="1119252" grpId="1"/>
      <p:bldP spid="1119252" grpId="2"/>
      <p:bldP spid="1119252" grpId="3"/>
      <p:bldP spid="1119252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0216-CB07-436D-BDBD-53AD4492560D}" type="slidenum">
              <a:rPr lang="ru-RU"/>
              <a:pPr/>
              <a:t>17</a:t>
            </a:fld>
            <a:endParaRPr lang="ru-RU"/>
          </a:p>
        </p:txBody>
      </p:sp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Теоретическое тестирование: условия полноты</a:t>
            </a:r>
          </a:p>
        </p:txBody>
      </p:sp>
      <p:grpSp>
        <p:nvGrpSpPr>
          <p:cNvPr id="112128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1284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128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128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128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128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128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129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12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129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2129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21295" name="Text Box 15"/>
          <p:cNvSpPr txBox="1">
            <a:spLocks noChangeArrowheads="1"/>
          </p:cNvSpPr>
          <p:nvPr/>
        </p:nvSpPr>
        <p:spPr bwMode="auto">
          <a:xfrm>
            <a:off x="868363" y="3278188"/>
            <a:ext cx="6526212" cy="228123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/>
              <a:t>Если </a:t>
            </a:r>
            <a:r>
              <a:rPr lang="ru-RU" b="0">
                <a:latin typeface="Courier New" pitchFamily="49" charset="0"/>
              </a:rPr>
              <a:t>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,s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N</a:t>
            </a:r>
            <a:r>
              <a:rPr lang="ru-RU" sz="1600" b="0"/>
              <a:t>, то есть реализация неконформна,</a:t>
            </a:r>
          </a:p>
          <a:p>
            <a:pPr>
              <a:lnSpc>
                <a:spcPct val="120000"/>
              </a:lnSpc>
            </a:pPr>
            <a:r>
              <a:rPr lang="ru-RU" sz="1600" b="0"/>
              <a:t>но все деревья вывода бесконечны,</a:t>
            </a:r>
          </a:p>
          <a:p>
            <a:pPr>
              <a:lnSpc>
                <a:spcPct val="120000"/>
              </a:lnSpc>
            </a:pPr>
            <a:r>
              <a:rPr lang="ru-RU" sz="1600" b="0"/>
              <a:t>то любой тест за конечное время не определит неконформность.</a:t>
            </a:r>
          </a:p>
          <a:p>
            <a:pPr>
              <a:lnSpc>
                <a:spcPct val="120000"/>
              </a:lnSpc>
            </a:pPr>
            <a:endParaRPr lang="ru-RU" sz="1600" b="0"/>
          </a:p>
          <a:p>
            <a:pPr>
              <a:lnSpc>
                <a:spcPct val="120000"/>
              </a:lnSpc>
            </a:pPr>
            <a:r>
              <a:rPr lang="ru-RU" sz="1600" b="0"/>
              <a:t>Есть пример такой реализации,</a:t>
            </a:r>
            <a:br>
              <a:rPr lang="ru-RU" sz="1600" b="0"/>
            </a:br>
            <a:r>
              <a:rPr lang="ru-RU" sz="1600" b="0"/>
              <a:t>т.е. на классе всех </a:t>
            </a:r>
            <a:r>
              <a:rPr lang="en-US" b="0">
                <a:latin typeface="Courier New" pitchFamily="49" charset="0"/>
              </a:rPr>
              <a:t>H</a:t>
            </a:r>
            <a:r>
              <a:rPr lang="ru-RU" sz="1600" b="0"/>
              <a:t>-безопасных реализаций нет полных тестов,</a:t>
            </a:r>
          </a:p>
          <a:p>
            <a:pPr>
              <a:lnSpc>
                <a:spcPct val="120000"/>
              </a:lnSpc>
            </a:pPr>
            <a:r>
              <a:rPr lang="ru-RU" sz="1600" b="0"/>
              <a:t>и существуют только значимые тесты.</a:t>
            </a:r>
            <a:endParaRPr lang="ru-RU" sz="1600"/>
          </a:p>
        </p:txBody>
      </p:sp>
      <p:sp>
        <p:nvSpPr>
          <p:cNvPr id="1121308" name="Text Box 28"/>
          <p:cNvSpPr txBox="1">
            <a:spLocks noChangeArrowheads="1"/>
          </p:cNvSpPr>
          <p:nvPr/>
        </p:nvSpPr>
        <p:spPr bwMode="auto">
          <a:xfrm>
            <a:off x="1042988" y="1457325"/>
            <a:ext cx="6569075" cy="117951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ru-RU" sz="1600" b="0"/>
              <a:t>В общем случае, если полный тест существует,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ru-RU" sz="1600" b="0"/>
              <a:t>он всегда обнаруживает ошибку за конечное время,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ru-RU" sz="1600" b="0"/>
              <a:t>но при отсутствии ошибок может выполняться бесконечно долго. </a:t>
            </a:r>
          </a:p>
        </p:txBody>
      </p:sp>
      <p:sp>
        <p:nvSpPr>
          <p:cNvPr id="1121309" name="Text Box 29"/>
          <p:cNvSpPr txBox="1">
            <a:spLocks noChangeArrowheads="1"/>
          </p:cNvSpPr>
          <p:nvPr/>
        </p:nvSpPr>
        <p:spPr bwMode="auto">
          <a:xfrm>
            <a:off x="373063" y="1536700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21310" name="Text Box 30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1.94444E-6 0.256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2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309" grpId="0"/>
      <p:bldP spid="1121309" grpId="1"/>
      <p:bldP spid="11213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FBED-B92A-4C89-BA22-0347FF851375}" type="slidenum">
              <a:rPr lang="ru-RU"/>
              <a:pPr/>
              <a:t>18</a:t>
            </a:fld>
            <a:endParaRPr lang="ru-RU"/>
          </a:p>
        </p:txBody>
      </p:sp>
      <p:grpSp>
        <p:nvGrpSpPr>
          <p:cNvPr id="1175554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7555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7555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7555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75558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5559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5560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5561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556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7556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75564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5565" name="Rectangle 13"/>
          <p:cNvSpPr>
            <a:spLocks noGrp="1" noChangeArrowheads="1"/>
          </p:cNvSpPr>
          <p:nvPr>
            <p:ph type="title"/>
          </p:nvPr>
        </p:nvSpPr>
        <p:spPr>
          <a:xfrm>
            <a:off x="431800" y="327025"/>
            <a:ext cx="8532813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отсутствия полного теста</a:t>
            </a:r>
          </a:p>
        </p:txBody>
      </p:sp>
      <p:sp>
        <p:nvSpPr>
          <p:cNvPr id="1175566" name="Text Box 14"/>
          <p:cNvSpPr txBox="1">
            <a:spLocks noChangeArrowheads="1"/>
          </p:cNvSpPr>
          <p:nvPr/>
        </p:nvSpPr>
        <p:spPr bwMode="auto">
          <a:xfrm>
            <a:off x="166688" y="3536950"/>
            <a:ext cx="8689975" cy="27051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b="0"/>
              <a:t>Реализация неконформна для любой семантики с указанными ограничениями.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Действия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sz="1600" b="0"/>
              <a:t> и </a:t>
            </a:r>
            <a:r>
              <a:rPr lang="en-US" b="0">
                <a:latin typeface="Courier New" pitchFamily="49" charset="0"/>
              </a:rPr>
              <a:t>y</a:t>
            </a:r>
            <a:r>
              <a:rPr lang="ru-RU" sz="1600" b="0"/>
              <a:t> безопасны по всех состояниях реализации и спецификации.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Состояние </a:t>
            </a:r>
            <a:r>
              <a:rPr lang="ru-RU" b="0">
                <a:latin typeface="Courier New" pitchFamily="49" charset="0"/>
              </a:rPr>
              <a:t>1</a:t>
            </a:r>
            <a:r>
              <a:rPr lang="ru-RU" sz="1600" b="0"/>
              <a:t> реализации не соответствует </a:t>
            </a:r>
            <a:r>
              <a:rPr lang="ru-RU" b="0"/>
              <a:t> </a:t>
            </a:r>
            <a:r>
              <a:rPr lang="en-US" b="0"/>
              <a:t>s</a:t>
            </a:r>
            <a:r>
              <a:rPr lang="ru-RU" b="0" baseline="-25000"/>
              <a:t>0</a:t>
            </a:r>
            <a:r>
              <a:rPr lang="ru-RU" sz="1600" b="0"/>
              <a:t>, т.к. </a:t>
            </a:r>
            <a:r>
              <a:rPr lang="ru-RU" b="0">
                <a:latin typeface="Courier New" pitchFamily="49" charset="0"/>
              </a:rPr>
              <a:t>1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y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ru-RU" sz="1600" b="0"/>
              <a:t>, но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y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</a:t>
            </a:r>
            <a:r>
              <a:rPr lang="ru-RU" b="0">
                <a:latin typeface="Courier New" pitchFamily="49" charset="0"/>
              </a:rPr>
              <a:t>.</a:t>
            </a:r>
            <a:r>
              <a:rPr lang="ru-RU">
                <a:latin typeface="Courier New" pitchFamily="49" charset="0"/>
              </a:rPr>
              <a:t> </a:t>
            </a:r>
          </a:p>
          <a:p>
            <a:r>
              <a:rPr lang="ru-RU" sz="1600" b="0"/>
              <a:t>Состояние </a:t>
            </a:r>
            <a:r>
              <a:rPr lang="ru-RU" b="0">
                <a:latin typeface="Courier New" pitchFamily="49" charset="0"/>
              </a:rPr>
              <a:t>1</a:t>
            </a:r>
            <a:r>
              <a:rPr lang="ru-RU" sz="1600" b="0"/>
              <a:t> реализации не соответствует другому состоянию спецификации,</a:t>
            </a:r>
          </a:p>
          <a:p>
            <a:r>
              <a:rPr lang="ru-RU" sz="1600" b="0"/>
              <a:t>т.к.</a:t>
            </a:r>
            <a:r>
              <a:rPr lang="ru-RU" b="0"/>
              <a:t> </a:t>
            </a:r>
            <a:r>
              <a:rPr lang="ru-RU" b="0">
                <a:latin typeface="Courier New" pitchFamily="49" charset="0"/>
              </a:rPr>
              <a:t>1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x,x,…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sz="1600" b="0">
                <a:sym typeface="Euclid Symbol" pitchFamily="18" charset="2"/>
              </a:rPr>
              <a:t> </a:t>
            </a:r>
            <a:r>
              <a:rPr lang="ru-RU" sz="1600" b="0"/>
              <a:t>для любого числа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/>
              <a:t>, </a:t>
            </a:r>
            <a:r>
              <a:rPr lang="ru-RU" sz="1600" b="0"/>
              <a:t>а в спецификации это есть только для</a:t>
            </a:r>
            <a:r>
              <a:rPr lang="ru-RU" b="0"/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/>
              <a:t>.</a:t>
            </a:r>
          </a:p>
          <a:p>
            <a:r>
              <a:rPr lang="ru-RU" sz="1600" b="0">
                <a:sym typeface="Symbol" pitchFamily="18" charset="2"/>
              </a:rPr>
              <a:t>Через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ru-RU" sz="1600" b="0">
                <a:sym typeface="Symbol" pitchFamily="18" charset="2"/>
              </a:rPr>
              <a:t> обозначим под-</a:t>
            </a:r>
            <a:r>
              <a:rPr lang="en-US" sz="1600" b="0">
                <a:sym typeface="Symbol" pitchFamily="18" charset="2"/>
              </a:rPr>
              <a:t>LTS</a:t>
            </a:r>
            <a:r>
              <a:rPr lang="ru-RU" sz="1600" b="0">
                <a:sym typeface="Symbol" pitchFamily="18" charset="2"/>
              </a:rPr>
              <a:t> реализации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sz="1600" b="0">
                <a:sym typeface="Symbol" pitchFamily="18" charset="2"/>
              </a:rPr>
              <a:t>, содержащую состояния </a:t>
            </a:r>
            <a:r>
              <a:rPr lang="ru-RU" b="0">
                <a:latin typeface="Courier New" pitchFamily="49" charset="0"/>
                <a:sym typeface="Symbol" pitchFamily="18" charset="2"/>
              </a:rPr>
              <a:t>0,1,…,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и все</a:t>
            </a:r>
          </a:p>
          <a:p>
            <a:r>
              <a:rPr lang="ru-RU" sz="1600" b="0">
                <a:sym typeface="Symbol" pitchFamily="18" charset="2"/>
              </a:rPr>
              <a:t>переходы между ними.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>
                <a:latin typeface="Courier New" pitchFamily="49" charset="0"/>
                <a:sym typeface="Symbol" pitchFamily="18" charset="2"/>
              </a:rPr>
              <a:t>S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для каждого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sz="1600" b="0">
                <a:sym typeface="Symbol" pitchFamily="18" charset="2"/>
              </a:rPr>
              <a:t>, т.к.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en-US" sz="1600" b="0">
                <a:sym typeface="Symbol" pitchFamily="18" charset="2"/>
              </a:rPr>
              <a:t> </a:t>
            </a:r>
            <a:r>
              <a:rPr lang="ru-RU" sz="1600" b="0">
                <a:sym typeface="Symbol" pitchFamily="18" charset="2"/>
              </a:rPr>
              <a:t>совпадает с частью </a:t>
            </a:r>
            <a:r>
              <a:rPr lang="en-US">
                <a:latin typeface="Courier New" pitchFamily="49" charset="0"/>
                <a:sym typeface="Symbol" pitchFamily="18" charset="2"/>
              </a:rPr>
              <a:t>S</a:t>
            </a:r>
            <a:r>
              <a:rPr lang="ru-RU" sz="1600" b="0">
                <a:sym typeface="Symbol" pitchFamily="18" charset="2"/>
              </a:rPr>
              <a:t>.</a:t>
            </a:r>
          </a:p>
          <a:p>
            <a:r>
              <a:rPr lang="ru-RU" sz="1600" b="0">
                <a:sym typeface="Symbol" pitchFamily="18" charset="2"/>
              </a:rPr>
              <a:t>Любой тест за конечное время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может исследовать часть реализации, содержащую</a:t>
            </a:r>
          </a:p>
          <a:p>
            <a:r>
              <a:rPr lang="ru-RU" sz="1600" b="0">
                <a:sym typeface="Symbol" pitchFamily="18" charset="2"/>
              </a:rPr>
              <a:t>не более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состояний, и не может различить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 </a:t>
            </a:r>
            <a:r>
              <a:rPr lang="ru-RU" sz="1600" b="0">
                <a:sym typeface="Symbol" pitchFamily="18" charset="2"/>
              </a:rPr>
              <a:t>и 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sz="1600" b="0">
                <a:sym typeface="Symbol" pitchFamily="18" charset="2"/>
              </a:rPr>
              <a:t>.</a:t>
            </a:r>
            <a:endParaRPr lang="ru-RU" sz="1600">
              <a:sym typeface="Symbol" pitchFamily="18" charset="2"/>
            </a:endParaRPr>
          </a:p>
        </p:txBody>
      </p:sp>
      <p:pic>
        <p:nvPicPr>
          <p:cNvPr id="1175567" name="Picture 15" descr="Отсутствие полного тес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96938"/>
            <a:ext cx="7597775" cy="2532062"/>
          </a:xfrm>
          <a:prstGeom prst="rect">
            <a:avLst/>
          </a:prstGeom>
          <a:noFill/>
        </p:spPr>
      </p:pic>
      <p:sp>
        <p:nvSpPr>
          <p:cNvPr id="1175569" name="Text Box 17"/>
          <p:cNvSpPr txBox="1">
            <a:spLocks noChangeArrowheads="1"/>
          </p:cNvSpPr>
          <p:nvPr/>
        </p:nvSpPr>
        <p:spPr bwMode="auto">
          <a:xfrm rot="3567250">
            <a:off x="5181600" y="1792288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75571" name="Freeform 19"/>
          <p:cNvSpPr>
            <a:spLocks/>
          </p:cNvSpPr>
          <p:nvPr/>
        </p:nvSpPr>
        <p:spPr bwMode="auto">
          <a:xfrm>
            <a:off x="5729288" y="1062038"/>
            <a:ext cx="441325" cy="431800"/>
          </a:xfrm>
          <a:custGeom>
            <a:avLst/>
            <a:gdLst/>
            <a:ahLst/>
            <a:cxnLst>
              <a:cxn ang="0">
                <a:pos x="35" y="272"/>
              </a:cxn>
              <a:cxn ang="0">
                <a:pos x="140" y="260"/>
              </a:cxn>
              <a:cxn ang="0">
                <a:pos x="197" y="242"/>
              </a:cxn>
              <a:cxn ang="0">
                <a:pos x="234" y="210"/>
              </a:cxn>
              <a:cxn ang="0">
                <a:pos x="278" y="161"/>
              </a:cxn>
              <a:cxn ang="0">
                <a:pos x="266" y="63"/>
              </a:cxn>
              <a:cxn ang="0">
                <a:pos x="209" y="13"/>
              </a:cxn>
              <a:cxn ang="0">
                <a:pos x="166" y="0"/>
              </a:cxn>
              <a:cxn ang="0">
                <a:pos x="89" y="8"/>
              </a:cxn>
              <a:cxn ang="0">
                <a:pos x="36" y="65"/>
              </a:cxn>
              <a:cxn ang="0">
                <a:pos x="0" y="173"/>
              </a:cxn>
              <a:cxn ang="0">
                <a:pos x="5" y="240"/>
              </a:cxn>
            </a:cxnLst>
            <a:rect l="0" t="0" r="r" b="b"/>
            <a:pathLst>
              <a:path w="278" h="272">
                <a:moveTo>
                  <a:pt x="35" y="272"/>
                </a:moveTo>
                <a:lnTo>
                  <a:pt x="140" y="260"/>
                </a:lnTo>
                <a:lnTo>
                  <a:pt x="197" y="242"/>
                </a:lnTo>
                <a:lnTo>
                  <a:pt x="234" y="210"/>
                </a:lnTo>
                <a:lnTo>
                  <a:pt x="278" y="161"/>
                </a:lnTo>
                <a:lnTo>
                  <a:pt x="266" y="63"/>
                </a:lnTo>
                <a:lnTo>
                  <a:pt x="209" y="13"/>
                </a:lnTo>
                <a:lnTo>
                  <a:pt x="166" y="0"/>
                </a:lnTo>
                <a:lnTo>
                  <a:pt x="89" y="8"/>
                </a:lnTo>
                <a:lnTo>
                  <a:pt x="36" y="65"/>
                </a:lnTo>
                <a:lnTo>
                  <a:pt x="0" y="173"/>
                </a:lnTo>
                <a:lnTo>
                  <a:pt x="5" y="240"/>
                </a:ln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75572" name="Line 20"/>
          <p:cNvSpPr>
            <a:spLocks noChangeShapeType="1"/>
          </p:cNvSpPr>
          <p:nvPr/>
        </p:nvSpPr>
        <p:spPr bwMode="auto">
          <a:xfrm>
            <a:off x="5780088" y="1487488"/>
            <a:ext cx="66357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75573" name="Line 21"/>
          <p:cNvSpPr>
            <a:spLocks noChangeShapeType="1"/>
          </p:cNvSpPr>
          <p:nvPr/>
        </p:nvSpPr>
        <p:spPr bwMode="auto">
          <a:xfrm>
            <a:off x="6516688" y="1484313"/>
            <a:ext cx="61118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75575" name="Line 23"/>
          <p:cNvSpPr>
            <a:spLocks noChangeShapeType="1"/>
          </p:cNvSpPr>
          <p:nvPr/>
        </p:nvSpPr>
        <p:spPr bwMode="auto">
          <a:xfrm>
            <a:off x="7219950" y="1484313"/>
            <a:ext cx="5207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75576" name="Text Box 24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5577" name="Text Box 25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5578" name="Text Box 26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5579" name="Text Box 27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5580" name="Text Box 28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13073 0.0981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0.09815 L 0.32205 0.098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1175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0.09815 L 0.01094 -0.116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1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75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7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5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500"/>
                                        <p:tgtEl>
                                          <p:spTgt spid="1175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7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7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7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75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75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75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75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75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1169 L -0.57187 0.4342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175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7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2" dur="500"/>
                                        <p:tgtEl>
                                          <p:spTgt spid="1175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569" grpId="2"/>
      <p:bldP spid="1175569" grpId="3"/>
      <p:bldP spid="1175569" grpId="4"/>
      <p:bldP spid="1175569" grpId="5"/>
      <p:bldP spid="1175569" grpId="6"/>
      <p:bldP spid="1175571" grpId="0" animBg="1"/>
      <p:bldP spid="1175571" grpId="1" animBg="1"/>
      <p:bldP spid="1175572" grpId="0" animBg="1"/>
      <p:bldP spid="1175572" grpId="1" animBg="1"/>
      <p:bldP spid="1175573" grpId="0" animBg="1"/>
      <p:bldP spid="1175573" grpId="1" animBg="1"/>
      <p:bldP spid="1175575" grpId="0" animBg="1"/>
      <p:bldP spid="1175575" grpId="1" animBg="1"/>
      <p:bldP spid="1175576" grpId="0"/>
      <p:bldP spid="1175577" grpId="0"/>
      <p:bldP spid="1175578" grpId="0"/>
      <p:bldP spid="1175579" grpId="0"/>
      <p:bldP spid="11755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0AD8-2AA4-4B7A-85DD-C57F7E8C49A4}" type="slidenum">
              <a:rPr lang="ru-RU"/>
              <a:pPr/>
              <a:t>19</a:t>
            </a:fld>
            <a:endParaRPr lang="ru-RU"/>
          </a:p>
        </p:txBody>
      </p:sp>
      <p:sp>
        <p:nvSpPr>
          <p:cNvPr id="117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Теоретическое тестирование: условия полноты</a:t>
            </a:r>
          </a:p>
        </p:txBody>
      </p:sp>
      <p:grpSp>
        <p:nvGrpSpPr>
          <p:cNvPr id="117760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77604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7760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7760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7760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760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760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761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761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7761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7761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7615" name="Text Box 15"/>
          <p:cNvSpPr txBox="1">
            <a:spLocks noChangeArrowheads="1"/>
          </p:cNvSpPr>
          <p:nvPr/>
        </p:nvSpPr>
        <p:spPr bwMode="auto">
          <a:xfrm>
            <a:off x="34925" y="61722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7616" name="Text Box 16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7617" name="Text Box 17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7619" name="Text Box 19"/>
          <p:cNvSpPr txBox="1">
            <a:spLocks noChangeArrowheads="1"/>
          </p:cNvSpPr>
          <p:nvPr/>
        </p:nvSpPr>
        <p:spPr bwMode="auto">
          <a:xfrm>
            <a:off x="503238" y="1125538"/>
            <a:ext cx="7999412" cy="739775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>
                <a:sym typeface="Symbol" pitchFamily="18" charset="2"/>
              </a:rPr>
              <a:t></a:t>
            </a:r>
            <a:r>
              <a:rPr lang="ru-RU" sz="1600" b="0"/>
              <a:t> тест полный на </a:t>
            </a:r>
            <a:r>
              <a:rPr lang="ru-RU" sz="1600" b="0" u="sng"/>
              <a:t>подклассе</a:t>
            </a:r>
            <a:r>
              <a:rPr lang="ru-RU" sz="1600" b="0"/>
              <a:t> реализаций, где нет дерева вывода (конформность)</a:t>
            </a:r>
            <a:br>
              <a:rPr lang="ru-RU" sz="1600" b="0"/>
            </a:br>
            <a:r>
              <a:rPr lang="ru-RU" sz="1600" b="0"/>
              <a:t>или есть дерево вывода (неконформность), которое </a:t>
            </a:r>
            <a:r>
              <a:rPr lang="ru-RU" sz="1600" b="0" u="sng"/>
              <a:t>конечно</a:t>
            </a:r>
            <a:r>
              <a:rPr lang="ru-RU" sz="1600" b="0"/>
              <a:t>. </a:t>
            </a:r>
          </a:p>
        </p:txBody>
      </p:sp>
      <p:sp>
        <p:nvSpPr>
          <p:cNvPr id="1177620" name="Text Box 20"/>
          <p:cNvSpPr txBox="1">
            <a:spLocks noChangeArrowheads="1"/>
          </p:cNvSpPr>
          <p:nvPr/>
        </p:nvSpPr>
        <p:spPr bwMode="auto">
          <a:xfrm>
            <a:off x="522288" y="2312988"/>
            <a:ext cx="7423150" cy="176688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/>
              <a:t>Кроме глобального тестирования, </a:t>
            </a:r>
            <a:r>
              <a:rPr lang="ru-RU" sz="1600" i="1" u="sng"/>
              <a:t>требуется</a:t>
            </a:r>
            <a:r>
              <a:rPr lang="ru-RU" sz="1600" b="0"/>
              <a:t> перечислимость множеств:</a:t>
            </a:r>
            <a:br>
              <a:rPr lang="ru-RU" sz="1600" b="0"/>
            </a:br>
            <a:r>
              <a:rPr lang="ru-RU" sz="1600" b="0"/>
              <a:t>1)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 </a:t>
            </a:r>
            <a:r>
              <a:rPr lang="ru-RU" sz="1600" b="0"/>
              <a:t>– состояния спецификации, достижимые по пустой трассе,</a:t>
            </a:r>
            <a:br>
              <a:rPr lang="ru-RU" sz="1600" b="0"/>
            </a:br>
            <a:r>
              <a:rPr lang="ru-RU" sz="1600" b="0"/>
              <a:t>2) </a:t>
            </a:r>
            <a:r>
              <a:rPr lang="ru-RU" b="0">
                <a:latin typeface="Courier New" pitchFamily="49" charset="0"/>
              </a:rPr>
              <a:t>P(s)={P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R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Q|P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s} </a:t>
            </a:r>
            <a:r>
              <a:rPr lang="ru-RU" sz="1600" b="0"/>
              <a:t>–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кнопки безопасные в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>
                <a:latin typeface="Courier New" pitchFamily="49" charset="0"/>
              </a:rPr>
              <a:t/>
            </a:r>
            <a:br>
              <a:rPr lang="ru-RU" b="0">
                <a:latin typeface="Courier New" pitchFamily="49" charset="0"/>
              </a:rPr>
            </a:br>
            <a:r>
              <a:rPr lang="ru-RU" b="0">
                <a:latin typeface="Courier New" pitchFamily="49" charset="0"/>
              </a:rPr>
              <a:t>	</a:t>
            </a:r>
            <a:r>
              <a:rPr lang="ru-RU" sz="1600" b="0"/>
              <a:t>для каждого безопасно достижимого состояния</a:t>
            </a:r>
            <a:r>
              <a:rPr lang="ru-RU" b="0">
                <a:latin typeface="Courier New" pitchFamily="49" charset="0"/>
              </a:rPr>
              <a:t> s</a:t>
            </a:r>
            <a:r>
              <a:rPr lang="ru-RU" sz="1600" b="0"/>
              <a:t>,</a:t>
            </a:r>
            <a:r>
              <a:rPr lang="ru-RU" b="0">
                <a:latin typeface="Courier New" pitchFamily="49" charset="0"/>
              </a:rPr>
              <a:t> </a:t>
            </a:r>
            <a:br>
              <a:rPr lang="ru-RU" b="0">
                <a:latin typeface="Courier New" pitchFamily="49" charset="0"/>
              </a:rPr>
            </a:br>
            <a:r>
              <a:rPr lang="ru-RU" sz="1600" b="0"/>
              <a:t>3)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i="1">
                <a:latin typeface="Times New Roman" pitchFamily="18" charset="0"/>
              </a:rPr>
              <a:t> after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– постсостояния после наблюдения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безопасного в</a:t>
            </a:r>
            <a:r>
              <a:rPr lang="ru-RU" b="0">
                <a:latin typeface="Courier New" pitchFamily="49" charset="0"/>
              </a:rPr>
              <a:t> s</a:t>
            </a:r>
            <a:r>
              <a:rPr lang="ru-RU" sz="1600" b="0"/>
              <a:t>. </a:t>
            </a:r>
          </a:p>
        </p:txBody>
      </p:sp>
      <p:sp>
        <p:nvSpPr>
          <p:cNvPr id="1177621" name="Text Box 21"/>
          <p:cNvSpPr txBox="1">
            <a:spLocks noChangeArrowheads="1"/>
          </p:cNvSpPr>
          <p:nvPr/>
        </p:nvSpPr>
        <p:spPr bwMode="auto">
          <a:xfrm>
            <a:off x="503238" y="4437063"/>
            <a:ext cx="8529637" cy="482600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/>
              <a:t>Дерево вывода конечно </a:t>
            </a:r>
            <a:r>
              <a:rPr lang="ru-RU" sz="1600">
                <a:sym typeface="Symbol" pitchFamily="18" charset="2"/>
              </a:rPr>
              <a:t></a:t>
            </a:r>
            <a:r>
              <a:rPr lang="ru-RU" sz="1600" b="0">
                <a:sym typeface="Symbol" pitchFamily="18" charset="2"/>
              </a:rPr>
              <a:t> </a:t>
            </a:r>
            <a:r>
              <a:rPr lang="ru-RU" sz="1600" b="0"/>
              <a:t>оно конечно ветвится </a:t>
            </a:r>
            <a:r>
              <a:rPr lang="ru-RU" sz="1600">
                <a:sym typeface="Symbol" pitchFamily="18" charset="2"/>
              </a:rPr>
              <a:t></a:t>
            </a:r>
            <a:r>
              <a:rPr lang="ru-RU" sz="1600" b="0">
                <a:sym typeface="Symbol" pitchFamily="18" charset="2"/>
              </a:rPr>
              <a:t> </a:t>
            </a:r>
            <a:r>
              <a:rPr lang="ru-RU" sz="1600" b="0"/>
              <a:t>конечно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множество</a:t>
            </a:r>
            <a:r>
              <a:rPr lang="ru-RU" b="0">
                <a:latin typeface="Courier New" pitchFamily="49" charset="0"/>
              </a:rPr>
              <a:t> s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sz="1600" b="0"/>
              <a:t>.</a:t>
            </a:r>
            <a:endParaRPr lang="ru-RU" sz="1600"/>
          </a:p>
        </p:txBody>
      </p:sp>
      <p:sp>
        <p:nvSpPr>
          <p:cNvPr id="1177622" name="Text Box 22"/>
          <p:cNvSpPr txBox="1">
            <a:spLocks noChangeArrowheads="1"/>
          </p:cNvSpPr>
          <p:nvPr/>
        </p:nvSpPr>
        <p:spPr bwMode="auto">
          <a:xfrm>
            <a:off x="506413" y="5121275"/>
            <a:ext cx="8231187" cy="812800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i="1" u="sng"/>
              <a:t>Достаточно</a:t>
            </a:r>
            <a:r>
              <a:rPr lang="ru-RU" sz="1600" b="0"/>
              <a:t>, чтобы в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безопасно достижимом состоянии</a:t>
            </a:r>
            <a:r>
              <a:rPr lang="ru-RU" b="0">
                <a:latin typeface="Courier New" pitchFamily="49" charset="0"/>
              </a:rPr>
              <a:t> s </a:t>
            </a:r>
            <a:r>
              <a:rPr lang="ru-RU" sz="1600" b="0"/>
              <a:t>были конечны</a:t>
            </a:r>
            <a:br>
              <a:rPr lang="ru-RU" sz="1600" b="0"/>
            </a:br>
            <a:r>
              <a:rPr lang="ru-RU" sz="1600" b="0"/>
              <a:t>1) число переходов по каждому безопасному действию, и 2) множество</a:t>
            </a:r>
            <a:r>
              <a:rPr lang="ru-RU" b="0">
                <a:latin typeface="Courier New" pitchFamily="49" charset="0"/>
              </a:rPr>
              <a:t> s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</a:t>
            </a:r>
            <a:r>
              <a:rPr lang="ru-RU" sz="1600" b="0"/>
              <a:t>.</a:t>
            </a:r>
            <a:r>
              <a:rPr lang="ru-RU" sz="1600"/>
              <a:t> </a:t>
            </a:r>
          </a:p>
        </p:txBody>
      </p:sp>
      <p:sp>
        <p:nvSpPr>
          <p:cNvPr id="1177623" name="Text Box 23"/>
          <p:cNvSpPr txBox="1">
            <a:spLocks noChangeArrowheads="1"/>
          </p:cNvSpPr>
          <p:nvPr/>
        </p:nvSpPr>
        <p:spPr bwMode="auto">
          <a:xfrm>
            <a:off x="142875" y="11779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7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1668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77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77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16689 L -0.00104 0.4712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177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7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7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4713 L 1.66667E-6 0.586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77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1177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15" grpId="0"/>
      <p:bldP spid="1177616" grpId="0"/>
      <p:bldP spid="1177617" grpId="0"/>
      <p:bldP spid="1177623" grpId="0"/>
      <p:bldP spid="1177623" grpId="1"/>
      <p:bldP spid="1177623" grpId="2"/>
      <p:bldP spid="1177623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880F-0720-4B0E-B060-E994432ED10B}" type="slidenum">
              <a:rPr lang="ru-RU"/>
              <a:pPr/>
              <a:t>2</a:t>
            </a:fld>
            <a:endParaRPr lang="ru-RU"/>
          </a:p>
        </p:txBody>
      </p:sp>
      <p:sp>
        <p:nvSpPr>
          <p:cNvPr id="947202" name="Line 2"/>
          <p:cNvSpPr>
            <a:spLocks noChangeShapeType="1"/>
          </p:cNvSpPr>
          <p:nvPr/>
        </p:nvSpPr>
        <p:spPr bwMode="auto">
          <a:xfrm>
            <a:off x="4348163" y="1485900"/>
            <a:ext cx="1587" cy="30956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947203" name="AutoShape 3"/>
          <p:cNvCxnSpPr>
            <a:cxnSpLocks noChangeShapeType="1"/>
            <a:stCxn id="947205" idx="3"/>
            <a:endCxn id="947230" idx="1"/>
          </p:cNvCxnSpPr>
          <p:nvPr/>
        </p:nvCxnSpPr>
        <p:spPr bwMode="auto">
          <a:xfrm>
            <a:off x="3108325" y="4197350"/>
            <a:ext cx="3717925" cy="3175"/>
          </a:xfrm>
          <a:prstGeom prst="curvedConnector3">
            <a:avLst>
              <a:gd name="adj1" fmla="val 49958"/>
            </a:avLst>
          </a:prstGeom>
          <a:noFill/>
          <a:ln w="25400">
            <a:solidFill>
              <a:srgbClr val="0000FF"/>
            </a:solidFill>
            <a:round/>
            <a:headEnd/>
            <a:tailEnd type="arrow" w="sm" len="lg"/>
          </a:ln>
          <a:effectLst/>
        </p:spPr>
      </p:cxnSp>
      <p:sp>
        <p:nvSpPr>
          <p:cNvPr id="947204" name="AutoShape 4"/>
          <p:cNvSpPr>
            <a:spLocks noChangeArrowheads="1"/>
          </p:cNvSpPr>
          <p:nvPr/>
        </p:nvSpPr>
        <p:spPr bwMode="auto">
          <a:xfrm>
            <a:off x="2374900" y="2155825"/>
            <a:ext cx="1641475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Требования</a:t>
            </a:r>
          </a:p>
        </p:txBody>
      </p:sp>
      <p:sp>
        <p:nvSpPr>
          <p:cNvPr id="947205" name="AutoShape 5"/>
          <p:cNvSpPr>
            <a:spLocks noChangeArrowheads="1"/>
          </p:cNvSpPr>
          <p:nvPr/>
        </p:nvSpPr>
        <p:spPr bwMode="auto">
          <a:xfrm>
            <a:off x="373063" y="3921125"/>
            <a:ext cx="27352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Исследуемая система</a:t>
            </a:r>
          </a:p>
        </p:txBody>
      </p:sp>
      <p:sp>
        <p:nvSpPr>
          <p:cNvPr id="947207" name="Text Box 7"/>
          <p:cNvSpPr txBox="1">
            <a:spLocks noChangeArrowheads="1"/>
          </p:cNvSpPr>
          <p:nvPr/>
        </p:nvSpPr>
        <p:spPr bwMode="auto">
          <a:xfrm>
            <a:off x="503238" y="1387475"/>
            <a:ext cx="270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5F5F5F"/>
                </a:solidFill>
                <a:latin typeface="Arial Black" pitchFamily="34" charset="0"/>
              </a:rPr>
              <a:t>Реальный мир</a:t>
            </a:r>
          </a:p>
        </p:txBody>
      </p:sp>
      <p:sp>
        <p:nvSpPr>
          <p:cNvPr id="947208" name="Text Box 8"/>
          <p:cNvSpPr txBox="1">
            <a:spLocks noChangeArrowheads="1"/>
          </p:cNvSpPr>
          <p:nvPr/>
        </p:nvSpPr>
        <p:spPr bwMode="auto">
          <a:xfrm>
            <a:off x="5521325" y="1387475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5F5F5F"/>
                </a:solidFill>
                <a:latin typeface="Arial Black" pitchFamily="34" charset="0"/>
              </a:rPr>
              <a:t>Модельный мир</a:t>
            </a:r>
          </a:p>
        </p:txBody>
      </p:sp>
      <p:sp>
        <p:nvSpPr>
          <p:cNvPr id="947209" name="Text Box 9"/>
          <p:cNvSpPr txBox="1">
            <a:spLocks noChangeArrowheads="1"/>
          </p:cNvSpPr>
          <p:nvPr/>
        </p:nvSpPr>
        <p:spPr bwMode="auto">
          <a:xfrm>
            <a:off x="100013" y="3098800"/>
            <a:ext cx="169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/>
              <a:t>соответствует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7513638" y="3098800"/>
            <a:ext cx="1450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ru-RU" b="0"/>
              <a:t> конформна</a:t>
            </a:r>
          </a:p>
        </p:txBody>
      </p:sp>
      <p:cxnSp>
        <p:nvCxnSpPr>
          <p:cNvPr id="947216" name="AutoShape 16"/>
          <p:cNvCxnSpPr>
            <a:cxnSpLocks noChangeShapeType="1"/>
            <a:stCxn id="947205" idx="0"/>
            <a:endCxn id="947204" idx="1"/>
          </p:cNvCxnSpPr>
          <p:nvPr/>
        </p:nvCxnSpPr>
        <p:spPr bwMode="auto">
          <a:xfrm rot="16200000">
            <a:off x="1313656" y="2859882"/>
            <a:ext cx="1489075" cy="633412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947218" name="AutoShape 18"/>
          <p:cNvCxnSpPr>
            <a:cxnSpLocks noChangeShapeType="1"/>
            <a:stCxn id="947230" idx="0"/>
            <a:endCxn id="947231" idx="3"/>
          </p:cNvCxnSpPr>
          <p:nvPr/>
        </p:nvCxnSpPr>
        <p:spPr bwMode="auto">
          <a:xfrm rot="5400000" flipH="1">
            <a:off x="6507163" y="2813050"/>
            <a:ext cx="1506538" cy="744537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947221" name="AutoShape 21"/>
          <p:cNvCxnSpPr>
            <a:cxnSpLocks noChangeShapeType="1"/>
            <a:stCxn id="947204" idx="3"/>
            <a:endCxn id="947231" idx="1"/>
          </p:cNvCxnSpPr>
          <p:nvPr/>
        </p:nvCxnSpPr>
        <p:spPr bwMode="auto">
          <a:xfrm>
            <a:off x="4016375" y="2432050"/>
            <a:ext cx="942975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sm" len="lg"/>
          </a:ln>
          <a:effectLst/>
        </p:spPr>
      </p:cxnSp>
      <p:sp>
        <p:nvSpPr>
          <p:cNvPr id="947223" name="Rectangle 23"/>
          <p:cNvSpPr>
            <a:spLocks noGrp="1" noChangeArrowheads="1"/>
          </p:cNvSpPr>
          <p:nvPr>
            <p:ph type="title"/>
          </p:nvPr>
        </p:nvSpPr>
        <p:spPr>
          <a:xfrm>
            <a:off x="179388" y="481013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Моделирование</a:t>
            </a:r>
          </a:p>
        </p:txBody>
      </p:sp>
      <p:sp>
        <p:nvSpPr>
          <p:cNvPr id="947230" name="Rectangle 30"/>
          <p:cNvSpPr>
            <a:spLocks noChangeArrowheads="1"/>
          </p:cNvSpPr>
          <p:nvPr/>
        </p:nvSpPr>
        <p:spPr bwMode="auto">
          <a:xfrm>
            <a:off x="6826250" y="3938588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  <p:sp>
        <p:nvSpPr>
          <p:cNvPr id="947231" name="Rectangle 31"/>
          <p:cNvSpPr>
            <a:spLocks noChangeArrowheads="1"/>
          </p:cNvSpPr>
          <p:nvPr/>
        </p:nvSpPr>
        <p:spPr bwMode="auto">
          <a:xfrm>
            <a:off x="4959350" y="2170113"/>
            <a:ext cx="1928813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Спецификация</a:t>
            </a:r>
          </a:p>
        </p:txBody>
      </p:sp>
      <p:sp>
        <p:nvSpPr>
          <p:cNvPr id="947247" name="Text Box 47"/>
          <p:cNvSpPr txBox="1">
            <a:spLocks noChangeArrowheads="1"/>
          </p:cNvSpPr>
          <p:nvPr/>
        </p:nvSpPr>
        <p:spPr bwMode="auto">
          <a:xfrm>
            <a:off x="34925" y="60213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47248" name="Text Box 48"/>
          <p:cNvSpPr txBox="1">
            <a:spLocks noChangeArrowheads="1"/>
          </p:cNvSpPr>
          <p:nvPr/>
        </p:nvSpPr>
        <p:spPr bwMode="auto">
          <a:xfrm>
            <a:off x="34925" y="61944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47253" name="Text Box 53"/>
          <p:cNvSpPr txBox="1">
            <a:spLocks noChangeArrowheads="1"/>
          </p:cNvSpPr>
          <p:nvPr/>
        </p:nvSpPr>
        <p:spPr bwMode="auto">
          <a:xfrm>
            <a:off x="34925" y="63754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947254" name="Group 5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47255" name="Text Box 5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947256" name="Group 5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47257" name="Group 5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47258" name="Rectangle 5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7259" name="Rectangle 5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7260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7261" name="Rectangle 6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726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4726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947264" name="Text Box 6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cxnSp>
        <p:nvCxnSpPr>
          <p:cNvPr id="947265" name="AutoShape 65"/>
          <p:cNvCxnSpPr>
            <a:cxnSpLocks noChangeShapeType="1"/>
            <a:stCxn id="947209" idx="3"/>
            <a:endCxn id="947210" idx="1"/>
          </p:cNvCxnSpPr>
          <p:nvPr/>
        </p:nvCxnSpPr>
        <p:spPr bwMode="auto">
          <a:xfrm flipV="1">
            <a:off x="1798638" y="3268663"/>
            <a:ext cx="5715000" cy="142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0000FF"/>
            </a:solidFill>
            <a:prstDash val="dash"/>
            <a:round/>
            <a:headEnd/>
            <a:tailEnd type="arrow" w="sm" len="lg"/>
          </a:ln>
          <a:effectLst/>
        </p:spPr>
      </p:cxnSp>
      <p:sp>
        <p:nvSpPr>
          <p:cNvPr id="947301" name="Text Box 101"/>
          <p:cNvSpPr txBox="1">
            <a:spLocks noChangeArrowheads="1"/>
          </p:cNvSpPr>
          <p:nvPr/>
        </p:nvSpPr>
        <p:spPr bwMode="auto">
          <a:xfrm>
            <a:off x="827088" y="5157788"/>
            <a:ext cx="7561262" cy="908050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26000" tIns="82800" rIns="126000" bIns="82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i="1">
                <a:latin typeface="Times New Roman" pitchFamily="18" charset="0"/>
              </a:rPr>
              <a:t>Требования функциональны</a:t>
            </a:r>
            <a:r>
              <a:rPr lang="ru-RU" sz="2400" b="0">
                <a:latin typeface="Times New Roman" pitchFamily="18" charset="0"/>
              </a:rPr>
              <a:t> – выражаются в терминах </a:t>
            </a:r>
            <a:r>
              <a:rPr lang="ru-RU" sz="2400" b="0" i="1">
                <a:latin typeface="Times New Roman" pitchFamily="18" charset="0"/>
              </a:rPr>
              <a:t>взаимодействия</a:t>
            </a:r>
            <a:r>
              <a:rPr lang="ru-RU" sz="2400" b="0">
                <a:latin typeface="Times New Roman" pitchFamily="18" charset="0"/>
              </a:rPr>
              <a:t> исследуемой системы с окружением</a:t>
            </a:r>
          </a:p>
        </p:txBody>
      </p:sp>
      <p:sp>
        <p:nvSpPr>
          <p:cNvPr id="947302" name="Text Box 102"/>
          <p:cNvSpPr txBox="1">
            <a:spLocks noChangeArrowheads="1"/>
          </p:cNvSpPr>
          <p:nvPr/>
        </p:nvSpPr>
        <p:spPr bwMode="auto">
          <a:xfrm>
            <a:off x="34925" y="6554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47303" name="Text Box 103"/>
          <p:cNvSpPr txBox="1">
            <a:spLocks noChangeArrowheads="1"/>
          </p:cNvSpPr>
          <p:nvPr/>
        </p:nvSpPr>
        <p:spPr bwMode="auto">
          <a:xfrm>
            <a:off x="3059113" y="3879850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947304" name="Text Box 104"/>
          <p:cNvSpPr txBox="1">
            <a:spLocks noChangeArrowheads="1"/>
          </p:cNvSpPr>
          <p:nvPr/>
        </p:nvSpPr>
        <p:spPr bwMode="auto">
          <a:xfrm rot="-3424911">
            <a:off x="8180388" y="2628900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4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94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4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4.44444E-6 -0.1694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947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500" fill="hold"/>
                                        <p:tgtEl>
                                          <p:spTgt spid="947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4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4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2" dur="500"/>
                                        <p:tgtEl>
                                          <p:spTgt spid="947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947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94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4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4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47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47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94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947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4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8" dur="500"/>
                                        <p:tgtEl>
                                          <p:spTgt spid="947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4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47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47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2" dur="500"/>
                                        <p:tgtEl>
                                          <p:spTgt spid="947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50296 0.2965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947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47" grpId="0"/>
      <p:bldP spid="947248" grpId="0"/>
      <p:bldP spid="947253" grpId="0"/>
      <p:bldP spid="947302" grpId="0"/>
      <p:bldP spid="947303" grpId="0"/>
      <p:bldP spid="947303" grpId="1"/>
      <p:bldP spid="947303" grpId="2"/>
      <p:bldP spid="947303" grpId="3"/>
      <p:bldP spid="947304" grpId="0"/>
      <p:bldP spid="94730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371D-025D-461B-80F0-B7E195E6E26B}" type="slidenum">
              <a:rPr lang="ru-RU"/>
              <a:pPr/>
              <a:t>20</a:t>
            </a:fld>
            <a:endParaRPr lang="ru-RU"/>
          </a:p>
        </p:txBody>
      </p:sp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Практическое тестирование: условия полноты и конечности</a:t>
            </a:r>
          </a:p>
        </p:txBody>
      </p:sp>
      <p:grpSp>
        <p:nvGrpSpPr>
          <p:cNvPr id="112333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3332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3333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333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3335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3336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333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333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333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334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23341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23342" name="Text Box 14"/>
          <p:cNvSpPr txBox="1">
            <a:spLocks noChangeArrowheads="1"/>
          </p:cNvSpPr>
          <p:nvPr/>
        </p:nvSpPr>
        <p:spPr bwMode="auto">
          <a:xfrm>
            <a:off x="395288" y="1125538"/>
            <a:ext cx="8091487" cy="8128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ru-RU" sz="1600" b="0" u="sng"/>
              <a:t>Практическое ограничение</a:t>
            </a:r>
            <a:r>
              <a:rPr lang="ru-RU" sz="1600" b="0"/>
              <a:t>: тест всегда должен заканчиваться за конечное время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ru-RU" sz="1600" b="0"/>
              <a:t>(а не только при наличии ошибок неконформности).</a:t>
            </a:r>
          </a:p>
        </p:txBody>
      </p:sp>
      <p:sp>
        <p:nvSpPr>
          <p:cNvPr id="1123343" name="Text Box 15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3347" name="Text Box 19"/>
          <p:cNvSpPr txBox="1">
            <a:spLocks noChangeArrowheads="1"/>
          </p:cNvSpPr>
          <p:nvPr/>
        </p:nvSpPr>
        <p:spPr bwMode="auto">
          <a:xfrm>
            <a:off x="287338" y="2624138"/>
            <a:ext cx="8709025" cy="3359150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</a:pPr>
            <a:r>
              <a:rPr lang="ru-RU" sz="1600" i="1" u="sng"/>
              <a:t>Достаточные ограничения конечности полного тестирования: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arenR"/>
            </a:pPr>
            <a:r>
              <a:rPr lang="ru-RU" altLang="zh-TW" sz="1600" b="0"/>
              <a:t>Число кнопок </a:t>
            </a:r>
            <a:r>
              <a:rPr lang="ru-RU" altLang="zh-TW" sz="1600" b="0" i="1"/>
              <a:t>конечно</a:t>
            </a:r>
            <a:r>
              <a:rPr lang="ru-RU" altLang="zh-TW" sz="1600" b="0"/>
              <a:t> и </a:t>
            </a:r>
            <a:r>
              <a:rPr lang="ru-RU" altLang="zh-TW" sz="1600" b="0">
                <a:sym typeface="Symbol" pitchFamily="18" charset="2"/>
              </a:rPr>
              <a:t></a:t>
            </a:r>
            <a:r>
              <a:rPr lang="ru-RU" altLang="zh-TW" sz="1600" b="0"/>
              <a:t> кнопка </a:t>
            </a:r>
            <a:r>
              <a:rPr lang="ru-RU" altLang="zh-TW" sz="1600" b="0" i="1"/>
              <a:t>разрешима </a:t>
            </a:r>
            <a:r>
              <a:rPr lang="ru-RU" altLang="zh-TW" sz="1600" b="0"/>
              <a:t>относительно алфавита действий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L</a:t>
            </a:r>
            <a:r>
              <a:rPr lang="ru-RU" altLang="zh-TW" sz="1600" b="0"/>
              <a:t>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arenR"/>
            </a:pPr>
            <a:r>
              <a:rPr lang="ru-RU" altLang="zh-TW" sz="1600" b="0"/>
              <a:t>Спецификация </a:t>
            </a:r>
            <a:r>
              <a:rPr lang="ru-RU" altLang="zh-TW" sz="1600" b="0" i="1"/>
              <a:t>конечна</a:t>
            </a:r>
            <a:r>
              <a:rPr lang="ru-RU" altLang="zh-TW" sz="1600" b="0"/>
              <a:t>: конечно число состояний и переходов.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arenR"/>
            </a:pPr>
            <a:r>
              <a:rPr lang="ru-RU" altLang="zh-TW" sz="1600" b="0"/>
              <a:t>«Часть»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>
                <a:latin typeface="Courier New" pitchFamily="49" charset="0"/>
              </a:rPr>
              <a:t>I</a:t>
            </a:r>
            <a:r>
              <a:rPr lang="en-US" altLang="zh-TW">
                <a:latin typeface="Courier New" pitchFamily="49" charset="0"/>
                <a:ea typeface="新細明體" charset="-120"/>
              </a:rPr>
              <a:t>~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sz="1600" b="0"/>
              <a:t>реализации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>
                <a:latin typeface="Courier New" pitchFamily="49" charset="0"/>
              </a:rPr>
              <a:t>I</a:t>
            </a:r>
            <a:r>
              <a:rPr lang="ru-RU" altLang="zh-TW" sz="1600" b="0"/>
              <a:t>, «проходимая» при безопасном тестировании, </a:t>
            </a:r>
            <a:r>
              <a:rPr lang="ru-RU" altLang="zh-TW" sz="1600" b="0" i="1"/>
              <a:t>конечна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arenR"/>
            </a:pPr>
            <a:r>
              <a:rPr lang="ru-RU" altLang="zh-TW" sz="1600" b="0"/>
              <a:t>и </a:t>
            </a:r>
            <a:r>
              <a:rPr lang="ru-RU" altLang="zh-TW" b="0">
                <a:latin typeface="Courier New" pitchFamily="49" charset="0"/>
              </a:rPr>
              <a:t>t</a:t>
            </a:r>
            <a:r>
              <a:rPr lang="ru-RU" altLang="zh-TW" sz="1600" b="0" i="1"/>
              <a:t>-недетерминирована</a:t>
            </a:r>
            <a:r>
              <a:rPr lang="ru-RU" altLang="zh-TW" sz="1600" b="0"/>
              <a:t>: все возможные пары (наблюдение, постсостояние)</a:t>
            </a:r>
            <a:br>
              <a:rPr lang="ru-RU" altLang="zh-TW" sz="1600" b="0"/>
            </a:br>
            <a:r>
              <a:rPr lang="ru-RU" altLang="zh-TW" sz="1600" b="0"/>
              <a:t>могут быть получены не просто за конечное число нажатий кнопки в пресостоянии,</a:t>
            </a:r>
            <a:br>
              <a:rPr lang="ru-RU" altLang="zh-TW" sz="1600" b="0"/>
            </a:br>
            <a:r>
              <a:rPr lang="ru-RU" altLang="zh-TW" sz="1600" b="0"/>
              <a:t>как при глобальном тестировании, а не более, чем за</a:t>
            </a:r>
            <a:r>
              <a:rPr lang="ru-RU" altLang="zh-TW" b="0">
                <a:latin typeface="Courier New" pitchFamily="49" charset="0"/>
              </a:rPr>
              <a:t> t </a:t>
            </a:r>
            <a:r>
              <a:rPr lang="ru-RU" altLang="zh-TW" sz="1600" b="0"/>
              <a:t>нажатий.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</a:pPr>
            <a:r>
              <a:rPr lang="ru-RU" altLang="zh-TW" sz="1600" b="0"/>
              <a:t>При</a:t>
            </a:r>
            <a:r>
              <a:rPr lang="ru-RU" altLang="zh-TW" b="0">
                <a:latin typeface="Courier New" pitchFamily="49" charset="0"/>
              </a:rPr>
              <a:t> t=1 </a:t>
            </a:r>
            <a:r>
              <a:rPr lang="ru-RU" altLang="zh-TW" sz="1600" b="0"/>
              <a:t>реализация детерминирована.</a:t>
            </a:r>
            <a:r>
              <a:rPr lang="ru-RU" altLang="zh-TW" sz="1600"/>
              <a:t> </a:t>
            </a:r>
            <a:endParaRPr lang="ru-RU" sz="1600"/>
          </a:p>
        </p:txBody>
      </p:sp>
      <p:sp>
        <p:nvSpPr>
          <p:cNvPr id="1123351" name="Text Box 23"/>
          <p:cNvSpPr txBox="1">
            <a:spLocks noChangeArrowheads="1"/>
          </p:cNvSpPr>
          <p:nvPr/>
        </p:nvSpPr>
        <p:spPr bwMode="auto">
          <a:xfrm>
            <a:off x="34925" y="11779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141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2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23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43" grpId="0"/>
      <p:bldP spid="1123351" grpId="0"/>
      <p:bldP spid="112335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D31C-6645-4AD9-A1D5-7F932654AE6E}" type="slidenum">
              <a:rPr lang="ru-RU"/>
              <a:pPr/>
              <a:t>21</a:t>
            </a:fld>
            <a:endParaRPr lang="ru-RU"/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Практическое тестирование: исследование реализации</a:t>
            </a:r>
          </a:p>
        </p:txBody>
      </p:sp>
      <p:grpSp>
        <p:nvGrpSpPr>
          <p:cNvPr id="112537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5380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538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538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538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538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538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538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53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538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2538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25391" name="Text Box 15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5392" name="Text Box 16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5395" name="Text Box 19"/>
          <p:cNvSpPr txBox="1">
            <a:spLocks noChangeArrowheads="1"/>
          </p:cNvSpPr>
          <p:nvPr/>
        </p:nvSpPr>
        <p:spPr bwMode="auto">
          <a:xfrm>
            <a:off x="468313" y="2600325"/>
            <a:ext cx="8486775" cy="2409825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sz="1600" b="0" u="sng"/>
              <a:t>Для </a:t>
            </a:r>
            <a:r>
              <a:rPr lang="ru-RU" sz="1600" b="0" u="sng">
                <a:sym typeface="Symbol" pitchFamily="18" charset="2"/>
              </a:rPr>
              <a:t></a:t>
            </a:r>
            <a:r>
              <a:rPr lang="ru-RU" sz="1600" b="0" u="sng"/>
              <a:t> пройденного состояния</a:t>
            </a:r>
            <a:r>
              <a:rPr lang="ru-RU" b="0" u="sng">
                <a:latin typeface="Courier New" pitchFamily="49" charset="0"/>
              </a:rPr>
              <a:t> i </a:t>
            </a:r>
            <a:r>
              <a:rPr lang="ru-RU" sz="1600" b="0" u="sng"/>
              <a:t>храним постепенно растущие множества</a:t>
            </a:r>
            <a:r>
              <a:rPr lang="ru-RU" sz="1600" b="0"/>
              <a:t>:</a:t>
            </a:r>
            <a:br>
              <a:rPr lang="ru-RU" sz="1600" b="0"/>
            </a:br>
            <a:r>
              <a:rPr lang="ru-RU" sz="1600" b="0"/>
              <a:t>1) </a:t>
            </a:r>
            <a:r>
              <a:rPr lang="ru-RU" b="0">
                <a:latin typeface="Courier New" pitchFamily="49" charset="0"/>
              </a:rPr>
              <a:t>H(i) - </a:t>
            </a:r>
            <a:r>
              <a:rPr lang="ru-RU" sz="1600" b="0"/>
              <a:t>состояния спецификации, соответствующие</a:t>
            </a:r>
            <a:r>
              <a:rPr lang="ru-RU" b="0">
                <a:latin typeface="Courier New" pitchFamily="49" charset="0"/>
              </a:rPr>
              <a:t> i </a:t>
            </a:r>
            <a:r>
              <a:rPr lang="ru-RU" sz="1600" b="0"/>
              <a:t>по</a:t>
            </a:r>
            <a:r>
              <a:rPr lang="ru-RU" b="0">
                <a:latin typeface="Courier New" pitchFamily="49" charset="0"/>
              </a:rPr>
              <a:t> H</a:t>
            </a:r>
            <a:r>
              <a:rPr lang="ru-RU" sz="1600" b="0"/>
              <a:t>,</a:t>
            </a:r>
            <a:br>
              <a:rPr lang="ru-RU" sz="1600" b="0"/>
            </a:br>
            <a:r>
              <a:rPr lang="ru-RU" sz="1600" b="0"/>
              <a:t>2) </a:t>
            </a:r>
            <a:r>
              <a:rPr lang="ru-RU" b="0">
                <a:latin typeface="Courier New" pitchFamily="49" charset="0"/>
              </a:rPr>
              <a:t>P(i)=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{P(s)|s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H(i)} -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безопасные кнопки, где </a:t>
            </a:r>
            <a:r>
              <a:rPr lang="ru-RU" b="0">
                <a:latin typeface="Courier New" pitchFamily="49" charset="0"/>
              </a:rPr>
              <a:t>P(s)={P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R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Q|P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s}</a:t>
            </a:r>
            <a:r>
              <a:rPr lang="ru-RU" sz="1600" b="0"/>
              <a:t>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sz="1600" b="0"/>
              <a:t>Для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кнопки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P(i) </a:t>
            </a:r>
            <a:r>
              <a:rPr lang="ru-RU" sz="1600" b="0"/>
              <a:t>храним счетчик</a:t>
            </a:r>
            <a:r>
              <a:rPr lang="ru-RU" b="0">
                <a:latin typeface="Courier New" pitchFamily="49" charset="0"/>
              </a:rPr>
              <a:t> C(i,P) </a:t>
            </a:r>
            <a:r>
              <a:rPr lang="ru-RU" sz="1600" b="0"/>
              <a:t>числа нажатий кнопки</a:t>
            </a:r>
            <a:r>
              <a:rPr lang="ru-RU" b="0">
                <a:latin typeface="Courier New" pitchFamily="49" charset="0"/>
              </a:rPr>
              <a:t> P </a:t>
            </a:r>
            <a:r>
              <a:rPr lang="ru-RU" sz="1600" b="0"/>
              <a:t>в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sz="1600" b="0"/>
              <a:t>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sz="1600" b="0"/>
              <a:t>Кнопка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P(i) </a:t>
            </a:r>
            <a:r>
              <a:rPr lang="ru-RU" sz="1600" b="0" i="1"/>
              <a:t>полна в состоянии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sz="1600" b="0"/>
              <a:t>, если</a:t>
            </a:r>
            <a:r>
              <a:rPr lang="ru-RU" b="0">
                <a:latin typeface="Courier New" pitchFamily="49" charset="0"/>
              </a:rPr>
              <a:t> c(P,i)=t</a:t>
            </a:r>
            <a:r>
              <a:rPr lang="ru-RU" sz="1600" b="0"/>
              <a:t>.</a:t>
            </a:r>
            <a:br>
              <a:rPr lang="ru-RU" sz="1600" b="0"/>
            </a:br>
            <a:r>
              <a:rPr lang="ru-RU" sz="1600" b="0"/>
              <a:t>Состояние</a:t>
            </a:r>
            <a:r>
              <a:rPr lang="ru-RU" b="0">
                <a:latin typeface="Courier New" pitchFamily="49" charset="0"/>
              </a:rPr>
              <a:t> i </a:t>
            </a:r>
            <a:r>
              <a:rPr lang="ru-RU" sz="1600" b="0" i="1"/>
              <a:t>полно</a:t>
            </a:r>
            <a:r>
              <a:rPr lang="ru-RU" sz="1600" b="0"/>
              <a:t>, если все кнопки из</a:t>
            </a:r>
            <a:r>
              <a:rPr lang="ru-RU" b="0">
                <a:latin typeface="Courier New" pitchFamily="49" charset="0"/>
              </a:rPr>
              <a:t> P(i) </a:t>
            </a:r>
            <a:r>
              <a:rPr lang="ru-RU" sz="1600" b="0"/>
              <a:t>полны. </a:t>
            </a:r>
          </a:p>
        </p:txBody>
      </p:sp>
      <p:sp>
        <p:nvSpPr>
          <p:cNvPr id="1125397" name="Text Box 21"/>
          <p:cNvSpPr txBox="1">
            <a:spLocks noChangeArrowheads="1"/>
          </p:cNvSpPr>
          <p:nvPr/>
        </p:nvSpPr>
        <p:spPr bwMode="auto">
          <a:xfrm>
            <a:off x="468313" y="5103813"/>
            <a:ext cx="8472487" cy="11430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 u="sng"/>
              <a:t>В начале тестирования</a:t>
            </a:r>
            <a:r>
              <a:rPr lang="ru-RU" sz="1600" b="0"/>
              <a:t> после опроса </a:t>
            </a:r>
            <a:r>
              <a:rPr lang="ru-RU" sz="1600" b="0" i="1"/>
              <a:t>текущего</a:t>
            </a:r>
            <a:r>
              <a:rPr lang="ru-RU" sz="1600" b="0"/>
              <a:t> состояния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</a:t>
            </a:r>
            <a:r>
              <a:rPr lang="en-US" b="0">
                <a:latin typeface="Courier New" pitchFamily="49" charset="0"/>
                <a:sym typeface="Symbol" pitchFamily="18" charset="2"/>
              </a:rPr>
              <a:t>)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имеем:</a:t>
            </a:r>
            <a:br>
              <a:rPr lang="ru-RU" sz="1600" b="0"/>
            </a:br>
            <a:r>
              <a:rPr lang="ru-RU" b="0">
                <a:latin typeface="Courier New" pitchFamily="49" charset="0"/>
              </a:rPr>
              <a:t>H(i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`)=</a:t>
            </a:r>
            <a:r>
              <a:rPr lang="en-US" b="0">
                <a:latin typeface="Courier New" pitchFamily="49" charset="0"/>
              </a:rPr>
              <a:t>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</a:t>
            </a:r>
            <a:r>
              <a:rPr lang="ru-RU" sz="1600" b="0">
                <a:latin typeface="Times New Roman" pitchFamily="18" charset="0"/>
              </a:rPr>
              <a:t>,</a:t>
            </a:r>
            <a:r>
              <a:rPr lang="ru-RU" b="0">
                <a:latin typeface="Courier New" pitchFamily="49" charset="0"/>
              </a:rPr>
              <a:t> P(i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`)=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{P(s)|s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H(i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`)}</a:t>
            </a:r>
            <a:r>
              <a:rPr lang="ru-RU" sz="1600" b="0">
                <a:latin typeface="Times New Roman" pitchFamily="18" charset="0"/>
              </a:rPr>
              <a:t>,</a:t>
            </a:r>
            <a:endParaRPr lang="en-US" sz="1600" b="0"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0">
                <a:latin typeface="Courier New" pitchFamily="49" charset="0"/>
              </a:rPr>
              <a:t>C(i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`,P)=0 </a:t>
            </a:r>
            <a:r>
              <a:rPr lang="ru-RU" sz="1600" b="0"/>
              <a:t>для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кнопки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P(i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`)</a:t>
            </a:r>
            <a:r>
              <a:rPr lang="ru-RU" sz="1600" b="0"/>
              <a:t>.</a:t>
            </a:r>
          </a:p>
        </p:txBody>
      </p:sp>
      <p:sp>
        <p:nvSpPr>
          <p:cNvPr id="1125398" name="Text Box 22"/>
          <p:cNvSpPr txBox="1">
            <a:spLocks noChangeArrowheads="1"/>
          </p:cNvSpPr>
          <p:nvPr/>
        </p:nvSpPr>
        <p:spPr bwMode="auto">
          <a:xfrm>
            <a:off x="468313" y="1052513"/>
            <a:ext cx="8186737" cy="14732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 u="sng"/>
              <a:t>Сначала строим</a:t>
            </a:r>
            <a:r>
              <a:rPr lang="ru-RU" u="sng">
                <a:latin typeface="Courier New" pitchFamily="49" charset="0"/>
              </a:rPr>
              <a:t> </a:t>
            </a:r>
            <a:r>
              <a:rPr lang="en-US" u="sng">
                <a:latin typeface="Courier New" pitchFamily="49" charset="0"/>
              </a:rPr>
              <a:t>I~</a:t>
            </a:r>
            <a:r>
              <a:rPr lang="ru-RU" sz="1600" b="0" u="sng"/>
              <a:t>, а потом проводим верификацию.</a:t>
            </a:r>
            <a:r>
              <a:rPr lang="ru-RU" sz="1600" b="0"/>
              <a:t/>
            </a:r>
            <a:br>
              <a:rPr lang="ru-RU" sz="1600" b="0"/>
            </a:br>
            <a:r>
              <a:rPr lang="ru-RU" sz="1600" b="0"/>
              <a:t>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 </a:t>
            </a:r>
            <a:r>
              <a:rPr lang="ru-RU" sz="1600" b="0"/>
              <a:t>добавляется в</a:t>
            </a:r>
            <a:r>
              <a:rPr lang="ru-RU" altLang="zh-TW">
                <a:latin typeface="Courier New" pitchFamily="49" charset="0"/>
              </a:rPr>
              <a:t> I</a:t>
            </a:r>
            <a:r>
              <a:rPr lang="en-US" altLang="zh-TW">
                <a:latin typeface="Courier New" pitchFamily="49" charset="0"/>
                <a:ea typeface="新細明體" charset="-120"/>
              </a:rPr>
              <a:t>~</a:t>
            </a:r>
            <a:r>
              <a:rPr lang="ru-RU" altLang="zh-TW">
                <a:latin typeface="Courier New" pitchFamily="49" charset="0"/>
              </a:rPr>
              <a:t> </a:t>
            </a:r>
            <a:r>
              <a:rPr lang="ru-RU" altLang="zh-TW" sz="1600" b="0"/>
              <a:t>тогда, когда после опроса состояния</a:t>
            </a:r>
            <a:r>
              <a:rPr lang="ru-RU" altLang="zh-TW" b="0">
                <a:latin typeface="Courier New" pitchFamily="49" charset="0"/>
              </a:rPr>
              <a:t> i</a:t>
            </a:r>
            <a:br>
              <a:rPr lang="ru-RU" altLang="zh-TW" b="0">
                <a:latin typeface="Courier New" pitchFamily="49" charset="0"/>
              </a:rPr>
            </a:br>
            <a:r>
              <a:rPr lang="ru-RU" altLang="zh-TW" sz="1600" b="0"/>
              <a:t>нажимаем кнопку</a:t>
            </a:r>
            <a:r>
              <a:rPr lang="ru-RU" altLang="zh-TW" b="0">
                <a:latin typeface="Courier New" pitchFamily="49" charset="0"/>
              </a:rPr>
              <a:t> P</a:t>
            </a:r>
            <a:r>
              <a:rPr lang="ru-RU" altLang="zh-TW" sz="1600" b="0"/>
              <a:t>, получаем наблюдение</a:t>
            </a:r>
            <a:r>
              <a:rPr lang="ru-RU" altLang="zh-TW" b="0">
                <a:latin typeface="Courier New" pitchFamily="49" charset="0"/>
              </a:rPr>
              <a:t> u </a:t>
            </a:r>
            <a:r>
              <a:rPr lang="ru-RU" altLang="zh-TW" sz="1600" b="0"/>
              <a:t>и опрашиваем постсостояние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i`</a:t>
            </a:r>
            <a:r>
              <a:rPr lang="ru-RU" altLang="zh-TW" sz="1600" b="0"/>
              <a:t>.</a:t>
            </a:r>
            <a:br>
              <a:rPr lang="ru-RU" altLang="zh-TW" sz="1600" b="0"/>
            </a:br>
            <a:r>
              <a:rPr lang="ru-RU" altLang="zh-TW" sz="1600" b="0"/>
              <a:t>Эту кнопку</a:t>
            </a:r>
            <a:r>
              <a:rPr lang="ru-RU" altLang="zh-TW" b="0">
                <a:latin typeface="Courier New" pitchFamily="49" charset="0"/>
              </a:rPr>
              <a:t> P </a:t>
            </a:r>
            <a:r>
              <a:rPr lang="ru-RU" altLang="zh-TW" sz="1600" b="0"/>
              <a:t>назовем </a:t>
            </a:r>
            <a:r>
              <a:rPr lang="ru-RU" altLang="zh-TW" sz="1600" b="0" i="1"/>
              <a:t>управляющей</a:t>
            </a:r>
            <a:r>
              <a:rPr lang="ru-RU" altLang="zh-TW" sz="1600" b="0"/>
              <a:t> кнопкой и обозначим</a:t>
            </a:r>
            <a:r>
              <a:rPr lang="ru-RU" altLang="zh-TW" b="0">
                <a:latin typeface="Courier New" pitchFamily="49" charset="0"/>
              </a:rPr>
              <a:t> P(i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altLang="zh-TW" b="0">
                <a:latin typeface="Courier New" pitchFamily="49" charset="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altLang="zh-TW" b="0">
                <a:latin typeface="Courier New" pitchFamily="49" charset="0"/>
              </a:rPr>
              <a:t>i`)</a:t>
            </a:r>
            <a:r>
              <a:rPr lang="ru-RU" altLang="zh-TW" sz="1600" b="0"/>
              <a:t>.</a:t>
            </a:r>
            <a:r>
              <a:rPr lang="ru-RU" altLang="zh-TW" sz="1600"/>
              <a:t> </a:t>
            </a:r>
            <a:endParaRPr lang="ru-RU" sz="1600"/>
          </a:p>
        </p:txBody>
      </p:sp>
      <p:sp>
        <p:nvSpPr>
          <p:cNvPr id="1125396" name="Text Box 20"/>
          <p:cNvSpPr txBox="1">
            <a:spLocks noChangeArrowheads="1"/>
          </p:cNvSpPr>
          <p:nvPr/>
        </p:nvSpPr>
        <p:spPr bwMode="auto">
          <a:xfrm>
            <a:off x="142875" y="11779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2192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25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1921 L 0.00104 0.5814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91" grpId="0"/>
      <p:bldP spid="1125392" grpId="0"/>
      <p:bldP spid="1125396" grpId="0"/>
      <p:bldP spid="1125396" grpId="1"/>
      <p:bldP spid="112539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F588B-0C6F-4450-867B-FE11FCA8C840}" type="slidenum">
              <a:rPr lang="ru-RU"/>
              <a:pPr/>
              <a:t>22</a:t>
            </a:fld>
            <a:endParaRPr lang="ru-RU"/>
          </a:p>
        </p:txBody>
      </p:sp>
      <p:pic>
        <p:nvPicPr>
          <p:cNvPr id="1127459" name="Picture 35" descr="Схема обхода реализ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941388"/>
            <a:ext cx="7197725" cy="2944812"/>
          </a:xfrm>
          <a:prstGeom prst="rect">
            <a:avLst/>
          </a:prstGeom>
          <a:noFill/>
        </p:spPr>
      </p:pic>
      <p:sp>
        <p:nvSpPr>
          <p:cNvPr id="1127451" name="Text Box 27"/>
          <p:cNvSpPr txBox="1">
            <a:spLocks noChangeArrowheads="1"/>
          </p:cNvSpPr>
          <p:nvPr/>
        </p:nvSpPr>
        <p:spPr bwMode="auto">
          <a:xfrm>
            <a:off x="107950" y="3957638"/>
            <a:ext cx="5780088" cy="671512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Анализируем полученный 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</a:t>
            </a:r>
            <a:r>
              <a:rPr lang="ru-RU" sz="1600" b="0"/>
              <a:t>.</a:t>
            </a:r>
          </a:p>
          <a:p>
            <a:r>
              <a:rPr lang="ru-RU" sz="1600" b="0"/>
              <a:t>Если он уже был получен ранее, возвращаемся к началу.</a:t>
            </a:r>
          </a:p>
        </p:txBody>
      </p:sp>
      <p:sp>
        <p:nvSpPr>
          <p:cNvPr id="1127450" name="Text Box 26"/>
          <p:cNvSpPr txBox="1">
            <a:spLocks noChangeArrowheads="1"/>
          </p:cNvSpPr>
          <p:nvPr/>
        </p:nvSpPr>
        <p:spPr bwMode="auto">
          <a:xfrm>
            <a:off x="107950" y="3957638"/>
            <a:ext cx="8194675" cy="1525587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Если состояние</a:t>
            </a:r>
            <a:r>
              <a:rPr lang="ru-RU" b="0" u="sng">
                <a:latin typeface="Courier New" pitchFamily="49" charset="0"/>
              </a:rPr>
              <a:t> </a:t>
            </a:r>
            <a:r>
              <a:rPr lang="en-US" b="0" u="sng">
                <a:latin typeface="Courier New" pitchFamily="49" charset="0"/>
              </a:rPr>
              <a:t>i</a:t>
            </a:r>
            <a:r>
              <a:rPr lang="ru-RU" b="0" u="sng">
                <a:latin typeface="Courier New" pitchFamily="49" charset="0"/>
              </a:rPr>
              <a:t> </a:t>
            </a:r>
            <a:r>
              <a:rPr lang="ru-RU" sz="1600" b="0" u="sng"/>
              <a:t>неполное</a:t>
            </a:r>
            <a:r>
              <a:rPr lang="ru-RU" sz="1600" b="0"/>
              <a:t>, в нем есть неполная кнопка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P(i)</a:t>
            </a:r>
            <a:r>
              <a:rPr lang="en-US" sz="1600" b="0"/>
              <a:t>,</a:t>
            </a:r>
            <a:r>
              <a:rPr lang="ru-RU" b="0">
                <a:latin typeface="Courier New" pitchFamily="49" charset="0"/>
              </a:rPr>
              <a:t> c(P,i)</a:t>
            </a:r>
            <a:r>
              <a:rPr lang="en-US" b="0">
                <a:latin typeface="Courier New" pitchFamily="49" charset="0"/>
              </a:rPr>
              <a:t>&lt;t</a:t>
            </a:r>
            <a:r>
              <a:rPr lang="ru-RU" sz="1600" b="0"/>
              <a:t>.</a:t>
            </a:r>
          </a:p>
          <a:p>
            <a:r>
              <a:rPr lang="ru-RU" sz="1600" b="0"/>
              <a:t>Нажимаем кнопку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sz="1600" b="0"/>
              <a:t>, получаем наблюдение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и опрашиваем состояние</a:t>
            </a:r>
            <a:r>
              <a:rPr lang="ru-RU" b="0">
                <a:latin typeface="Courier New" pitchFamily="49" charset="0"/>
              </a:rPr>
              <a:t> i`</a:t>
            </a:r>
            <a:r>
              <a:rPr lang="ru-RU" sz="1600" b="0"/>
              <a:t>.</a:t>
            </a:r>
          </a:p>
          <a:p>
            <a:r>
              <a:rPr lang="ru-RU" sz="1600" b="0"/>
              <a:t>В результате строим 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</a:t>
            </a:r>
            <a:r>
              <a:rPr lang="ru-RU" sz="1600" b="0"/>
              <a:t>.</a:t>
            </a:r>
          </a:p>
          <a:p>
            <a:r>
              <a:rPr lang="ru-RU" sz="1600" b="0"/>
              <a:t>Состояние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i`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становится новым текущим состоянием.</a:t>
            </a:r>
          </a:p>
          <a:p>
            <a:r>
              <a:rPr lang="ru-RU" sz="1600" b="0"/>
              <a:t>Корректируем счетчик кнопки</a:t>
            </a:r>
            <a:r>
              <a:rPr lang="ru-RU" b="0">
                <a:latin typeface="Courier New" pitchFamily="49" charset="0"/>
              </a:rPr>
              <a:t> c(P,i):=c(P,i)+1</a:t>
            </a:r>
            <a:r>
              <a:rPr lang="ru-RU" sz="1600" b="0"/>
              <a:t>.</a:t>
            </a:r>
          </a:p>
        </p:txBody>
      </p:sp>
      <p:sp>
        <p:nvSpPr>
          <p:cNvPr id="1127446" name="Text Box 22"/>
          <p:cNvSpPr txBox="1">
            <a:spLocks noChangeArrowheads="1"/>
          </p:cNvSpPr>
          <p:nvPr/>
        </p:nvSpPr>
        <p:spPr bwMode="auto">
          <a:xfrm>
            <a:off x="107950" y="3957638"/>
            <a:ext cx="6057900" cy="482600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 u="sng"/>
              <a:t>Сначала проверяем полноту текущего состояния</a:t>
            </a:r>
            <a:r>
              <a:rPr lang="ru-RU" b="0">
                <a:latin typeface="Courier New" pitchFamily="49" charset="0"/>
              </a:rPr>
              <a:t> i </a:t>
            </a:r>
            <a:r>
              <a:rPr lang="ru-RU" sz="1600" b="0"/>
              <a:t>из</a:t>
            </a:r>
            <a:r>
              <a:rPr lang="ru-RU">
                <a:latin typeface="Courier New" pitchFamily="49" charset="0"/>
              </a:rPr>
              <a:t> I</a:t>
            </a:r>
            <a:r>
              <a:rPr lang="en-US">
                <a:latin typeface="Courier New" pitchFamily="49" charset="0"/>
              </a:rPr>
              <a:t>~</a:t>
            </a:r>
            <a:r>
              <a:rPr lang="ru-RU" sz="1600" b="0"/>
              <a:t>.</a:t>
            </a:r>
          </a:p>
        </p:txBody>
      </p:sp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425450"/>
            <a:ext cx="7237413" cy="546100"/>
          </a:xfrm>
          <a:noFill/>
        </p:spPr>
        <p:txBody>
          <a:bodyPr tIns="90000" bIns="90000">
            <a:spAutoFit/>
          </a:bodyPr>
          <a:lstStyle/>
          <a:p>
            <a:pPr algn="l"/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Исследование реализации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схема алгоритма (1)</a:t>
            </a:r>
          </a:p>
        </p:txBody>
      </p:sp>
      <p:grpSp>
        <p:nvGrpSpPr>
          <p:cNvPr id="112742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7428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742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743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743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43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4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43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43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74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2743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27449" name="Text Box 25"/>
          <p:cNvSpPr txBox="1">
            <a:spLocks noChangeArrowheads="1"/>
          </p:cNvSpPr>
          <p:nvPr/>
        </p:nvSpPr>
        <p:spPr bwMode="auto">
          <a:xfrm rot="3567250">
            <a:off x="968375" y="671513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27455" name="Text Box 31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7456" name="Text Box 32"/>
          <p:cNvSpPr txBox="1">
            <a:spLocks noChangeArrowheads="1"/>
          </p:cNvSpPr>
          <p:nvPr/>
        </p:nvSpPr>
        <p:spPr bwMode="auto">
          <a:xfrm>
            <a:off x="34925" y="63468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7457" name="Text Box 33"/>
          <p:cNvSpPr txBox="1">
            <a:spLocks noChangeArrowheads="1"/>
          </p:cNvSpPr>
          <p:nvPr/>
        </p:nvSpPr>
        <p:spPr bwMode="auto">
          <a:xfrm>
            <a:off x="34925" y="65262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2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1127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2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3.88889E-6 0.1298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3" dur="500"/>
                                        <p:tgtEl>
                                          <p:spTgt spid="1127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1127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2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12986 L 0.03472 0.2925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2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2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0.2926 L -0.0323 0.292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9 0.2926 L -0.03629 -0.0013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3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9 -0.00139 L -0.00087 -0.0013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12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0" dur="500"/>
                                        <p:tgtEl>
                                          <p:spTgt spid="1127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51" grpId="0" animBg="1"/>
      <p:bldP spid="1127450" grpId="0" animBg="1"/>
      <p:bldP spid="1127450" grpId="1" animBg="1"/>
      <p:bldP spid="1127446" grpId="0" animBg="1"/>
      <p:bldP spid="1127446" grpId="1" animBg="1"/>
      <p:bldP spid="1127449" grpId="0"/>
      <p:bldP spid="1127449" grpId="1"/>
      <p:bldP spid="1127449" grpId="2"/>
      <p:bldP spid="1127449" grpId="3"/>
      <p:bldP spid="1127449" grpId="4"/>
      <p:bldP spid="1127449" grpId="5"/>
      <p:bldP spid="1127455" grpId="0"/>
      <p:bldP spid="1127456" grpId="0"/>
      <p:bldP spid="11274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73F9-5250-43B9-8CB5-79B29C868C21}" type="slidenum">
              <a:rPr lang="ru-RU"/>
              <a:pPr/>
              <a:t>23</a:t>
            </a:fld>
            <a:endParaRPr lang="ru-RU"/>
          </a:p>
        </p:txBody>
      </p:sp>
      <p:pic>
        <p:nvPicPr>
          <p:cNvPr id="1139739" name="Picture 27" descr="Схема обхода реализ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941388"/>
            <a:ext cx="7197725" cy="2944812"/>
          </a:xfrm>
          <a:prstGeom prst="rect">
            <a:avLst/>
          </a:prstGeom>
          <a:noFill/>
        </p:spPr>
      </p:pic>
      <p:sp>
        <p:nvSpPr>
          <p:cNvPr id="1139733" name="Text Box 21"/>
          <p:cNvSpPr txBox="1">
            <a:spLocks noChangeArrowheads="1"/>
          </p:cNvSpPr>
          <p:nvPr/>
        </p:nvSpPr>
        <p:spPr bwMode="auto">
          <a:xfrm>
            <a:off x="107950" y="3957638"/>
            <a:ext cx="8924925" cy="224472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Глобальная коррекция</a:t>
            </a:r>
            <a:r>
              <a:rPr lang="ru-RU" sz="1600" b="0"/>
              <a:t>:</a:t>
            </a:r>
          </a:p>
          <a:p>
            <a:pPr>
              <a:spcBef>
                <a:spcPct val="50000"/>
              </a:spcBef>
            </a:pPr>
            <a:r>
              <a:rPr lang="ru-RU" sz="1600" b="0"/>
              <a:t>Когда некоторое новое состояние</a:t>
            </a:r>
            <a:r>
              <a:rPr lang="ru-RU" b="0">
                <a:latin typeface="Courier New" pitchFamily="49" charset="0"/>
              </a:rPr>
              <a:t> s </a:t>
            </a:r>
            <a:r>
              <a:rPr lang="ru-RU" sz="1600" b="0"/>
              <a:t>добавляется в</a:t>
            </a:r>
            <a:r>
              <a:rPr lang="ru-RU" b="0">
                <a:latin typeface="Courier New" pitchFamily="49" charset="0"/>
              </a:rPr>
              <a:t> H(i) </a:t>
            </a:r>
            <a:r>
              <a:rPr lang="ru-RU" sz="1600" b="0"/>
              <a:t>для некоторого состояния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sz="1600" b="0"/>
              <a:t>,</a:t>
            </a:r>
          </a:p>
          <a:p>
            <a:r>
              <a:rPr lang="ru-RU" sz="1600" b="0"/>
              <a:t>корректируем</a:t>
            </a:r>
            <a:r>
              <a:rPr lang="ru-RU" b="0">
                <a:latin typeface="Courier New" pitchFamily="49" charset="0"/>
              </a:rPr>
              <a:t> P(i):=P(i)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P(s)</a:t>
            </a:r>
            <a:r>
              <a:rPr lang="ru-RU" sz="1600" b="0"/>
              <a:t>, где </a:t>
            </a:r>
            <a:r>
              <a:rPr lang="ru-RU" b="0">
                <a:latin typeface="Courier New" pitchFamily="49" charset="0"/>
              </a:rPr>
              <a:t>P(s)={P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R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Q|P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s}</a:t>
            </a:r>
            <a:r>
              <a:rPr lang="ru-RU" b="0">
                <a:latin typeface="Times New Roman" pitchFamily="18" charset="0"/>
              </a:rPr>
              <a:t>,</a:t>
            </a:r>
            <a:endParaRPr lang="ru-RU" sz="1600" b="0">
              <a:latin typeface="Times New Roman" pitchFamily="18" charset="0"/>
            </a:endParaRPr>
          </a:p>
          <a:p>
            <a:r>
              <a:rPr lang="ru-RU" sz="1600" b="0"/>
              <a:t>и для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полученного ранее перехода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 </a:t>
            </a:r>
            <a:r>
              <a:rPr lang="ru-RU" sz="1600" b="0"/>
              <a:t>при условии</a:t>
            </a:r>
            <a:r>
              <a:rPr lang="ru-RU" b="0">
                <a:latin typeface="Courier New" pitchFamily="49" charset="0"/>
              </a:rPr>
              <a:t> P(i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i`)</a:t>
            </a:r>
            <a:r>
              <a:rPr lang="ru-RU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</a:t>
            </a:r>
            <a:endParaRPr lang="ru-RU" b="0">
              <a:latin typeface="Times New Roman" pitchFamily="18" charset="0"/>
            </a:endParaRPr>
          </a:p>
          <a:p>
            <a:r>
              <a:rPr lang="ru-RU" sz="1600" b="0"/>
              <a:t>обновляем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H(i`):=H(i`)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(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i="1">
                <a:latin typeface="Times New Roman" pitchFamily="18" charset="0"/>
              </a:rPr>
              <a:t> after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)</a:t>
            </a:r>
            <a:r>
              <a:rPr lang="ru-RU" sz="1600" b="0"/>
              <a:t>, отмечая вновь добавленные состояния.</a:t>
            </a:r>
          </a:p>
          <a:p>
            <a:pPr>
              <a:spcBef>
                <a:spcPct val="50000"/>
              </a:spcBef>
            </a:pPr>
            <a:r>
              <a:rPr lang="ru-RU" sz="1600" b="0"/>
              <a:t>Эта рекурсивная процедура повторяется пока возможно.</a:t>
            </a:r>
          </a:p>
          <a:p>
            <a:r>
              <a:rPr lang="ru-RU" sz="1600" b="0"/>
              <a:t>Условия конечности гарантируют: процедура закончится за конечное число шагов. </a:t>
            </a:r>
          </a:p>
        </p:txBody>
      </p:sp>
      <p:sp>
        <p:nvSpPr>
          <p:cNvPr id="1139731" name="Text Box 19"/>
          <p:cNvSpPr txBox="1">
            <a:spLocks noChangeArrowheads="1"/>
          </p:cNvSpPr>
          <p:nvPr/>
        </p:nvSpPr>
        <p:spPr bwMode="auto">
          <a:xfrm>
            <a:off x="107950" y="3957638"/>
            <a:ext cx="8496300" cy="427037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/>
          <a:lstStyle/>
          <a:p>
            <a:r>
              <a:rPr lang="ru-RU" sz="1600" b="0" u="sng"/>
              <a:t>Если 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 </a:t>
            </a:r>
            <a:r>
              <a:rPr lang="ru-RU" sz="1600" b="0" u="sng"/>
              <a:t>новый</a:t>
            </a:r>
            <a:r>
              <a:rPr lang="ru-RU" sz="1600" b="0"/>
              <a:t>, корректируем данные.</a:t>
            </a:r>
          </a:p>
        </p:txBody>
      </p:sp>
      <p:sp>
        <p:nvSpPr>
          <p:cNvPr id="1139732" name="Text Box 20"/>
          <p:cNvSpPr txBox="1">
            <a:spLocks noChangeArrowheads="1"/>
          </p:cNvSpPr>
          <p:nvPr/>
        </p:nvSpPr>
        <p:spPr bwMode="auto">
          <a:xfrm>
            <a:off x="107950" y="4365625"/>
            <a:ext cx="8496300" cy="1358900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144000" tIns="72000" rIns="144000" bIns="72000"/>
          <a:lstStyle/>
          <a:p>
            <a:pPr>
              <a:spcBef>
                <a:spcPct val="50000"/>
              </a:spcBef>
            </a:pPr>
            <a:r>
              <a:rPr lang="ru-RU" sz="1600" b="0" u="sng"/>
              <a:t>Локальная коррекция</a:t>
            </a:r>
            <a:r>
              <a:rPr lang="ru-RU" sz="1600" b="0"/>
              <a:t>:</a:t>
            </a:r>
          </a:p>
          <a:p>
            <a:pPr>
              <a:spcBef>
                <a:spcPct val="50000"/>
              </a:spcBef>
            </a:pPr>
            <a:r>
              <a:rPr lang="ru-RU" sz="1600" b="0"/>
              <a:t>Добавляем 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 </a:t>
            </a:r>
            <a:r>
              <a:rPr lang="ru-RU" sz="1600" b="0"/>
              <a:t>в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>
                <a:latin typeface="Courier New" pitchFamily="49" charset="0"/>
              </a:rPr>
              <a:t>I</a:t>
            </a:r>
            <a:r>
              <a:rPr lang="en-US">
                <a:latin typeface="Courier New" pitchFamily="49" charset="0"/>
              </a:rPr>
              <a:t>~</a:t>
            </a:r>
            <a:r>
              <a:rPr lang="ru-RU" sz="1600" b="0"/>
              <a:t>.</a:t>
            </a:r>
          </a:p>
          <a:p>
            <a:r>
              <a:rPr lang="ru-RU" sz="1600" b="0"/>
              <a:t>Кнопку</a:t>
            </a:r>
            <a:r>
              <a:rPr lang="ru-RU" b="0">
                <a:latin typeface="Courier New" pitchFamily="49" charset="0"/>
              </a:rPr>
              <a:t> P </a:t>
            </a:r>
            <a:r>
              <a:rPr lang="ru-RU" sz="1600" b="0"/>
              <a:t>запоминаем как управляющую кнопку</a:t>
            </a:r>
            <a:r>
              <a:rPr lang="ru-RU" b="0">
                <a:latin typeface="Courier New" pitchFamily="49" charset="0"/>
              </a:rPr>
              <a:t> P(i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i`)</a:t>
            </a:r>
            <a:r>
              <a:rPr lang="ru-RU" sz="1600" b="0"/>
              <a:t>.</a:t>
            </a:r>
          </a:p>
          <a:p>
            <a:r>
              <a:rPr lang="ru-RU" sz="1600" b="0"/>
              <a:t>Обновляем</a:t>
            </a:r>
            <a:r>
              <a:rPr lang="ru-RU" b="0">
                <a:latin typeface="Courier New" pitchFamily="49" charset="0"/>
              </a:rPr>
              <a:t> H(i`):=H(i`)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(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i="1">
                <a:latin typeface="Times New Roman" pitchFamily="18" charset="0"/>
              </a:rPr>
              <a:t> after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)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для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H(i) </a:t>
            </a:r>
            <a:r>
              <a:rPr lang="ru-RU" sz="1600" b="0"/>
              <a:t>при условии</a:t>
            </a:r>
            <a:r>
              <a:rPr lang="ru-RU" b="0">
                <a:latin typeface="Courier New" pitchFamily="49" charset="0"/>
              </a:rPr>
              <a:t> P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sz="1600" b="0"/>
              <a:t>.</a:t>
            </a:r>
          </a:p>
        </p:txBody>
      </p:sp>
      <p:sp>
        <p:nvSpPr>
          <p:cNvPr id="1139734" name="Text Box 22"/>
          <p:cNvSpPr txBox="1">
            <a:spLocks noChangeArrowheads="1"/>
          </p:cNvSpPr>
          <p:nvPr/>
        </p:nvSpPr>
        <p:spPr bwMode="auto">
          <a:xfrm>
            <a:off x="107950" y="3957638"/>
            <a:ext cx="5780088" cy="671512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Анализируем полученный переход</a:t>
            </a:r>
            <a:r>
              <a:rPr lang="ru-RU" b="0">
                <a:latin typeface="Courier New" pitchFamily="49" charset="0"/>
              </a:rPr>
              <a:t> 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</a:t>
            </a:r>
            <a:r>
              <a:rPr lang="ru-RU" sz="1600" b="0"/>
              <a:t>.</a:t>
            </a:r>
          </a:p>
          <a:p>
            <a:r>
              <a:rPr lang="ru-RU" sz="1600" b="0"/>
              <a:t>Если он уже был получен ранее, возвращаемся к началу.</a:t>
            </a:r>
          </a:p>
        </p:txBody>
      </p:sp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425450"/>
            <a:ext cx="7308850" cy="546100"/>
          </a:xfrm>
          <a:noFill/>
        </p:spPr>
        <p:txBody>
          <a:bodyPr tIns="90000" bIns="90000">
            <a:spAutoFit/>
          </a:bodyPr>
          <a:lstStyle/>
          <a:p>
            <a:pPr algn="l"/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Исследование реализации : схема алгоритма (2)</a:t>
            </a:r>
          </a:p>
        </p:txBody>
      </p:sp>
      <p:grpSp>
        <p:nvGrpSpPr>
          <p:cNvPr id="113971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39716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3971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3971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3971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972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972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972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972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397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3972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39728" name="Text Box 16"/>
          <p:cNvSpPr txBox="1">
            <a:spLocks noChangeArrowheads="1"/>
          </p:cNvSpPr>
          <p:nvPr/>
        </p:nvSpPr>
        <p:spPr bwMode="auto">
          <a:xfrm rot="3567250">
            <a:off x="968375" y="671513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39735" name="Text Box 23"/>
          <p:cNvSpPr txBox="1">
            <a:spLocks noChangeArrowheads="1"/>
          </p:cNvSpPr>
          <p:nvPr/>
        </p:nvSpPr>
        <p:spPr bwMode="auto">
          <a:xfrm>
            <a:off x="34925" y="6164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39736" name="Text Box 24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39737" name="Text Box 25"/>
          <p:cNvSpPr txBox="1">
            <a:spLocks noChangeArrowheads="1"/>
          </p:cNvSpPr>
          <p:nvPr/>
        </p:nvSpPr>
        <p:spPr bwMode="auto">
          <a:xfrm>
            <a:off x="34925" y="65246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1139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3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0139 L 0.19914 0.2865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3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13 0.28658 L 0.30243 0.2865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139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500"/>
                                        <p:tgtEl>
                                          <p:spTgt spid="1139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9" dur="500"/>
                                        <p:tgtEl>
                                          <p:spTgt spid="1139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3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repeatCount="2000" accel="50000" decel="50000" autoRev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43 0.28658 L 0.55243 0.286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39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39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49 0.28797 L 0.41649 0.3981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49 0.39815 L -0.03629 0.39815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4" presetClass="pat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9 0.39815 L -0.03629 -0.0060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9 -0.00139 L -0.00469 -0.00139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3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4" dur="500"/>
                                        <p:tgtEl>
                                          <p:spTgt spid="1139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733" grpId="0" animBg="1"/>
      <p:bldP spid="1139731" grpId="0" animBg="1"/>
      <p:bldP spid="1139731" grpId="1" animBg="1"/>
      <p:bldP spid="1139732" grpId="0" animBg="1"/>
      <p:bldP spid="1139732" grpId="1" animBg="1"/>
      <p:bldP spid="1139728" grpId="6"/>
      <p:bldP spid="1139728" grpId="7"/>
      <p:bldP spid="1139728" grpId="8"/>
      <p:bldP spid="1139728" grpId="9"/>
      <p:bldP spid="1139728" grpId="10"/>
      <p:bldP spid="1139728" grpId="11"/>
      <p:bldP spid="1139728" grpId="12"/>
      <p:bldP spid="1139735" grpId="0"/>
      <p:bldP spid="1139736" grpId="0"/>
      <p:bldP spid="11397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77CB-DDE7-4A3D-A54C-F83F2675AE2D}" type="slidenum">
              <a:rPr lang="ru-RU"/>
              <a:pPr/>
              <a:t>24</a:t>
            </a:fld>
            <a:endParaRPr lang="ru-RU"/>
          </a:p>
        </p:txBody>
      </p:sp>
      <p:pic>
        <p:nvPicPr>
          <p:cNvPr id="1141789" name="Picture 29" descr="Схема обхода реализ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941388"/>
            <a:ext cx="7197725" cy="2944812"/>
          </a:xfrm>
          <a:prstGeom prst="rect">
            <a:avLst/>
          </a:prstGeom>
          <a:noFill/>
        </p:spPr>
      </p:pic>
      <p:sp>
        <p:nvSpPr>
          <p:cNvPr id="1141784" name="Text Box 24"/>
          <p:cNvSpPr txBox="1">
            <a:spLocks noChangeArrowheads="1"/>
          </p:cNvSpPr>
          <p:nvPr/>
        </p:nvSpPr>
        <p:spPr bwMode="auto">
          <a:xfrm>
            <a:off x="107950" y="3957638"/>
            <a:ext cx="7123113" cy="39687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Если неполных состояний нет, заканчиваем исследование реализации.</a:t>
            </a:r>
          </a:p>
        </p:txBody>
      </p:sp>
      <p:sp>
        <p:nvSpPr>
          <p:cNvPr id="1141783" name="Text Box 23"/>
          <p:cNvSpPr txBox="1">
            <a:spLocks noChangeArrowheads="1"/>
          </p:cNvSpPr>
          <p:nvPr/>
        </p:nvSpPr>
        <p:spPr bwMode="auto">
          <a:xfrm>
            <a:off x="107950" y="4041775"/>
            <a:ext cx="8745538" cy="233997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Если есть неполные состояния, переходим в любое из них.</a:t>
            </a:r>
          </a:p>
          <a:p>
            <a:pPr>
              <a:spcBef>
                <a:spcPct val="10000"/>
              </a:spcBef>
            </a:pPr>
            <a:r>
              <a:rPr lang="ru-RU" sz="1600" b="0"/>
              <a:t>Выбираем в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>
                <a:latin typeface="Courier New" pitchFamily="49" charset="0"/>
              </a:rPr>
              <a:t>I</a:t>
            </a:r>
            <a:r>
              <a:rPr lang="en-US">
                <a:latin typeface="Courier New" pitchFamily="49" charset="0"/>
              </a:rPr>
              <a:t>~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лес непересекающихся деревьев, покрывающих все состояния и</a:t>
            </a:r>
          </a:p>
          <a:p>
            <a:pPr>
              <a:spcBef>
                <a:spcPct val="10000"/>
              </a:spcBef>
            </a:pPr>
            <a:r>
              <a:rPr lang="ru-RU" sz="1600" b="0"/>
              <a:t>ориентированных к своим корням, которыми являются все неполные состояния.</a:t>
            </a:r>
          </a:p>
          <a:p>
            <a:r>
              <a:rPr lang="ru-RU" sz="1600" b="0"/>
              <a:t>С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переходом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en-US" b="0">
                <a:latin typeface="Courier New" pitchFamily="49" charset="0"/>
              </a:rPr>
              <a:t>y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этого леса свяжем управляющую кнопку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A(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>
                <a:latin typeface="Courier New" pitchFamily="49" charset="0"/>
              </a:rPr>
              <a:t>)=P(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en-US" b="0">
                <a:latin typeface="Courier New" pitchFamily="49" charset="0"/>
              </a:rPr>
              <a:t>y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. </a:t>
            </a:r>
          </a:p>
          <a:p>
            <a:r>
              <a:rPr lang="ru-RU" sz="1600" b="0"/>
              <a:t>Будем двигаться, нажимая в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текущем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кнопку</a:t>
            </a:r>
            <a:r>
              <a:rPr lang="ru-RU" b="0">
                <a:latin typeface="Courier New" pitchFamily="49" charset="0"/>
              </a:rPr>
              <a:t> A(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  <a:endParaRPr lang="en-US" sz="1600" b="0"/>
          </a:p>
          <a:p>
            <a:r>
              <a:rPr lang="ru-RU" sz="1600" b="0"/>
              <a:t>Из-за недетерминизма можем оказаться не в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y</a:t>
            </a:r>
            <a:r>
              <a:rPr lang="ru-RU" sz="1600" b="0"/>
              <a:t>, а в другом состоянии</a:t>
            </a:r>
            <a:r>
              <a:rPr lang="en-US" b="0">
                <a:latin typeface="Courier New" pitchFamily="49" charset="0"/>
              </a:rPr>
              <a:t> z</a:t>
            </a:r>
            <a:r>
              <a:rPr lang="ru-RU" sz="1600" b="0"/>
              <a:t>, где</a:t>
            </a:r>
          </a:p>
          <a:p>
            <a:r>
              <a:rPr lang="ru-RU" sz="1600" b="0"/>
              <a:t>будем нажимать кнопку</a:t>
            </a:r>
            <a:r>
              <a:rPr lang="ru-RU" b="0">
                <a:latin typeface="Courier New" pitchFamily="49" charset="0"/>
              </a:rPr>
              <a:t> A(</a:t>
            </a:r>
            <a:r>
              <a:rPr lang="en-US" b="0">
                <a:latin typeface="Courier New" pitchFamily="49" charset="0"/>
              </a:rPr>
              <a:t>z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</a:p>
          <a:p>
            <a:r>
              <a:rPr lang="ru-RU" sz="1600" b="0"/>
              <a:t>Переход в неполное состояние гарантируется </a:t>
            </a:r>
            <a:r>
              <a:rPr lang="ru-RU" b="0">
                <a:latin typeface="Courier New" pitchFamily="49" charset="0"/>
              </a:rPr>
              <a:t>t</a:t>
            </a:r>
            <a:r>
              <a:rPr lang="ru-RU" sz="1600" b="0"/>
              <a:t>-недетерминизмом реализации.</a:t>
            </a:r>
            <a:r>
              <a:rPr lang="ru-RU" sz="1600"/>
              <a:t> </a:t>
            </a:r>
          </a:p>
        </p:txBody>
      </p:sp>
      <p:sp>
        <p:nvSpPr>
          <p:cNvPr id="1141782" name="Text Box 22"/>
          <p:cNvSpPr txBox="1">
            <a:spLocks noChangeArrowheads="1"/>
          </p:cNvSpPr>
          <p:nvPr/>
        </p:nvSpPr>
        <p:spPr bwMode="auto">
          <a:xfrm>
            <a:off x="107950" y="3954463"/>
            <a:ext cx="8267700" cy="427037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0" u="sng"/>
              <a:t>Если текущее состояние</a:t>
            </a:r>
            <a:r>
              <a:rPr lang="ru-RU" b="0" u="sng">
                <a:latin typeface="Courier New" pitchFamily="49" charset="0"/>
              </a:rPr>
              <a:t> </a:t>
            </a:r>
            <a:r>
              <a:rPr lang="en-US" b="0" u="sng">
                <a:latin typeface="Courier New" pitchFamily="49" charset="0"/>
              </a:rPr>
              <a:t>i</a:t>
            </a:r>
            <a:r>
              <a:rPr lang="ru-RU" b="0" u="sng">
                <a:latin typeface="Courier New" pitchFamily="49" charset="0"/>
              </a:rPr>
              <a:t> </a:t>
            </a:r>
            <a:r>
              <a:rPr lang="ru-RU" sz="1600" b="0" u="sng"/>
              <a:t>полное</a:t>
            </a:r>
            <a:r>
              <a:rPr lang="ru-RU" sz="1600" b="0"/>
              <a:t>, смотрим, есть ли в</a:t>
            </a:r>
            <a:r>
              <a:rPr lang="ru-RU">
                <a:latin typeface="Courier New" pitchFamily="49" charset="0"/>
              </a:rPr>
              <a:t> </a:t>
            </a:r>
            <a:r>
              <a:rPr lang="en-US">
                <a:latin typeface="Courier New" pitchFamily="49" charset="0"/>
              </a:rPr>
              <a:t>I~</a:t>
            </a:r>
            <a:r>
              <a:rPr lang="ru-RU">
                <a:latin typeface="Courier New" pitchFamily="49" charset="0"/>
              </a:rPr>
              <a:t> </a:t>
            </a:r>
            <a:r>
              <a:rPr lang="ru-RU" sz="1600" b="0"/>
              <a:t>неполные состояния?</a:t>
            </a:r>
          </a:p>
        </p:txBody>
      </p:sp>
      <p:sp>
        <p:nvSpPr>
          <p:cNvPr id="1141781" name="Text Box 21"/>
          <p:cNvSpPr txBox="1">
            <a:spLocks noChangeArrowheads="1"/>
          </p:cNvSpPr>
          <p:nvPr/>
        </p:nvSpPr>
        <p:spPr bwMode="auto">
          <a:xfrm>
            <a:off x="107950" y="3957638"/>
            <a:ext cx="8924925" cy="224472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Глобальная коррекция</a:t>
            </a:r>
            <a:r>
              <a:rPr lang="ru-RU" sz="1600" b="0"/>
              <a:t>:</a:t>
            </a:r>
          </a:p>
          <a:p>
            <a:pPr>
              <a:spcBef>
                <a:spcPct val="50000"/>
              </a:spcBef>
            </a:pPr>
            <a:r>
              <a:rPr lang="ru-RU" sz="1600" b="0"/>
              <a:t>Когда некоторое новое состояние</a:t>
            </a:r>
            <a:r>
              <a:rPr lang="ru-RU" b="0">
                <a:latin typeface="Courier New" pitchFamily="49" charset="0"/>
              </a:rPr>
              <a:t> s </a:t>
            </a:r>
            <a:r>
              <a:rPr lang="ru-RU" sz="1600" b="0"/>
              <a:t>добавляется в</a:t>
            </a:r>
            <a:r>
              <a:rPr lang="ru-RU" b="0">
                <a:latin typeface="Courier New" pitchFamily="49" charset="0"/>
              </a:rPr>
              <a:t> H(i) </a:t>
            </a:r>
            <a:r>
              <a:rPr lang="ru-RU" sz="1600" b="0"/>
              <a:t>для некоторого состояния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sz="1600" b="0"/>
              <a:t>,</a:t>
            </a:r>
          </a:p>
          <a:p>
            <a:r>
              <a:rPr lang="ru-RU" sz="1600" b="0"/>
              <a:t>корректируем</a:t>
            </a:r>
            <a:r>
              <a:rPr lang="ru-RU" b="0">
                <a:latin typeface="Courier New" pitchFamily="49" charset="0"/>
              </a:rPr>
              <a:t> P(i):=P(i)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P(s)</a:t>
            </a:r>
            <a:r>
              <a:rPr lang="ru-RU" sz="1600" b="0"/>
              <a:t>, где </a:t>
            </a:r>
            <a:r>
              <a:rPr lang="ru-RU" b="0">
                <a:latin typeface="Courier New" pitchFamily="49" charset="0"/>
              </a:rPr>
              <a:t>P(s)={P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R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b="0">
                <a:latin typeface="Courier New" pitchFamily="49" charset="0"/>
              </a:rPr>
              <a:t>Q|P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s}</a:t>
            </a:r>
            <a:r>
              <a:rPr lang="ru-RU" b="0">
                <a:latin typeface="Times New Roman" pitchFamily="18" charset="0"/>
              </a:rPr>
              <a:t>,</a:t>
            </a:r>
            <a:endParaRPr lang="ru-RU" sz="1600" b="0">
              <a:latin typeface="Times New Roman" pitchFamily="18" charset="0"/>
            </a:endParaRPr>
          </a:p>
          <a:p>
            <a:r>
              <a:rPr lang="ru-RU" sz="1600" b="0"/>
              <a:t>и для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полученного ранее перехода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</a:t>
            </a:r>
            <a:r>
              <a:rPr lang="ru-RU" b="0">
                <a:latin typeface="Courier New" pitchFamily="49" charset="0"/>
              </a:rPr>
              <a:t>i` </a:t>
            </a:r>
            <a:r>
              <a:rPr lang="ru-RU" sz="1600" b="0"/>
              <a:t>при условии</a:t>
            </a:r>
            <a:r>
              <a:rPr lang="ru-RU" b="0">
                <a:latin typeface="Courier New" pitchFamily="49" charset="0"/>
              </a:rPr>
              <a:t> P(i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</a:t>
            </a:r>
            <a:r>
              <a:rPr lang="ru-RU" b="0">
                <a:latin typeface="Courier New" pitchFamily="49" charset="0"/>
              </a:rPr>
              <a:t>i`)</a:t>
            </a:r>
            <a:r>
              <a:rPr lang="ru-RU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safe</a:t>
            </a:r>
            <a:r>
              <a:rPr lang="ru-RU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</a:rPr>
              <a:t>s</a:t>
            </a:r>
            <a:endParaRPr lang="ru-RU" b="0">
              <a:latin typeface="Times New Roman" pitchFamily="18" charset="0"/>
            </a:endParaRPr>
          </a:p>
          <a:p>
            <a:r>
              <a:rPr lang="ru-RU" sz="1600" b="0"/>
              <a:t>обновляем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H(i`):=H(i`)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(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i="1">
                <a:latin typeface="Times New Roman" pitchFamily="18" charset="0"/>
              </a:rPr>
              <a:t> after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)</a:t>
            </a:r>
            <a:r>
              <a:rPr lang="ru-RU" sz="1600" b="0"/>
              <a:t>, отмечая вновь добавленные состояния.</a:t>
            </a:r>
          </a:p>
          <a:p>
            <a:pPr>
              <a:spcBef>
                <a:spcPct val="50000"/>
              </a:spcBef>
            </a:pPr>
            <a:r>
              <a:rPr lang="ru-RU" sz="1600" b="0"/>
              <a:t>Эта рекурсивная процедура повторяется пока возможно.</a:t>
            </a:r>
          </a:p>
          <a:p>
            <a:r>
              <a:rPr lang="ru-RU" sz="1600" b="0"/>
              <a:t>Условия конечности гарантируют: процедура закончится за конечное число шагов. </a:t>
            </a:r>
          </a:p>
        </p:txBody>
      </p:sp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425450"/>
            <a:ext cx="7272338" cy="546100"/>
          </a:xfrm>
          <a:noFill/>
        </p:spPr>
        <p:txBody>
          <a:bodyPr tIns="90000" bIns="90000">
            <a:spAutoFit/>
          </a:bodyPr>
          <a:lstStyle/>
          <a:p>
            <a:pPr algn="l"/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Исследование реализации : схема алгоритма (3)</a:t>
            </a:r>
          </a:p>
        </p:txBody>
      </p:sp>
      <p:grpSp>
        <p:nvGrpSpPr>
          <p:cNvPr id="114176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41764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41765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4176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41767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1768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176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177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177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4177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41773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1776" name="Text Box 16"/>
          <p:cNvSpPr txBox="1">
            <a:spLocks noChangeArrowheads="1"/>
          </p:cNvSpPr>
          <p:nvPr/>
        </p:nvSpPr>
        <p:spPr bwMode="auto">
          <a:xfrm rot="3567250">
            <a:off x="968375" y="671513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41785" name="Text Box 25"/>
          <p:cNvSpPr txBox="1">
            <a:spLocks noChangeArrowheads="1"/>
          </p:cNvSpPr>
          <p:nvPr/>
        </p:nvSpPr>
        <p:spPr bwMode="auto">
          <a:xfrm>
            <a:off x="34925" y="63817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1786" name="Text Box 26"/>
          <p:cNvSpPr txBox="1">
            <a:spLocks noChangeArrowheads="1"/>
          </p:cNvSpPr>
          <p:nvPr/>
        </p:nvSpPr>
        <p:spPr bwMode="auto">
          <a:xfrm>
            <a:off x="34925" y="65627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114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4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29062 -3.33333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41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114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14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63 -3.33333E-6 L 0.29063 0.1356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41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4" dur="500"/>
                                        <p:tgtEl>
                                          <p:spTgt spid="114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9" dur="500"/>
                                        <p:tgtEl>
                                          <p:spTgt spid="114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4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62 0.13565 L 0.29062 0.0027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141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62 -3.33333E-6 L 0.62534 -3.33333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141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4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4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784" grpId="1" animBg="1"/>
      <p:bldP spid="1141783" grpId="0" animBg="1"/>
      <p:bldP spid="1141783" grpId="1" animBg="1"/>
      <p:bldP spid="1141782" grpId="0" animBg="1"/>
      <p:bldP spid="1141782" grpId="1" animBg="1"/>
      <p:bldP spid="1141781" grpId="1" animBg="1"/>
      <p:bldP spid="1141776" grpId="0"/>
      <p:bldP spid="1141776" grpId="1"/>
      <p:bldP spid="1141776" grpId="2"/>
      <p:bldP spid="1141776" grpId="3"/>
      <p:bldP spid="1141785" grpId="0"/>
      <p:bldP spid="11417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05B-7668-415C-9716-92C83D4BEC8D}" type="slidenum">
              <a:rPr lang="ru-RU"/>
              <a:pPr/>
              <a:t>25</a:t>
            </a:fld>
            <a:endParaRPr lang="ru-RU"/>
          </a:p>
        </p:txBody>
      </p:sp>
      <p:sp>
        <p:nvSpPr>
          <p:cNvPr id="1145858" name="Text Box 2"/>
          <p:cNvSpPr txBox="1">
            <a:spLocks noChangeArrowheads="1"/>
          </p:cNvSpPr>
          <p:nvPr/>
        </p:nvSpPr>
        <p:spPr bwMode="auto">
          <a:xfrm>
            <a:off x="287338" y="1089025"/>
            <a:ext cx="8674100" cy="70167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/>
              <a:t>Пытаемся строить конформное соответствие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R</a:t>
            </a:r>
            <a:r>
              <a:rPr lang="en-US" b="0" baseline="-25000">
                <a:latin typeface="Courier New" pitchFamily="49" charset="0"/>
              </a:rPr>
              <a:t>2</a:t>
            </a:r>
            <a:r>
              <a:rPr lang="ru-RU" sz="1600" b="0"/>
              <a:t>. Если такое соответствие существует,</a:t>
            </a:r>
          </a:p>
          <a:p>
            <a:r>
              <a:rPr lang="ru-RU" sz="1600" b="0"/>
              <a:t>мы его построим и вынесем вердикт </a:t>
            </a:r>
            <a:r>
              <a:rPr lang="en-US" sz="1600" i="1"/>
              <a:t>pass</a:t>
            </a:r>
            <a:r>
              <a:rPr lang="ru-RU" sz="1600" b="0"/>
              <a:t>, иначе - вердикт </a:t>
            </a:r>
            <a:r>
              <a:rPr lang="en-US" i="1">
                <a:latin typeface="Times New Roman" pitchFamily="18" charset="0"/>
              </a:rPr>
              <a:t>fail</a:t>
            </a:r>
            <a:r>
              <a:rPr lang="ru-RU" sz="1600" b="0"/>
              <a:t>.</a:t>
            </a:r>
          </a:p>
        </p:txBody>
      </p:sp>
      <p:sp>
        <p:nvSpPr>
          <p:cNvPr id="1145862" name="Rectangle 6"/>
          <p:cNvSpPr>
            <a:spLocks noGrp="1" noChangeArrowheads="1"/>
          </p:cNvSpPr>
          <p:nvPr>
            <p:ph type="title"/>
          </p:nvPr>
        </p:nvSpPr>
        <p:spPr>
          <a:xfrm>
            <a:off x="142875" y="425450"/>
            <a:ext cx="8785225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Верификация симуляции после исследования реализации</a:t>
            </a:r>
          </a:p>
        </p:txBody>
      </p:sp>
      <p:grpSp>
        <p:nvGrpSpPr>
          <p:cNvPr id="1145863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45864" name="Text Box 8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45865" name="Group 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45866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45867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5868" name="Rectangle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5869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5870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587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4587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45873" name="Text Box 1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5878" name="Text Box 22"/>
          <p:cNvSpPr txBox="1">
            <a:spLocks noChangeArrowheads="1"/>
          </p:cNvSpPr>
          <p:nvPr/>
        </p:nvSpPr>
        <p:spPr bwMode="auto">
          <a:xfrm>
            <a:off x="287338" y="1881188"/>
            <a:ext cx="8347075" cy="204787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Строим двудольный граф</a:t>
            </a:r>
            <a:r>
              <a:rPr lang="ru-RU" sz="1600" b="0"/>
              <a:t>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Вершины 1-го типа – пары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Courier New" pitchFamily="49" charset="0"/>
              </a:rPr>
              <a:t>(i,s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, где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состояние</a:t>
            </a:r>
            <a:r>
              <a:rPr lang="ru-RU">
                <a:latin typeface="Times New Roman" pitchFamily="18" charset="0"/>
              </a:rPr>
              <a:t> </a:t>
            </a:r>
            <a:r>
              <a:rPr lang="en-US">
                <a:latin typeface="Courier New" pitchFamily="49" charset="0"/>
              </a:rPr>
              <a:t>I~</a:t>
            </a:r>
            <a:r>
              <a:rPr lang="ru-RU" sz="1600" b="0"/>
              <a:t>, 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H(i)</a:t>
            </a:r>
            <a:r>
              <a:rPr lang="en-US" sz="1600" b="0">
                <a:sym typeface="Symbol" pitchFamily="18" charset="2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Вершины </a:t>
            </a:r>
            <a:r>
              <a:rPr lang="en-US" sz="1600" b="0"/>
              <a:t>2</a:t>
            </a:r>
            <a:r>
              <a:rPr lang="ru-RU" sz="1600" b="0"/>
              <a:t>-го типа – пары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Courier New" pitchFamily="49" charset="0"/>
              </a:rPr>
              <a:t>(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</a:t>
            </a:r>
            <a:r>
              <a:rPr lang="en-US" b="0">
                <a:latin typeface="Courier New" pitchFamily="49" charset="0"/>
              </a:rPr>
              <a:t>,s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, где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i`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переход</a:t>
            </a:r>
            <a:r>
              <a:rPr lang="ru-RU">
                <a:latin typeface="Times New Roman" pitchFamily="18" charset="0"/>
              </a:rPr>
              <a:t> </a:t>
            </a:r>
            <a:r>
              <a:rPr lang="en-US">
                <a:latin typeface="Courier New" pitchFamily="49" charset="0"/>
              </a:rPr>
              <a:t>I~</a:t>
            </a:r>
            <a:r>
              <a:rPr lang="ru-RU" sz="1600" b="0"/>
              <a:t>, а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H(i)</a:t>
            </a:r>
            <a:r>
              <a:rPr lang="en-US" sz="1600" b="0">
                <a:sym typeface="Symbol" pitchFamily="18" charset="2"/>
              </a:rPr>
              <a:t>.</a:t>
            </a:r>
            <a:endParaRPr lang="ru-RU" sz="1600" b="0"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1600" b="0">
                <a:sym typeface="Symbol" pitchFamily="18" charset="2"/>
              </a:rPr>
              <a:t>В  вершину 2-го типа входит ровно одна дуга 1-го типа</a:t>
            </a:r>
            <a:r>
              <a:rPr lang="ru-RU">
                <a:latin typeface="Courier New" pitchFamily="49" charset="0"/>
                <a:sym typeface="Symbol" pitchFamily="18" charset="2"/>
              </a:rPr>
              <a:t> </a:t>
            </a:r>
            <a:r>
              <a:rPr lang="ru-RU" b="0">
                <a:latin typeface="Courier New" pitchFamily="49" charset="0"/>
                <a:sym typeface="Symbol" pitchFamily="18" charset="2"/>
              </a:rPr>
              <a:t>(i,s)(i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  <a:sym typeface="Symbol" pitchFamily="18" charset="2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  <a:sym typeface="Symbol" pitchFamily="18" charset="2"/>
              </a:rPr>
              <a:t>i`,s)</a:t>
            </a:r>
            <a:r>
              <a:rPr lang="ru-RU" sz="1600" b="0">
                <a:sym typeface="Symbol" pitchFamily="18" charset="2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1600" b="0">
                <a:sym typeface="Symbol" pitchFamily="18" charset="2"/>
              </a:rPr>
              <a:t>Дуга 2-го типа</a:t>
            </a:r>
            <a:r>
              <a:rPr lang="ru-RU">
                <a:latin typeface="Courier New" pitchFamily="49" charset="0"/>
                <a:sym typeface="Symbol" pitchFamily="18" charset="2"/>
              </a:rPr>
              <a:t> </a:t>
            </a:r>
            <a:r>
              <a:rPr lang="ru-RU" b="0">
                <a:latin typeface="Courier New" pitchFamily="49" charset="0"/>
                <a:sym typeface="Symbol" pitchFamily="18" charset="2"/>
              </a:rPr>
              <a:t>(i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</a:t>
            </a:r>
            <a:r>
              <a:rPr lang="ru-RU" b="0">
                <a:latin typeface="Courier New" pitchFamily="49" charset="0"/>
                <a:sym typeface="Symbol" pitchFamily="18" charset="2"/>
              </a:rPr>
              <a:t>u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</a:t>
            </a:r>
            <a:r>
              <a:rPr lang="ru-RU" b="0">
                <a:latin typeface="Courier New" pitchFamily="49" charset="0"/>
                <a:sym typeface="Symbol" pitchFamily="18" charset="2"/>
              </a:rPr>
              <a:t>i`,s)(i</a:t>
            </a:r>
            <a:r>
              <a:rPr lang="en-US" b="0">
                <a:latin typeface="Courier New" pitchFamily="49" charset="0"/>
                <a:sym typeface="Symbol" pitchFamily="18" charset="2"/>
              </a:rPr>
              <a:t>`</a:t>
            </a:r>
            <a:r>
              <a:rPr lang="ru-RU" b="0">
                <a:latin typeface="Courier New" pitchFamily="49" charset="0"/>
                <a:sym typeface="Symbol" pitchFamily="18" charset="2"/>
              </a:rPr>
              <a:t>,s</a:t>
            </a:r>
            <a:r>
              <a:rPr lang="en-US" b="0">
                <a:latin typeface="Courier New" pitchFamily="49" charset="0"/>
                <a:sym typeface="Symbol" pitchFamily="18" charset="2"/>
              </a:rPr>
              <a:t>`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en-US" b="0">
                <a:latin typeface="Courier New" pitchFamily="49" charset="0"/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проводится, если</a:t>
            </a:r>
            <a:r>
              <a:rPr lang="en-US">
                <a:latin typeface="Courier New" pitchFamily="49" charset="0"/>
                <a:sym typeface="Symbol" pitchFamily="18" charset="2"/>
              </a:rPr>
              <a:t> </a:t>
            </a:r>
            <a:r>
              <a:rPr lang="en-US" b="0">
                <a:latin typeface="Courier New" pitchFamily="49" charset="0"/>
                <a:sym typeface="Symbol" pitchFamily="18" charset="2"/>
              </a:rPr>
              <a:t>s`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b="0">
                <a:latin typeface="Courier New" pitchFamily="49" charset="0"/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1600" b="0">
                <a:sym typeface="Symbol" pitchFamily="18" charset="2"/>
              </a:rPr>
              <a:t>Одновременно составляется список терминальных вершин 2-го типа.</a:t>
            </a:r>
            <a:r>
              <a:rPr lang="ru-RU">
                <a:latin typeface="Courier New" pitchFamily="49" charset="0"/>
                <a:sym typeface="Symbol" pitchFamily="18" charset="2"/>
              </a:rPr>
              <a:t> </a:t>
            </a:r>
          </a:p>
        </p:txBody>
      </p:sp>
      <p:sp>
        <p:nvSpPr>
          <p:cNvPr id="1145879" name="Text Box 23"/>
          <p:cNvSpPr txBox="1">
            <a:spLocks noChangeArrowheads="1"/>
          </p:cNvSpPr>
          <p:nvPr/>
        </p:nvSpPr>
        <p:spPr bwMode="auto">
          <a:xfrm>
            <a:off x="287338" y="4005263"/>
            <a:ext cx="7756525" cy="2205037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/>
              <a:t>Далее для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терминальной вершины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v</a:t>
            </a:r>
            <a:r>
              <a:rPr lang="ru-RU" b="0" baseline="-25000">
                <a:latin typeface="Courier New" pitchFamily="49" charset="0"/>
              </a:rPr>
              <a:t>2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sz="1600" b="0"/>
              <a:t>2-го типа удаляется дуга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v</a:t>
            </a:r>
            <a:r>
              <a:rPr lang="ru-RU" b="0" baseline="-25000">
                <a:latin typeface="Courier New" pitchFamily="49" charset="0"/>
              </a:rPr>
              <a:t>1</a:t>
            </a:r>
            <a:r>
              <a:rPr lang="ru-RU" b="0">
                <a:latin typeface="Courier New" pitchFamily="49" charset="0"/>
                <a:sym typeface="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v</a:t>
            </a:r>
            <a:r>
              <a:rPr lang="ru-RU" b="0" baseline="-25000">
                <a:latin typeface="Courier New" pitchFamily="49" charset="0"/>
              </a:rPr>
              <a:t>2</a:t>
            </a:r>
            <a:r>
              <a:rPr lang="ru-RU" sz="1600" b="0"/>
              <a:t>,</a:t>
            </a:r>
            <a:r>
              <a:rPr lang="en-US" sz="1600" b="0"/>
              <a:t/>
            </a:r>
            <a:br>
              <a:rPr lang="en-US" sz="1600" b="0"/>
            </a:br>
            <a:r>
              <a:rPr lang="ru-RU" sz="1600" b="0"/>
              <a:t>вершина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v</a:t>
            </a:r>
            <a:r>
              <a:rPr lang="ru-RU" b="0" baseline="-25000">
                <a:latin typeface="Courier New" pitchFamily="49" charset="0"/>
              </a:rPr>
              <a:t>1</a:t>
            </a:r>
            <a:r>
              <a:rPr lang="en-US" b="0" baseline="-25000">
                <a:latin typeface="Courier New" pitchFamily="49" charset="0"/>
              </a:rPr>
              <a:t> </a:t>
            </a:r>
            <a:r>
              <a:rPr lang="ru-RU" sz="1600" b="0"/>
              <a:t>и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sz="1600" b="0"/>
              <a:t> дуга</a:t>
            </a:r>
            <a:r>
              <a:rPr lang="ru-RU" b="0">
                <a:latin typeface="Courier New" pitchFamily="49" charset="0"/>
              </a:rPr>
              <a:t> v</a:t>
            </a:r>
            <a:r>
              <a:rPr lang="ru-RU" b="0" baseline="-25000">
                <a:latin typeface="Courier New" pitchFamily="49" charset="0"/>
              </a:rPr>
              <a:t>1</a:t>
            </a:r>
            <a:r>
              <a:rPr lang="en-US" b="0">
                <a:latin typeface="Courier New" pitchFamily="49" charset="0"/>
              </a:rPr>
              <a:t>`</a:t>
            </a:r>
            <a:r>
              <a:rPr lang="ru-RU" b="0">
                <a:latin typeface="Courier New" pitchFamily="49" charset="0"/>
                <a:sym typeface="Symbol" pitchFamily="18" charset="2"/>
              </a:rPr>
              <a:t></a:t>
            </a:r>
            <a:r>
              <a:rPr lang="ru-RU" b="0">
                <a:latin typeface="Courier New" pitchFamily="49" charset="0"/>
              </a:rPr>
              <a:t>v</a:t>
            </a:r>
            <a:r>
              <a:rPr lang="en-US" b="0" baseline="-25000">
                <a:latin typeface="Courier New" pitchFamily="49" charset="0"/>
              </a:rPr>
              <a:t>1</a:t>
            </a:r>
            <a:r>
              <a:rPr lang="ru-RU" sz="1600" b="0"/>
              <a:t>. Для</a:t>
            </a:r>
            <a:r>
              <a:rPr lang="ru-RU" b="0">
                <a:latin typeface="Courier New" pitchFamily="49" charset="0"/>
              </a:rPr>
              <a:t> v</a:t>
            </a:r>
            <a:r>
              <a:rPr lang="ru-RU" b="0" baseline="-25000">
                <a:latin typeface="Courier New" pitchFamily="49" charset="0"/>
              </a:rPr>
              <a:t>1</a:t>
            </a:r>
            <a:r>
              <a:rPr lang="ru-RU" b="0">
                <a:latin typeface="Courier New" pitchFamily="49" charset="0"/>
              </a:rPr>
              <a:t>=(i,s) </a:t>
            </a:r>
            <a:r>
              <a:rPr lang="ru-RU" sz="1600" b="0"/>
              <a:t>из</a:t>
            </a:r>
            <a:r>
              <a:rPr lang="ru-RU" b="0">
                <a:latin typeface="Courier New" pitchFamily="49" charset="0"/>
              </a:rPr>
              <a:t> H(i)</a:t>
            </a:r>
            <a:r>
              <a:rPr lang="en-US" b="0">
                <a:latin typeface="Courier New" pitchFamily="49" charset="0"/>
              </a:rPr>
              <a:t> </a:t>
            </a:r>
            <a:r>
              <a:rPr lang="ru-RU" sz="1600" b="0"/>
              <a:t>удаляем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sz="1600" b="0"/>
              <a:t>.</a:t>
            </a:r>
            <a:endParaRPr lang="en-US" sz="1600" b="0"/>
          </a:p>
          <a:p>
            <a:pPr>
              <a:spcBef>
                <a:spcPct val="20000"/>
              </a:spcBef>
            </a:pPr>
            <a:r>
              <a:rPr lang="ru-RU" sz="1600" b="0"/>
              <a:t>Повторяем это, пока возможно.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Если</a:t>
            </a:r>
            <a:r>
              <a:rPr lang="en-US" sz="1600" b="0"/>
              <a:t> </a:t>
            </a:r>
            <a:r>
              <a:rPr lang="ru-RU" sz="1600" b="0"/>
              <a:t>удалена вершина 1-го типа</a:t>
            </a:r>
            <a:r>
              <a:rPr lang="ru-RU" b="0">
                <a:latin typeface="Courier New" pitchFamily="49" charset="0"/>
              </a:rPr>
              <a:t> (i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`,s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)</a:t>
            </a:r>
            <a:r>
              <a:rPr lang="ru-RU" sz="1600" b="0"/>
              <a:t>, где</a:t>
            </a:r>
            <a:r>
              <a:rPr lang="en-US" sz="1600" b="0"/>
              <a:t> </a:t>
            </a:r>
            <a:r>
              <a:rPr lang="ru-RU" b="0">
                <a:latin typeface="Courier New" pitchFamily="49" charset="0"/>
              </a:rPr>
              <a:t>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Courier New" pitchFamily="49" charset="0"/>
              </a:rPr>
              <a:t>`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</a:rPr>
              <a:t>i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i="1">
                <a:latin typeface="Times New Roman" pitchFamily="18" charset="0"/>
              </a:rPr>
              <a:t>after</a:t>
            </a:r>
            <a:r>
              <a:rPr lang="ru-RU" b="0">
                <a:latin typeface="Times New Roman" pitchFamily="18" charset="0"/>
              </a:rPr>
              <a:t> </a:t>
            </a:r>
            <a:r>
              <a:rPr lang="ru-RU" b="0">
                <a:latin typeface="Courier New" pitchFamily="49" charset="0"/>
                <a:sym typeface="Euclid Symbol" pitchFamily="18" charset="2"/>
              </a:rPr>
              <a:t></a:t>
            </a:r>
            <a:r>
              <a:rPr lang="en-US" b="0">
                <a:latin typeface="Courier New" pitchFamily="49" charset="0"/>
                <a:sym typeface="Symbol" pitchFamily="18" charset="2"/>
              </a:rPr>
              <a:t>)</a:t>
            </a:r>
            <a:r>
              <a:rPr lang="ru-RU" sz="1600" b="0"/>
              <a:t>, выносим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вердикт </a:t>
            </a:r>
            <a:r>
              <a:rPr lang="ru-RU" sz="1600" i="1"/>
              <a:t>fail</a:t>
            </a:r>
            <a:r>
              <a:rPr lang="ru-RU" sz="1600" b="0"/>
              <a:t>), иначе - вердикт </a:t>
            </a:r>
            <a:r>
              <a:rPr lang="ru-RU" sz="1600" i="1"/>
              <a:t>pass</a:t>
            </a:r>
            <a:r>
              <a:rPr lang="ru-RU" sz="1600" b="0"/>
              <a:t> и </a:t>
            </a:r>
            <a:r>
              <a:rPr lang="ru-RU" b="0">
                <a:latin typeface="Courier New" pitchFamily="49" charset="0"/>
              </a:rPr>
              <a:t>R</a:t>
            </a:r>
            <a:r>
              <a:rPr lang="ru-RU" b="0" baseline="-25000">
                <a:latin typeface="Courier New" pitchFamily="49" charset="0"/>
              </a:rPr>
              <a:t>2</a:t>
            </a:r>
            <a:r>
              <a:rPr lang="ru-RU" b="0">
                <a:latin typeface="Courier New" pitchFamily="49" charset="0"/>
              </a:rPr>
              <a:t>={(i,s)|i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V</a:t>
            </a:r>
            <a:r>
              <a:rPr lang="ru-RU" baseline="-25000">
                <a:latin typeface="Courier New" pitchFamily="49" charset="0"/>
              </a:rPr>
              <a:t>I</a:t>
            </a:r>
            <a:r>
              <a:rPr lang="en-US" baseline="-25000">
                <a:latin typeface="Courier New" pitchFamily="49" charset="0"/>
              </a:rPr>
              <a:t>~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&amp;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 b="0">
                <a:latin typeface="Courier New" pitchFamily="49" charset="0"/>
              </a:rPr>
              <a:t>s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b="0">
                <a:latin typeface="Courier New" pitchFamily="49" charset="0"/>
              </a:rPr>
              <a:t>H(i)}</a:t>
            </a:r>
            <a:r>
              <a:rPr lang="ru-RU" sz="1600" b="0"/>
              <a:t>.</a:t>
            </a:r>
            <a:r>
              <a:rPr lang="ru-RU" sz="1600"/>
              <a:t> </a:t>
            </a:r>
          </a:p>
          <a:p>
            <a:r>
              <a:rPr lang="ru-RU" sz="1600" b="0"/>
              <a:t>Если при построении двудольного графа </a:t>
            </a:r>
            <a:r>
              <a:rPr lang="ru-RU" sz="1600" b="0">
                <a:sym typeface="Symbol" pitchFamily="18" charset="2"/>
              </a:rPr>
              <a:t></a:t>
            </a:r>
            <a:r>
              <a:rPr lang="ru-RU" b="0">
                <a:latin typeface="Courier New" pitchFamily="49" charset="0"/>
              </a:rPr>
              <a:t> H(i) </a:t>
            </a:r>
            <a:r>
              <a:rPr lang="ru-RU" sz="1600" b="0"/>
              <a:t>заменить на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V</a:t>
            </a:r>
            <a:r>
              <a:rPr lang="en-US" baseline="-25000">
                <a:latin typeface="Courier New" pitchFamily="49" charset="0"/>
              </a:rPr>
              <a:t>S</a:t>
            </a:r>
            <a:r>
              <a:rPr lang="en-US" sz="1600" b="0"/>
              <a:t>,</a:t>
            </a:r>
            <a:br>
              <a:rPr lang="en-US" sz="1600" b="0"/>
            </a:br>
            <a:r>
              <a:rPr lang="ru-RU" sz="1600" b="0"/>
              <a:t>будет построено конформное соответствие</a:t>
            </a:r>
            <a:r>
              <a:rPr lang="ru-RU" b="0">
                <a:latin typeface="Courier New" pitchFamily="49" charset="0"/>
              </a:rPr>
              <a:t> R</a:t>
            </a:r>
            <a:r>
              <a:rPr lang="ru-RU" b="0" baseline="-25000">
                <a:latin typeface="Courier New" pitchFamily="49" charset="0"/>
              </a:rPr>
              <a:t>1</a:t>
            </a:r>
            <a:r>
              <a:rPr lang="ru-RU" sz="1600" b="0"/>
              <a:t>. </a:t>
            </a:r>
          </a:p>
        </p:txBody>
      </p:sp>
      <p:sp>
        <p:nvSpPr>
          <p:cNvPr id="1145880" name="Text Box 24"/>
          <p:cNvSpPr txBox="1">
            <a:spLocks noChangeArrowheads="1"/>
          </p:cNvSpPr>
          <p:nvPr/>
        </p:nvSpPr>
        <p:spPr bwMode="auto">
          <a:xfrm>
            <a:off x="34925" y="61722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5881" name="Text Box 25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5882" name="Text Box 26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5884" name="Text Box 28"/>
          <p:cNvSpPr txBox="1">
            <a:spLocks noChangeArrowheads="1"/>
          </p:cNvSpPr>
          <p:nvPr/>
        </p:nvSpPr>
        <p:spPr bwMode="auto">
          <a:xfrm>
            <a:off x="0" y="10890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4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1219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45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45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2199 L -3.33333E-6 0.421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145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45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45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213 L -3.33333E-6 0.6838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45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1145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5880" grpId="0"/>
      <p:bldP spid="1145881" grpId="0"/>
      <p:bldP spid="1145882" grpId="0"/>
      <p:bldP spid="1145884" grpId="0"/>
      <p:bldP spid="1145884" grpId="1"/>
      <p:bldP spid="1145884" grpId="2"/>
      <p:bldP spid="1145884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55FE-2768-4BB3-9935-5C02FF55A430}" type="slidenum">
              <a:rPr lang="ru-RU"/>
              <a:pPr/>
              <a:t>26</a:t>
            </a:fld>
            <a:endParaRPr lang="ru-RU"/>
          </a:p>
        </p:txBody>
      </p:sp>
      <p:sp>
        <p:nvSpPr>
          <p:cNvPr id="1147906" name="Text Box 2"/>
          <p:cNvSpPr txBox="1">
            <a:spLocks noChangeArrowheads="1"/>
          </p:cNvSpPr>
          <p:nvPr/>
        </p:nvSpPr>
        <p:spPr bwMode="auto">
          <a:xfrm>
            <a:off x="287338" y="1092200"/>
            <a:ext cx="7248525" cy="2733675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u="sng"/>
              <a:t>Исследование реализации:</a:t>
            </a:r>
            <a:endParaRPr lang="en-US" sz="1600" u="sng"/>
          </a:p>
          <a:p>
            <a:pPr>
              <a:spcBef>
                <a:spcPct val="50000"/>
              </a:spcBef>
            </a:pPr>
            <a:r>
              <a:rPr lang="ru-RU" b="0">
                <a:latin typeface="Courier New" pitchFamily="49" charset="0"/>
              </a:rPr>
              <a:t>	</a:t>
            </a:r>
            <a:r>
              <a:rPr lang="en-US" b="0">
                <a:latin typeface="Courier New" pitchFamily="49" charset="0"/>
              </a:rPr>
              <a:t>b</a:t>
            </a:r>
            <a:r>
              <a:rPr lang="en-US" sz="1600" b="0"/>
              <a:t> – </a:t>
            </a:r>
            <a:r>
              <a:rPr lang="ru-RU" sz="1600" b="0"/>
              <a:t>число различных тестовых воздействий (кнопок),</a:t>
            </a:r>
          </a:p>
          <a:p>
            <a:r>
              <a:rPr lang="ru-RU" b="0">
                <a:latin typeface="Courier New" pitchFamily="49" charset="0"/>
              </a:rPr>
              <a:t>	</a:t>
            </a:r>
            <a:r>
              <a:rPr lang="en-US" b="0">
                <a:latin typeface="Courier New" pitchFamily="49" charset="0"/>
              </a:rPr>
              <a:t>n</a:t>
            </a:r>
            <a:r>
              <a:rPr lang="en-US" sz="1600" b="0"/>
              <a:t> – </a:t>
            </a:r>
            <a:r>
              <a:rPr lang="ru-RU" sz="1600" b="0"/>
              <a:t>число состояний реализации,</a:t>
            </a:r>
          </a:p>
          <a:p>
            <a:r>
              <a:rPr lang="ru-RU" b="0">
                <a:latin typeface="Courier New" pitchFamily="49" charset="0"/>
              </a:rPr>
              <a:t>	</a:t>
            </a:r>
            <a:r>
              <a:rPr lang="en-US" b="0">
                <a:latin typeface="Courier New" pitchFamily="49" charset="0"/>
              </a:rPr>
              <a:t>m</a:t>
            </a:r>
            <a:r>
              <a:rPr lang="ru-RU" b="0">
                <a:latin typeface="Courier New" pitchFamily="49" charset="0"/>
              </a:rPr>
              <a:t>=</a:t>
            </a:r>
            <a:r>
              <a:rPr lang="en-US" b="0">
                <a:latin typeface="Courier New" pitchFamily="49" charset="0"/>
              </a:rPr>
              <a:t>O(bnt)</a:t>
            </a:r>
            <a:r>
              <a:rPr lang="en-US" sz="1600" b="0"/>
              <a:t> – </a:t>
            </a:r>
            <a:r>
              <a:rPr lang="ru-RU" sz="1600" b="0"/>
              <a:t>число переходов реализации,</a:t>
            </a:r>
          </a:p>
          <a:p>
            <a:r>
              <a:rPr lang="ru-RU" b="0">
                <a:latin typeface="Courier New" pitchFamily="49" charset="0"/>
              </a:rPr>
              <a:t>	</a:t>
            </a:r>
            <a:r>
              <a:rPr lang="en-US" b="0">
                <a:latin typeface="Courier New" pitchFamily="49" charset="0"/>
              </a:rPr>
              <a:t>k</a:t>
            </a:r>
            <a:r>
              <a:rPr lang="en-US" sz="1600" b="0"/>
              <a:t> – </a:t>
            </a:r>
            <a:r>
              <a:rPr lang="ru-RU" sz="1600" b="0"/>
              <a:t>число состояний спецификации,</a:t>
            </a:r>
          </a:p>
          <a:p>
            <a:pPr>
              <a:spcBef>
                <a:spcPct val="50000"/>
              </a:spcBef>
            </a:pPr>
            <a:r>
              <a:rPr lang="ru-RU" sz="1600" b="0" u="sng"/>
              <a:t>Число тестовых воздействий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O(bt</a:t>
            </a:r>
            <a:r>
              <a:rPr lang="en-US" b="0" baseline="30000">
                <a:latin typeface="Courier New" pitchFamily="49" charset="0"/>
              </a:rPr>
              <a:t>n</a:t>
            </a:r>
            <a:r>
              <a:rPr lang="en-US" b="0">
                <a:latin typeface="Courier New" pitchFamily="49" charset="0"/>
              </a:rPr>
              <a:t>)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для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t&gt;1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O(bn</a:t>
            </a:r>
            <a:r>
              <a:rPr lang="en-US" b="0" baseline="30000">
                <a:latin typeface="Courier New" pitchFamily="49" charset="0"/>
              </a:rPr>
              <a:t>2</a:t>
            </a:r>
            <a:r>
              <a:rPr lang="en-US" b="0">
                <a:latin typeface="Courier New" pitchFamily="49" charset="0"/>
              </a:rPr>
              <a:t>)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для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t=1</a:t>
            </a:r>
            <a:r>
              <a:rPr lang="ru-RU" sz="1600" b="0"/>
              <a:t>.</a:t>
            </a:r>
            <a:endParaRPr lang="en-US" sz="1600" b="0"/>
          </a:p>
          <a:p>
            <a:pPr>
              <a:spcBef>
                <a:spcPct val="50000"/>
              </a:spcBef>
            </a:pPr>
            <a:r>
              <a:rPr lang="ru-RU" sz="1600" b="0" u="sng"/>
              <a:t>Объем вычислений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O(bnt</a:t>
            </a:r>
            <a:r>
              <a:rPr lang="en-US" b="0" baseline="30000">
                <a:latin typeface="Courier New" pitchFamily="49" charset="0"/>
              </a:rPr>
              <a:t>n</a:t>
            </a:r>
            <a:r>
              <a:rPr lang="en-US" b="0">
                <a:latin typeface="Courier New" pitchFamily="49" charset="0"/>
              </a:rPr>
              <a:t>)+O(bnm)+O(mk)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для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t&gt;1</a:t>
            </a:r>
            <a:r>
              <a:rPr lang="ru-RU" sz="1600" b="0"/>
              <a:t>,</a:t>
            </a:r>
            <a:br>
              <a:rPr lang="ru-RU" sz="1600" b="0"/>
            </a:br>
            <a:r>
              <a:rPr lang="ru-RU" sz="1600" b="0"/>
              <a:t>для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t=1</a:t>
            </a:r>
            <a:r>
              <a:rPr lang="ru-RU" b="0">
                <a:latin typeface="Courier New" pitchFamily="49" charset="0"/>
              </a:rPr>
              <a:t> </a:t>
            </a:r>
            <a:r>
              <a:rPr lang="ru-RU" sz="1600" b="0"/>
              <a:t>первое слагаемое заменяется на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O(bn</a:t>
            </a:r>
            <a:r>
              <a:rPr lang="ru-RU" b="0" baseline="30000">
                <a:latin typeface="Courier New" pitchFamily="49" charset="0"/>
              </a:rPr>
              <a:t>3</a:t>
            </a:r>
            <a:r>
              <a:rPr lang="en-US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0" y="425450"/>
            <a:ext cx="7272338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Оценки сложности</a:t>
            </a:r>
          </a:p>
        </p:txBody>
      </p:sp>
      <p:grpSp>
        <p:nvGrpSpPr>
          <p:cNvPr id="1147908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47909" name="Text Box 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47910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4791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47912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7913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791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791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791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479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47918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7921" name="Text Box 17"/>
          <p:cNvSpPr txBox="1">
            <a:spLocks noChangeArrowheads="1"/>
          </p:cNvSpPr>
          <p:nvPr/>
        </p:nvSpPr>
        <p:spPr bwMode="auto">
          <a:xfrm>
            <a:off x="287338" y="4081463"/>
            <a:ext cx="6257925" cy="427037"/>
          </a:xfrm>
          <a:prstGeom prst="rect">
            <a:avLst/>
          </a:prstGeom>
          <a:solidFill>
            <a:srgbClr val="FBF8EB">
              <a:alpha val="80000"/>
            </a:srgbClr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u="sng"/>
              <a:t>Объем вычислений при верификации симуляции</a:t>
            </a:r>
            <a:r>
              <a:rPr lang="ru-RU" sz="1600"/>
              <a:t> </a:t>
            </a:r>
            <a:r>
              <a:rPr lang="en-US" b="0">
                <a:latin typeface="Courier New" pitchFamily="49" charset="0"/>
              </a:rPr>
              <a:t>O(mk</a:t>
            </a:r>
            <a:r>
              <a:rPr lang="en-US" b="0" baseline="30000">
                <a:latin typeface="Courier New" pitchFamily="49" charset="0"/>
              </a:rPr>
              <a:t>2</a:t>
            </a:r>
            <a:r>
              <a:rPr lang="en-US" b="0">
                <a:latin typeface="Courier New" pitchFamily="49" charset="0"/>
              </a:rPr>
              <a:t>)</a:t>
            </a:r>
            <a:r>
              <a:rPr lang="ru-RU" sz="1600" b="0"/>
              <a:t>.</a:t>
            </a:r>
            <a:endParaRPr lang="en-US" sz="1600" b="0"/>
          </a:p>
        </p:txBody>
      </p:sp>
      <p:sp>
        <p:nvSpPr>
          <p:cNvPr id="1147922" name="Text Box 18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7925" name="Text Box 21"/>
          <p:cNvSpPr txBox="1">
            <a:spLocks noChangeArrowheads="1"/>
          </p:cNvSpPr>
          <p:nvPr/>
        </p:nvSpPr>
        <p:spPr bwMode="auto">
          <a:xfrm>
            <a:off x="0" y="108902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4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4317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47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47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922" grpId="0"/>
      <p:bldP spid="1147925" grpId="0"/>
      <p:bldP spid="11479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4B7-B7ED-4D1B-887F-A3C1D6C13D92}" type="slidenum">
              <a:rPr lang="ru-RU"/>
              <a:pPr/>
              <a:t>27</a:t>
            </a:fld>
            <a:endParaRPr lang="ru-RU"/>
          </a:p>
        </p:txBody>
      </p:sp>
      <p:grpSp>
        <p:nvGrpSpPr>
          <p:cNvPr id="1163266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6326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6326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6326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63270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3271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327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327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327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6327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63276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3279" name="Rectangle 15"/>
          <p:cNvSpPr>
            <a:spLocks noGrp="1" noChangeArrowheads="1"/>
          </p:cNvSpPr>
          <p:nvPr>
            <p:ph type="title"/>
          </p:nvPr>
        </p:nvSpPr>
        <p:spPr>
          <a:xfrm>
            <a:off x="6696075" y="476250"/>
            <a:ext cx="2093913" cy="1276350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</a:t>
            </a:r>
            <a:b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верификации</a:t>
            </a:r>
            <a:b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симуляции</a:t>
            </a:r>
          </a:p>
        </p:txBody>
      </p:sp>
      <p:pic>
        <p:nvPicPr>
          <p:cNvPr id="1163280" name="Picture 16" descr="Пример верификации симуля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113" y="368300"/>
            <a:ext cx="5527675" cy="6227763"/>
          </a:xfrm>
          <a:prstGeom prst="rect">
            <a:avLst/>
          </a:prstGeom>
          <a:noFill/>
        </p:spPr>
      </p:pic>
      <p:sp>
        <p:nvSpPr>
          <p:cNvPr id="1163281" name="Oval 17"/>
          <p:cNvSpPr>
            <a:spLocks noChangeArrowheads="1"/>
          </p:cNvSpPr>
          <p:nvPr/>
        </p:nvSpPr>
        <p:spPr bwMode="auto">
          <a:xfrm>
            <a:off x="2970213" y="3435350"/>
            <a:ext cx="217487" cy="179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ru-RU"/>
          </a:p>
        </p:txBody>
      </p:sp>
      <p:sp>
        <p:nvSpPr>
          <p:cNvPr id="1163282" name="Line 18"/>
          <p:cNvSpPr>
            <a:spLocks noChangeShapeType="1"/>
          </p:cNvSpPr>
          <p:nvPr/>
        </p:nvSpPr>
        <p:spPr bwMode="auto">
          <a:xfrm>
            <a:off x="3095625" y="2333625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83" name="Line 19"/>
          <p:cNvSpPr>
            <a:spLocks noChangeShapeType="1"/>
          </p:cNvSpPr>
          <p:nvPr/>
        </p:nvSpPr>
        <p:spPr bwMode="auto">
          <a:xfrm>
            <a:off x="3095625" y="2436813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84" name="Text Box 20"/>
          <p:cNvSpPr txBox="1">
            <a:spLocks noChangeArrowheads="1"/>
          </p:cNvSpPr>
          <p:nvPr/>
        </p:nvSpPr>
        <p:spPr bwMode="auto">
          <a:xfrm>
            <a:off x="34925" y="4400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285" name="Text Box 21"/>
          <p:cNvSpPr txBox="1">
            <a:spLocks noChangeArrowheads="1"/>
          </p:cNvSpPr>
          <p:nvPr/>
        </p:nvSpPr>
        <p:spPr bwMode="auto">
          <a:xfrm>
            <a:off x="34925" y="45815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286" name="Text Box 22"/>
          <p:cNvSpPr txBox="1">
            <a:spLocks noChangeArrowheads="1"/>
          </p:cNvSpPr>
          <p:nvPr/>
        </p:nvSpPr>
        <p:spPr bwMode="auto">
          <a:xfrm>
            <a:off x="34925" y="47609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287" name="Text Box 23"/>
          <p:cNvSpPr txBox="1">
            <a:spLocks noChangeArrowheads="1"/>
          </p:cNvSpPr>
          <p:nvPr/>
        </p:nvSpPr>
        <p:spPr bwMode="auto">
          <a:xfrm>
            <a:off x="34925" y="49133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288" name="Text Box 24"/>
          <p:cNvSpPr txBox="1">
            <a:spLocks noChangeArrowheads="1"/>
          </p:cNvSpPr>
          <p:nvPr/>
        </p:nvSpPr>
        <p:spPr bwMode="auto">
          <a:xfrm>
            <a:off x="34925" y="50927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289" name="Line 25"/>
          <p:cNvSpPr>
            <a:spLocks noChangeShapeType="1"/>
          </p:cNvSpPr>
          <p:nvPr/>
        </p:nvSpPr>
        <p:spPr bwMode="auto">
          <a:xfrm>
            <a:off x="3203575" y="3536950"/>
            <a:ext cx="3968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1" name="Line 27"/>
          <p:cNvSpPr>
            <a:spLocks noChangeShapeType="1"/>
          </p:cNvSpPr>
          <p:nvPr/>
        </p:nvSpPr>
        <p:spPr bwMode="auto">
          <a:xfrm>
            <a:off x="3203575" y="3530600"/>
            <a:ext cx="396875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5" name="Line 31"/>
          <p:cNvSpPr>
            <a:spLocks noChangeShapeType="1"/>
          </p:cNvSpPr>
          <p:nvPr/>
        </p:nvSpPr>
        <p:spPr bwMode="auto">
          <a:xfrm>
            <a:off x="1168400" y="2457450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6" name="Line 32"/>
          <p:cNvSpPr>
            <a:spLocks noChangeShapeType="1"/>
          </p:cNvSpPr>
          <p:nvPr/>
        </p:nvSpPr>
        <p:spPr bwMode="auto">
          <a:xfrm>
            <a:off x="1150938" y="2528888"/>
            <a:ext cx="396875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7" name="Line 33"/>
          <p:cNvSpPr>
            <a:spLocks noChangeShapeType="1"/>
          </p:cNvSpPr>
          <p:nvPr/>
        </p:nvSpPr>
        <p:spPr bwMode="auto">
          <a:xfrm flipH="1">
            <a:off x="3203575" y="3560763"/>
            <a:ext cx="396875" cy="250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8" name="Line 34"/>
          <p:cNvSpPr>
            <a:spLocks noChangeShapeType="1"/>
          </p:cNvSpPr>
          <p:nvPr/>
        </p:nvSpPr>
        <p:spPr bwMode="auto">
          <a:xfrm flipH="1">
            <a:off x="3203575" y="3573463"/>
            <a:ext cx="396875" cy="503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299" name="Text Box 35"/>
          <p:cNvSpPr txBox="1">
            <a:spLocks noChangeArrowheads="1"/>
          </p:cNvSpPr>
          <p:nvPr/>
        </p:nvSpPr>
        <p:spPr bwMode="auto">
          <a:xfrm>
            <a:off x="34925" y="5300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00" name="Text Box 36"/>
          <p:cNvSpPr txBox="1">
            <a:spLocks noChangeArrowheads="1"/>
          </p:cNvSpPr>
          <p:nvPr/>
        </p:nvSpPr>
        <p:spPr bwMode="auto">
          <a:xfrm>
            <a:off x="34925" y="5481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01" name="Text Box 37"/>
          <p:cNvSpPr txBox="1">
            <a:spLocks noChangeArrowheads="1"/>
          </p:cNvSpPr>
          <p:nvPr/>
        </p:nvSpPr>
        <p:spPr bwMode="auto">
          <a:xfrm>
            <a:off x="34925" y="56610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02" name="Text Box 38"/>
          <p:cNvSpPr txBox="1">
            <a:spLocks noChangeArrowheads="1"/>
          </p:cNvSpPr>
          <p:nvPr/>
        </p:nvSpPr>
        <p:spPr bwMode="auto">
          <a:xfrm>
            <a:off x="34925" y="58134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03" name="Text Box 39"/>
          <p:cNvSpPr txBox="1">
            <a:spLocks noChangeArrowheads="1"/>
          </p:cNvSpPr>
          <p:nvPr/>
        </p:nvSpPr>
        <p:spPr bwMode="auto">
          <a:xfrm>
            <a:off x="34925" y="59928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04" name="Line 40"/>
          <p:cNvSpPr>
            <a:spLocks noChangeShapeType="1"/>
          </p:cNvSpPr>
          <p:nvPr/>
        </p:nvSpPr>
        <p:spPr bwMode="auto">
          <a:xfrm flipV="1">
            <a:off x="1128713" y="2087563"/>
            <a:ext cx="433387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05" name="Line 41"/>
          <p:cNvSpPr>
            <a:spLocks noChangeShapeType="1"/>
          </p:cNvSpPr>
          <p:nvPr/>
        </p:nvSpPr>
        <p:spPr bwMode="auto">
          <a:xfrm flipH="1">
            <a:off x="3203575" y="3824288"/>
            <a:ext cx="396875" cy="541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06" name="Freeform 42"/>
          <p:cNvSpPr>
            <a:spLocks/>
          </p:cNvSpPr>
          <p:nvPr/>
        </p:nvSpPr>
        <p:spPr bwMode="auto">
          <a:xfrm>
            <a:off x="3576638" y="2387600"/>
            <a:ext cx="257175" cy="250825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91" y="7"/>
              </a:cxn>
              <a:cxn ang="0">
                <a:pos x="145" y="41"/>
              </a:cxn>
              <a:cxn ang="0">
                <a:pos x="162" y="82"/>
              </a:cxn>
              <a:cxn ang="0">
                <a:pos x="141" y="133"/>
              </a:cxn>
              <a:cxn ang="0">
                <a:pos x="106" y="155"/>
              </a:cxn>
              <a:cxn ang="0">
                <a:pos x="81" y="158"/>
              </a:cxn>
              <a:cxn ang="0">
                <a:pos x="45" y="149"/>
              </a:cxn>
              <a:cxn ang="0">
                <a:pos x="21" y="121"/>
              </a:cxn>
              <a:cxn ang="0">
                <a:pos x="7" y="91"/>
              </a:cxn>
              <a:cxn ang="0">
                <a:pos x="0" y="50"/>
              </a:cxn>
            </a:cxnLst>
            <a:rect l="0" t="0" r="r" b="b"/>
            <a:pathLst>
              <a:path w="162" h="158">
                <a:moveTo>
                  <a:pt x="49" y="0"/>
                </a:moveTo>
                <a:lnTo>
                  <a:pt x="91" y="7"/>
                </a:lnTo>
                <a:lnTo>
                  <a:pt x="145" y="41"/>
                </a:lnTo>
                <a:lnTo>
                  <a:pt x="162" y="82"/>
                </a:lnTo>
                <a:lnTo>
                  <a:pt x="141" y="133"/>
                </a:lnTo>
                <a:lnTo>
                  <a:pt x="106" y="155"/>
                </a:lnTo>
                <a:lnTo>
                  <a:pt x="81" y="158"/>
                </a:lnTo>
                <a:lnTo>
                  <a:pt x="45" y="149"/>
                </a:lnTo>
                <a:lnTo>
                  <a:pt x="21" y="121"/>
                </a:lnTo>
                <a:lnTo>
                  <a:pt x="7" y="91"/>
                </a:lnTo>
                <a:lnTo>
                  <a:pt x="0" y="5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07" name="Line 43"/>
          <p:cNvSpPr>
            <a:spLocks noChangeShapeType="1"/>
          </p:cNvSpPr>
          <p:nvPr/>
        </p:nvSpPr>
        <p:spPr bwMode="auto">
          <a:xfrm>
            <a:off x="3203575" y="3824288"/>
            <a:ext cx="396875" cy="252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08" name="Line 44"/>
          <p:cNvSpPr>
            <a:spLocks noChangeShapeType="1"/>
          </p:cNvSpPr>
          <p:nvPr/>
        </p:nvSpPr>
        <p:spPr bwMode="auto">
          <a:xfrm flipH="1">
            <a:off x="3214688" y="3559175"/>
            <a:ext cx="396875" cy="2508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09" name="Line 45"/>
          <p:cNvSpPr>
            <a:spLocks noChangeShapeType="1"/>
          </p:cNvSpPr>
          <p:nvPr/>
        </p:nvSpPr>
        <p:spPr bwMode="auto">
          <a:xfrm>
            <a:off x="3214688" y="3822700"/>
            <a:ext cx="396875" cy="252413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1163310" name="Text Box 46"/>
          <p:cNvSpPr txBox="1">
            <a:spLocks noChangeArrowheads="1"/>
          </p:cNvSpPr>
          <p:nvPr/>
        </p:nvSpPr>
        <p:spPr bwMode="auto">
          <a:xfrm>
            <a:off x="34925" y="6173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11" name="Text Box 47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12" name="Text Box 48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3313" name="Text Box 49"/>
          <p:cNvSpPr txBox="1">
            <a:spLocks noChangeArrowheads="1"/>
          </p:cNvSpPr>
          <p:nvPr/>
        </p:nvSpPr>
        <p:spPr bwMode="auto">
          <a:xfrm rot="16200000">
            <a:off x="3003550" y="3016251"/>
            <a:ext cx="3825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163314" name="Text Box 50"/>
          <p:cNvSpPr txBox="1">
            <a:spLocks noChangeArrowheads="1"/>
          </p:cNvSpPr>
          <p:nvPr/>
        </p:nvSpPr>
        <p:spPr bwMode="auto">
          <a:xfrm rot="2193181">
            <a:off x="2808288" y="1828800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3315" name="Text Box 51"/>
          <p:cNvSpPr txBox="1">
            <a:spLocks noChangeArrowheads="1"/>
          </p:cNvSpPr>
          <p:nvPr/>
        </p:nvSpPr>
        <p:spPr bwMode="auto">
          <a:xfrm rot="242177">
            <a:off x="2425700" y="332105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3316" name="Text Box 52"/>
          <p:cNvSpPr txBox="1">
            <a:spLocks noChangeArrowheads="1"/>
          </p:cNvSpPr>
          <p:nvPr/>
        </p:nvSpPr>
        <p:spPr bwMode="auto">
          <a:xfrm rot="-2247188">
            <a:off x="952500" y="258445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3317" name="Text Box 53"/>
          <p:cNvSpPr txBox="1">
            <a:spLocks noChangeArrowheads="1"/>
          </p:cNvSpPr>
          <p:nvPr/>
        </p:nvSpPr>
        <p:spPr bwMode="auto">
          <a:xfrm rot="-512574">
            <a:off x="3649663" y="3481388"/>
            <a:ext cx="3825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163318" name="Text Box 54"/>
          <p:cNvSpPr txBox="1">
            <a:spLocks noChangeArrowheads="1"/>
          </p:cNvSpPr>
          <p:nvPr/>
        </p:nvSpPr>
        <p:spPr bwMode="auto">
          <a:xfrm rot="3040390">
            <a:off x="808038" y="1755775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3319" name="Text Box 55"/>
          <p:cNvSpPr txBox="1">
            <a:spLocks noChangeArrowheads="1"/>
          </p:cNvSpPr>
          <p:nvPr/>
        </p:nvSpPr>
        <p:spPr bwMode="auto">
          <a:xfrm rot="-383598">
            <a:off x="3600450" y="373380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163320" name="Text Box 56"/>
          <p:cNvSpPr txBox="1">
            <a:spLocks noChangeArrowheads="1"/>
          </p:cNvSpPr>
          <p:nvPr/>
        </p:nvSpPr>
        <p:spPr bwMode="auto">
          <a:xfrm rot="2461762">
            <a:off x="3743325" y="2581275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163321" name="Text Box 57"/>
          <p:cNvSpPr txBox="1">
            <a:spLocks noChangeArrowheads="1"/>
          </p:cNvSpPr>
          <p:nvPr/>
        </p:nvSpPr>
        <p:spPr bwMode="auto">
          <a:xfrm rot="242177">
            <a:off x="2735263" y="3700463"/>
            <a:ext cx="3825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3322" name="Text Box 58"/>
          <p:cNvSpPr txBox="1">
            <a:spLocks noChangeArrowheads="1"/>
          </p:cNvSpPr>
          <p:nvPr/>
        </p:nvSpPr>
        <p:spPr bwMode="auto">
          <a:xfrm rot="-2544847">
            <a:off x="4284663" y="3644900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1163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16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63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63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16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6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6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2" dur="500"/>
                                        <p:tgtEl>
                                          <p:spTgt spid="1163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16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6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6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116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6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6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5" dur="500"/>
                                        <p:tgtEl>
                                          <p:spTgt spid="1163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1" dur="500"/>
                                        <p:tgtEl>
                                          <p:spTgt spid="116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6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6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1" dur="500"/>
                                        <p:tgtEl>
                                          <p:spTgt spid="1163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7" dur="500"/>
                                        <p:tgtEl>
                                          <p:spTgt spid="116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6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6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6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1" dur="500"/>
                                        <p:tgtEl>
                                          <p:spTgt spid="116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6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8" dur="500"/>
                                        <p:tgtEl>
                                          <p:spTgt spid="1163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4" dur="500"/>
                                        <p:tgtEl>
                                          <p:spTgt spid="116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6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6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63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6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16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16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3" dur="500"/>
                                        <p:tgtEl>
                                          <p:spTgt spid="116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6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40" dur="500"/>
                                        <p:tgtEl>
                                          <p:spTgt spid="1163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63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163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16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63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6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63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63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63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63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16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63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16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16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5" dur="500"/>
                                        <p:tgtEl>
                                          <p:spTgt spid="116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16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16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500"/>
                                        <p:tgtEl>
                                          <p:spTgt spid="116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98" dur="500"/>
                                        <p:tgtEl>
                                          <p:spTgt spid="1163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16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06" dur="500"/>
                                        <p:tgtEl>
                                          <p:spTgt spid="1163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63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63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81" grpId="0" animBg="1"/>
      <p:bldP spid="1163281" grpId="1" animBg="1"/>
      <p:bldP spid="1163282" grpId="0" animBg="1"/>
      <p:bldP spid="1163282" grpId="1" animBg="1"/>
      <p:bldP spid="1163283" grpId="0" animBg="1"/>
      <p:bldP spid="1163283" grpId="1" animBg="1"/>
      <p:bldP spid="1163284" grpId="0"/>
      <p:bldP spid="1163285" grpId="0"/>
      <p:bldP spid="1163286" grpId="0"/>
      <p:bldP spid="1163287" grpId="0"/>
      <p:bldP spid="1163288" grpId="0"/>
      <p:bldP spid="1163289" grpId="0" animBg="1"/>
      <p:bldP spid="1163289" grpId="1" animBg="1"/>
      <p:bldP spid="1163291" grpId="0" animBg="1"/>
      <p:bldP spid="1163291" grpId="1" animBg="1"/>
      <p:bldP spid="1163295" grpId="0" animBg="1"/>
      <p:bldP spid="1163295" grpId="1" animBg="1"/>
      <p:bldP spid="1163296" grpId="0" animBg="1"/>
      <p:bldP spid="1163296" grpId="1" animBg="1"/>
      <p:bldP spid="1163297" grpId="0" animBg="1"/>
      <p:bldP spid="1163297" grpId="1" animBg="1"/>
      <p:bldP spid="1163298" grpId="0" animBg="1"/>
      <p:bldP spid="1163298" grpId="1" animBg="1"/>
      <p:bldP spid="1163299" grpId="0"/>
      <p:bldP spid="1163300" grpId="0"/>
      <p:bldP spid="1163301" grpId="0"/>
      <p:bldP spid="1163302" grpId="0"/>
      <p:bldP spid="1163303" grpId="0"/>
      <p:bldP spid="1163304" grpId="0" animBg="1"/>
      <p:bldP spid="1163304" grpId="1" animBg="1"/>
      <p:bldP spid="1163305" grpId="0" animBg="1"/>
      <p:bldP spid="1163305" grpId="1" animBg="1"/>
      <p:bldP spid="1163306" grpId="0" animBg="1"/>
      <p:bldP spid="1163306" grpId="1" animBg="1"/>
      <p:bldP spid="1163307" grpId="0" animBg="1"/>
      <p:bldP spid="1163307" grpId="1" animBg="1"/>
      <p:bldP spid="1163308" grpId="0" animBg="1"/>
      <p:bldP spid="1163308" grpId="1" animBg="1"/>
      <p:bldP spid="1163309" grpId="0" animBg="1"/>
      <p:bldP spid="1163309" grpId="1" animBg="1"/>
      <p:bldP spid="1163310" grpId="0"/>
      <p:bldP spid="1163311" grpId="0"/>
      <p:bldP spid="1163312" grpId="0"/>
      <p:bldP spid="1163313" grpId="0"/>
      <p:bldP spid="1163313" grpId="1"/>
      <p:bldP spid="1163314" grpId="0"/>
      <p:bldP spid="1163314" grpId="1"/>
      <p:bldP spid="1163315" grpId="0"/>
      <p:bldP spid="1163315" grpId="1"/>
      <p:bldP spid="1163316" grpId="0"/>
      <p:bldP spid="1163316" grpId="1"/>
      <p:bldP spid="1163317" grpId="0"/>
      <p:bldP spid="1163317" grpId="1"/>
      <p:bldP spid="1163318" grpId="0"/>
      <p:bldP spid="1163318" grpId="1"/>
      <p:bldP spid="1163319" grpId="0"/>
      <p:bldP spid="1163319" grpId="1"/>
      <p:bldP spid="1163320" grpId="0"/>
      <p:bldP spid="1163320" grpId="1"/>
      <p:bldP spid="1163321" grpId="0"/>
      <p:bldP spid="1163321" grpId="1"/>
      <p:bldP spid="1163322" grpId="0"/>
      <p:bldP spid="11633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CE59-7587-48AB-B960-37ACE630FDCC}" type="slidenum">
              <a:rPr lang="ru-RU"/>
              <a:pPr/>
              <a:t>28</a:t>
            </a:fld>
            <a:endParaRPr lang="ru-RU"/>
          </a:p>
        </p:txBody>
      </p:sp>
      <p:pic>
        <p:nvPicPr>
          <p:cNvPr id="916482" name="Picture 2" descr="e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916660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16661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916662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16663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16664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6665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6666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6667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6668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chemeClr val="bg1"/>
                      </a:solidFill>
                    </a:rPr>
                    <a:t>&amp;</a:t>
                  </a:r>
                  <a:r>
                    <a:rPr lang="ru-RU" sz="1600" b="0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16669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chemeClr val="bg1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916670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0A80-5671-44BA-9F96-F4EE0DAFD2A0}" type="slidenum">
              <a:rPr lang="ru-RU"/>
              <a:pPr/>
              <a:t>29</a:t>
            </a:fld>
            <a:endParaRPr lang="ru-RU"/>
          </a:p>
        </p:txBody>
      </p:sp>
      <p:grpSp>
        <p:nvGrpSpPr>
          <p:cNvPr id="1152002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5200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5200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5200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52006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2007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2008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200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20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5201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52012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2015" name="Rectangle 15"/>
          <p:cNvSpPr>
            <a:spLocks noGrp="1" noChangeArrowheads="1"/>
          </p:cNvSpPr>
          <p:nvPr>
            <p:ph type="title"/>
          </p:nvPr>
        </p:nvSpPr>
        <p:spPr>
          <a:xfrm>
            <a:off x="431800" y="327025"/>
            <a:ext cx="8532813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отсутствия полного теста</a:t>
            </a:r>
          </a:p>
        </p:txBody>
      </p:sp>
      <p:sp>
        <p:nvSpPr>
          <p:cNvPr id="1152018" name="Text Box 18"/>
          <p:cNvSpPr txBox="1">
            <a:spLocks noChangeArrowheads="1"/>
          </p:cNvSpPr>
          <p:nvPr/>
        </p:nvSpPr>
        <p:spPr bwMode="auto">
          <a:xfrm>
            <a:off x="142875" y="3536950"/>
            <a:ext cx="8689975" cy="27051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b="0"/>
              <a:t>Реализация неконформна для любой семантики с указанными ограничениями.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Действия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sz="1600" b="0"/>
              <a:t> и </a:t>
            </a:r>
            <a:r>
              <a:rPr lang="en-US" b="0">
                <a:latin typeface="Courier New" pitchFamily="49" charset="0"/>
              </a:rPr>
              <a:t>y</a:t>
            </a:r>
            <a:r>
              <a:rPr lang="ru-RU" sz="1600" b="0"/>
              <a:t> безопасны по всех состояниях реализации и спецификации.</a:t>
            </a:r>
          </a:p>
          <a:p>
            <a:pPr>
              <a:spcBef>
                <a:spcPct val="20000"/>
              </a:spcBef>
            </a:pPr>
            <a:r>
              <a:rPr lang="ru-RU" sz="1600" b="0"/>
              <a:t>Состояние </a:t>
            </a:r>
            <a:r>
              <a:rPr lang="ru-RU" b="0">
                <a:latin typeface="Courier New" pitchFamily="49" charset="0"/>
              </a:rPr>
              <a:t>1</a:t>
            </a:r>
            <a:r>
              <a:rPr lang="ru-RU" sz="1600" b="0"/>
              <a:t> реализации не соответствует </a:t>
            </a:r>
            <a:r>
              <a:rPr lang="ru-RU" b="0"/>
              <a:t> </a:t>
            </a:r>
            <a:r>
              <a:rPr lang="en-US" b="0"/>
              <a:t>s</a:t>
            </a:r>
            <a:r>
              <a:rPr lang="ru-RU" b="0" baseline="-25000"/>
              <a:t>0</a:t>
            </a:r>
            <a:r>
              <a:rPr lang="ru-RU" sz="1600" b="0"/>
              <a:t>, т.к. </a:t>
            </a:r>
            <a:r>
              <a:rPr lang="ru-RU" b="0">
                <a:latin typeface="Courier New" pitchFamily="49" charset="0"/>
              </a:rPr>
              <a:t>1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y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ru-RU" sz="1600" b="0"/>
              <a:t>, но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y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b="0">
                <a:latin typeface="Courier New" pitchFamily="49" charset="0"/>
                <a:sym typeface="Euclid Math One" pitchFamily="18" charset="2"/>
              </a:rPr>
              <a:t></a:t>
            </a:r>
            <a:r>
              <a:rPr lang="ru-RU" b="0">
                <a:latin typeface="Courier New" pitchFamily="49" charset="0"/>
              </a:rPr>
              <a:t>.</a:t>
            </a:r>
            <a:r>
              <a:rPr lang="ru-RU">
                <a:latin typeface="Courier New" pitchFamily="49" charset="0"/>
              </a:rPr>
              <a:t> </a:t>
            </a:r>
          </a:p>
          <a:p>
            <a:r>
              <a:rPr lang="ru-RU" sz="1600" b="0"/>
              <a:t>Состояние </a:t>
            </a:r>
            <a:r>
              <a:rPr lang="ru-RU" b="0">
                <a:latin typeface="Courier New" pitchFamily="49" charset="0"/>
              </a:rPr>
              <a:t>1</a:t>
            </a:r>
            <a:r>
              <a:rPr lang="ru-RU" sz="1600" b="0"/>
              <a:t> реализации не соответствует другому состоянию спецификации,</a:t>
            </a:r>
          </a:p>
          <a:p>
            <a:r>
              <a:rPr lang="ru-RU" sz="1600" b="0"/>
              <a:t>т.к.</a:t>
            </a:r>
            <a:r>
              <a:rPr lang="ru-RU" b="0"/>
              <a:t> </a:t>
            </a:r>
            <a:r>
              <a:rPr lang="ru-RU" b="0">
                <a:latin typeface="Courier New" pitchFamily="49" charset="0"/>
              </a:rPr>
              <a:t>1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b="0">
                <a:latin typeface="Courier New" pitchFamily="49" charset="0"/>
              </a:rPr>
              <a:t>x,x,…</a:t>
            </a:r>
            <a:r>
              <a:rPr lang="en-US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sz="1600" b="0">
                <a:sym typeface="Euclid Symbol" pitchFamily="18" charset="2"/>
              </a:rPr>
              <a:t> </a:t>
            </a:r>
            <a:r>
              <a:rPr lang="ru-RU" sz="1600" b="0"/>
              <a:t>для любого числа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x</a:t>
            </a:r>
            <a:r>
              <a:rPr lang="ru-RU" b="0"/>
              <a:t>, </a:t>
            </a:r>
            <a:r>
              <a:rPr lang="ru-RU" sz="1600" b="0"/>
              <a:t>а в спецификации это есть только для</a:t>
            </a:r>
            <a:r>
              <a:rPr lang="ru-RU" b="0"/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 baseline="-25000">
                <a:latin typeface="Courier New" pitchFamily="49" charset="0"/>
              </a:rPr>
              <a:t>0</a:t>
            </a:r>
            <a:r>
              <a:rPr lang="ru-RU" b="0"/>
              <a:t>.</a:t>
            </a:r>
          </a:p>
          <a:p>
            <a:r>
              <a:rPr lang="ru-RU" sz="1600" b="0">
                <a:sym typeface="Symbol" pitchFamily="18" charset="2"/>
              </a:rPr>
              <a:t>Через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ru-RU" sz="1600" b="0">
                <a:sym typeface="Symbol" pitchFamily="18" charset="2"/>
              </a:rPr>
              <a:t> обозначим под-</a:t>
            </a:r>
            <a:r>
              <a:rPr lang="en-US" sz="1600" b="0">
                <a:sym typeface="Symbol" pitchFamily="18" charset="2"/>
              </a:rPr>
              <a:t>LTS</a:t>
            </a:r>
            <a:r>
              <a:rPr lang="ru-RU" sz="1600" b="0">
                <a:sym typeface="Symbol" pitchFamily="18" charset="2"/>
              </a:rPr>
              <a:t> реализации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sz="1600" b="0">
                <a:sym typeface="Symbol" pitchFamily="18" charset="2"/>
              </a:rPr>
              <a:t>, содержащую состояния </a:t>
            </a:r>
            <a:r>
              <a:rPr lang="ru-RU" b="0">
                <a:latin typeface="Courier New" pitchFamily="49" charset="0"/>
                <a:sym typeface="Symbol" pitchFamily="18" charset="2"/>
              </a:rPr>
              <a:t>0,1,…,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и все</a:t>
            </a:r>
          </a:p>
          <a:p>
            <a:r>
              <a:rPr lang="ru-RU" sz="1600" b="0">
                <a:sym typeface="Symbol" pitchFamily="18" charset="2"/>
              </a:rPr>
              <a:t>переходы между ними.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>
                <a:latin typeface="Courier New" pitchFamily="49" charset="0"/>
                <a:sym typeface="Symbol" pitchFamily="18" charset="2"/>
              </a:rPr>
              <a:t>S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для каждого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sz="1600" b="0">
                <a:sym typeface="Symbol" pitchFamily="18" charset="2"/>
              </a:rPr>
              <a:t>, т.к.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</a:t>
            </a:r>
            <a:r>
              <a:rPr lang="en-US" sz="1600" b="0">
                <a:sym typeface="Symbol" pitchFamily="18" charset="2"/>
              </a:rPr>
              <a:t> </a:t>
            </a:r>
            <a:r>
              <a:rPr lang="ru-RU" sz="1600" b="0">
                <a:sym typeface="Symbol" pitchFamily="18" charset="2"/>
              </a:rPr>
              <a:t>совпадает с частью </a:t>
            </a:r>
            <a:r>
              <a:rPr lang="en-US">
                <a:latin typeface="Courier New" pitchFamily="49" charset="0"/>
                <a:sym typeface="Symbol" pitchFamily="18" charset="2"/>
              </a:rPr>
              <a:t>S</a:t>
            </a:r>
            <a:r>
              <a:rPr lang="ru-RU" sz="1600" b="0">
                <a:sym typeface="Symbol" pitchFamily="18" charset="2"/>
              </a:rPr>
              <a:t>.</a:t>
            </a:r>
          </a:p>
          <a:p>
            <a:r>
              <a:rPr lang="ru-RU" sz="1600" b="0">
                <a:sym typeface="Symbol" pitchFamily="18" charset="2"/>
              </a:rPr>
              <a:t>Любой тест за конечное время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может исследовать часть реализации, содержащую</a:t>
            </a:r>
          </a:p>
          <a:p>
            <a:r>
              <a:rPr lang="ru-RU" sz="1600" b="0">
                <a:sym typeface="Symbol" pitchFamily="18" charset="2"/>
              </a:rPr>
              <a:t>не более 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состояний, и не может различить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b="0">
                <a:latin typeface="Courier New" pitchFamily="49" charset="0"/>
                <a:sym typeface="Symbol" pitchFamily="18" charset="2"/>
              </a:rPr>
              <a:t>(</a:t>
            </a:r>
            <a:r>
              <a:rPr lang="en-US" b="0">
                <a:latin typeface="Courier New" pitchFamily="49" charset="0"/>
                <a:sym typeface="Symbol" pitchFamily="18" charset="2"/>
              </a:rPr>
              <a:t>n</a:t>
            </a:r>
            <a:r>
              <a:rPr lang="ru-RU" b="0">
                <a:latin typeface="Courier New" pitchFamily="49" charset="0"/>
                <a:sym typeface="Symbol" pitchFamily="18" charset="2"/>
              </a:rPr>
              <a:t>) </a:t>
            </a:r>
            <a:r>
              <a:rPr lang="ru-RU" sz="1600" b="0">
                <a:sym typeface="Symbol" pitchFamily="18" charset="2"/>
              </a:rPr>
              <a:t>и 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en-US">
                <a:latin typeface="Courier New" pitchFamily="49" charset="0"/>
                <a:sym typeface="Symbol" pitchFamily="18" charset="2"/>
              </a:rPr>
              <a:t>I</a:t>
            </a:r>
            <a:r>
              <a:rPr lang="ru-RU" sz="1600" b="0">
                <a:sym typeface="Symbol" pitchFamily="18" charset="2"/>
              </a:rPr>
              <a:t>.</a:t>
            </a:r>
            <a:endParaRPr lang="ru-RU" sz="1600">
              <a:sym typeface="Symbol" pitchFamily="18" charset="2"/>
            </a:endParaRPr>
          </a:p>
        </p:txBody>
      </p:sp>
      <p:pic>
        <p:nvPicPr>
          <p:cNvPr id="1152019" name="Picture 19" descr="Отсутствие полного тес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96938"/>
            <a:ext cx="7597775" cy="25320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0EA1-E61E-4744-9AF0-CEA90D9111E9}" type="slidenum">
              <a:rPr lang="ru-RU"/>
              <a:pPr/>
              <a:t>3</a:t>
            </a:fld>
            <a:endParaRPr lang="ru-RU"/>
          </a:p>
        </p:txBody>
      </p:sp>
      <p:sp>
        <p:nvSpPr>
          <p:cNvPr id="1092652" name="Rectangle 44"/>
          <p:cNvSpPr>
            <a:spLocks noChangeArrowheads="1"/>
          </p:cNvSpPr>
          <p:nvPr/>
        </p:nvSpPr>
        <p:spPr bwMode="auto">
          <a:xfrm>
            <a:off x="3311525" y="3644900"/>
            <a:ext cx="5292725" cy="143986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ru-RU"/>
          </a:p>
        </p:txBody>
      </p:sp>
      <p:cxnSp>
        <p:nvCxnSpPr>
          <p:cNvPr id="1092611" name="AutoShape 3"/>
          <p:cNvCxnSpPr>
            <a:cxnSpLocks noChangeShapeType="1"/>
            <a:stCxn id="1092638" idx="0"/>
            <a:endCxn id="1092637" idx="0"/>
          </p:cNvCxnSpPr>
          <p:nvPr/>
        </p:nvCxnSpPr>
        <p:spPr bwMode="auto">
          <a:xfrm flipV="1">
            <a:off x="1446213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092612" name="AutoShape 4"/>
          <p:cNvCxnSpPr>
            <a:cxnSpLocks noChangeShapeType="1"/>
            <a:stCxn id="1092637" idx="1"/>
            <a:endCxn id="1092638" idx="1"/>
          </p:cNvCxnSpPr>
          <p:nvPr/>
        </p:nvCxnSpPr>
        <p:spPr bwMode="auto">
          <a:xfrm>
            <a:off x="1590675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sp>
        <p:nvSpPr>
          <p:cNvPr id="109261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взаимодействия</a:t>
            </a:r>
          </a:p>
        </p:txBody>
      </p:sp>
      <p:grpSp>
        <p:nvGrpSpPr>
          <p:cNvPr id="1092614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92615" name="Text Box 7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92616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92617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9261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619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620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621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62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9262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92624" name="Text Box 1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92625" name="AutoShape 17"/>
          <p:cNvSpPr>
            <a:spLocks noChangeArrowheads="1"/>
          </p:cNvSpPr>
          <p:nvPr/>
        </p:nvSpPr>
        <p:spPr bwMode="auto">
          <a:xfrm>
            <a:off x="731838" y="2708275"/>
            <a:ext cx="16430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  <p:sp>
        <p:nvSpPr>
          <p:cNvPr id="1092626" name="AutoShape 18"/>
          <p:cNvSpPr>
            <a:spLocks noChangeArrowheads="1"/>
          </p:cNvSpPr>
          <p:nvPr/>
        </p:nvSpPr>
        <p:spPr bwMode="auto">
          <a:xfrm>
            <a:off x="782638" y="1160463"/>
            <a:ext cx="1543050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Окружение</a:t>
            </a:r>
          </a:p>
        </p:txBody>
      </p:sp>
      <p:sp>
        <p:nvSpPr>
          <p:cNvPr id="1092627" name="Text Box 19"/>
          <p:cNvSpPr txBox="1">
            <a:spLocks noChangeArrowheads="1"/>
          </p:cNvSpPr>
          <p:nvPr/>
        </p:nvSpPr>
        <p:spPr bwMode="auto">
          <a:xfrm>
            <a:off x="107950" y="2024063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/>
              <a:t>воздействие</a:t>
            </a:r>
          </a:p>
        </p:txBody>
      </p:sp>
      <p:sp>
        <p:nvSpPr>
          <p:cNvPr id="1092628" name="Text Box 20"/>
          <p:cNvSpPr txBox="1">
            <a:spLocks noChangeArrowheads="1"/>
          </p:cNvSpPr>
          <p:nvPr/>
        </p:nvSpPr>
        <p:spPr bwMode="auto">
          <a:xfrm>
            <a:off x="1554163" y="20240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/>
              <a:t>наблюдение</a:t>
            </a:r>
          </a:p>
        </p:txBody>
      </p:sp>
      <p:sp>
        <p:nvSpPr>
          <p:cNvPr id="1092630" name="Text Box 22"/>
          <p:cNvSpPr txBox="1">
            <a:spLocks noChangeArrowheads="1"/>
          </p:cNvSpPr>
          <p:nvPr/>
        </p:nvSpPr>
        <p:spPr bwMode="auto">
          <a:xfrm>
            <a:off x="3309938" y="2701925"/>
            <a:ext cx="4714875" cy="776288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i="1"/>
              <a:t>Наблюдение</a:t>
            </a:r>
            <a:r>
              <a:rPr lang="ru-RU" b="0"/>
              <a:t> =	</a:t>
            </a:r>
            <a:r>
              <a:rPr lang="ru-RU" b="0" i="1"/>
              <a:t>Внешнее</a:t>
            </a:r>
            <a:r>
              <a:rPr lang="ru-RU" b="0"/>
              <a:t> </a:t>
            </a:r>
            <a:r>
              <a:rPr lang="ru-RU" b="0" i="1"/>
              <a:t>действие</a:t>
            </a:r>
            <a:r>
              <a:rPr lang="ru-RU" sz="1600" b="0"/>
              <a:t>,</a:t>
            </a:r>
            <a:br>
              <a:rPr lang="ru-RU" sz="1600" b="0"/>
            </a:br>
            <a:r>
              <a:rPr lang="ru-RU" sz="1600" b="0"/>
              <a:t>		выполняемое реализацией</a:t>
            </a:r>
          </a:p>
        </p:txBody>
      </p:sp>
      <p:sp>
        <p:nvSpPr>
          <p:cNvPr id="1092632" name="Text Box 24"/>
          <p:cNvSpPr txBox="1">
            <a:spLocks noChangeArrowheads="1"/>
          </p:cNvSpPr>
          <p:nvPr/>
        </p:nvSpPr>
        <p:spPr bwMode="auto">
          <a:xfrm>
            <a:off x="3132138" y="1441450"/>
            <a:ext cx="5884862" cy="776288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i="1"/>
              <a:t>Воздействие</a:t>
            </a:r>
            <a:r>
              <a:rPr lang="ru-RU" b="0"/>
              <a:t> =</a:t>
            </a:r>
            <a:r>
              <a:rPr lang="ru-RU" sz="1600" b="0"/>
              <a:t> Нажатие </a:t>
            </a:r>
            <a:r>
              <a:rPr lang="ru-RU" b="0" i="1"/>
              <a:t>кнопки</a:t>
            </a:r>
            <a:r>
              <a:rPr lang="ru-RU" sz="1600" b="0"/>
              <a:t>, разрешающей</a:t>
            </a:r>
            <a:br>
              <a:rPr lang="ru-RU" sz="1600" b="0"/>
            </a:br>
            <a:r>
              <a:rPr lang="ru-RU" sz="1600" b="0"/>
              <a:t>реализации выполнять действие из некоторого множества</a:t>
            </a:r>
          </a:p>
        </p:txBody>
      </p:sp>
      <p:sp>
        <p:nvSpPr>
          <p:cNvPr id="1092633" name="Text Box 25"/>
          <p:cNvSpPr txBox="1">
            <a:spLocks noChangeArrowheads="1"/>
          </p:cNvSpPr>
          <p:nvPr/>
        </p:nvSpPr>
        <p:spPr bwMode="auto">
          <a:xfrm>
            <a:off x="5305425" y="3641725"/>
            <a:ext cx="322738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Times New Roman" pitchFamily="18" charset="0"/>
              </a:rPr>
              <a:t>L</a:t>
            </a:r>
            <a:r>
              <a:rPr lang="ru-RU" b="0"/>
              <a:t> </a:t>
            </a:r>
            <a:r>
              <a:rPr lang="ru-RU" sz="1600" b="0"/>
              <a:t>- алфавит внешних действий</a:t>
            </a:r>
          </a:p>
          <a:p>
            <a:pPr>
              <a:lnSpc>
                <a:spcPct val="150000"/>
              </a:lnSpc>
            </a:pPr>
            <a:r>
              <a:rPr lang="ru-RU" sz="1600">
                <a:sym typeface="Symbol" pitchFamily="18" charset="2"/>
              </a:rPr>
              <a:t>«набор кнопок»</a:t>
            </a:r>
            <a:r>
              <a:rPr lang="en-US" b="0"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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1600" b="0">
                <a:sym typeface="Symbol" pitchFamily="18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0">
                <a:latin typeface="Courier New" pitchFamily="49" charset="0"/>
                <a:sym typeface="Symbol" pitchFamily="18" charset="2"/>
              </a:rPr>
              <a:t> </a:t>
            </a:r>
            <a:r>
              <a:rPr lang="ru-RU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sz="1600">
                <a:sym typeface="Symbol" pitchFamily="18" charset="2"/>
              </a:rPr>
              <a:t>«набор кнопок»</a:t>
            </a:r>
            <a:r>
              <a:rPr lang="en-US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>
                <a:latin typeface="Times New Roman" pitchFamily="18" charset="0"/>
                <a:sym typeface="Symbol" pitchFamily="18" charset="2"/>
              </a:rPr>
              <a:t>L</a:t>
            </a:r>
          </a:p>
        </p:txBody>
      </p:sp>
      <p:sp>
        <p:nvSpPr>
          <p:cNvPr id="1092634" name="Text Box 26"/>
          <p:cNvSpPr txBox="1">
            <a:spLocks noChangeArrowheads="1"/>
          </p:cNvSpPr>
          <p:nvPr/>
        </p:nvSpPr>
        <p:spPr bwMode="auto">
          <a:xfrm>
            <a:off x="3368675" y="4003675"/>
            <a:ext cx="163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1"/>
              <a:t>Семантика</a:t>
            </a:r>
            <a:r>
              <a:rPr lang="ru-RU" b="0"/>
              <a:t> =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2635" name="Text Box 27"/>
          <p:cNvSpPr txBox="1">
            <a:spLocks noChangeArrowheads="1"/>
          </p:cNvSpPr>
          <p:nvPr/>
        </p:nvSpPr>
        <p:spPr bwMode="auto">
          <a:xfrm>
            <a:off x="900113" y="5408613"/>
            <a:ext cx="6808787" cy="579437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2800">
                <a:latin typeface="Courier New" pitchFamily="49" charset="0"/>
                <a:sym typeface="Symbol" pitchFamily="18" charset="2"/>
              </a:rPr>
              <a:t>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b="0" i="1">
                <a:sym typeface="Symbol" pitchFamily="18" charset="2"/>
              </a:rPr>
              <a:t>= </a:t>
            </a:r>
            <a:r>
              <a:rPr lang="ru-RU" b="0" i="1"/>
              <a:t>Внутреннее действие</a:t>
            </a:r>
            <a:r>
              <a:rPr lang="ru-RU" b="0"/>
              <a:t> </a:t>
            </a:r>
            <a:r>
              <a:rPr lang="ru-RU" sz="1600" b="0"/>
              <a:t>(ненаблюдаемо и всегда разрешено)</a:t>
            </a:r>
          </a:p>
        </p:txBody>
      </p:sp>
      <p:sp>
        <p:nvSpPr>
          <p:cNvPr id="1092637" name="Line 29"/>
          <p:cNvSpPr>
            <a:spLocks noChangeShapeType="1"/>
          </p:cNvSpPr>
          <p:nvPr/>
        </p:nvSpPr>
        <p:spPr bwMode="auto">
          <a:xfrm>
            <a:off x="1446213" y="1700213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2638" name="Line 30"/>
          <p:cNvSpPr>
            <a:spLocks noChangeShapeType="1"/>
          </p:cNvSpPr>
          <p:nvPr/>
        </p:nvSpPr>
        <p:spPr bwMode="auto">
          <a:xfrm>
            <a:off x="1446213" y="2708275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2640" name="Text Box 32"/>
          <p:cNvSpPr txBox="1">
            <a:spLocks noChangeArrowheads="1"/>
          </p:cNvSpPr>
          <p:nvPr/>
        </p:nvSpPr>
        <p:spPr bwMode="auto">
          <a:xfrm>
            <a:off x="34925" y="5949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2641" name="Text Box 33"/>
          <p:cNvSpPr txBox="1">
            <a:spLocks noChangeArrowheads="1"/>
          </p:cNvSpPr>
          <p:nvPr/>
        </p:nvSpPr>
        <p:spPr bwMode="auto">
          <a:xfrm>
            <a:off x="34925" y="61372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2642" name="Text Box 34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2643" name="Text Box 35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2647" name="Text Box 39"/>
          <p:cNvSpPr txBox="1">
            <a:spLocks noChangeArrowheads="1"/>
          </p:cNvSpPr>
          <p:nvPr/>
        </p:nvSpPr>
        <p:spPr bwMode="auto">
          <a:xfrm rot="5400000">
            <a:off x="684213" y="1582738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2648" name="Text Box 40"/>
          <p:cNvSpPr txBox="1">
            <a:spLocks noChangeArrowheads="1"/>
          </p:cNvSpPr>
          <p:nvPr/>
        </p:nvSpPr>
        <p:spPr bwMode="auto">
          <a:xfrm rot="16200000">
            <a:off x="1943100" y="2151063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2650" name="AutoShape 42"/>
          <p:cNvSpPr>
            <a:spLocks/>
          </p:cNvSpPr>
          <p:nvPr/>
        </p:nvSpPr>
        <p:spPr bwMode="auto">
          <a:xfrm>
            <a:off x="5003800" y="3752850"/>
            <a:ext cx="360363" cy="1081088"/>
          </a:xfrm>
          <a:prstGeom prst="leftBrace">
            <a:avLst>
              <a:gd name="adj1" fmla="val 2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9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9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500" fill="hold"/>
                                        <p:tgtEl>
                                          <p:spTgt spid="1092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9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555 L 0.10034 0.0826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92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" fill="hold"/>
                                        <p:tgtEl>
                                          <p:spTgt spid="1092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92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2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4.44444E-6 L 0.2342 -0.0391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92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35 0.08264 L 0.09653 0.2821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92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9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9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-0.03912 L 0.2342 0.32825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92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9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53 0.28218 L -0.16718 0.4817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092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1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9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9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640" grpId="0"/>
      <p:bldP spid="1092641" grpId="0"/>
      <p:bldP spid="1092642" grpId="0"/>
      <p:bldP spid="1092643" grpId="0"/>
      <p:bldP spid="1092647" grpId="0"/>
      <p:bldP spid="1092647" grpId="1"/>
      <p:bldP spid="1092647" grpId="2"/>
      <p:bldP spid="1092647" grpId="3"/>
      <p:bldP spid="1092647" grpId="4"/>
      <p:bldP spid="1092648" grpId="0"/>
      <p:bldP spid="1092648" grpId="1"/>
      <p:bldP spid="1092648" grpId="2"/>
      <p:bldP spid="1092648" grpId="3"/>
      <p:bldP spid="1092648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C072-5F06-4C9A-9ED7-C32F13076C34}" type="slidenum">
              <a:rPr lang="ru-RU"/>
              <a:pPr/>
              <a:t>30</a:t>
            </a:fld>
            <a:endParaRPr lang="ru-RU"/>
          </a:p>
        </p:txBody>
      </p:sp>
      <p:grpSp>
        <p:nvGrpSpPr>
          <p:cNvPr id="1156098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5609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5610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5610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5610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610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610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610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61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561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56108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6110" name="Rectangle 14"/>
          <p:cNvSpPr>
            <a:spLocks noGrp="1" noChangeArrowheads="1"/>
          </p:cNvSpPr>
          <p:nvPr>
            <p:ph type="title"/>
          </p:nvPr>
        </p:nvSpPr>
        <p:spPr>
          <a:xfrm>
            <a:off x="431800" y="174625"/>
            <a:ext cx="8532813" cy="8509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симуляции с трассовой конформностью</a:t>
            </a:r>
            <a:r>
              <a:rPr lang="ru-RU"/>
              <a:t> </a:t>
            </a:r>
          </a:p>
        </p:txBody>
      </p:sp>
      <p:sp>
        <p:nvSpPr>
          <p:cNvPr id="1156111" name="Text Box 15"/>
          <p:cNvSpPr txBox="1">
            <a:spLocks noChangeArrowheads="1"/>
          </p:cNvSpPr>
          <p:nvPr/>
        </p:nvSpPr>
        <p:spPr bwMode="auto">
          <a:xfrm>
            <a:off x="142875" y="1052513"/>
            <a:ext cx="8821738" cy="519747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В трассовой теории конформности гипотеза о безопасности основывается на трассах реализации и спецификации и не требует соответствия состояний. </a:t>
            </a:r>
          </a:p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Для LTS </a:t>
            </a:r>
            <a:r>
              <a:rPr lang="ru-RU" altLang="zh-TW">
                <a:latin typeface="Courier New" pitchFamily="49" charset="0"/>
              </a:rPr>
              <a:t>S</a:t>
            </a:r>
            <a:r>
              <a:rPr lang="ru-RU" altLang="zh-TW" sz="1600" b="0"/>
              <a:t> множество ее трасс с отказами из 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altLang="zh-TW">
                <a:latin typeface="Times New Roman" pitchFamily="18" charset="0"/>
              </a:rPr>
              <a:t>Q</a:t>
            </a:r>
            <a:r>
              <a:rPr lang="ru-RU" altLang="zh-TW" sz="1600" b="0"/>
              <a:t> обозначим через </a:t>
            </a:r>
            <a:r>
              <a:rPr lang="ru-RU" altLang="zh-TW" i="1">
                <a:latin typeface="Times New Roman" pitchFamily="18" charset="0"/>
              </a:rPr>
              <a:t>T</a:t>
            </a:r>
            <a:r>
              <a:rPr lang="ru-RU" altLang="zh-TW" b="0">
                <a:latin typeface="Courier New" pitchFamily="49" charset="0"/>
              </a:rPr>
              <a:t>(</a:t>
            </a:r>
            <a:r>
              <a:rPr lang="ru-RU" altLang="zh-TW">
                <a:latin typeface="Courier New" pitchFamily="49" charset="0"/>
              </a:rPr>
              <a:t>S</a:t>
            </a:r>
            <a:r>
              <a:rPr lang="ru-RU" altLang="zh-TW" b="0">
                <a:latin typeface="Courier New" pitchFamily="49" charset="0"/>
              </a:rPr>
              <a:t>)</a:t>
            </a:r>
            <a:r>
              <a:rPr lang="ru-RU" altLang="zh-TW" sz="1600" b="0"/>
              <a:t>. </a:t>
            </a:r>
          </a:p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Для реализации </a:t>
            </a:r>
            <a:r>
              <a:rPr lang="ru-RU" altLang="zh-TW">
                <a:latin typeface="Courier New" pitchFamily="49" charset="0"/>
              </a:rPr>
              <a:t>I</a:t>
            </a:r>
            <a:r>
              <a:rPr lang="ru-RU" altLang="zh-TW" sz="1600" b="0"/>
              <a:t> определяется отношение </a:t>
            </a:r>
            <a:r>
              <a:rPr lang="ru-RU" altLang="zh-TW" i="1">
                <a:latin typeface="Times New Roman" pitchFamily="18" charset="0"/>
              </a:rPr>
              <a:t>safe in</a:t>
            </a:r>
            <a:r>
              <a:rPr lang="ru-RU" altLang="zh-TW" sz="1600" b="0"/>
              <a:t> безопасности кнопки </a:t>
            </a:r>
            <a:r>
              <a:rPr lang="ru-RU" altLang="zh-TW" b="0">
                <a:latin typeface="Courier New" pitchFamily="49" charset="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ru-RU" altLang="zh-TW">
                <a:latin typeface="Times New Roman" pitchFamily="18" charset="0"/>
              </a:rPr>
              <a:t>Q</a:t>
            </a:r>
            <a:r>
              <a:rPr lang="ru-RU" altLang="zh-TW" sz="1600" b="0"/>
              <a:t> после трассы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</a:t>
            </a:r>
            <a:r>
              <a:rPr lang="ru-RU" altLang="zh-TW" i="1">
                <a:latin typeface="Times New Roman" pitchFamily="18" charset="0"/>
              </a:rPr>
              <a:t>T</a:t>
            </a:r>
            <a:r>
              <a:rPr lang="ru-RU" altLang="zh-TW" b="0">
                <a:latin typeface="Courier New" pitchFamily="49" charset="0"/>
              </a:rPr>
              <a:t>(</a:t>
            </a:r>
            <a:r>
              <a:rPr lang="ru-RU" altLang="zh-TW">
                <a:latin typeface="Courier New" pitchFamily="49" charset="0"/>
              </a:rPr>
              <a:t>I</a:t>
            </a:r>
            <a:r>
              <a:rPr lang="ru-RU" altLang="zh-TW" b="0">
                <a:latin typeface="Courier New" pitchFamily="49" charset="0"/>
              </a:rPr>
              <a:t>)</a:t>
            </a:r>
            <a:r>
              <a:rPr lang="ru-RU" altLang="zh-TW" sz="1600" b="0"/>
              <a:t>:</a:t>
            </a:r>
            <a:endParaRPr lang="en-US" altLang="zh-TW" sz="1600" b="0">
              <a:ea typeface="新細明體" charset="-120"/>
            </a:endParaRPr>
          </a:p>
          <a:p>
            <a:pPr marL="342900" indent="-342900">
              <a:spcBef>
                <a:spcPct val="40000"/>
              </a:spcBef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in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i="1">
                <a:latin typeface="Times New Roman" pitchFamily="18" charset="0"/>
              </a:rPr>
              <a:t>after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Euclid Extra" pitchFamily="18" charset="2"/>
              </a:rPr>
              <a:t>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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))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&amp;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z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z,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&amp;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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Если кнопка безопасна по </a:t>
            </a:r>
            <a:r>
              <a:rPr lang="ru-RU" altLang="zh-TW" i="1">
                <a:latin typeface="Times New Roman" pitchFamily="18" charset="0"/>
              </a:rPr>
              <a:t>safe in</a:t>
            </a:r>
            <a:r>
              <a:rPr lang="ru-RU" altLang="zh-TW" sz="1600" b="0"/>
              <a:t> после трассы, она безопасна в каждом состоянии после этой трассы: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altLang="zh-TW" b="0">
                <a:latin typeface="Courier New" pitchFamily="49" charset="0"/>
              </a:rPr>
              <a:t>i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 b="0">
                <a:latin typeface="Courier New" pitchFamily="49" charset="0"/>
              </a:rPr>
              <a:t>(</a:t>
            </a:r>
            <a:r>
              <a:rPr lang="ru-RU" altLang="zh-TW">
                <a:latin typeface="Courier New" pitchFamily="49" charset="0"/>
              </a:rPr>
              <a:t>I</a:t>
            </a:r>
            <a:r>
              <a:rPr lang="ru-RU" altLang="zh-TW" b="0">
                <a:latin typeface="Times New Roman" pitchFamily="18" charset="0"/>
              </a:rPr>
              <a:t> </a:t>
            </a:r>
            <a:r>
              <a:rPr lang="ru-RU" altLang="zh-TW" i="1">
                <a:latin typeface="Times New Roman" pitchFamily="18" charset="0"/>
              </a:rPr>
              <a:t>after</a:t>
            </a:r>
            <a:r>
              <a:rPr lang="ru-RU" altLang="zh-TW" b="0">
                <a:latin typeface="Times New Roman" pitchFamily="18" charset="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ru-RU" altLang="zh-TW" b="0">
                <a:latin typeface="Courier New" pitchFamily="49" charset="0"/>
              </a:rPr>
              <a:t>) P</a:t>
            </a:r>
            <a:r>
              <a:rPr lang="ru-RU" altLang="zh-TW" b="0">
                <a:latin typeface="Times New Roman" pitchFamily="18" charset="0"/>
              </a:rPr>
              <a:t> </a:t>
            </a:r>
            <a:r>
              <a:rPr lang="ru-RU" altLang="zh-TW" i="1">
                <a:latin typeface="Times New Roman" pitchFamily="18" charset="0"/>
              </a:rPr>
              <a:t>safe</a:t>
            </a:r>
            <a:r>
              <a:rPr lang="ru-RU" altLang="zh-TW" b="0">
                <a:latin typeface="Times New Roman" pitchFamily="18" charset="0"/>
              </a:rPr>
              <a:t> </a:t>
            </a:r>
            <a:r>
              <a:rPr lang="ru-RU" altLang="zh-TW" b="0">
                <a:latin typeface="Courier New" pitchFamily="49" charset="0"/>
              </a:rPr>
              <a:t>i</a:t>
            </a:r>
            <a:r>
              <a:rPr lang="ru-RU" altLang="zh-TW" sz="1600" b="0"/>
              <a:t>.</a:t>
            </a:r>
          </a:p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Для спецификации отношение </a:t>
            </a:r>
            <a:r>
              <a:rPr lang="ru-RU" altLang="zh-TW" i="1">
                <a:latin typeface="Times New Roman" pitchFamily="18" charset="0"/>
              </a:rPr>
              <a:t>safe by</a:t>
            </a:r>
            <a:r>
              <a:rPr lang="ru-RU" altLang="zh-TW" sz="1600" b="0"/>
              <a:t> безопасности кнопок после трасс определяется неоднозначно как отношение с  тремя требованиями: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</a:t>
            </a:r>
            <a:r>
              <a:rPr lang="ru-RU" altLang="zh-TW" i="1">
                <a:latin typeface="Times New Roman" pitchFamily="18" charset="0"/>
              </a:rPr>
              <a:t>T</a:t>
            </a:r>
            <a:r>
              <a:rPr lang="ru-RU" altLang="zh-TW" b="0">
                <a:latin typeface="Courier New" pitchFamily="49" charset="0"/>
              </a:rPr>
              <a:t>(</a:t>
            </a:r>
            <a:r>
              <a:rPr lang="ru-RU" altLang="zh-TW">
                <a:latin typeface="Courier New" pitchFamily="49" charset="0"/>
              </a:rPr>
              <a:t>S</a:t>
            </a:r>
            <a:r>
              <a:rPr lang="ru-RU" altLang="zh-TW" b="0">
                <a:latin typeface="Courier New" pitchFamily="49" charset="0"/>
              </a:rPr>
              <a:t>)</a:t>
            </a:r>
            <a:r>
              <a:rPr lang="ru-RU" altLang="zh-TW" b="0">
                <a:latin typeface="Times New Roman" pitchFamily="18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altLang="zh-TW" b="0">
                <a:latin typeface="Courier New" pitchFamily="49" charset="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b="0">
                <a:latin typeface="Times New Roman" pitchFamily="18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altLang="zh-TW" b="0">
                <a:latin typeface="Courier New" pitchFamily="49" charset="0"/>
              </a:rPr>
              <a:t>z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L</a:t>
            </a:r>
            <a:r>
              <a:rPr lang="ru-RU" altLang="zh-TW" b="0">
                <a:latin typeface="Times New Roman" pitchFamily="18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ru-RU" altLang="zh-TW" b="0">
                <a:latin typeface="Courier New" pitchFamily="49" charset="0"/>
              </a:rPr>
              <a:t>Q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Q</a:t>
            </a:r>
            <a:endParaRPr lang="en-US" altLang="zh-TW" b="0">
              <a:latin typeface="Times New Roman" pitchFamily="18" charset="0"/>
              <a:ea typeface="新細明體" charset="-120"/>
            </a:endParaRP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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R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u,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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sz="1600" b="0">
                <a:ea typeface="新細明體" charset="-120"/>
              </a:rPr>
              <a:t>,</a:t>
            </a:r>
            <a:endParaRPr lang="ru-RU" altLang="zh-TW" sz="1600" b="0">
              <a:sym typeface="Symbol" pitchFamily="18" charset="2"/>
            </a:endParaRP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z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T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Q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z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T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T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u,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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endParaRPr lang="ru-RU" altLang="zh-TW" b="0">
              <a:latin typeface="Courier New" pitchFamily="49" charset="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Q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z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 &amp; 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,</a:t>
            </a:r>
          </a:p>
          <a:p>
            <a:pPr marL="342900" indent="-342900">
              <a:spcBef>
                <a:spcPct val="40000"/>
              </a:spcBef>
              <a:buFontTx/>
              <a:buAutoNum type="arabicPeriod" startAt="3"/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Q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 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v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Q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v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Q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u,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&amp;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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  <a:p>
            <a:pPr marL="342900" indent="-342900">
              <a:spcBef>
                <a:spcPct val="40000"/>
              </a:spcBef>
            </a:pPr>
            <a:r>
              <a:rPr lang="ru-RU" altLang="zh-TW" sz="1600" b="0"/>
              <a:t>Будем считать, что вместе со спецификацией задано отношение </a:t>
            </a:r>
            <a:r>
              <a:rPr lang="ru-RU" altLang="zh-TW" i="1">
                <a:latin typeface="Times New Roman" pitchFamily="18" charset="0"/>
              </a:rPr>
              <a:t>safe by</a:t>
            </a:r>
            <a:r>
              <a:rPr lang="ru-RU" altLang="zh-TW" sz="1600" b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D248-BA2D-4349-83BA-9D0ED43F84AB}" type="slidenum">
              <a:rPr lang="ru-RU"/>
              <a:pPr/>
              <a:t>31</a:t>
            </a:fld>
            <a:endParaRPr lang="ru-RU"/>
          </a:p>
        </p:txBody>
      </p:sp>
      <p:grpSp>
        <p:nvGrpSpPr>
          <p:cNvPr id="1154050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5405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5405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5405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54054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4055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4056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4057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405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5405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54060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4062" name="Rectangle 14"/>
          <p:cNvSpPr>
            <a:spLocks noGrp="1" noChangeArrowheads="1"/>
          </p:cNvSpPr>
          <p:nvPr>
            <p:ph type="title"/>
          </p:nvPr>
        </p:nvSpPr>
        <p:spPr>
          <a:xfrm>
            <a:off x="431800" y="174625"/>
            <a:ext cx="8532813" cy="8509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симуляции с трассовой конформностью (2)</a:t>
            </a:r>
            <a:r>
              <a:rPr lang="ru-RU"/>
              <a:t> </a:t>
            </a:r>
          </a:p>
        </p:txBody>
      </p:sp>
      <p:sp>
        <p:nvSpPr>
          <p:cNvPr id="1154064" name="Text Box 16"/>
          <p:cNvSpPr txBox="1">
            <a:spLocks noChangeArrowheads="1"/>
          </p:cNvSpPr>
          <p:nvPr/>
        </p:nvSpPr>
        <p:spPr bwMode="auto">
          <a:xfrm>
            <a:off x="142875" y="1016000"/>
            <a:ext cx="8821738" cy="531177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Трасса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ru-RU" altLang="zh-TW" sz="1600" b="0"/>
              <a:t> спецификации </a:t>
            </a:r>
            <a:r>
              <a:rPr lang="ru-RU" altLang="zh-TW">
                <a:latin typeface="Courier New" pitchFamily="49" charset="0"/>
              </a:rPr>
              <a:t>S</a:t>
            </a:r>
            <a:r>
              <a:rPr lang="ru-RU" altLang="zh-TW" sz="1600" b="0"/>
              <a:t> называется безопасной, если спецификация не содержит трассу 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sz="1600" b="0"/>
              <a:t>, а трасса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ru-RU" altLang="zh-TW" sz="1600" b="0"/>
              <a:t> не заканчивается на дивергенцию и разрушение, и каждый встречающийся в ней символ </a:t>
            </a:r>
            <a:r>
              <a:rPr lang="ru-RU" altLang="zh-TW" b="0">
                <a:latin typeface="Courier New" pitchFamily="49" charset="0"/>
              </a:rPr>
              <a:t>u</a:t>
            </a:r>
            <a:r>
              <a:rPr lang="ru-RU" altLang="zh-TW" sz="1600" b="0"/>
              <a:t> является внешним действием или 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sz="1600" b="0"/>
              <a:t>-отказом, разрешаемым кнопкой, которая безопасна после непосредственно предшествующего этому символу префикса трассы. Множество безопасных трасс обозначим:</a:t>
            </a:r>
            <a:endParaRPr lang="en-US" altLang="zh-TW" sz="1600" i="1">
              <a:ea typeface="新細明體" charset="-120"/>
            </a:endParaRPr>
          </a:p>
          <a:p>
            <a:pPr marL="342900" indent="-342900">
              <a:spcBef>
                <a:spcPct val="30000"/>
              </a:spcBef>
            </a:pPr>
            <a:r>
              <a:rPr lang="en-US" altLang="zh-TW" i="1">
                <a:latin typeface="Times New Roman" pitchFamily="18" charset="0"/>
                <a:ea typeface="新細明體" charset="-120"/>
              </a:rPr>
              <a:t>SafeBy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Euclid Extra" pitchFamily="18" charset="2"/>
              </a:rPr>
              <a:t>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{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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)| 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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,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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L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endParaRPr lang="en-US" altLang="zh-TW" b="0">
              <a:latin typeface="Times New Roman" pitchFamily="18" charset="0"/>
              <a:ea typeface="新細明體" charset="-120"/>
            </a:endParaRPr>
          </a:p>
          <a:p>
            <a:pPr marL="342900" indent="-342900">
              <a:spcBef>
                <a:spcPct val="30000"/>
              </a:spcBef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=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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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Q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 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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&amp; 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{P})}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Для кнопок </a:t>
            </a:r>
            <a:r>
              <a:rPr lang="ru-RU" altLang="zh-TW" b="0">
                <a:latin typeface="Courier New" pitchFamily="49" charset="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sz="1600" b="0"/>
              <a:t> отношения </a:t>
            </a:r>
            <a:r>
              <a:rPr lang="ru-RU" altLang="zh-TW" i="1">
                <a:latin typeface="Times New Roman" pitchFamily="18" charset="0"/>
              </a:rPr>
              <a:t>safe by</a:t>
            </a:r>
            <a:r>
              <a:rPr lang="ru-RU" altLang="zh-TW" sz="1600" b="0"/>
              <a:t> и </a:t>
            </a:r>
            <a:r>
              <a:rPr lang="ru-RU" altLang="zh-TW" i="1">
                <a:latin typeface="Times New Roman" pitchFamily="18" charset="0"/>
              </a:rPr>
              <a:t>safe in</a:t>
            </a:r>
            <a:r>
              <a:rPr lang="ru-RU" altLang="zh-TW" sz="1600" b="0"/>
              <a:t> совпадают. Поэтому, если кнопка </a:t>
            </a:r>
            <a:r>
              <a:rPr lang="ru-RU" altLang="zh-TW" b="0">
                <a:latin typeface="Courier New" pitchFamily="49" charset="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R</a:t>
            </a:r>
            <a:r>
              <a:rPr lang="ru-RU" altLang="zh-TW" sz="1600" b="0"/>
              <a:t> безопасна по </a:t>
            </a:r>
            <a:r>
              <a:rPr lang="ru-RU" altLang="zh-TW" i="1">
                <a:latin typeface="Times New Roman" pitchFamily="18" charset="0"/>
              </a:rPr>
              <a:t>safe by</a:t>
            </a:r>
            <a:r>
              <a:rPr lang="ru-RU" altLang="zh-TW" sz="1600" b="0"/>
              <a:t> после трассы, то она безопасна в каждом состоянии после этой трассы. Однако кнопка </a:t>
            </a:r>
            <a:r>
              <a:rPr lang="ru-RU" altLang="zh-TW" b="0">
                <a:latin typeface="Courier New" pitchFamily="49" charset="0"/>
              </a:rPr>
              <a:t>Q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ru-RU" altLang="zh-TW">
                <a:latin typeface="Times New Roman" pitchFamily="18" charset="0"/>
              </a:rPr>
              <a:t>Q</a:t>
            </a:r>
            <a:r>
              <a:rPr lang="ru-RU" altLang="zh-TW" sz="1600" b="0"/>
              <a:t>, которая безопасна по </a:t>
            </a:r>
            <a:r>
              <a:rPr lang="ru-RU" altLang="zh-TW" i="1">
                <a:latin typeface="Times New Roman" pitchFamily="18" charset="0"/>
              </a:rPr>
              <a:t>safe by</a:t>
            </a:r>
            <a:r>
              <a:rPr lang="ru-RU" altLang="zh-TW" sz="1600" b="0"/>
              <a:t> после трассы, может быть опасна в некоторых (но не всех) состояниях после этой трассы.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 i="1" u="sng"/>
              <a:t>Трассовая гипотеза о безопасности</a:t>
            </a:r>
            <a:r>
              <a:rPr lang="ru-RU" altLang="zh-TW" sz="1600" b="0"/>
              <a:t> определяется следующим образом:</a:t>
            </a:r>
            <a:endParaRPr lang="en-US" altLang="zh-TW" sz="1600">
              <a:ea typeface="新細明體" charset="-120"/>
            </a:endParaRPr>
          </a:p>
          <a:p>
            <a:pPr marL="342900" indent="-342900">
              <a:spcBef>
                <a:spcPct val="30000"/>
              </a:spcBef>
            </a:pP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 for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ru-RU" altLang="zh-TW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Euclid Extra" pitchFamily="18" charset="2"/>
              </a:rPr>
              <a:t>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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)) </a:t>
            </a:r>
          </a:p>
          <a:p>
            <a:pPr marL="342900" indent="-342900">
              <a:spcBef>
                <a:spcPct val="30000"/>
              </a:spcBef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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SafeBy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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Q</a:t>
            </a:r>
            <a:r>
              <a:rPr lang="ru-RU" altLang="zh-TW">
                <a:latin typeface="Times New Roman" pitchFamily="18" charset="0"/>
              </a:rPr>
              <a:t>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in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 i="1" u="sng"/>
              <a:t>Трассовая</a:t>
            </a:r>
            <a:r>
              <a:rPr lang="en-US" altLang="zh-TW" sz="1600" b="0" i="1" u="sng">
                <a:ea typeface="新細明體" charset="-120"/>
              </a:rPr>
              <a:t> </a:t>
            </a:r>
            <a:r>
              <a:rPr lang="ru-RU" altLang="zh-TW" sz="1600" b="0" i="1" u="sng"/>
              <a:t>конформность</a:t>
            </a:r>
            <a:r>
              <a:rPr lang="en-US" altLang="zh-TW" sz="1600" b="0">
                <a:ea typeface="新細明體" charset="-120"/>
              </a:rPr>
              <a:t> </a:t>
            </a:r>
            <a:r>
              <a:rPr lang="ru-RU" altLang="zh-TW" sz="1600" b="0"/>
              <a:t>определяется</a:t>
            </a:r>
            <a:r>
              <a:rPr lang="en-US" altLang="zh-TW" sz="1600" b="0">
                <a:ea typeface="新細明體" charset="-120"/>
              </a:rPr>
              <a:t> </a:t>
            </a:r>
            <a:r>
              <a:rPr lang="ru-RU" altLang="zh-TW" sz="1600" b="0"/>
              <a:t>так</a:t>
            </a:r>
            <a:r>
              <a:rPr lang="en-US" altLang="zh-TW" sz="1600" b="0">
                <a:ea typeface="新細明體" charset="-120"/>
              </a:rPr>
              <a:t>:</a:t>
            </a:r>
            <a:endParaRPr lang="en-US" altLang="zh-TW" sz="1600">
              <a:ea typeface="新細明體" charset="-120"/>
            </a:endParaRPr>
          </a:p>
          <a:p>
            <a:pPr marL="342900" indent="-342900">
              <a:spcBef>
                <a:spcPct val="30000"/>
              </a:spcBef>
            </a:pP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saco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Euclid Extra" pitchFamily="18" charset="2"/>
              </a:rPr>
              <a:t> 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 for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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SafeBy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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by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i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{P} (i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s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 s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en-US" altLang="zh-TW" sz="1600" b="0">
                <a:ea typeface="新細明體" charset="-120"/>
              </a:rPr>
              <a:t>.</a:t>
            </a:r>
            <a:endParaRPr lang="ru-RU" altLang="zh-TW" sz="1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710F-90EF-470D-87F0-64BC331D990B}" type="slidenum">
              <a:rPr lang="ru-RU"/>
              <a:pPr/>
              <a:t>32</a:t>
            </a:fld>
            <a:endParaRPr lang="ru-RU"/>
          </a:p>
        </p:txBody>
      </p:sp>
      <p:grpSp>
        <p:nvGrpSpPr>
          <p:cNvPr id="1158146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5814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5814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5814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58150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8151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815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815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81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581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Тестирование безопасной симуляции</a:t>
                  </a:r>
                </a:p>
              </p:txBody>
            </p:sp>
          </p:grpSp>
          <p:sp>
            <p:nvSpPr>
              <p:cNvPr id="1158156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8157" name="Rectangle 13"/>
          <p:cNvSpPr>
            <a:spLocks noGrp="1" noChangeArrowheads="1"/>
          </p:cNvSpPr>
          <p:nvPr>
            <p:ph type="title"/>
          </p:nvPr>
        </p:nvSpPr>
        <p:spPr>
          <a:xfrm>
            <a:off x="431800" y="174625"/>
            <a:ext cx="8532813" cy="8509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симуляции с трассовой конформностью (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ru-RU"/>
              <a:t> </a:t>
            </a:r>
          </a:p>
        </p:txBody>
      </p:sp>
      <p:sp>
        <p:nvSpPr>
          <p:cNvPr id="1158158" name="Text Box 14"/>
          <p:cNvSpPr txBox="1">
            <a:spLocks noChangeArrowheads="1"/>
          </p:cNvSpPr>
          <p:nvPr/>
        </p:nvSpPr>
        <p:spPr bwMode="auto">
          <a:xfrm>
            <a:off x="142875" y="1016000"/>
            <a:ext cx="8821738" cy="528002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lIns="144000" tIns="72000" rIns="144000" bIns="7200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Можно рассматривать симуляцию с трассовой гипотезой о безопасности, которая определяется так (изменения по сравнению c </a:t>
            </a:r>
            <a:r>
              <a:rPr lang="ru-RU" altLang="zh-TW" i="1">
                <a:latin typeface="Times New Roman" pitchFamily="18" charset="0"/>
              </a:rPr>
              <a:t>ss</a:t>
            </a:r>
            <a:r>
              <a:rPr lang="ru-RU" altLang="zh-TW" sz="1600" b="0"/>
              <a:t> показаны цветом):</a:t>
            </a:r>
            <a:endParaRPr lang="en-US" altLang="zh-TW" sz="1600">
              <a:ea typeface="新細明體" charset="-120"/>
            </a:endParaRPr>
          </a:p>
          <a:p>
            <a:pPr marL="342900" indent="-342900">
              <a:spcBef>
                <a:spcPct val="30000"/>
              </a:spcBef>
            </a:pP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sst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Times New Roman" pitchFamily="18" charset="0"/>
                <a:ea typeface="新細明體" charset="-120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Euclid Extra" pitchFamily="18" charset="2"/>
              </a:rPr>
              <a:t>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	</a:t>
            </a:r>
            <a:r>
              <a:rPr lang="en-US" altLang="zh-TW"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safe for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latin typeface="Courier New" pitchFamily="49" charset="0"/>
                <a:ea typeface="新細明體" charset="-120"/>
              </a:rPr>
              <a:t>S 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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V</a:t>
            </a:r>
            <a:r>
              <a:rPr lang="en-US" altLang="zh-TW" baseline="-25000">
                <a:latin typeface="Courier New" pitchFamily="49" charset="0"/>
                <a:ea typeface="新細明體" charset="-120"/>
              </a:rPr>
              <a:t>I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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V</a:t>
            </a:r>
            <a:r>
              <a:rPr lang="en-US" altLang="zh-TW" baseline="-25000"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(s</a:t>
            </a:r>
            <a:r>
              <a:rPr lang="en-US" altLang="zh-TW" b="0" baseline="-25000">
                <a:latin typeface="Courier New" pitchFamily="49" charset="0"/>
                <a:ea typeface="新細明體" charset="-120"/>
              </a:rPr>
              <a:t>0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</a:t>
            </a:r>
            <a:r>
              <a:rPr lang="ru-RU" altLang="zh-TW" b="0">
                <a:latin typeface="Courier New" pitchFamily="49" charset="0"/>
                <a:sym typeface="Euclid Math One" pitchFamily="18" charset="2"/>
              </a:rPr>
              <a:t>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(i</a:t>
            </a:r>
            <a:r>
              <a:rPr lang="en-US" altLang="zh-TW" b="0" baseline="-25000">
                <a:latin typeface="Courier New" pitchFamily="49" charset="0"/>
                <a:ea typeface="新細明體" charset="-120"/>
              </a:rPr>
              <a:t>0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,s</a:t>
            </a:r>
            <a:r>
              <a:rPr lang="en-US" altLang="zh-TW" b="0" baseline="-25000">
                <a:latin typeface="Courier New" pitchFamily="49" charset="0"/>
                <a:ea typeface="新細明體" charset="-120"/>
              </a:rPr>
              <a:t>0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)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R)</a:t>
            </a:r>
          </a:p>
          <a:p>
            <a:pPr marL="342900" indent="-342900">
              <a:spcBef>
                <a:spcPct val="30000"/>
              </a:spcBef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&amp;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(i,s)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R 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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SafeBy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)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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T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) 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P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safe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by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S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P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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{P}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i`</a:t>
            </a:r>
          </a:p>
          <a:p>
            <a:pPr marL="342900" indent="-342900">
              <a:spcBef>
                <a:spcPct val="30000"/>
              </a:spcBef>
            </a:pPr>
            <a:r>
              <a:rPr lang="en-US" altLang="zh-TW" b="0">
                <a:latin typeface="Courier New" pitchFamily="49" charset="0"/>
                <a:ea typeface="新細明體" charset="-120"/>
              </a:rPr>
              <a:t>(P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</a:rPr>
              <a:t>safe</a:t>
            </a:r>
            <a:r>
              <a:rPr lang="en-US" altLang="zh-TW" b="0"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s &amp; 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i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(</a:t>
            </a:r>
            <a:r>
              <a:rPr lang="en-US" altLang="zh-TW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I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en-US" altLang="zh-TW" i="1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after</a:t>
            </a:r>
            <a:r>
              <a:rPr lang="en-US" altLang="zh-TW" b="0">
                <a:solidFill>
                  <a:srgbClr val="CC0000"/>
                </a:solidFill>
                <a:latin typeface="Times New Roman" pitchFamily="18" charset="0"/>
                <a:ea typeface="新細明體" charset="-120"/>
              </a:rPr>
              <a:t> </a:t>
            </a:r>
            <a:r>
              <a:rPr lang="ru-RU" altLang="zh-TW" b="0">
                <a:solidFill>
                  <a:srgbClr val="CC0000"/>
                </a:solidFill>
                <a:latin typeface="Courier New" pitchFamily="49" charset="0"/>
                <a:sym typeface="Symbol" pitchFamily="18" charset="2"/>
              </a:rPr>
              <a:t></a:t>
            </a:r>
            <a:r>
              <a:rPr lang="en-US" altLang="zh-TW" b="0">
                <a:solidFill>
                  <a:srgbClr val="CC0000"/>
                </a:solidFill>
                <a:latin typeface="Courier New" pitchFamily="49" charset="0"/>
                <a:ea typeface="新細明體" charset="-120"/>
              </a:rPr>
              <a:t>) &amp;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i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i`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s</a:t>
            </a:r>
            <a:r>
              <a:rPr lang="ru-RU" altLang="zh-TW" b="0">
                <a:latin typeface="Courier New" pitchFamily="49" charset="0"/>
              </a:rPr>
              <a:t>`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s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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u</a:t>
            </a:r>
            <a:r>
              <a:rPr lang="ru-RU" altLang="zh-TW" b="0">
                <a:latin typeface="Courier New" pitchFamily="49" charset="0"/>
                <a:sym typeface="Euclid Symbol" pitchFamily="18" charset="2"/>
              </a:rPr>
              <a:t>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s</a:t>
            </a:r>
            <a:r>
              <a:rPr lang="ru-RU" altLang="zh-TW" b="0">
                <a:latin typeface="Courier New" pitchFamily="49" charset="0"/>
              </a:rPr>
              <a:t>`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</a:rPr>
              <a:t>&amp;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 </a:t>
            </a:r>
            <a:r>
              <a:rPr lang="ru-RU" altLang="zh-TW" b="0">
                <a:latin typeface="Courier New" pitchFamily="49" charset="0"/>
              </a:rPr>
              <a:t>(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i</a:t>
            </a:r>
            <a:r>
              <a:rPr lang="ru-RU" altLang="zh-TW" b="0">
                <a:latin typeface="Courier New" pitchFamily="49" charset="0"/>
              </a:rPr>
              <a:t>`,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s</a:t>
            </a:r>
            <a:r>
              <a:rPr lang="ru-RU" altLang="zh-TW" b="0">
                <a:latin typeface="Courier New" pitchFamily="49" charset="0"/>
              </a:rPr>
              <a:t>`)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 altLang="zh-TW" b="0">
                <a:latin typeface="Courier New" pitchFamily="49" charset="0"/>
                <a:ea typeface="新細明體" charset="-120"/>
              </a:rPr>
              <a:t>R</a:t>
            </a:r>
            <a:r>
              <a:rPr lang="ru-RU" altLang="zh-TW" b="0">
                <a:latin typeface="Courier New" pitchFamily="49" charset="0"/>
              </a:rPr>
              <a:t>)</a:t>
            </a:r>
            <a:r>
              <a:rPr lang="ru-RU" altLang="zh-TW" sz="1600" b="0"/>
              <a:t>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Симуляция с </a:t>
            </a:r>
            <a:r>
              <a:rPr lang="ru-RU" altLang="zh-TW" b="0">
                <a:latin typeface="Courier New" pitchFamily="49" charset="0"/>
              </a:rPr>
              <a:t>H</a:t>
            </a:r>
            <a:r>
              <a:rPr lang="ru-RU" altLang="zh-TW" sz="1600" b="0"/>
              <a:t>-гипотезой о безопасности предъявляет более сильные требования к реализации, чем симуляция с трассовой гипотезой о безопасности.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Симуляция с трассовой гипотезой о безопасности, в свою очередь, предъявляет более сильные требования к реализации, чем трассовая конформность, основанная на той же гипотезе о безопасности. 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1600" b="0"/>
              <a:t>Как итог: </a:t>
            </a:r>
            <a:r>
              <a:rPr lang="ru-RU" altLang="zh-TW" i="1">
                <a:latin typeface="Times New Roman" pitchFamily="18" charset="0"/>
              </a:rPr>
              <a:t>ss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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i="1">
                <a:latin typeface="Times New Roman" pitchFamily="18" charset="0"/>
              </a:rPr>
              <a:t>sst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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i="1">
                <a:latin typeface="Times New Roman" pitchFamily="18" charset="0"/>
              </a:rPr>
              <a:t>saco</a:t>
            </a:r>
            <a:r>
              <a:rPr lang="ru-RU" altLang="zh-TW" sz="1600" b="0"/>
              <a:t>. Усиление требований к реализации идет сначала как введение дополнительных требований к соответствию состояний реализации и спецификации при сохранении той же трассовой гипотезы о безопасности </a:t>
            </a:r>
            <a:r>
              <a:rPr lang="ru-RU" altLang="zh-TW" i="1">
                <a:latin typeface="Times New Roman" pitchFamily="18" charset="0"/>
              </a:rPr>
              <a:t>sst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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i="1">
                <a:latin typeface="Times New Roman" pitchFamily="18" charset="0"/>
              </a:rPr>
              <a:t>saco</a:t>
            </a:r>
            <a:r>
              <a:rPr lang="ru-RU" altLang="zh-TW" sz="1600" b="0"/>
              <a:t>. Поскольку гипотеза о безопасности одна и та же,  количество безопасных нажатий кнопок в состояниях и, тем самым, число тестовых испытаний одно и тоже. Различие лишь в объеме аналитических проверок после тестовых испытаний. После этого идет усиление гипотезы о безопасности  </a:t>
            </a:r>
            <a:r>
              <a:rPr lang="ru-RU" altLang="zh-TW" i="1">
                <a:latin typeface="Times New Roman" pitchFamily="18" charset="0"/>
              </a:rPr>
              <a:t>ss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b="0">
                <a:latin typeface="Courier New" pitchFamily="49" charset="0"/>
                <a:sym typeface="Symbol" pitchFamily="18" charset="2"/>
              </a:rPr>
              <a:t></a:t>
            </a:r>
            <a:r>
              <a:rPr lang="ru-RU" altLang="zh-TW" b="0">
                <a:latin typeface="Courier New" pitchFamily="49" charset="0"/>
              </a:rPr>
              <a:t> </a:t>
            </a:r>
            <a:r>
              <a:rPr lang="ru-RU" altLang="zh-TW" i="1">
                <a:latin typeface="Times New Roman" pitchFamily="18" charset="0"/>
              </a:rPr>
              <a:t>sst</a:t>
            </a:r>
            <a:r>
              <a:rPr lang="ru-RU" altLang="zh-TW" sz="1600" b="0"/>
              <a:t>, что ведет к большему количеству безопасных нажатий кнопок в состояниях и, тем самым, к большему числу проверок.</a:t>
            </a:r>
            <a:endParaRPr lang="ru-RU" sz="1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88C4-CDAC-4A12-8120-CC2503745619}" type="slidenum">
              <a:rPr lang="ru-RU"/>
              <a:pPr/>
              <a:t>4</a:t>
            </a:fld>
            <a:endParaRPr lang="ru-RU"/>
          </a:p>
        </p:txBody>
      </p:sp>
      <p:sp>
        <p:nvSpPr>
          <p:cNvPr id="1028098" name="Rectangle 2"/>
          <p:cNvSpPr>
            <a:spLocks noChangeArrowheads="1"/>
          </p:cNvSpPr>
          <p:nvPr/>
        </p:nvSpPr>
        <p:spPr bwMode="auto">
          <a:xfrm>
            <a:off x="5435600" y="873125"/>
            <a:ext cx="3565525" cy="2232025"/>
          </a:xfrm>
          <a:prstGeom prst="rect">
            <a:avLst/>
          </a:prstGeom>
          <a:solidFill>
            <a:srgbClr val="F1F8F9"/>
          </a:solidFill>
          <a:ln w="12700">
            <a:solidFill>
              <a:srgbClr val="81C0C9"/>
            </a:solidFill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endParaRPr lang="ru-RU"/>
          </a:p>
        </p:txBody>
      </p:sp>
      <p:sp>
        <p:nvSpPr>
          <p:cNvPr id="1028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363538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Модель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Labelled Transition System</a:t>
            </a:r>
            <a:endParaRPr lang="ru-RU" sz="2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28101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28102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28103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2810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2810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8106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8107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8108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810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2811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28111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28112" name="Text Box 16"/>
          <p:cNvSpPr txBox="1">
            <a:spLocks noChangeArrowheads="1"/>
          </p:cNvSpPr>
          <p:nvPr/>
        </p:nvSpPr>
        <p:spPr bwMode="auto">
          <a:xfrm>
            <a:off x="34925" y="6135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28115" name="Text Box 19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28116" name="Text Box 20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1028261" name="Group 165"/>
          <p:cNvGrpSpPr>
            <a:grpSpLocks/>
          </p:cNvGrpSpPr>
          <p:nvPr/>
        </p:nvGrpSpPr>
        <p:grpSpPr bwMode="auto">
          <a:xfrm>
            <a:off x="576263" y="1052513"/>
            <a:ext cx="4608512" cy="1439862"/>
            <a:chOff x="363" y="663"/>
            <a:chExt cx="2903" cy="907"/>
          </a:xfrm>
        </p:grpSpPr>
        <p:sp>
          <p:nvSpPr>
            <p:cNvPr id="1028260" name="Rectangle 164"/>
            <p:cNvSpPr>
              <a:spLocks noChangeArrowheads="1"/>
            </p:cNvSpPr>
            <p:nvPr/>
          </p:nvSpPr>
          <p:spPr bwMode="auto">
            <a:xfrm>
              <a:off x="363" y="663"/>
              <a:ext cx="2903" cy="907"/>
            </a:xfrm>
            <a:prstGeom prst="rect">
              <a:avLst/>
            </a:prstGeom>
            <a:solidFill>
              <a:srgbClr val="FBF8EB"/>
            </a:solidFill>
            <a:ln w="9525">
              <a:solidFill>
                <a:srgbClr val="DAC052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endParaRPr lang="ru-RU"/>
            </a:p>
          </p:txBody>
        </p:sp>
        <p:sp>
          <p:nvSpPr>
            <p:cNvPr id="1028099" name="Text Box 3"/>
            <p:cNvSpPr txBox="1">
              <a:spLocks noChangeArrowheads="1"/>
            </p:cNvSpPr>
            <p:nvPr/>
          </p:nvSpPr>
          <p:spPr bwMode="auto">
            <a:xfrm>
              <a:off x="414" y="731"/>
              <a:ext cx="136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=LTS(V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,E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,s</a:t>
              </a:r>
              <a:r>
                <a:rPr lang="ru-RU" b="0" baseline="-30000">
                  <a:solidFill>
                    <a:srgbClr val="000000"/>
                  </a:solidFill>
                  <a:latin typeface="Courier New" pitchFamily="49" charset="0"/>
                </a:rPr>
                <a:t>0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)</a:t>
              </a:r>
            </a:p>
          </p:txBody>
        </p:sp>
        <p:sp>
          <p:nvSpPr>
            <p:cNvPr id="1028118" name="Text Box 22"/>
            <p:cNvSpPr txBox="1">
              <a:spLocks noChangeArrowheads="1"/>
            </p:cNvSpPr>
            <p:nvPr/>
          </p:nvSpPr>
          <p:spPr bwMode="auto">
            <a:xfrm>
              <a:off x="1856" y="913"/>
              <a:ext cx="13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начальное состояние</a:t>
              </a:r>
            </a:p>
          </p:txBody>
        </p:sp>
        <p:cxnSp>
          <p:nvCxnSpPr>
            <p:cNvPr id="1028119" name="AutoShape 23"/>
            <p:cNvCxnSpPr>
              <a:cxnSpLocks noChangeShapeType="1"/>
              <a:stCxn id="1028118" idx="1"/>
              <a:endCxn id="1028120" idx="4"/>
            </p:cNvCxnSpPr>
            <p:nvPr/>
          </p:nvCxnSpPr>
          <p:spPr bwMode="auto">
            <a:xfrm rot="10800000">
              <a:off x="1628" y="905"/>
              <a:ext cx="228" cy="9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8120" name="Oval 24"/>
            <p:cNvSpPr>
              <a:spLocks noChangeAspect="1" noChangeArrowheads="1"/>
            </p:cNvSpPr>
            <p:nvPr/>
          </p:nvSpPr>
          <p:spPr bwMode="auto">
            <a:xfrm>
              <a:off x="1616" y="882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121" name="Text Box 25"/>
            <p:cNvSpPr txBox="1">
              <a:spLocks noChangeArrowheads="1"/>
            </p:cNvSpPr>
            <p:nvPr/>
          </p:nvSpPr>
          <p:spPr bwMode="auto">
            <a:xfrm>
              <a:off x="1620" y="1048"/>
              <a:ext cx="1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переходов</a:t>
              </a:r>
              <a:endParaRPr lang="ru-RU" baseline="-30000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  <p:cxnSp>
          <p:nvCxnSpPr>
            <p:cNvPr id="1028122" name="AutoShape 26"/>
            <p:cNvCxnSpPr>
              <a:cxnSpLocks noChangeShapeType="1"/>
              <a:stCxn id="1028121" idx="1"/>
              <a:endCxn id="1028123" idx="4"/>
            </p:cNvCxnSpPr>
            <p:nvPr/>
          </p:nvCxnSpPr>
          <p:spPr bwMode="auto">
            <a:xfrm rot="10800000">
              <a:off x="1392" y="904"/>
              <a:ext cx="228" cy="231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8123" name="Oval 27"/>
            <p:cNvSpPr>
              <a:spLocks noChangeAspect="1" noChangeArrowheads="1"/>
            </p:cNvSpPr>
            <p:nvPr/>
          </p:nvSpPr>
          <p:spPr bwMode="auto">
            <a:xfrm>
              <a:off x="1380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124" name="Text Box 28"/>
            <p:cNvSpPr txBox="1">
              <a:spLocks noChangeArrowheads="1"/>
            </p:cNvSpPr>
            <p:nvPr/>
          </p:nvSpPr>
          <p:spPr bwMode="auto">
            <a:xfrm>
              <a:off x="1444" y="1189"/>
              <a:ext cx="17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алфавит внешних действий</a:t>
              </a:r>
            </a:p>
          </p:txBody>
        </p:sp>
        <p:cxnSp>
          <p:nvCxnSpPr>
            <p:cNvPr id="1028125" name="AutoShape 29"/>
            <p:cNvCxnSpPr>
              <a:cxnSpLocks noChangeShapeType="1"/>
              <a:stCxn id="1028124" idx="1"/>
              <a:endCxn id="1028126" idx="4"/>
            </p:cNvCxnSpPr>
            <p:nvPr/>
          </p:nvCxnSpPr>
          <p:spPr bwMode="auto">
            <a:xfrm rot="10800000">
              <a:off x="1216" y="904"/>
              <a:ext cx="228" cy="37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8126" name="Oval 30"/>
            <p:cNvSpPr>
              <a:spLocks noChangeAspect="1" noChangeArrowheads="1"/>
            </p:cNvSpPr>
            <p:nvPr/>
          </p:nvSpPr>
          <p:spPr bwMode="auto">
            <a:xfrm>
              <a:off x="1204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127" name="Text Box 31"/>
            <p:cNvSpPr txBox="1">
              <a:spLocks noChangeArrowheads="1"/>
            </p:cNvSpPr>
            <p:nvPr/>
          </p:nvSpPr>
          <p:spPr bwMode="auto">
            <a:xfrm>
              <a:off x="1221" y="1326"/>
              <a:ext cx="13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состояний</a:t>
              </a:r>
            </a:p>
          </p:txBody>
        </p:sp>
        <p:cxnSp>
          <p:nvCxnSpPr>
            <p:cNvPr id="1028128" name="AutoShape 32"/>
            <p:cNvCxnSpPr>
              <a:cxnSpLocks noChangeShapeType="1"/>
              <a:stCxn id="1028127" idx="1"/>
              <a:endCxn id="1028129" idx="4"/>
            </p:cNvCxnSpPr>
            <p:nvPr/>
          </p:nvCxnSpPr>
          <p:spPr bwMode="auto">
            <a:xfrm rot="10800000">
              <a:off x="993" y="904"/>
              <a:ext cx="228" cy="50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8129" name="Oval 33"/>
            <p:cNvSpPr>
              <a:spLocks noChangeAspect="1" noChangeArrowheads="1"/>
            </p:cNvSpPr>
            <p:nvPr/>
          </p:nvSpPr>
          <p:spPr bwMode="auto">
            <a:xfrm>
              <a:off x="981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8130" name="Text Box 34"/>
          <p:cNvSpPr txBox="1">
            <a:spLocks noChangeArrowheads="1"/>
          </p:cNvSpPr>
          <p:nvPr/>
        </p:nvSpPr>
        <p:spPr bwMode="auto">
          <a:xfrm>
            <a:off x="719138" y="3249613"/>
            <a:ext cx="5162550" cy="430212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Переход</a:t>
            </a:r>
            <a:r>
              <a:rPr lang="ru-RU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  <a:sym typeface="Symbol" pitchFamily="18" charset="2"/>
              </a:rPr>
              <a:t>zs`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где</a:t>
            </a:r>
            <a:r>
              <a:rPr lang="ru-RU" b="0">
                <a:latin typeface="Courier New" pitchFamily="49" charset="0"/>
                <a:sym typeface="Symbol" pitchFamily="18" charset="2"/>
              </a:rPr>
              <a:t> </a:t>
            </a:r>
            <a:r>
              <a:rPr lang="en-US" b="0">
                <a:latin typeface="Courier New" pitchFamily="49" charset="0"/>
                <a:sym typeface="Symbol" pitchFamily="18" charset="2"/>
              </a:rPr>
              <a:t>s,s`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b="0">
                <a:latin typeface="Courier New" pitchFamily="49" charset="0"/>
                <a:sym typeface="Symbol" pitchFamily="18" charset="2"/>
              </a:rPr>
              <a:t> </a:t>
            </a:r>
            <a:r>
              <a:rPr lang="en-US" b="0">
                <a:latin typeface="Courier New" pitchFamily="49" charset="0"/>
                <a:sym typeface="Symbol" pitchFamily="18" charset="2"/>
              </a:rPr>
              <a:t>z</a:t>
            </a:r>
            <a:r>
              <a:rPr lang="en-US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{}</a:t>
            </a:r>
          </a:p>
        </p:txBody>
      </p:sp>
      <p:sp>
        <p:nvSpPr>
          <p:cNvPr id="1028135" name="Text Box 39"/>
          <p:cNvSpPr txBox="1">
            <a:spLocks noChangeArrowheads="1"/>
          </p:cNvSpPr>
          <p:nvPr/>
        </p:nvSpPr>
        <p:spPr bwMode="auto">
          <a:xfrm>
            <a:off x="5508625" y="2708275"/>
            <a:ext cx="3422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L</a:t>
            </a:r>
            <a:r>
              <a:rPr lang="en-US" b="0">
                <a:latin typeface="Courier New" pitchFamily="49" charset="0"/>
              </a:rPr>
              <a:t>={a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b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c}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</a:rPr>
              <a:t>={0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1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2</a:t>
            </a:r>
            <a:r>
              <a:rPr lang="en-US" b="0"/>
              <a:t>,</a:t>
            </a:r>
            <a:r>
              <a:rPr lang="en-US" b="0">
                <a:latin typeface="Courier New" pitchFamily="49" charset="0"/>
              </a:rPr>
              <a:t>3</a:t>
            </a:r>
            <a:r>
              <a:rPr lang="en-US" b="0"/>
              <a:t>,</a:t>
            </a:r>
            <a:r>
              <a:rPr lang="en-US" b="0">
                <a:latin typeface="Courier New" pitchFamily="49" charset="0"/>
              </a:rPr>
              <a:t>4}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</a:rPr>
              <a:t>=0</a:t>
            </a:r>
            <a:endParaRPr lang="ru-RU" b="0">
              <a:latin typeface="Courier New" pitchFamily="49" charset="0"/>
            </a:endParaRPr>
          </a:p>
        </p:txBody>
      </p:sp>
      <p:sp>
        <p:nvSpPr>
          <p:cNvPr id="1028137" name="Text Box 41"/>
          <p:cNvSpPr txBox="1">
            <a:spLocks noChangeArrowheads="1"/>
          </p:cNvSpPr>
          <p:nvPr/>
        </p:nvSpPr>
        <p:spPr bwMode="auto">
          <a:xfrm>
            <a:off x="719138" y="3789363"/>
            <a:ext cx="7475537" cy="2573337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30000"/>
              </a:spcBef>
            </a:pPr>
            <a:r>
              <a:rPr lang="ru-RU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л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я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состояний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s,s`V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,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действия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u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трассы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=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,…,u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endParaRPr 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	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s=s`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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,…,s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s=s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…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=s` </a:t>
            </a: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</a:t>
            </a: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,…,s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n+1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s=s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…s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n+1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=s`</a:t>
            </a: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	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</a:t>
            </a: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Math One" pitchFamily="18" charset="2"/>
              </a:rPr>
              <a:t>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	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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(s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)</a:t>
            </a:r>
            <a:endParaRPr lang="ru-RU" b="0">
              <a:solidFill>
                <a:srgbClr val="000000"/>
              </a:solidFill>
              <a:latin typeface="Courier New" pitchFamily="49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{s`|s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s`}</a:t>
            </a:r>
            <a:endParaRPr lang="ru-RU" b="0">
              <a:solidFill>
                <a:srgbClr val="000000"/>
              </a:solidFill>
              <a:latin typeface="Courier New" pitchFamily="49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28138" name="Text Box 42"/>
          <p:cNvSpPr txBox="1">
            <a:spLocks noChangeArrowheads="1"/>
          </p:cNvSpPr>
          <p:nvPr/>
        </p:nvSpPr>
        <p:spPr bwMode="auto">
          <a:xfrm>
            <a:off x="157163" y="1089025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28141" name="Text Box 45"/>
          <p:cNvSpPr txBox="1">
            <a:spLocks noChangeArrowheads="1"/>
          </p:cNvSpPr>
          <p:nvPr/>
        </p:nvSpPr>
        <p:spPr bwMode="auto">
          <a:xfrm>
            <a:off x="5580063" y="1127125"/>
            <a:ext cx="2254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sz="2000">
                <a:latin typeface="Courier New" pitchFamily="49" charset="0"/>
                <a:sym typeface="Symbol" pitchFamily="18" charset="2"/>
              </a:rPr>
              <a:t>S</a:t>
            </a:r>
            <a:endParaRPr lang="ru-RU" sz="200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1028142" name="Oval 46"/>
          <p:cNvSpPr>
            <a:spLocks noChangeAspect="1" noChangeArrowheads="1"/>
          </p:cNvSpPr>
          <p:nvPr/>
        </p:nvSpPr>
        <p:spPr bwMode="auto">
          <a:xfrm>
            <a:off x="6937375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>
                <a:latin typeface="Courier New" pitchFamily="49" charset="0"/>
              </a:rPr>
              <a:t>2</a:t>
            </a:r>
            <a:endParaRPr lang="ru-RU" sz="1400" baseline="-25000">
              <a:latin typeface="Courier New" pitchFamily="49" charset="0"/>
            </a:endParaRPr>
          </a:p>
        </p:txBody>
      </p:sp>
      <p:sp>
        <p:nvSpPr>
          <p:cNvPr id="1028143" name="Oval 47"/>
          <p:cNvSpPr>
            <a:spLocks noChangeAspect="1" noChangeArrowheads="1"/>
          </p:cNvSpPr>
          <p:nvPr/>
        </p:nvSpPr>
        <p:spPr bwMode="auto">
          <a:xfrm>
            <a:off x="69373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3</a:t>
            </a:r>
          </a:p>
        </p:txBody>
      </p:sp>
      <p:sp>
        <p:nvSpPr>
          <p:cNvPr id="1028144" name="Oval 48"/>
          <p:cNvSpPr>
            <a:spLocks noChangeAspect="1" noChangeArrowheads="1"/>
          </p:cNvSpPr>
          <p:nvPr/>
        </p:nvSpPr>
        <p:spPr bwMode="auto">
          <a:xfrm>
            <a:off x="6073775" y="1201738"/>
            <a:ext cx="247650" cy="250825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</a:p>
        </p:txBody>
      </p:sp>
      <p:sp>
        <p:nvSpPr>
          <p:cNvPr id="1028145" name="Oval 49"/>
          <p:cNvSpPr>
            <a:spLocks noChangeAspect="1" noChangeArrowheads="1"/>
          </p:cNvSpPr>
          <p:nvPr/>
        </p:nvSpPr>
        <p:spPr bwMode="auto">
          <a:xfrm>
            <a:off x="8126413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5</a:t>
            </a:r>
          </a:p>
        </p:txBody>
      </p:sp>
      <p:cxnSp>
        <p:nvCxnSpPr>
          <p:cNvPr id="1028146" name="AutoShape 50"/>
          <p:cNvCxnSpPr>
            <a:cxnSpLocks noChangeShapeType="1"/>
            <a:stCxn id="1028145" idx="2"/>
            <a:endCxn id="1028143" idx="6"/>
          </p:cNvCxnSpPr>
          <p:nvPr/>
        </p:nvCxnSpPr>
        <p:spPr bwMode="auto">
          <a:xfrm flipH="1">
            <a:off x="7194550" y="2262188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028147" name="AutoShape 51"/>
          <p:cNvCxnSpPr>
            <a:cxnSpLocks noChangeShapeType="1"/>
            <a:stCxn id="1028142" idx="4"/>
            <a:endCxn id="1028143" idx="0"/>
          </p:cNvCxnSpPr>
          <p:nvPr/>
        </p:nvCxnSpPr>
        <p:spPr bwMode="auto">
          <a:xfrm>
            <a:off x="7061200" y="1462088"/>
            <a:ext cx="0" cy="665162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cxnSp>
        <p:nvCxnSpPr>
          <p:cNvPr id="1028148" name="AutoShape 52"/>
          <p:cNvCxnSpPr>
            <a:cxnSpLocks noChangeShapeType="1"/>
            <a:stCxn id="1028142" idx="6"/>
            <a:endCxn id="1028149" idx="2"/>
          </p:cNvCxnSpPr>
          <p:nvPr/>
        </p:nvCxnSpPr>
        <p:spPr bwMode="auto">
          <a:xfrm>
            <a:off x="7194550" y="1327150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28149" name="Oval 53"/>
          <p:cNvSpPr>
            <a:spLocks noChangeAspect="1" noChangeArrowheads="1"/>
          </p:cNvSpPr>
          <p:nvPr/>
        </p:nvSpPr>
        <p:spPr bwMode="auto">
          <a:xfrm>
            <a:off x="8126413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4</a:t>
            </a:r>
          </a:p>
        </p:txBody>
      </p:sp>
      <p:cxnSp>
        <p:nvCxnSpPr>
          <p:cNvPr id="1028151" name="AutoShape 55"/>
          <p:cNvCxnSpPr>
            <a:cxnSpLocks noChangeShapeType="1"/>
            <a:stCxn id="1028144" idx="6"/>
            <a:endCxn id="1028142" idx="2"/>
          </p:cNvCxnSpPr>
          <p:nvPr/>
        </p:nvCxnSpPr>
        <p:spPr bwMode="auto">
          <a:xfrm>
            <a:off x="6330950" y="1327150"/>
            <a:ext cx="5969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28153" name="Oval 57"/>
          <p:cNvSpPr>
            <a:spLocks noChangeAspect="1" noChangeArrowheads="1"/>
          </p:cNvSpPr>
          <p:nvPr/>
        </p:nvSpPr>
        <p:spPr bwMode="auto">
          <a:xfrm>
            <a:off x="60737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</a:p>
        </p:txBody>
      </p:sp>
      <p:cxnSp>
        <p:nvCxnSpPr>
          <p:cNvPr id="1028154" name="AutoShape 58"/>
          <p:cNvCxnSpPr>
            <a:cxnSpLocks noChangeShapeType="1"/>
            <a:stCxn id="1028144" idx="4"/>
            <a:endCxn id="1028153" idx="0"/>
          </p:cNvCxnSpPr>
          <p:nvPr/>
        </p:nvCxnSpPr>
        <p:spPr bwMode="auto">
          <a:xfrm>
            <a:off x="6197600" y="1462088"/>
            <a:ext cx="0" cy="6651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28157" name="Text Box 61"/>
          <p:cNvSpPr txBox="1">
            <a:spLocks noChangeArrowheads="1"/>
          </p:cNvSpPr>
          <p:nvPr/>
        </p:nvSpPr>
        <p:spPr bwMode="auto">
          <a:xfrm>
            <a:off x="7010400" y="1670050"/>
            <a:ext cx="107950" cy="19208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/>
          <a:lstStyle/>
          <a:p>
            <a:pPr algn="ctr">
              <a:lnSpc>
                <a:spcPct val="50000"/>
              </a:lnSpc>
            </a:pPr>
            <a:r>
              <a:rPr lang="ru-RU" sz="1600">
                <a:latin typeface="Courier New" pitchFamily="49" charset="0"/>
                <a:sym typeface="Symbol" pitchFamily="18" charset="2"/>
              </a:rPr>
              <a:t></a:t>
            </a:r>
          </a:p>
        </p:txBody>
      </p:sp>
      <p:sp>
        <p:nvSpPr>
          <p:cNvPr id="1028158" name="Text Box 62"/>
          <p:cNvSpPr txBox="1">
            <a:spLocks noChangeArrowheads="1"/>
          </p:cNvSpPr>
          <p:nvPr/>
        </p:nvSpPr>
        <p:spPr bwMode="auto">
          <a:xfrm>
            <a:off x="7621588" y="21732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28159" name="Text Box 63"/>
          <p:cNvSpPr txBox="1">
            <a:spLocks noChangeArrowheads="1"/>
          </p:cNvSpPr>
          <p:nvPr/>
        </p:nvSpPr>
        <p:spPr bwMode="auto">
          <a:xfrm>
            <a:off x="7550150" y="1238250"/>
            <a:ext cx="144463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28160" name="Text Box 64"/>
          <p:cNvSpPr txBox="1">
            <a:spLocks noChangeArrowheads="1"/>
          </p:cNvSpPr>
          <p:nvPr/>
        </p:nvSpPr>
        <p:spPr bwMode="auto">
          <a:xfrm>
            <a:off x="6146800" y="1633538"/>
            <a:ext cx="142875" cy="2444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028164" name="AutoShape 68"/>
          <p:cNvCxnSpPr>
            <a:cxnSpLocks noChangeShapeType="1"/>
            <a:stCxn id="1028143" idx="7"/>
            <a:endCxn id="1028145" idx="1"/>
          </p:cNvCxnSpPr>
          <p:nvPr/>
        </p:nvCxnSpPr>
        <p:spPr bwMode="auto">
          <a:xfrm rot="5400000" flipV="1">
            <a:off x="7654925" y="1657351"/>
            <a:ext cx="1587" cy="1014412"/>
          </a:xfrm>
          <a:prstGeom prst="curvedConnector3">
            <a:avLst>
              <a:gd name="adj1" fmla="val -16100000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28165" name="Text Box 69"/>
          <p:cNvSpPr txBox="1">
            <a:spLocks noChangeArrowheads="1"/>
          </p:cNvSpPr>
          <p:nvPr/>
        </p:nvSpPr>
        <p:spPr bwMode="auto">
          <a:xfrm>
            <a:off x="7602538" y="18303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28161" name="Text Box 65"/>
          <p:cNvSpPr txBox="1">
            <a:spLocks noChangeArrowheads="1"/>
          </p:cNvSpPr>
          <p:nvPr/>
        </p:nvSpPr>
        <p:spPr bwMode="auto">
          <a:xfrm>
            <a:off x="6505575" y="1236663"/>
            <a:ext cx="144463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28254" name="Text Box 158"/>
          <p:cNvSpPr txBox="1">
            <a:spLocks noChangeArrowheads="1"/>
          </p:cNvSpPr>
          <p:nvPr/>
        </p:nvSpPr>
        <p:spPr bwMode="auto">
          <a:xfrm>
            <a:off x="719138" y="2635250"/>
            <a:ext cx="2646362" cy="427038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E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</a:rPr>
              <a:t>S</a:t>
            </a:r>
            <a:r>
              <a:rPr lang="ru-RU" b="0">
                <a:latin typeface="Courier New" pitchFamily="49" charset="0"/>
                <a:sym typeface="Symbol" pitchFamily="18" charset="2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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(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{})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sym typeface="Symbol" pitchFamily="18" charset="2"/>
              </a:rPr>
              <a:t>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</a:rPr>
              <a:t>V</a:t>
            </a:r>
            <a:r>
              <a:rPr lang="ru-RU" baseline="-30000">
                <a:solidFill>
                  <a:srgbClr val="000000"/>
                </a:solidFill>
                <a:latin typeface="Courier New" pitchFamily="49" charset="0"/>
              </a:rPr>
              <a:t>S</a:t>
            </a:r>
            <a:endParaRPr lang="ru-RU">
              <a:solidFill>
                <a:srgbClr val="000000"/>
              </a:solidFill>
              <a:latin typeface="Courier New" pitchFamily="49" charset="0"/>
            </a:endParaRPr>
          </a:p>
        </p:txBody>
      </p:sp>
      <p:cxnSp>
        <p:nvCxnSpPr>
          <p:cNvPr id="1028256" name="AutoShape 160"/>
          <p:cNvCxnSpPr>
            <a:cxnSpLocks noChangeShapeType="1"/>
            <a:stCxn id="1028149" idx="6"/>
            <a:endCxn id="1028149" idx="5"/>
          </p:cNvCxnSpPr>
          <p:nvPr/>
        </p:nvCxnSpPr>
        <p:spPr bwMode="auto">
          <a:xfrm flipH="1">
            <a:off x="8337550" y="1327150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sp>
        <p:nvSpPr>
          <p:cNvPr id="1028257" name="Text Box 161"/>
          <p:cNvSpPr txBox="1">
            <a:spLocks noChangeArrowheads="1"/>
          </p:cNvSpPr>
          <p:nvPr/>
        </p:nvSpPr>
        <p:spPr bwMode="auto">
          <a:xfrm>
            <a:off x="8523288" y="1355725"/>
            <a:ext cx="117475" cy="2365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  <p:cxnSp>
        <p:nvCxnSpPr>
          <p:cNvPr id="1028258" name="AutoShape 162"/>
          <p:cNvCxnSpPr>
            <a:cxnSpLocks noChangeShapeType="1"/>
            <a:stCxn id="1028153" idx="2"/>
            <a:endCxn id="1028153" idx="3"/>
          </p:cNvCxnSpPr>
          <p:nvPr/>
        </p:nvCxnSpPr>
        <p:spPr bwMode="auto">
          <a:xfrm rot="10800000" flipH="1" flipV="1">
            <a:off x="6064250" y="2262188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sp>
        <p:nvSpPr>
          <p:cNvPr id="1028259" name="Text Box 163"/>
          <p:cNvSpPr txBox="1">
            <a:spLocks noChangeArrowheads="1"/>
          </p:cNvSpPr>
          <p:nvPr/>
        </p:nvSpPr>
        <p:spPr bwMode="auto">
          <a:xfrm>
            <a:off x="5795963" y="2312988"/>
            <a:ext cx="117475" cy="2365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2113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2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21135 L -8.33333E-7 0.3162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2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02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31621 L -8.33333E-7 0.4055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2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12" grpId="0"/>
      <p:bldP spid="1028115" grpId="0"/>
      <p:bldP spid="1028116" grpId="0"/>
      <p:bldP spid="1028138" grpId="6"/>
      <p:bldP spid="1028138" grpId="7"/>
      <p:bldP spid="1028138" grpId="8"/>
      <p:bldP spid="1028138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FF84-6055-4E68-AEE0-DA94784725C4}" type="slidenum">
              <a:rPr lang="ru-RU"/>
              <a:pPr/>
              <a:t>5</a:t>
            </a:fld>
            <a:endParaRPr lang="ru-RU"/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442913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Три эквивалентных определения слабой симуляции</a:t>
            </a:r>
          </a:p>
        </p:txBody>
      </p:sp>
      <p:grpSp>
        <p:nvGrpSpPr>
          <p:cNvPr id="1086469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86470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86471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8647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8647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474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475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476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47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8647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86479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pic>
        <p:nvPicPr>
          <p:cNvPr id="1086523" name="Picture 59" descr="01 Три определения слабой симуля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16000"/>
            <a:ext cx="8424863" cy="2201863"/>
          </a:xfrm>
          <a:prstGeom prst="rect">
            <a:avLst/>
          </a:prstGeom>
          <a:noFill/>
        </p:spPr>
      </p:pic>
      <p:sp>
        <p:nvSpPr>
          <p:cNvPr id="1086524" name="Text Box 60"/>
          <p:cNvSpPr txBox="1">
            <a:spLocks noChangeArrowheads="1"/>
          </p:cNvSpPr>
          <p:nvPr/>
        </p:nvSpPr>
        <p:spPr bwMode="auto">
          <a:xfrm>
            <a:off x="800100" y="3321050"/>
            <a:ext cx="7624763" cy="83978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	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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*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</a:p>
          <a:p>
            <a:pPr>
              <a:spcBef>
                <a:spcPct val="50000"/>
              </a:spcBef>
            </a:pPr>
            <a:r>
              <a:rPr lang="ru-RU" b="0" i="1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(</a:t>
            </a:r>
            <a:r>
              <a:rPr lang="en-US" b="0" i="1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Milner)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b="0">
              <a:solidFill>
                <a:srgbClr val="000000"/>
              </a:solidFill>
              <a:latin typeface="Courier New" pitchFamily="49" charset="0"/>
              <a:cs typeface="Times New Roman" pitchFamily="18" charset="0"/>
            </a:endParaRPr>
          </a:p>
        </p:txBody>
      </p:sp>
      <p:sp>
        <p:nvSpPr>
          <p:cNvPr id="1086525" name="Text Box 61"/>
          <p:cNvSpPr txBox="1">
            <a:spLocks noChangeArrowheads="1"/>
          </p:cNvSpPr>
          <p:nvPr/>
        </p:nvSpPr>
        <p:spPr bwMode="auto">
          <a:xfrm>
            <a:off x="800100" y="4184650"/>
            <a:ext cx="7531100" cy="1252538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10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2	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</a:p>
          <a:p>
            <a:pPr>
              <a:spcBef>
                <a:spcPct val="50000"/>
              </a:spcBef>
            </a:pPr>
            <a:r>
              <a:rPr lang="ru-RU" b="0" i="1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(</a:t>
            </a:r>
            <a:r>
              <a:rPr lang="en-US" b="0" i="1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Milner)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 &amp;</a:t>
            </a:r>
          </a:p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086526" name="Text Box 62"/>
          <p:cNvSpPr txBox="1">
            <a:spLocks noChangeArrowheads="1"/>
          </p:cNvSpPr>
          <p:nvPr/>
        </p:nvSpPr>
        <p:spPr bwMode="auto">
          <a:xfrm>
            <a:off x="800100" y="5481638"/>
            <a:ext cx="7531100" cy="839787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10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3	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</a:t>
            </a:r>
          </a:p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86527" name="Text Box 63"/>
          <p:cNvSpPr txBox="1">
            <a:spLocks noChangeArrowheads="1"/>
          </p:cNvSpPr>
          <p:nvPr/>
        </p:nvSpPr>
        <p:spPr bwMode="auto">
          <a:xfrm rot="3352375">
            <a:off x="2824163" y="3041650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6528" name="Text Box 64"/>
          <p:cNvSpPr txBox="1">
            <a:spLocks noChangeArrowheads="1"/>
          </p:cNvSpPr>
          <p:nvPr/>
        </p:nvSpPr>
        <p:spPr bwMode="auto">
          <a:xfrm rot="3352375">
            <a:off x="2830513" y="3952875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6529" name="Text Box 65"/>
          <p:cNvSpPr txBox="1">
            <a:spLocks noChangeArrowheads="1"/>
          </p:cNvSpPr>
          <p:nvPr/>
        </p:nvSpPr>
        <p:spPr bwMode="auto">
          <a:xfrm rot="3352375">
            <a:off x="2830513" y="5226050"/>
            <a:ext cx="3825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6530" name="Text Box 66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6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6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6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6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6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6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86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6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527" grpId="0"/>
      <p:bldP spid="1086528" grpId="0"/>
      <p:bldP spid="1086529" grpId="0"/>
      <p:bldP spid="10865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6B89-AB44-42FB-9F8A-082A1C7D3C65}" type="slidenum">
              <a:rPr lang="ru-RU"/>
              <a:pPr/>
              <a:t>6</a:t>
            </a:fld>
            <a:endParaRPr lang="ru-RU"/>
          </a:p>
        </p:txBody>
      </p:sp>
      <p:sp>
        <p:nvSpPr>
          <p:cNvPr id="1096740" name="Rectangle 36"/>
          <p:cNvSpPr>
            <a:spLocks noChangeArrowheads="1"/>
          </p:cNvSpPr>
          <p:nvPr/>
        </p:nvSpPr>
        <p:spPr bwMode="auto">
          <a:xfrm>
            <a:off x="2376488" y="4041775"/>
            <a:ext cx="6156325" cy="197961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ru-RU"/>
          </a:p>
        </p:txBody>
      </p:sp>
      <p:cxnSp>
        <p:nvCxnSpPr>
          <p:cNvPr id="1096706" name="AutoShape 2"/>
          <p:cNvCxnSpPr>
            <a:cxnSpLocks noChangeShapeType="1"/>
            <a:stCxn id="1096730" idx="0"/>
            <a:endCxn id="1096729" idx="0"/>
          </p:cNvCxnSpPr>
          <p:nvPr/>
        </p:nvCxnSpPr>
        <p:spPr bwMode="auto">
          <a:xfrm flipV="1">
            <a:off x="1446213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096707" name="AutoShape 3"/>
          <p:cNvCxnSpPr>
            <a:cxnSpLocks noChangeShapeType="1"/>
            <a:stCxn id="1096729" idx="1"/>
            <a:endCxn id="1096730" idx="1"/>
          </p:cNvCxnSpPr>
          <p:nvPr/>
        </p:nvCxnSpPr>
        <p:spPr bwMode="auto">
          <a:xfrm>
            <a:off x="1590675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sp>
        <p:nvSpPr>
          <p:cNvPr id="1096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взаимодействия с отказами (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refusals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grpSp>
        <p:nvGrpSpPr>
          <p:cNvPr id="1096709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96710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96711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9671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9671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6714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6715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6716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67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9671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96719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96720" name="AutoShape 16"/>
          <p:cNvSpPr>
            <a:spLocks noChangeArrowheads="1"/>
          </p:cNvSpPr>
          <p:nvPr/>
        </p:nvSpPr>
        <p:spPr bwMode="auto">
          <a:xfrm>
            <a:off x="731838" y="2708275"/>
            <a:ext cx="16430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  <p:sp>
        <p:nvSpPr>
          <p:cNvPr id="1096721" name="AutoShape 17"/>
          <p:cNvSpPr>
            <a:spLocks noChangeArrowheads="1"/>
          </p:cNvSpPr>
          <p:nvPr/>
        </p:nvSpPr>
        <p:spPr bwMode="auto">
          <a:xfrm>
            <a:off x="782638" y="1160463"/>
            <a:ext cx="1543050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Окружение</a:t>
            </a:r>
          </a:p>
        </p:txBody>
      </p:sp>
      <p:sp>
        <p:nvSpPr>
          <p:cNvPr id="1096722" name="Text Box 18"/>
          <p:cNvSpPr txBox="1">
            <a:spLocks noChangeArrowheads="1"/>
          </p:cNvSpPr>
          <p:nvPr/>
        </p:nvSpPr>
        <p:spPr bwMode="auto">
          <a:xfrm>
            <a:off x="107950" y="2024063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/>
              <a:t>воздействие</a:t>
            </a:r>
          </a:p>
        </p:txBody>
      </p:sp>
      <p:sp>
        <p:nvSpPr>
          <p:cNvPr id="1096723" name="Text Box 19"/>
          <p:cNvSpPr txBox="1">
            <a:spLocks noChangeArrowheads="1"/>
          </p:cNvSpPr>
          <p:nvPr/>
        </p:nvSpPr>
        <p:spPr bwMode="auto">
          <a:xfrm>
            <a:off x="1554163" y="20240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/>
              <a:t>наблюдение</a:t>
            </a:r>
          </a:p>
        </p:txBody>
      </p:sp>
      <p:sp>
        <p:nvSpPr>
          <p:cNvPr id="1096724" name="Text Box 20"/>
          <p:cNvSpPr txBox="1">
            <a:spLocks noChangeArrowheads="1"/>
          </p:cNvSpPr>
          <p:nvPr/>
        </p:nvSpPr>
        <p:spPr bwMode="auto">
          <a:xfrm>
            <a:off x="3309938" y="2701925"/>
            <a:ext cx="5254625" cy="1057275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i="1"/>
              <a:t>Наблюдение</a:t>
            </a:r>
            <a:r>
              <a:rPr lang="ru-RU" b="0"/>
              <a:t> =	</a:t>
            </a:r>
            <a:r>
              <a:rPr lang="ru-RU" b="0" i="1"/>
              <a:t>Внешнее</a:t>
            </a:r>
            <a:r>
              <a:rPr lang="ru-RU" b="0"/>
              <a:t> </a:t>
            </a:r>
            <a:r>
              <a:rPr lang="ru-RU" b="0" i="1"/>
              <a:t>действие</a:t>
            </a:r>
            <a:r>
              <a:rPr lang="ru-RU" sz="1600" b="0"/>
              <a:t> или</a:t>
            </a:r>
            <a:br>
              <a:rPr lang="ru-RU" sz="1600" b="0"/>
            </a:br>
            <a:r>
              <a:rPr lang="ru-RU" sz="1600" b="0"/>
              <a:t>		</a:t>
            </a:r>
            <a:r>
              <a:rPr lang="ru-RU" b="0" i="1"/>
              <a:t>Отказ</a:t>
            </a:r>
            <a:r>
              <a:rPr lang="ru-RU" sz="1600" b="0"/>
              <a:t> - нет ни одного действия</a:t>
            </a:r>
          </a:p>
          <a:p>
            <a:r>
              <a:rPr lang="ru-RU" sz="1600" b="0"/>
              <a:t>	                из разрешенного множества</a:t>
            </a:r>
          </a:p>
        </p:txBody>
      </p:sp>
      <p:sp>
        <p:nvSpPr>
          <p:cNvPr id="1096726" name="Text Box 22"/>
          <p:cNvSpPr txBox="1">
            <a:spLocks noChangeArrowheads="1"/>
          </p:cNvSpPr>
          <p:nvPr/>
        </p:nvSpPr>
        <p:spPr bwMode="auto">
          <a:xfrm>
            <a:off x="4456113" y="4098925"/>
            <a:ext cx="40401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Times New Roman" pitchFamily="18" charset="0"/>
              </a:rPr>
              <a:t>L</a:t>
            </a:r>
            <a:r>
              <a:rPr lang="ru-RU" b="0"/>
              <a:t> </a:t>
            </a:r>
            <a:r>
              <a:rPr lang="ru-RU" sz="1600" b="0"/>
              <a:t>- алфавит внешних действий</a:t>
            </a:r>
          </a:p>
          <a:p>
            <a:pPr>
              <a:lnSpc>
                <a:spcPct val="120000"/>
              </a:lnSpc>
            </a:pPr>
            <a:r>
              <a:rPr lang="ru-RU" sz="1600">
                <a:sym typeface="Symbol" pitchFamily="18" charset="2"/>
              </a:rPr>
              <a:t>«набор кнопок»</a:t>
            </a:r>
            <a:r>
              <a:rPr lang="en-US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= </a:t>
            </a:r>
            <a:r>
              <a:rPr lang="en-US">
                <a:latin typeface="Times New Roman" pitchFamily="18" charset="0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>
                <a:latin typeface="Times New Roman" pitchFamily="18" charset="0"/>
                <a:sym typeface="Symbol" pitchFamily="18" charset="2"/>
              </a:rPr>
              <a:t> Q</a:t>
            </a:r>
            <a:endParaRPr lang="en-US" sz="1600" b="0">
              <a:sym typeface="Symbol" pitchFamily="18" charset="2"/>
            </a:endParaRPr>
          </a:p>
          <a:p>
            <a:pPr>
              <a:lnSpc>
                <a:spcPct val="120000"/>
              </a:lnSpc>
            </a:pPr>
            <a:r>
              <a:rPr lang="en-US">
                <a:latin typeface="Times New Roman" pitchFamily="18" charset="0"/>
              </a:rPr>
              <a:t>R</a:t>
            </a:r>
            <a:r>
              <a:rPr lang="en-US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кнопки с наблюдаемыми отказами</a:t>
            </a:r>
          </a:p>
          <a:p>
            <a:pPr>
              <a:lnSpc>
                <a:spcPct val="120000"/>
              </a:lnSpc>
            </a:pPr>
            <a:r>
              <a:rPr lang="en-US">
                <a:latin typeface="Times New Roman" pitchFamily="18" charset="0"/>
              </a:rPr>
              <a:t>Q</a:t>
            </a:r>
            <a:r>
              <a:rPr lang="en-US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кнопки с </a:t>
            </a:r>
            <a:r>
              <a:rPr lang="ru-RU" sz="1600" b="0" i="1" u="sng">
                <a:sym typeface="Symbol" pitchFamily="18" charset="2"/>
              </a:rPr>
              <a:t>не</a:t>
            </a:r>
            <a:r>
              <a:rPr lang="ru-RU" sz="1600" b="0">
                <a:sym typeface="Symbol" pitchFamily="18" charset="2"/>
              </a:rPr>
              <a:t>наблюдаемыми отказами</a:t>
            </a:r>
            <a:endParaRPr lang="en-US" sz="1600" b="0">
              <a:sym typeface="Symbol" pitchFamily="18" charset="2"/>
            </a:endParaRPr>
          </a:p>
          <a:p>
            <a:pPr>
              <a:lnSpc>
                <a:spcPct val="120000"/>
              </a:lnSpc>
            </a:pPr>
            <a:r>
              <a:rPr lang="en-US">
                <a:latin typeface="Times New Roman" pitchFamily="18" charset="0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</a:t>
            </a:r>
            <a:r>
              <a:rPr lang="en-US">
                <a:latin typeface="Times New Roman" pitchFamily="18" charset="0"/>
                <a:sym typeface="Symbol" pitchFamily="18" charset="2"/>
              </a:rPr>
              <a:t> Q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</a:t>
            </a:r>
          </a:p>
        </p:txBody>
      </p:sp>
      <p:sp>
        <p:nvSpPr>
          <p:cNvPr id="1096727" name="Text Box 23"/>
          <p:cNvSpPr txBox="1">
            <a:spLocks noChangeArrowheads="1"/>
          </p:cNvSpPr>
          <p:nvPr/>
        </p:nvSpPr>
        <p:spPr bwMode="auto">
          <a:xfrm>
            <a:off x="2376488" y="4687888"/>
            <a:ext cx="163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1"/>
              <a:t>Семантика</a:t>
            </a:r>
            <a:r>
              <a:rPr lang="ru-RU" b="0"/>
              <a:t> =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6729" name="Line 25"/>
          <p:cNvSpPr>
            <a:spLocks noChangeShapeType="1"/>
          </p:cNvSpPr>
          <p:nvPr/>
        </p:nvSpPr>
        <p:spPr bwMode="auto">
          <a:xfrm>
            <a:off x="1446213" y="1700213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6730" name="Line 26"/>
          <p:cNvSpPr>
            <a:spLocks noChangeShapeType="1"/>
          </p:cNvSpPr>
          <p:nvPr/>
        </p:nvSpPr>
        <p:spPr bwMode="auto">
          <a:xfrm>
            <a:off x="1446213" y="2708275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6731" name="Text Box 27"/>
          <p:cNvSpPr txBox="1">
            <a:spLocks noChangeArrowheads="1"/>
          </p:cNvSpPr>
          <p:nvPr/>
        </p:nvSpPr>
        <p:spPr bwMode="auto">
          <a:xfrm>
            <a:off x="34925" y="61293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6732" name="Text Box 28"/>
          <p:cNvSpPr txBox="1">
            <a:spLocks noChangeArrowheads="1"/>
          </p:cNvSpPr>
          <p:nvPr/>
        </p:nvSpPr>
        <p:spPr bwMode="auto">
          <a:xfrm>
            <a:off x="34925" y="5949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6733" name="Text Box 29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6734" name="Text Box 30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6736" name="Text Box 32"/>
          <p:cNvSpPr txBox="1">
            <a:spLocks noChangeArrowheads="1"/>
          </p:cNvSpPr>
          <p:nvPr/>
        </p:nvSpPr>
        <p:spPr bwMode="auto">
          <a:xfrm rot="16200000">
            <a:off x="1943100" y="2151063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6737" name="AutoShape 33"/>
          <p:cNvSpPr>
            <a:spLocks/>
          </p:cNvSpPr>
          <p:nvPr/>
        </p:nvSpPr>
        <p:spPr bwMode="auto">
          <a:xfrm>
            <a:off x="3997325" y="4219575"/>
            <a:ext cx="360363" cy="1549400"/>
          </a:xfrm>
          <a:prstGeom prst="leftBrace">
            <a:avLst>
              <a:gd name="adj1" fmla="val 3583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ru-RU"/>
          </a:p>
        </p:txBody>
      </p:sp>
      <p:sp>
        <p:nvSpPr>
          <p:cNvPr id="1096739" name="Text Box 35"/>
          <p:cNvSpPr txBox="1">
            <a:spLocks noChangeArrowheads="1"/>
          </p:cNvSpPr>
          <p:nvPr/>
        </p:nvSpPr>
        <p:spPr bwMode="auto">
          <a:xfrm>
            <a:off x="3132138" y="1441450"/>
            <a:ext cx="5884862" cy="776288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i="1"/>
              <a:t>Воздействие</a:t>
            </a:r>
            <a:r>
              <a:rPr lang="ru-RU" b="0"/>
              <a:t> =</a:t>
            </a:r>
            <a:r>
              <a:rPr lang="ru-RU" sz="1600" b="0"/>
              <a:t> Нажатие </a:t>
            </a:r>
            <a:r>
              <a:rPr lang="ru-RU" b="0" i="1"/>
              <a:t>кнопки</a:t>
            </a:r>
            <a:r>
              <a:rPr lang="ru-RU" sz="1600" b="0"/>
              <a:t>, разрешающей</a:t>
            </a:r>
            <a:br>
              <a:rPr lang="ru-RU" sz="1600" b="0"/>
            </a:br>
            <a:r>
              <a:rPr lang="ru-RU" sz="1600" b="0"/>
              <a:t>реализации выполнять действие из некоторого множества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9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96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96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500" fill="hold"/>
                                        <p:tgtEl>
                                          <p:spTgt spid="10967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6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96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29722 0.1509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96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22 0.15093 L -0.01372 0.397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96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6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96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96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96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31" grpId="0"/>
      <p:bldP spid="1096732" grpId="0"/>
      <p:bldP spid="1096733" grpId="0"/>
      <p:bldP spid="1096734" grpId="0"/>
      <p:bldP spid="1096736" grpId="0"/>
      <p:bldP spid="1096736" grpId="1"/>
      <p:bldP spid="1096736" grpId="2"/>
      <p:bldP spid="109673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A1F20-CC36-430E-BAA6-7918A259C710}" type="slidenum">
              <a:rPr lang="ru-RU"/>
              <a:pPr/>
              <a:t>7</a:t>
            </a:fld>
            <a:endParaRPr lang="ru-RU"/>
          </a:p>
        </p:txBody>
      </p:sp>
      <p:sp>
        <p:nvSpPr>
          <p:cNvPr id="1084418" name="Rectangle 2"/>
          <p:cNvSpPr>
            <a:spLocks noChangeArrowheads="1"/>
          </p:cNvSpPr>
          <p:nvPr/>
        </p:nvSpPr>
        <p:spPr bwMode="auto">
          <a:xfrm>
            <a:off x="5435600" y="981075"/>
            <a:ext cx="3565525" cy="2268538"/>
          </a:xfrm>
          <a:prstGeom prst="rect">
            <a:avLst/>
          </a:prstGeom>
          <a:solidFill>
            <a:srgbClr val="F1F8F9"/>
          </a:solidFill>
          <a:ln w="12700">
            <a:solidFill>
              <a:srgbClr val="81C0C9"/>
            </a:solidFill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endParaRPr lang="ru-RU"/>
          </a:p>
        </p:txBody>
      </p:sp>
      <p:sp>
        <p:nvSpPr>
          <p:cNvPr id="1084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363538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Отказы (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Refusals) 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endParaRPr lang="ru-RU" sz="2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84421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84422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84423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8442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8442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426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427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428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4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8443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84431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84432" name="Text Box 16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4452" name="Text Box 36"/>
          <p:cNvSpPr txBox="1">
            <a:spLocks noChangeArrowheads="1"/>
          </p:cNvSpPr>
          <p:nvPr/>
        </p:nvSpPr>
        <p:spPr bwMode="auto">
          <a:xfrm>
            <a:off x="1187450" y="3552825"/>
            <a:ext cx="5313363" cy="430213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b="0">
                <a:latin typeface="Times New Roman" pitchFamily="18" charset="0"/>
              </a:rPr>
              <a:t>Состояние </a:t>
            </a:r>
            <a:r>
              <a:rPr lang="ru-RU" i="1">
                <a:latin typeface="Times New Roman" pitchFamily="18" charset="0"/>
              </a:rPr>
              <a:t>стабильно</a:t>
            </a:r>
            <a:r>
              <a:rPr lang="ru-RU" b="0">
                <a:latin typeface="Times New Roman" pitchFamily="18" charset="0"/>
              </a:rPr>
              <a:t>, если в нем нет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-переходов.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84455" name="Text Box 39"/>
          <p:cNvSpPr txBox="1">
            <a:spLocks noChangeArrowheads="1"/>
          </p:cNvSpPr>
          <p:nvPr/>
        </p:nvSpPr>
        <p:spPr bwMode="auto">
          <a:xfrm>
            <a:off x="5867400" y="2925763"/>
            <a:ext cx="2857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</a:t>
            </a:r>
            <a:r>
              <a:rPr lang="en-US" b="0">
                <a:latin typeface="Courier New" pitchFamily="49" charset="0"/>
              </a:rPr>
              <a:t>={{a}</a:t>
            </a:r>
            <a:r>
              <a:rPr lang="en-US" b="0">
                <a:latin typeface="Times New Roman" pitchFamily="18" charset="0"/>
              </a:rPr>
              <a:t>,</a:t>
            </a:r>
            <a:r>
              <a:rPr lang="en-US" b="0">
                <a:latin typeface="Courier New" pitchFamily="49" charset="0"/>
              </a:rPr>
              <a:t>{bc}}</a:t>
            </a:r>
            <a:r>
              <a:rPr lang="en-US">
                <a:latin typeface="Courier New" pitchFamily="49" charset="0"/>
              </a:rPr>
              <a:t> </a:t>
            </a:r>
            <a:r>
              <a:rPr lang="en-US">
                <a:latin typeface="Times New Roman" pitchFamily="18" charset="0"/>
              </a:rPr>
              <a:t>Q</a:t>
            </a:r>
            <a:r>
              <a:rPr lang="en-US" b="0">
                <a:latin typeface="Courier New" pitchFamily="49" charset="0"/>
              </a:rPr>
              <a:t>={{ab}}</a:t>
            </a:r>
            <a:endParaRPr lang="ru-RU" b="0">
              <a:latin typeface="Courier New" pitchFamily="49" charset="0"/>
            </a:endParaRPr>
          </a:p>
        </p:txBody>
      </p:sp>
      <p:sp>
        <p:nvSpPr>
          <p:cNvPr id="1084456" name="Text Box 40"/>
          <p:cNvSpPr txBox="1">
            <a:spLocks noChangeArrowheads="1"/>
          </p:cNvSpPr>
          <p:nvPr/>
        </p:nvSpPr>
        <p:spPr bwMode="auto">
          <a:xfrm>
            <a:off x="1187450" y="5461000"/>
            <a:ext cx="6745288" cy="704850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i="1">
                <a:latin typeface="Times New Roman" pitchFamily="18" charset="0"/>
              </a:rPr>
              <a:t>Трасса</a:t>
            </a:r>
            <a:r>
              <a:rPr lang="en-US" i="1">
                <a:latin typeface="Times New Roman" pitchFamily="18" charset="0"/>
              </a:rPr>
              <a:t> </a:t>
            </a:r>
            <a:r>
              <a:rPr lang="ru-RU" i="1">
                <a:latin typeface="Times New Roman" pitchFamily="18" charset="0"/>
              </a:rPr>
              <a:t>с отказами</a:t>
            </a:r>
            <a:r>
              <a:rPr lang="ru-RU" b="0">
                <a:latin typeface="Times New Roman" pitchFamily="18" charset="0"/>
              </a:rPr>
              <a:t> = трасса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, в которой добавлены</a:t>
            </a:r>
          </a:p>
          <a:p>
            <a:r>
              <a:rPr lang="ru-RU" b="0">
                <a:latin typeface="Times New Roman" pitchFamily="18" charset="0"/>
              </a:rPr>
              <a:t>виртуальные переходы-петли по </a:t>
            </a:r>
            <a:r>
              <a:rPr lang="ru-RU" b="0" i="1">
                <a:latin typeface="Times New Roman" pitchFamily="18" charset="0"/>
              </a:rPr>
              <a:t>наблюдаемым</a:t>
            </a:r>
            <a:r>
              <a:rPr lang="ru-RU" b="0">
                <a:latin typeface="Times New Roman" pitchFamily="18" charset="0"/>
              </a:rPr>
              <a:t> отказам</a:t>
            </a:r>
            <a:r>
              <a:rPr lang="ru-RU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en-US" b="0">
                <a:latin typeface="Courier New" pitchFamily="49" charset="0"/>
                <a:sym typeface="Symbol" pitchFamily="18" charset="2"/>
              </a:rPr>
              <a:t>Ps</a:t>
            </a:r>
            <a:endParaRPr lang="ru-RU" b="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1084458" name="Text Box 42"/>
          <p:cNvSpPr txBox="1">
            <a:spLocks noChangeArrowheads="1"/>
          </p:cNvSpPr>
          <p:nvPr/>
        </p:nvSpPr>
        <p:spPr bwMode="auto">
          <a:xfrm>
            <a:off x="647700" y="3608388"/>
            <a:ext cx="3825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4459" name="Text Box 43"/>
          <p:cNvSpPr txBox="1">
            <a:spLocks noChangeArrowheads="1"/>
          </p:cNvSpPr>
          <p:nvPr/>
        </p:nvSpPr>
        <p:spPr bwMode="auto">
          <a:xfrm>
            <a:off x="34925" y="60928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4461" name="Text Box 45"/>
          <p:cNvSpPr txBox="1">
            <a:spLocks noChangeArrowheads="1"/>
          </p:cNvSpPr>
          <p:nvPr/>
        </p:nvSpPr>
        <p:spPr bwMode="auto">
          <a:xfrm>
            <a:off x="5580063" y="1271588"/>
            <a:ext cx="2254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sz="2000">
                <a:latin typeface="Courier New" pitchFamily="49" charset="0"/>
                <a:sym typeface="Symbol" pitchFamily="18" charset="2"/>
              </a:rPr>
              <a:t>S</a:t>
            </a:r>
            <a:endParaRPr lang="ru-RU" sz="200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1084462" name="Oval 46"/>
          <p:cNvSpPr>
            <a:spLocks noChangeAspect="1" noChangeArrowheads="1"/>
          </p:cNvSpPr>
          <p:nvPr/>
        </p:nvSpPr>
        <p:spPr bwMode="auto">
          <a:xfrm>
            <a:off x="6937375" y="1346200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>
                <a:latin typeface="Courier New" pitchFamily="49" charset="0"/>
              </a:rPr>
              <a:t>2</a:t>
            </a:r>
            <a:endParaRPr lang="ru-RU" sz="1400" baseline="-25000">
              <a:latin typeface="Courier New" pitchFamily="49" charset="0"/>
            </a:endParaRPr>
          </a:p>
        </p:txBody>
      </p:sp>
      <p:sp>
        <p:nvSpPr>
          <p:cNvPr id="1084463" name="Oval 47"/>
          <p:cNvSpPr>
            <a:spLocks noChangeAspect="1" noChangeArrowheads="1"/>
          </p:cNvSpPr>
          <p:nvPr/>
        </p:nvSpPr>
        <p:spPr bwMode="auto">
          <a:xfrm>
            <a:off x="6937375" y="22812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3</a:t>
            </a:r>
          </a:p>
        </p:txBody>
      </p:sp>
      <p:sp>
        <p:nvSpPr>
          <p:cNvPr id="1084464" name="Oval 48"/>
          <p:cNvSpPr>
            <a:spLocks noChangeAspect="1" noChangeArrowheads="1"/>
          </p:cNvSpPr>
          <p:nvPr/>
        </p:nvSpPr>
        <p:spPr bwMode="auto">
          <a:xfrm>
            <a:off x="6073775" y="1346200"/>
            <a:ext cx="247650" cy="250825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</a:p>
        </p:txBody>
      </p:sp>
      <p:sp>
        <p:nvSpPr>
          <p:cNvPr id="1084465" name="Oval 49"/>
          <p:cNvSpPr>
            <a:spLocks noChangeAspect="1" noChangeArrowheads="1"/>
          </p:cNvSpPr>
          <p:nvPr/>
        </p:nvSpPr>
        <p:spPr bwMode="auto">
          <a:xfrm>
            <a:off x="8126413" y="22812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5</a:t>
            </a:r>
          </a:p>
        </p:txBody>
      </p:sp>
      <p:cxnSp>
        <p:nvCxnSpPr>
          <p:cNvPr id="1084466" name="AutoShape 50"/>
          <p:cNvCxnSpPr>
            <a:cxnSpLocks noChangeShapeType="1"/>
            <a:stCxn id="1084465" idx="2"/>
            <a:endCxn id="1084463" idx="6"/>
          </p:cNvCxnSpPr>
          <p:nvPr/>
        </p:nvCxnSpPr>
        <p:spPr bwMode="auto">
          <a:xfrm flipH="1">
            <a:off x="7194550" y="2406650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084467" name="AutoShape 51"/>
          <p:cNvCxnSpPr>
            <a:cxnSpLocks noChangeShapeType="1"/>
            <a:stCxn id="1084462" idx="4"/>
            <a:endCxn id="1084463" idx="0"/>
          </p:cNvCxnSpPr>
          <p:nvPr/>
        </p:nvCxnSpPr>
        <p:spPr bwMode="auto">
          <a:xfrm>
            <a:off x="7061200" y="1606550"/>
            <a:ext cx="0" cy="665163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cxnSp>
        <p:nvCxnSpPr>
          <p:cNvPr id="1084468" name="AutoShape 52"/>
          <p:cNvCxnSpPr>
            <a:cxnSpLocks noChangeShapeType="1"/>
            <a:stCxn id="1084462" idx="6"/>
            <a:endCxn id="1084469" idx="2"/>
          </p:cNvCxnSpPr>
          <p:nvPr/>
        </p:nvCxnSpPr>
        <p:spPr bwMode="auto">
          <a:xfrm>
            <a:off x="7194550" y="1471613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84469" name="Oval 53"/>
          <p:cNvSpPr>
            <a:spLocks noChangeAspect="1" noChangeArrowheads="1"/>
          </p:cNvSpPr>
          <p:nvPr/>
        </p:nvSpPr>
        <p:spPr bwMode="auto">
          <a:xfrm>
            <a:off x="8126413" y="1346200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4</a:t>
            </a:r>
          </a:p>
        </p:txBody>
      </p:sp>
      <p:cxnSp>
        <p:nvCxnSpPr>
          <p:cNvPr id="1084471" name="AutoShape 55"/>
          <p:cNvCxnSpPr>
            <a:cxnSpLocks noChangeShapeType="1"/>
            <a:stCxn id="1084464" idx="6"/>
            <a:endCxn id="1084462" idx="2"/>
          </p:cNvCxnSpPr>
          <p:nvPr/>
        </p:nvCxnSpPr>
        <p:spPr bwMode="auto">
          <a:xfrm>
            <a:off x="6330950" y="1471613"/>
            <a:ext cx="5969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84473" name="Oval 57"/>
          <p:cNvSpPr>
            <a:spLocks noChangeAspect="1" noChangeArrowheads="1"/>
          </p:cNvSpPr>
          <p:nvPr/>
        </p:nvSpPr>
        <p:spPr bwMode="auto">
          <a:xfrm>
            <a:off x="6073775" y="22812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</a:p>
        </p:txBody>
      </p:sp>
      <p:cxnSp>
        <p:nvCxnSpPr>
          <p:cNvPr id="1084474" name="AutoShape 58"/>
          <p:cNvCxnSpPr>
            <a:cxnSpLocks noChangeShapeType="1"/>
            <a:stCxn id="1084464" idx="4"/>
            <a:endCxn id="1084473" idx="0"/>
          </p:cNvCxnSpPr>
          <p:nvPr/>
        </p:nvCxnSpPr>
        <p:spPr bwMode="auto">
          <a:xfrm>
            <a:off x="6197600" y="1606550"/>
            <a:ext cx="0" cy="6651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84477" name="Text Box 61"/>
          <p:cNvSpPr txBox="1">
            <a:spLocks noChangeArrowheads="1"/>
          </p:cNvSpPr>
          <p:nvPr/>
        </p:nvSpPr>
        <p:spPr bwMode="auto">
          <a:xfrm>
            <a:off x="7010400" y="1814513"/>
            <a:ext cx="107950" cy="19208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/>
          <a:lstStyle/>
          <a:p>
            <a:pPr algn="ctr">
              <a:lnSpc>
                <a:spcPct val="50000"/>
              </a:lnSpc>
            </a:pPr>
            <a:r>
              <a:rPr lang="ru-RU" sz="1600">
                <a:latin typeface="Courier New" pitchFamily="49" charset="0"/>
                <a:sym typeface="Symbol" pitchFamily="18" charset="2"/>
              </a:rPr>
              <a:t></a:t>
            </a:r>
          </a:p>
        </p:txBody>
      </p:sp>
      <p:sp>
        <p:nvSpPr>
          <p:cNvPr id="1084478" name="Text Box 62"/>
          <p:cNvSpPr txBox="1">
            <a:spLocks noChangeArrowheads="1"/>
          </p:cNvSpPr>
          <p:nvPr/>
        </p:nvSpPr>
        <p:spPr bwMode="auto">
          <a:xfrm>
            <a:off x="7621588" y="2317750"/>
            <a:ext cx="144462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84479" name="Text Box 63"/>
          <p:cNvSpPr txBox="1">
            <a:spLocks noChangeArrowheads="1"/>
          </p:cNvSpPr>
          <p:nvPr/>
        </p:nvSpPr>
        <p:spPr bwMode="auto">
          <a:xfrm>
            <a:off x="7550150" y="1382713"/>
            <a:ext cx="144463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84480" name="Text Box 64"/>
          <p:cNvSpPr txBox="1">
            <a:spLocks noChangeArrowheads="1"/>
          </p:cNvSpPr>
          <p:nvPr/>
        </p:nvSpPr>
        <p:spPr bwMode="auto">
          <a:xfrm>
            <a:off x="6146800" y="1778000"/>
            <a:ext cx="142875" cy="2444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084481" name="AutoShape 65"/>
          <p:cNvCxnSpPr>
            <a:cxnSpLocks noChangeShapeType="1"/>
            <a:stCxn id="1084463" idx="7"/>
            <a:endCxn id="1084465" idx="1"/>
          </p:cNvCxnSpPr>
          <p:nvPr/>
        </p:nvCxnSpPr>
        <p:spPr bwMode="auto">
          <a:xfrm rot="5400000" flipV="1">
            <a:off x="7654925" y="1801813"/>
            <a:ext cx="1588" cy="1014412"/>
          </a:xfrm>
          <a:prstGeom prst="curvedConnector3">
            <a:avLst>
              <a:gd name="adj1" fmla="val -16100000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084482" name="Text Box 66"/>
          <p:cNvSpPr txBox="1">
            <a:spLocks noChangeArrowheads="1"/>
          </p:cNvSpPr>
          <p:nvPr/>
        </p:nvSpPr>
        <p:spPr bwMode="auto">
          <a:xfrm>
            <a:off x="7602538" y="1974850"/>
            <a:ext cx="144462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084485" name="AutoShape 69"/>
          <p:cNvCxnSpPr>
            <a:cxnSpLocks noChangeShapeType="1"/>
            <a:stCxn id="1084463" idx="2"/>
            <a:endCxn id="1084463" idx="1"/>
          </p:cNvCxnSpPr>
          <p:nvPr/>
        </p:nvCxnSpPr>
        <p:spPr bwMode="auto">
          <a:xfrm rot="10800000" flipH="1">
            <a:off x="6927850" y="2308225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9050">
            <a:solidFill>
              <a:srgbClr val="CC0000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1084486" name="Text Box 70"/>
          <p:cNvSpPr txBox="1">
            <a:spLocks noChangeArrowheads="1"/>
          </p:cNvSpPr>
          <p:nvPr/>
        </p:nvSpPr>
        <p:spPr bwMode="auto">
          <a:xfrm>
            <a:off x="6615113" y="1955800"/>
            <a:ext cx="252412" cy="163513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{ab}</a:t>
            </a:r>
            <a:endParaRPr lang="ru-RU" sz="1600">
              <a:solidFill>
                <a:srgbClr val="CC0000"/>
              </a:solidFill>
              <a:sym typeface="Symbol" pitchFamily="18" charset="2"/>
            </a:endParaRPr>
          </a:p>
        </p:txBody>
      </p:sp>
      <p:cxnSp>
        <p:nvCxnSpPr>
          <p:cNvPr id="1084487" name="AutoShape 71"/>
          <p:cNvCxnSpPr>
            <a:cxnSpLocks noChangeShapeType="1"/>
            <a:stCxn id="1084463" idx="2"/>
            <a:endCxn id="1084463" idx="3"/>
          </p:cNvCxnSpPr>
          <p:nvPr/>
        </p:nvCxnSpPr>
        <p:spPr bwMode="auto">
          <a:xfrm rot="10800000" flipH="1" flipV="1">
            <a:off x="6927850" y="2406650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1084488" name="Text Box 72"/>
          <p:cNvSpPr txBox="1">
            <a:spLocks noChangeArrowheads="1"/>
          </p:cNvSpPr>
          <p:nvPr/>
        </p:nvSpPr>
        <p:spPr bwMode="auto">
          <a:xfrm>
            <a:off x="6551613" y="2568575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{a}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084489" name="AutoShape 73"/>
          <p:cNvCxnSpPr>
            <a:cxnSpLocks noChangeShapeType="1"/>
            <a:stCxn id="1084465" idx="6"/>
            <a:endCxn id="1084465" idx="5"/>
          </p:cNvCxnSpPr>
          <p:nvPr/>
        </p:nvCxnSpPr>
        <p:spPr bwMode="auto">
          <a:xfrm flipH="1">
            <a:off x="8337550" y="2406650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1084490" name="Text Box 74"/>
          <p:cNvSpPr txBox="1">
            <a:spLocks noChangeArrowheads="1"/>
          </p:cNvSpPr>
          <p:nvPr/>
        </p:nvSpPr>
        <p:spPr bwMode="auto">
          <a:xfrm>
            <a:off x="8496300" y="2568575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{bc}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084493" name="Text Box 77"/>
          <p:cNvSpPr txBox="1">
            <a:spLocks noChangeArrowheads="1"/>
          </p:cNvSpPr>
          <p:nvPr/>
        </p:nvSpPr>
        <p:spPr bwMode="auto">
          <a:xfrm rot="-1141695">
            <a:off x="5797550" y="14843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4495" name="Text Box 79"/>
          <p:cNvSpPr txBox="1">
            <a:spLocks noChangeArrowheads="1"/>
          </p:cNvSpPr>
          <p:nvPr/>
        </p:nvSpPr>
        <p:spPr bwMode="auto">
          <a:xfrm rot="14187380" flipH="1">
            <a:off x="7131844" y="2418556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4496" name="Text Box 80"/>
          <p:cNvSpPr txBox="1">
            <a:spLocks noChangeArrowheads="1"/>
          </p:cNvSpPr>
          <p:nvPr/>
        </p:nvSpPr>
        <p:spPr bwMode="auto">
          <a:xfrm rot="-2579601">
            <a:off x="7993063" y="2487613"/>
            <a:ext cx="2873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4498" name="Text Box 82"/>
          <p:cNvSpPr txBox="1">
            <a:spLocks noChangeArrowheads="1"/>
          </p:cNvSpPr>
          <p:nvPr/>
        </p:nvSpPr>
        <p:spPr bwMode="auto">
          <a:xfrm>
            <a:off x="6505575" y="1381125"/>
            <a:ext cx="144463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084499" name="Text Box 83"/>
          <p:cNvSpPr txBox="1">
            <a:spLocks noChangeArrowheads="1"/>
          </p:cNvSpPr>
          <p:nvPr/>
        </p:nvSpPr>
        <p:spPr bwMode="auto">
          <a:xfrm>
            <a:off x="1189038" y="4257675"/>
            <a:ext cx="5768975" cy="979488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i="1">
                <a:latin typeface="Times New Roman" pitchFamily="18" charset="0"/>
              </a:rPr>
              <a:t>Отказ</a:t>
            </a:r>
            <a:r>
              <a:rPr lang="ru-RU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P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>
                <a:latin typeface="Times New Roman" pitchFamily="18" charset="0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>
                <a:latin typeface="Times New Roman" pitchFamily="18" charset="0"/>
                <a:sym typeface="Symbol" pitchFamily="18" charset="2"/>
              </a:rPr>
              <a:t>Q</a:t>
            </a:r>
            <a:r>
              <a:rPr lang="ru-RU">
                <a:latin typeface="Courier New" pitchFamily="49" charset="0"/>
              </a:rPr>
              <a:t> </a:t>
            </a:r>
            <a:r>
              <a:rPr lang="ru-RU" b="0">
                <a:latin typeface="Times New Roman" pitchFamily="18" charset="0"/>
              </a:rPr>
              <a:t>возможен в стабильном состоянии</a:t>
            </a:r>
            <a:r>
              <a:rPr lang="ru-RU" b="0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s</a:t>
            </a:r>
            <a:r>
              <a:rPr lang="ru-RU" b="0"/>
              <a:t>,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в котором нет переходов по действиям</a:t>
            </a:r>
            <a:r>
              <a:rPr lang="ru-RU">
                <a:latin typeface="Courier New" pitchFamily="49" charset="0"/>
                <a:sym typeface="Symbol" pitchFamily="18" charset="2"/>
              </a:rPr>
              <a:t> </a:t>
            </a:r>
            <a:r>
              <a:rPr lang="en-US" b="0">
                <a:latin typeface="Courier New" pitchFamily="49" charset="0"/>
                <a:sym typeface="Symbol" pitchFamily="18" charset="2"/>
              </a:rPr>
              <a:t>zP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Отказ </a:t>
            </a:r>
            <a:r>
              <a:rPr lang="en-US" b="0">
                <a:latin typeface="Courier New" pitchFamily="49" charset="0"/>
              </a:rPr>
              <a:t>P</a:t>
            </a:r>
            <a:r>
              <a:rPr lang="ru-RU">
                <a:latin typeface="Times New Roman" pitchFamily="18" charset="0"/>
              </a:rPr>
              <a:t>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наблюдаемый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</a:t>
            </a:r>
            <a:r>
              <a:rPr lang="ru-RU">
                <a:latin typeface="Courier New" pitchFamily="49" charset="0"/>
              </a:rPr>
              <a:t> </a:t>
            </a:r>
            <a:r>
              <a:rPr lang="en-US" b="0">
                <a:latin typeface="Courier New" pitchFamily="49" charset="0"/>
              </a:rPr>
              <a:t>P</a:t>
            </a:r>
            <a:r>
              <a:rPr lang="en-US" b="0">
                <a:latin typeface="Courier New" pitchFamily="49" charset="0"/>
                <a:sym typeface="Symbol" pitchFamily="18" charset="2"/>
              </a:rPr>
              <a:t></a:t>
            </a:r>
            <a:r>
              <a:rPr lang="en-US">
                <a:latin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1084500" name="AutoShape 84"/>
          <p:cNvCxnSpPr>
            <a:cxnSpLocks noChangeShapeType="1"/>
            <a:stCxn id="1084469" idx="6"/>
            <a:endCxn id="1084469" idx="5"/>
          </p:cNvCxnSpPr>
          <p:nvPr/>
        </p:nvCxnSpPr>
        <p:spPr bwMode="auto">
          <a:xfrm flipH="1">
            <a:off x="8337550" y="1471613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sp>
        <p:nvSpPr>
          <p:cNvPr id="1084501" name="Text Box 85"/>
          <p:cNvSpPr txBox="1">
            <a:spLocks noChangeArrowheads="1"/>
          </p:cNvSpPr>
          <p:nvPr/>
        </p:nvSpPr>
        <p:spPr bwMode="auto">
          <a:xfrm>
            <a:off x="8523288" y="1500188"/>
            <a:ext cx="117475" cy="2365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  <p:cxnSp>
        <p:nvCxnSpPr>
          <p:cNvPr id="1084502" name="AutoShape 86"/>
          <p:cNvCxnSpPr>
            <a:cxnSpLocks noChangeShapeType="1"/>
            <a:stCxn id="1084473" idx="2"/>
            <a:endCxn id="1084473" idx="3"/>
          </p:cNvCxnSpPr>
          <p:nvPr/>
        </p:nvCxnSpPr>
        <p:spPr bwMode="auto">
          <a:xfrm rot="10800000" flipH="1" flipV="1">
            <a:off x="6064250" y="2406650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  <a:effectLst/>
        </p:spPr>
      </p:cxnSp>
      <p:sp>
        <p:nvSpPr>
          <p:cNvPr id="1084503" name="Text Box 87"/>
          <p:cNvSpPr txBox="1">
            <a:spLocks noChangeArrowheads="1"/>
          </p:cNvSpPr>
          <p:nvPr/>
        </p:nvSpPr>
        <p:spPr bwMode="auto">
          <a:xfrm>
            <a:off x="5795963" y="2471738"/>
            <a:ext cx="117475" cy="2365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  <p:sp>
        <p:nvSpPr>
          <p:cNvPr id="1084504" name="Text Box 88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4505" name="Text Box 89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1084506" name="Group 90"/>
          <p:cNvGrpSpPr>
            <a:grpSpLocks/>
          </p:cNvGrpSpPr>
          <p:nvPr/>
        </p:nvGrpSpPr>
        <p:grpSpPr bwMode="auto">
          <a:xfrm>
            <a:off x="576263" y="1052513"/>
            <a:ext cx="4608512" cy="1439862"/>
            <a:chOff x="363" y="663"/>
            <a:chExt cx="2903" cy="907"/>
          </a:xfrm>
        </p:grpSpPr>
        <p:sp>
          <p:nvSpPr>
            <p:cNvPr id="1084507" name="Rectangle 91"/>
            <p:cNvSpPr>
              <a:spLocks noChangeArrowheads="1"/>
            </p:cNvSpPr>
            <p:nvPr/>
          </p:nvSpPr>
          <p:spPr bwMode="auto">
            <a:xfrm>
              <a:off x="363" y="663"/>
              <a:ext cx="2903" cy="907"/>
            </a:xfrm>
            <a:prstGeom prst="rect">
              <a:avLst/>
            </a:prstGeom>
            <a:solidFill>
              <a:srgbClr val="FBF8EB"/>
            </a:solidFill>
            <a:ln w="9525">
              <a:solidFill>
                <a:srgbClr val="DAC052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endParaRPr lang="ru-RU"/>
            </a:p>
          </p:txBody>
        </p:sp>
        <p:sp>
          <p:nvSpPr>
            <p:cNvPr id="1084508" name="Text Box 92"/>
            <p:cNvSpPr txBox="1">
              <a:spLocks noChangeArrowheads="1"/>
            </p:cNvSpPr>
            <p:nvPr/>
          </p:nvSpPr>
          <p:spPr bwMode="auto">
            <a:xfrm>
              <a:off x="414" y="731"/>
              <a:ext cx="136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=LTS(V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,E</a:t>
              </a:r>
              <a:r>
                <a:rPr lang="ru-RU" baseline="-30000">
                  <a:solidFill>
                    <a:srgbClr val="000000"/>
                  </a:solidFill>
                  <a:latin typeface="Courier New" pitchFamily="49" charset="0"/>
                </a:rPr>
                <a:t>S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,s</a:t>
              </a:r>
              <a:r>
                <a:rPr lang="ru-RU" b="0" baseline="-30000">
                  <a:solidFill>
                    <a:srgbClr val="000000"/>
                  </a:solidFill>
                  <a:latin typeface="Courier New" pitchFamily="49" charset="0"/>
                </a:rPr>
                <a:t>0</a:t>
              </a:r>
              <a:r>
                <a:rPr lang="ru-RU" b="0">
                  <a:solidFill>
                    <a:srgbClr val="000000"/>
                  </a:solidFill>
                  <a:latin typeface="Courier New" pitchFamily="49" charset="0"/>
                </a:rPr>
                <a:t>)</a:t>
              </a:r>
            </a:p>
          </p:txBody>
        </p:sp>
        <p:sp>
          <p:nvSpPr>
            <p:cNvPr id="1084509" name="Text Box 93"/>
            <p:cNvSpPr txBox="1">
              <a:spLocks noChangeArrowheads="1"/>
            </p:cNvSpPr>
            <p:nvPr/>
          </p:nvSpPr>
          <p:spPr bwMode="auto">
            <a:xfrm>
              <a:off x="1856" y="913"/>
              <a:ext cx="13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начальное состояние</a:t>
              </a:r>
            </a:p>
          </p:txBody>
        </p:sp>
        <p:cxnSp>
          <p:nvCxnSpPr>
            <p:cNvPr id="1084510" name="AutoShape 94"/>
            <p:cNvCxnSpPr>
              <a:cxnSpLocks noChangeShapeType="1"/>
              <a:stCxn id="1084509" idx="1"/>
              <a:endCxn id="1084511" idx="4"/>
            </p:cNvCxnSpPr>
            <p:nvPr/>
          </p:nvCxnSpPr>
          <p:spPr bwMode="auto">
            <a:xfrm rot="10800000">
              <a:off x="1628" y="905"/>
              <a:ext cx="228" cy="9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84511" name="Oval 95"/>
            <p:cNvSpPr>
              <a:spLocks noChangeAspect="1" noChangeArrowheads="1"/>
            </p:cNvSpPr>
            <p:nvPr/>
          </p:nvSpPr>
          <p:spPr bwMode="auto">
            <a:xfrm>
              <a:off x="1616" y="882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4512" name="Text Box 96"/>
            <p:cNvSpPr txBox="1">
              <a:spLocks noChangeArrowheads="1"/>
            </p:cNvSpPr>
            <p:nvPr/>
          </p:nvSpPr>
          <p:spPr bwMode="auto">
            <a:xfrm>
              <a:off x="1620" y="1048"/>
              <a:ext cx="1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переходов</a:t>
              </a:r>
              <a:endParaRPr lang="ru-RU" baseline="-30000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  <p:cxnSp>
          <p:nvCxnSpPr>
            <p:cNvPr id="1084513" name="AutoShape 97"/>
            <p:cNvCxnSpPr>
              <a:cxnSpLocks noChangeShapeType="1"/>
              <a:stCxn id="1084512" idx="1"/>
              <a:endCxn id="1084514" idx="4"/>
            </p:cNvCxnSpPr>
            <p:nvPr/>
          </p:nvCxnSpPr>
          <p:spPr bwMode="auto">
            <a:xfrm rot="10800000">
              <a:off x="1392" y="904"/>
              <a:ext cx="228" cy="231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84514" name="Oval 98"/>
            <p:cNvSpPr>
              <a:spLocks noChangeAspect="1" noChangeArrowheads="1"/>
            </p:cNvSpPr>
            <p:nvPr/>
          </p:nvSpPr>
          <p:spPr bwMode="auto">
            <a:xfrm>
              <a:off x="1380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4515" name="Text Box 99"/>
            <p:cNvSpPr txBox="1">
              <a:spLocks noChangeArrowheads="1"/>
            </p:cNvSpPr>
            <p:nvPr/>
          </p:nvSpPr>
          <p:spPr bwMode="auto">
            <a:xfrm>
              <a:off x="1444" y="1189"/>
              <a:ext cx="17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алфавит внешних действий</a:t>
              </a:r>
            </a:p>
          </p:txBody>
        </p:sp>
        <p:cxnSp>
          <p:nvCxnSpPr>
            <p:cNvPr id="1084516" name="AutoShape 100"/>
            <p:cNvCxnSpPr>
              <a:cxnSpLocks noChangeShapeType="1"/>
              <a:stCxn id="1084515" idx="1"/>
              <a:endCxn id="1084517" idx="4"/>
            </p:cNvCxnSpPr>
            <p:nvPr/>
          </p:nvCxnSpPr>
          <p:spPr bwMode="auto">
            <a:xfrm rot="10800000">
              <a:off x="1216" y="904"/>
              <a:ext cx="228" cy="37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84517" name="Oval 101"/>
            <p:cNvSpPr>
              <a:spLocks noChangeAspect="1" noChangeArrowheads="1"/>
            </p:cNvSpPr>
            <p:nvPr/>
          </p:nvSpPr>
          <p:spPr bwMode="auto">
            <a:xfrm>
              <a:off x="1204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4518" name="Text Box 102"/>
            <p:cNvSpPr txBox="1">
              <a:spLocks noChangeArrowheads="1"/>
            </p:cNvSpPr>
            <p:nvPr/>
          </p:nvSpPr>
          <p:spPr bwMode="auto">
            <a:xfrm>
              <a:off x="1221" y="1326"/>
              <a:ext cx="13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0">
                  <a:latin typeface="Times New Roman" pitchFamily="18" charset="0"/>
                </a:rPr>
                <a:t> множество состояний</a:t>
              </a:r>
            </a:p>
          </p:txBody>
        </p:sp>
        <p:cxnSp>
          <p:nvCxnSpPr>
            <p:cNvPr id="1084519" name="AutoShape 103"/>
            <p:cNvCxnSpPr>
              <a:cxnSpLocks noChangeShapeType="1"/>
              <a:stCxn id="1084518" idx="1"/>
              <a:endCxn id="1084520" idx="4"/>
            </p:cNvCxnSpPr>
            <p:nvPr/>
          </p:nvCxnSpPr>
          <p:spPr bwMode="auto">
            <a:xfrm rot="10800000">
              <a:off x="993" y="904"/>
              <a:ext cx="228" cy="50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84520" name="Oval 104"/>
            <p:cNvSpPr>
              <a:spLocks noChangeAspect="1" noChangeArrowheads="1"/>
            </p:cNvSpPr>
            <p:nvPr/>
          </p:nvSpPr>
          <p:spPr bwMode="auto">
            <a:xfrm>
              <a:off x="981" y="881"/>
              <a:ext cx="23" cy="23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8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4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4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4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4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4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4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8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8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0800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08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8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8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4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4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8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4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4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84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8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84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8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8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8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84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8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8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4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8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84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84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3" dur="500"/>
                                        <p:tgtEl>
                                          <p:spTgt spid="1084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6" dur="500"/>
                                        <p:tgtEl>
                                          <p:spTgt spid="1084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9" dur="500"/>
                                        <p:tgtEl>
                                          <p:spTgt spid="1084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801 L 3.33333E-6 0.26389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08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32" grpId="0"/>
      <p:bldP spid="1084458" grpId="0"/>
      <p:bldP spid="1084458" grpId="6"/>
      <p:bldP spid="1084458" grpId="7"/>
      <p:bldP spid="1084459" grpId="0"/>
      <p:bldP spid="1084486" grpId="0" animBg="1"/>
      <p:bldP spid="1084488" grpId="0" animBg="1"/>
      <p:bldP spid="1084490" grpId="0" animBg="1"/>
      <p:bldP spid="1084493" grpId="0"/>
      <p:bldP spid="1084493" grpId="1"/>
      <p:bldP spid="1084495" grpId="1"/>
      <p:bldP spid="1084496" grpId="1"/>
      <p:bldP spid="1084504" grpId="0"/>
      <p:bldP spid="10845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14F9-DF7F-49B5-9BBA-E230CD859CFB}" type="slidenum">
              <a:rPr lang="ru-RU"/>
              <a:pPr/>
              <a:t>8</a:t>
            </a:fld>
            <a:endParaRPr lang="ru-RU"/>
          </a:p>
        </p:txBody>
      </p:sp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2913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Слабая симуляция с отказами</a:t>
            </a:r>
          </a:p>
        </p:txBody>
      </p:sp>
      <p:grpSp>
        <p:nvGrpSpPr>
          <p:cNvPr id="109875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98756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9875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9875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9875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876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87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876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876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9876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9876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98770" name="Text Box 18"/>
          <p:cNvSpPr txBox="1">
            <a:spLocks noChangeArrowheads="1"/>
          </p:cNvSpPr>
          <p:nvPr/>
        </p:nvSpPr>
        <p:spPr bwMode="auto">
          <a:xfrm>
            <a:off x="719138" y="3897313"/>
            <a:ext cx="7602537" cy="427037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100000"/>
              </a:spcBef>
            </a:pPr>
            <a:r>
              <a:rPr lang="ru-RU" b="0">
                <a:latin typeface="Times New Roman" pitchFamily="18" charset="0"/>
              </a:rPr>
              <a:t>На классе реализаций, в которых все отказы наблюдаемы,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= 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en-US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98772" name="Text Box 20"/>
          <p:cNvSpPr txBox="1">
            <a:spLocks noChangeArrowheads="1"/>
          </p:cNvSpPr>
          <p:nvPr/>
        </p:nvSpPr>
        <p:spPr bwMode="auto">
          <a:xfrm>
            <a:off x="719138" y="1736725"/>
            <a:ext cx="7872412" cy="1389063"/>
          </a:xfrm>
          <a:prstGeom prst="rect">
            <a:avLst/>
          </a:prstGeom>
          <a:solidFill>
            <a:schemeClr val="bg1"/>
          </a:solidFill>
          <a:ln w="9525">
            <a:solidFill>
              <a:srgbClr val="95CFD3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4	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</a:t>
            </a:r>
            <a:r>
              <a:rPr lang="en-US" b="0" baseline="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ws</a:t>
            </a:r>
            <a:r>
              <a:rPr lang="en-US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Extra" pitchFamily="18" charset="2"/>
              </a:rPr>
              <a:t>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(i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,s</a:t>
            </a:r>
            <a:r>
              <a:rPr lang="en-US" b="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&amp;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(i,s)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L</a:t>
            </a:r>
            <a:r>
              <a:rPr lang="ru-RU" b="0">
                <a:solidFill>
                  <a:srgbClr val="CC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R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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i`</a:t>
            </a:r>
          </a:p>
          <a:p>
            <a:pPr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i`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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s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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u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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s` &amp; (i`,s`)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R)</a:t>
            </a:r>
          </a:p>
          <a:p>
            <a:pPr>
              <a:spcBef>
                <a:spcPct val="100000"/>
              </a:spcBef>
            </a:pPr>
            <a:r>
              <a:rPr lang="ru-RU" b="0">
                <a:latin typeface="Times New Roman" pitchFamily="18" charset="0"/>
              </a:rPr>
              <a:t>Цветом выделены изменения по сравнению с </a:t>
            </a:r>
            <a:r>
              <a:rPr lang="ru-RU" b="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Math Two" pitchFamily="18" charset="2"/>
              </a:rPr>
              <a:t></a:t>
            </a:r>
            <a:r>
              <a:rPr lang="ru-RU" b="0" baseline="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3</a:t>
            </a:r>
            <a:r>
              <a:rPr lang="ru-RU" b="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ws</a:t>
            </a:r>
          </a:p>
        </p:txBody>
      </p:sp>
      <p:sp>
        <p:nvSpPr>
          <p:cNvPr id="1098773" name="Text Box 21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8774" name="Text Box 22"/>
          <p:cNvSpPr txBox="1">
            <a:spLocks noChangeArrowheads="1"/>
          </p:cNvSpPr>
          <p:nvPr/>
        </p:nvSpPr>
        <p:spPr bwMode="auto">
          <a:xfrm>
            <a:off x="287338" y="1789113"/>
            <a:ext cx="3825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98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8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09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3.05556E-6 0.2981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98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73" grpId="0"/>
      <p:bldP spid="1098774" grpId="0"/>
      <p:bldP spid="109877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8C14-5641-4EE4-BBC0-9B4F39862A2F}" type="slidenum">
              <a:rPr lang="ru-RU"/>
              <a:pPr/>
              <a:t>9</a:t>
            </a:fld>
            <a:endParaRPr lang="ru-RU"/>
          </a:p>
        </p:txBody>
      </p:sp>
      <p:sp>
        <p:nvSpPr>
          <p:cNvPr id="1094661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8748712" cy="546100"/>
          </a:xfrm>
          <a:noFill/>
        </p:spPr>
        <p:txBody>
          <a:bodyPr tIns="90000" bIns="90000">
            <a:spAutoFit/>
          </a:bodyPr>
          <a:lstStyle/>
          <a:p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безопасного взаимодействия</a:t>
            </a:r>
          </a:p>
        </p:txBody>
      </p:sp>
      <p:grpSp>
        <p:nvGrpSpPr>
          <p:cNvPr id="1094662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94663" name="Text Box 7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94664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94665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9466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667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668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669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67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9467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Симуляция систем с отказами и разрушением</a:t>
                  </a:r>
                </a:p>
              </p:txBody>
            </p:sp>
          </p:grpSp>
          <p:sp>
            <p:nvSpPr>
              <p:cNvPr id="1094672" name="Text Box 1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094687" name="Text Box 31"/>
          <p:cNvSpPr txBox="1">
            <a:spLocks noChangeArrowheads="1"/>
          </p:cNvSpPr>
          <p:nvPr/>
        </p:nvSpPr>
        <p:spPr bwMode="auto">
          <a:xfrm>
            <a:off x="509588" y="5481638"/>
            <a:ext cx="6738937" cy="671512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b="0" i="1">
                <a:sym typeface="Symbol" pitchFamily="18" charset="2"/>
              </a:rPr>
              <a:t>Безопасное взаимодействие = 	</a:t>
            </a:r>
            <a:r>
              <a:rPr lang="ru-RU" sz="1600" b="0"/>
              <a:t>нет ненаблюдаемых отказов,</a:t>
            </a:r>
          </a:p>
          <a:p>
            <a:r>
              <a:rPr lang="ru-RU" sz="1600" b="0"/>
              <a:t>попыток выхода из дивергенции и разрушения</a:t>
            </a:r>
          </a:p>
        </p:txBody>
      </p:sp>
      <p:sp>
        <p:nvSpPr>
          <p:cNvPr id="1094691" name="Text Box 35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692" name="Text Box 36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693" name="Text Box 37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694" name="Text Box 38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697" name="Text Box 41"/>
          <p:cNvSpPr txBox="1">
            <a:spLocks noChangeArrowheads="1"/>
          </p:cNvSpPr>
          <p:nvPr/>
        </p:nvSpPr>
        <p:spPr bwMode="auto">
          <a:xfrm>
            <a:off x="509588" y="2132013"/>
            <a:ext cx="8370887" cy="396875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u="sng"/>
              <a:t>Опасность № 1</a:t>
            </a:r>
            <a:r>
              <a:rPr lang="ru-RU" sz="1600" b="0"/>
              <a:t>: Воздействие, которое может привести к </a:t>
            </a:r>
            <a:r>
              <a:rPr lang="ru-RU" sz="1600"/>
              <a:t>ненаблюдаемому отказу</a:t>
            </a:r>
            <a:r>
              <a:rPr lang="ru-RU" sz="1600" b="0"/>
              <a:t>.</a:t>
            </a:r>
          </a:p>
        </p:txBody>
      </p:sp>
      <p:sp>
        <p:nvSpPr>
          <p:cNvPr id="1094698" name="Text Box 42"/>
          <p:cNvSpPr txBox="1">
            <a:spLocks noChangeArrowheads="1"/>
          </p:cNvSpPr>
          <p:nvPr/>
        </p:nvSpPr>
        <p:spPr bwMode="auto">
          <a:xfrm>
            <a:off x="509588" y="2755900"/>
            <a:ext cx="8418512" cy="146526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sz="1600" b="0" u="sng"/>
              <a:t>Предположение</a:t>
            </a:r>
            <a:r>
              <a:rPr lang="ru-RU" sz="1600" b="0"/>
              <a:t>: Бесконечная последовательность любых действий выполняется</a:t>
            </a:r>
          </a:p>
          <a:p>
            <a:r>
              <a:rPr lang="ru-RU" sz="1600" b="0"/>
              <a:t>бесконечное время, а конечная последовательность – конечное время.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b="0" i="1">
                <a:sym typeface="Symbol" pitchFamily="18" charset="2"/>
              </a:rPr>
              <a:t>Дивергенция </a:t>
            </a:r>
            <a:r>
              <a:rPr lang="ru-RU" b="0">
                <a:sym typeface="Symbol" pitchFamily="18" charset="2"/>
              </a:rPr>
              <a:t>(</a:t>
            </a:r>
            <a:r>
              <a:rPr lang="ru-RU" sz="2000">
                <a:sym typeface="Symbol" pitchFamily="18" charset="2"/>
              </a:rPr>
              <a:t>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 - </a:t>
            </a:r>
            <a:r>
              <a:rPr lang="ru-RU" sz="1600" b="0"/>
              <a:t>бесконечная последовательность </a:t>
            </a:r>
            <a:r>
              <a:rPr lang="ru-RU" sz="2000">
                <a:sym typeface="Symbol" pitchFamily="18" charset="2"/>
              </a:rPr>
              <a:t>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ru-RU" sz="1600" b="0"/>
              <a:t>действий («зацикливание»).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sz="1600" u="sng"/>
              <a:t>Опасность № 2</a:t>
            </a:r>
            <a:r>
              <a:rPr lang="ru-RU" sz="1600" b="0"/>
              <a:t>: после возникновения </a:t>
            </a:r>
            <a:r>
              <a:rPr lang="ru-RU" sz="1600"/>
              <a:t>дивергенции</a:t>
            </a:r>
            <a:r>
              <a:rPr lang="ru-RU" sz="1600" b="0"/>
              <a:t>, любое воздействие опасно.</a:t>
            </a:r>
          </a:p>
        </p:txBody>
      </p:sp>
      <p:sp>
        <p:nvSpPr>
          <p:cNvPr id="1094699" name="Text Box 43"/>
          <p:cNvSpPr txBox="1">
            <a:spLocks noChangeArrowheads="1"/>
          </p:cNvSpPr>
          <p:nvPr/>
        </p:nvSpPr>
        <p:spPr bwMode="auto">
          <a:xfrm>
            <a:off x="509588" y="1176338"/>
            <a:ext cx="6735762" cy="739775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u="sng"/>
              <a:t>Опасное воздействие</a:t>
            </a:r>
            <a:r>
              <a:rPr lang="ru-RU" sz="1600" b="0"/>
              <a:t> – не гарантирует наблюдение или</a:t>
            </a:r>
          </a:p>
          <a:p>
            <a:pPr>
              <a:lnSpc>
                <a:spcPct val="120000"/>
              </a:lnSpc>
            </a:pPr>
            <a:r>
              <a:rPr lang="ru-RU" sz="1600" b="0"/>
              <a:t>вызывает поведение, которого следует избегать при тестировании.</a:t>
            </a:r>
          </a:p>
        </p:txBody>
      </p:sp>
      <p:sp>
        <p:nvSpPr>
          <p:cNvPr id="1094700" name="Text Box 44"/>
          <p:cNvSpPr txBox="1">
            <a:spLocks noChangeArrowheads="1"/>
          </p:cNvSpPr>
          <p:nvPr/>
        </p:nvSpPr>
        <p:spPr bwMode="auto">
          <a:xfrm>
            <a:off x="509588" y="4441825"/>
            <a:ext cx="7375525" cy="82391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144000" tIns="72000" rIns="144000" bIns="72000">
            <a:spAutoFit/>
          </a:bodyPr>
          <a:lstStyle/>
          <a:p>
            <a:r>
              <a:rPr lang="ru-RU" b="0" i="1">
                <a:sym typeface="Symbol" pitchFamily="18" charset="2"/>
              </a:rPr>
              <a:t>Разрушение </a:t>
            </a:r>
            <a:r>
              <a:rPr lang="ru-RU" b="0">
                <a:sym typeface="Symbol" pitchFamily="18" charset="2"/>
              </a:rPr>
              <a:t>(</a:t>
            </a:r>
            <a:r>
              <a:rPr lang="ru-RU" sz="2000">
                <a:sym typeface="Symbol" pitchFamily="18" charset="2"/>
              </a:rPr>
              <a:t></a:t>
            </a:r>
            <a:r>
              <a:rPr lang="ru-RU" sz="2000" b="0">
                <a:sym typeface="Symbol" pitchFamily="18" charset="2"/>
              </a:rPr>
              <a:t>)</a:t>
            </a:r>
            <a:r>
              <a:rPr lang="ru-RU" b="0">
                <a:sym typeface="Symbol" pitchFamily="18" charset="2"/>
              </a:rPr>
              <a:t> - </a:t>
            </a:r>
            <a:r>
              <a:rPr lang="ru-RU" sz="1600" b="0"/>
              <a:t>поведение реализации, избегаемое при тестировании.</a:t>
            </a:r>
          </a:p>
          <a:p>
            <a:pPr>
              <a:spcBef>
                <a:spcPct val="50000"/>
              </a:spcBef>
            </a:pPr>
            <a:r>
              <a:rPr lang="ru-RU" sz="1600" u="sng"/>
              <a:t>Опасность № 3</a:t>
            </a:r>
            <a:r>
              <a:rPr lang="ru-RU" sz="1600" b="0"/>
              <a:t>: воздействие, после которого возможно разрушение.</a:t>
            </a:r>
          </a:p>
        </p:txBody>
      </p:sp>
      <p:sp>
        <p:nvSpPr>
          <p:cNvPr id="1094701" name="Text Box 45"/>
          <p:cNvSpPr txBox="1">
            <a:spLocks noChangeArrowheads="1"/>
          </p:cNvSpPr>
          <p:nvPr/>
        </p:nvSpPr>
        <p:spPr bwMode="auto">
          <a:xfrm>
            <a:off x="34925" y="1212850"/>
            <a:ext cx="38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9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2.77778E-6 0.1303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94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9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9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3032 L -2.77778E-6 0.2351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4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094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23518 L -2.77778E-6 0.466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94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9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9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4662 L -2.77778E-6 0.6131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94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500"/>
                                        <p:tgtEl>
                                          <p:spTgt spid="109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91" grpId="0"/>
      <p:bldP spid="1094692" grpId="0"/>
      <p:bldP spid="1094693" grpId="0"/>
      <p:bldP spid="1094694" grpId="0"/>
      <p:bldP spid="1094701" grpId="0"/>
      <p:bldP spid="1094701" grpId="1"/>
      <p:bldP spid="1094701" grpId="2"/>
      <p:bldP spid="1094701" grpId="3"/>
      <p:bldP spid="1094701" grpId="4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166999</TotalTime>
  <Words>6144</Words>
  <Application>Microsoft Office PowerPoint</Application>
  <PresentationFormat>Экран (4:3)</PresentationFormat>
  <Paragraphs>892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</vt:lpstr>
      <vt:lpstr>Times New Roman</vt:lpstr>
      <vt:lpstr>Arial Black</vt:lpstr>
      <vt:lpstr>Wingdings 3</vt:lpstr>
      <vt:lpstr>Wingdings</vt:lpstr>
      <vt:lpstr>Symbol</vt:lpstr>
      <vt:lpstr>Courier New</vt:lpstr>
      <vt:lpstr>Euclid Symbol</vt:lpstr>
      <vt:lpstr>Euclid Extra</vt:lpstr>
      <vt:lpstr>Euclid Math One</vt:lpstr>
      <vt:lpstr>Euclid Math Two</vt:lpstr>
      <vt:lpstr>新細明體</vt:lpstr>
      <vt:lpstr>Webdings</vt:lpstr>
      <vt:lpstr>Default Design</vt:lpstr>
      <vt:lpstr>Слайд 1</vt:lpstr>
      <vt:lpstr>Моделирование</vt:lpstr>
      <vt:lpstr>Семантика взаимодействия</vt:lpstr>
      <vt:lpstr>Модель LTS – Labelled Transition System</vt:lpstr>
      <vt:lpstr>Три эквивалентных определения слабой симуляции</vt:lpstr>
      <vt:lpstr>Семантика взаимодействия с отказами (refusals)</vt:lpstr>
      <vt:lpstr>Отказы (Refusals) в LTS</vt:lpstr>
      <vt:lpstr>Слабая симуляция с отказами</vt:lpstr>
      <vt:lpstr>Семантика безопасного взаимодействия</vt:lpstr>
      <vt:lpstr>Опасности в LTS</vt:lpstr>
      <vt:lpstr>Cлабая симуляция с отказами с учетом безопасности</vt:lpstr>
      <vt:lpstr>Гипотеза о безопасности</vt:lpstr>
      <vt:lpstr>Безопасная симуляция (ss – Safe Simulation)</vt:lpstr>
      <vt:lpstr>Слайд 14</vt:lpstr>
      <vt:lpstr>Полнота тестирования</vt:lpstr>
      <vt:lpstr>Теоретическое тестирование: дерево вывода</vt:lpstr>
      <vt:lpstr>Теоретическое тестирование: условия полноты</vt:lpstr>
      <vt:lpstr>Пример отсутствия полного теста</vt:lpstr>
      <vt:lpstr>Теоретическое тестирование: условия полноты</vt:lpstr>
      <vt:lpstr>Практическое тестирование: условия полноты и конечности</vt:lpstr>
      <vt:lpstr>Практическое тестирование: исследование реализации</vt:lpstr>
      <vt:lpstr>Исследование реализации : схема алгоритма (1)</vt:lpstr>
      <vt:lpstr>Исследование реализации : схема алгоритма (2)</vt:lpstr>
      <vt:lpstr>Исследование реализации : схема алгоритма (3)</vt:lpstr>
      <vt:lpstr>Верификация симуляции после исследования реализации</vt:lpstr>
      <vt:lpstr>Оценки сложности</vt:lpstr>
      <vt:lpstr>Пример верификации симуляции</vt:lpstr>
      <vt:lpstr>Слайд 28</vt:lpstr>
      <vt:lpstr>Пример отсутствия полного теста</vt:lpstr>
      <vt:lpstr>Связь симуляции с трассовой конформностью </vt:lpstr>
      <vt:lpstr>Связь симуляции с трассовой конформностью (2) </vt:lpstr>
      <vt:lpstr>Связь симуляции с трассовой конформностью (3) 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1088</cp:revision>
  <dcterms:created xsi:type="dcterms:W3CDTF">2004-09-07T08:30:49Z</dcterms:created>
  <dcterms:modified xsi:type="dcterms:W3CDTF">2016-03-16T18:09:55Z</dcterms:modified>
</cp:coreProperties>
</file>