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6"/>
  </p:notesMasterIdLst>
  <p:sldIdLst>
    <p:sldId id="776" r:id="rId2"/>
    <p:sldId id="775" r:id="rId3"/>
    <p:sldId id="838" r:id="rId4"/>
    <p:sldId id="839" r:id="rId5"/>
    <p:sldId id="840" r:id="rId6"/>
    <p:sldId id="841" r:id="rId7"/>
    <p:sldId id="842" r:id="rId8"/>
    <p:sldId id="844" r:id="rId9"/>
    <p:sldId id="843" r:id="rId10"/>
    <p:sldId id="845" r:id="rId11"/>
    <p:sldId id="806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4" r:id="rId20"/>
    <p:sldId id="815" r:id="rId21"/>
    <p:sldId id="816" r:id="rId22"/>
    <p:sldId id="817" r:id="rId23"/>
    <p:sldId id="818" r:id="rId24"/>
    <p:sldId id="819" r:id="rId25"/>
    <p:sldId id="820" r:id="rId26"/>
    <p:sldId id="821" r:id="rId27"/>
    <p:sldId id="822" r:id="rId28"/>
    <p:sldId id="823" r:id="rId29"/>
    <p:sldId id="824" r:id="rId30"/>
    <p:sldId id="825" r:id="rId31"/>
    <p:sldId id="826" r:id="rId32"/>
    <p:sldId id="827" r:id="rId33"/>
    <p:sldId id="828" r:id="rId34"/>
    <p:sldId id="829" r:id="rId35"/>
    <p:sldId id="830" r:id="rId36"/>
    <p:sldId id="831" r:id="rId37"/>
    <p:sldId id="832" r:id="rId38"/>
    <p:sldId id="833" r:id="rId39"/>
    <p:sldId id="834" r:id="rId40"/>
    <p:sldId id="835" r:id="rId41"/>
    <p:sldId id="836" r:id="rId42"/>
    <p:sldId id="837" r:id="rId43"/>
    <p:sldId id="778" r:id="rId44"/>
    <p:sldId id="757" r:id="rId45"/>
  </p:sldIdLst>
  <p:sldSz cx="9144000" cy="6858000" type="screen4x3"/>
  <p:notesSz cx="6797675" cy="9926638"/>
  <p:embeddedFontLst>
    <p:embeddedFont>
      <p:font typeface="Wingdings 3" pitchFamily="18" charset="2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C8A3"/>
    <a:srgbClr val="C5F9FF"/>
    <a:srgbClr val="008000"/>
    <a:srgbClr val="E1FFE1"/>
    <a:srgbClr val="F1F8F9"/>
    <a:srgbClr val="FF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8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314" y="-102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/>
            </a:lvl1pPr>
          </a:lstStyle>
          <a:p>
            <a:pPr>
              <a:defRPr/>
            </a:pPr>
            <a:fld id="{4BD142E9-E9AE-491B-8A15-268D049F4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26DF1-7C69-4258-90D2-70E5BA6C9D14}" type="slidenum">
              <a:rPr lang="ru-RU"/>
              <a:pPr/>
              <a:t>1</a:t>
            </a:fld>
            <a:endParaRPr lang="ru-RU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DDAE5E8B-EF0C-474F-9F57-C726CBCDC07C}" type="slidenum">
              <a:rPr lang="ru-RU" sz="1200" b="0"/>
              <a:pPr algn="r" defTabSz="915988"/>
              <a:t>10</a:t>
            </a:fld>
            <a:endParaRPr lang="ru-RU" sz="1200" b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37561-568A-4667-8D96-9BDCF02A118C}" type="slidenum">
              <a:rPr lang="ru-RU"/>
              <a:pPr/>
              <a:t>2</a:t>
            </a:fld>
            <a:endParaRPr lang="ru-RU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87D488FF-F924-4060-882A-9ED1C6F72837}" type="slidenum">
              <a:rPr lang="ru-RU" sz="1200" b="0"/>
              <a:pPr algn="r" defTabSz="915988"/>
              <a:t>3</a:t>
            </a:fld>
            <a:endParaRPr lang="ru-RU" sz="1200" b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3E7D66B8-EA1B-4FA0-AD19-CB7047ABDFF8}" type="slidenum">
              <a:rPr lang="ru-RU" sz="1200" b="0"/>
              <a:pPr algn="r" defTabSz="915988"/>
              <a:t>4</a:t>
            </a:fld>
            <a:endParaRPr lang="ru-RU" sz="1200" b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DB58F-27F4-4C71-99B2-EC97D9C3D752}" type="slidenum">
              <a:rPr lang="ru-RU"/>
              <a:pPr/>
              <a:t>43</a:t>
            </a:fld>
            <a:endParaRPr lang="ru-RU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E604B89C-FB2B-4D35-911B-1CAE0FD977D1}" type="slidenum">
              <a:rPr lang="ru-RU" sz="1200" b="0"/>
              <a:pPr algn="r" defTabSz="915988"/>
              <a:t>5</a:t>
            </a:fld>
            <a:endParaRPr lang="ru-RU" sz="1200" b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F3B982B9-0EA3-4D94-BC7B-D668176635AF}" type="slidenum">
              <a:rPr lang="ru-RU" sz="1200" b="0"/>
              <a:pPr algn="r" defTabSz="915988"/>
              <a:t>6</a:t>
            </a:fld>
            <a:endParaRPr lang="ru-RU" sz="1200" b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D61634E9-B87B-4A13-B132-491794C4A128}" type="slidenum">
              <a:rPr lang="ru-RU" sz="1200" b="0"/>
              <a:pPr algn="r" defTabSz="915988"/>
              <a:t>7</a:t>
            </a:fld>
            <a:endParaRPr lang="ru-RU" sz="1200" b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0FEF8726-ACF1-4BDA-ABB3-2580F8B68BB1}" type="slidenum">
              <a:rPr lang="ru-RU" sz="1200" b="0"/>
              <a:pPr algn="r" defTabSz="915988"/>
              <a:t>8</a:t>
            </a:fld>
            <a:endParaRPr lang="ru-RU" sz="1200" b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9A93014C-7865-46DF-9C51-430228790B6E}" type="slidenum">
              <a:rPr lang="ru-RU" sz="1200" b="0"/>
              <a:pPr algn="r" defTabSz="915988"/>
              <a:t>9</a:t>
            </a:fld>
            <a:endParaRPr lang="ru-RU" sz="1200" b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9D06-24EF-4DA4-97CE-5F57449A022E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F0A2-677C-4C76-95F9-929CBA11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E805-5843-43FF-AC88-0D09FDF265F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C7ED-1329-4523-8080-071F21DBD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8766-5CC6-444F-A993-DD922F969E23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7382-8EDD-4C24-BFDA-206E9CA6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E9C7-4AA5-4FDD-9142-46DDDE6CD0EC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8B6D-5502-48A9-B837-4FE4EC90E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95CF-BFB3-4629-A37B-8598D8519F89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53B3-ED2C-4DF1-B6DA-DE1523D6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7BA7-3B35-43DF-9BF9-151571C82996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C3F5-ACD5-42C5-A804-F9E5C3F0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76AC-8699-448D-BE32-75A89C89FF42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018C-9837-4E3E-91E2-CB22AEC2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B42D-F038-4DBB-97A2-636D7A27BE2C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B811-6B52-4DE0-8F6C-E080A449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7DBD-489C-487F-975C-A05BC31B564C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E516-17B3-42E7-AC34-D974278D7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9403-C4F3-49F9-B9BE-4F24F94E1F5B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D279-4273-4162-823A-811D0890A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426F-17BD-45D2-A403-D860AE9A70E4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E67E-470A-4343-9BF3-20A6776D4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3733-893D-4907-84BF-CBE41F68F70D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71B50-CA2E-414B-A0A7-7C4DDB60D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E7EDF5"/>
          </a:fgClr>
          <a:bgClr>
            <a:srgbClr val="F1F8F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fld id="{48342A0A-7480-4C25-B428-237DAAD87AA4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9B80AF04-FFF7-4C7F-A653-218A423D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A2183-69DF-4F1E-849D-5F7695077ED2}" type="slidenum">
              <a:rPr lang="ru-RU"/>
              <a:pPr/>
              <a:t>1</a:t>
            </a:fld>
            <a:endParaRPr lang="ru-RU"/>
          </a:p>
        </p:txBody>
      </p:sp>
      <p:pic>
        <p:nvPicPr>
          <p:cNvPr id="2051" name="Picture 2" descr="titul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8263"/>
            <a:ext cx="8961437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5"/>
            <a:chExt cx="5760" cy="4325"/>
          </a:xfrm>
        </p:grpSpPr>
        <p:sp>
          <p:nvSpPr>
            <p:cNvPr id="2063" name="Rectangle 4"/>
            <p:cNvSpPr>
              <a:spLocks noChangeArrowheads="1"/>
            </p:cNvSpPr>
            <p:nvPr/>
          </p:nvSpPr>
          <p:spPr bwMode="auto">
            <a:xfrm>
              <a:off x="0" y="2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5"/>
            <p:cNvSpPr>
              <a:spLocks noChangeArrowheads="1"/>
            </p:cNvSpPr>
            <p:nvPr/>
          </p:nvSpPr>
          <p:spPr bwMode="auto">
            <a:xfrm rot="-5400000">
              <a:off x="3573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6"/>
            <p:cNvSpPr>
              <a:spLocks noChangeArrowheads="1"/>
            </p:cNvSpPr>
            <p:nvPr/>
          </p:nvSpPr>
          <p:spPr bwMode="auto">
            <a:xfrm rot="5400000" flipV="1">
              <a:off x="-2132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7"/>
            <p:cNvSpPr>
              <a:spLocks noChangeArrowheads="1"/>
            </p:cNvSpPr>
            <p:nvPr/>
          </p:nvSpPr>
          <p:spPr bwMode="auto">
            <a:xfrm flipH="1" flipV="1">
              <a:off x="0" y="45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8"/>
            <p:cNvSpPr>
              <a:spLocks noChangeArrowheads="1"/>
            </p:cNvSpPr>
            <p:nvPr/>
          </p:nvSpPr>
          <p:spPr bwMode="auto">
            <a:xfrm>
              <a:off x="0" y="4269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9"/>
            <p:cNvSpPr>
              <a:spLocks noChangeArrowheads="1"/>
            </p:cNvSpPr>
            <p:nvPr/>
          </p:nvSpPr>
          <p:spPr bwMode="auto">
            <a:xfrm rot="5400000" flipV="1">
              <a:off x="3550" y="2149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0"/>
            <p:cNvSpPr>
              <a:spLocks noChangeArrowheads="1"/>
            </p:cNvSpPr>
            <p:nvPr/>
          </p:nvSpPr>
          <p:spPr bwMode="auto">
            <a:xfrm flipH="1">
              <a:off x="0" y="429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1"/>
            <p:cNvSpPr>
              <a:spLocks noChangeArrowheads="1"/>
            </p:cNvSpPr>
            <p:nvPr/>
          </p:nvSpPr>
          <p:spPr bwMode="auto">
            <a:xfrm rot="5400000" flipH="1">
              <a:off x="-2108" y="2152"/>
              <a:ext cx="4315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61548" name="Picture 12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816225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49" name="Picture 13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1765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0" name="Picture 14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938" y="2636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1" name="Picture 15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2995613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2" name="Picture 16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335597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3" name="Picture 17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5" y="28162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go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25003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1557" name="Text Box 21" descr="Horizontal brick"/>
          <p:cNvSpPr txBox="1">
            <a:spLocks noChangeArrowheads="1"/>
          </p:cNvSpPr>
          <p:nvPr/>
        </p:nvSpPr>
        <p:spPr bwMode="auto">
          <a:xfrm>
            <a:off x="2447925" y="366713"/>
            <a:ext cx="6337300" cy="6194425"/>
          </a:xfrm>
          <a:prstGeom prst="rect">
            <a:avLst/>
          </a:prstGeom>
          <a:pattFill prst="horzBrick">
            <a:fgClr>
              <a:srgbClr val="F8F2DC"/>
            </a:fgClr>
            <a:bgClr>
              <a:srgbClr val="FDFAF1"/>
            </a:bgClr>
          </a:pattFill>
          <a:ln w="57150" cmpd="thickThin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198000" rIns="198000"/>
          <a:lstStyle/>
          <a:p>
            <a:pPr algn="ctr">
              <a:lnSpc>
                <a:spcPct val="50000"/>
              </a:lnSpc>
              <a:spcAft>
                <a:spcPct val="100000"/>
              </a:spcAft>
              <a:defRPr/>
            </a:pPr>
            <a:endParaRPr lang="ru-RU" sz="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000" dirty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Игорь Борисович Бурдонов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000" dirty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Александр Сергеевич </a:t>
            </a:r>
            <a:r>
              <a:rPr lang="ru-RU" sz="3000" dirty="0" err="1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Косачев</a:t>
            </a:r>
            <a:endParaRPr lang="ru-RU" sz="3000" dirty="0">
              <a:solidFill>
                <a:srgbClr val="331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100000"/>
              </a:spcBef>
              <a:defRPr/>
            </a:pPr>
            <a: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Обход неизвестного графа коллективом автоматов</a:t>
            </a:r>
          </a:p>
          <a:p>
            <a:pPr algn="ctr">
              <a:spcBef>
                <a:spcPct val="50000"/>
              </a:spcBef>
              <a:defRPr/>
            </a:pPr>
            <a:endParaRPr lang="ru-RU" sz="3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558" name="Text Box 22"/>
          <p:cNvSpPr txBox="1">
            <a:spLocks noChangeArrowheads="1"/>
          </p:cNvSpPr>
          <p:nvPr/>
        </p:nvSpPr>
        <p:spPr bwMode="auto">
          <a:xfrm>
            <a:off x="2808288" y="5969000"/>
            <a:ext cx="569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   </a:t>
            </a:r>
            <a:r>
              <a:rPr lang="ru-RU" sz="2000" b="0">
                <a:solidFill>
                  <a:srgbClr val="58A5FA"/>
                </a:solidFill>
              </a:rPr>
              <a:t>Институт Системного Программирования РАН</a:t>
            </a:r>
            <a:endParaRPr lang="ru-RU" sz="2000" b="0"/>
          </a:p>
        </p:txBody>
      </p:sp>
      <p:pic>
        <p:nvPicPr>
          <p:cNvPr id="961554" name="Picture 18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584450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19796E-6 C 0.00313 -0.00901 0.00643 -0.0178 0.01146 -0.02705 C 0.0165 -0.0363 0.0184 -0.0481 0.03038 -0.05573 C 0.04236 -0.06336 0.07101 -0.07539 0.08368 -0.07261 C 0.09636 -0.06984 0.10469 -0.05087 0.10643 -0.03885 C 0.10816 -0.02682 0.10191 -0.01179 0.09375 6.19796E-6 C 0.08559 0.0118 0.06215 0.01458 0.05712 0.03192 C 0.05209 0.04927 0.05469 0.09043 0.06337 0.10454 C 0.07205 0.11865 0.08733 0.10731 0.10886 0.11633 C 0.13038 0.12535 0.1908 0.13645 0.19254 0.15842 C 0.1941 0.18039 0.1441 0.23289 0.1191 0.24769 C 0.0941 0.26249 0.05851 0.24769 0.04306 0.24769 C 0.02761 0.24769 0.03577 0.24469 0.02674 0.24769 C 0.01771 0.2507 -0.00937 0.25417 -0.01128 0.26643 C -0.01319 0.27868 0.00191 0.31037 0.01528 0.32193 C 0.02865 0.33349 0.05556 0.33326 0.0684 0.33558 C 0.08125 0.33789 0.08663 0.33257 0.09254 0.33558 C 0.09844 0.33858 0.10382 0.34089 0.10382 0.35408 C 0.10382 0.36726 0.09219 0.39871 0.09254 0.41467 C 0.09288 0.43063 0.09566 0.44496 0.10643 0.45005 C 0.11719 0.45514 0.13715 0.45005 0.15712 0.4452 " pathEditMode="relative" rAng="0" ptsTypes="aaaaaaaaaaaaaaaaaaaaA">
                                      <p:cBhvr>
                                        <p:cTn id="9" dur="125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0" presetClass="path" presetSubtype="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.15712 0.44468 C 0.15903 0.44468 0.16146 0.44329 0.16927 0.44213 C 0.17709 0.4412 0.18993 0.43472 0.20452 0.43912 C 0.2191 0.44375 0.24063 0.47523 0.25677 0.46991 C 0.27309 0.46481 0.29375 0.43264 0.30139 0.40856 C 0.31059 0.38727 0.30643 0.37361 0.30261 0.32292 C 0.29879 0.27245 0.24497 0.12431 0.2783 0.10532 C 0.34375 0.03241 0.44167 0.27546 0.50261 0.20926 C 0.56979 0.13472 0.43785 0.02431 0.50955 -0.05718 C 0.57101 -0.12569 0.60122 0.01389 0.65747 -0.04745 C 0.71111 -0.1081 0.63525 -0.15556 0.68229 -0.21111 C 0.7125 -0.24167 0.72778 -0.22407 0.73924 -0.20926 " pathEditMode="relative" rAng="0" ptsTypes="faaafaffffff">
                                      <p:cBhvr>
                                        <p:cTn id="11" dur="120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3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0.00208 C 0.03091 -0.0007 0.06198 -0.00301 0.07205 0.01064 C 0.08212 0.02428 0.06875 0.04833 0.06077 0.08487 C 0.05278 0.12141 0.02795 0.18756 0.02396 0.23127 C 0.01997 0.27474 0.02761 0.32423 0.03664 0.34597 C 0.04566 0.36748 0.05764 0.37396 0.07848 0.36008 C 0.09931 0.34644 0.13056 0.30435 0.16198 0.26249 " pathEditMode="relative" rAng="0" ptsTypes="aaaaaaA">
                                      <p:cBhvr>
                                        <p:cTn id="13" dur="9000" fill="hold"/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94444E-6 4.89362E-6 C 0.01684 0.003 0.0342 0.00647 0.04514 0.01341 C 0.0559 0.02035 0.06146 0.02567 0.06441 0.04185 C 0.06753 0.05781 0.06024 0.08903 0.06302 0.11031 C 0.06545 0.13182 0.0743 0.15656 0.0809 0.17067 C 0.08767 0.18455 0.08889 0.18848 0.10295 0.19403 C 0.11701 0.19958 0.14097 0.20189 0.16545 0.20444 " pathEditMode="relative" rAng="0" ptsTypes="aaaaaaA">
                                      <p:cBhvr>
                                        <p:cTn id="15" dur="7500" fill="hold"/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17" dur="8000" fill="hold"/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1.66667E-6 -2.67345E-6 C 0.0309 -0.00162 0.06198 -0.00301 0.07205 0.00509 C 0.08212 0.01318 0.06875 0.02729 0.06077 0.0488 C 0.05278 0.07031 0.02795 0.10916 0.02396 0.13483 C 0.01997 0.1605 0.02761 0.18964 0.03663 0.20236 C 0.04566 0.21508 0.05764 0.21878 0.07847 0.21068 C 0.09931 0.20259 0.13056 0.17784 0.16198 0.15333 " pathEditMode="relative" ptsTypes="aaaaaaA">
                                      <p:cBhvr>
                                        <p:cTn id="19" dur="11000" fill="hold"/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61111E-6 1.40611E-6 C 0.01614 0.00462 0.03264 0.00971 0.04305 0.02012 C 0.0533 0.03029 0.0585 0.03862 0.06128 0.06244 C 0.06423 0.08649 0.05746 0.13298 0.06007 0.16489 C 0.06232 0.19727 0.07083 0.23427 0.07708 0.25509 C 0.0835 0.2759 0.08472 0.28168 0.09809 0.29024 C 0.11145 0.2981 0.13437 0.30157 0.15764 0.30573 " pathEditMode="relative" rAng="0" ptsTypes="aaaaaaA">
                                      <p:cBhvr>
                                        <p:cTn id="21" dur="8500" fill="hold"/>
                                        <p:tgtEl>
                                          <p:spTgt spid="96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23" dur="10000" fill="hold"/>
                                        <p:tgtEl>
                                          <p:spTgt spid="961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634C976-ACA0-43B8-AB23-0FADCD3D9CF6}" type="slidenum">
              <a:rPr lang="ru-RU" sz="1400" b="0"/>
              <a:pPr algn="r"/>
              <a:t>10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8713" cy="608013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сложности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16741" name="Text Box 85"/>
          <p:cNvSpPr txBox="1">
            <a:spLocks noChangeArrowheads="1"/>
          </p:cNvSpPr>
          <p:nvPr/>
        </p:nvSpPr>
        <p:spPr bwMode="auto">
          <a:xfrm>
            <a:off x="96838" y="657225"/>
            <a:ext cx="9047162" cy="59436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b="0">
                <a:latin typeface="Times New Roman" pitchFamily="18" charset="0"/>
                <a:sym typeface="Symbol" pitchFamily="18" charset="2"/>
              </a:rPr>
              <a:t>Движки могут быть двух типов в зависимости от того, 1) проходит ли движок до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остановки непройденную ранее дугу или 2) останавливается, не пройдя ни одной новой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 дуги. Число движков 1-го типа равно  O(m). Движок 2-го типа останавливается, получив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 нулевой номер дуги в сообщении иди по дуге или ответ на опрос. Нулевой номер дуги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регулятор сообщает в том случае, когда либо A) имеются дуги в состоянии проходится,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а все остальные дуги законченные, либо B) все дуги законченные. Ситуация A наступает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тогда, когда какой-то движок пошёл по последней непройденной дуге, а остальные дуги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либо законченные, либо проходятся, а заканчивается после завершения опроса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регуляторов. Поскольку число регуляторов не превышает O(n), опрос регуляторов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заканчивается за время O(n). Тем самым, ситуация A закончится через O(n) тиков.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Ситуация B наступает тогда, когда регулятор вершины b получил сообщение конец для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некоторой выходящей дуги, а все остальные дуги уже законченные. Если вершина b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начальная, через O(1) тиков обход закончится. В противном случае в вершину b входит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одна дуга дерева a─i→b. Через O(1) тиков регулятор вершины b пошлёт сообщение конец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регулятору вершины a, тот получит это сообщение и дуга a─i→b перестанет быть дугой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дерева. Следовательно, ситуация B закончится через O(1) тиков. Поскольку регулятор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вершины только один раз оказывается в каждой из ситуаций A и B, число движков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2-го типа, останавливающихся в данной вершине, не превышает O(n). Суммарно число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движков 2-го типа равно O(n</a:t>
            </a:r>
            <a:r>
              <a:rPr lang="ru-RU" b="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ru-RU" b="0">
                <a:latin typeface="Times New Roman" pitchFamily="18" charset="0"/>
                <a:sym typeface="Symbol" pitchFamily="18" charset="2"/>
              </a:rPr>
              <a:t>).  Итак, число всех движков равно O(m+n2). Поскольку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каждый движок генерируется через O(1) тиков после генерации предыдущего движка, </a:t>
            </a:r>
            <a:br>
              <a:rPr lang="ru-RU" b="0">
                <a:latin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sym typeface="Symbol" pitchFamily="18" charset="2"/>
              </a:rPr>
              <a:t>время обхода равно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O(m+n</a:t>
            </a:r>
            <a:r>
              <a:rPr lang="ru-RU" sz="24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).</a:t>
            </a:r>
          </a:p>
        </p:txBody>
      </p:sp>
      <p:sp>
        <p:nvSpPr>
          <p:cNvPr id="116742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6744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16745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14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48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49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50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610100"/>
            <a:ext cx="766762" cy="49847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156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158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162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63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64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166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67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68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616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6172" name="Номер слайда 79"/>
          <p:cNvSpPr>
            <a:spLocks noGrp="1"/>
          </p:cNvSpPr>
          <p:nvPr>
            <p:ph type="sldNum" sz="quarter" idx="12"/>
          </p:nvPr>
        </p:nvSpPr>
        <p:spPr>
          <a:xfrm>
            <a:off x="7885113" y="6245225"/>
            <a:ext cx="801687" cy="476250"/>
          </a:xfrm>
          <a:noFill/>
        </p:spPr>
        <p:txBody>
          <a:bodyPr/>
          <a:lstStyle/>
          <a:p>
            <a:fld id="{3A388FE3-6C1F-4BA2-A5F8-F8A6436DB026}" type="slidenum">
              <a:rPr lang="ru-RU"/>
              <a:pPr/>
              <a:t>11</a:t>
            </a:fld>
            <a:endParaRPr lang="ru-RU"/>
          </a:p>
        </p:txBody>
      </p:sp>
      <p:sp>
        <p:nvSpPr>
          <p:cNvPr id="489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1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49738" y="51514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extBox 488"/>
          <p:cNvSpPr txBox="1">
            <a:spLocks noChangeArrowheads="1"/>
          </p:cNvSpPr>
          <p:nvPr/>
        </p:nvSpPr>
        <p:spPr bwMode="auto">
          <a:xfrm>
            <a:off x="2411413" y="530066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/>
              <a:t>первый движок</a:t>
            </a:r>
          </a:p>
        </p:txBody>
      </p:sp>
      <p:cxnSp>
        <p:nvCxnSpPr>
          <p:cNvPr id="6177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6178" name="Text Box 79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1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6084888" y="188913"/>
            <a:ext cx="28082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</a:t>
            </a:r>
            <a:r>
              <a:rPr lang="en-US" sz="1600"/>
              <a:t>              </a:t>
            </a:r>
            <a:r>
              <a:rPr lang="ru-RU" sz="1600"/>
              <a:t>регулятор</a:t>
            </a:r>
          </a:p>
        </p:txBody>
      </p:sp>
      <p:cxnSp>
        <p:nvCxnSpPr>
          <p:cNvPr id="1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Text Box 88"/>
          <p:cNvSpPr txBox="1">
            <a:spLocks noChangeArrowheads="1"/>
          </p:cNvSpPr>
          <p:nvPr/>
        </p:nvSpPr>
        <p:spPr bwMode="auto">
          <a:xfrm>
            <a:off x="142875" y="6453188"/>
            <a:ext cx="801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  <p:sp>
        <p:nvSpPr>
          <p:cNvPr id="6187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489" grpId="0"/>
      <p:bldP spid="71" grpId="0" animBg="1"/>
      <p:bldP spid="2" grpId="0" animBg="1"/>
      <p:bldP spid="3" grpId="0"/>
      <p:bldP spid="11" grpId="0" animBg="1"/>
      <p:bldP spid="2130" grpId="0"/>
      <p:bldP spid="13" grpId="0" animBg="1"/>
      <p:bldP spid="14" grpId="0" animBg="1"/>
      <p:bldP spid="2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71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72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73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74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610100"/>
            <a:ext cx="766762" cy="49847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80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82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86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87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88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190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91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92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719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719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719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1FEB07-6064-4324-9241-B8F8341C733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197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1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49738" y="51514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Овал 54"/>
          <p:cNvSpPr>
            <a:spLocks noChangeAspect="1"/>
          </p:cNvSpPr>
          <p:nvPr/>
        </p:nvSpPr>
        <p:spPr bwMode="auto">
          <a:xfrm>
            <a:off x="3225800" y="43545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6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62338" y="4610100"/>
            <a:ext cx="766762" cy="49847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1" name="Овал 54"/>
          <p:cNvSpPr>
            <a:spLocks noChangeAspect="1"/>
          </p:cNvSpPr>
          <p:nvPr/>
        </p:nvSpPr>
        <p:spPr bwMode="auto">
          <a:xfrm>
            <a:off x="4249738" y="51546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203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7204" name="Text Box 80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720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4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08" name="Text Box 95"/>
          <p:cNvSpPr txBox="1">
            <a:spLocks noChangeArrowheads="1"/>
          </p:cNvSpPr>
          <p:nvPr/>
        </p:nvSpPr>
        <p:spPr bwMode="auto">
          <a:xfrm>
            <a:off x="6084888" y="188913"/>
            <a:ext cx="28082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</a:t>
            </a:r>
            <a:r>
              <a:rPr lang="en-US" sz="1600"/>
              <a:t>             </a:t>
            </a:r>
            <a:r>
              <a:rPr lang="ru-RU" sz="1600"/>
              <a:t>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</p:txBody>
      </p:sp>
      <p:cxnSp>
        <p:nvCxnSpPr>
          <p:cNvPr id="720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9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12" name="Rectangle 99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3" name="Text Box 100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7216" name="Text Box 101"/>
          <p:cNvSpPr txBox="1">
            <a:spLocks noChangeArrowheads="1"/>
          </p:cNvSpPr>
          <p:nvPr/>
        </p:nvSpPr>
        <p:spPr bwMode="auto">
          <a:xfrm>
            <a:off x="8748713" y="6419850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1041 -0.109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195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196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197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198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610100"/>
            <a:ext cx="766762" cy="49847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04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06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10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211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212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14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21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21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821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218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821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E1B011-EE70-43DF-9FFA-14598F3C3D7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221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2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225800" y="43545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62338" y="4610100"/>
            <a:ext cx="766762" cy="49847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46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4252913" y="51546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8231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232" name="Text Box 83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823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823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37" name="Text Box 109"/>
          <p:cNvSpPr txBox="1">
            <a:spLocks noChangeArrowheads="1"/>
          </p:cNvSpPr>
          <p:nvPr/>
        </p:nvSpPr>
        <p:spPr bwMode="auto">
          <a:xfrm>
            <a:off x="6084888" y="188913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</a:t>
            </a:r>
            <a:r>
              <a:rPr lang="en-US" sz="1600"/>
              <a:t>             </a:t>
            </a:r>
            <a:r>
              <a:rPr lang="ru-RU" sz="1600"/>
              <a:t>регулятор 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</p:txBody>
      </p:sp>
      <p:cxnSp>
        <p:nvCxnSpPr>
          <p:cNvPr id="823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41" name="Rectangle 11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42" name="Text Box 11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8245" name="Text Box 101"/>
          <p:cNvSpPr txBox="1">
            <a:spLocks noChangeArrowheads="1"/>
          </p:cNvSpPr>
          <p:nvPr/>
        </p:nvSpPr>
        <p:spPr bwMode="auto">
          <a:xfrm>
            <a:off x="8748713" y="6419850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3784 -0.1296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1788 -0.120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12" grpId="0" animBg="1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2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2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2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2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2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3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3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3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3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3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40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41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9242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9243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9244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E862F7-BDFE-4785-A4E9-2AD51366B19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246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2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248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9249" name="Овал 54"/>
          <p:cNvSpPr>
            <a:spLocks noChangeAspect="1"/>
          </p:cNvSpPr>
          <p:nvPr/>
        </p:nvSpPr>
        <p:spPr bwMode="auto">
          <a:xfrm>
            <a:off x="283368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25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9251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252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55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9256" name="Text Box 84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925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925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61" name="Text Box 112"/>
          <p:cNvSpPr txBox="1">
            <a:spLocks noChangeArrowheads="1"/>
          </p:cNvSpPr>
          <p:nvPr/>
        </p:nvSpPr>
        <p:spPr bwMode="auto">
          <a:xfrm>
            <a:off x="6084888" y="188913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</a:t>
            </a:r>
            <a:r>
              <a:rPr lang="en-US" sz="1600"/>
              <a:t>             </a:t>
            </a:r>
            <a:r>
              <a:rPr lang="ru-RU" sz="1600"/>
              <a:t>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</p:txBody>
      </p:sp>
      <p:cxnSp>
        <p:nvCxnSpPr>
          <p:cNvPr id="926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65" name="Rectangle 116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66" name="Text Box 117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9267" name="Text Box 118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12205 -0.1104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44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4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4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4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5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6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6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026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64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65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0266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0267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0268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4F4552-353B-4BC2-ABC5-EBF22FC7A3A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70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4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272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вал 54"/>
          <p:cNvSpPr>
            <a:spLocks noChangeAspect="1"/>
          </p:cNvSpPr>
          <p:nvPr/>
        </p:nvSpPr>
        <p:spPr bwMode="auto">
          <a:xfrm>
            <a:off x="1393825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9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0" name="Овал 54"/>
          <p:cNvSpPr>
            <a:spLocks noChangeAspect="1"/>
          </p:cNvSpPr>
          <p:nvPr/>
        </p:nvSpPr>
        <p:spPr bwMode="auto">
          <a:xfrm>
            <a:off x="3219450" y="43592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Овал 54"/>
          <p:cNvSpPr>
            <a:spLocks noChangeAspect="1"/>
          </p:cNvSpPr>
          <p:nvPr/>
        </p:nvSpPr>
        <p:spPr bwMode="auto">
          <a:xfrm>
            <a:off x="4900613" y="34417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cxnSp>
        <p:nvCxnSpPr>
          <p:cNvPr id="23" name="Прямая со стрелкой 55"/>
          <p:cNvCxnSpPr>
            <a:cxnSpLocks noChangeShapeType="1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24" name="Прямая со стрелкой 40"/>
          <p:cNvCxnSpPr>
            <a:cxnSpLocks noChangeShapeType="1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25" name="Прямая со стрелкой 36"/>
          <p:cNvCxnSpPr>
            <a:cxnSpLocks noChangeShapeType="1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028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0287" name="Text Box 90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1028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028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92" name="Text Box 119"/>
          <p:cNvSpPr txBox="1">
            <a:spLocks noChangeArrowheads="1"/>
          </p:cNvSpPr>
          <p:nvPr/>
        </p:nvSpPr>
        <p:spPr bwMode="auto">
          <a:xfrm>
            <a:off x="6084888" y="188913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</a:t>
            </a:r>
            <a:r>
              <a:rPr lang="en-US" sz="1600"/>
              <a:t>             </a:t>
            </a:r>
            <a:r>
              <a:rPr lang="ru-RU" sz="1600"/>
              <a:t>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</p:txBody>
      </p:sp>
      <p:cxnSp>
        <p:nvCxnSpPr>
          <p:cNvPr id="1029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96" name="Rectangle 12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7" name="Text Box 12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0298" name="Text Box 125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12205 -0.1104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0625 L 0.05556 -0.1231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5122 -0.1206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" grpId="0" animBg="1"/>
      <p:bldP spid="12" grpId="0" animBg="1"/>
      <p:bldP spid="12" grpId="1" animBg="1"/>
      <p:bldP spid="14" grpId="0" animBg="1"/>
      <p:bldP spid="15" grpId="0" animBg="1"/>
      <p:bldP spid="15" grpId="1" animBg="1"/>
      <p:bldP spid="17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26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6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7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7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27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27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28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128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8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28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8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89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129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1291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1292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C6BDDE-712C-4038-8A28-BF3134491D2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294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4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296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298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300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03" name="Овал 54"/>
          <p:cNvSpPr>
            <a:spLocks noChangeAspect="1"/>
          </p:cNvSpPr>
          <p:nvPr/>
        </p:nvSpPr>
        <p:spPr bwMode="auto">
          <a:xfrm>
            <a:off x="1393825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304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305" name="Овал 54"/>
          <p:cNvSpPr>
            <a:spLocks noChangeAspect="1"/>
          </p:cNvSpPr>
          <p:nvPr/>
        </p:nvSpPr>
        <p:spPr bwMode="auto">
          <a:xfrm>
            <a:off x="4900613" y="34417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130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1307" name="Text Box 8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1130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130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5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12" name="Text Box 109"/>
          <p:cNvSpPr txBox="1">
            <a:spLocks noChangeArrowheads="1"/>
          </p:cNvSpPr>
          <p:nvPr/>
        </p:nvSpPr>
        <p:spPr bwMode="auto">
          <a:xfrm>
            <a:off x="6084888" y="188913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</p:txBody>
      </p:sp>
      <p:cxnSp>
        <p:nvCxnSpPr>
          <p:cNvPr id="1131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8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316" name="Rectangle 11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Text Box 11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1318" name="Text Box 115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11753 -0.1201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4532 -0.12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29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29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29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29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30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30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30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230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30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31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312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313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2314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315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2316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4EE010-56D1-4C25-BC14-B37BFE636DC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318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4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320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32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324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27" name="Овал 54"/>
          <p:cNvSpPr>
            <a:spLocks noChangeAspect="1"/>
          </p:cNvSpPr>
          <p:nvPr/>
        </p:nvSpPr>
        <p:spPr bwMode="auto">
          <a:xfrm>
            <a:off x="1393825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328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329" name="Овал 54"/>
          <p:cNvSpPr>
            <a:spLocks noChangeAspect="1"/>
          </p:cNvSpPr>
          <p:nvPr/>
        </p:nvSpPr>
        <p:spPr bwMode="auto">
          <a:xfrm>
            <a:off x="4900613" y="34417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" name="Овал 54"/>
          <p:cNvSpPr>
            <a:spLocks noChangeAspect="1"/>
          </p:cNvSpPr>
          <p:nvPr/>
        </p:nvSpPr>
        <p:spPr bwMode="auto">
          <a:xfrm>
            <a:off x="2903538" y="24177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cxnSp>
        <p:nvCxnSpPr>
          <p:cNvPr id="23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24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33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335" name="Text Box 90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cxnSp>
        <p:nvCxnSpPr>
          <p:cNvPr id="1233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233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40" name="Text Box 121"/>
          <p:cNvSpPr txBox="1">
            <a:spLocks noChangeArrowheads="1"/>
          </p:cNvSpPr>
          <p:nvPr/>
        </p:nvSpPr>
        <p:spPr bwMode="auto">
          <a:xfrm>
            <a:off x="6084888" y="188913"/>
            <a:ext cx="280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</p:txBody>
      </p:sp>
      <p:cxnSp>
        <p:nvCxnSpPr>
          <p:cNvPr id="1234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79968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969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44" name="Rectangle 125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5" name="Text Box 126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2346" name="Text Box 127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1076 -0.10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504 -0.1398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1423 -0.1206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" grpId="0" animBg="1"/>
      <p:bldP spid="6" grpId="1" animBg="1"/>
      <p:bldP spid="12" grpId="0" animBg="1"/>
      <p:bldP spid="12" grpId="1" animBg="1"/>
      <p:bldP spid="14" grpId="0" animBg="1"/>
      <p:bldP spid="15" grpId="0" animBg="1"/>
      <p:bldP spid="22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16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17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1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1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25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27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31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3332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33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35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36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37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3338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3339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3340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70063D-98E7-494C-8C2E-F341A007BE4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342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4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344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34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3347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5364163" y="43021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50" name="Овал 54"/>
          <p:cNvSpPr>
            <a:spLocks noChangeAspect="1"/>
          </p:cNvSpPr>
          <p:nvPr/>
        </p:nvSpPr>
        <p:spPr bwMode="auto">
          <a:xfrm>
            <a:off x="1393825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51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52" name="Овал 54"/>
          <p:cNvSpPr>
            <a:spLocks noChangeAspect="1"/>
          </p:cNvSpPr>
          <p:nvPr/>
        </p:nvSpPr>
        <p:spPr bwMode="auto">
          <a:xfrm>
            <a:off x="4900613" y="34417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53" name="Овал 54"/>
          <p:cNvSpPr>
            <a:spLocks noChangeAspect="1"/>
          </p:cNvSpPr>
          <p:nvPr/>
        </p:nvSpPr>
        <p:spPr bwMode="auto">
          <a:xfrm>
            <a:off x="2903538" y="24177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335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23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35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3359" name="Text Box 91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82022" name="Text Box 102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82023" name="Line 10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336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36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336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0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67" name="Text Box 118"/>
          <p:cNvSpPr txBox="1">
            <a:spLocks noChangeArrowheads="1"/>
          </p:cNvSpPr>
          <p:nvPr/>
        </p:nvSpPr>
        <p:spPr bwMode="auto">
          <a:xfrm>
            <a:off x="6084888" y="188913"/>
            <a:ext cx="2808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</p:txBody>
      </p:sp>
      <p:cxnSp>
        <p:nvCxnSpPr>
          <p:cNvPr id="1336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71" name="Rectangle 12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72" name="Text Box 12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3373" name="Text Box 12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11753 -0.1201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649 L -0.04341 -0.1340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" grpId="0" animBg="1"/>
      <p:bldP spid="13" grpId="0" animBg="1"/>
      <p:bldP spid="14" grpId="0" animBg="1"/>
      <p:bldP spid="24" grpId="0" animBg="1"/>
      <p:bldP spid="25" grpId="0" animBg="1"/>
      <p:bldP spid="25" grpId="1" animBg="1"/>
      <p:bldP spid="82022" grpId="0"/>
      <p:bldP spid="820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34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4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4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4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6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435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5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35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60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61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4362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4363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4364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9F7244-C9A4-4DE6-9AF8-CD107212C73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66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7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368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6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37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372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вал 54"/>
          <p:cNvSpPr>
            <a:spLocks noChangeAspect="1"/>
          </p:cNvSpPr>
          <p:nvPr/>
        </p:nvSpPr>
        <p:spPr bwMode="auto">
          <a:xfrm>
            <a:off x="1393825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Овал 54"/>
          <p:cNvSpPr>
            <a:spLocks noChangeAspect="1"/>
          </p:cNvSpPr>
          <p:nvPr/>
        </p:nvSpPr>
        <p:spPr bwMode="auto">
          <a:xfrm>
            <a:off x="4900613" y="34417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78" name="Овал 54"/>
          <p:cNvSpPr>
            <a:spLocks noChangeAspect="1"/>
          </p:cNvSpPr>
          <p:nvPr/>
        </p:nvSpPr>
        <p:spPr bwMode="auto">
          <a:xfrm>
            <a:off x="2903538" y="24177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14379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4380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4381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cxnSp>
        <p:nvCxnSpPr>
          <p:cNvPr id="28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67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419475" y="43211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438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4389" name="Text Box 9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4390" name="Text Box 101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439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39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439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5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96" name="Text Box 126"/>
          <p:cNvSpPr txBox="1">
            <a:spLocks noChangeArrowheads="1"/>
          </p:cNvSpPr>
          <p:nvPr/>
        </p:nvSpPr>
        <p:spPr bwMode="auto">
          <a:xfrm>
            <a:off x="6084888" y="188913"/>
            <a:ext cx="2808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</p:txBody>
      </p:sp>
      <p:cxnSp>
        <p:nvCxnSpPr>
          <p:cNvPr id="1439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400" name="Rectangle 13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1" name="Text Box 13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4402" name="Text Box 13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4403" name="Line 13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1076 -0.10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1302 0.158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00833 -0.1627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15798 0.129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6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" grpId="0" animBg="1"/>
      <p:bldP spid="12" grpId="0" animBg="1"/>
      <p:bldP spid="14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4D4469-ED5A-40A7-A261-87BF69D4590C}" type="slidenum">
              <a:rPr lang="ru-RU"/>
              <a:pPr/>
              <a:t>2</a:t>
            </a:fld>
            <a:endParaRPr lang="ru-RU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95288"/>
            <a:ext cx="8748712" cy="608012"/>
          </a:xfrm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Обход неизвестного графа (graph learning)</a:t>
            </a:r>
          </a:p>
        </p:txBody>
      </p:sp>
      <p:sp>
        <p:nvSpPr>
          <p:cNvPr id="959506" name="Text Box 18"/>
          <p:cNvSpPr txBox="1">
            <a:spLocks noChangeArrowheads="1"/>
          </p:cNvSpPr>
          <p:nvPr/>
        </p:nvSpPr>
        <p:spPr bwMode="auto">
          <a:xfrm>
            <a:off x="34925" y="6208713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8" name="Text Box 20"/>
          <p:cNvSpPr txBox="1">
            <a:spLocks noChangeArrowheads="1"/>
          </p:cNvSpPr>
          <p:nvPr/>
        </p:nvSpPr>
        <p:spPr bwMode="auto">
          <a:xfrm>
            <a:off x="34925" y="6569075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5128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2633663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Для каких целей?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9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30" name="Text Box 87"/>
          <p:cNvSpPr txBox="1">
            <a:spLocks noChangeArrowheads="1"/>
          </p:cNvSpPr>
          <p:nvPr/>
        </p:nvSpPr>
        <p:spPr bwMode="auto">
          <a:xfrm>
            <a:off x="287338" y="3079750"/>
            <a:ext cx="1771650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Проблемы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31" name="Text Box 89"/>
          <p:cNvSpPr txBox="1">
            <a:spLocks noChangeArrowheads="1"/>
          </p:cNvSpPr>
          <p:nvPr/>
        </p:nvSpPr>
        <p:spPr bwMode="auto">
          <a:xfrm>
            <a:off x="215900" y="4260850"/>
            <a:ext cx="2160588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Пути решения</a:t>
            </a:r>
            <a:endParaRPr lang="ru-RU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32" name="Text Box 90"/>
          <p:cNvSpPr txBox="1">
            <a:spLocks noChangeArrowheads="1"/>
          </p:cNvSpPr>
          <p:nvPr/>
        </p:nvSpPr>
        <p:spPr bwMode="auto">
          <a:xfrm>
            <a:off x="1150938" y="3573463"/>
            <a:ext cx="40290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000" u="sng"/>
              <a:t>Размеры графа</a:t>
            </a:r>
            <a:r>
              <a:rPr lang="ru-RU" sz="2000" b="0" u="sng"/>
              <a:t>  </a:t>
            </a:r>
            <a:r>
              <a:rPr lang="ru-RU" sz="2000" b="0"/>
              <a:t>и отсюда:</a:t>
            </a:r>
            <a:endParaRPr lang="en-US" sz="2000" b="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</a:pPr>
            <a:r>
              <a:rPr lang="ru-RU" sz="2000" u="sng">
                <a:solidFill>
                  <a:srgbClr val="000000"/>
                </a:solidFill>
              </a:rPr>
              <a:t>Время </a:t>
            </a:r>
            <a:r>
              <a:rPr lang="ru-RU" sz="2000" b="0" u="sng">
                <a:solidFill>
                  <a:srgbClr val="000000"/>
                </a:solidFill>
              </a:rPr>
              <a:t>обхода и размеры </a:t>
            </a:r>
            <a:r>
              <a:rPr lang="ru-RU" sz="2000" u="sng">
                <a:solidFill>
                  <a:srgbClr val="000000"/>
                </a:solidFill>
              </a:rPr>
              <a:t>памяти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5133" name="Text Box 91"/>
          <p:cNvSpPr txBox="1">
            <a:spLocks noChangeArrowheads="1"/>
          </p:cNvSpPr>
          <p:nvPr/>
        </p:nvSpPr>
        <p:spPr bwMode="auto">
          <a:xfrm>
            <a:off x="1187450" y="5805488"/>
            <a:ext cx="4657725" cy="3905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000">
                <a:sym typeface="Symbol" pitchFamily="18" charset="2"/>
              </a:rPr>
              <a:t>Рассредоточение общего описания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287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sym typeface="Wingdings" pitchFamily="2" charset="2"/>
              </a:rPr>
              <a:t></a:t>
            </a:r>
          </a:p>
        </p:txBody>
      </p:sp>
      <p:sp>
        <p:nvSpPr>
          <p:cNvPr id="5145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514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079500" y="1881188"/>
            <a:ext cx="16748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ru-RU">
                <a:sym typeface="Symbol" pitchFamily="18" charset="2"/>
              </a:rPr>
              <a:t>Изучение</a:t>
            </a:r>
            <a:r>
              <a:rPr lang="ru-RU" b="0">
                <a:sym typeface="Symbol" pitchFamily="18" charset="2"/>
              </a:rPr>
              <a:t> </a:t>
            </a:r>
            <a:br>
              <a:rPr lang="ru-RU" b="0">
                <a:sym typeface="Symbol" pitchFamily="18" charset="2"/>
              </a:rPr>
            </a:br>
            <a:r>
              <a:rPr lang="ru-RU">
                <a:sym typeface="Symbol" pitchFamily="18" charset="2"/>
              </a:rPr>
              <a:t>Тестирование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1150938" y="4724400"/>
            <a:ext cx="54165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ru-RU" sz="2000">
                <a:sym typeface="Symbol" pitchFamily="18" charset="2"/>
              </a:rPr>
              <a:t>Распараллеливание</a:t>
            </a:r>
            <a:br>
              <a:rPr lang="ru-RU" sz="2000">
                <a:sym typeface="Symbol" pitchFamily="18" charset="2"/>
              </a:rPr>
            </a:br>
            <a:r>
              <a:rPr lang="ru-RU" sz="2000" b="0">
                <a:sym typeface="Symbol" pitchFamily="18" charset="2"/>
              </a:rPr>
              <a:t>пока хватает памяти, коллектив обходчиков, </a:t>
            </a:r>
            <a:br>
              <a:rPr lang="ru-RU" sz="2000" b="0">
                <a:sym typeface="Symbol" pitchFamily="18" charset="2"/>
              </a:rPr>
            </a:br>
            <a:r>
              <a:rPr lang="ru-RU" sz="2000" b="0">
                <a:sym typeface="Symbol" pitchFamily="18" charset="2"/>
              </a:rPr>
              <a:t>каждый со своей копией описания графа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95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6296 L 5E-6 0.4414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95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3611 L 5E-6 0.6460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06" grpId="0"/>
      <p:bldP spid="959507" grpId="0"/>
      <p:bldP spid="959508" grpId="0"/>
      <p:bldP spid="959580" grpId="0"/>
      <p:bldP spid="959580" grpId="1"/>
      <p:bldP spid="959580" grpId="2"/>
      <p:bldP spid="959580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364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6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6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6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37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37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37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538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8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538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84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85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5386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5387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5388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E463AB-B52F-40E9-B7B0-1BC4216F80B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90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7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392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5393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1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395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99" name="Овал 54"/>
          <p:cNvSpPr>
            <a:spLocks noChangeAspect="1"/>
          </p:cNvSpPr>
          <p:nvPr/>
        </p:nvSpPr>
        <p:spPr bwMode="auto">
          <a:xfrm>
            <a:off x="2903538" y="24177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15400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5401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402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403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5404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cxnSp>
        <p:nvCxnSpPr>
          <p:cNvPr id="15405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5406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5407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000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5408" name="Овал 54"/>
          <p:cNvSpPr>
            <a:spLocks noChangeAspect="1"/>
          </p:cNvSpPr>
          <p:nvPr/>
        </p:nvSpPr>
        <p:spPr bwMode="auto">
          <a:xfrm>
            <a:off x="3419475" y="43211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409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5410" name="Text Box 98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5411" name="Text Box 100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541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41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541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417" name="Text Box 134"/>
          <p:cNvSpPr txBox="1">
            <a:spLocks noChangeArrowheads="1"/>
          </p:cNvSpPr>
          <p:nvPr/>
        </p:nvSpPr>
        <p:spPr bwMode="auto">
          <a:xfrm>
            <a:off x="6084888" y="188913"/>
            <a:ext cx="2808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</p:txBody>
      </p:sp>
      <p:cxnSp>
        <p:nvCxnSpPr>
          <p:cNvPr id="1541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421" name="Rectangle 139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22" name="Text Box 140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5423" name="Text Box 141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5424" name="Line 142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11753 -0.10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06493 -0.12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1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38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38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39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39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39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39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40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640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40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40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40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409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641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6411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6412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34D005-E196-44D8-88F9-6D3C54FF416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414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416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6417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1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419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Овал 54"/>
          <p:cNvSpPr>
            <a:spLocks noChangeAspect="1"/>
          </p:cNvSpPr>
          <p:nvPr/>
        </p:nvSpPr>
        <p:spPr bwMode="auto">
          <a:xfrm>
            <a:off x="3819525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Овал 54"/>
          <p:cNvSpPr>
            <a:spLocks noChangeAspect="1"/>
          </p:cNvSpPr>
          <p:nvPr/>
        </p:nvSpPr>
        <p:spPr bwMode="auto">
          <a:xfrm>
            <a:off x="2903538" y="24177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20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6426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427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6428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429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6430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6431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433" name="Овал 54"/>
          <p:cNvSpPr>
            <a:spLocks noChangeAspect="1"/>
          </p:cNvSpPr>
          <p:nvPr/>
        </p:nvSpPr>
        <p:spPr bwMode="auto">
          <a:xfrm>
            <a:off x="3419475" y="43211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43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437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6438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643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44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644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5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44" name="Text Box 81"/>
          <p:cNvSpPr txBox="1">
            <a:spLocks noChangeArrowheads="1"/>
          </p:cNvSpPr>
          <p:nvPr/>
        </p:nvSpPr>
        <p:spPr bwMode="auto">
          <a:xfrm>
            <a:off x="6084888" y="188913"/>
            <a:ext cx="2808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</p:txBody>
      </p:sp>
      <p:cxnSp>
        <p:nvCxnSpPr>
          <p:cNvPr id="1644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48" name="Rectangle 86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49" name="Text Box 87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6450" name="Text Box 88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6451" name="Line 89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1076 -0.10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5035 -0.1222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5226 0.058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7" grpId="0" animBg="1"/>
      <p:bldP spid="17" grpId="1" animBg="1"/>
      <p:bldP spid="27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1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1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1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1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2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2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2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742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2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3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32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33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34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7435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7436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74EA10-7672-40D5-9B5E-C631DBCDBFC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38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440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7441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7442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45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7446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7447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7448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7449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7450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67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7452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3817938" y="34178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2830513" y="34115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5367338" y="42989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Овал 54"/>
          <p:cNvSpPr>
            <a:spLocks noChangeAspect="1"/>
          </p:cNvSpPr>
          <p:nvPr/>
        </p:nvSpPr>
        <p:spPr bwMode="auto">
          <a:xfrm>
            <a:off x="3419475" y="43211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745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7459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7460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61" name="Text Box 5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7462" name="Text Box 59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746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1746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46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746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8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69" name="Text Box 85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1747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3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73" name="Rectangle 9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74" name="Text Box 9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7475" name="Text Box 9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7476" name="Line 9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32 L 0.12153 -0.1254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4532 -0.1400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4341 -0.124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36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37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3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3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45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51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8452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53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55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56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57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8458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8459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8460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1FEBE0-12DF-4141-9989-413C9A9B1CF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62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464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846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8466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8469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8470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471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472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8473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474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cxnSp>
        <p:nvCxnSpPr>
          <p:cNvPr id="18475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18476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2830513" y="34115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3817938" y="34178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481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8482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1393825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84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8485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848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1848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48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848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96323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324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92" name="Text Box 7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1849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96326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327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6328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97" name="Text Box 8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18498" name="Rectangle 8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99" name="Text Box 8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8500" name="Text Box 8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8501" name="Line 8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1076 -0.10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989 -0.0657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5122 -0.1312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6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6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6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6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6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7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7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947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7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7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80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1948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9482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1948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98771A-29A9-43FB-A0AF-C276F101107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485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487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9488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1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9492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9493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494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495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9496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497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9498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3819525" y="3425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1393825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503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9504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505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19506" name="Text Box 55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19507" name="Text Box 57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1950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1950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51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1951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4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514" name="Text Box 75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1951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9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519" name="Text Box 80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19520" name="Rectangle 81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21" name="Text Box 82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19522" name="Text Box 83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9523" name="Line 84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32 L 0.12152 -0.1254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6302 -0.136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484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699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48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48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48188"/>
            <a:ext cx="860425" cy="56038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48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11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49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575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49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8458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49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50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50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50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504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050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0506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050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877F56-9325-4D66-8213-B9F8AA5E69B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09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511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51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51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48188"/>
            <a:ext cx="860425" cy="5603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516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517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699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0518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519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0520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521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0522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23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3819525" y="3425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526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84588"/>
            <a:ext cx="1346200" cy="77787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0527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0528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29" name="Text Box 53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0530" name="Text Box 55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053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053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53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53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3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37" name="Text Box 63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053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8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42" name="Text Box 68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0543" name="Rectangle 69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4" name="Text Box 70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0545" name="Text Box 71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0546" name="Line 72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0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0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1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2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8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1530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153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1B6708-149A-4627-8DB5-4137D75F954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33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8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535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3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37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40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41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1542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" name="Прямая со стрелкой 97"/>
          <p:cNvCxnSpPr>
            <a:cxnSpLocks noChangeShapeType="1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0" name="Овал 54"/>
          <p:cNvSpPr>
            <a:spLocks noChangeAspect="1"/>
          </p:cNvSpPr>
          <p:nvPr/>
        </p:nvSpPr>
        <p:spPr bwMode="auto">
          <a:xfrm>
            <a:off x="385763" y="403066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3" name="Овал 54"/>
          <p:cNvSpPr>
            <a:spLocks noChangeAspect="1"/>
          </p:cNvSpPr>
          <p:nvPr/>
        </p:nvSpPr>
        <p:spPr bwMode="auto">
          <a:xfrm>
            <a:off x="3744913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47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3219450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51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1552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1553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10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2" name="Прямая со стрелкой 259"/>
          <p:cNvCxnSpPr>
            <a:cxnSpLocks noChangeShapeType="1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10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58" name="Text Box 58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1559" name="Text Box 60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156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156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56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6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66" name="Text Box 68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156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71" name="Text Box 73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1572" name="Rectangle 74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73" name="Text Box 75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1574" name="Text Box 76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1575" name="Line 77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47 L -0.11267 -0.1166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6302 0.0157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8299 0.1590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375 -0.129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3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3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3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3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4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4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5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52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5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255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255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3E3ED2-5392-4C47-800F-EF5B1FD6989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57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559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6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61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6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65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2566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567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68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2569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70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73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257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2575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576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2577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9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578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2579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9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2906713" y="24082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2583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258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258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58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258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90" name="Text Box 64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259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95" name="Text Box 69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2596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97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2598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2599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483 -0.131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1285 -0.1398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56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57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5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5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65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67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71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572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3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75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6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3578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357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14585D-B6DF-4AE3-A13C-AB93BE119AC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81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583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584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585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88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589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3590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3591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592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3593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94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97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359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3599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3600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3601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3602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3603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8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51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513" name="Овал 54"/>
          <p:cNvSpPr>
            <a:spLocks noChangeAspect="1"/>
          </p:cNvSpPr>
          <p:nvPr/>
        </p:nvSpPr>
        <p:spPr bwMode="auto">
          <a:xfrm>
            <a:off x="2906713" y="24082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514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07" name="Text Box 5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3608" name="Text Box 59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360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361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61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361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04525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526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15" name="Text Box 67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</a:t>
            </a:r>
            <a:r>
              <a:rPr lang="en-US" sz="1600"/>
              <a:t> </a:t>
            </a:r>
            <a:r>
              <a:rPr lang="ru-RU" sz="1600"/>
              <a:t>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361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04528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529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530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20" name="Text Box 72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3621" name="Rectangle 7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22" name="Text Box 7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3623" name="Text Box 75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3624" name="Line 76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185 L -0.04739 -0.127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00816 -0.1509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104512" grpId="0" animBg="1"/>
      <p:bldP spid="104512" grpId="1" animBg="1"/>
      <p:bldP spid="104513" grpId="0" animBg="1"/>
      <p:bldP spid="1045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8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8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8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8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8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59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9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600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60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4602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460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F8771D-088B-4B22-AA20-16FD0C807C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605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607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608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609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12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613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4614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4615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616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4617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618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621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4622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4623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4624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4625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4626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4627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0656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657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659" name="Овал 54"/>
          <p:cNvSpPr>
            <a:spLocks noChangeAspect="1"/>
          </p:cNvSpPr>
          <p:nvPr/>
        </p:nvSpPr>
        <p:spPr bwMode="auto">
          <a:xfrm>
            <a:off x="1389063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31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4632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463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463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63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463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1066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67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39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464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1067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67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067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44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4645" name="Rectangle 7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46" name="Text Box 7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4647" name="Text Box 7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4648" name="Line 7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6302 -0.125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5243 -0.0664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110656" grpId="0" animBg="1"/>
      <p:bldP spid="110657" grpId="0" animBg="1"/>
      <p:bldP spid="1106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F433DBF-79FA-4124-A599-405F7DBCA43E}" type="slidenum">
              <a:rPr lang="ru-RU" sz="1400" b="0"/>
              <a:pPr algn="r"/>
              <a:t>3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296863"/>
            <a:ext cx="8928100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Взаимодействие с неизвестным графом (Е-графом)</a:t>
            </a:r>
          </a:p>
        </p:txBody>
      </p:sp>
      <p:sp>
        <p:nvSpPr>
          <p:cNvPr id="959506" name="Text Box 18"/>
          <p:cNvSpPr txBox="1">
            <a:spLocks noChangeArrowheads="1"/>
          </p:cNvSpPr>
          <p:nvPr/>
        </p:nvSpPr>
        <p:spPr bwMode="auto">
          <a:xfrm>
            <a:off x="34925" y="6208713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8" name="Text Box 20"/>
          <p:cNvSpPr txBox="1">
            <a:spLocks noChangeArrowheads="1"/>
          </p:cNvSpPr>
          <p:nvPr/>
        </p:nvSpPr>
        <p:spPr bwMode="auto">
          <a:xfrm>
            <a:off x="34925" y="6569075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102407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6286500" cy="815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Граф ориентированный детерминированый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 и ограничено ветвящийся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408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09" name="Text Box 87"/>
          <p:cNvSpPr txBox="1">
            <a:spLocks noChangeArrowheads="1"/>
          </p:cNvSpPr>
          <p:nvPr/>
        </p:nvSpPr>
        <p:spPr bwMode="auto">
          <a:xfrm>
            <a:off x="287338" y="3079750"/>
            <a:ext cx="4613275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Инициализация (создай Е-граф)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410" name="Text Box 89"/>
          <p:cNvSpPr txBox="1">
            <a:spLocks noChangeArrowheads="1"/>
          </p:cNvSpPr>
          <p:nvPr/>
        </p:nvSpPr>
        <p:spPr bwMode="auto">
          <a:xfrm>
            <a:off x="215900" y="4260850"/>
            <a:ext cx="6889750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Переход из текущей вершины по указанной дуге</a:t>
            </a:r>
            <a:endParaRPr lang="ru-RU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411" name="Text Box 90"/>
          <p:cNvSpPr txBox="1">
            <a:spLocks noChangeArrowheads="1"/>
          </p:cNvSpPr>
          <p:nvPr/>
        </p:nvSpPr>
        <p:spPr bwMode="auto">
          <a:xfrm>
            <a:off x="1150938" y="3573463"/>
            <a:ext cx="5416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000" u="sng"/>
              <a:t>В ответ:</a:t>
            </a:r>
            <a:r>
              <a:rPr lang="ru-RU" sz="2000" b="0"/>
              <a:t> идентификатор начальной вершины</a:t>
            </a:r>
            <a:br>
              <a:rPr lang="ru-RU" sz="2000" b="0"/>
            </a:br>
            <a:r>
              <a:rPr lang="ru-RU" sz="2000" b="0"/>
              <a:t> и число выходящих дуг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102412" name="Text Box 91"/>
          <p:cNvSpPr txBox="1">
            <a:spLocks noChangeArrowheads="1"/>
          </p:cNvSpPr>
          <p:nvPr/>
        </p:nvSpPr>
        <p:spPr bwMode="auto">
          <a:xfrm>
            <a:off x="323850" y="5661025"/>
            <a:ext cx="1893888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Терминация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287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sym typeface="Wingdings" pitchFamily="2" charset="2"/>
              </a:rPr>
              <a:t></a:t>
            </a:r>
          </a:p>
        </p:txBody>
      </p:sp>
      <p:sp>
        <p:nvSpPr>
          <p:cNvPr id="102414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02415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00113" y="2097088"/>
            <a:ext cx="53736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ru-RU">
                <a:sym typeface="Symbol" pitchFamily="18" charset="2"/>
              </a:rPr>
              <a:t>В каждой вершине изестен идентификатор ее </a:t>
            </a:r>
            <a:br>
              <a:rPr lang="ru-RU">
                <a:sym typeface="Symbol" pitchFamily="18" charset="2"/>
              </a:rPr>
            </a:br>
            <a:r>
              <a:rPr lang="ru-RU">
                <a:sym typeface="Symbol" pitchFamily="18" charset="2"/>
              </a:rPr>
              <a:t>и число выходящих  дуг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1150938" y="4749800"/>
            <a:ext cx="4521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10000"/>
              </a:spcBef>
            </a:pPr>
            <a:r>
              <a:rPr lang="ru-RU" u="sng"/>
              <a:t>В ответ:</a:t>
            </a:r>
            <a:r>
              <a:rPr lang="ru-RU" b="0"/>
              <a:t> идентификатор новой  вершины</a:t>
            </a:r>
            <a:br>
              <a:rPr lang="ru-RU" b="0"/>
            </a:br>
            <a:r>
              <a:rPr lang="ru-RU" b="0"/>
              <a:t> и число выходящих дуг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95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6296 L 5E-6 0.4414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95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3611 L 5E-6 0.6460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06" grpId="0"/>
      <p:bldP spid="959507" grpId="0"/>
      <p:bldP spid="959508" grpId="0"/>
      <p:bldP spid="959580" grpId="0"/>
      <p:bldP spid="959580" grpId="1"/>
      <p:bldP spid="959580" grpId="2"/>
      <p:bldP spid="959580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04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0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0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0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1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1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1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2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2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4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626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562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438BF5-2D10-448B-8D7F-411D6BD917E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629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631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3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3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36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37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38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639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40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5641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4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45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1536700" y="2792413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648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5649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650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5651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54"/>
          <p:cNvSpPr>
            <a:spLocks noChangeAspect="1"/>
          </p:cNvSpPr>
          <p:nvPr/>
        </p:nvSpPr>
        <p:spPr bwMode="auto">
          <a:xfrm>
            <a:off x="1389063" y="2955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Овал 54"/>
          <p:cNvSpPr>
            <a:spLocks noChangeAspect="1"/>
          </p:cNvSpPr>
          <p:nvPr/>
        </p:nvSpPr>
        <p:spPr bwMode="auto">
          <a:xfrm>
            <a:off x="538163" y="38687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5658" name="Text Box 59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565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566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566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6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5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65" name="Text Box 67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566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8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70" name="Text Box 72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5671" name="Rectangle 7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72" name="Text Box 7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5673" name="Text Box 75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5674" name="Line 76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185 L -0.04739 -0.127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07 L -0.10694 0.1590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0504 0.150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018 L -0.01024 -0.1615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27" grpId="0" animBg="1"/>
      <p:bldP spid="27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2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2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3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3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3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3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4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4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4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8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6650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665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8DB617-5781-4385-940D-524C35BF38A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653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655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5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57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661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6662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63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64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6665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66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69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667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72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6673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6674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6675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538163" y="386873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80" name="Text Box 57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6681" name="Text Box 59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668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668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68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8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4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88" name="Text Box 67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668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7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93" name="Text Box 72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6694" name="Rectangle 73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95" name="Text Box 74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6696" name="Text Box 75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6697" name="Line 76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483 -0.131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504 -0.1504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5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5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5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5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6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6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6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66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6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7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2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767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767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463DA-ABC4-419F-AB7D-D1CE3C11139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677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679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68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681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8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685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686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7687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688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7689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90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93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769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7696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7697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7698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7699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02" name="Text Box 58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7703" name="Text Box 60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770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770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70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70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42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10" name="Text Box 68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771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5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15" name="Text Box 73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7716" name="Rectangle 74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17" name="Text Box 75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7718" name="Text Box 76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7719" name="Line 77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4532 -0.12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0608 -0.1525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27" grpId="0" animBg="1"/>
      <p:bldP spid="32" grpId="0" animBg="1"/>
      <p:bldP spid="32" grpId="1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76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77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7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7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85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87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91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692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3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95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6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8698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869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3B48ED-C87B-41C3-9782-5556C6AC3C1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701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703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704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705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708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709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8710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8711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712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8713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714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717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871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27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8720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8721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8722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8723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1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1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14" name="Овал 54"/>
          <p:cNvSpPr>
            <a:spLocks noChangeAspect="1"/>
          </p:cNvSpPr>
          <p:nvPr/>
        </p:nvSpPr>
        <p:spPr bwMode="auto">
          <a:xfrm>
            <a:off x="1390650" y="2952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27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8728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cxnSp>
        <p:nvCxnSpPr>
          <p:cNvPr id="2872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873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73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73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35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873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40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  <p:sp>
        <p:nvSpPr>
          <p:cNvPr id="28741" name="Rectangle 7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42" name="Text Box 7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8743" name="Text Box 7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8744" name="Line 7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6493 -0.129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6024 -0.0664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27" grpId="0" animBg="1"/>
      <p:bldP spid="122912" grpId="0" animBg="1"/>
      <p:bldP spid="122913" grpId="0" animBg="1"/>
      <p:bldP spid="1229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0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0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0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0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0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971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1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20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2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9722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972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5F9606-2408-4600-8A1A-37C92174454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725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727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9728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9729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32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9733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9734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9735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9736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9737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38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33688" y="34163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41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9742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29743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9744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745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9746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747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499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99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995" name="Овал 54"/>
          <p:cNvSpPr>
            <a:spLocks noChangeAspect="1"/>
          </p:cNvSpPr>
          <p:nvPr/>
        </p:nvSpPr>
        <p:spPr bwMode="auto">
          <a:xfrm>
            <a:off x="1390650" y="2952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996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29753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29766" name="Rectangle 7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67" name="Text Box 7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29768" name="Text Box 7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29769" name="Line 7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2978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978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978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978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89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2979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94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185 L -0.04739 -0.127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4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0486 0.148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00816 -0.161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4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124992" grpId="0" animBg="1"/>
      <p:bldP spid="124992" grpId="1" animBg="1"/>
      <p:bldP spid="124993" grpId="0" animBg="1"/>
      <p:bldP spid="124995" grpId="0" animBg="1"/>
      <p:bldP spid="124995" grpId="1" animBg="1"/>
      <p:bldP spid="1249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24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2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2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2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3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3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3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074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4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4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44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4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0746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074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44A63D-BD26-4E4F-80BC-1DD02AE08FA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49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751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075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075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56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0757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0758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759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0760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30761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65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076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767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768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0769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770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0771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0777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0790" name="Rectangle 72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1" name="Text Box 7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0792" name="Text Box 7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0793" name="Line 7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079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079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079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079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01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080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06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483 -0.12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16024 -0.0664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4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4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5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5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5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5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6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176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6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6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68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6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1770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177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0CB3EA-6D7C-4494-B6DC-E937E0A05CF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73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775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177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1777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80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781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1782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1783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1784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31785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86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89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179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1791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8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29" name="Овал 54"/>
          <p:cNvSpPr>
            <a:spLocks noChangeAspect="1"/>
          </p:cNvSpPr>
          <p:nvPr/>
        </p:nvSpPr>
        <p:spPr bwMode="auto">
          <a:xfrm>
            <a:off x="3103563" y="24066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0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4021138" y="51450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1801" name="Text Box 58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1814" name="Rectangle 72"/>
          <p:cNvSpPr>
            <a:spLocks noChangeArrowheads="1"/>
          </p:cNvSpPr>
          <p:nvPr/>
        </p:nvSpPr>
        <p:spPr bwMode="auto">
          <a:xfrm>
            <a:off x="5076825" y="0"/>
            <a:ext cx="4067175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5" name="Text Box 73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1816" name="Text Box 74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1817" name="Line 75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181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182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82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182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25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182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30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185 L -0.04739 -0.1171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0434 0.1486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00816 -0.1717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7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7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7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7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8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8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8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278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8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9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92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9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279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279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FAC653-42F5-47E5-9D09-DA9FEF7DBB5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2797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799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280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2801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80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2805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2806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9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0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32809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810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813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281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2815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2816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2817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2823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2836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37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2838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2839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284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284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284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284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47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284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52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483 -0.12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15347 -0.0682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4" grpId="1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796" name="Прямая со стрелкой 6"/>
          <p:cNvCxnSpPr>
            <a:cxnSpLocks noChangeShapeType="1"/>
            <a:stCxn id="4" idx="7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797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79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79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07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6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3812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813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15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816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381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3818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16701F-E78A-4C75-B47C-2D2D3F257C7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3821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823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3824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3825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28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3829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3831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3832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3833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834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37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383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3839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3840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3841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3847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3860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61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3862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3863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386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386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386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386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71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387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76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3542 -0.12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  <p:bldP spid="30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2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2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2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23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2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3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3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483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37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3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40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484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4842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484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093E6A-77D0-4C91-9BB2-F984218F4E3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845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847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4849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52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4853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4854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855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4856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4857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58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61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4862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4863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864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4865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851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4871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4884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85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4886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4887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488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489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4891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4892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95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489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900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3542 -0.1208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13" grpId="1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63223B-EF11-4F1E-9F9F-4DD21A68FEED}" type="slidenum">
              <a:rPr lang="ru-RU" sz="1400" b="0"/>
              <a:pPr algn="r"/>
              <a:t>4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коллектива автоматов</a:t>
            </a:r>
          </a:p>
        </p:txBody>
      </p:sp>
      <p:sp>
        <p:nvSpPr>
          <p:cNvPr id="959506" name="Text Box 18"/>
          <p:cNvSpPr txBox="1">
            <a:spLocks noChangeArrowheads="1"/>
          </p:cNvSpPr>
          <p:nvPr/>
        </p:nvSpPr>
        <p:spPr bwMode="auto">
          <a:xfrm>
            <a:off x="34925" y="6208713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959508" name="Text Box 20"/>
          <p:cNvSpPr txBox="1">
            <a:spLocks noChangeArrowheads="1"/>
          </p:cNvSpPr>
          <p:nvPr/>
        </p:nvSpPr>
        <p:spPr bwMode="auto">
          <a:xfrm>
            <a:off x="34925" y="6569075"/>
            <a:ext cx="10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sym typeface="Wingdings 3" pitchFamily="18" charset="2"/>
              </a:rPr>
              <a:t></a:t>
            </a:r>
          </a:p>
        </p:txBody>
      </p:sp>
      <p:sp>
        <p:nvSpPr>
          <p:cNvPr id="104455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1589088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Генератор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4456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457" name="Text Box 87"/>
          <p:cNvSpPr txBox="1">
            <a:spLocks noChangeArrowheads="1"/>
          </p:cNvSpPr>
          <p:nvPr/>
        </p:nvSpPr>
        <p:spPr bwMode="auto">
          <a:xfrm>
            <a:off x="287338" y="3079750"/>
            <a:ext cx="8148637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Регуляторы (по одному на каждую пройденную вершину)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4458" name="Text Box 89"/>
          <p:cNvSpPr txBox="1">
            <a:spLocks noChangeArrowheads="1"/>
          </p:cNvSpPr>
          <p:nvPr/>
        </p:nvSpPr>
        <p:spPr bwMode="auto">
          <a:xfrm>
            <a:off x="215900" y="4260850"/>
            <a:ext cx="1255713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Движок</a:t>
            </a:r>
            <a:endParaRPr lang="ru-RU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287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sym typeface="Wingdings" pitchFamily="2" charset="2"/>
              </a:rPr>
              <a:t></a:t>
            </a:r>
          </a:p>
        </p:txBody>
      </p:sp>
      <p:sp>
        <p:nvSpPr>
          <p:cNvPr id="104462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0446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  <p:sp>
        <p:nvSpPr>
          <p:cNvPr id="104466" name="Text Box 91"/>
          <p:cNvSpPr txBox="1">
            <a:spLocks noChangeArrowheads="1"/>
          </p:cNvSpPr>
          <p:nvPr/>
        </p:nvSpPr>
        <p:spPr bwMode="auto">
          <a:xfrm>
            <a:off x="431800" y="5553075"/>
            <a:ext cx="2943225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Внешнее окружение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95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6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6296 L 5E-6 0.4414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95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3611 L 5E-6 0.6460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959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06" grpId="0"/>
      <p:bldP spid="959507" grpId="0"/>
      <p:bldP spid="959508" grpId="0"/>
      <p:bldP spid="959580" grpId="0"/>
      <p:bldP spid="959580" grpId="1"/>
      <p:bldP spid="959580" grpId="2"/>
      <p:bldP spid="959580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44" name="Прямая со стрелкой 6"/>
          <p:cNvCxnSpPr>
            <a:cxnSpLocks noChangeShapeType="1"/>
            <a:stCxn id="4" idx="7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45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4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47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53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55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59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860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61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63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64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586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5866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586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5371E2-D5F6-4124-8464-D7F6D53CF8F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869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587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873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76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877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879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880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5881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82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85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588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5887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5888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5889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9329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9330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5895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5908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9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5910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5911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591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591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591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591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19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592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24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2257 -0.1148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" grpId="0" animBg="1"/>
      <p:bldP spid="1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68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69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7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7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7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7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8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88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85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8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88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688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6890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689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D9A0E4-E203-414B-8960-ACBF6A5AE0C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6893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895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89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897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900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901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6902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6903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904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6905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906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909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691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6911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6912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6913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1344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1345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6919" name="Text Box 56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6932" name="Rectangle 70"/>
          <p:cNvSpPr>
            <a:spLocks noChangeArrowheads="1"/>
          </p:cNvSpPr>
          <p:nvPr/>
        </p:nvSpPr>
        <p:spPr bwMode="auto">
          <a:xfrm>
            <a:off x="5040313" y="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33" name="Text Box 71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ИСПРАН. Обход неизвестного графа коллективом автоматов</a:t>
            </a:r>
          </a:p>
        </p:txBody>
      </p:sp>
      <p:sp>
        <p:nvSpPr>
          <p:cNvPr id="36934" name="Text Box 72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6935" name="Line 73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6937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6938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6939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694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43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694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48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89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89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89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895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575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1188" y="428148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59163" y="3730625"/>
            <a:ext cx="466725" cy="584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2100" y="2338388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0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909" name="Прямая со стрелкой 63"/>
          <p:cNvCxnSpPr>
            <a:cxnSpLocks noChangeShapeType="1"/>
            <a:stCxn id="36" idx="0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07975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1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912" name="Прямая со стрелкой 175"/>
          <p:cNvCxnSpPr>
            <a:cxnSpLocks noChangeShapeType="1"/>
            <a:endCxn id="54" idx="6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791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7914" name="TextBox 73"/>
          <p:cNvSpPr txBox="1">
            <a:spLocks noChangeArrowheads="1"/>
          </p:cNvSpPr>
          <p:nvPr/>
        </p:nvSpPr>
        <p:spPr bwMode="auto">
          <a:xfrm>
            <a:off x="4643438" y="55165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791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80" name="Номер слайда 7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B94991-2D86-4473-85FD-2EFFD91E28D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7917" name="TextBox 488"/>
          <p:cNvSpPr txBox="1">
            <a:spLocks noChangeArrowheads="1"/>
          </p:cNvSpPr>
          <p:nvPr/>
        </p:nvSpPr>
        <p:spPr bwMode="auto">
          <a:xfrm>
            <a:off x="468313" y="573246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регуляторов = </a:t>
            </a:r>
            <a:r>
              <a:rPr lang="en-US" sz="1600"/>
              <a:t>10</a:t>
            </a:r>
            <a:endParaRPr lang="ru-RU" sz="1600"/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78463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7919" name="Прямая со стрелкой 20"/>
          <p:cNvCxnSpPr>
            <a:cxnSpLocks noChangeShapeType="1"/>
          </p:cNvCxnSpPr>
          <p:nvPr/>
        </p:nvCxnSpPr>
        <p:spPr bwMode="auto">
          <a:xfrm flipH="1" flipV="1">
            <a:off x="3459163" y="4608513"/>
            <a:ext cx="769937" cy="500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20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2940050" y="3722688"/>
            <a:ext cx="2635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21" name="Прямая со стрелкой 17"/>
          <p:cNvCxnSpPr>
            <a:cxnSpLocks noChangeShapeType="1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Овал 54"/>
          <p:cNvSpPr>
            <a:spLocks noChangeAspect="1"/>
          </p:cNvSpPr>
          <p:nvPr/>
        </p:nvSpPr>
        <p:spPr bwMode="auto">
          <a:xfrm>
            <a:off x="4252913" y="51530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Овал 54"/>
          <p:cNvSpPr>
            <a:spLocks noChangeAspect="1"/>
          </p:cNvSpPr>
          <p:nvPr/>
        </p:nvSpPr>
        <p:spPr bwMode="auto">
          <a:xfrm>
            <a:off x="3222625" y="43529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24" name="Прямая со стрелкой 60"/>
          <p:cNvCxnSpPr>
            <a:cxnSpLocks noChangeShapeType="1"/>
          </p:cNvCxnSpPr>
          <p:nvPr/>
        </p:nvCxnSpPr>
        <p:spPr bwMode="auto">
          <a:xfrm flipV="1">
            <a:off x="2940050" y="2717800"/>
            <a:ext cx="73025" cy="606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25" name="Прямая со стрелкой 6"/>
          <p:cNvCxnSpPr>
            <a:cxnSpLocks noChangeShapeType="1"/>
          </p:cNvCxnSpPr>
          <p:nvPr/>
        </p:nvCxnSpPr>
        <p:spPr bwMode="auto">
          <a:xfrm flipV="1">
            <a:off x="5600700" y="3684588"/>
            <a:ext cx="823913" cy="576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7926" name="Овал 54"/>
          <p:cNvSpPr>
            <a:spLocks noChangeAspect="1"/>
          </p:cNvSpPr>
          <p:nvPr/>
        </p:nvSpPr>
        <p:spPr bwMode="auto">
          <a:xfrm>
            <a:off x="644366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7927" name="Прямая со стрелкой 97"/>
          <p:cNvCxnSpPr>
            <a:cxnSpLocks noChangeShapeType="1"/>
          </p:cNvCxnSpPr>
          <p:nvPr/>
        </p:nvCxnSpPr>
        <p:spPr bwMode="auto">
          <a:xfrm flipH="1">
            <a:off x="615950" y="3205163"/>
            <a:ext cx="755650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28" name="Прямая со стрелкой 63"/>
          <p:cNvCxnSpPr>
            <a:cxnSpLocks noChangeShapeType="1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7929" name="Овал 54"/>
          <p:cNvSpPr>
            <a:spLocks noChangeAspect="1"/>
          </p:cNvSpPr>
          <p:nvPr/>
        </p:nvSpPr>
        <p:spPr bwMode="auto">
          <a:xfrm>
            <a:off x="49006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930" name="Овал 54"/>
          <p:cNvSpPr>
            <a:spLocks noChangeAspect="1"/>
          </p:cNvSpPr>
          <p:nvPr/>
        </p:nvSpPr>
        <p:spPr bwMode="auto">
          <a:xfrm>
            <a:off x="5364163" y="42926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Овал 54"/>
          <p:cNvSpPr>
            <a:spLocks noChangeAspect="1"/>
          </p:cNvSpPr>
          <p:nvPr/>
        </p:nvSpPr>
        <p:spPr bwMode="auto">
          <a:xfrm>
            <a:off x="2843213" y="342900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54"/>
          <p:cNvSpPr>
            <a:spLocks noChangeAspect="1"/>
          </p:cNvSpPr>
          <p:nvPr/>
        </p:nvSpPr>
        <p:spPr bwMode="auto">
          <a:xfrm>
            <a:off x="3225800" y="43497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33" name="Прямая со стрелкой 66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0600" y="3690938"/>
            <a:ext cx="1346200" cy="771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793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19363"/>
            <a:ext cx="1185862" cy="392112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7935" name="Овал 54"/>
          <p:cNvSpPr>
            <a:spLocks noChangeAspect="1"/>
          </p:cNvSpPr>
          <p:nvPr/>
        </p:nvSpPr>
        <p:spPr bwMode="auto">
          <a:xfrm>
            <a:off x="2894013" y="240982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7936" name="Прямая со стрелкой 175"/>
          <p:cNvCxnSpPr>
            <a:cxnSpLocks noChangeShapeType="1"/>
          </p:cNvCxnSpPr>
          <p:nvPr/>
        </p:nvCxnSpPr>
        <p:spPr bwMode="auto">
          <a:xfrm flipH="1">
            <a:off x="3211513" y="2382838"/>
            <a:ext cx="441325" cy="1365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7937" name="Прямая со стрелкой 259"/>
          <p:cNvCxnSpPr>
            <a:cxnSpLocks noChangeShapeType="1"/>
          </p:cNvCxnSpPr>
          <p:nvPr/>
        </p:nvCxnSpPr>
        <p:spPr bwMode="auto">
          <a:xfrm>
            <a:off x="615950" y="4281488"/>
            <a:ext cx="3541713" cy="974725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sp>
        <p:nvSpPr>
          <p:cNvPr id="30" name="Овал 54"/>
          <p:cNvSpPr>
            <a:spLocks noChangeAspect="1"/>
          </p:cNvSpPr>
          <p:nvPr/>
        </p:nvSpPr>
        <p:spPr bwMode="auto">
          <a:xfrm>
            <a:off x="3817938" y="3419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Овал 54"/>
          <p:cNvSpPr>
            <a:spLocks noChangeAspect="1"/>
          </p:cNvSpPr>
          <p:nvPr/>
        </p:nvSpPr>
        <p:spPr bwMode="auto">
          <a:xfrm>
            <a:off x="3749675" y="22764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Овал 54"/>
          <p:cNvSpPr>
            <a:spLocks noChangeAspect="1"/>
          </p:cNvSpPr>
          <p:nvPr/>
        </p:nvSpPr>
        <p:spPr bwMode="auto">
          <a:xfrm>
            <a:off x="1385888" y="2949575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Овал 54"/>
          <p:cNvSpPr>
            <a:spLocks noChangeAspect="1"/>
          </p:cNvSpPr>
          <p:nvPr/>
        </p:nvSpPr>
        <p:spPr bwMode="auto">
          <a:xfrm>
            <a:off x="379413" y="4027488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15" name="Text Box 55"/>
          <p:cNvSpPr txBox="1">
            <a:spLocks noChangeArrowheads="1"/>
          </p:cNvSpPr>
          <p:nvPr/>
        </p:nvSpPr>
        <p:spPr bwMode="auto">
          <a:xfrm>
            <a:off x="2987675" y="5838825"/>
            <a:ext cx="5621338" cy="6143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1600"/>
              <a:t>число вершин </a:t>
            </a:r>
            <a:r>
              <a:rPr lang="en-US" sz="1600" i="1"/>
              <a:t>n</a:t>
            </a:r>
            <a:r>
              <a:rPr lang="en-US" sz="1600"/>
              <a:t> = 11</a:t>
            </a:r>
            <a:r>
              <a:rPr lang="ru-RU" sz="1600"/>
              <a:t>, число дуг </a:t>
            </a:r>
            <a:r>
              <a:rPr lang="en-US" sz="1600" i="1"/>
              <a:t>m</a:t>
            </a:r>
            <a:r>
              <a:rPr lang="en-US" sz="1600"/>
              <a:t> = 14</a:t>
            </a:r>
          </a:p>
          <a:p>
            <a:pPr>
              <a:spcBef>
                <a:spcPct val="10000"/>
              </a:spcBef>
            </a:pPr>
            <a:r>
              <a:rPr lang="ru-RU" sz="1600"/>
              <a:t>Верхняя оценка </a:t>
            </a:r>
            <a:r>
              <a:rPr lang="en-US" sz="1600" i="1"/>
              <a:t>m</a:t>
            </a:r>
            <a:r>
              <a:rPr lang="en-US" sz="1600"/>
              <a:t>+</a:t>
            </a:r>
            <a:r>
              <a:rPr lang="en-US" sz="1600" i="1"/>
              <a:t>n</a:t>
            </a:r>
            <a:r>
              <a:rPr lang="en-US" sz="1600" baseline="30000"/>
              <a:t>2</a:t>
            </a:r>
            <a:r>
              <a:rPr lang="en-US" sz="1600"/>
              <a:t> = 135</a:t>
            </a:r>
            <a:r>
              <a:rPr lang="ru-RU" sz="1600"/>
              <a:t>. Обход завершён за 32 такта</a:t>
            </a:r>
          </a:p>
        </p:txBody>
      </p:sp>
      <p:sp>
        <p:nvSpPr>
          <p:cNvPr id="37943" name="Text Box 58"/>
          <p:cNvSpPr txBox="1">
            <a:spLocks noChangeArrowheads="1"/>
          </p:cNvSpPr>
          <p:nvPr/>
        </p:nvSpPr>
        <p:spPr bwMode="auto">
          <a:xfrm>
            <a:off x="395288" y="404813"/>
            <a:ext cx="45116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За 1 такт выполняются следующие действия: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/>
              <a:t> генерация движка</a:t>
            </a:r>
          </a:p>
          <a:p>
            <a:pPr>
              <a:buFontTx/>
              <a:buChar char="•"/>
            </a:pPr>
            <a:r>
              <a:rPr lang="ru-RU" sz="1600"/>
              <a:t> проход по дуге</a:t>
            </a:r>
          </a:p>
          <a:p>
            <a:pPr>
              <a:buFontTx/>
              <a:buChar char="•"/>
            </a:pPr>
            <a:r>
              <a:rPr lang="ru-RU" sz="1600"/>
              <a:t> опрос одного регулятора</a:t>
            </a:r>
          </a:p>
          <a:p>
            <a:pPr>
              <a:buFontTx/>
              <a:buChar char="•"/>
            </a:pPr>
            <a:r>
              <a:rPr lang="ru-RU" sz="1600"/>
              <a:t> передача сообщения </a:t>
            </a:r>
            <a:r>
              <a:rPr lang="ru-RU" sz="1600" i="1"/>
              <a:t>конец</a:t>
            </a:r>
          </a:p>
        </p:txBody>
      </p:sp>
      <p:sp>
        <p:nvSpPr>
          <p:cNvPr id="37944" name="Text Box 60"/>
          <p:cNvSpPr txBox="1">
            <a:spLocks noChangeArrowheads="1"/>
          </p:cNvSpPr>
          <p:nvPr/>
        </p:nvSpPr>
        <p:spPr bwMode="auto">
          <a:xfrm>
            <a:off x="6300788" y="443706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терминальная вершина</a:t>
            </a:r>
          </a:p>
        </p:txBody>
      </p:sp>
      <p:sp>
        <p:nvSpPr>
          <p:cNvPr id="37957" name="Rectangle 74"/>
          <p:cNvSpPr>
            <a:spLocks noChangeArrowheads="1"/>
          </p:cNvSpPr>
          <p:nvPr/>
        </p:nvSpPr>
        <p:spPr bwMode="auto">
          <a:xfrm>
            <a:off x="5040313" y="-171450"/>
            <a:ext cx="4103687" cy="31416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58" name="Text Box 75"/>
          <p:cNvSpPr txBox="1">
            <a:spLocks noChangeArrowheads="1"/>
          </p:cNvSpPr>
          <p:nvPr/>
        </p:nvSpPr>
        <p:spPr bwMode="auto">
          <a:xfrm>
            <a:off x="142875" y="6453188"/>
            <a:ext cx="7962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ИСПРАН, Обход неизвестного графа коллективом автоматов</a:t>
            </a:r>
          </a:p>
        </p:txBody>
      </p:sp>
      <p:sp>
        <p:nvSpPr>
          <p:cNvPr id="37959" name="Text Box 76"/>
          <p:cNvSpPr txBox="1">
            <a:spLocks noChangeArrowheads="1"/>
          </p:cNvSpPr>
          <p:nvPr/>
        </p:nvSpPr>
        <p:spPr bwMode="auto">
          <a:xfrm>
            <a:off x="8820150" y="645318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37960" name="Line 77"/>
          <p:cNvSpPr>
            <a:spLocks noChangeShapeType="1"/>
          </p:cNvSpPr>
          <p:nvPr/>
        </p:nvSpPr>
        <p:spPr bwMode="auto">
          <a:xfrm flipH="1" flipV="1">
            <a:off x="6804025" y="3716338"/>
            <a:ext cx="863600" cy="649287"/>
          </a:xfrm>
          <a:prstGeom prst="line">
            <a:avLst/>
          </a:prstGeom>
          <a:noFill/>
          <a:ln w="50800">
            <a:solidFill>
              <a:srgbClr val="C8B87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8" name="Rectangle 78"/>
          <p:cNvSpPr>
            <a:spLocks noChangeArrowheads="1"/>
          </p:cNvSpPr>
          <p:nvPr/>
        </p:nvSpPr>
        <p:spPr bwMode="auto">
          <a:xfrm>
            <a:off x="9324975" y="5805488"/>
            <a:ext cx="2159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7963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598738"/>
            <a:ext cx="863600" cy="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37964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2276475"/>
            <a:ext cx="863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965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960563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7966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1341438"/>
            <a:ext cx="863600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triangle" w="lg" len="lg"/>
          </a:ln>
        </p:spPr>
      </p:cxnSp>
      <p:sp>
        <p:nvSpPr>
          <p:cNvPr id="122919" name="Овал 15"/>
          <p:cNvSpPr>
            <a:spLocks noChangeAspect="1"/>
          </p:cNvSpPr>
          <p:nvPr/>
        </p:nvSpPr>
        <p:spPr bwMode="auto">
          <a:xfrm>
            <a:off x="5651500" y="1428750"/>
            <a:ext cx="360363" cy="360363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0" name="Овал 54"/>
          <p:cNvSpPr>
            <a:spLocks noChangeAspect="1"/>
          </p:cNvSpPr>
          <p:nvPr/>
        </p:nvSpPr>
        <p:spPr bwMode="auto">
          <a:xfrm>
            <a:off x="5724525" y="188913"/>
            <a:ext cx="360363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69" name="Text Box 66"/>
          <p:cNvSpPr txBox="1">
            <a:spLocks noChangeArrowheads="1"/>
          </p:cNvSpPr>
          <p:nvPr/>
        </p:nvSpPr>
        <p:spPr bwMode="auto">
          <a:xfrm>
            <a:off x="6084888" y="188913"/>
            <a:ext cx="28082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600"/>
              <a:t>непройденная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непройденная дуга</a:t>
            </a:r>
          </a:p>
          <a:p>
            <a:pPr>
              <a:spcBef>
                <a:spcPct val="30000"/>
              </a:spcBef>
            </a:pPr>
            <a:r>
              <a:rPr lang="ru-RU" sz="1600"/>
              <a:t>движок              регулятор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проходится</a:t>
            </a:r>
          </a:p>
          <a:p>
            <a:pPr>
              <a:spcBef>
                <a:spcPct val="30000"/>
              </a:spcBef>
            </a:pPr>
            <a:r>
              <a:rPr lang="ru-RU" sz="1600"/>
              <a:t>новая вершина</a:t>
            </a:r>
          </a:p>
          <a:p>
            <a:pPr>
              <a:spcBef>
                <a:spcPct val="30000"/>
              </a:spcBef>
            </a:pPr>
            <a:r>
              <a:rPr lang="ru-RU" sz="1600"/>
              <a:t>дуга дерева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дуга остова</a:t>
            </a:r>
          </a:p>
          <a:p>
            <a:pPr>
              <a:spcBef>
                <a:spcPct val="30000"/>
              </a:spcBef>
            </a:pPr>
            <a:r>
              <a:rPr lang="ru-RU" sz="1600"/>
              <a:t>законченная хорда</a:t>
            </a:r>
          </a:p>
        </p:txBody>
      </p:sp>
      <p:cxnSp>
        <p:nvCxnSpPr>
          <p:cNvPr id="37970" name="Прямая со стрелкой 63"/>
          <p:cNvCxnSpPr>
            <a:cxnSpLocks noChangeShapeType="1"/>
          </p:cNvCxnSpPr>
          <p:nvPr/>
        </p:nvCxnSpPr>
        <p:spPr bwMode="auto">
          <a:xfrm flipH="1">
            <a:off x="5219700" y="692150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22922" name="Овал 54"/>
          <p:cNvSpPr>
            <a:spLocks noChangeAspect="1"/>
          </p:cNvSpPr>
          <p:nvPr/>
        </p:nvSpPr>
        <p:spPr bwMode="auto">
          <a:xfrm>
            <a:off x="5795963" y="908050"/>
            <a:ext cx="215900" cy="21590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3" name="Овал 15"/>
          <p:cNvSpPr>
            <a:spLocks noChangeAspect="1"/>
          </p:cNvSpPr>
          <p:nvPr/>
        </p:nvSpPr>
        <p:spPr bwMode="auto">
          <a:xfrm>
            <a:off x="7307263" y="881063"/>
            <a:ext cx="360362" cy="360362"/>
          </a:xfrm>
          <a:prstGeom prst="ellipse">
            <a:avLst/>
          </a:prstGeom>
          <a:solidFill>
            <a:srgbClr val="C0C0C0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4" name="Овал 39"/>
          <p:cNvSpPr>
            <a:spLocks noChangeAspect="1"/>
          </p:cNvSpPr>
          <p:nvPr/>
        </p:nvSpPr>
        <p:spPr bwMode="auto">
          <a:xfrm>
            <a:off x="5314950" y="2708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74" name="Text Box 71"/>
          <p:cNvSpPr txBox="1">
            <a:spLocks noChangeArrowheads="1"/>
          </p:cNvSpPr>
          <p:nvPr/>
        </p:nvSpPr>
        <p:spPr bwMode="auto">
          <a:xfrm>
            <a:off x="5148263" y="2708275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ru-RU" sz="1400"/>
              <a:t>законченная вершина (не термин.)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4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5" grpId="0" animBg="1"/>
      <p:bldP spid="1434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552EAF-7696-43C6-BDFA-74A057A8D9F5}" type="slidenum">
              <a:rPr lang="ru-RU"/>
              <a:pPr/>
              <a:t>43</a:t>
            </a:fld>
            <a:endParaRPr lang="ru-RU"/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95288"/>
            <a:ext cx="8748712" cy="608012"/>
          </a:xfrm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Пути оптимизации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5760" cy="4325"/>
          </a:xfrm>
        </p:grpSpPr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3865" y="4114"/>
              <a:ext cx="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ru-RU" sz="1600" b="0">
                <a:solidFill>
                  <a:srgbClr val="567F9E"/>
                </a:solidFill>
              </a:endParaRPr>
            </a:p>
          </p:txBody>
        </p:sp>
        <p:grpSp>
          <p:nvGrpSpPr>
            <p:cNvPr id="39944" name="Group 6"/>
            <p:cNvGrpSpPr>
              <a:grpSpLocks/>
            </p:cNvGrpSpPr>
            <p:nvPr/>
          </p:nvGrpSpPr>
          <p:grpSpPr bwMode="auto">
            <a:xfrm>
              <a:off x="0" y="0"/>
              <a:ext cx="5760" cy="4325"/>
              <a:chOff x="0" y="0"/>
              <a:chExt cx="5760" cy="4325"/>
            </a:xfrm>
          </p:grpSpPr>
          <p:grpSp>
            <p:nvGrpSpPr>
              <p:cNvPr id="3994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5"/>
                <a:chOff x="0" y="0"/>
                <a:chExt cx="5760" cy="4325"/>
              </a:xfrm>
            </p:grpSpPr>
            <p:sp>
              <p:nvSpPr>
                <p:cNvPr id="39947" name="Rectangle 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-2132" y="2159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48" name="Rectangle 9"/>
                <p:cNvSpPr>
                  <a:spLocks noChangeArrowheads="1"/>
                </p:cNvSpPr>
                <p:nvPr/>
              </p:nvSpPr>
              <p:spPr bwMode="auto">
                <a:xfrm flipH="1" flipV="1">
                  <a:off x="0" y="50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4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274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50" name="Rectangle 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550" y="2154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7" y="4115"/>
                  <a:ext cx="24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b"/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600" b="0">
                      <a:solidFill>
                        <a:srgbClr val="567F9E"/>
                      </a:solidFill>
                    </a:rPr>
                    <a:t>Игорь Борисович Бурдонов </a:t>
                  </a:r>
                  <a:r>
                    <a:rPr lang="en-US" sz="1600" b="0">
                      <a:solidFill>
                        <a:srgbClr val="567F9E"/>
                      </a:solidFill>
                    </a:rPr>
                    <a:t>&amp;</a:t>
                  </a:r>
                  <a:r>
                    <a:rPr lang="ru-RU" sz="1600" b="0">
                      <a:solidFill>
                        <a:srgbClr val="567F9E"/>
                      </a:solidFill>
                    </a:rPr>
                    <a:t> Александр Сергеевич Косачев,   ИСП РАН</a:t>
                  </a:r>
                </a:p>
              </p:txBody>
            </p:sp>
            <p:sp>
              <p:nvSpPr>
                <p:cNvPr id="3995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8" y="30"/>
                  <a:ext cx="560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0">
                      <a:solidFill>
                        <a:srgbClr val="567F9E"/>
                      </a:solidFill>
                      <a:latin typeface="Times New Roman" pitchFamily="18" charset="0"/>
                    </a:rPr>
                    <a:t>Обход неизвестного графа коллективом автоматов</a:t>
                  </a:r>
                </a:p>
              </p:txBody>
            </p:sp>
          </p:grpSp>
          <p:sp>
            <p:nvSpPr>
              <p:cNvPr id="39946" name="Text Box 14"/>
              <p:cNvSpPr txBox="1">
                <a:spLocks noChangeArrowheads="1"/>
              </p:cNvSpPr>
              <p:nvPr/>
            </p:nvSpPr>
            <p:spPr bwMode="auto">
              <a:xfrm>
                <a:off x="5443" y="3962"/>
                <a:ext cx="198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1400" b="0"/>
                  <a:t>(44)</a:t>
                </a:r>
              </a:p>
            </p:txBody>
          </p:sp>
        </p:grpSp>
      </p:grpSp>
      <p:sp>
        <p:nvSpPr>
          <p:cNvPr id="39941" name="Text Box 85"/>
          <p:cNvSpPr txBox="1">
            <a:spLocks noChangeArrowheads="1"/>
          </p:cNvSpPr>
          <p:nvPr/>
        </p:nvSpPr>
        <p:spPr bwMode="auto">
          <a:xfrm>
            <a:off x="490538" y="2024063"/>
            <a:ext cx="6202362" cy="220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pPr marL="342900" indent="-342900"/>
            <a:r>
              <a:rPr lang="ru-RU" sz="2400" u="sng">
                <a:latin typeface="Times New Roman" pitchFamily="18" charset="0"/>
              </a:rPr>
              <a:t>Оптимизация алгоритма</a:t>
            </a:r>
          </a:p>
          <a:p>
            <a:pPr marL="342900" indent="-342900"/>
            <a:endParaRPr lang="ru-RU" sz="2400" u="sng">
              <a:latin typeface="Times New Roman" pitchFamily="18" charset="0"/>
            </a:endParaRPr>
          </a:p>
          <a:p>
            <a:pPr marL="342900" indent="-342900"/>
            <a:r>
              <a:rPr lang="ru-RU" sz="2400" u="sng">
                <a:latin typeface="Times New Roman" pitchFamily="18" charset="0"/>
              </a:rPr>
              <a:t>Кластеризация регуляторов</a:t>
            </a:r>
          </a:p>
          <a:p>
            <a:pPr marL="342900" indent="-342900"/>
            <a:endParaRPr lang="ru-RU" sz="2400" u="sng">
              <a:latin typeface="Times New Roman" pitchFamily="18" charset="0"/>
            </a:endParaRPr>
          </a:p>
          <a:p>
            <a:pPr marL="342900" indent="-342900"/>
            <a:r>
              <a:rPr lang="ru-RU" sz="2400" u="sng">
                <a:latin typeface="Times New Roman" pitchFamily="18" charset="0"/>
              </a:rPr>
              <a:t>Оптимизация по типу исследуемых графов </a:t>
            </a:r>
            <a:r>
              <a:rPr lang="ru-RU" sz="2000" b="0" u="sng">
                <a:latin typeface="Times New Roman" pitchFamily="18" charset="0"/>
              </a:rPr>
              <a:t/>
            </a:r>
            <a:br>
              <a:rPr lang="ru-RU" sz="2000" b="0" u="sng">
                <a:latin typeface="Times New Roman" pitchFamily="18" charset="0"/>
              </a:rPr>
            </a:b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74936" name="Text Box 88"/>
          <p:cNvSpPr txBox="1">
            <a:spLocks noChangeArrowheads="1"/>
          </p:cNvSpPr>
          <p:nvPr/>
        </p:nvSpPr>
        <p:spPr bwMode="auto">
          <a:xfrm>
            <a:off x="0" y="2041525"/>
            <a:ext cx="38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  <a:sym typeface="Wingdings" pitchFamily="2" charset="2"/>
              </a:rPr>
              <a:t>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9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0A4CF-780B-4EAC-9032-6067B9FEC3B0}" type="slidenum">
              <a:rPr lang="ru-RU"/>
              <a:pPr/>
              <a:t>44</a:t>
            </a:fld>
            <a:endParaRPr lang="ru-RU"/>
          </a:p>
        </p:txBody>
      </p:sp>
      <p:pic>
        <p:nvPicPr>
          <p:cNvPr id="40963" name="Picture 2" descr="end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6636" name="Text Box 156"/>
          <p:cNvSpPr txBox="1">
            <a:spLocks noChangeArrowheads="1"/>
          </p:cNvSpPr>
          <p:nvPr/>
        </p:nvSpPr>
        <p:spPr bwMode="auto">
          <a:xfrm>
            <a:off x="684213" y="657225"/>
            <a:ext cx="5797550" cy="68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000" tIns="36000" rIns="72000" bIns="36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grpSp>
        <p:nvGrpSpPr>
          <p:cNvPr id="40965" name="Group 180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5760" cy="4325"/>
          </a:xfrm>
        </p:grpSpPr>
        <p:sp>
          <p:nvSpPr>
            <p:cNvPr id="40966" name="Text Box 181"/>
            <p:cNvSpPr txBox="1">
              <a:spLocks noChangeArrowheads="1"/>
            </p:cNvSpPr>
            <p:nvPr/>
          </p:nvSpPr>
          <p:spPr bwMode="auto">
            <a:xfrm>
              <a:off x="3865" y="4114"/>
              <a:ext cx="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ru-RU" sz="1600" b="0">
                <a:solidFill>
                  <a:srgbClr val="567F9E"/>
                </a:solidFill>
              </a:endParaRPr>
            </a:p>
          </p:txBody>
        </p:sp>
        <p:grpSp>
          <p:nvGrpSpPr>
            <p:cNvPr id="40967" name="Group 182"/>
            <p:cNvGrpSpPr>
              <a:grpSpLocks/>
            </p:cNvGrpSpPr>
            <p:nvPr/>
          </p:nvGrpSpPr>
          <p:grpSpPr bwMode="auto">
            <a:xfrm>
              <a:off x="0" y="0"/>
              <a:ext cx="5760" cy="4325"/>
              <a:chOff x="0" y="0"/>
              <a:chExt cx="5760" cy="4325"/>
            </a:xfrm>
          </p:grpSpPr>
          <p:grpSp>
            <p:nvGrpSpPr>
              <p:cNvPr id="40968" name="Group 18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5"/>
                <a:chOff x="0" y="0"/>
                <a:chExt cx="5760" cy="4325"/>
              </a:xfrm>
            </p:grpSpPr>
            <p:sp>
              <p:nvSpPr>
                <p:cNvPr id="40970" name="Rectangle 18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-2132" y="2159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71" name="Rectangle 185"/>
                <p:cNvSpPr>
                  <a:spLocks noChangeArrowheads="1"/>
                </p:cNvSpPr>
                <p:nvPr/>
              </p:nvSpPr>
              <p:spPr bwMode="auto">
                <a:xfrm flipH="1" flipV="1">
                  <a:off x="0" y="50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72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4274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73" name="Rectangle 18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550" y="2154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74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7" y="4115"/>
                  <a:ext cx="24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b"/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600" b="0">
                      <a:solidFill>
                        <a:schemeClr val="bg1"/>
                      </a:solidFill>
                    </a:rPr>
                    <a:t>Игорь Борисович Бурдонов </a:t>
                  </a:r>
                  <a:r>
                    <a:rPr lang="en-US" sz="1600" b="0">
                      <a:solidFill>
                        <a:schemeClr val="bg1"/>
                      </a:solidFill>
                    </a:rPr>
                    <a:t>&amp;</a:t>
                  </a:r>
                  <a:r>
                    <a:rPr lang="ru-RU" sz="1600" b="0">
                      <a:solidFill>
                        <a:schemeClr val="bg1"/>
                      </a:solidFill>
                    </a:rPr>
                    <a:t> Александр Сергеевич Косачев,   ИСП РАН</a:t>
                  </a:r>
                </a:p>
              </p:txBody>
            </p:sp>
            <p:sp>
              <p:nvSpPr>
                <p:cNvPr id="40975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68" y="30"/>
                  <a:ext cx="560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0">
                      <a:solidFill>
                        <a:schemeClr val="bg1"/>
                      </a:solidFill>
                      <a:latin typeface="Times New Roman" pitchFamily="18" charset="0"/>
                    </a:rPr>
                    <a:t>Обход неизвестного графа коллективом автоматов</a:t>
                  </a:r>
                </a:p>
              </p:txBody>
            </p:sp>
          </p:grpSp>
          <p:sp>
            <p:nvSpPr>
              <p:cNvPr id="40969" name="Text Box 190"/>
              <p:cNvSpPr txBox="1">
                <a:spLocks noChangeArrowheads="1"/>
              </p:cNvSpPr>
              <p:nvPr/>
            </p:nvSpPr>
            <p:spPr bwMode="auto">
              <a:xfrm>
                <a:off x="5443" y="3962"/>
                <a:ext cx="1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endParaRPr lang="ru-RU" sz="1400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AD63E2-77E3-48EC-A3F7-D82EB6D05A3C}" type="slidenum">
              <a:rPr lang="ru-RU" sz="1400" b="0"/>
              <a:pPr algn="r"/>
              <a:t>5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понятия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06503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8686800" cy="41021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 u="sng">
                <a:latin typeface="Times New Roman" pitchFamily="18" charset="0"/>
                <a:sym typeface="Symbol" pitchFamily="18" charset="2"/>
              </a:rPr>
              <a:t>Пройденный граф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 — подграф графа, определяемый всеми 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пройденными дугами.</a:t>
            </a:r>
          </a:p>
          <a:p>
            <a:r>
              <a:rPr lang="ru-RU" sz="2400" u="sng">
                <a:latin typeface="Times New Roman" pitchFamily="18" charset="0"/>
                <a:sym typeface="Symbol" pitchFamily="18" charset="2"/>
              </a:rPr>
              <a:t>Остов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— остов пройденного графа, ориентированный от 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корня — начальной вершины графа;</a:t>
            </a:r>
          </a:p>
          <a:p>
            <a:r>
              <a:rPr lang="ru-RU" sz="2400" u="sng">
                <a:latin typeface="Times New Roman" pitchFamily="18" charset="0"/>
                <a:sym typeface="Symbol" pitchFamily="18" charset="2"/>
              </a:rPr>
              <a:t>Дерево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, являющееся поддеревом остова с тем же корнем и 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содержащим все пройденные начальные вершины 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непройденных дуг.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/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Если пройденная вершина принадлежит остову, 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но не принадлежит дереву, работа со всеми выходящими</a:t>
            </a:r>
            <a:br>
              <a:rPr lang="ru-RU" sz="240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 из неё дугами закончена – по ним больше не будет проходов. 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6504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6508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0650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93F588-5124-4F63-BD37-63D160AA61A1}" type="slidenum">
              <a:rPr lang="ru-RU" sz="1400" b="0"/>
              <a:pPr algn="r"/>
              <a:t>6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Генератор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08549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8624888" cy="44672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Генератор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создаётся извне и получает сообщение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ты генератор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 При инициализации генератор создаёт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E-граф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(посылает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 сообщение вовне создай E-граф и получает сообщение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E-граф создан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) и становится регулятором начальной вершины,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которая в этот момент времени является единственной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пройденной вершиной и единственной вершиной остова и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дерева, а также создаёт первый движок в начальной вершине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графа (посылает сообщение вовне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создай автомат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и получает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сообщение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автомат создан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) и посылает ему сообщение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ты движок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. После инициализации генератор генерирует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новые E-графы и связанные с ними движки так же, как это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делается для первого движка. 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8550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8552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0855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6AE0C8-BE87-41D4-9F11-1F08E2076823}" type="slidenum">
              <a:rPr lang="ru-RU" sz="1400" b="0"/>
              <a:pPr algn="r"/>
              <a:t>7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Регулятор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10597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8256588" cy="30067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Регулятор связан с пройденной вершиной графа так, что с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каждой пройденной вершиной связан ровно один регулятор.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Исключение составляют терминальные вершины, которые не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нужно отличать друг от друга и для которых регуляторы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не создаются.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Регулятор не двигается по графу и предназначен для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регулирования движения движков – сообщения им 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куда двигаться дальше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0598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0600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1060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AD596C-6AF5-448E-91C5-12984A4F5E0E}" type="slidenum">
              <a:rPr lang="ru-RU" sz="1400" b="0"/>
              <a:pPr algn="r"/>
              <a:t>8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Регулятор (2)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14693" name="Text Box 85"/>
          <p:cNvSpPr txBox="1">
            <a:spLocks noChangeArrowheads="1"/>
          </p:cNvSpPr>
          <p:nvPr/>
        </p:nvSpPr>
        <p:spPr bwMode="auto">
          <a:xfrm>
            <a:off x="358775" y="1304925"/>
            <a:ext cx="8189913" cy="3371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 b="0" u="sng">
                <a:latin typeface="Times New Roman" pitchFamily="18" charset="0"/>
                <a:sym typeface="Symbol" pitchFamily="18" charset="2"/>
              </a:rPr>
              <a:t>Состояния выходящих дуг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: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sym typeface="Symbol" pitchFamily="18" charset="2"/>
              </a:rPr>
              <a:t>не пройдена,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>проходится,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т.е. по дуге прошёл движок, но ещё не известил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регулятор вершины a о том, является ли вершина b не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пройденной и не терминальной или нет,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>на дереве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, т.е. дуга пройдена и принадлежит дереву,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>законченная дуга остова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, т.е. дуга остова пройдена, но уже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не принадлежит дереву,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>законченная хорда остова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, т.е. пройденная хорда остова.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4694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4696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1469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6B25B2-75B0-4283-B3E2-4CDC8FE8AD25}" type="slidenum">
              <a:rPr lang="ru-RU" sz="1400" b="0"/>
              <a:pPr algn="r"/>
              <a:t>9</a:t>
            </a:fld>
            <a:endParaRPr lang="ru-RU" sz="1400" b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95288"/>
            <a:ext cx="8748712" cy="608012"/>
          </a:xfrm>
          <a:noFill/>
        </p:spPr>
        <p:txBody>
          <a:bodyPr tIns="90000" bIns="90000">
            <a:spAutoFit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Движок</a:t>
            </a:r>
          </a:p>
        </p:txBody>
      </p:sp>
      <p:sp>
        <p:nvSpPr>
          <p:cNvPr id="959507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12645" name="Text Box 85"/>
          <p:cNvSpPr txBox="1">
            <a:spLocks noChangeArrowheads="1"/>
          </p:cNvSpPr>
          <p:nvPr/>
        </p:nvSpPr>
        <p:spPr bwMode="auto">
          <a:xfrm>
            <a:off x="101600" y="1268413"/>
            <a:ext cx="9042400" cy="44735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Только в режиме движка автомат двигается по графу, начиная сего корня,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сначала по пройденным выходящим дугам. Для прохода по дуге движок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посылает E-графу сообщение проход по дуге и получает сообщение ответ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на проход, текущей вершиной становится конец пройденной им дуги. Далее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движок посылает регулятору текущей вершины сообщение куда идти и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получает ответное сообщение иди по дуге. Движок проверяет сообщенный ему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адрес регулятора конца выходящей дуги. Если он не пуст, эта дуга пройдена,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 и цикл повторяется. Если пуст, движок проходит по непройденной дуге a─i→b,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ведущей из вершины a, имеющей в ней номер i и ведущей в вершину b. Если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вершина b терминальная (число дуг равно нулю), движок посылает регулятору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вершины a сообщение конец с указанием номера дуги i и пустого адреса в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качестве адреса регулятора вершины b, а сам останавливается. В противном 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случае движок должен узнать по идентификатору вершины b, пройдена она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или 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ещё нет, т.е. 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имеется ли регулятор этой вершины. </a:t>
            </a: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2646" name="Text Box 86"/>
          <p:cNvSpPr txBox="1">
            <a:spLocks noChangeArrowheads="1"/>
          </p:cNvSpPr>
          <p:nvPr/>
        </p:nvSpPr>
        <p:spPr bwMode="auto">
          <a:xfrm>
            <a:off x="257175" y="1709738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59580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2648" name="Text Box 101"/>
          <p:cNvSpPr txBox="1">
            <a:spLocks noChangeArrowheads="1"/>
          </p:cNvSpPr>
          <p:nvPr/>
        </p:nvSpPr>
        <p:spPr bwMode="auto">
          <a:xfrm>
            <a:off x="8748713" y="6308725"/>
            <a:ext cx="314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808080"/>
                </a:solidFill>
              </a:rPr>
              <a:t>(44)</a:t>
            </a:r>
          </a:p>
        </p:txBody>
      </p:sp>
      <p:sp>
        <p:nvSpPr>
          <p:cNvPr id="11264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8012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6666FF"/>
                </a:solidFill>
              </a:rPr>
              <a:t>И.Б.Бурдонов, А.С.Косачев. ИСП РАН. Обход неизвестного графа коллективом автоматов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155836</TotalTime>
  <Words>2605</Words>
  <Application>Microsoft Office PowerPoint</Application>
  <PresentationFormat>Экран (4:3)</PresentationFormat>
  <Paragraphs>826</Paragraphs>
  <Slides>44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Times New Roman</vt:lpstr>
      <vt:lpstr>Wingdings 3</vt:lpstr>
      <vt:lpstr>Wingdings</vt:lpstr>
      <vt:lpstr>Symbol</vt:lpstr>
      <vt:lpstr>Calibri</vt:lpstr>
      <vt:lpstr>Default Design</vt:lpstr>
      <vt:lpstr>Слайд 1</vt:lpstr>
      <vt:lpstr>Обход неизвестного графа (graph learning)</vt:lpstr>
      <vt:lpstr>Взаимодействие с неизвестным графом (Е-графом)</vt:lpstr>
      <vt:lpstr>Состав коллектива автоматов</vt:lpstr>
      <vt:lpstr>Основные понятия</vt:lpstr>
      <vt:lpstr>Генератор</vt:lpstr>
      <vt:lpstr>Регулятор</vt:lpstr>
      <vt:lpstr>Регулятор (2)</vt:lpstr>
      <vt:lpstr>Движок</vt:lpstr>
      <vt:lpstr>Оценка сложности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Пути оптимизации</vt:lpstr>
      <vt:lpstr>Слайд 44</vt:lpstr>
    </vt:vector>
  </TitlesOfParts>
  <Company>ISP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Борисович Бурдонов   Институт Системного Программирования РАН (ИСПРАН)  Исследование одно/двунаправленных распределённых сетей конечным роботом</dc:title>
  <dc:creator>Igor Bourdonov</dc:creator>
  <cp:lastModifiedBy>Burdonov</cp:lastModifiedBy>
  <cp:revision>1015</cp:revision>
  <dcterms:created xsi:type="dcterms:W3CDTF">2004-09-07T08:30:49Z</dcterms:created>
  <dcterms:modified xsi:type="dcterms:W3CDTF">2016-03-16T18:18:58Z</dcterms:modified>
</cp:coreProperties>
</file>