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57" r:id="rId2"/>
    <p:sldId id="261" r:id="rId3"/>
    <p:sldId id="322" r:id="rId4"/>
    <p:sldId id="327" r:id="rId5"/>
    <p:sldId id="328" r:id="rId6"/>
    <p:sldId id="329" r:id="rId7"/>
    <p:sldId id="323" r:id="rId8"/>
    <p:sldId id="324" r:id="rId9"/>
    <p:sldId id="325" r:id="rId10"/>
    <p:sldId id="326" r:id="rId11"/>
    <p:sldId id="319" r:id="rId12"/>
    <p:sldId id="332" r:id="rId13"/>
    <p:sldId id="330" r:id="rId14"/>
    <p:sldId id="341" r:id="rId15"/>
    <p:sldId id="331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3" r:id="rId25"/>
    <p:sldId id="342" r:id="rId26"/>
    <p:sldId id="344" r:id="rId27"/>
    <p:sldId id="304" r:id="rId28"/>
  </p:sldIdLst>
  <p:sldSz cx="9144000" cy="6858000" type="screen4x3"/>
  <p:notesSz cx="6858000" cy="9144000"/>
  <p:embeddedFontLst>
    <p:embeddedFont>
      <p:font typeface="Wingdings 3" pitchFamily="18" charset="2"/>
      <p:regular r:id="rId30"/>
    </p:embeddedFont>
    <p:embeddedFont>
      <p:font typeface="新細明體" pitchFamily="18" charset="-120"/>
      <p:regular r:id="rId31"/>
    </p:embeddedFont>
    <p:embeddedFont>
      <p:font typeface="Euclid Symbol" pitchFamily="18" charset="2"/>
      <p:regular r:id="rId32"/>
      <p:boldItalic r:id="rId33"/>
    </p:embeddedFont>
    <p:embeddedFont>
      <p:font typeface="Euclid Math One" pitchFamily="18" charset="2"/>
      <p:regular r:id="rId34"/>
      <p:bold r:id="rId35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B6E0"/>
    <a:srgbClr val="D2BAE4"/>
    <a:srgbClr val="E1E4BA"/>
    <a:srgbClr val="FF0000"/>
    <a:srgbClr val="B17645"/>
    <a:srgbClr val="E4CDBA"/>
    <a:srgbClr val="869D3D"/>
    <a:srgbClr val="DAE4B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1" autoAdjust="0"/>
    <p:restoredTop sz="77582" autoAdjust="0"/>
  </p:normalViewPr>
  <p:slideViewPr>
    <p:cSldViewPr>
      <p:cViewPr varScale="1">
        <p:scale>
          <a:sx n="122" d="100"/>
          <a:sy n="122" d="100"/>
        </p:scale>
        <p:origin x="-13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0008AE9-1FFF-48F9-A1EA-BDB8D9E3C5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39407B-02BD-4968-93BE-3AC0E78F3289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2150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68" tIns="45784" rIns="91568" bIns="45784" anchor="b"/>
          <a:lstStyle/>
          <a:p>
            <a:pPr algn="r" defTabSz="915988"/>
            <a:fld id="{951705EC-2805-4778-AA3B-B5F39F11F9C6}" type="slidenum">
              <a:rPr lang="ru-RU" sz="1200"/>
              <a:pPr algn="r" defTabSz="915988"/>
              <a:t>1</a:t>
            </a:fld>
            <a:endParaRPr lang="ru-RU" sz="1200"/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568" tIns="45784" rIns="91568" bIns="45784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F58234-9AFF-4148-B1CF-4D0AEF803A24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307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914E07-6EEB-48E4-AFD5-4F3167541F51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317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BA15E3-DCBC-431D-8B5E-FE9405BC7C66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32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EB71EF-544C-4FD1-99F1-1599356C862F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CE5C090-F187-452B-95E8-94FD31EB702B}" type="slidenum">
              <a:rPr lang="ru-RU" sz="1200"/>
              <a:pPr algn="r"/>
              <a:t>14</a:t>
            </a:fld>
            <a:endParaRPr lang="ru-RU" sz="1200"/>
          </a:p>
        </p:txBody>
      </p:sp>
      <p:sp>
        <p:nvSpPr>
          <p:cNvPr id="64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BA1869-911A-4D3A-A8C0-491A3B9FAE2A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348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1D03CF-ACE1-4C88-9B35-FE0F7FBA90F4}" type="slidenum">
              <a:rPr lang="ru-RU" smtClean="0"/>
              <a:pPr/>
              <a:t>16</a:t>
            </a:fld>
            <a:endParaRPr lang="ru-RU" smtClean="0"/>
          </a:p>
        </p:txBody>
      </p:sp>
      <p:sp>
        <p:nvSpPr>
          <p:cNvPr id="358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7D39E2-AE4B-471D-93C5-5C01C42057FC}" type="slidenum">
              <a:rPr lang="ru-RU" smtClean="0"/>
              <a:pPr/>
              <a:t>17</a:t>
            </a:fld>
            <a:endParaRPr lang="ru-RU" smtClean="0"/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9F53A3-D4B8-4705-9316-6D62CDBDF9D2}" type="slidenum">
              <a:rPr lang="ru-RU" smtClean="0"/>
              <a:pPr/>
              <a:t>18</a:t>
            </a:fld>
            <a:endParaRPr lang="ru-RU" smtClean="0"/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1C1075F-B8FF-49A0-9AAA-3A24CD09603C}" type="slidenum">
              <a:rPr lang="ru-RU" sz="1200"/>
              <a:pPr algn="r"/>
              <a:t>19</a:t>
            </a:fld>
            <a:endParaRPr lang="ru-RU" sz="1200"/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FF8B8C-D624-4506-8AAA-F406B4EC46A6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22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8B849C2-8E81-4D96-96C9-7A2B07CC9B22}" type="slidenum">
              <a:rPr lang="ru-RU" sz="1200"/>
              <a:pPr algn="r"/>
              <a:t>20</a:t>
            </a:fld>
            <a:endParaRPr lang="ru-RU" sz="1200"/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90893EE-5DDE-402C-88DB-143081F73ADA}" type="slidenum">
              <a:rPr lang="ru-RU" sz="1200"/>
              <a:pPr algn="r"/>
              <a:t>21</a:t>
            </a:fld>
            <a:endParaRPr lang="ru-RU" sz="1200"/>
          </a:p>
        </p:txBody>
      </p:sp>
      <p:sp>
        <p:nvSpPr>
          <p:cNvPr id="563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E4E0B9E-A040-4B4A-86C5-7B1865CCCBE8}" type="slidenum">
              <a:rPr lang="ru-RU" sz="1200"/>
              <a:pPr algn="r"/>
              <a:t>22</a:t>
            </a:fld>
            <a:endParaRPr lang="ru-RU" sz="1200"/>
          </a:p>
        </p:txBody>
      </p:sp>
      <p:sp>
        <p:nvSpPr>
          <p:cNvPr id="583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A1F9B3E-D601-4E7D-AB81-0993B525BC8C}" type="slidenum">
              <a:rPr lang="ru-RU" sz="1200"/>
              <a:pPr algn="r"/>
              <a:t>23</a:t>
            </a:fld>
            <a:endParaRPr lang="ru-RU" sz="1200"/>
          </a:p>
        </p:txBody>
      </p:sp>
      <p:sp>
        <p:nvSpPr>
          <p:cNvPr id="604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189E354-A7D7-420D-A378-E0AE374FA130}" type="slidenum">
              <a:rPr lang="ru-RU" sz="1200"/>
              <a:pPr algn="r"/>
              <a:t>24</a:t>
            </a:fld>
            <a:endParaRPr lang="ru-RU" sz="1200"/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6EC1FA9-550F-4BB3-B815-163A0C037A7C}" type="slidenum">
              <a:rPr lang="ru-RU" sz="1200"/>
              <a:pPr algn="r"/>
              <a:t>25</a:t>
            </a:fld>
            <a:endParaRPr lang="ru-RU" sz="1200"/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4A403B5-D720-4A2D-8D4E-0170219E064F}" type="slidenum">
              <a:rPr lang="ru-RU" sz="1200"/>
              <a:pPr algn="r"/>
              <a:t>26</a:t>
            </a:fld>
            <a:endParaRPr lang="ru-RU" sz="1200"/>
          </a:p>
        </p:txBody>
      </p:sp>
      <p:sp>
        <p:nvSpPr>
          <p:cNvPr id="706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BAEB8B-0112-4916-A094-F349CE7701F6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235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1F7D79-041C-4A55-8805-E612606CB094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24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266557-FA8B-4B8C-BC7D-385D16E9E0C1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256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3ACC40-AA60-42B0-9E01-15B761F26DFE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266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311DFE-3FAD-407A-8BC3-EDF8ED296573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27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021E33-F525-45C3-A7CC-0CDAE6AC16D1}" type="slidenum">
              <a:rPr lang="ru-RU" smtClean="0"/>
              <a:pPr/>
              <a:t>8</a:t>
            </a:fld>
            <a:endParaRPr lang="ru-RU" smtClean="0"/>
          </a:p>
        </p:txBody>
      </p:sp>
      <p:sp>
        <p:nvSpPr>
          <p:cNvPr id="28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5278E1-3565-4891-9413-1DC6DA8C608D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296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ru-RU" sz="8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98BAF-5731-4DAC-A9DC-E5578908D9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D167A-8AF0-4644-BD38-D7998EC629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D9E3E-DC40-40D9-A7AB-4A2B2B5732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9DEE7-5D6D-4B02-B9FA-6016ECBE26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FE769-3CFB-45BF-9B0F-BEE45D52D9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19925-BA2F-452D-87F9-22D65328F8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FD74A-76DC-4D82-A189-76C8FD2985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3D164-7943-436D-8BD2-3DAA12F17A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93755-3037-4B26-89DC-E35872C34E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DEF67-7889-40C2-A465-7A3A0A8EBA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D4E9B-C624-4994-809D-0F2ED0BDD2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DB86BC-D427-469F-B437-16E5529C7F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Номер слайда 4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9F8D520-AA9B-45A5-B82B-EFFE5B16E458}" type="slidenum">
              <a:rPr lang="ru-RU" sz="1400"/>
              <a:pPr algn="r"/>
              <a:t>1</a:t>
            </a:fld>
            <a:endParaRPr lang="ru-RU" sz="1400"/>
          </a:p>
        </p:txBody>
      </p:sp>
      <p:pic>
        <p:nvPicPr>
          <p:cNvPr id="2051" name="Picture 2" descr="titul_orig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8" y="68263"/>
            <a:ext cx="8961437" cy="672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2" name="Group 3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sp>
          <p:nvSpPr>
            <p:cNvPr id="2063" name="Rectangle 4"/>
            <p:cNvSpPr>
              <a:spLocks noChangeArrowheads="1"/>
            </p:cNvSpPr>
            <p:nvPr/>
          </p:nvSpPr>
          <p:spPr bwMode="auto">
            <a:xfrm>
              <a:off x="0" y="2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1"/>
            </a:p>
          </p:txBody>
        </p:sp>
        <p:sp>
          <p:nvSpPr>
            <p:cNvPr id="2064" name="Rectangle 5"/>
            <p:cNvSpPr>
              <a:spLocks noChangeArrowheads="1"/>
            </p:cNvSpPr>
            <p:nvPr/>
          </p:nvSpPr>
          <p:spPr bwMode="auto">
            <a:xfrm rot="-5400000">
              <a:off x="3573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1"/>
            </a:p>
          </p:txBody>
        </p:sp>
        <p:sp>
          <p:nvSpPr>
            <p:cNvPr id="2065" name="Rectangle 6"/>
            <p:cNvSpPr>
              <a:spLocks noChangeArrowheads="1"/>
            </p:cNvSpPr>
            <p:nvPr/>
          </p:nvSpPr>
          <p:spPr bwMode="auto">
            <a:xfrm rot="5400000" flipV="1">
              <a:off x="-2132" y="2154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1"/>
            </a:p>
          </p:txBody>
        </p:sp>
        <p:sp>
          <p:nvSpPr>
            <p:cNvPr id="2066" name="Rectangle 7"/>
            <p:cNvSpPr>
              <a:spLocks noChangeArrowheads="1"/>
            </p:cNvSpPr>
            <p:nvPr/>
          </p:nvSpPr>
          <p:spPr bwMode="auto">
            <a:xfrm flipH="1" flipV="1">
              <a:off x="0" y="45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1"/>
            </a:p>
          </p:txBody>
        </p:sp>
        <p:sp>
          <p:nvSpPr>
            <p:cNvPr id="2067" name="Rectangle 8"/>
            <p:cNvSpPr>
              <a:spLocks noChangeArrowheads="1"/>
            </p:cNvSpPr>
            <p:nvPr/>
          </p:nvSpPr>
          <p:spPr bwMode="auto">
            <a:xfrm>
              <a:off x="0" y="4269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1"/>
            </a:p>
          </p:txBody>
        </p:sp>
        <p:sp>
          <p:nvSpPr>
            <p:cNvPr id="2068" name="Rectangle 9"/>
            <p:cNvSpPr>
              <a:spLocks noChangeArrowheads="1"/>
            </p:cNvSpPr>
            <p:nvPr/>
          </p:nvSpPr>
          <p:spPr bwMode="auto">
            <a:xfrm rot="5400000" flipV="1">
              <a:off x="3550" y="2149"/>
              <a:ext cx="432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1"/>
            </a:p>
          </p:txBody>
        </p:sp>
        <p:sp>
          <p:nvSpPr>
            <p:cNvPr id="2069" name="Rectangle 10"/>
            <p:cNvSpPr>
              <a:spLocks noChangeArrowheads="1"/>
            </p:cNvSpPr>
            <p:nvPr/>
          </p:nvSpPr>
          <p:spPr bwMode="auto">
            <a:xfrm flipH="1">
              <a:off x="0" y="4292"/>
              <a:ext cx="5760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1"/>
            </a:p>
          </p:txBody>
        </p:sp>
        <p:sp>
          <p:nvSpPr>
            <p:cNvPr id="2070" name="Rectangle 11"/>
            <p:cNvSpPr>
              <a:spLocks noChangeArrowheads="1"/>
            </p:cNvSpPr>
            <p:nvPr/>
          </p:nvSpPr>
          <p:spPr bwMode="auto">
            <a:xfrm rot="5400000" flipH="1">
              <a:off x="-2108" y="2152"/>
              <a:ext cx="4315" cy="11"/>
            </a:xfrm>
            <a:prstGeom prst="rect">
              <a:avLst/>
            </a:prstGeom>
            <a:gradFill rotWithShape="1">
              <a:gsLst>
                <a:gs pos="0">
                  <a:srgbClr val="7FA9D3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1"/>
            </a:p>
          </p:txBody>
        </p:sp>
      </p:grpSp>
      <p:pic>
        <p:nvPicPr>
          <p:cNvPr id="961548" name="Picture 12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816225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49" name="Picture 13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3176588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0" name="Picture 14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0938" y="2636838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1" name="Picture 15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4425" y="2995613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3" name="Picture 17" descr="ptica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4425" y="2816225"/>
            <a:ext cx="1428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1557" name="Text Box 21" descr="Horizontal brick"/>
          <p:cNvSpPr txBox="1">
            <a:spLocks noChangeArrowheads="1"/>
          </p:cNvSpPr>
          <p:nvPr/>
        </p:nvSpPr>
        <p:spPr bwMode="auto">
          <a:xfrm>
            <a:off x="2447925" y="368300"/>
            <a:ext cx="6337300" cy="6194425"/>
          </a:xfrm>
          <a:prstGeom prst="rect">
            <a:avLst/>
          </a:prstGeom>
          <a:pattFill prst="horzBrick">
            <a:fgClr>
              <a:srgbClr val="F8F2DC"/>
            </a:fgClr>
            <a:bgClr>
              <a:srgbClr val="FDFAF1"/>
            </a:bgClr>
          </a:pattFill>
          <a:ln w="57150" cmpd="thickThin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198000" rIns="198000"/>
          <a:lstStyle/>
          <a:p>
            <a:pPr algn="ctr">
              <a:lnSpc>
                <a:spcPct val="50000"/>
              </a:lnSpc>
              <a:spcAft>
                <a:spcPct val="100000"/>
              </a:spcAft>
              <a:defRPr/>
            </a:pPr>
            <a:endParaRPr lang="ru-RU" sz="5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ru-RU" sz="3000" b="1" dirty="0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Игорь Борисович Бурдонов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3000" b="1" dirty="0">
                <a:solidFill>
                  <a:srgbClr val="331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Александр Сергеевич Косачев</a:t>
            </a:r>
          </a:p>
          <a:p>
            <a:pPr algn="ctr">
              <a:spcBef>
                <a:spcPct val="20000"/>
              </a:spcBef>
              <a:defRPr/>
            </a:pP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spcBef>
                <a:spcPct val="30000"/>
              </a:spcBef>
              <a:defRPr/>
            </a:pPr>
            <a:r>
              <a:rPr lang="ru-RU" sz="3200" dirty="0"/>
              <a:t>ФОРМАЛИЗАЦИЯ </a:t>
            </a:r>
            <a:r>
              <a:rPr lang="ru-RU" sz="3200" dirty="0"/>
              <a:t>ТЕСТОВОГО</a:t>
            </a:r>
            <a:endParaRPr lang="en-US" sz="3200" dirty="0"/>
          </a:p>
          <a:p>
            <a:pPr algn="ctr">
              <a:spcBef>
                <a:spcPct val="30000"/>
              </a:spcBef>
              <a:defRPr/>
            </a:pPr>
            <a:r>
              <a:rPr lang="ru-RU" sz="3200" dirty="0"/>
              <a:t>ЭКСПЕРИМЕНТА</a:t>
            </a:r>
            <a:endParaRPr lang="en-US" sz="3200" dirty="0"/>
          </a:p>
          <a:p>
            <a:pPr algn="ctr">
              <a:spcBef>
                <a:spcPct val="30000"/>
              </a:spcBef>
              <a:defRPr/>
            </a:pPr>
            <a:r>
              <a:rPr lang="en-US" sz="3200" dirty="0"/>
              <a:t>II</a:t>
            </a:r>
            <a:endParaRPr lang="ru-RU" sz="3200" b="1" dirty="0"/>
          </a:p>
        </p:txBody>
      </p:sp>
      <p:sp>
        <p:nvSpPr>
          <p:cNvPr id="961558" name="Text Box 22"/>
          <p:cNvSpPr txBox="1">
            <a:spLocks noChangeArrowheads="1"/>
          </p:cNvSpPr>
          <p:nvPr/>
        </p:nvSpPr>
        <p:spPr bwMode="auto">
          <a:xfrm>
            <a:off x="2808288" y="5969000"/>
            <a:ext cx="5695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   </a:t>
            </a:r>
            <a:r>
              <a:rPr lang="ru-RU" sz="2000">
                <a:solidFill>
                  <a:srgbClr val="58A5FA"/>
                </a:solidFill>
              </a:rPr>
              <a:t>Институт Системного Программирования РАН</a:t>
            </a:r>
            <a:endParaRPr lang="ru-RU" sz="2000"/>
          </a:p>
        </p:txBody>
      </p:sp>
      <p:pic>
        <p:nvPicPr>
          <p:cNvPr id="961554" name="Picture 18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0938" y="2584450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2" name="Picture 16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0" y="3355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20" descr="gor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800" y="2492375"/>
            <a:ext cx="10096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6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6.19796E-6 C 0.00313 -0.00901 0.00643 -0.0178 0.01146 -0.02705 C 0.0165 -0.0363 0.0184 -0.0481 0.03038 -0.05573 C 0.04236 -0.06336 0.07101 -0.07539 0.08368 -0.07261 C 0.09636 -0.06984 0.10469 -0.05087 0.10643 -0.03885 C 0.10816 -0.02682 0.10191 -0.01179 0.09375 6.19796E-6 C 0.08559 0.0118 0.06215 0.01458 0.05712 0.03192 C 0.05209 0.04927 0.05469 0.09043 0.06337 0.10454 C 0.07205 0.11865 0.08733 0.10731 0.10886 0.11633 C 0.13038 0.12535 0.1908 0.13645 0.19254 0.15842 C 0.1941 0.18039 0.1441 0.23289 0.1191 0.24769 C 0.0941 0.26249 0.05851 0.24769 0.04306 0.24769 C 0.02761 0.24769 0.03577 0.24469 0.02674 0.24769 C 0.01771 0.2507 -0.00937 0.25417 -0.01128 0.26643 C -0.01319 0.27868 0.00191 0.31037 0.01528 0.32193 C 0.02865 0.33349 0.05556 0.33326 0.0684 0.33558 C 0.08125 0.33789 0.08663 0.33257 0.09254 0.33558 C 0.09844 0.33858 0.10382 0.34089 0.10382 0.35408 C 0.10382 0.36726 0.09219 0.39871 0.09254 0.41467 C 0.09288 0.43063 0.09566 0.44496 0.10643 0.45005 C 0.11719 0.45514 0.13715 0.45005 0.15712 0.4452 " pathEditMode="relative" rAng="0" ptsTypes="aaaaaaaaaaaaaaaaaaaaA">
                                      <p:cBhvr>
                                        <p:cTn id="9" dur="12500" fill="hold"/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0" presetClass="path" presetSubtype="0" repeatCount="indefinite" decel="5000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Motion origin="layout" path="M 0.15712 0.44513 C 0.15938 0.44513 0.1625 0.44351 0.17223 0.44189 C 0.18195 0.44097 0.19809 0.43356 0.2165 0.43865 C 0.23473 0.44398 0.26198 0.48055 0.28212 0.4743 C 0.30261 0.46851 0.32865 0.43125 0.33802 0.403 C 0.34966 0.37824 0.34445 0.3625 0.33959 0.30347 C 0.3349 0.2449 0.26736 0.07268 0.30903 0.05069 C 0.39132 -0.03403 0.51441 0.24837 0.5908 0.17152 C 0.67518 0.08472 0.50955 -0.04352 0.59966 -0.1382 C 0.67674 -0.21783 0.71476 -0.05556 0.78542 -0.12686 C 0.85295 -0.19723 0.75747 -0.25255 0.81667 -0.31713 C 0.85469 -0.35232 0.87361 -0.33218 0.88837 -0.31505 " pathEditMode="relative" rAng="0" ptsTypes="faaafaffffff">
                                      <p:cBhvr>
                                        <p:cTn id="11" dur="20000" fill="hold"/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" y="-38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05556E-6 0.00208 C 0.03091 -0.0007 0.06198 -0.00301 0.07205 0.01064 C 0.08212 0.02428 0.06875 0.04833 0.06077 0.08487 C 0.05278 0.12141 0.02795 0.18756 0.02396 0.23127 C 0.01997 0.27474 0.02761 0.32423 0.03664 0.34597 C 0.04566 0.36748 0.05764 0.37396 0.07848 0.36008 C 0.09931 0.34644 0.13056 0.30435 0.16198 0.26249 " pathEditMode="relative" rAng="0" ptsTypes="aaaaaaA">
                                      <p:cBhvr>
                                        <p:cTn id="13" dur="9000" fill="hold"/>
                                        <p:tgtEl>
                                          <p:spTgt spid="961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18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indefinite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1.94444E-6 4.89362E-6 C 0.01684 0.003 0.0342 0.00647 0.04514 0.01341 C 0.0559 0.02035 0.06146 0.02567 0.06441 0.04185 C 0.06753 0.05781 0.06024 0.08903 0.06302 0.11031 C 0.06545 0.13182 0.0743 0.15656 0.0809 0.17067 C 0.08767 0.18455 0.08889 0.18848 0.10295 0.19403 C 0.11701 0.19958 0.14097 0.20189 0.16545 0.20444 " pathEditMode="relative" rAng="0" ptsTypes="aaaaaaA">
                                      <p:cBhvr>
                                        <p:cTn id="15" dur="7500" fill="hold"/>
                                        <p:tgtEl>
                                          <p:spTgt spid="961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10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4.44444E-6 -4.07956E-6 C 0.01701 -0.00671 0.0342 -0.01318 0.04427 -0.00832 C 0.05434 -0.00347 0.05659 0.01064 0.06076 0.02868 C 0.06493 0.04672 0.07048 0.08025 0.06961 0.09968 C 0.06875 0.1191 0.06076 0.1309 0.05555 0.14501 C 0.05034 0.15911 0.03593 0.17692 0.03784 0.18386 C 0.03975 0.1908 0.05694 0.19612 0.06701 0.18733 C 0.07708 0.17854 0.08437 0.1235 0.09861 0.13159 C 0.11284 0.13969 0.13229 0.18779 0.15191 0.23612 " pathEditMode="relative" ptsTypes="aaaaaaaaA">
                                      <p:cBhvr>
                                        <p:cTn id="17" dur="8000" fill="hold"/>
                                        <p:tgtEl>
                                          <p:spTgt spid="961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1.66667E-6 -2.67345E-6 C 0.0309 -0.00162 0.06198 -0.00301 0.07205 0.00509 C 0.08212 0.01318 0.06875 0.02729 0.06077 0.0488 C 0.05278 0.07031 0.02795 0.10916 0.02396 0.13483 C 0.01997 0.1605 0.02761 0.18964 0.03663 0.20236 C 0.04566 0.21508 0.05764 0.21878 0.07847 0.21068 C 0.09931 0.20259 0.13056 0.17784 0.16198 0.15333 " pathEditMode="relative" ptsTypes="aaaaaaA">
                                      <p:cBhvr>
                                        <p:cTn id="19" dur="11000" fill="hold"/>
                                        <p:tgtEl>
                                          <p:spTgt spid="961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repeatCount="indefinite" ac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3.61111E-6 1.40611E-6 C 0.01614 0.00462 0.03264 0.00971 0.04305 0.02012 C 0.0533 0.03029 0.0585 0.03862 0.06128 0.06244 C 0.06423 0.08649 0.05746 0.13298 0.06007 0.16489 C 0.06232 0.19727 0.07083 0.23427 0.07708 0.25509 C 0.0835 0.2759 0.08472 0.28168 0.09809 0.29024 C 0.11145 0.2981 0.13437 0.30157 0.15764 0.30573 " pathEditMode="relative" rAng="0" ptsTypes="aaaaaaA">
                                      <p:cBhvr>
                                        <p:cTn id="21" dur="8500" fill="hold"/>
                                        <p:tgtEl>
                                          <p:spTgt spid="961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15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4.44444E-6 -4.07956E-6 C 0.01701 -0.00671 0.0342 -0.01318 0.04427 -0.00832 C 0.05434 -0.00347 0.05659 0.01064 0.06076 0.02868 C 0.06493 0.04672 0.07048 0.08025 0.06961 0.09968 C 0.06875 0.1191 0.06076 0.1309 0.05555 0.14501 C 0.05034 0.15911 0.03593 0.17692 0.03784 0.18386 C 0.03975 0.1908 0.05694 0.19612 0.06701 0.18733 C 0.07708 0.17854 0.08437 0.1235 0.09861 0.13159 C 0.11284 0.13969 0.13229 0.18779 0.15191 0.23612 " pathEditMode="relative" ptsTypes="aaaaaaaaA">
                                      <p:cBhvr>
                                        <p:cTn id="23" dur="10000" fill="hold"/>
                                        <p:tgtEl>
                                          <p:spTgt spid="9615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decel="5000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animMotion origin="layout" path="M 0.15937 0.30579 C 0.20069 0.31481 0.24218 0.32431 0.2677 0.31968 C 0.29323 0.31551 0.31076 0.2963 0.31302 0.2787 C 0.31527 0.26111 0.29357 0.23194 0.2809 0.21366 C 0.26823 0.19514 0.24357 0.1875 0.2368 0.16759 C 0.23003 0.14768 0.23437 0.11389 0.24045 0.09468 C 0.24652 0.07546 0.26059 0.05556 0.27378 0.05162 C 0.28698 0.04768 0.30486 0.06157 0.32014 0.07083 C 0.33541 0.08009 0.35503 0.09375 0.36545 0.10718 C 0.37586 0.1206 0.37882 0.13426 0.38211 0.15162 C 0.38541 0.16898 0.39184 0.19954 0.38559 0.21204 C 0.37934 0.22454 0.36111 0.22407 0.34514 0.22639 C 0.32916 0.2287 0.30607 0.22685 0.28923 0.22639 C 0.27239 0.22593 0.25052 0.23079 0.24392 0.22315 C 0.23732 0.21551 0.24461 0.19375 0.25 0.18032 C 0.25538 0.1669 0.26389 0.15393 0.27604 0.14213 C 0.28819 0.13009 0.30625 0.12315 0.32257 0.1088 C 0.33889 0.09444 0.35607 0.07315 0.37378 0.05648 C 0.39149 0.03981 0.41215 0.025 0.42847 0.0088 C 0.44479 -0.00741 0.46041 -0.02407 0.47135 -0.04028 C 0.48229 -0.05648 0.49218 -0.06713 0.49392 -0.08796 C 0.49566 -0.1088 0.48906 -0.14514 0.48211 -0.16574 C 0.47517 -0.18634 0.46354 -0.20301 0.45225 -0.21181 C 0.44097 -0.2206 0.43211 -0.21667 0.41423 -0.21806 C 0.39635 -0.21944 0.3717 -0.21852 0.34514 -0.21968 C 0.31857 -0.22083 0.27864 -0.21713 0.25468 -0.22454 C 0.23073 -0.23194 0.2118 -0.24931 0.20104 -0.26412 C 0.19027 -0.27894 0.18437 -0.29907 0.19045 -0.31343 C 0.19652 -0.32778 0.22205 -0.34421 0.23802 -0.34977 C 0.25399 -0.35532 0.26979 -0.34907 0.2868 -0.34676 C 0.30382 -0.34444 0.32569 -0.34329 0.34045 -0.33565 C 0.3552 -0.32801 0.36493 -0.31296 0.375 -0.30069 C 0.38507 -0.28843 0.38941 -0.26667 0.40104 -0.2625 C 0.41267 -0.25833 0.43177 -0.26667 0.44514 -0.27523 C 0.4585 -0.2838 0.46649 -0.30486 0.4809 -0.31343 C 0.49531 -0.32199 0.51961 -0.3331 0.53211 -0.32616 C 0.54461 -0.31921 0.54635 -0.29398 0.5559 -0.27199 C 0.56545 -0.25 0.57847 -0.21991 0.58923 -0.19421 C 0.6 -0.16852 0.60833 -0.14653 0.62014 -0.11806 C 0.63194 -0.08958 0.6533 -0.05162 0.66059 -0.02292 C 0.66788 0.00579 0.67291 0.03333 0.66423 0.05486 C 0.65555 0.07639 0.62326 0.08333 0.60833 0.10579 C 0.5934 0.12824 0.57361 0.1625 0.575 0.18981 C 0.57639 0.21713 0.60104 0.25255 0.61666 0.26921 C 0.63229 0.28588 0.64531 0.2875 0.66892 0.28981 C 0.69253 0.29213 0.73316 0.29097 0.75833 0.28356 C 0.7835 0.27616 0.81284 0.26042 0.82014 0.24537 C 0.82743 0.23032 0.80191 0.21134 0.80225 0.19306 C 0.8026 0.17477 0.81128 0.14537 0.82257 0.13588 C 0.83385 0.12639 0.85573 0.13657 0.87014 0.13588 C 0.88455 0.13518 0.89687 0.1331 0.90937 0.13079 " pathEditMode="relative" rAng="0" ptsTypes="aaaaaaaaaaaaaaaaaaaaaaaaaaaaaaaaaaaaaaaaaaaaaaaaaaA">
                                      <p:cBhvr>
                                        <p:cTn id="25" dur="35000" fill="hold"/>
                                        <p:tgtEl>
                                          <p:spTgt spid="961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" y="-32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6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61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6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1331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11332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1333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1335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336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337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338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1339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1340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1334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3. Проблема приоритетов</a:t>
            </a:r>
            <a:endParaRPr lang="ru-RU" sz="200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268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8D41B06B-3EE3-44E5-84DE-AC1061F49F91}" type="slidenum">
              <a:rPr lang="ru-RU" sz="1400"/>
              <a:pPr algn="r"/>
              <a:t>10</a:t>
            </a:fld>
            <a:endParaRPr lang="ru-RU" sz="1400"/>
          </a:p>
        </p:txBody>
      </p:sp>
      <p:sp>
        <p:nvSpPr>
          <p:cNvPr id="11269" name="TextBox 15"/>
          <p:cNvSpPr txBox="1">
            <a:spLocks noChangeArrowheads="1"/>
          </p:cNvSpPr>
          <p:nvPr/>
        </p:nvSpPr>
        <p:spPr bwMode="auto">
          <a:xfrm>
            <a:off x="206375" y="1089025"/>
            <a:ext cx="8678863" cy="192405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08000" tIns="72000" rIns="108000" bIns="72000">
            <a:spAutoFit/>
          </a:bodyPr>
          <a:lstStyle/>
          <a:p>
            <a:pPr>
              <a:spcAft>
                <a:spcPts val="600"/>
              </a:spcAft>
            </a:pPr>
            <a:r>
              <a:rPr lang="ru-RU" u="sng"/>
              <a:t>Пример «Выход из дивергенции»</a:t>
            </a:r>
            <a:r>
              <a:rPr lang="ru-RU"/>
              <a:t>:</a:t>
            </a:r>
          </a:p>
          <a:p>
            <a:r>
              <a:rPr lang="ru-RU">
                <a:sym typeface="Symbol" pitchFamily="18" charset="2"/>
              </a:rPr>
              <a:t></a:t>
            </a:r>
            <a:r>
              <a:rPr lang="ru-RU"/>
              <a:t>-активность – выполнение системой каких-то действий,</a:t>
            </a:r>
          </a:p>
          <a:p>
            <a:pPr>
              <a:spcAft>
                <a:spcPts val="600"/>
              </a:spcAft>
            </a:pPr>
            <a:r>
              <a:rPr lang="ru-RU"/>
              <a:t>которые не наблюдаются и никак не проявляются во внешнем взаимодействии.</a:t>
            </a:r>
          </a:p>
          <a:p>
            <a:pPr>
              <a:spcAft>
                <a:spcPts val="600"/>
              </a:spcAft>
            </a:pPr>
            <a:r>
              <a:rPr lang="ru-RU"/>
              <a:t>Дивергенция – бесконечная </a:t>
            </a:r>
            <a:r>
              <a:rPr lang="ru-RU">
                <a:sym typeface="Symbol" pitchFamily="18" charset="2"/>
              </a:rPr>
              <a:t></a:t>
            </a:r>
            <a:r>
              <a:rPr lang="ru-RU"/>
              <a:t>-активность.</a:t>
            </a:r>
          </a:p>
          <a:p>
            <a:pPr>
              <a:spcAft>
                <a:spcPts val="600"/>
              </a:spcAft>
            </a:pPr>
            <a:r>
              <a:rPr lang="ru-RU"/>
              <a:t>В существующих моделях </a:t>
            </a:r>
            <a:r>
              <a:rPr lang="ru-RU">
                <a:sym typeface="Symbol" pitchFamily="18" charset="2"/>
              </a:rPr>
              <a:t></a:t>
            </a:r>
            <a:r>
              <a:rPr lang="ru-RU"/>
              <a:t>-активность равноприоритетна с внешним взаимодействием.</a:t>
            </a:r>
          </a:p>
          <a:p>
            <a:r>
              <a:rPr lang="ru-RU"/>
              <a:t>Поэтому выход из дивергенции по внешнему запросу не гарантирован.</a:t>
            </a:r>
          </a:p>
        </p:txBody>
      </p:sp>
      <p:cxnSp>
        <p:nvCxnSpPr>
          <p:cNvPr id="42" name="Прямая со стрелкой 41"/>
          <p:cNvCxnSpPr>
            <a:stCxn id="24" idx="0"/>
            <a:endCxn id="20" idx="4"/>
          </p:cNvCxnSpPr>
          <p:nvPr/>
        </p:nvCxnSpPr>
        <p:spPr>
          <a:xfrm flipV="1">
            <a:off x="7889875" y="1341438"/>
            <a:ext cx="3175" cy="21590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>
            <a:spLocks noChangeAspect="1"/>
          </p:cNvSpPr>
          <p:nvPr/>
        </p:nvSpPr>
        <p:spPr>
          <a:xfrm>
            <a:off x="7854950" y="1557338"/>
            <a:ext cx="71438" cy="71437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39" name="Прямая со стрелкой 38"/>
          <p:cNvCxnSpPr>
            <a:stCxn id="23" idx="2"/>
            <a:endCxn id="24" idx="6"/>
          </p:cNvCxnSpPr>
          <p:nvPr/>
        </p:nvCxnSpPr>
        <p:spPr>
          <a:xfrm flipH="1">
            <a:off x="7926388" y="1592263"/>
            <a:ext cx="58261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>
            <a:spLocks noChangeAspect="1"/>
          </p:cNvSpPr>
          <p:nvPr/>
        </p:nvSpPr>
        <p:spPr>
          <a:xfrm>
            <a:off x="8509000" y="1557338"/>
            <a:ext cx="71438" cy="71437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36" name="Прямая со стрелкой 35"/>
          <p:cNvCxnSpPr>
            <a:stCxn id="22" idx="4"/>
            <a:endCxn id="23" idx="0"/>
          </p:cNvCxnSpPr>
          <p:nvPr/>
        </p:nvCxnSpPr>
        <p:spPr>
          <a:xfrm>
            <a:off x="8540750" y="1341438"/>
            <a:ext cx="3175" cy="21590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>
            <a:spLocks noChangeAspect="1"/>
          </p:cNvSpPr>
          <p:nvPr/>
        </p:nvSpPr>
        <p:spPr>
          <a:xfrm>
            <a:off x="7137400" y="1268413"/>
            <a:ext cx="71438" cy="73025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Овал 18"/>
          <p:cNvSpPr>
            <a:spLocks noChangeAspect="1"/>
          </p:cNvSpPr>
          <p:nvPr/>
        </p:nvSpPr>
        <p:spPr>
          <a:xfrm>
            <a:off x="7515225" y="1268413"/>
            <a:ext cx="71438" cy="73025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Овал 19"/>
          <p:cNvSpPr>
            <a:spLocks noChangeAspect="1"/>
          </p:cNvSpPr>
          <p:nvPr/>
        </p:nvSpPr>
        <p:spPr>
          <a:xfrm>
            <a:off x="7858125" y="1268413"/>
            <a:ext cx="71438" cy="73025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Овал 20"/>
          <p:cNvSpPr>
            <a:spLocks noChangeAspect="1"/>
          </p:cNvSpPr>
          <p:nvPr/>
        </p:nvSpPr>
        <p:spPr>
          <a:xfrm>
            <a:off x="8189913" y="1268413"/>
            <a:ext cx="73025" cy="73025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6" name="Прямая со стрелкой 25"/>
          <p:cNvCxnSpPr>
            <a:stCxn id="18" idx="6"/>
            <a:endCxn id="19" idx="2"/>
          </p:cNvCxnSpPr>
          <p:nvPr/>
        </p:nvCxnSpPr>
        <p:spPr>
          <a:xfrm>
            <a:off x="7208838" y="1304925"/>
            <a:ext cx="30638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9" idx="6"/>
            <a:endCxn id="20" idx="2"/>
          </p:cNvCxnSpPr>
          <p:nvPr/>
        </p:nvCxnSpPr>
        <p:spPr>
          <a:xfrm>
            <a:off x="7586663" y="1304925"/>
            <a:ext cx="2714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20" idx="6"/>
            <a:endCxn id="21" idx="2"/>
          </p:cNvCxnSpPr>
          <p:nvPr/>
        </p:nvCxnSpPr>
        <p:spPr>
          <a:xfrm>
            <a:off x="7929563" y="1304925"/>
            <a:ext cx="26035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21" idx="6"/>
            <a:endCxn id="22" idx="2"/>
          </p:cNvCxnSpPr>
          <p:nvPr/>
        </p:nvCxnSpPr>
        <p:spPr>
          <a:xfrm>
            <a:off x="8262938" y="1304925"/>
            <a:ext cx="24288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3" name="TextBox 44"/>
          <p:cNvSpPr txBox="1">
            <a:spLocks noChangeArrowheads="1"/>
          </p:cNvSpPr>
          <p:nvPr/>
        </p:nvSpPr>
        <p:spPr bwMode="auto">
          <a:xfrm>
            <a:off x="7227888" y="1068388"/>
            <a:ext cx="1349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>
                <a:sym typeface="Symbol" pitchFamily="18" charset="2"/>
              </a:rPr>
              <a:t></a:t>
            </a:r>
            <a:endParaRPr lang="ru-RU"/>
          </a:p>
        </p:txBody>
      </p:sp>
      <p:sp>
        <p:nvSpPr>
          <p:cNvPr id="11284" name="TextBox 45"/>
          <p:cNvSpPr txBox="1">
            <a:spLocks noChangeArrowheads="1"/>
          </p:cNvSpPr>
          <p:nvPr/>
        </p:nvSpPr>
        <p:spPr bwMode="auto">
          <a:xfrm>
            <a:off x="7586663" y="1057275"/>
            <a:ext cx="1349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>
                <a:sym typeface="Symbol" pitchFamily="18" charset="2"/>
              </a:rPr>
              <a:t></a:t>
            </a:r>
            <a:endParaRPr lang="ru-RU"/>
          </a:p>
        </p:txBody>
      </p:sp>
      <p:sp>
        <p:nvSpPr>
          <p:cNvPr id="11285" name="TextBox 46"/>
          <p:cNvSpPr txBox="1">
            <a:spLocks noChangeArrowheads="1"/>
          </p:cNvSpPr>
          <p:nvPr/>
        </p:nvSpPr>
        <p:spPr bwMode="auto">
          <a:xfrm>
            <a:off x="7947025" y="1066800"/>
            <a:ext cx="134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>
                <a:sym typeface="Symbol" pitchFamily="18" charset="2"/>
              </a:rPr>
              <a:t></a:t>
            </a:r>
            <a:endParaRPr lang="ru-RU"/>
          </a:p>
        </p:txBody>
      </p:sp>
      <p:sp>
        <p:nvSpPr>
          <p:cNvPr id="11286" name="TextBox 47"/>
          <p:cNvSpPr txBox="1">
            <a:spLocks noChangeArrowheads="1"/>
          </p:cNvSpPr>
          <p:nvPr/>
        </p:nvSpPr>
        <p:spPr bwMode="auto">
          <a:xfrm>
            <a:off x="8262938" y="1066800"/>
            <a:ext cx="1349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>
                <a:sym typeface="Symbol" pitchFamily="18" charset="2"/>
              </a:rPr>
              <a:t></a:t>
            </a:r>
            <a:endParaRPr lang="ru-RU"/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577263" y="1292225"/>
            <a:ext cx="1349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>
                <a:sym typeface="Symbol" pitchFamily="18" charset="2"/>
              </a:rPr>
              <a:t></a:t>
            </a:r>
            <a:endParaRPr lang="ru-RU"/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8172450" y="1358900"/>
            <a:ext cx="1349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>
                <a:sym typeface="Symbol" pitchFamily="18" charset="2"/>
              </a:rPr>
              <a:t></a:t>
            </a:r>
            <a:endParaRPr lang="ru-RU"/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7721600" y="1314450"/>
            <a:ext cx="1365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>
                <a:sym typeface="Symbol" pitchFamily="18" charset="2"/>
              </a:rPr>
              <a:t></a:t>
            </a:r>
            <a:endParaRPr lang="ru-RU"/>
          </a:p>
        </p:txBody>
      </p:sp>
      <p:sp>
        <p:nvSpPr>
          <p:cNvPr id="56" name="Text Box 40"/>
          <p:cNvSpPr txBox="1">
            <a:spLocks noChangeArrowheads="1"/>
          </p:cNvSpPr>
          <p:nvPr/>
        </p:nvSpPr>
        <p:spPr bwMode="auto">
          <a:xfrm>
            <a:off x="34925" y="6253163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57" name="Text Box 40"/>
          <p:cNvSpPr txBox="1">
            <a:spLocks noChangeArrowheads="1"/>
          </p:cNvSpPr>
          <p:nvPr/>
        </p:nvSpPr>
        <p:spPr bwMode="auto">
          <a:xfrm>
            <a:off x="33338" y="60848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58" name="Овал 57"/>
          <p:cNvSpPr>
            <a:spLocks noChangeAspect="1"/>
          </p:cNvSpPr>
          <p:nvPr/>
        </p:nvSpPr>
        <p:spPr>
          <a:xfrm>
            <a:off x="8910638" y="1268413"/>
            <a:ext cx="71437" cy="73025"/>
          </a:xfrm>
          <a:prstGeom prst="ellipse">
            <a:avLst/>
          </a:prstGeom>
          <a:ln w="12700">
            <a:solidFill>
              <a:srgbClr val="89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9" name="Прямая со стрелкой 58"/>
          <p:cNvCxnSpPr>
            <a:stCxn id="22" idx="6"/>
            <a:endCxn id="58" idx="2"/>
          </p:cNvCxnSpPr>
          <p:nvPr/>
        </p:nvCxnSpPr>
        <p:spPr>
          <a:xfrm>
            <a:off x="8577263" y="1304925"/>
            <a:ext cx="333375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>
            <a:spLocks noChangeAspect="1"/>
          </p:cNvSpPr>
          <p:nvPr/>
        </p:nvSpPr>
        <p:spPr>
          <a:xfrm>
            <a:off x="8505825" y="1268413"/>
            <a:ext cx="71438" cy="73025"/>
          </a:xfrm>
          <a:prstGeom prst="ellipse">
            <a:avLst/>
          </a:prstGeom>
          <a:ln w="12700">
            <a:solidFill>
              <a:srgbClr val="89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295" name="TextBox 63"/>
          <p:cNvSpPr txBox="1">
            <a:spLocks noChangeArrowheads="1"/>
          </p:cNvSpPr>
          <p:nvPr/>
        </p:nvSpPr>
        <p:spPr bwMode="auto">
          <a:xfrm>
            <a:off x="8650288" y="1042988"/>
            <a:ext cx="1349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sym typeface="Symbol" pitchFamily="18" charset="2"/>
              </a:rPr>
              <a:t>x</a:t>
            </a:r>
            <a:endParaRPr lang="ru-RU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206375" y="3249613"/>
            <a:ext cx="8640763" cy="265747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108000" tIns="72000" rIns="108000" bIns="72000">
            <a:spAutoFit/>
          </a:bodyPr>
          <a:lstStyle/>
          <a:p>
            <a:pPr>
              <a:spcAft>
                <a:spcPts val="600"/>
              </a:spcAft>
            </a:pPr>
            <a:r>
              <a:rPr lang="ru-RU" u="sng"/>
              <a:t>Пример «Операция </a:t>
            </a:r>
            <a:r>
              <a:rPr lang="en-US" b="1" i="1" u="sng"/>
              <a:t>cancel</a:t>
            </a:r>
            <a:r>
              <a:rPr lang="ru-RU" u="sng"/>
              <a:t>»</a:t>
            </a:r>
            <a:r>
              <a:rPr lang="ru-RU"/>
              <a:t>:</a:t>
            </a:r>
          </a:p>
          <a:p>
            <a:r>
              <a:rPr lang="ru-RU"/>
              <a:t>Должна отменять цепочку действий,</a:t>
            </a:r>
          </a:p>
          <a:p>
            <a:pPr>
              <a:spcAft>
                <a:spcPts val="600"/>
              </a:spcAft>
            </a:pPr>
            <a:r>
              <a:rPr lang="ru-RU"/>
              <a:t>инициированную предыдущим запросом.</a:t>
            </a:r>
          </a:p>
          <a:p>
            <a:r>
              <a:rPr lang="ru-RU"/>
              <a:t>Если приоритетов нет, у реализации есть выбор:</a:t>
            </a:r>
          </a:p>
          <a:p>
            <a:pPr>
              <a:spcAft>
                <a:spcPts val="600"/>
              </a:spcAft>
            </a:pPr>
            <a:r>
              <a:rPr lang="ru-RU"/>
              <a:t>продолжать выполнять цепочку действий или принять операцию </a:t>
            </a:r>
            <a:r>
              <a:rPr lang="en-US" i="1"/>
              <a:t>cancel</a:t>
            </a:r>
            <a:r>
              <a:rPr lang="ru-RU"/>
              <a:t>.</a:t>
            </a:r>
          </a:p>
          <a:p>
            <a:pPr>
              <a:spcAft>
                <a:spcPts val="600"/>
              </a:spcAft>
            </a:pPr>
            <a:r>
              <a:rPr lang="ru-RU"/>
              <a:t>Допустимо и такое поведение, когда реализация не реагирует на </a:t>
            </a:r>
            <a:r>
              <a:rPr lang="en-US" i="1"/>
              <a:t>cancel</a:t>
            </a:r>
            <a:r>
              <a:rPr lang="ru-RU"/>
              <a:t> до тех пор, пока полностью не выполнит всю цепочку действий, даже если операция </a:t>
            </a:r>
            <a:r>
              <a:rPr lang="en-US" i="1"/>
              <a:t>cancel</a:t>
            </a:r>
            <a:r>
              <a:rPr lang="ru-RU"/>
              <a:t> выдана сразу после инициации этой цепочки. </a:t>
            </a:r>
          </a:p>
          <a:p>
            <a:r>
              <a:rPr lang="ru-RU"/>
              <a:t>Иными словами, операция </a:t>
            </a:r>
            <a:r>
              <a:rPr lang="en-US" i="1"/>
              <a:t>cancel</a:t>
            </a:r>
            <a:r>
              <a:rPr lang="ru-RU"/>
              <a:t> ничего гарантированно не отменяет.</a:t>
            </a:r>
          </a:p>
        </p:txBody>
      </p:sp>
      <p:sp>
        <p:nvSpPr>
          <p:cNvPr id="71" name="Овал 70"/>
          <p:cNvSpPr>
            <a:spLocks noChangeAspect="1"/>
          </p:cNvSpPr>
          <p:nvPr/>
        </p:nvSpPr>
        <p:spPr>
          <a:xfrm>
            <a:off x="7137400" y="3429000"/>
            <a:ext cx="71438" cy="71438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Овал 71"/>
          <p:cNvSpPr>
            <a:spLocks noChangeAspect="1"/>
          </p:cNvSpPr>
          <p:nvPr/>
        </p:nvSpPr>
        <p:spPr>
          <a:xfrm>
            <a:off x="7515225" y="3429000"/>
            <a:ext cx="71438" cy="71438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" name="Овал 72"/>
          <p:cNvSpPr>
            <a:spLocks noChangeAspect="1"/>
          </p:cNvSpPr>
          <p:nvPr/>
        </p:nvSpPr>
        <p:spPr>
          <a:xfrm>
            <a:off x="7858125" y="3429000"/>
            <a:ext cx="71438" cy="71438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4" name="Овал 73"/>
          <p:cNvSpPr>
            <a:spLocks noChangeAspect="1"/>
          </p:cNvSpPr>
          <p:nvPr/>
        </p:nvSpPr>
        <p:spPr>
          <a:xfrm>
            <a:off x="8189913" y="3429000"/>
            <a:ext cx="73025" cy="71438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75" name="Прямая со стрелкой 74"/>
          <p:cNvCxnSpPr>
            <a:stCxn id="71" idx="6"/>
            <a:endCxn id="72" idx="2"/>
          </p:cNvCxnSpPr>
          <p:nvPr/>
        </p:nvCxnSpPr>
        <p:spPr>
          <a:xfrm>
            <a:off x="7208838" y="3465513"/>
            <a:ext cx="30638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stCxn id="72" idx="6"/>
            <a:endCxn id="73" idx="2"/>
          </p:cNvCxnSpPr>
          <p:nvPr/>
        </p:nvCxnSpPr>
        <p:spPr>
          <a:xfrm>
            <a:off x="7586663" y="3465513"/>
            <a:ext cx="2714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>
            <a:stCxn id="73" idx="6"/>
            <a:endCxn id="74" idx="2"/>
          </p:cNvCxnSpPr>
          <p:nvPr/>
        </p:nvCxnSpPr>
        <p:spPr>
          <a:xfrm>
            <a:off x="7929563" y="3465513"/>
            <a:ext cx="26035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>
            <a:stCxn id="74" idx="6"/>
            <a:endCxn id="88" idx="2"/>
          </p:cNvCxnSpPr>
          <p:nvPr/>
        </p:nvCxnSpPr>
        <p:spPr>
          <a:xfrm>
            <a:off x="8262938" y="3465513"/>
            <a:ext cx="24288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7227888" y="3227388"/>
            <a:ext cx="1349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a</a:t>
            </a:r>
            <a:endParaRPr lang="ru-RU"/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7586663" y="3217863"/>
            <a:ext cx="1349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b</a:t>
            </a:r>
            <a:endParaRPr lang="ru-RU"/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7947025" y="3227388"/>
            <a:ext cx="1349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c</a:t>
            </a:r>
            <a:endParaRPr lang="ru-RU"/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8262938" y="3227388"/>
            <a:ext cx="1349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d</a:t>
            </a:r>
            <a:endParaRPr lang="ru-RU"/>
          </a:p>
        </p:txBody>
      </p:sp>
      <p:sp>
        <p:nvSpPr>
          <p:cNvPr id="88" name="Овал 87"/>
          <p:cNvSpPr>
            <a:spLocks noChangeAspect="1"/>
          </p:cNvSpPr>
          <p:nvPr/>
        </p:nvSpPr>
        <p:spPr>
          <a:xfrm>
            <a:off x="8505825" y="3429000"/>
            <a:ext cx="71438" cy="71438"/>
          </a:xfrm>
          <a:prstGeom prst="ellipse">
            <a:avLst/>
          </a:prstGeom>
          <a:ln w="12700">
            <a:solidFill>
              <a:srgbClr val="89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0" name="Овал 89"/>
          <p:cNvSpPr>
            <a:spLocks noChangeAspect="1"/>
          </p:cNvSpPr>
          <p:nvPr/>
        </p:nvSpPr>
        <p:spPr>
          <a:xfrm>
            <a:off x="7143750" y="4014788"/>
            <a:ext cx="73025" cy="71437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1" name="Овал 90"/>
          <p:cNvSpPr>
            <a:spLocks noChangeAspect="1"/>
          </p:cNvSpPr>
          <p:nvPr/>
        </p:nvSpPr>
        <p:spPr>
          <a:xfrm>
            <a:off x="7523163" y="4014788"/>
            <a:ext cx="71437" cy="71437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" name="Овал 91"/>
          <p:cNvSpPr>
            <a:spLocks noChangeAspect="1"/>
          </p:cNvSpPr>
          <p:nvPr/>
        </p:nvSpPr>
        <p:spPr>
          <a:xfrm>
            <a:off x="7864475" y="4014788"/>
            <a:ext cx="71438" cy="71437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3" name="Овал 92"/>
          <p:cNvSpPr>
            <a:spLocks noChangeAspect="1"/>
          </p:cNvSpPr>
          <p:nvPr/>
        </p:nvSpPr>
        <p:spPr>
          <a:xfrm>
            <a:off x="8197850" y="4014788"/>
            <a:ext cx="71438" cy="71437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94" name="Прямая со стрелкой 93"/>
          <p:cNvCxnSpPr>
            <a:stCxn id="90" idx="6"/>
            <a:endCxn id="91" idx="2"/>
          </p:cNvCxnSpPr>
          <p:nvPr/>
        </p:nvCxnSpPr>
        <p:spPr>
          <a:xfrm>
            <a:off x="7216775" y="4049713"/>
            <a:ext cx="306388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>
            <a:stCxn id="91" idx="6"/>
            <a:endCxn id="92" idx="2"/>
          </p:cNvCxnSpPr>
          <p:nvPr/>
        </p:nvCxnSpPr>
        <p:spPr>
          <a:xfrm>
            <a:off x="7594600" y="4049713"/>
            <a:ext cx="269875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>
            <a:stCxn id="92" idx="6"/>
            <a:endCxn id="93" idx="2"/>
          </p:cNvCxnSpPr>
          <p:nvPr/>
        </p:nvCxnSpPr>
        <p:spPr>
          <a:xfrm>
            <a:off x="7935913" y="4049713"/>
            <a:ext cx="261937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>
            <a:stCxn id="93" idx="6"/>
            <a:endCxn id="98" idx="2"/>
          </p:cNvCxnSpPr>
          <p:nvPr/>
        </p:nvCxnSpPr>
        <p:spPr>
          <a:xfrm>
            <a:off x="8269288" y="4049713"/>
            <a:ext cx="242887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Овал 97"/>
          <p:cNvSpPr>
            <a:spLocks noChangeAspect="1"/>
          </p:cNvSpPr>
          <p:nvPr/>
        </p:nvSpPr>
        <p:spPr>
          <a:xfrm>
            <a:off x="8512175" y="4014788"/>
            <a:ext cx="73025" cy="71437"/>
          </a:xfrm>
          <a:prstGeom prst="ellipse">
            <a:avLst/>
          </a:prstGeom>
          <a:ln w="12700">
            <a:solidFill>
              <a:srgbClr val="89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7272338" y="4062413"/>
            <a:ext cx="2254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-a</a:t>
            </a:r>
            <a:endParaRPr lang="ru-RU"/>
          </a:p>
        </p:txBody>
      </p:sp>
      <p:sp>
        <p:nvSpPr>
          <p:cNvPr id="107" name="TextBox 106"/>
          <p:cNvSpPr txBox="1">
            <a:spLocks noChangeArrowheads="1"/>
          </p:cNvSpPr>
          <p:nvPr/>
        </p:nvSpPr>
        <p:spPr bwMode="auto">
          <a:xfrm>
            <a:off x="7670800" y="4073525"/>
            <a:ext cx="187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-b</a:t>
            </a:r>
            <a:endParaRPr lang="ru-RU"/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7940675" y="4083050"/>
            <a:ext cx="231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-c</a:t>
            </a:r>
            <a:endParaRPr lang="ru-RU"/>
          </a:p>
        </p:txBody>
      </p: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8301038" y="4083050"/>
            <a:ext cx="1857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-d</a:t>
            </a:r>
            <a:endParaRPr lang="ru-RU"/>
          </a:p>
        </p:txBody>
      </p:sp>
      <p:cxnSp>
        <p:nvCxnSpPr>
          <p:cNvPr id="110" name="Прямая со стрелкой 109"/>
          <p:cNvCxnSpPr>
            <a:stCxn id="88" idx="4"/>
            <a:endCxn id="98" idx="0"/>
          </p:cNvCxnSpPr>
          <p:nvPr/>
        </p:nvCxnSpPr>
        <p:spPr>
          <a:xfrm>
            <a:off x="8540750" y="3500438"/>
            <a:ext cx="7938" cy="51435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 стрелкой 112"/>
          <p:cNvCxnSpPr>
            <a:stCxn id="74" idx="4"/>
            <a:endCxn id="93" idx="0"/>
          </p:cNvCxnSpPr>
          <p:nvPr/>
        </p:nvCxnSpPr>
        <p:spPr>
          <a:xfrm>
            <a:off x="8226425" y="3500438"/>
            <a:ext cx="6350" cy="51435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 стрелкой 115"/>
          <p:cNvCxnSpPr>
            <a:stCxn id="73" idx="4"/>
            <a:endCxn id="92" idx="0"/>
          </p:cNvCxnSpPr>
          <p:nvPr/>
        </p:nvCxnSpPr>
        <p:spPr>
          <a:xfrm>
            <a:off x="7893050" y="3500438"/>
            <a:ext cx="7938" cy="51435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/>
          <p:cNvCxnSpPr>
            <a:stCxn id="72" idx="4"/>
            <a:endCxn id="91" idx="0"/>
          </p:cNvCxnSpPr>
          <p:nvPr/>
        </p:nvCxnSpPr>
        <p:spPr>
          <a:xfrm>
            <a:off x="7551738" y="3500438"/>
            <a:ext cx="6350" cy="51435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 стрелкой 121"/>
          <p:cNvCxnSpPr>
            <a:stCxn id="71" idx="4"/>
            <a:endCxn id="90" idx="0"/>
          </p:cNvCxnSpPr>
          <p:nvPr/>
        </p:nvCxnSpPr>
        <p:spPr>
          <a:xfrm>
            <a:off x="7173913" y="3500438"/>
            <a:ext cx="6350" cy="51435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>
            <a:spLocks noChangeArrowheads="1"/>
          </p:cNvSpPr>
          <p:nvPr/>
        </p:nvSpPr>
        <p:spPr bwMode="auto">
          <a:xfrm>
            <a:off x="7137400" y="3608388"/>
            <a:ext cx="1439863" cy="246062"/>
          </a:xfrm>
          <a:prstGeom prst="rect">
            <a:avLst/>
          </a:prstGeom>
          <a:solidFill>
            <a:srgbClr val="FBF8EB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i="1">
                <a:sym typeface="Symbol" pitchFamily="18" charset="2"/>
              </a:rPr>
              <a:t>c a n c e l</a:t>
            </a:r>
            <a:endParaRPr lang="ru-RU" i="1"/>
          </a:p>
        </p:txBody>
      </p:sp>
      <p:sp>
        <p:nvSpPr>
          <p:cNvPr id="126" name="Text Box 40"/>
          <p:cNvSpPr txBox="1">
            <a:spLocks noChangeArrowheads="1"/>
          </p:cNvSpPr>
          <p:nvPr/>
        </p:nvSpPr>
        <p:spPr bwMode="auto">
          <a:xfrm>
            <a:off x="33338" y="642620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127" name="Text Box 40"/>
          <p:cNvSpPr txBox="1">
            <a:spLocks noChangeArrowheads="1"/>
          </p:cNvSpPr>
          <p:nvPr/>
        </p:nvSpPr>
        <p:spPr bwMode="auto">
          <a:xfrm>
            <a:off x="41275" y="65849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"/>
                            </p:stCondLst>
                            <p:childTnLst>
                              <p:par>
                                <p:cTn id="15" presetID="1" presetClass="emph" presetSubtype="2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1" presetClass="emph" presetSubtype="2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1" presetClass="emph" presetSubtype="2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" presetClass="emph" presetSubtype="2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"/>
                            </p:stCondLst>
                            <p:childTnLst>
                              <p:par>
                                <p:cTn id="55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"/>
                            </p:stCondLst>
                            <p:childTnLst>
                              <p:par>
                                <p:cTn id="65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00"/>
                            </p:stCondLst>
                            <p:childTnLst>
                              <p:par>
                                <p:cTn id="7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7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mph" presetSubtype="2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100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3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mph" presetSubtype="2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70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900"/>
                            </p:stCondLst>
                            <p:childTnLst>
                              <p:par>
                                <p:cTn id="112" presetID="1" presetClass="emph" presetSubtype="2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13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300"/>
                            </p:stCondLst>
                            <p:childTnLst>
                              <p:par>
                                <p:cTn id="117" presetID="1" presetClass="emph" presetSubtype="2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1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700"/>
                            </p:stCondLst>
                            <p:childTnLst>
                              <p:par>
                                <p:cTn id="122" presetID="1" presetClass="emph" presetSubtype="2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2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4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100"/>
                            </p:stCondLst>
                            <p:childTnLst>
                              <p:par>
                                <p:cTn id="127" presetID="1" presetClass="emph" presetSubtype="2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2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500"/>
                            </p:stCondLst>
                            <p:childTnLst>
                              <p:par>
                                <p:cTn id="132" presetID="1" presetClass="emph" presetSubtype="2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13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00"/>
                            </p:stCondLst>
                            <p:childTnLst>
                              <p:par>
                                <p:cTn id="248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9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0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900"/>
                            </p:stCondLst>
                            <p:childTnLst>
                              <p:par>
                                <p:cTn id="253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4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5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300"/>
                            </p:stCondLst>
                            <p:childTnLst>
                              <p:par>
                                <p:cTn id="258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9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0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1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700"/>
                            </p:stCondLst>
                            <p:childTnLst>
                              <p:par>
                                <p:cTn id="263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4" dur="2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5" dur="2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6" dur="2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2100"/>
                            </p:stCondLst>
                            <p:childTnLst>
                              <p:par>
                                <p:cTn id="268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9" dur="2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0" dur="2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1" dur="2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500"/>
                            </p:stCondLst>
                            <p:childTnLst>
                              <p:par>
                                <p:cTn id="27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4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5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2700"/>
                            </p:stCondLst>
                            <p:childTnLst>
                              <p:par>
                                <p:cTn id="277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8" dur="2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9" dur="2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0" dur="2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3100"/>
                            </p:stCondLst>
                            <p:childTnLst>
                              <p:par>
                                <p:cTn id="282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3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4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5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3500"/>
                            </p:stCondLst>
                            <p:childTnLst>
                              <p:par>
                                <p:cTn id="287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8" dur="2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9" dur="2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0" dur="2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3900"/>
                            </p:stCondLst>
                            <p:childTnLst>
                              <p:par>
                                <p:cTn id="292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3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4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5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4300"/>
                            </p:stCondLst>
                            <p:childTnLst>
                              <p:par>
                                <p:cTn id="29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8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9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0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19" grpId="0" animBg="1"/>
      <p:bldP spid="20" grpId="0" animBg="1"/>
      <p:bldP spid="21" grpId="0" animBg="1"/>
      <p:bldP spid="49" grpId="0"/>
      <p:bldP spid="50" grpId="0"/>
      <p:bldP spid="51" grpId="0"/>
      <p:bldP spid="56" grpId="0"/>
      <p:bldP spid="57" grpId="0"/>
      <p:bldP spid="58" grpId="0" animBg="1"/>
      <p:bldP spid="22" grpId="0" animBg="1"/>
      <p:bldP spid="65" grpId="0" animBg="1"/>
      <p:bldP spid="71" grpId="0" animBg="1"/>
      <p:bldP spid="72" grpId="0" animBg="1"/>
      <p:bldP spid="73" grpId="0" animBg="1"/>
      <p:bldP spid="74" grpId="0" animBg="1"/>
      <p:bldP spid="79" grpId="0"/>
      <p:bldP spid="80" grpId="0"/>
      <p:bldP spid="81" grpId="0"/>
      <p:bldP spid="82" grpId="0"/>
      <p:bldP spid="88" grpId="0" animBg="1"/>
      <p:bldP spid="90" grpId="0" animBg="1"/>
      <p:bldP spid="91" grpId="0" animBg="1"/>
      <p:bldP spid="92" grpId="0" animBg="1"/>
      <p:bldP spid="93" grpId="0" animBg="1"/>
      <p:bldP spid="98" grpId="0" animBg="1"/>
      <p:bldP spid="106" grpId="0"/>
      <p:bldP spid="107" grpId="0"/>
      <p:bldP spid="108" grpId="0"/>
      <p:bldP spid="109" grpId="0"/>
      <p:bldP spid="125" grpId="0" animBg="1"/>
      <p:bldP spid="126" grpId="0"/>
      <p:bldP spid="1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2328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12329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2330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2332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33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34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35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3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233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2331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История</a:t>
            </a:r>
            <a:endParaRPr lang="ru-RU" sz="200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292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C76966C-D27F-432B-92B8-9037431A0A16}" type="slidenum">
              <a:rPr lang="ru-RU" sz="1400"/>
              <a:pPr algn="r"/>
              <a:t>11</a:t>
            </a:fld>
            <a:endParaRPr lang="ru-RU" sz="1400"/>
          </a:p>
        </p:txBody>
      </p:sp>
      <p:sp>
        <p:nvSpPr>
          <p:cNvPr id="12293" name="TextBox 20"/>
          <p:cNvSpPr txBox="1">
            <a:spLocks noChangeArrowheads="1"/>
          </p:cNvSpPr>
          <p:nvPr/>
        </p:nvSpPr>
        <p:spPr bwMode="auto">
          <a:xfrm>
            <a:off x="206375" y="954088"/>
            <a:ext cx="8640763" cy="39052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108000" tIns="72000" rIns="108000" bIns="72000">
            <a:spAutoFit/>
          </a:bodyPr>
          <a:lstStyle/>
          <a:p>
            <a:pPr>
              <a:spcAft>
                <a:spcPts val="600"/>
              </a:spcAft>
            </a:pPr>
            <a:r>
              <a:rPr lang="ru-RU"/>
              <a:t>Автомат: на переходе написана пары (стимул, реакция). </a:t>
            </a:r>
          </a:p>
        </p:txBody>
      </p:sp>
      <p:sp>
        <p:nvSpPr>
          <p:cNvPr id="22" name="Овал 21"/>
          <p:cNvSpPr>
            <a:spLocks noChangeAspect="1"/>
          </p:cNvSpPr>
          <p:nvPr/>
        </p:nvSpPr>
        <p:spPr>
          <a:xfrm>
            <a:off x="6551613" y="1196975"/>
            <a:ext cx="73025" cy="71438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Овал 22"/>
          <p:cNvSpPr>
            <a:spLocks noChangeAspect="1"/>
          </p:cNvSpPr>
          <p:nvPr/>
        </p:nvSpPr>
        <p:spPr>
          <a:xfrm>
            <a:off x="7380288" y="1196975"/>
            <a:ext cx="71437" cy="71438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4" name="Прямая со стрелкой 23"/>
          <p:cNvCxnSpPr>
            <a:stCxn id="22" idx="6"/>
            <a:endCxn id="23" idx="2"/>
          </p:cNvCxnSpPr>
          <p:nvPr/>
        </p:nvCxnSpPr>
        <p:spPr>
          <a:xfrm>
            <a:off x="6624638" y="1233488"/>
            <a:ext cx="75565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7" name="TextBox 24"/>
          <p:cNvSpPr txBox="1">
            <a:spLocks noChangeArrowheads="1"/>
          </p:cNvSpPr>
          <p:nvPr/>
        </p:nvSpPr>
        <p:spPr bwMode="auto">
          <a:xfrm>
            <a:off x="6781800" y="908050"/>
            <a:ext cx="4000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ru-RU">
                <a:sym typeface="Symbol" pitchFamily="18" charset="2"/>
              </a:rPr>
              <a:t>(</a:t>
            </a:r>
            <a:r>
              <a:rPr lang="en-US">
                <a:sym typeface="Symbol" pitchFamily="18" charset="2"/>
              </a:rPr>
              <a:t>x,y)</a:t>
            </a:r>
            <a:endParaRPr lang="ru-RU"/>
          </a:p>
        </p:txBody>
      </p:sp>
      <p:sp>
        <p:nvSpPr>
          <p:cNvPr id="12298" name="TextBox 25"/>
          <p:cNvSpPr txBox="1">
            <a:spLocks noChangeArrowheads="1"/>
          </p:cNvSpPr>
          <p:nvPr/>
        </p:nvSpPr>
        <p:spPr bwMode="auto">
          <a:xfrm>
            <a:off x="206375" y="1417638"/>
            <a:ext cx="8640763" cy="1360487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108000" tIns="72000" rIns="108000" bIns="72000">
            <a:spAutoFit/>
          </a:bodyPr>
          <a:lstStyle/>
          <a:p>
            <a:pPr>
              <a:spcAft>
                <a:spcPts val="600"/>
              </a:spcAft>
            </a:pPr>
            <a:r>
              <a:rPr lang="en-US"/>
              <a:t>IOLTS</a:t>
            </a:r>
            <a:r>
              <a:rPr lang="ru-RU"/>
              <a:t>: на переходе написан либо стимул, либо реакция, либо </a:t>
            </a:r>
            <a:r>
              <a:rPr lang="ru-RU">
                <a:sym typeface="Symbol" pitchFamily="18" charset="2"/>
              </a:rPr>
              <a:t></a:t>
            </a:r>
            <a:r>
              <a:rPr lang="ru-RU"/>
              <a:t>.</a:t>
            </a:r>
          </a:p>
          <a:p>
            <a:pPr>
              <a:spcAft>
                <a:spcPts val="600"/>
              </a:spcAft>
            </a:pPr>
            <a:r>
              <a:rPr lang="ru-RU">
                <a:sym typeface="Symbol" pitchFamily="18" charset="2"/>
              </a:rPr>
              <a:t>Новое наблюдение  - «отсутствие реакций».</a:t>
            </a:r>
            <a:r>
              <a:rPr lang="ru-RU"/>
              <a:t> </a:t>
            </a:r>
            <a:r>
              <a:rPr lang="en-US" b="1" i="1"/>
              <a:t>ioco</a:t>
            </a:r>
            <a:r>
              <a:rPr lang="ru-RU"/>
              <a:t>.</a:t>
            </a:r>
          </a:p>
          <a:p>
            <a:pPr>
              <a:spcAft>
                <a:spcPts val="600"/>
              </a:spcAft>
            </a:pPr>
            <a:r>
              <a:rPr lang="ru-RU"/>
              <a:t>Зависимость между трассами: если есть трасса </a:t>
            </a:r>
            <a:r>
              <a:rPr lang="en-US" i="1"/>
              <a:t>a</a:t>
            </a:r>
            <a:r>
              <a:rPr lang="ru-RU">
                <a:sym typeface="Symbol" pitchFamily="18" charset="2"/>
              </a:rPr>
              <a:t></a:t>
            </a:r>
            <a:r>
              <a:rPr lang="en-US" i="1"/>
              <a:t>b</a:t>
            </a:r>
            <a:r>
              <a:rPr lang="ru-RU"/>
              <a:t>, то есть и трасса </a:t>
            </a:r>
            <a:r>
              <a:rPr lang="en-US" i="1"/>
              <a:t>ab</a:t>
            </a:r>
            <a:r>
              <a:rPr lang="ru-RU"/>
              <a:t>.</a:t>
            </a:r>
            <a:endParaRPr lang="en-US"/>
          </a:p>
          <a:p>
            <a:pPr>
              <a:spcAft>
                <a:spcPts val="600"/>
              </a:spcAft>
            </a:pPr>
            <a:r>
              <a:rPr lang="ru-RU"/>
              <a:t>Тест: либо посылает один стимул </a:t>
            </a:r>
            <a:r>
              <a:rPr lang="en-US" i="1"/>
              <a:t>x</a:t>
            </a:r>
            <a:r>
              <a:rPr lang="ru-RU"/>
              <a:t>, либо ожидает любой реакции или </a:t>
            </a:r>
            <a:r>
              <a:rPr lang="ru-RU">
                <a:sym typeface="Symbol" pitchFamily="18" charset="2"/>
              </a:rPr>
              <a:t></a:t>
            </a:r>
            <a:r>
              <a:rPr lang="ru-RU"/>
              <a:t>.</a:t>
            </a:r>
          </a:p>
        </p:txBody>
      </p:sp>
      <p:sp>
        <p:nvSpPr>
          <p:cNvPr id="27" name="Овал 26"/>
          <p:cNvSpPr>
            <a:spLocks noChangeAspect="1"/>
          </p:cNvSpPr>
          <p:nvPr/>
        </p:nvSpPr>
        <p:spPr>
          <a:xfrm>
            <a:off x="6705600" y="1660525"/>
            <a:ext cx="71438" cy="71438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Овал 27"/>
          <p:cNvSpPr>
            <a:spLocks noChangeAspect="1"/>
          </p:cNvSpPr>
          <p:nvPr/>
        </p:nvSpPr>
        <p:spPr>
          <a:xfrm>
            <a:off x="7110413" y="1660525"/>
            <a:ext cx="71437" cy="71438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9" name="Прямая со стрелкой 28"/>
          <p:cNvCxnSpPr>
            <a:stCxn id="27" idx="6"/>
            <a:endCxn id="28" idx="2"/>
          </p:cNvCxnSpPr>
          <p:nvPr/>
        </p:nvCxnSpPr>
        <p:spPr>
          <a:xfrm>
            <a:off x="6777038" y="1695450"/>
            <a:ext cx="33337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2" name="TextBox 29"/>
          <p:cNvSpPr txBox="1">
            <a:spLocks noChangeArrowheads="1"/>
          </p:cNvSpPr>
          <p:nvPr/>
        </p:nvSpPr>
        <p:spPr bwMode="auto">
          <a:xfrm>
            <a:off x="6840538" y="1371600"/>
            <a:ext cx="101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x</a:t>
            </a:r>
            <a:endParaRPr lang="ru-RU"/>
          </a:p>
        </p:txBody>
      </p:sp>
      <p:sp>
        <p:nvSpPr>
          <p:cNvPr id="31" name="Овал 30"/>
          <p:cNvSpPr>
            <a:spLocks noChangeAspect="1"/>
          </p:cNvSpPr>
          <p:nvPr/>
        </p:nvSpPr>
        <p:spPr>
          <a:xfrm>
            <a:off x="7451725" y="1646238"/>
            <a:ext cx="73025" cy="73025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Овал 31"/>
          <p:cNvSpPr>
            <a:spLocks noChangeAspect="1"/>
          </p:cNvSpPr>
          <p:nvPr/>
        </p:nvSpPr>
        <p:spPr>
          <a:xfrm>
            <a:off x="7812088" y="1646238"/>
            <a:ext cx="73025" cy="73025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33" name="Прямая со стрелкой 32"/>
          <p:cNvCxnSpPr>
            <a:stCxn id="31" idx="6"/>
            <a:endCxn id="32" idx="2"/>
          </p:cNvCxnSpPr>
          <p:nvPr/>
        </p:nvCxnSpPr>
        <p:spPr>
          <a:xfrm>
            <a:off x="7524750" y="1682750"/>
            <a:ext cx="2873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6" name="TextBox 33"/>
          <p:cNvSpPr txBox="1">
            <a:spLocks noChangeArrowheads="1"/>
          </p:cNvSpPr>
          <p:nvPr/>
        </p:nvSpPr>
        <p:spPr bwMode="auto">
          <a:xfrm>
            <a:off x="7586663" y="1358900"/>
            <a:ext cx="1031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y</a:t>
            </a:r>
            <a:endParaRPr lang="ru-RU"/>
          </a:p>
        </p:txBody>
      </p:sp>
      <p:sp>
        <p:nvSpPr>
          <p:cNvPr id="35" name="Овал 34"/>
          <p:cNvSpPr>
            <a:spLocks noChangeAspect="1"/>
          </p:cNvSpPr>
          <p:nvPr/>
        </p:nvSpPr>
        <p:spPr>
          <a:xfrm>
            <a:off x="8145463" y="1646238"/>
            <a:ext cx="71437" cy="73025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Овал 35"/>
          <p:cNvSpPr>
            <a:spLocks noChangeAspect="1"/>
          </p:cNvSpPr>
          <p:nvPr/>
        </p:nvSpPr>
        <p:spPr>
          <a:xfrm>
            <a:off x="8505825" y="1646238"/>
            <a:ext cx="71438" cy="73025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37" name="Прямая со стрелкой 36"/>
          <p:cNvCxnSpPr>
            <a:stCxn id="35" idx="6"/>
            <a:endCxn id="36" idx="2"/>
          </p:cNvCxnSpPr>
          <p:nvPr/>
        </p:nvCxnSpPr>
        <p:spPr>
          <a:xfrm>
            <a:off x="8216900" y="1682750"/>
            <a:ext cx="28892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0" name="TextBox 37"/>
          <p:cNvSpPr txBox="1">
            <a:spLocks noChangeArrowheads="1"/>
          </p:cNvSpPr>
          <p:nvPr/>
        </p:nvSpPr>
        <p:spPr bwMode="auto">
          <a:xfrm>
            <a:off x="8286750" y="1358900"/>
            <a:ext cx="9048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</a:t>
            </a:r>
            <a:endParaRPr lang="ru-RU"/>
          </a:p>
        </p:txBody>
      </p:sp>
      <p:sp>
        <p:nvSpPr>
          <p:cNvPr id="39" name="Овал 38"/>
          <p:cNvSpPr>
            <a:spLocks noChangeAspect="1"/>
          </p:cNvSpPr>
          <p:nvPr/>
        </p:nvSpPr>
        <p:spPr>
          <a:xfrm>
            <a:off x="7680325" y="2097088"/>
            <a:ext cx="71438" cy="71437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40" name="Прямая со стрелкой 39"/>
          <p:cNvCxnSpPr>
            <a:stCxn id="39" idx="6"/>
            <a:endCxn id="39" idx="0"/>
          </p:cNvCxnSpPr>
          <p:nvPr/>
        </p:nvCxnSpPr>
        <p:spPr>
          <a:xfrm flipH="1" flipV="1">
            <a:off x="7715250" y="2097088"/>
            <a:ext cx="36513" cy="36512"/>
          </a:xfrm>
          <a:prstGeom prst="curvedConnector4">
            <a:avLst>
              <a:gd name="adj1" fmla="val -635000"/>
              <a:gd name="adj2" fmla="val 735000"/>
            </a:avLst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3" name="TextBox 40"/>
          <p:cNvSpPr txBox="1">
            <a:spLocks noChangeArrowheads="1"/>
          </p:cNvSpPr>
          <p:nvPr/>
        </p:nvSpPr>
        <p:spPr bwMode="auto">
          <a:xfrm>
            <a:off x="7800975" y="1863725"/>
            <a:ext cx="1016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</a:t>
            </a:r>
            <a:endParaRPr lang="ru-RU"/>
          </a:p>
        </p:txBody>
      </p:sp>
      <p:sp>
        <p:nvSpPr>
          <p:cNvPr id="12314" name="TextBox 42"/>
          <p:cNvSpPr txBox="1">
            <a:spLocks noChangeArrowheads="1"/>
          </p:cNvSpPr>
          <p:nvPr/>
        </p:nvSpPr>
        <p:spPr bwMode="auto">
          <a:xfrm>
            <a:off x="206375" y="2857500"/>
            <a:ext cx="8640763" cy="1360488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108000" tIns="72000" rIns="108000" bIns="72000">
            <a:spAutoFit/>
          </a:bodyPr>
          <a:lstStyle/>
          <a:p>
            <a:pPr>
              <a:spcAft>
                <a:spcPts val="600"/>
              </a:spcAft>
            </a:pPr>
            <a:r>
              <a:rPr lang="en-US"/>
              <a:t>LTS</a:t>
            </a:r>
            <a:r>
              <a:rPr lang="ru-RU"/>
              <a:t>: на переходе написан символ внешнего действия или </a:t>
            </a:r>
            <a:r>
              <a:rPr lang="ru-RU">
                <a:sym typeface="Symbol" pitchFamily="18" charset="2"/>
              </a:rPr>
              <a:t></a:t>
            </a:r>
            <a:r>
              <a:rPr lang="ru-RU"/>
              <a:t>.</a:t>
            </a:r>
          </a:p>
          <a:p>
            <a:pPr>
              <a:spcAft>
                <a:spcPts val="600"/>
              </a:spcAft>
            </a:pPr>
            <a:r>
              <a:rPr lang="ru-RU">
                <a:sym typeface="Symbol" pitchFamily="18" charset="2"/>
              </a:rPr>
              <a:t>Тестовое воздействие = разрешение множества действий.</a:t>
            </a:r>
          </a:p>
          <a:p>
            <a:pPr>
              <a:spcAft>
                <a:spcPts val="600"/>
              </a:spcAft>
            </a:pPr>
            <a:r>
              <a:rPr lang="ru-RU">
                <a:sym typeface="Symbol" pitchFamily="18" charset="2"/>
              </a:rPr>
              <a:t>Отказ (</a:t>
            </a:r>
            <a:r>
              <a:rPr lang="en-US" i="1">
                <a:sym typeface="Symbol" pitchFamily="18" charset="2"/>
              </a:rPr>
              <a:t>refusal set</a:t>
            </a:r>
            <a:r>
              <a:rPr lang="en-US">
                <a:sym typeface="Symbol" pitchFamily="18" charset="2"/>
              </a:rPr>
              <a:t>)</a:t>
            </a:r>
            <a:r>
              <a:rPr lang="ru-RU">
                <a:sym typeface="Symbol" pitchFamily="18" charset="2"/>
              </a:rPr>
              <a:t> = множество </a:t>
            </a:r>
            <a:r>
              <a:rPr lang="en-US" i="1">
                <a:sym typeface="Symbol" pitchFamily="18" charset="2"/>
              </a:rPr>
              <a:t>R</a:t>
            </a:r>
            <a:r>
              <a:rPr lang="en-US">
                <a:sym typeface="Symbol" pitchFamily="18" charset="2"/>
              </a:rPr>
              <a:t> </a:t>
            </a:r>
            <a:r>
              <a:rPr lang="ru-RU">
                <a:sym typeface="Symbol" pitchFamily="18" charset="2"/>
              </a:rPr>
              <a:t>разрешённых, но не выполнимых.</a:t>
            </a:r>
          </a:p>
          <a:p>
            <a:pPr>
              <a:spcAft>
                <a:spcPts val="600"/>
              </a:spcAft>
            </a:pPr>
            <a:r>
              <a:rPr lang="en-US" i="1">
                <a:sym typeface="Symbol" pitchFamily="18" charset="2"/>
              </a:rPr>
              <a:t>Failure traces</a:t>
            </a:r>
            <a:r>
              <a:rPr lang="en-US">
                <a:sym typeface="Symbol" pitchFamily="18" charset="2"/>
              </a:rPr>
              <a:t> = </a:t>
            </a:r>
            <a:r>
              <a:rPr lang="ru-RU">
                <a:sym typeface="Symbol" pitchFamily="18" charset="2"/>
              </a:rPr>
              <a:t>трассы с отказами.</a:t>
            </a:r>
            <a:endParaRPr lang="ru-RU"/>
          </a:p>
        </p:txBody>
      </p:sp>
      <p:sp>
        <p:nvSpPr>
          <p:cNvPr id="44" name="Овал 43"/>
          <p:cNvSpPr>
            <a:spLocks noChangeAspect="1"/>
          </p:cNvSpPr>
          <p:nvPr/>
        </p:nvSpPr>
        <p:spPr>
          <a:xfrm>
            <a:off x="6705600" y="3100388"/>
            <a:ext cx="71438" cy="71437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Овал 44"/>
          <p:cNvSpPr>
            <a:spLocks noChangeAspect="1"/>
          </p:cNvSpPr>
          <p:nvPr/>
        </p:nvSpPr>
        <p:spPr>
          <a:xfrm>
            <a:off x="7110413" y="3100388"/>
            <a:ext cx="71437" cy="71437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46" name="Прямая со стрелкой 45"/>
          <p:cNvCxnSpPr>
            <a:stCxn id="44" idx="6"/>
            <a:endCxn id="45" idx="2"/>
          </p:cNvCxnSpPr>
          <p:nvPr/>
        </p:nvCxnSpPr>
        <p:spPr>
          <a:xfrm>
            <a:off x="6777038" y="3136900"/>
            <a:ext cx="33337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8" name="TextBox 46"/>
          <p:cNvSpPr txBox="1">
            <a:spLocks noChangeArrowheads="1"/>
          </p:cNvSpPr>
          <p:nvPr/>
        </p:nvSpPr>
        <p:spPr bwMode="auto">
          <a:xfrm>
            <a:off x="6834188" y="2813050"/>
            <a:ext cx="1143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a</a:t>
            </a:r>
            <a:endParaRPr lang="ru-RU"/>
          </a:p>
        </p:txBody>
      </p:sp>
      <p:sp>
        <p:nvSpPr>
          <p:cNvPr id="52" name="Овал 51"/>
          <p:cNvSpPr>
            <a:spLocks noChangeAspect="1"/>
          </p:cNvSpPr>
          <p:nvPr/>
        </p:nvSpPr>
        <p:spPr>
          <a:xfrm>
            <a:off x="7497763" y="3087688"/>
            <a:ext cx="71437" cy="71437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Овал 52"/>
          <p:cNvSpPr>
            <a:spLocks noChangeAspect="1"/>
          </p:cNvSpPr>
          <p:nvPr/>
        </p:nvSpPr>
        <p:spPr>
          <a:xfrm>
            <a:off x="7858125" y="3087688"/>
            <a:ext cx="71438" cy="71437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4" name="Прямая со стрелкой 53"/>
          <p:cNvCxnSpPr>
            <a:stCxn id="52" idx="6"/>
            <a:endCxn id="53" idx="2"/>
          </p:cNvCxnSpPr>
          <p:nvPr/>
        </p:nvCxnSpPr>
        <p:spPr>
          <a:xfrm>
            <a:off x="7569200" y="3122613"/>
            <a:ext cx="28892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22" name="TextBox 54"/>
          <p:cNvSpPr txBox="1">
            <a:spLocks noChangeArrowheads="1"/>
          </p:cNvSpPr>
          <p:nvPr/>
        </p:nvSpPr>
        <p:spPr bwMode="auto">
          <a:xfrm>
            <a:off x="7639050" y="2798763"/>
            <a:ext cx="889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</a:t>
            </a:r>
            <a:endParaRPr lang="ru-RU"/>
          </a:p>
        </p:txBody>
      </p:sp>
      <p:sp>
        <p:nvSpPr>
          <p:cNvPr id="56" name="Овал 55"/>
          <p:cNvSpPr>
            <a:spLocks noChangeAspect="1"/>
          </p:cNvSpPr>
          <p:nvPr/>
        </p:nvSpPr>
        <p:spPr>
          <a:xfrm>
            <a:off x="7319963" y="3678238"/>
            <a:ext cx="71437" cy="73025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7" name="Прямая со стрелкой 39"/>
          <p:cNvCxnSpPr>
            <a:stCxn id="56" idx="6"/>
            <a:endCxn id="56" idx="0"/>
          </p:cNvCxnSpPr>
          <p:nvPr/>
        </p:nvCxnSpPr>
        <p:spPr>
          <a:xfrm flipH="1" flipV="1">
            <a:off x="7354888" y="3678238"/>
            <a:ext cx="36512" cy="36512"/>
          </a:xfrm>
          <a:prstGeom prst="curvedConnector4">
            <a:avLst>
              <a:gd name="adj1" fmla="val -635000"/>
              <a:gd name="adj2" fmla="val 735000"/>
            </a:avLst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25" name="TextBox 57"/>
          <p:cNvSpPr txBox="1">
            <a:spLocks noChangeArrowheads="1"/>
          </p:cNvSpPr>
          <p:nvPr/>
        </p:nvSpPr>
        <p:spPr bwMode="auto">
          <a:xfrm>
            <a:off x="7418388" y="3444875"/>
            <a:ext cx="1476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i="1">
                <a:sym typeface="Symbol" pitchFamily="18" charset="2"/>
              </a:rPr>
              <a:t>R</a:t>
            </a:r>
            <a:endParaRPr lang="ru-RU" i="1"/>
          </a:p>
        </p:txBody>
      </p:sp>
      <p:sp>
        <p:nvSpPr>
          <p:cNvPr id="12326" name="TextBox 58"/>
          <p:cNvSpPr txBox="1">
            <a:spLocks noChangeArrowheads="1"/>
          </p:cNvSpPr>
          <p:nvPr/>
        </p:nvSpPr>
        <p:spPr bwMode="auto">
          <a:xfrm>
            <a:off x="206375" y="4325938"/>
            <a:ext cx="8640763" cy="103822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108000" tIns="72000" rIns="108000" bIns="72000">
            <a:spAutoFit/>
          </a:bodyPr>
          <a:lstStyle/>
          <a:p>
            <a:pPr>
              <a:spcAft>
                <a:spcPts val="600"/>
              </a:spcAft>
            </a:pPr>
            <a:r>
              <a:rPr lang="en-US" i="1"/>
              <a:t>R</a:t>
            </a:r>
            <a:r>
              <a:rPr lang="en-US"/>
              <a:t>/</a:t>
            </a:r>
            <a:r>
              <a:rPr lang="en-US" i="1"/>
              <a:t>Q</a:t>
            </a:r>
            <a:r>
              <a:rPr lang="ru-RU"/>
              <a:t>-семантика: кнопка разрешает множество действий.</a:t>
            </a:r>
          </a:p>
          <a:p>
            <a:pPr>
              <a:spcAft>
                <a:spcPts val="600"/>
              </a:spcAft>
            </a:pPr>
            <a:r>
              <a:rPr lang="en-US" i="1"/>
              <a:t>R</a:t>
            </a:r>
            <a:r>
              <a:rPr lang="ru-RU"/>
              <a:t> и </a:t>
            </a:r>
            <a:r>
              <a:rPr lang="en-US" i="1"/>
              <a:t>Q</a:t>
            </a:r>
            <a:r>
              <a:rPr lang="ru-RU"/>
              <a:t> – наборы кнопок с наблюдаемыми и ненаблюдаемыми отказами.</a:t>
            </a:r>
          </a:p>
          <a:p>
            <a:pPr>
              <a:spcAft>
                <a:spcPts val="600"/>
              </a:spcAft>
            </a:pPr>
            <a:r>
              <a:rPr lang="en-US" i="1"/>
              <a:t>R</a:t>
            </a:r>
            <a:r>
              <a:rPr lang="ru-RU"/>
              <a:t>-трассы = трассы с отказами из </a:t>
            </a:r>
            <a:r>
              <a:rPr lang="en-US" i="1"/>
              <a:t>R</a:t>
            </a:r>
            <a:r>
              <a:rPr lang="ru-RU"/>
              <a:t>.</a:t>
            </a:r>
          </a:p>
        </p:txBody>
      </p:sp>
      <p:sp>
        <p:nvSpPr>
          <p:cNvPr id="2" name="TextBox 59"/>
          <p:cNvSpPr txBox="1">
            <a:spLocks noChangeArrowheads="1"/>
          </p:cNvSpPr>
          <p:nvPr/>
        </p:nvSpPr>
        <p:spPr bwMode="auto">
          <a:xfrm>
            <a:off x="206375" y="5454650"/>
            <a:ext cx="8640763" cy="71437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108000" tIns="72000" rIns="108000" bIns="72000">
            <a:spAutoFit/>
          </a:bodyPr>
          <a:lstStyle/>
          <a:p>
            <a:pPr>
              <a:spcAft>
                <a:spcPts val="600"/>
              </a:spcAft>
            </a:pPr>
            <a:r>
              <a:rPr lang="ru-RU" u="sng"/>
              <a:t>Аддитивность трасс относительно композиции</a:t>
            </a:r>
            <a:r>
              <a:rPr lang="ru-RU"/>
              <a:t>:</a:t>
            </a:r>
            <a:r>
              <a:rPr lang="en-US"/>
              <a:t> </a:t>
            </a:r>
            <a:r>
              <a:rPr lang="ru-RU"/>
              <a:t>можно определить композицию </a:t>
            </a:r>
            <a:r>
              <a:rPr lang="en-US"/>
              <a:t>||</a:t>
            </a:r>
            <a:r>
              <a:rPr lang="ru-RU"/>
              <a:t> трасс:</a:t>
            </a:r>
            <a:endParaRPr lang="en-US"/>
          </a:p>
          <a:p>
            <a:pPr>
              <a:spcAft>
                <a:spcPts val="600"/>
              </a:spcAft>
            </a:pPr>
            <a:r>
              <a:rPr lang="ru-RU" b="1" i="1"/>
              <a:t>Трассы</a:t>
            </a:r>
            <a:r>
              <a:rPr lang="en-US"/>
              <a:t>(</a:t>
            </a:r>
            <a:r>
              <a:rPr lang="en-US" i="1"/>
              <a:t>A</a:t>
            </a:r>
            <a:r>
              <a:rPr lang="en-US"/>
              <a:t>||</a:t>
            </a:r>
            <a:r>
              <a:rPr lang="en-US" i="1"/>
              <a:t>B</a:t>
            </a:r>
            <a:r>
              <a:rPr lang="en-US"/>
              <a:t>) = { </a:t>
            </a:r>
            <a:r>
              <a:rPr lang="en-US">
                <a:sym typeface="Symbol" pitchFamily="18" charset="2"/>
              </a:rPr>
              <a:t> || </a:t>
            </a:r>
            <a:r>
              <a:rPr lang="en-US"/>
              <a:t> | </a:t>
            </a:r>
            <a:r>
              <a:rPr lang="en-US">
                <a:sym typeface="Symbol" pitchFamily="18" charset="2"/>
              </a:rPr>
              <a:t></a:t>
            </a:r>
            <a:r>
              <a:rPr lang="ru-RU" b="1" i="1"/>
              <a:t>Трассы</a:t>
            </a:r>
            <a:r>
              <a:rPr lang="en-US"/>
              <a:t>(</a:t>
            </a:r>
            <a:r>
              <a:rPr lang="en-US" i="1"/>
              <a:t>A</a:t>
            </a:r>
            <a:r>
              <a:rPr lang="en-US"/>
              <a:t>)</a:t>
            </a:r>
            <a:r>
              <a:rPr lang="ru-RU" i="1"/>
              <a:t> </a:t>
            </a:r>
            <a:r>
              <a:rPr lang="en-US" i="1"/>
              <a:t> &amp;  </a:t>
            </a:r>
            <a:r>
              <a:rPr lang="en-US">
                <a:sym typeface="Symbol" pitchFamily="18" charset="2"/>
              </a:rPr>
              <a:t></a:t>
            </a:r>
            <a:r>
              <a:rPr lang="ru-RU" b="1" i="1"/>
              <a:t>Трассы</a:t>
            </a:r>
            <a:r>
              <a:rPr lang="en-US"/>
              <a:t>(</a:t>
            </a:r>
            <a:r>
              <a:rPr lang="en-US" i="1"/>
              <a:t>B</a:t>
            </a:r>
            <a:r>
              <a:rPr lang="en-US"/>
              <a:t>) }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3321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13322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3323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3325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326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327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328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3329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3330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3324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Новая модель</a:t>
            </a:r>
            <a:endParaRPr lang="ru-RU" sz="200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316" name="Text Box 72"/>
          <p:cNvSpPr txBox="1">
            <a:spLocks noChangeArrowheads="1"/>
          </p:cNvSpPr>
          <p:nvPr/>
        </p:nvSpPr>
        <p:spPr bwMode="auto">
          <a:xfrm>
            <a:off x="115888" y="954088"/>
            <a:ext cx="7470775" cy="982662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en-US" b="1" i="1" u="sng"/>
              <a:t>B</a:t>
            </a:r>
            <a:r>
              <a:rPr lang="ru-RU" i="1" u="sng"/>
              <a:t>/</a:t>
            </a:r>
            <a:r>
              <a:rPr lang="en-US" b="1" i="1" u="sng"/>
              <a:t>O</a:t>
            </a:r>
            <a:r>
              <a:rPr lang="ru-RU" u="sng"/>
              <a:t>-семантика</a:t>
            </a:r>
            <a:r>
              <a:rPr lang="ru-RU"/>
              <a:t>:	</a:t>
            </a:r>
            <a:r>
              <a:rPr lang="en-US" b="1" i="1"/>
              <a:t>B</a:t>
            </a:r>
            <a:r>
              <a:rPr lang="ru-RU"/>
              <a:t> – универсум тестовых воздействий (кнопок – </a:t>
            </a:r>
            <a:r>
              <a:rPr lang="en-US" b="1" i="1"/>
              <a:t>b</a:t>
            </a:r>
            <a:r>
              <a:rPr lang="en-US" i="1"/>
              <a:t>uttons</a:t>
            </a:r>
            <a:r>
              <a:rPr lang="ru-RU"/>
              <a:t>),</a:t>
            </a:r>
          </a:p>
          <a:p>
            <a:pPr>
              <a:spcAft>
                <a:spcPts val="600"/>
              </a:spcAft>
            </a:pPr>
            <a:r>
              <a:rPr lang="ru-RU" b="1" i="1"/>
              <a:t>		</a:t>
            </a:r>
            <a:r>
              <a:rPr lang="en-US" b="1" i="1"/>
              <a:t>O</a:t>
            </a:r>
            <a:r>
              <a:rPr lang="ru-RU"/>
              <a:t> – универсум наблюдений (</a:t>
            </a:r>
            <a:r>
              <a:rPr lang="en-US" b="1" i="1"/>
              <a:t>o</a:t>
            </a:r>
            <a:r>
              <a:rPr lang="en-US" i="1"/>
              <a:t>bservations</a:t>
            </a:r>
            <a:r>
              <a:rPr lang="ru-RU"/>
              <a:t>).</a:t>
            </a:r>
          </a:p>
          <a:p>
            <a:r>
              <a:rPr lang="ru-RU"/>
              <a:t>		Трасса – это последовательность в алфавите </a:t>
            </a:r>
            <a:r>
              <a:rPr lang="en-US" b="1" i="1"/>
              <a:t>B</a:t>
            </a:r>
            <a:r>
              <a:rPr lang="en-US">
                <a:sym typeface="Symbol" pitchFamily="18" charset="2"/>
              </a:rPr>
              <a:t></a:t>
            </a:r>
            <a:r>
              <a:rPr lang="en-US" b="1" i="1"/>
              <a:t>O</a:t>
            </a:r>
            <a:r>
              <a:rPr lang="ru-RU"/>
              <a:t>.</a:t>
            </a:r>
          </a:p>
        </p:txBody>
      </p:sp>
      <p:sp>
        <p:nvSpPr>
          <p:cNvPr id="13317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E1CD2313-CEAD-4382-987F-353C7690A0C1}" type="slidenum">
              <a:rPr lang="ru-RU" sz="1400"/>
              <a:pPr algn="r"/>
              <a:t>12</a:t>
            </a:fld>
            <a:endParaRPr lang="ru-RU" sz="1400"/>
          </a:p>
        </p:txBody>
      </p:sp>
      <p:sp>
        <p:nvSpPr>
          <p:cNvPr id="13318" name="Text Box 72"/>
          <p:cNvSpPr txBox="1">
            <a:spLocks noChangeArrowheads="1"/>
          </p:cNvSpPr>
          <p:nvPr/>
        </p:nvSpPr>
        <p:spPr bwMode="auto">
          <a:xfrm>
            <a:off x="115888" y="2017713"/>
            <a:ext cx="6583362" cy="73660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pPr>
              <a:spcAft>
                <a:spcPts val="600"/>
              </a:spcAft>
            </a:pPr>
            <a:r>
              <a:rPr lang="ru-RU" u="sng"/>
              <a:t>Машина тестирования</a:t>
            </a:r>
            <a:r>
              <a:rPr lang="ru-RU"/>
              <a:t>: кнопки из </a:t>
            </a:r>
            <a:r>
              <a:rPr lang="en-US" b="1" i="1"/>
              <a:t>B</a:t>
            </a:r>
            <a:r>
              <a:rPr lang="ru-RU"/>
              <a:t>, на дисплее символы из </a:t>
            </a:r>
            <a:r>
              <a:rPr lang="en-US" b="1" i="1"/>
              <a:t>B</a:t>
            </a:r>
            <a:r>
              <a:rPr lang="en-US">
                <a:sym typeface="Symbol" pitchFamily="18" charset="2"/>
              </a:rPr>
              <a:t></a:t>
            </a:r>
            <a:r>
              <a:rPr lang="en-US" b="1" i="1"/>
              <a:t>O</a:t>
            </a:r>
            <a:r>
              <a:rPr lang="ru-RU"/>
              <a:t>.</a:t>
            </a:r>
          </a:p>
          <a:p>
            <a:r>
              <a:rPr lang="ru-RU"/>
              <a:t>Рестарт и репликация.</a:t>
            </a:r>
          </a:p>
        </p:txBody>
      </p:sp>
      <p:sp>
        <p:nvSpPr>
          <p:cNvPr id="13319" name="Text Box 72"/>
          <p:cNvSpPr txBox="1">
            <a:spLocks noChangeArrowheads="1"/>
          </p:cNvSpPr>
          <p:nvPr/>
        </p:nvSpPr>
        <p:spPr bwMode="auto">
          <a:xfrm>
            <a:off x="115888" y="2822575"/>
            <a:ext cx="8788400" cy="154940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 u="sng"/>
              <a:t>Реализация</a:t>
            </a:r>
            <a:r>
              <a:rPr lang="ru-RU"/>
              <a:t> как множество трасс, которое 1) не пусто, 2) префикс-замкнуто,</a:t>
            </a:r>
          </a:p>
          <a:p>
            <a:pPr>
              <a:spcAft>
                <a:spcPts val="600"/>
              </a:spcAft>
            </a:pPr>
            <a:r>
              <a:rPr lang="ru-RU"/>
              <a:t>3) вместе с каждой трассой содержит её продолжение каждой кнопкой.</a:t>
            </a:r>
          </a:p>
          <a:p>
            <a:pPr>
              <a:spcAft>
                <a:spcPts val="600"/>
              </a:spcAft>
            </a:pPr>
            <a:r>
              <a:rPr lang="en-US"/>
              <a:t>LTS</a:t>
            </a:r>
            <a:r>
              <a:rPr lang="ru-RU"/>
              <a:t>-реализация. По умолчанию отсутствие перехода по кнопке означает переход-петлю.</a:t>
            </a:r>
          </a:p>
          <a:p>
            <a:r>
              <a:rPr lang="en-US" i="1"/>
              <a:t>P</a:t>
            </a:r>
            <a:r>
              <a:rPr lang="ru-RU" i="1"/>
              <a:t>rogress assumption</a:t>
            </a:r>
            <a:r>
              <a:rPr lang="ru-RU"/>
              <a:t>: 1) Переходы выполняются мгновенно. 2) В каждом состоянии</a:t>
            </a:r>
          </a:p>
          <a:p>
            <a:pPr>
              <a:spcAft>
                <a:spcPts val="600"/>
              </a:spcAft>
            </a:pPr>
            <a:r>
              <a:rPr lang="ru-RU"/>
              <a:t>реализация ожидает конечное время, ограниченное снизу константой, большей нуля.</a:t>
            </a:r>
          </a:p>
        </p:txBody>
      </p:sp>
      <p:sp>
        <p:nvSpPr>
          <p:cNvPr id="13320" name="Text Box 72"/>
          <p:cNvSpPr txBox="1">
            <a:spLocks noChangeArrowheads="1"/>
          </p:cNvSpPr>
          <p:nvPr/>
        </p:nvSpPr>
        <p:spPr bwMode="auto">
          <a:xfrm>
            <a:off x="115888" y="4441825"/>
            <a:ext cx="8774112" cy="1306513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pPr>
              <a:spcAft>
                <a:spcPts val="600"/>
              </a:spcAft>
            </a:pPr>
            <a:r>
              <a:rPr lang="ru-RU" u="sng"/>
              <a:t>Взаимодействие с реализацией</a:t>
            </a:r>
            <a:r>
              <a:rPr lang="ru-RU"/>
              <a:t>. Нажатие кнопки лишь регулирует поток наблюдений.</a:t>
            </a:r>
          </a:p>
          <a:p>
            <a:r>
              <a:rPr lang="ru-RU" i="1"/>
              <a:t>Основное допущение о </a:t>
            </a:r>
            <a:r>
              <a:rPr lang="ru-RU" i="1">
                <a:sym typeface="Symbol" pitchFamily="18" charset="2"/>
              </a:rPr>
              <a:t></a:t>
            </a:r>
            <a:r>
              <a:rPr lang="ru-RU" i="1"/>
              <a:t>-активности</a:t>
            </a:r>
            <a:r>
              <a:rPr lang="ru-RU"/>
              <a:t>: до и после любого перехода по наблюдению или</a:t>
            </a:r>
          </a:p>
          <a:p>
            <a:pPr>
              <a:spcAft>
                <a:spcPts val="600"/>
              </a:spcAft>
            </a:pPr>
            <a:r>
              <a:rPr lang="ru-RU"/>
              <a:t>кнопке в реализации может быть любая конечная </a:t>
            </a:r>
            <a:r>
              <a:rPr lang="ru-RU">
                <a:sym typeface="Symbol" pitchFamily="18" charset="2"/>
              </a:rPr>
              <a:t></a:t>
            </a:r>
            <a:r>
              <a:rPr lang="ru-RU"/>
              <a:t>-активность.</a:t>
            </a:r>
          </a:p>
          <a:p>
            <a:r>
              <a:rPr lang="ru-RU" i="1"/>
              <a:t>Приоритет тестового воздействия над наблюдениями и дивергенцией</a:t>
            </a:r>
            <a:r>
              <a:rPr lang="ru-RU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4342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14343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434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4346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347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348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349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35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4351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4345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Новая модель</a:t>
            </a:r>
            <a:endParaRPr lang="ru-RU" sz="200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340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3A55902-409C-4284-8900-E68BCA72FEB6}" type="slidenum">
              <a:rPr lang="ru-RU" sz="1400"/>
              <a:pPr algn="r"/>
              <a:t>13</a:t>
            </a:fld>
            <a:endParaRPr lang="ru-RU" sz="1400"/>
          </a:p>
        </p:txBody>
      </p:sp>
      <p:sp>
        <p:nvSpPr>
          <p:cNvPr id="23" name="Text Box 72"/>
          <p:cNvSpPr txBox="1">
            <a:spLocks noChangeArrowheads="1"/>
          </p:cNvSpPr>
          <p:nvPr/>
        </p:nvSpPr>
        <p:spPr bwMode="auto">
          <a:xfrm>
            <a:off x="115888" y="965200"/>
            <a:ext cx="8731250" cy="356235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126000" tIns="82800" rIns="126000" bIns="82800">
            <a:spAutoFit/>
          </a:bodyPr>
          <a:lstStyle/>
          <a:p>
            <a:pPr>
              <a:spcAft>
                <a:spcPts val="600"/>
              </a:spcAft>
            </a:pPr>
            <a:r>
              <a:rPr lang="ru-RU" u="sng"/>
              <a:t>Протокол взаимодействия:</a:t>
            </a:r>
          </a:p>
          <a:p>
            <a:r>
              <a:rPr lang="ru-RU"/>
              <a:t>Если нет тестового воздействия (никакая кнопка не нажата),</a:t>
            </a:r>
          </a:p>
          <a:p>
            <a:pPr>
              <a:spcAft>
                <a:spcPts val="600"/>
              </a:spcAft>
            </a:pPr>
            <a:r>
              <a:rPr lang="ru-RU"/>
              <a:t>реализация может выполнить, в зависимости от погодных условий, любую цепочку переходов по наблюдениям и </a:t>
            </a:r>
            <a:r>
              <a:rPr lang="ru-RU">
                <a:sym typeface="Symbol" pitchFamily="18" charset="2"/>
              </a:rPr>
              <a:t></a:t>
            </a:r>
            <a:r>
              <a:rPr lang="ru-RU"/>
              <a:t>-переходов, начинающуюся в её текущем состоянии.</a:t>
            </a:r>
          </a:p>
          <a:p>
            <a:r>
              <a:rPr lang="ru-RU"/>
              <a:t>Если осуществляется тестовое воздействие (оператор нажал кнопку) </a:t>
            </a:r>
            <a:r>
              <a:rPr lang="en-US" i="1"/>
              <a:t>p</a:t>
            </a:r>
            <a:r>
              <a:rPr lang="ru-RU"/>
              <a:t>,</a:t>
            </a:r>
          </a:p>
          <a:p>
            <a:pPr>
              <a:spcAft>
                <a:spcPts val="600"/>
              </a:spcAft>
            </a:pPr>
            <a:r>
              <a:rPr lang="ru-RU"/>
              <a:t>реализация может выполнить, в зависимости от погодных условий, любую </a:t>
            </a:r>
            <a:r>
              <a:rPr lang="ru-RU" u="sng"/>
              <a:t>конечную</a:t>
            </a:r>
            <a:r>
              <a:rPr lang="ru-RU"/>
              <a:t> цепочку </a:t>
            </a:r>
            <a:r>
              <a:rPr lang="ru-RU">
                <a:sym typeface="Symbol" pitchFamily="18" charset="2"/>
              </a:rPr>
              <a:t></a:t>
            </a:r>
            <a:r>
              <a:rPr lang="ru-RU"/>
              <a:t>-переходов, после чего должна выполнить любой переход по кнопке </a:t>
            </a:r>
            <a:r>
              <a:rPr lang="en-US" i="1"/>
              <a:t>p</a:t>
            </a:r>
            <a:r>
              <a:rPr lang="ru-RU"/>
              <a:t>. </a:t>
            </a:r>
          </a:p>
          <a:p>
            <a:pPr lvl="1">
              <a:spcAft>
                <a:spcPts val="600"/>
              </a:spcAft>
            </a:pPr>
            <a:r>
              <a:rPr lang="ru-RU" sz="1400"/>
              <a:t>Выполняя </a:t>
            </a:r>
            <a:r>
              <a:rPr lang="en-US" sz="1400" i="1"/>
              <a:t>p</a:t>
            </a:r>
            <a:r>
              <a:rPr lang="ru-RU" sz="1400"/>
              <a:t>-переход, реализация как бы «сообщает» машине тестирования о том, что тестовое воздействие ею воспринято. После этого реализация готова к восприятию следующего тестового воздействия (нажатию той или иной кнопки).</a:t>
            </a:r>
          </a:p>
          <a:p>
            <a:r>
              <a:rPr lang="ru-RU"/>
              <a:t>Недетерминированный выбор в зависимости от погодных условий:</a:t>
            </a:r>
          </a:p>
          <a:p>
            <a:pPr>
              <a:buFontTx/>
              <a:buAutoNum type="arabicParenR"/>
            </a:pPr>
            <a:r>
              <a:rPr lang="ru-RU"/>
              <a:t>перехода из нескольких возможных,</a:t>
            </a:r>
          </a:p>
          <a:p>
            <a:pPr>
              <a:buFontTx/>
              <a:buAutoNum type="arabicParenR"/>
            </a:pPr>
            <a:r>
              <a:rPr lang="ru-RU"/>
              <a:t>при нажатой кнопке – конечного </a:t>
            </a:r>
            <a:r>
              <a:rPr lang="ru-RU">
                <a:sym typeface="Symbol" pitchFamily="18" charset="2"/>
              </a:rPr>
              <a:t></a:t>
            </a:r>
            <a:r>
              <a:rPr lang="ru-RU"/>
              <a:t>-маршрута до перехода по кнопке.</a:t>
            </a:r>
          </a:p>
        </p:txBody>
      </p:sp>
      <p:sp>
        <p:nvSpPr>
          <p:cNvPr id="14353" name="Text Box 72"/>
          <p:cNvSpPr txBox="1">
            <a:spLocks noChangeArrowheads="1"/>
          </p:cNvSpPr>
          <p:nvPr/>
        </p:nvSpPr>
        <p:spPr bwMode="auto">
          <a:xfrm>
            <a:off x="115888" y="4689475"/>
            <a:ext cx="8567737" cy="66357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 u="sng"/>
              <a:t>Оператор машины тестирования</a:t>
            </a:r>
            <a:r>
              <a:rPr lang="ru-RU"/>
              <a:t> 1) может делать любые «перерывы на чай»,</a:t>
            </a:r>
          </a:p>
          <a:p>
            <a:r>
              <a:rPr lang="ru-RU"/>
              <a:t>2) но (для полноты тестирования) способен нажать кнопку очень быстро после трассы.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63491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63492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63493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63494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3495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3496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3497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349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6349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63500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/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6 вопросов к новой модели</a:t>
            </a:r>
            <a:endParaRPr lang="ru-RU" sz="20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3502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1C11336-EC24-4729-B245-CFE9C70CE062}" type="slidenum">
              <a:rPr lang="ru-RU" sz="1400"/>
              <a:pPr algn="r"/>
              <a:t>14</a:t>
            </a:fld>
            <a:endParaRPr lang="ru-RU" sz="1400"/>
          </a:p>
        </p:txBody>
      </p:sp>
      <p:sp>
        <p:nvSpPr>
          <p:cNvPr id="23" name="Text Box 72"/>
          <p:cNvSpPr txBox="1">
            <a:spLocks noChangeArrowheads="1"/>
          </p:cNvSpPr>
          <p:nvPr/>
        </p:nvSpPr>
        <p:spPr bwMode="auto">
          <a:xfrm>
            <a:off x="71438" y="965200"/>
            <a:ext cx="8924925" cy="41910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54000" tIns="82800" rIns="54000" bIns="82800"/>
          <a:lstStyle/>
          <a:p>
            <a:pPr marL="304800" indent="-304800"/>
            <a:r>
              <a:rPr lang="ru-RU" altLang="zh-TW"/>
              <a:t>1. Почему кнопка попадает в трассу при нажатии её, а не при выполнении перехода по ней?</a:t>
            </a:r>
          </a:p>
        </p:txBody>
      </p:sp>
      <p:sp>
        <p:nvSpPr>
          <p:cNvPr id="2" name="Text Box 72"/>
          <p:cNvSpPr txBox="1">
            <a:spLocks noChangeArrowheads="1"/>
          </p:cNvSpPr>
          <p:nvPr/>
        </p:nvSpPr>
        <p:spPr bwMode="auto">
          <a:xfrm>
            <a:off x="71438" y="1525588"/>
            <a:ext cx="8924925" cy="68897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54000" tIns="82800" rIns="54000" bIns="82800"/>
          <a:lstStyle/>
          <a:p>
            <a:pPr marL="304800" indent="-304800"/>
            <a:r>
              <a:rPr lang="ru-RU" altLang="zh-TW"/>
              <a:t>2. Почему нажатие кнопки блокирует наблюдения?</a:t>
            </a:r>
          </a:p>
          <a:p>
            <a:pPr marL="304800" indent="-304800" algn="r">
              <a:spcBef>
                <a:spcPct val="20000"/>
              </a:spcBef>
            </a:pPr>
            <a:r>
              <a:rPr lang="ru-RU" altLang="zh-TW"/>
              <a:t>Пример: трасса </a:t>
            </a:r>
            <a:r>
              <a:rPr lang="en-US" altLang="zh-TW" i="1">
                <a:ea typeface="新細明體" charset="-120"/>
              </a:rPr>
              <a:t>up</a:t>
            </a:r>
            <a:r>
              <a:rPr lang="ru-RU" altLang="zh-TW"/>
              <a:t>, где </a:t>
            </a:r>
            <a:r>
              <a:rPr lang="en-US" altLang="zh-TW" i="1">
                <a:ea typeface="新細明體" charset="-120"/>
              </a:rPr>
              <a:t>u</a:t>
            </a:r>
            <a:r>
              <a:rPr lang="ru-RU" altLang="zh-TW"/>
              <a:t> наблюдение, а </a:t>
            </a:r>
            <a:r>
              <a:rPr lang="en-US" altLang="zh-TW" i="1">
                <a:ea typeface="新細明體" charset="-120"/>
              </a:rPr>
              <a:t>p</a:t>
            </a:r>
            <a:r>
              <a:rPr lang="ru-RU" altLang="zh-TW"/>
              <a:t> кнопка.  </a:t>
            </a:r>
          </a:p>
        </p:txBody>
      </p:sp>
      <p:sp>
        <p:nvSpPr>
          <p:cNvPr id="3" name="Text Box 72"/>
          <p:cNvSpPr txBox="1">
            <a:spLocks noChangeArrowheads="1"/>
          </p:cNvSpPr>
          <p:nvPr/>
        </p:nvSpPr>
        <p:spPr bwMode="auto">
          <a:xfrm>
            <a:off x="71438" y="2349500"/>
            <a:ext cx="8924925" cy="404813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54000" tIns="82800" rIns="54000" bIns="82800"/>
          <a:lstStyle/>
          <a:p>
            <a:pPr marL="304800" indent="-304800"/>
            <a:r>
              <a:rPr lang="ru-RU" altLang="zh-TW"/>
              <a:t>3. Зачем оператору нужно быстро нажимать кнопки? Для полноты тестирования.</a:t>
            </a:r>
          </a:p>
        </p:txBody>
      </p:sp>
      <p:sp>
        <p:nvSpPr>
          <p:cNvPr id="4" name="Text Box 72"/>
          <p:cNvSpPr txBox="1">
            <a:spLocks noChangeArrowheads="1"/>
          </p:cNvSpPr>
          <p:nvPr/>
        </p:nvSpPr>
        <p:spPr bwMode="auto">
          <a:xfrm>
            <a:off x="71438" y="2889250"/>
            <a:ext cx="8924925" cy="404813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54000" tIns="82800" rIns="54000" bIns="82800"/>
          <a:lstStyle/>
          <a:p>
            <a:pPr marL="304800" indent="-304800"/>
            <a:r>
              <a:rPr lang="ru-RU" altLang="zh-TW"/>
              <a:t>4. Почему нажатие кнопки не блокирует конечную </a:t>
            </a:r>
            <a:r>
              <a:rPr lang="ru-RU" altLang="zh-TW">
                <a:sym typeface="Symbol" pitchFamily="18" charset="2"/>
              </a:rPr>
              <a:t></a:t>
            </a:r>
            <a:r>
              <a:rPr lang="ru-RU" altLang="zh-TW"/>
              <a:t>-активность? </a:t>
            </a:r>
          </a:p>
        </p:txBody>
      </p:sp>
      <p:sp>
        <p:nvSpPr>
          <p:cNvPr id="5" name="Text Box 72"/>
          <p:cNvSpPr txBox="1">
            <a:spLocks noChangeArrowheads="1"/>
          </p:cNvSpPr>
          <p:nvPr/>
        </p:nvSpPr>
        <p:spPr bwMode="auto">
          <a:xfrm>
            <a:off x="71438" y="3429000"/>
            <a:ext cx="8924925" cy="404813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54000" tIns="82800" rIns="54000" bIns="82800"/>
          <a:lstStyle/>
          <a:p>
            <a:pPr marL="304800" indent="-304800"/>
            <a:r>
              <a:rPr lang="ru-RU" altLang="zh-TW"/>
              <a:t>5. Почему нажатие кнопки блокирует бесконечную </a:t>
            </a:r>
            <a:r>
              <a:rPr lang="ru-RU" altLang="zh-TW">
                <a:sym typeface="Symbol" pitchFamily="18" charset="2"/>
              </a:rPr>
              <a:t></a:t>
            </a:r>
            <a:r>
              <a:rPr lang="ru-RU" altLang="zh-TW"/>
              <a:t>-активность (дивергенцию)? </a:t>
            </a:r>
          </a:p>
        </p:txBody>
      </p:sp>
      <p:sp>
        <p:nvSpPr>
          <p:cNvPr id="6" name="Text Box 72"/>
          <p:cNvSpPr txBox="1">
            <a:spLocks noChangeArrowheads="1"/>
          </p:cNvSpPr>
          <p:nvPr/>
        </p:nvSpPr>
        <p:spPr bwMode="auto">
          <a:xfrm>
            <a:off x="71438" y="3968750"/>
            <a:ext cx="8924925" cy="404813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54000" tIns="82800" rIns="54000" bIns="82800"/>
          <a:lstStyle/>
          <a:p>
            <a:pPr marL="304800" indent="-304800"/>
            <a:r>
              <a:rPr lang="ru-RU" altLang="zh-TW"/>
              <a:t>6. Почему переход по каждой кнопке определён в каждом состоянии реализации?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5368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15369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5370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5372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73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74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75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7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537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5371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Новая модель</a:t>
            </a:r>
            <a:endParaRPr lang="ru-RU" sz="200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365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4D9ABB3-494A-40AB-9226-B490CE9A58A8}" type="slidenum">
              <a:rPr lang="ru-RU" sz="1400"/>
              <a:pPr algn="r"/>
              <a:t>15</a:t>
            </a:fld>
            <a:endParaRPr lang="ru-RU" sz="1400"/>
          </a:p>
        </p:txBody>
      </p:sp>
      <p:sp>
        <p:nvSpPr>
          <p:cNvPr id="15366" name="Text Box 72"/>
          <p:cNvSpPr txBox="1">
            <a:spLocks noChangeArrowheads="1"/>
          </p:cNvSpPr>
          <p:nvPr/>
        </p:nvSpPr>
        <p:spPr bwMode="auto">
          <a:xfrm>
            <a:off x="115888" y="1089025"/>
            <a:ext cx="8845550" cy="138112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pPr>
              <a:spcAft>
                <a:spcPts val="600"/>
              </a:spcAft>
            </a:pPr>
            <a:r>
              <a:rPr lang="ru-RU" u="sng"/>
              <a:t>Спецификация</a:t>
            </a:r>
            <a:r>
              <a:rPr lang="ru-RU"/>
              <a:t> = множество ошибок 1-го рода (произвольное множество конечных трасс).</a:t>
            </a:r>
          </a:p>
          <a:p>
            <a:pPr>
              <a:spcAft>
                <a:spcPts val="600"/>
              </a:spcAft>
            </a:pPr>
            <a:r>
              <a:rPr lang="en-US"/>
              <a:t>LTS</a:t>
            </a:r>
            <a:r>
              <a:rPr lang="ru-RU"/>
              <a:t>-спецификация с выделенными конечными состояниями.</a:t>
            </a:r>
          </a:p>
          <a:p>
            <a:pPr>
              <a:spcAft>
                <a:spcPts val="600"/>
              </a:spcAft>
            </a:pPr>
            <a:r>
              <a:rPr lang="ru-RU" u="sng"/>
              <a:t>Общая редукция</a:t>
            </a:r>
            <a:r>
              <a:rPr lang="ru-RU"/>
              <a:t>: реализация конформна, если в ней нет ошибок 1-го рода.</a:t>
            </a:r>
          </a:p>
          <a:p>
            <a:r>
              <a:rPr lang="ru-RU"/>
              <a:t>Класс конформных реализаций</a:t>
            </a:r>
            <a:r>
              <a:rPr lang="en-US"/>
              <a:t> </a:t>
            </a:r>
            <a:r>
              <a:rPr lang="en-US" b="1" i="1"/>
              <a:t>Conf</a:t>
            </a:r>
            <a:r>
              <a:rPr lang="en-US"/>
              <a:t>(</a:t>
            </a:r>
            <a:r>
              <a:rPr lang="en-US" i="1"/>
              <a:t>S</a:t>
            </a:r>
            <a:r>
              <a:rPr lang="en-US"/>
              <a:t>) </a:t>
            </a:r>
            <a:r>
              <a:rPr lang="ru-RU"/>
              <a:t>для спецификации </a:t>
            </a:r>
            <a:r>
              <a:rPr lang="en-US" i="1"/>
              <a:t>S</a:t>
            </a:r>
            <a:r>
              <a:rPr lang="ru-RU"/>
              <a:t>.</a:t>
            </a:r>
          </a:p>
        </p:txBody>
      </p:sp>
      <p:sp>
        <p:nvSpPr>
          <p:cNvPr id="15367" name="Text Box 72"/>
          <p:cNvSpPr txBox="1">
            <a:spLocks noChangeArrowheads="1"/>
          </p:cNvSpPr>
          <p:nvPr/>
        </p:nvSpPr>
        <p:spPr bwMode="auto">
          <a:xfrm>
            <a:off x="115888" y="2708275"/>
            <a:ext cx="8866187" cy="267970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126000" tIns="82800" rIns="126000" bIns="82800">
            <a:spAutoFit/>
          </a:bodyPr>
          <a:lstStyle/>
          <a:p>
            <a:pPr>
              <a:spcAft>
                <a:spcPts val="600"/>
              </a:spcAft>
            </a:pPr>
            <a:r>
              <a:rPr lang="ru-RU" u="sng"/>
              <a:t>Тест</a:t>
            </a:r>
            <a:r>
              <a:rPr lang="ru-RU"/>
              <a:t> = множество конечных трасс. После каждой такой трассы вердикт </a:t>
            </a:r>
            <a:r>
              <a:rPr lang="en-US" b="1" i="1"/>
              <a:t>fail</a:t>
            </a:r>
            <a:r>
              <a:rPr lang="ru-RU"/>
              <a:t>.</a:t>
            </a:r>
          </a:p>
          <a:p>
            <a:pPr>
              <a:spcAft>
                <a:spcPts val="600"/>
              </a:spcAft>
            </a:pPr>
            <a:r>
              <a:rPr lang="ru-RU"/>
              <a:t>Если тест значимый, то все его трассы – это ошибки.</a:t>
            </a:r>
          </a:p>
          <a:p>
            <a:r>
              <a:rPr lang="ru-RU"/>
              <a:t>Если получена трасса, которая трассой теста не является, но является</a:t>
            </a:r>
          </a:p>
          <a:p>
            <a:r>
              <a:rPr lang="ru-RU"/>
              <a:t>строгим префиксом некоторой трассы теста, вердикт не выносится и тест продолжается. </a:t>
            </a:r>
          </a:p>
          <a:p>
            <a:r>
              <a:rPr lang="ru-RU"/>
              <a:t>Если получена трасса, которая не является префиксом какой-либо трассы теста,</a:t>
            </a:r>
          </a:p>
          <a:p>
            <a:pPr>
              <a:spcAft>
                <a:spcPts val="600"/>
              </a:spcAft>
            </a:pPr>
            <a:r>
              <a:rPr lang="ru-RU"/>
              <a:t>выносится вердикт </a:t>
            </a:r>
            <a:r>
              <a:rPr lang="en-US" b="1" i="1"/>
              <a:t>pass</a:t>
            </a:r>
            <a:r>
              <a:rPr lang="ru-RU"/>
              <a:t>.</a:t>
            </a:r>
          </a:p>
          <a:p>
            <a:pPr>
              <a:spcAft>
                <a:spcPts val="600"/>
              </a:spcAft>
            </a:pPr>
            <a:r>
              <a:rPr lang="ru-RU" i="1"/>
              <a:t>Примитивный тест</a:t>
            </a:r>
            <a:r>
              <a:rPr lang="ru-RU"/>
              <a:t> содержит одну трассу. Любой тест = объединение примитивных.</a:t>
            </a:r>
          </a:p>
          <a:p>
            <a:r>
              <a:rPr lang="ru-RU"/>
              <a:t>Для спецификации </a:t>
            </a:r>
            <a:r>
              <a:rPr lang="en-US" i="1"/>
              <a:t>S</a:t>
            </a:r>
            <a:r>
              <a:rPr lang="ru-RU"/>
              <a:t> полные наборы тестов на классе всех реализаций:</a:t>
            </a:r>
          </a:p>
          <a:p>
            <a:r>
              <a:rPr lang="ru-RU"/>
              <a:t>1) </a:t>
            </a:r>
            <a:r>
              <a:rPr lang="en-US"/>
              <a:t>{</a:t>
            </a:r>
            <a:r>
              <a:rPr lang="en-US" i="1"/>
              <a:t>S</a:t>
            </a:r>
            <a:r>
              <a:rPr lang="en-US"/>
              <a:t>}</a:t>
            </a:r>
            <a:r>
              <a:rPr lang="ru-RU"/>
              <a:t>,	2) </a:t>
            </a:r>
            <a:r>
              <a:rPr lang="en-US"/>
              <a:t>{ </a:t>
            </a:r>
            <a:r>
              <a:rPr lang="en-US">
                <a:sym typeface="Symbol" pitchFamily="18" charset="2"/>
              </a:rPr>
              <a:t> </a:t>
            </a:r>
            <a:r>
              <a:rPr lang="en-US"/>
              <a:t>| </a:t>
            </a:r>
            <a:r>
              <a:rPr lang="en-US">
                <a:sym typeface="Symbol" pitchFamily="18" charset="2"/>
              </a:rPr>
              <a:t></a:t>
            </a:r>
            <a:r>
              <a:rPr lang="en-US" i="1">
                <a:sym typeface="Symbol" pitchFamily="18" charset="2"/>
              </a:rPr>
              <a:t>S</a:t>
            </a:r>
            <a:r>
              <a:rPr lang="en-US">
                <a:sym typeface="Symbol" pitchFamily="18" charset="2"/>
              </a:rPr>
              <a:t> </a:t>
            </a:r>
            <a:r>
              <a:rPr lang="en-US"/>
              <a:t>} </a:t>
            </a:r>
            <a:r>
              <a:rPr lang="ru-RU"/>
              <a:t>– набор примитивных тестов.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6391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16392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6393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6395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6396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6397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6398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6399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6400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6394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/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Нормализация</a:t>
            </a:r>
            <a:endParaRPr lang="ru-RU" sz="20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76" name="Text Box 72"/>
          <p:cNvSpPr txBox="1">
            <a:spLocks noChangeArrowheads="1"/>
          </p:cNvSpPr>
          <p:nvPr/>
        </p:nvSpPr>
        <p:spPr bwMode="auto">
          <a:xfrm>
            <a:off x="115888" y="954088"/>
            <a:ext cx="8748712" cy="1874837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u="sng" dirty="0"/>
              <a:t>Нормализация спецификации и оптимизация тестов.</a:t>
            </a:r>
          </a:p>
          <a:p>
            <a:pPr marL="342900" indent="-342900">
              <a:buFontTx/>
              <a:buAutoNum type="arabicParenR"/>
              <a:defRPr/>
            </a:pPr>
            <a:r>
              <a:rPr lang="ru-RU" dirty="0"/>
              <a:t>Если строгий префикс трассы есть в спецификации, то такую трассу можно удалить.</a:t>
            </a:r>
          </a:p>
          <a:p>
            <a:pPr marL="342900" indent="-342900">
              <a:spcAft>
                <a:spcPts val="600"/>
              </a:spcAft>
              <a:buFontTx/>
              <a:buAutoNum type="arabicParenR"/>
              <a:defRPr/>
            </a:pPr>
            <a:r>
              <a:rPr lang="ru-RU" dirty="0"/>
              <a:t>Из трассы спецификации, заканчивающейся кнопкой, можно удалить эту кнопку.</a:t>
            </a:r>
          </a:p>
          <a:p>
            <a:pPr marL="342900" indent="-342900">
              <a:defRPr/>
            </a:pPr>
            <a:r>
              <a:rPr lang="ru-RU" dirty="0"/>
              <a:t>Нормализованная спецификация эквивалентна исходной</a:t>
            </a:r>
          </a:p>
          <a:p>
            <a:pPr marL="342900" indent="-342900">
              <a:spcAft>
                <a:spcPts val="600"/>
              </a:spcAft>
              <a:defRPr/>
            </a:pPr>
            <a:r>
              <a:rPr lang="ru-RU" dirty="0"/>
              <a:t>(совпадают классы конформных реализаций).</a:t>
            </a:r>
          </a:p>
          <a:p>
            <a:pPr marL="342900" indent="-342900">
              <a:defRPr/>
            </a:pPr>
            <a:r>
              <a:rPr lang="ru-RU" dirty="0"/>
              <a:t>Эквивалентные нормализованные спецификации равны.</a:t>
            </a:r>
          </a:p>
        </p:txBody>
      </p:sp>
      <p:sp>
        <p:nvSpPr>
          <p:cNvPr id="16389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D9A07CE-AC2F-42DF-8566-4C70A11F8547}" type="slidenum">
              <a:rPr lang="ru-RU" sz="1400"/>
              <a:pPr algn="r"/>
              <a:t>16</a:t>
            </a:fld>
            <a:endParaRPr lang="ru-RU" sz="1400"/>
          </a:p>
        </p:txBody>
      </p:sp>
      <p:sp>
        <p:nvSpPr>
          <p:cNvPr id="16390" name="Text Box 72"/>
          <p:cNvSpPr txBox="1">
            <a:spLocks noChangeArrowheads="1"/>
          </p:cNvSpPr>
          <p:nvPr/>
        </p:nvSpPr>
        <p:spPr bwMode="auto">
          <a:xfrm>
            <a:off x="115888" y="2933700"/>
            <a:ext cx="8821737" cy="219075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126000" tIns="82800" rIns="126000" bIns="82800">
            <a:spAutoFit/>
          </a:bodyPr>
          <a:lstStyle/>
          <a:p>
            <a:r>
              <a:rPr lang="ru-RU"/>
              <a:t>Набор тестов полный тогда и только тогда, когда все трассы всех его тестов – </a:t>
            </a:r>
          </a:p>
          <a:p>
            <a:pPr>
              <a:spcAft>
                <a:spcPts val="600"/>
              </a:spcAft>
            </a:pPr>
            <a:r>
              <a:rPr lang="ru-RU"/>
              <a:t>это все трассы нормализованной спецификации и, возможно, какие-то их продолжения.</a:t>
            </a:r>
          </a:p>
          <a:p>
            <a:pPr>
              <a:spcAft>
                <a:spcPts val="600"/>
              </a:spcAft>
            </a:pPr>
            <a:r>
              <a:rPr lang="ru-RU"/>
              <a:t>Очевидная оптимизация – это удаление таких продолжений.</a:t>
            </a:r>
            <a:endParaRPr lang="en-US"/>
          </a:p>
          <a:p>
            <a:pPr>
              <a:spcAft>
                <a:spcPts val="600"/>
              </a:spcAft>
            </a:pPr>
            <a:r>
              <a:rPr lang="ru-RU"/>
              <a:t>Так оптимизированный набор тестов будем называть нормализованным.</a:t>
            </a:r>
          </a:p>
          <a:p>
            <a:pPr>
              <a:spcAft>
                <a:spcPts val="600"/>
              </a:spcAft>
            </a:pPr>
            <a:r>
              <a:rPr lang="ru-RU"/>
              <a:t>Нормализованный полный набор тестов – покрытие нормализованной спецификации.</a:t>
            </a:r>
          </a:p>
          <a:p>
            <a:r>
              <a:rPr lang="ru-RU"/>
              <a:t>Нормализованный набор примитивных тестов содержит по одному тесту</a:t>
            </a:r>
          </a:p>
          <a:p>
            <a:pPr>
              <a:spcAft>
                <a:spcPts val="600"/>
              </a:spcAft>
            </a:pPr>
            <a:r>
              <a:rPr lang="ru-RU"/>
              <a:t>на каждую трассу нормализованной спецификации.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7419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17420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7421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7423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424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425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426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7427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7428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7422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/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Классы реализаций</a:t>
            </a:r>
            <a:endParaRPr lang="ru-RU" sz="20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76" name="Text Box 72"/>
          <p:cNvSpPr txBox="1">
            <a:spLocks noChangeArrowheads="1"/>
          </p:cNvSpPr>
          <p:nvPr/>
        </p:nvSpPr>
        <p:spPr bwMode="auto">
          <a:xfrm>
            <a:off x="115888" y="954088"/>
            <a:ext cx="8604250" cy="489585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u="sng" dirty="0"/>
              <a:t>Класс реализаций.</a:t>
            </a:r>
          </a:p>
          <a:p>
            <a:pPr marL="342900" indent="-342900">
              <a:defRPr/>
            </a:pPr>
            <a:r>
              <a:rPr lang="ru-RU" dirty="0"/>
              <a:t>На классе всех реализаций нет зависимостей между ошибками, кроме префиксной.</a:t>
            </a:r>
          </a:p>
          <a:p>
            <a:pPr marL="342900" indent="-342900">
              <a:defRPr/>
            </a:pPr>
            <a:endParaRPr lang="ru-RU" dirty="0"/>
          </a:p>
          <a:p>
            <a:pPr marL="342900" indent="-342900">
              <a:defRPr/>
            </a:pPr>
            <a:r>
              <a:rPr lang="ru-RU" dirty="0"/>
              <a:t>На подклассе реализаций такие зависимости могут появиться.</a:t>
            </a:r>
          </a:p>
          <a:p>
            <a:pPr marL="342900" indent="-342900">
              <a:defRPr/>
            </a:pPr>
            <a:endParaRPr lang="ru-RU" dirty="0"/>
          </a:p>
          <a:p>
            <a:pPr marL="342900" indent="-342900">
              <a:defRPr/>
            </a:pPr>
            <a:endParaRPr lang="ru-RU" dirty="0"/>
          </a:p>
          <a:p>
            <a:pPr marL="342900" indent="-342900">
              <a:defRPr/>
            </a:pPr>
            <a:endParaRPr lang="ru-RU" dirty="0"/>
          </a:p>
          <a:p>
            <a:pPr marL="342900" indent="-342900">
              <a:defRPr/>
            </a:pPr>
            <a:endParaRPr lang="ru-RU" dirty="0"/>
          </a:p>
          <a:p>
            <a:pPr marL="342900" indent="-342900">
              <a:defRPr/>
            </a:pPr>
            <a:endParaRPr lang="ru-RU" dirty="0"/>
          </a:p>
          <a:p>
            <a:pPr marL="342900" indent="-342900">
              <a:defRPr/>
            </a:pPr>
            <a:endParaRPr lang="ru-RU" dirty="0"/>
          </a:p>
          <a:p>
            <a:pPr marL="342900" indent="-342900">
              <a:defRPr/>
            </a:pPr>
            <a:endParaRPr lang="ru-RU" dirty="0"/>
          </a:p>
          <a:p>
            <a:pPr marL="342900" indent="-342900">
              <a:defRPr/>
            </a:pPr>
            <a:endParaRPr lang="ru-RU" dirty="0"/>
          </a:p>
          <a:p>
            <a:pPr marL="342900" indent="-342900">
              <a:defRPr/>
            </a:pPr>
            <a:endParaRPr lang="ru-RU" dirty="0"/>
          </a:p>
          <a:p>
            <a:pPr marL="342900" indent="-342900">
              <a:defRPr/>
            </a:pPr>
            <a:endParaRPr lang="ru-RU" dirty="0"/>
          </a:p>
          <a:p>
            <a:pPr marL="342900" indent="-342900">
              <a:defRPr/>
            </a:pPr>
            <a:endParaRPr lang="ru-RU" dirty="0"/>
          </a:p>
          <a:p>
            <a:pPr marL="342900" indent="-342900">
              <a:defRPr/>
            </a:pPr>
            <a:endParaRPr lang="ru-RU" dirty="0"/>
          </a:p>
          <a:p>
            <a:pPr marL="342900" indent="-342900">
              <a:defRPr/>
            </a:pPr>
            <a:endParaRPr lang="ru-RU" dirty="0"/>
          </a:p>
          <a:p>
            <a:pPr marL="342900" indent="-342900">
              <a:defRPr/>
            </a:pPr>
            <a:endParaRPr lang="ru-RU" dirty="0"/>
          </a:p>
          <a:p>
            <a:pPr marL="342900" indent="-342900">
              <a:defRPr/>
            </a:pPr>
            <a:r>
              <a:rPr lang="ru-RU" dirty="0"/>
              <a:t>На классе всех реализаций : </a:t>
            </a:r>
            <a:r>
              <a:rPr lang="en-US" i="1" dirty="0"/>
              <a:t>S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dirty="0">
                <a:sym typeface="Symbol"/>
              </a:rPr>
              <a:t> </a:t>
            </a:r>
            <a:r>
              <a:rPr lang="en-US" i="1" dirty="0">
                <a:sym typeface="Symbol"/>
              </a:rPr>
              <a:t>S</a:t>
            </a:r>
            <a:r>
              <a:rPr lang="en-US" baseline="-25000" dirty="0">
                <a:sym typeface="Symbol"/>
              </a:rPr>
              <a:t>2		</a:t>
            </a:r>
            <a:r>
              <a:rPr lang="ru-RU" dirty="0"/>
              <a:t>На подклассе реализаций </a:t>
            </a:r>
            <a:r>
              <a:rPr lang="en-US" b="1" i="1" dirty="0" err="1"/>
              <a:t>Impl</a:t>
            </a:r>
            <a:r>
              <a:rPr lang="ru-RU" dirty="0"/>
              <a:t> : </a:t>
            </a:r>
            <a:r>
              <a:rPr lang="en-US" i="1" dirty="0"/>
              <a:t>S</a:t>
            </a:r>
            <a:r>
              <a:rPr lang="en-US" baseline="-25000" dirty="0"/>
              <a:t>1</a:t>
            </a:r>
            <a:r>
              <a:rPr lang="en-US" dirty="0"/>
              <a:t> </a:t>
            </a:r>
            <a:r>
              <a:rPr lang="en-US" dirty="0">
                <a:sym typeface="Symbol"/>
              </a:rPr>
              <a:t> </a:t>
            </a:r>
            <a:r>
              <a:rPr lang="en-US" i="1" dirty="0">
                <a:sym typeface="Symbol"/>
              </a:rPr>
              <a:t>S</a:t>
            </a:r>
            <a:r>
              <a:rPr lang="en-US" baseline="-25000" dirty="0">
                <a:sym typeface="Symbol"/>
              </a:rPr>
              <a:t>2</a:t>
            </a:r>
            <a:endParaRPr lang="ru-RU" baseline="-25000" dirty="0"/>
          </a:p>
        </p:txBody>
      </p:sp>
      <p:sp>
        <p:nvSpPr>
          <p:cNvPr id="17413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06EF5F5-5C54-4DA4-9F29-BBBC4040C6B7}" type="slidenum">
              <a:rPr lang="ru-RU" sz="1400"/>
              <a:pPr algn="r"/>
              <a:t>17</a:t>
            </a:fld>
            <a:endParaRPr lang="ru-RU" sz="140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22288" y="2303463"/>
            <a:ext cx="7470775" cy="3060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</a:rPr>
              <a:t>Класс всех реализаций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36613" y="3024188"/>
            <a:ext cx="4545012" cy="1304925"/>
          </a:xfrm>
          <a:prstGeom prst="roundRect">
            <a:avLst/>
          </a:prstGeom>
          <a:solidFill>
            <a:srgbClr val="E1E4BA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dirty="0">
                <a:solidFill>
                  <a:schemeClr val="tx1"/>
                </a:solidFill>
              </a:rPr>
              <a:t>Класс конформных</a:t>
            </a:r>
          </a:p>
          <a:p>
            <a:pPr>
              <a:defRPr/>
            </a:pPr>
            <a:r>
              <a:rPr lang="ru-RU" sz="1400" dirty="0">
                <a:solidFill>
                  <a:schemeClr val="tx1"/>
                </a:solidFill>
              </a:rPr>
              <a:t>для спецификации </a:t>
            </a:r>
            <a:r>
              <a:rPr lang="en-US" sz="1400" i="1" dirty="0">
                <a:solidFill>
                  <a:schemeClr val="tx1"/>
                </a:solidFill>
              </a:rPr>
              <a:t>S</a:t>
            </a:r>
            <a:r>
              <a:rPr lang="ru-RU" sz="1400" baseline="-25000" dirty="0">
                <a:solidFill>
                  <a:schemeClr val="tx1"/>
                </a:solidFill>
              </a:rPr>
              <a:t>1</a:t>
            </a:r>
          </a:p>
          <a:p>
            <a:pPr>
              <a:defRPr/>
            </a:pPr>
            <a:r>
              <a:rPr lang="en-US" sz="1400" b="1" i="1" dirty="0">
                <a:solidFill>
                  <a:schemeClr val="tx1"/>
                </a:solidFill>
              </a:rPr>
              <a:t>Conf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tx1"/>
                </a:solidFill>
              </a:rPr>
              <a:t>S</a:t>
            </a:r>
            <a:r>
              <a:rPr lang="en-US" sz="1400" baseline="-25000" dirty="0">
                <a:solidFill>
                  <a:schemeClr val="tx1"/>
                </a:solidFill>
              </a:rPr>
              <a:t>1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906713" y="3024188"/>
            <a:ext cx="4591050" cy="1304925"/>
          </a:xfrm>
          <a:prstGeom prst="roundRect">
            <a:avLst/>
          </a:prstGeom>
          <a:solidFill>
            <a:srgbClr val="E1E4BA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1400" dirty="0">
                <a:solidFill>
                  <a:schemeClr val="tx1"/>
                </a:solidFill>
              </a:rPr>
              <a:t>Класс конформных</a:t>
            </a:r>
          </a:p>
          <a:p>
            <a:pPr algn="r">
              <a:defRPr/>
            </a:pPr>
            <a:r>
              <a:rPr lang="ru-RU" sz="1400" dirty="0">
                <a:solidFill>
                  <a:schemeClr val="tx1"/>
                </a:solidFill>
              </a:rPr>
              <a:t>для спецификации </a:t>
            </a:r>
            <a:r>
              <a:rPr lang="en-US" sz="1400" i="1" dirty="0">
                <a:solidFill>
                  <a:schemeClr val="tx1"/>
                </a:solidFill>
              </a:rPr>
              <a:t>S</a:t>
            </a:r>
            <a:r>
              <a:rPr lang="ru-RU" sz="1400" baseline="-25000" dirty="0">
                <a:solidFill>
                  <a:schemeClr val="tx1"/>
                </a:solidFill>
              </a:rPr>
              <a:t>2</a:t>
            </a:r>
          </a:p>
          <a:p>
            <a:pPr algn="r">
              <a:defRPr/>
            </a:pPr>
            <a:r>
              <a:rPr lang="en-US" sz="1400" b="1" i="1" dirty="0">
                <a:solidFill>
                  <a:schemeClr val="tx1"/>
                </a:solidFill>
              </a:rPr>
              <a:t>Conf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tx1"/>
                </a:solidFill>
              </a:rPr>
              <a:t>S</a:t>
            </a:r>
            <a:r>
              <a:rPr lang="ru-RU" sz="1400" baseline="-25000" dirty="0">
                <a:solidFill>
                  <a:schemeClr val="tx1"/>
                </a:solidFill>
              </a:rPr>
              <a:t>2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357563" y="3203575"/>
            <a:ext cx="1574800" cy="1935163"/>
          </a:xfrm>
          <a:prstGeom prst="rect">
            <a:avLst/>
          </a:prstGeom>
          <a:solidFill>
            <a:srgbClr val="D2BAE4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</a:rPr>
              <a:t>Подкласс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i="1" dirty="0" err="1">
                <a:solidFill>
                  <a:schemeClr val="tx1"/>
                </a:solidFill>
              </a:rPr>
              <a:t>Impl</a:t>
            </a:r>
            <a:endParaRPr lang="ru-RU" sz="1400" b="1" i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</a:rPr>
              <a:t>тестируемых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</a:rPr>
              <a:t>реализаций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3311525" y="5575300"/>
            <a:ext cx="46038" cy="13493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8458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18459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8460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8462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463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464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465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46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846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8461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/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Моделирование старых семантик</a:t>
            </a:r>
            <a:endParaRPr lang="ru-RU" sz="20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8436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14CC010-482B-42DE-B86A-CC9CCFCAF8E0}" type="slidenum">
              <a:rPr lang="ru-RU" sz="1400"/>
              <a:pPr algn="r"/>
              <a:t>18</a:t>
            </a:fld>
            <a:endParaRPr lang="ru-RU" sz="1400"/>
          </a:p>
        </p:txBody>
      </p:sp>
      <p:sp>
        <p:nvSpPr>
          <p:cNvPr id="22" name="Скругленный прямоугольник 21"/>
          <p:cNvSpPr>
            <a:spLocks noChangeArrowheads="1"/>
          </p:cNvSpPr>
          <p:nvPr/>
        </p:nvSpPr>
        <p:spPr bwMode="auto">
          <a:xfrm>
            <a:off x="123825" y="4105275"/>
            <a:ext cx="1663700" cy="8604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400"/>
              <a:t>старая</a:t>
            </a:r>
          </a:p>
          <a:p>
            <a:pPr algn="ctr"/>
            <a:r>
              <a:rPr lang="en-US" sz="1400"/>
              <a:t>ATS-</a:t>
            </a:r>
            <a:r>
              <a:rPr lang="ru-RU" sz="1400"/>
              <a:t>реализация</a:t>
            </a:r>
          </a:p>
          <a:p>
            <a:pPr algn="ctr"/>
            <a:r>
              <a:rPr lang="en-US" i="1"/>
              <a:t>I</a:t>
            </a:r>
            <a:endParaRPr lang="ru-RU" i="1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168650" y="4103688"/>
            <a:ext cx="1893888" cy="860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/>
            <a:r>
              <a:rPr lang="ru-RU" sz="1400">
                <a:solidFill>
                  <a:schemeClr val="tx1"/>
                </a:solidFill>
              </a:rPr>
              <a:t>старая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ATS-</a:t>
            </a:r>
            <a:r>
              <a:rPr lang="ru-RU" sz="1400">
                <a:solidFill>
                  <a:schemeClr val="tx1"/>
                </a:solidFill>
              </a:rPr>
              <a:t>спецификация</a:t>
            </a:r>
          </a:p>
          <a:p>
            <a:pPr algn="ctr"/>
            <a:r>
              <a:rPr lang="en-US" i="1">
                <a:solidFill>
                  <a:schemeClr val="tx1"/>
                </a:solidFill>
              </a:rPr>
              <a:t>S</a:t>
            </a:r>
            <a:endParaRPr lang="ru-RU" i="1">
              <a:solidFill>
                <a:schemeClr val="tx1"/>
              </a:solidFill>
            </a:endParaRPr>
          </a:p>
        </p:txBody>
      </p:sp>
      <p:cxnSp>
        <p:nvCxnSpPr>
          <p:cNvPr id="26" name="Прямая со стрелкой 25"/>
          <p:cNvCxnSpPr>
            <a:stCxn id="22" idx="3"/>
            <a:endCxn id="24" idx="1"/>
          </p:cNvCxnSpPr>
          <p:nvPr/>
        </p:nvCxnSpPr>
        <p:spPr>
          <a:xfrm flipV="1">
            <a:off x="1800225" y="4533900"/>
            <a:ext cx="1355725" cy="158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0" name="TextBox 26"/>
          <p:cNvSpPr txBox="1">
            <a:spLocks noChangeArrowheads="1"/>
          </p:cNvSpPr>
          <p:nvPr/>
        </p:nvSpPr>
        <p:spPr bwMode="auto">
          <a:xfrm>
            <a:off x="1766888" y="4256088"/>
            <a:ext cx="1397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/>
              <a:t>старая</a:t>
            </a:r>
          </a:p>
          <a:p>
            <a:pPr algn="ctr">
              <a:spcAft>
                <a:spcPts val="600"/>
              </a:spcAft>
            </a:pPr>
            <a:r>
              <a:rPr lang="ru-RU" sz="1400"/>
              <a:t>конформность</a:t>
            </a:r>
          </a:p>
        </p:txBody>
      </p:sp>
      <p:sp>
        <p:nvSpPr>
          <p:cNvPr id="28" name="Скругленный прямоугольник 27"/>
          <p:cNvSpPr>
            <a:spLocks noChangeArrowheads="1"/>
          </p:cNvSpPr>
          <p:nvPr/>
        </p:nvSpPr>
        <p:spPr bwMode="auto">
          <a:xfrm>
            <a:off x="114300" y="1903413"/>
            <a:ext cx="1682750" cy="8604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400"/>
              <a:t>новая</a:t>
            </a:r>
          </a:p>
          <a:p>
            <a:pPr algn="ctr"/>
            <a:r>
              <a:rPr lang="en-US" sz="1400"/>
              <a:t>OTS-</a:t>
            </a:r>
            <a:r>
              <a:rPr lang="ru-RU" sz="1400"/>
              <a:t>реализация</a:t>
            </a:r>
          </a:p>
          <a:p>
            <a:pPr algn="ctr"/>
            <a:r>
              <a:rPr lang="ru-RU" b="1" i="1">
                <a:sym typeface="Symbol" pitchFamily="18" charset="2"/>
              </a:rPr>
              <a:t></a:t>
            </a:r>
            <a:r>
              <a:rPr lang="en-US" b="1" baseline="-25000"/>
              <a:t> </a:t>
            </a:r>
            <a:r>
              <a:rPr lang="en-US"/>
              <a:t>(</a:t>
            </a:r>
            <a:r>
              <a:rPr lang="en-US" i="1"/>
              <a:t>I</a:t>
            </a:r>
            <a:r>
              <a:rPr lang="en-US"/>
              <a:t>)</a:t>
            </a:r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157538" y="1901825"/>
            <a:ext cx="1912937" cy="860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/>
            <a:r>
              <a:rPr lang="ru-RU" sz="1400">
                <a:solidFill>
                  <a:schemeClr val="tx1"/>
                </a:solidFill>
              </a:rPr>
              <a:t>новая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OTS-c</a:t>
            </a:r>
            <a:r>
              <a:rPr lang="ru-RU" sz="1400">
                <a:solidFill>
                  <a:schemeClr val="tx1"/>
                </a:solidFill>
              </a:rPr>
              <a:t>пецификация</a:t>
            </a:r>
            <a:endParaRPr lang="en-US" sz="1400">
              <a:solidFill>
                <a:schemeClr val="tx1"/>
              </a:solidFill>
            </a:endParaRPr>
          </a:p>
          <a:p>
            <a:pPr algn="ctr"/>
            <a:r>
              <a:rPr lang="en-US" b="1" i="1">
                <a:solidFill>
                  <a:schemeClr val="tx1"/>
                </a:solidFill>
                <a:sym typeface="Symbol" pitchFamily="18" charset="2"/>
              </a:rPr>
              <a:t></a:t>
            </a:r>
            <a:r>
              <a:rPr lang="en-US">
                <a:solidFill>
                  <a:schemeClr val="tx1"/>
                </a:solidFill>
              </a:rPr>
              <a:t>(</a:t>
            </a:r>
            <a:r>
              <a:rPr lang="en-US" i="1">
                <a:solidFill>
                  <a:schemeClr val="tx1"/>
                </a:solidFill>
              </a:rPr>
              <a:t>S</a:t>
            </a:r>
            <a:r>
              <a:rPr lang="en-US">
                <a:solidFill>
                  <a:schemeClr val="tx1"/>
                </a:solidFill>
              </a:rPr>
              <a:t>)</a:t>
            </a:r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0" name="Прямая со стрелкой 29"/>
          <p:cNvCxnSpPr>
            <a:stCxn id="28" idx="3"/>
            <a:endCxn id="29" idx="1"/>
          </p:cNvCxnSpPr>
          <p:nvPr/>
        </p:nvCxnSpPr>
        <p:spPr>
          <a:xfrm flipV="1">
            <a:off x="1809750" y="2332038"/>
            <a:ext cx="1335088" cy="158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4" name="TextBox 30"/>
          <p:cNvSpPr txBox="1">
            <a:spLocks noChangeArrowheads="1"/>
          </p:cNvSpPr>
          <p:nvPr/>
        </p:nvSpPr>
        <p:spPr bwMode="auto">
          <a:xfrm>
            <a:off x="1766888" y="2057400"/>
            <a:ext cx="139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/>
              <a:t>новая</a:t>
            </a:r>
          </a:p>
          <a:p>
            <a:pPr algn="ctr">
              <a:spcAft>
                <a:spcPts val="600"/>
              </a:spcAft>
            </a:pPr>
            <a:r>
              <a:rPr lang="ru-RU" sz="1400"/>
              <a:t>конформность</a:t>
            </a:r>
            <a:endParaRPr lang="ru-RU" sz="1400" b="1" i="1"/>
          </a:p>
        </p:txBody>
      </p:sp>
      <p:cxnSp>
        <p:nvCxnSpPr>
          <p:cNvPr id="33" name="Прямая со стрелкой 32"/>
          <p:cNvCxnSpPr>
            <a:stCxn id="22" idx="0"/>
            <a:endCxn id="28" idx="2"/>
          </p:cNvCxnSpPr>
          <p:nvPr/>
        </p:nvCxnSpPr>
        <p:spPr>
          <a:xfrm flipV="1">
            <a:off x="955675" y="2776538"/>
            <a:ext cx="0" cy="1316037"/>
          </a:xfrm>
          <a:prstGeom prst="straightConnector1">
            <a:avLst/>
          </a:prstGeom>
          <a:ln w="50800">
            <a:solidFill>
              <a:srgbClr val="C5B6E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cxnSpLocks noChangeShapeType="1"/>
            <a:stCxn id="24" idx="0"/>
            <a:endCxn id="29" idx="2"/>
          </p:cNvCxnSpPr>
          <p:nvPr/>
        </p:nvCxnSpPr>
        <p:spPr bwMode="auto">
          <a:xfrm flipH="1" flipV="1">
            <a:off x="4114800" y="2774950"/>
            <a:ext cx="1588" cy="1316038"/>
          </a:xfrm>
          <a:prstGeom prst="straightConnector1">
            <a:avLst/>
          </a:prstGeom>
          <a:noFill/>
          <a:ln w="50800" algn="ctr">
            <a:solidFill>
              <a:srgbClr val="C5B6E0"/>
            </a:solidFill>
            <a:round/>
            <a:headEnd/>
            <a:tailEnd type="triangle" w="lg" len="lg"/>
          </a:ln>
        </p:spPr>
      </p:cxnSp>
      <p:sp>
        <p:nvSpPr>
          <p:cNvPr id="18447" name="TextBox 36"/>
          <p:cNvSpPr txBox="1">
            <a:spLocks noChangeArrowheads="1"/>
          </p:cNvSpPr>
          <p:nvPr/>
        </p:nvSpPr>
        <p:spPr bwMode="auto">
          <a:xfrm>
            <a:off x="274638" y="3297238"/>
            <a:ext cx="1452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/>
              <a:t>отображение </a:t>
            </a:r>
            <a:r>
              <a:rPr lang="ru-RU" b="1" i="1">
                <a:sym typeface="Symbol" pitchFamily="18" charset="2"/>
              </a:rPr>
              <a:t></a:t>
            </a:r>
            <a:endParaRPr lang="ru-RU" b="1" baseline="-25000"/>
          </a:p>
        </p:txBody>
      </p:sp>
      <p:sp>
        <p:nvSpPr>
          <p:cNvPr id="18448" name="TextBox 37"/>
          <p:cNvSpPr txBox="1">
            <a:spLocks noChangeArrowheads="1"/>
          </p:cNvSpPr>
          <p:nvPr/>
        </p:nvSpPr>
        <p:spPr bwMode="auto">
          <a:xfrm>
            <a:off x="3432175" y="3297238"/>
            <a:ext cx="1466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/>
              <a:t>отображение </a:t>
            </a:r>
            <a:r>
              <a:rPr lang="en-US" b="1" i="1">
                <a:sym typeface="Symbol" pitchFamily="18" charset="2"/>
              </a:rPr>
              <a:t></a:t>
            </a:r>
            <a:r>
              <a:rPr lang="en-US" sz="1400" b="1" baseline="-25000"/>
              <a:t> </a:t>
            </a:r>
            <a:endParaRPr lang="ru-RU" sz="1400" b="1" i="1"/>
          </a:p>
        </p:txBody>
      </p:sp>
      <p:sp>
        <p:nvSpPr>
          <p:cNvPr id="39" name="TextBox 38"/>
          <p:cNvSpPr txBox="1"/>
          <p:nvPr/>
        </p:nvSpPr>
        <p:spPr>
          <a:xfrm>
            <a:off x="1417984" y="2497205"/>
            <a:ext cx="1723549" cy="1733709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ru-RU" sz="10000" b="1" dirty="0">
                <a:sym typeface="Symbol"/>
              </a:rPr>
              <a:t></a:t>
            </a:r>
            <a:endParaRPr lang="ru-RU" sz="10000" b="1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5383213" y="1223963"/>
            <a:ext cx="3419475" cy="48148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>
                <a:solidFill>
                  <a:schemeClr val="tx1"/>
                </a:solidFill>
              </a:rPr>
              <a:t>Класс всех </a:t>
            </a:r>
            <a:r>
              <a:rPr lang="en-US">
                <a:solidFill>
                  <a:schemeClr val="tx1"/>
                </a:solidFill>
              </a:rPr>
              <a:t>OTS-</a:t>
            </a:r>
            <a:r>
              <a:rPr lang="ru-RU">
                <a:solidFill>
                  <a:schemeClr val="tx1"/>
                </a:solidFill>
              </a:rPr>
              <a:t>реализаций</a:t>
            </a:r>
          </a:p>
        </p:txBody>
      </p:sp>
      <p:sp>
        <p:nvSpPr>
          <p:cNvPr id="18451" name="TextBox 41"/>
          <p:cNvSpPr txBox="1">
            <a:spLocks noChangeArrowheads="1"/>
          </p:cNvSpPr>
          <p:nvPr/>
        </p:nvSpPr>
        <p:spPr bwMode="auto">
          <a:xfrm>
            <a:off x="1422400" y="1042988"/>
            <a:ext cx="1703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/>
              <a:t>из класса </a:t>
            </a:r>
            <a:r>
              <a:rPr lang="ru-RU" b="1" i="1">
                <a:sym typeface="Symbol" pitchFamily="18" charset="2"/>
              </a:rPr>
              <a:t></a:t>
            </a:r>
            <a:r>
              <a:rPr lang="en-US"/>
              <a:t>(</a:t>
            </a:r>
            <a:r>
              <a:rPr lang="en-US" b="1" i="1"/>
              <a:t>Impl</a:t>
            </a:r>
            <a:r>
              <a:rPr lang="en-US"/>
              <a:t>)</a:t>
            </a:r>
            <a:endParaRPr lang="ru-RU"/>
          </a:p>
        </p:txBody>
      </p:sp>
      <p:cxnSp>
        <p:nvCxnSpPr>
          <p:cNvPr id="44" name="Прямая со стрелкой 43"/>
          <p:cNvCxnSpPr>
            <a:stCxn id="18451" idx="2"/>
            <a:endCxn id="28" idx="0"/>
          </p:cNvCxnSpPr>
          <p:nvPr/>
        </p:nvCxnSpPr>
        <p:spPr>
          <a:xfrm flipH="1">
            <a:off x="955675" y="1379538"/>
            <a:ext cx="1319213" cy="51117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53" name="TextBox 47"/>
          <p:cNvSpPr txBox="1">
            <a:spLocks noChangeArrowheads="1"/>
          </p:cNvSpPr>
          <p:nvPr/>
        </p:nvSpPr>
        <p:spPr bwMode="auto">
          <a:xfrm>
            <a:off x="1516063" y="5543550"/>
            <a:ext cx="185896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/>
              <a:t>из класса </a:t>
            </a:r>
            <a:r>
              <a:rPr lang="en-US" b="1" i="1"/>
              <a:t>Impl</a:t>
            </a:r>
            <a:endParaRPr lang="ru-RU" b="1" i="1"/>
          </a:p>
          <a:p>
            <a:pPr algn="ctr"/>
            <a:r>
              <a:rPr lang="ru-RU" sz="1400" i="1"/>
              <a:t>старых реализаций</a:t>
            </a:r>
          </a:p>
        </p:txBody>
      </p:sp>
      <p:cxnSp>
        <p:nvCxnSpPr>
          <p:cNvPr id="49" name="Прямая со стрелкой 48"/>
          <p:cNvCxnSpPr>
            <a:stCxn id="18453" idx="0"/>
            <a:endCxn id="22" idx="2"/>
          </p:cNvCxnSpPr>
          <p:nvPr/>
        </p:nvCxnSpPr>
        <p:spPr>
          <a:xfrm flipH="1" flipV="1">
            <a:off x="955675" y="4978400"/>
            <a:ext cx="1490663" cy="56515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5607050" y="1989138"/>
            <a:ext cx="2970213" cy="2430462"/>
          </a:xfrm>
          <a:prstGeom prst="roundRect">
            <a:avLst/>
          </a:prstGeom>
          <a:solidFill>
            <a:srgbClr val="E1E4BA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>
                <a:solidFill>
                  <a:schemeClr val="tx1"/>
                </a:solidFill>
              </a:rPr>
              <a:t>Класс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ru-RU" sz="1400">
                <a:solidFill>
                  <a:schemeClr val="tx1"/>
                </a:solidFill>
              </a:rPr>
              <a:t>конформных для </a:t>
            </a:r>
            <a:r>
              <a:rPr lang="en-US" b="1" i="1">
                <a:solidFill>
                  <a:schemeClr val="tx1"/>
                </a:solidFill>
                <a:sym typeface="Symbol" pitchFamily="18" charset="2"/>
              </a:rPr>
              <a:t></a:t>
            </a:r>
            <a:r>
              <a:rPr lang="en-US">
                <a:solidFill>
                  <a:schemeClr val="tx1"/>
                </a:solidFill>
              </a:rPr>
              <a:t>(</a:t>
            </a:r>
            <a:r>
              <a:rPr lang="en-US" i="1">
                <a:solidFill>
                  <a:schemeClr val="tx1"/>
                </a:solidFill>
              </a:rPr>
              <a:t>S</a:t>
            </a:r>
            <a:r>
              <a:rPr lang="en-US" sz="1400">
                <a:solidFill>
                  <a:schemeClr val="tx1"/>
                </a:solidFill>
              </a:rPr>
              <a:t>)</a:t>
            </a:r>
            <a:endParaRPr lang="ru-RU" sz="1400">
              <a:solidFill>
                <a:schemeClr val="tx1"/>
              </a:solidFill>
            </a:endParaRPr>
          </a:p>
          <a:p>
            <a:pPr algn="ctr"/>
            <a:r>
              <a:rPr lang="en-US" b="1" i="1">
                <a:solidFill>
                  <a:schemeClr val="tx1"/>
                </a:solidFill>
              </a:rPr>
              <a:t>Conf</a:t>
            </a:r>
            <a:r>
              <a:rPr lang="ru-RU">
                <a:solidFill>
                  <a:schemeClr val="tx1"/>
                </a:solidFill>
              </a:rPr>
              <a:t>(</a:t>
            </a:r>
            <a:r>
              <a:rPr lang="en-US" b="1" i="1">
                <a:solidFill>
                  <a:schemeClr val="tx1"/>
                </a:solidFill>
                <a:sym typeface="Symbol" pitchFamily="18" charset="2"/>
              </a:rPr>
              <a:t></a:t>
            </a:r>
            <a:r>
              <a:rPr lang="en-US">
                <a:solidFill>
                  <a:schemeClr val="tx1"/>
                </a:solidFill>
              </a:rPr>
              <a:t>(</a:t>
            </a:r>
            <a:r>
              <a:rPr lang="en-US" i="1">
                <a:solidFill>
                  <a:schemeClr val="tx1"/>
                </a:solidFill>
              </a:rPr>
              <a:t>S</a:t>
            </a:r>
            <a:r>
              <a:rPr lang="en-US">
                <a:solidFill>
                  <a:schemeClr val="tx1"/>
                </a:solidFill>
              </a:rPr>
              <a:t>)</a:t>
            </a:r>
            <a:r>
              <a:rPr lang="ru-RU">
                <a:solidFill>
                  <a:schemeClr val="tx1"/>
                </a:solidFill>
              </a:rPr>
              <a:t>)</a:t>
            </a:r>
          </a:p>
          <a:p>
            <a:pPr algn="ctr"/>
            <a:endParaRPr lang="ru-RU" baseline="-25000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922963" y="3338513"/>
            <a:ext cx="2295525" cy="2070100"/>
          </a:xfrm>
          <a:prstGeom prst="rect">
            <a:avLst/>
          </a:prstGeom>
          <a:solidFill>
            <a:srgbClr val="D2BAE4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b"/>
          <a:lstStyle/>
          <a:p>
            <a:pPr algn="ctr"/>
            <a:r>
              <a:rPr lang="ru-RU" sz="1400">
                <a:solidFill>
                  <a:schemeClr val="tx1"/>
                </a:solidFill>
              </a:rPr>
              <a:t>подкласс</a:t>
            </a:r>
            <a:r>
              <a:rPr lang="en-US" sz="1400">
                <a:solidFill>
                  <a:schemeClr val="tx1"/>
                </a:solidFill>
              </a:rPr>
              <a:t> </a:t>
            </a:r>
            <a:r>
              <a:rPr lang="ru-RU" b="1" i="1">
                <a:solidFill>
                  <a:schemeClr val="tx1"/>
                </a:solidFill>
                <a:sym typeface="Symbol" pitchFamily="18" charset="2"/>
              </a:rPr>
              <a:t></a:t>
            </a:r>
            <a:r>
              <a:rPr lang="en-US">
                <a:solidFill>
                  <a:schemeClr val="tx1"/>
                </a:solidFill>
              </a:rPr>
              <a:t>(</a:t>
            </a:r>
            <a:r>
              <a:rPr lang="en-US" b="1" i="1">
                <a:solidFill>
                  <a:schemeClr val="tx1"/>
                </a:solidFill>
              </a:rPr>
              <a:t>Impl</a:t>
            </a:r>
            <a:r>
              <a:rPr lang="en-US">
                <a:solidFill>
                  <a:schemeClr val="tx1"/>
                </a:solidFill>
              </a:rPr>
              <a:t>)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18457" name="TextBox 52"/>
          <p:cNvSpPr txBox="1">
            <a:spLocks noChangeArrowheads="1"/>
          </p:cNvSpPr>
          <p:nvPr/>
        </p:nvSpPr>
        <p:spPr bwMode="auto">
          <a:xfrm>
            <a:off x="6151563" y="3519488"/>
            <a:ext cx="2119312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i="1">
                <a:sym typeface="Symbol" pitchFamily="18" charset="2"/>
              </a:rPr>
              <a:t></a:t>
            </a:r>
            <a:r>
              <a:rPr lang="en-US"/>
              <a:t>(</a:t>
            </a:r>
            <a:r>
              <a:rPr lang="en-US" b="1" i="1"/>
              <a:t>Conf</a:t>
            </a:r>
            <a:r>
              <a:rPr lang="ru-RU"/>
              <a:t>(</a:t>
            </a:r>
            <a:r>
              <a:rPr lang="en-US" i="1"/>
              <a:t>S</a:t>
            </a:r>
            <a:r>
              <a:rPr lang="en-US"/>
              <a:t>)) =</a:t>
            </a:r>
          </a:p>
          <a:p>
            <a:r>
              <a:rPr lang="en-US" b="1" i="1"/>
              <a:t>Conf</a:t>
            </a:r>
            <a:r>
              <a:rPr lang="ru-RU"/>
              <a:t>(</a:t>
            </a:r>
            <a:r>
              <a:rPr lang="en-US" b="1" i="1">
                <a:sym typeface="Symbol" pitchFamily="18" charset="2"/>
              </a:rPr>
              <a:t></a:t>
            </a:r>
            <a:r>
              <a:rPr lang="en-US"/>
              <a:t>(</a:t>
            </a:r>
            <a:r>
              <a:rPr lang="en-US" i="1"/>
              <a:t>S</a:t>
            </a:r>
            <a:r>
              <a:rPr lang="en-US"/>
              <a:t>)</a:t>
            </a:r>
            <a:r>
              <a:rPr lang="ru-RU"/>
              <a:t>)</a:t>
            </a:r>
            <a:r>
              <a:rPr lang="en-US"/>
              <a:t> </a:t>
            </a:r>
            <a:r>
              <a:rPr lang="ru-RU">
                <a:sym typeface="Symbol" pitchFamily="18" charset="2"/>
              </a:rPr>
              <a:t></a:t>
            </a:r>
            <a:r>
              <a:rPr lang="ru-RU" b="1" i="1">
                <a:sym typeface="Symbol" pitchFamily="18" charset="2"/>
              </a:rPr>
              <a:t> </a:t>
            </a:r>
            <a:r>
              <a:rPr lang="en-US"/>
              <a:t>(</a:t>
            </a:r>
            <a:r>
              <a:rPr lang="en-US" b="1" i="1"/>
              <a:t>Impl</a:t>
            </a:r>
            <a:r>
              <a:rPr lang="en-US"/>
              <a:t>)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51203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51204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51205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51206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207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208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209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21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51211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51212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/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Композиция в новой модели</a:t>
            </a:r>
            <a:r>
              <a:rPr lang="en-US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 LTS </a:t>
            </a:r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событий</a:t>
            </a:r>
            <a:endParaRPr lang="ru-RU" sz="20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214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DBA6398-79CE-42A3-AB83-0216B7936CC0}" type="slidenum">
              <a:rPr lang="ru-RU" sz="1400"/>
              <a:pPr algn="r"/>
              <a:t>19</a:t>
            </a:fld>
            <a:endParaRPr lang="ru-RU" sz="1400"/>
          </a:p>
        </p:txBody>
      </p:sp>
      <p:sp>
        <p:nvSpPr>
          <p:cNvPr id="3076" name="Text Box 72"/>
          <p:cNvSpPr txBox="1">
            <a:spLocks noChangeArrowheads="1"/>
          </p:cNvSpPr>
          <p:nvPr/>
        </p:nvSpPr>
        <p:spPr bwMode="auto">
          <a:xfrm>
            <a:off x="115888" y="954088"/>
            <a:ext cx="8494712" cy="90805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en-US"/>
              <a:t>LTS</a:t>
            </a:r>
            <a:r>
              <a:rPr lang="ru-RU"/>
              <a:t> </a:t>
            </a:r>
            <a:r>
              <a:rPr lang="ru-RU" i="1"/>
              <a:t>наблюдений</a:t>
            </a:r>
            <a:r>
              <a:rPr lang="ru-RU"/>
              <a:t> (</a:t>
            </a:r>
            <a:r>
              <a:rPr lang="en-US"/>
              <a:t>OTS</a:t>
            </a:r>
            <a:r>
              <a:rPr lang="ru-RU"/>
              <a:t>). Трассы наблюдений не аддитивны относительно композиции.</a:t>
            </a:r>
          </a:p>
          <a:p>
            <a:r>
              <a:rPr lang="ru-RU"/>
              <a:t>Например, отказ в композиционном состоянии не может быть получен как композиция</a:t>
            </a:r>
          </a:p>
          <a:p>
            <a:r>
              <a:rPr lang="ru-RU"/>
              <a:t>каких-то наблюдений в состояниях-операндах.</a:t>
            </a:r>
          </a:p>
        </p:txBody>
      </p:sp>
      <p:sp>
        <p:nvSpPr>
          <p:cNvPr id="2" name="Text Box 72"/>
          <p:cNvSpPr txBox="1">
            <a:spLocks noChangeArrowheads="1"/>
          </p:cNvSpPr>
          <p:nvPr/>
        </p:nvSpPr>
        <p:spPr bwMode="auto">
          <a:xfrm>
            <a:off x="115888" y="1943100"/>
            <a:ext cx="8872537" cy="198437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pPr marL="304800" indent="-304800"/>
            <a:r>
              <a:rPr lang="ru-RU"/>
              <a:t>Идея в том, чтобы помечать переходы </a:t>
            </a:r>
            <a:r>
              <a:rPr lang="en-US"/>
              <a:t>LTS</a:t>
            </a:r>
            <a:r>
              <a:rPr lang="ru-RU"/>
              <a:t> такими символами (</a:t>
            </a:r>
            <a:r>
              <a:rPr lang="ru-RU" i="1"/>
              <a:t>событиями</a:t>
            </a:r>
            <a:r>
              <a:rPr lang="ru-RU"/>
              <a:t>), которые</a:t>
            </a:r>
          </a:p>
          <a:p>
            <a:pPr marL="304800" indent="-304800">
              <a:buFontTx/>
              <a:buAutoNum type="arabicParenR"/>
            </a:pPr>
            <a:r>
              <a:rPr lang="ru-RU"/>
              <a:t>можно компоновать для обеспечения </a:t>
            </a:r>
            <a:r>
              <a:rPr lang="ru-RU" i="1"/>
              <a:t>свойства аддитивности</a:t>
            </a:r>
            <a:r>
              <a:rPr lang="ru-RU"/>
              <a:t>,</a:t>
            </a:r>
          </a:p>
          <a:p>
            <a:pPr marL="304800" indent="-304800">
              <a:buFontTx/>
              <a:buAutoNum type="arabicParenR"/>
            </a:pPr>
            <a:r>
              <a:rPr lang="ru-RU"/>
              <a:t>можно использовать для генерации наблюдений при тестировании (</a:t>
            </a:r>
            <a:r>
              <a:rPr lang="ru-RU" i="1"/>
              <a:t>генеративность</a:t>
            </a:r>
            <a:r>
              <a:rPr lang="ru-RU"/>
              <a:t>).</a:t>
            </a:r>
          </a:p>
          <a:p>
            <a:pPr marL="304800" indent="-304800"/>
            <a:r>
              <a:rPr lang="ru-RU"/>
              <a:t>	Переход по событию вызывает связанное с этим событием наблюдение.</a:t>
            </a:r>
          </a:p>
          <a:p>
            <a:pPr marL="304800" indent="-304800"/>
            <a:r>
              <a:rPr lang="ru-RU"/>
              <a:t>	По трассам событий вычисляются все трассы наблюдений реализации.</a:t>
            </a:r>
          </a:p>
          <a:p>
            <a:pPr marL="304800" indent="-304800">
              <a:spcBef>
                <a:spcPct val="40000"/>
              </a:spcBef>
            </a:pPr>
            <a:r>
              <a:rPr lang="ru-RU"/>
              <a:t>Такую модель можно назвать </a:t>
            </a:r>
            <a:r>
              <a:rPr lang="en-US"/>
              <a:t>LTS </a:t>
            </a:r>
            <a:r>
              <a:rPr lang="ru-RU" i="1"/>
              <a:t>событий</a:t>
            </a:r>
            <a:r>
              <a:rPr lang="ru-RU"/>
              <a:t> –  </a:t>
            </a:r>
            <a:r>
              <a:rPr lang="en-US"/>
              <a:t>ETS</a:t>
            </a:r>
            <a:r>
              <a:rPr lang="ru-RU"/>
              <a:t> (от </a:t>
            </a:r>
            <a:r>
              <a:rPr lang="en-US" i="1"/>
              <a:t>event</a:t>
            </a:r>
            <a:r>
              <a:rPr lang="en-US"/>
              <a:t> </a:t>
            </a:r>
            <a:r>
              <a:rPr lang="ru-RU"/>
              <a:t>– событие).</a:t>
            </a:r>
          </a:p>
          <a:p>
            <a:pPr marL="304800" indent="-304800"/>
            <a:r>
              <a:rPr lang="ru-RU"/>
              <a:t>Универсум событий обозначим через </a:t>
            </a:r>
            <a:r>
              <a:rPr lang="en-US" b="1" i="1"/>
              <a:t>E</a:t>
            </a:r>
            <a:r>
              <a:rPr lang="ru-RU"/>
              <a:t>.  </a:t>
            </a:r>
          </a:p>
        </p:txBody>
      </p:sp>
      <p:sp>
        <p:nvSpPr>
          <p:cNvPr id="3" name="Text Box 72"/>
          <p:cNvSpPr txBox="1">
            <a:spLocks noChangeArrowheads="1"/>
          </p:cNvSpPr>
          <p:nvPr/>
        </p:nvSpPr>
        <p:spPr bwMode="auto">
          <a:xfrm>
            <a:off x="115888" y="4022725"/>
            <a:ext cx="7666037" cy="98107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pPr marL="304800" indent="-304800"/>
            <a:r>
              <a:rPr lang="ru-RU"/>
              <a:t>Задана универсальная частично-определённая однозначная функция </a:t>
            </a:r>
            <a:r>
              <a:rPr lang="en-US" b="1" i="1"/>
              <a:t>f</a:t>
            </a:r>
            <a:r>
              <a:rPr lang="ru-RU"/>
              <a:t>:</a:t>
            </a:r>
            <a:r>
              <a:rPr lang="en-US" b="1" i="1"/>
              <a:t>E</a:t>
            </a:r>
            <a:r>
              <a:rPr lang="en-US">
                <a:sym typeface="Symbol" pitchFamily="18" charset="2"/>
              </a:rPr>
              <a:t></a:t>
            </a:r>
            <a:r>
              <a:rPr lang="en-US" b="1" i="1"/>
              <a:t>O</a:t>
            </a:r>
            <a:r>
              <a:rPr lang="ru-RU"/>
              <a:t>.</a:t>
            </a:r>
          </a:p>
          <a:p>
            <a:pPr marL="304800" indent="-304800">
              <a:spcBef>
                <a:spcPct val="30000"/>
              </a:spcBef>
            </a:pPr>
            <a:r>
              <a:rPr lang="ru-RU"/>
              <a:t>Событие из домена функции </a:t>
            </a:r>
            <a:r>
              <a:rPr lang="en-US" b="1" i="1"/>
              <a:t>f</a:t>
            </a:r>
            <a:r>
              <a:rPr lang="ru-RU"/>
              <a:t> будем называть </a:t>
            </a:r>
            <a:r>
              <a:rPr lang="ru-RU" i="1"/>
              <a:t>наблюдаемым</a:t>
            </a:r>
            <a:r>
              <a:rPr lang="ru-RU"/>
              <a:t> событием. </a:t>
            </a:r>
          </a:p>
          <a:p>
            <a:pPr marL="304800" indent="-304800"/>
            <a:r>
              <a:rPr lang="ru-RU"/>
              <a:t>Переходы выполняются только по наблюдаемым событиям.</a:t>
            </a:r>
          </a:p>
        </p:txBody>
      </p:sp>
      <p:sp>
        <p:nvSpPr>
          <p:cNvPr id="4" name="Text Box 72"/>
          <p:cNvSpPr txBox="1">
            <a:spLocks noChangeArrowheads="1"/>
          </p:cNvSpPr>
          <p:nvPr/>
        </p:nvSpPr>
        <p:spPr bwMode="auto">
          <a:xfrm>
            <a:off x="115888" y="5094288"/>
            <a:ext cx="8578850" cy="90805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pPr marL="304800" indent="-304800"/>
            <a:r>
              <a:rPr lang="ru-RU"/>
              <a:t>Функция </a:t>
            </a:r>
            <a:r>
              <a:rPr lang="en-US" b="1" i="1"/>
              <a:t>f</a:t>
            </a:r>
            <a:r>
              <a:rPr lang="ru-RU"/>
              <a:t> определяет естественное отображение </a:t>
            </a:r>
            <a:r>
              <a:rPr lang="en-US"/>
              <a:t>ETS</a:t>
            </a:r>
            <a:r>
              <a:rPr lang="ru-RU"/>
              <a:t> в </a:t>
            </a:r>
            <a:r>
              <a:rPr lang="en-US"/>
              <a:t>OTS</a:t>
            </a:r>
            <a:r>
              <a:rPr lang="ru-RU"/>
              <a:t>.</a:t>
            </a:r>
          </a:p>
          <a:p>
            <a:pPr marL="304800" indent="-304800"/>
            <a:r>
              <a:rPr lang="ru-RU"/>
              <a:t>Тестирование </a:t>
            </a:r>
            <a:r>
              <a:rPr lang="en-US"/>
              <a:t>ETS</a:t>
            </a:r>
            <a:r>
              <a:rPr lang="ru-RU"/>
              <a:t>-реализации </a:t>
            </a:r>
            <a:r>
              <a:rPr lang="en-US" i="1"/>
              <a:t>S</a:t>
            </a:r>
            <a:r>
              <a:rPr lang="ru-RU"/>
              <a:t> эквивалентно тестированию </a:t>
            </a:r>
            <a:r>
              <a:rPr lang="en-US"/>
              <a:t>OTS</a:t>
            </a:r>
            <a:r>
              <a:rPr lang="ru-RU"/>
              <a:t>-реализации </a:t>
            </a:r>
            <a:r>
              <a:rPr lang="en-US" b="1" i="1"/>
              <a:t>f</a:t>
            </a:r>
            <a:r>
              <a:rPr lang="ru-RU"/>
              <a:t>(</a:t>
            </a:r>
            <a:r>
              <a:rPr lang="en-US" i="1"/>
              <a:t>S</a:t>
            </a:r>
            <a:r>
              <a:rPr lang="ru-RU"/>
              <a:t>).</a:t>
            </a:r>
          </a:p>
          <a:p>
            <a:pPr marL="304800" indent="-304800"/>
            <a:r>
              <a:rPr lang="ru-RU"/>
              <a:t>Функция </a:t>
            </a:r>
            <a:r>
              <a:rPr lang="en-US" b="1" i="1"/>
              <a:t>f</a:t>
            </a:r>
            <a:r>
              <a:rPr lang="ru-RU"/>
              <a:t> естественно распространяется на трассы событий и множества таких трасс.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3082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3083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308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3086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87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88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89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9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3091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085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 понятия</a:t>
            </a:r>
            <a:endParaRPr lang="ru-RU" sz="200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76" name="Text Box 72"/>
          <p:cNvSpPr txBox="1">
            <a:spLocks noChangeArrowheads="1"/>
          </p:cNvSpPr>
          <p:nvPr/>
        </p:nvSpPr>
        <p:spPr bwMode="auto">
          <a:xfrm>
            <a:off x="179388" y="954088"/>
            <a:ext cx="5035550" cy="449262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 sz="1800"/>
              <a:t>Реализация = модель исследуемой системы</a:t>
            </a:r>
            <a:endParaRPr lang="ru-RU"/>
          </a:p>
        </p:txBody>
      </p:sp>
      <p:sp>
        <p:nvSpPr>
          <p:cNvPr id="3077" name="Text Box 73"/>
          <p:cNvSpPr txBox="1">
            <a:spLocks noChangeArrowheads="1"/>
          </p:cNvSpPr>
          <p:nvPr/>
        </p:nvSpPr>
        <p:spPr bwMode="auto">
          <a:xfrm>
            <a:off x="179388" y="1493838"/>
            <a:ext cx="6961187" cy="449262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 sz="1800"/>
              <a:t>Спецификация = модель, описывающая требования к системе</a:t>
            </a:r>
            <a:endParaRPr lang="ru-RU"/>
          </a:p>
        </p:txBody>
      </p:sp>
      <p:sp>
        <p:nvSpPr>
          <p:cNvPr id="3078" name="Text Box 74"/>
          <p:cNvSpPr txBox="1">
            <a:spLocks noChangeArrowheads="1"/>
          </p:cNvSpPr>
          <p:nvPr/>
        </p:nvSpPr>
        <p:spPr bwMode="auto">
          <a:xfrm>
            <a:off x="179388" y="2033588"/>
            <a:ext cx="6877050" cy="449262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 sz="1800"/>
              <a:t>Отношение </a:t>
            </a:r>
            <a:r>
              <a:rPr lang="ru-RU" sz="1800" i="1"/>
              <a:t>конформности</a:t>
            </a:r>
            <a:r>
              <a:rPr lang="ru-RU" sz="1800"/>
              <a:t>   </a:t>
            </a:r>
            <a:r>
              <a:rPr lang="ru-RU" sz="1800">
                <a:sym typeface="Symbol" pitchFamily="18" charset="2"/>
              </a:rPr>
              <a:t>   Реализации  </a:t>
            </a:r>
            <a:r>
              <a:rPr lang="ru-RU" sz="1800"/>
              <a:t>Спецификации</a:t>
            </a:r>
            <a:endParaRPr lang="ru-RU"/>
          </a:p>
        </p:txBody>
      </p:sp>
      <p:sp>
        <p:nvSpPr>
          <p:cNvPr id="3079" name="Text Box 76"/>
          <p:cNvSpPr txBox="1">
            <a:spLocks noChangeArrowheads="1"/>
          </p:cNvSpPr>
          <p:nvPr/>
        </p:nvSpPr>
        <p:spPr bwMode="auto">
          <a:xfrm>
            <a:off x="179388" y="3754438"/>
            <a:ext cx="8758237" cy="206057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126000" tIns="82800" rIns="126000" bIns="82800">
            <a:spAutoFit/>
          </a:bodyPr>
          <a:lstStyle/>
          <a:p>
            <a:pPr algn="just"/>
            <a:r>
              <a:rPr lang="ru-RU" sz="1800"/>
              <a:t>Набор тестов:</a:t>
            </a:r>
          </a:p>
          <a:p>
            <a:pPr algn="just">
              <a:spcBef>
                <a:spcPts val="600"/>
              </a:spcBef>
              <a:buFont typeface="Arial" charset="0"/>
              <a:buChar char="•"/>
            </a:pPr>
            <a:r>
              <a:rPr lang="ru-RU" sz="1800" i="1"/>
              <a:t> значимый</a:t>
            </a:r>
            <a:r>
              <a:rPr lang="ru-RU" sz="1800"/>
              <a:t>, если каждая конформная реализация его проходит,</a:t>
            </a:r>
          </a:p>
          <a:p>
            <a:pPr algn="just">
              <a:spcBef>
                <a:spcPts val="600"/>
              </a:spcBef>
              <a:buFont typeface="Arial" charset="0"/>
              <a:buChar char="•"/>
            </a:pPr>
            <a:r>
              <a:rPr lang="ru-RU" sz="1800" i="1"/>
              <a:t> исчерпывающий</a:t>
            </a:r>
            <a:r>
              <a:rPr lang="ru-RU" sz="1800"/>
              <a:t>, если каждая неконформная реализация его не проходит</a:t>
            </a:r>
          </a:p>
          <a:p>
            <a:pPr algn="just"/>
            <a:r>
              <a:rPr lang="ru-RU" sz="1800"/>
              <a:t>  (обнаруживается ошибка),</a:t>
            </a:r>
          </a:p>
          <a:p>
            <a:pPr algn="just">
              <a:spcBef>
                <a:spcPts val="600"/>
              </a:spcBef>
              <a:buFont typeface="Arial" charset="0"/>
              <a:buChar char="•"/>
            </a:pPr>
            <a:r>
              <a:rPr lang="ru-RU" sz="1800"/>
              <a:t> </a:t>
            </a:r>
            <a:r>
              <a:rPr lang="ru-RU" sz="1800" i="1"/>
              <a:t>полный</a:t>
            </a:r>
            <a:r>
              <a:rPr lang="ru-RU" sz="1800"/>
              <a:t>, если он значимый и исчерпывающий, то есть реализация проходит полный набор тестов тогда и только тогда, когда она конформна.</a:t>
            </a:r>
            <a:endParaRPr lang="ru-RU"/>
          </a:p>
        </p:txBody>
      </p:sp>
      <p:sp>
        <p:nvSpPr>
          <p:cNvPr id="3080" name="Text Box 77"/>
          <p:cNvSpPr txBox="1">
            <a:spLocks noChangeArrowheads="1"/>
          </p:cNvSpPr>
          <p:nvPr/>
        </p:nvSpPr>
        <p:spPr bwMode="auto">
          <a:xfrm>
            <a:off x="179388" y="2573338"/>
            <a:ext cx="8763000" cy="107632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 sz="1800"/>
              <a:t>Тестирование = проверка конформности в процессе эксперимента:</a:t>
            </a:r>
          </a:p>
          <a:p>
            <a:r>
              <a:rPr lang="ru-RU" sz="1800"/>
              <a:t>тест, подменяя собой окружение реализации, взаимодействует с реализацией.</a:t>
            </a:r>
          </a:p>
          <a:p>
            <a:pPr>
              <a:spcBef>
                <a:spcPts val="600"/>
              </a:spcBef>
            </a:pPr>
            <a:r>
              <a:rPr lang="ru-RU" sz="1800"/>
              <a:t>В конце выносится вердикт </a:t>
            </a:r>
            <a:r>
              <a:rPr lang="en-US" sz="1800" b="1" i="1"/>
              <a:t>pass</a:t>
            </a:r>
            <a:r>
              <a:rPr lang="en-US" sz="1800"/>
              <a:t> (</a:t>
            </a:r>
            <a:r>
              <a:rPr lang="ru-RU" sz="1800"/>
              <a:t>проходит)</a:t>
            </a:r>
            <a:r>
              <a:rPr lang="en-US" sz="1800"/>
              <a:t> </a:t>
            </a:r>
            <a:r>
              <a:rPr lang="ru-RU" sz="1800"/>
              <a:t>или </a:t>
            </a:r>
            <a:r>
              <a:rPr lang="en-US" sz="1800" b="1" i="1"/>
              <a:t>fail</a:t>
            </a:r>
            <a:r>
              <a:rPr lang="ru-RU" sz="1800"/>
              <a:t> (ошибка).</a:t>
            </a:r>
            <a:endParaRPr lang="ru-RU"/>
          </a:p>
        </p:txBody>
      </p:sp>
      <p:sp>
        <p:nvSpPr>
          <p:cNvPr id="3081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14F4D3E5-3E7B-48B4-B47D-06D8F3747FC8}" type="slidenum">
              <a:rPr lang="ru-RU" sz="1400"/>
              <a:pPr algn="r"/>
              <a:t>2</a:t>
            </a:fld>
            <a:endParaRPr lang="ru-RU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53251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53252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53253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53254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3255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3256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3257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325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5325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53260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/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Параллельная композиция событий</a:t>
            </a:r>
            <a:endParaRPr lang="ru-RU" sz="20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3262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070EF0F1-7AA6-4BD0-BFE2-2D022FB85FFC}" type="slidenum">
              <a:rPr lang="ru-RU" sz="1400"/>
              <a:pPr algn="r"/>
              <a:t>20</a:t>
            </a:fld>
            <a:endParaRPr lang="ru-RU" sz="1400"/>
          </a:p>
        </p:txBody>
      </p:sp>
      <p:sp>
        <p:nvSpPr>
          <p:cNvPr id="3076" name="Text Box 72"/>
          <p:cNvSpPr txBox="1">
            <a:spLocks noChangeArrowheads="1"/>
          </p:cNvSpPr>
          <p:nvPr/>
        </p:nvSpPr>
        <p:spPr bwMode="auto">
          <a:xfrm>
            <a:off x="115888" y="954088"/>
            <a:ext cx="8659812" cy="115252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/>
              <a:t>Композиция </a:t>
            </a:r>
            <a:r>
              <a:rPr lang="en-US"/>
              <a:t>ETS </a:t>
            </a:r>
            <a:r>
              <a:rPr lang="ru-RU"/>
              <a:t>в духе </a:t>
            </a:r>
            <a:r>
              <a:rPr lang="en-US"/>
              <a:t>CSP</a:t>
            </a:r>
            <a:r>
              <a:rPr lang="ru-RU"/>
              <a:t> (</a:t>
            </a:r>
            <a:r>
              <a:rPr lang="en-US" altLang="zh-TW" i="1">
                <a:ea typeface="新細明體" charset="-120"/>
              </a:rPr>
              <a:t>Communicating Sequential Processes</a:t>
            </a:r>
            <a:r>
              <a:rPr lang="ru-RU" altLang="zh-TW"/>
              <a:t>).</a:t>
            </a:r>
          </a:p>
          <a:p>
            <a:r>
              <a:rPr lang="ru-RU"/>
              <a:t>Будем всегда считать все кнопки синхронными, а события могут быть как синхронными,</a:t>
            </a:r>
          </a:p>
          <a:p>
            <a:r>
              <a:rPr lang="ru-RU"/>
              <a:t>так и асинхронными, что задаётся алфавитом синхронных событий </a:t>
            </a:r>
            <a:r>
              <a:rPr lang="en-US" i="1"/>
              <a:t>U</a:t>
            </a:r>
            <a:r>
              <a:rPr lang="ru-RU"/>
              <a:t>.</a:t>
            </a:r>
          </a:p>
          <a:p>
            <a:r>
              <a:rPr lang="ru-RU"/>
              <a:t>Считаем, что задана частично определённая коммутативная композиция </a:t>
            </a:r>
            <a:r>
              <a:rPr lang="en-US"/>
              <a:t>|</a:t>
            </a:r>
            <a:r>
              <a:rPr lang="en-US" i="1" baseline="-25000"/>
              <a:t>U</a:t>
            </a:r>
            <a:r>
              <a:rPr lang="en-US"/>
              <a:t>|:</a:t>
            </a:r>
            <a:r>
              <a:rPr lang="en-US" i="1"/>
              <a:t>U</a:t>
            </a:r>
            <a:r>
              <a:rPr lang="en-US">
                <a:sym typeface="Symbol" pitchFamily="18" charset="2"/>
              </a:rPr>
              <a:t></a:t>
            </a:r>
            <a:r>
              <a:rPr lang="en-US" i="1"/>
              <a:t>U</a:t>
            </a:r>
            <a:r>
              <a:rPr lang="en-US">
                <a:sym typeface="Symbol" pitchFamily="18" charset="2"/>
              </a:rPr>
              <a:t></a:t>
            </a:r>
            <a:r>
              <a:rPr lang="en-US" i="1"/>
              <a:t>U</a:t>
            </a:r>
            <a:r>
              <a:rPr lang="ru-RU"/>
              <a:t>.</a:t>
            </a:r>
          </a:p>
        </p:txBody>
      </p:sp>
      <p:sp>
        <p:nvSpPr>
          <p:cNvPr id="2" name="Text Box 72"/>
          <p:cNvSpPr txBox="1">
            <a:spLocks noChangeArrowheads="1"/>
          </p:cNvSpPr>
          <p:nvPr/>
        </p:nvSpPr>
        <p:spPr bwMode="auto">
          <a:xfrm>
            <a:off x="115888" y="2163763"/>
            <a:ext cx="8248650" cy="171450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 altLang="zh-TW" u="sng"/>
              <a:t>Композиция </a:t>
            </a:r>
            <a:r>
              <a:rPr lang="en-US" altLang="zh-TW" u="sng">
                <a:ea typeface="新細明體" charset="-120"/>
              </a:rPr>
              <a:t>ETS</a:t>
            </a:r>
            <a:r>
              <a:rPr lang="ru-RU" altLang="zh-TW"/>
              <a:t>:	Для любых состояний левого операнда </a:t>
            </a:r>
            <a:r>
              <a:rPr lang="ru-RU" altLang="zh-TW" i="1"/>
              <a:t>s</a:t>
            </a:r>
            <a:r>
              <a:rPr lang="ru-RU" altLang="zh-TW"/>
              <a:t> и </a:t>
            </a:r>
            <a:r>
              <a:rPr lang="ru-RU" altLang="zh-TW" i="1"/>
              <a:t>s`</a:t>
            </a:r>
            <a:r>
              <a:rPr lang="ru-RU" altLang="zh-TW"/>
              <a:t>,</a:t>
            </a:r>
          </a:p>
          <a:p>
            <a:pPr marL="2057400" lvl="4" indent="-228600">
              <a:spcAft>
                <a:spcPct val="30000"/>
              </a:spcAft>
            </a:pPr>
            <a:r>
              <a:rPr lang="ru-RU" altLang="zh-TW"/>
              <a:t>состояний правого операнда </a:t>
            </a:r>
            <a:r>
              <a:rPr lang="ru-RU" altLang="zh-TW" i="1"/>
              <a:t>t</a:t>
            </a:r>
            <a:r>
              <a:rPr lang="ru-RU" altLang="zh-TW"/>
              <a:t> и </a:t>
            </a:r>
            <a:r>
              <a:rPr lang="ru-RU" altLang="zh-TW" i="1"/>
              <a:t>t`</a:t>
            </a:r>
            <a:r>
              <a:rPr lang="ru-RU" altLang="zh-TW"/>
              <a:t>, событий </a:t>
            </a:r>
            <a:r>
              <a:rPr lang="ru-RU" altLang="zh-TW" i="1"/>
              <a:t>a</a:t>
            </a:r>
            <a:r>
              <a:rPr lang="ru-RU" altLang="zh-TW"/>
              <a:t> и </a:t>
            </a:r>
            <a:r>
              <a:rPr lang="ru-RU" altLang="zh-TW" i="1"/>
              <a:t>b</a:t>
            </a:r>
            <a:r>
              <a:rPr lang="ru-RU" altLang="zh-TW"/>
              <a:t>, и кнопки </a:t>
            </a:r>
            <a:r>
              <a:rPr lang="ru-RU" altLang="zh-TW" i="1"/>
              <a:t>p</a:t>
            </a:r>
            <a:r>
              <a:rPr lang="ru-RU" altLang="zh-TW"/>
              <a:t> :</a:t>
            </a:r>
          </a:p>
          <a:p>
            <a:r>
              <a:rPr lang="en-US" altLang="zh-TW" i="1">
                <a:ea typeface="新細明體" charset="-120"/>
              </a:rPr>
              <a:t>a</a:t>
            </a:r>
            <a:r>
              <a:rPr lang="ru-RU" altLang="zh-TW">
                <a:sym typeface="Symbol" pitchFamily="18" charset="2"/>
              </a:rPr>
              <a:t></a:t>
            </a:r>
            <a:r>
              <a:rPr lang="en-US" altLang="zh-TW">
                <a:ea typeface="新細明體" charset="-120"/>
              </a:rPr>
              <a:t>(</a:t>
            </a:r>
            <a:r>
              <a:rPr lang="en-US" altLang="zh-TW" b="1" i="1">
                <a:ea typeface="新細明體" charset="-120"/>
              </a:rPr>
              <a:t>E</a:t>
            </a:r>
            <a:r>
              <a:rPr lang="en-US" altLang="zh-TW">
                <a:ea typeface="新細明體" charset="-120"/>
              </a:rPr>
              <a:t>\</a:t>
            </a:r>
            <a:r>
              <a:rPr lang="en-US" altLang="zh-TW" i="1">
                <a:ea typeface="新細明體" charset="-120"/>
              </a:rPr>
              <a:t>U</a:t>
            </a:r>
            <a:r>
              <a:rPr lang="en-US" altLang="zh-TW">
                <a:ea typeface="新細明體" charset="-120"/>
              </a:rPr>
              <a:t>)</a:t>
            </a:r>
            <a:r>
              <a:rPr lang="en-US" altLang="zh-TW">
                <a:ea typeface="新細明體" charset="-120"/>
                <a:sym typeface="Symbol" pitchFamily="18" charset="2"/>
              </a:rPr>
              <a:t></a:t>
            </a:r>
            <a:r>
              <a:rPr lang="en-US" altLang="zh-TW">
                <a:ea typeface="新細明體" charset="-120"/>
              </a:rPr>
              <a:t>{</a:t>
            </a:r>
            <a:r>
              <a:rPr lang="en-US" altLang="zh-TW">
                <a:ea typeface="新細明體" charset="-120"/>
                <a:sym typeface="Symbol" pitchFamily="18" charset="2"/>
              </a:rPr>
              <a:t></a:t>
            </a:r>
            <a:r>
              <a:rPr lang="en-US" altLang="zh-TW">
                <a:ea typeface="新細明體" charset="-120"/>
              </a:rPr>
              <a:t>}	&amp; </a:t>
            </a:r>
            <a:r>
              <a:rPr lang="en-US" altLang="zh-TW" i="1">
                <a:ea typeface="新細明體" charset="-120"/>
              </a:rPr>
              <a:t>s</a:t>
            </a:r>
            <a:r>
              <a:rPr lang="ru-RU" altLang="zh-TW">
                <a:sym typeface="Euclid Symbol" pitchFamily="18" charset="2"/>
              </a:rPr>
              <a:t></a:t>
            </a:r>
            <a:r>
              <a:rPr lang="en-US" altLang="zh-TW" i="1">
                <a:ea typeface="新細明體" charset="-120"/>
              </a:rPr>
              <a:t>a</a:t>
            </a:r>
            <a:r>
              <a:rPr lang="ru-RU" altLang="zh-TW">
                <a:sym typeface="Euclid Symbol" pitchFamily="18" charset="2"/>
              </a:rPr>
              <a:t></a:t>
            </a:r>
            <a:r>
              <a:rPr lang="en-US" altLang="zh-TW" i="1">
                <a:ea typeface="新細明體" charset="-120"/>
              </a:rPr>
              <a:t>s`</a:t>
            </a:r>
            <a:r>
              <a:rPr lang="en-US" altLang="zh-TW">
                <a:ea typeface="新細明體" charset="-120"/>
              </a:rPr>
              <a:t>				</a:t>
            </a:r>
            <a:r>
              <a:rPr lang="ru-RU" altLang="zh-TW">
                <a:sym typeface="Euclid Math One" pitchFamily="18" charset="2"/>
              </a:rPr>
              <a:t></a:t>
            </a:r>
            <a:r>
              <a:rPr lang="en-US" altLang="zh-TW">
                <a:ea typeface="新細明體" charset="-120"/>
              </a:rPr>
              <a:t> </a:t>
            </a:r>
            <a:r>
              <a:rPr lang="en-US" altLang="zh-TW" i="1">
                <a:ea typeface="新細明體" charset="-120"/>
              </a:rPr>
              <a:t>st</a:t>
            </a:r>
            <a:r>
              <a:rPr lang="ru-RU" altLang="zh-TW">
                <a:sym typeface="Euclid Symbol" pitchFamily="18" charset="2"/>
              </a:rPr>
              <a:t></a:t>
            </a:r>
            <a:r>
              <a:rPr lang="en-US" altLang="zh-TW" i="1">
                <a:ea typeface="新細明體" charset="-120"/>
              </a:rPr>
              <a:t>a</a:t>
            </a:r>
            <a:r>
              <a:rPr lang="ru-RU" altLang="zh-TW">
                <a:sym typeface="Euclid Symbol" pitchFamily="18" charset="2"/>
              </a:rPr>
              <a:t></a:t>
            </a:r>
            <a:r>
              <a:rPr lang="en-US" altLang="zh-TW" i="1">
                <a:ea typeface="新細明體" charset="-120"/>
              </a:rPr>
              <a:t>s`t</a:t>
            </a:r>
            <a:r>
              <a:rPr lang="en-US" altLang="zh-TW">
                <a:ea typeface="新細明體" charset="-120"/>
              </a:rPr>
              <a:t>,</a:t>
            </a:r>
            <a:endParaRPr lang="en-US" altLang="zh-TW" i="1">
              <a:ea typeface="新細明體" charset="-120"/>
            </a:endParaRPr>
          </a:p>
          <a:p>
            <a:r>
              <a:rPr lang="en-US" altLang="zh-TW" i="1">
                <a:ea typeface="新細明體" charset="-120"/>
              </a:rPr>
              <a:t>b</a:t>
            </a:r>
            <a:r>
              <a:rPr lang="ru-RU" altLang="zh-TW">
                <a:sym typeface="Symbol" pitchFamily="18" charset="2"/>
              </a:rPr>
              <a:t></a:t>
            </a:r>
            <a:r>
              <a:rPr lang="en-US" altLang="zh-TW">
                <a:ea typeface="新細明體" charset="-120"/>
              </a:rPr>
              <a:t>(</a:t>
            </a:r>
            <a:r>
              <a:rPr lang="en-US" altLang="zh-TW" b="1" i="1">
                <a:ea typeface="新細明體" charset="-120"/>
              </a:rPr>
              <a:t>E</a:t>
            </a:r>
            <a:r>
              <a:rPr lang="en-US" altLang="zh-TW">
                <a:ea typeface="新細明體" charset="-120"/>
              </a:rPr>
              <a:t>\</a:t>
            </a:r>
            <a:r>
              <a:rPr lang="en-US" altLang="zh-TW" i="1">
                <a:ea typeface="新細明體" charset="-120"/>
              </a:rPr>
              <a:t>U</a:t>
            </a:r>
            <a:r>
              <a:rPr lang="en-US" altLang="zh-TW">
                <a:ea typeface="新細明體" charset="-120"/>
              </a:rPr>
              <a:t>)</a:t>
            </a:r>
            <a:r>
              <a:rPr lang="en-US" altLang="zh-TW">
                <a:ea typeface="新細明體" charset="-120"/>
                <a:sym typeface="Symbol" pitchFamily="18" charset="2"/>
              </a:rPr>
              <a:t></a:t>
            </a:r>
            <a:r>
              <a:rPr lang="en-US" altLang="zh-TW">
                <a:ea typeface="新細明體" charset="-120"/>
              </a:rPr>
              <a:t>{</a:t>
            </a:r>
            <a:r>
              <a:rPr lang="en-US" altLang="zh-TW">
                <a:ea typeface="新細明體" charset="-120"/>
                <a:sym typeface="Symbol" pitchFamily="18" charset="2"/>
              </a:rPr>
              <a:t></a:t>
            </a:r>
            <a:r>
              <a:rPr lang="en-US" altLang="zh-TW">
                <a:ea typeface="新細明體" charset="-120"/>
              </a:rPr>
              <a:t>}				&amp; </a:t>
            </a:r>
            <a:r>
              <a:rPr lang="en-US" altLang="zh-TW" i="1">
                <a:ea typeface="新細明體" charset="-120"/>
              </a:rPr>
              <a:t>t</a:t>
            </a:r>
            <a:r>
              <a:rPr lang="ru-RU" altLang="zh-TW">
                <a:sym typeface="Euclid Symbol" pitchFamily="18" charset="2"/>
              </a:rPr>
              <a:t></a:t>
            </a:r>
            <a:r>
              <a:rPr lang="en-US" altLang="zh-TW" i="1">
                <a:ea typeface="新細明體" charset="-120"/>
              </a:rPr>
              <a:t>b</a:t>
            </a:r>
            <a:r>
              <a:rPr lang="ru-RU" altLang="zh-TW">
                <a:sym typeface="Euclid Symbol" pitchFamily="18" charset="2"/>
              </a:rPr>
              <a:t></a:t>
            </a:r>
            <a:r>
              <a:rPr lang="en-US" altLang="zh-TW" i="1">
                <a:ea typeface="新細明體" charset="-120"/>
              </a:rPr>
              <a:t>t`</a:t>
            </a:r>
            <a:r>
              <a:rPr lang="en-US" altLang="zh-TW">
                <a:ea typeface="新細明體" charset="-120"/>
              </a:rPr>
              <a:t>		</a:t>
            </a:r>
            <a:r>
              <a:rPr lang="ru-RU" altLang="zh-TW">
                <a:sym typeface="Euclid Math One" pitchFamily="18" charset="2"/>
              </a:rPr>
              <a:t></a:t>
            </a:r>
            <a:r>
              <a:rPr lang="en-US" altLang="zh-TW">
                <a:ea typeface="新細明體" charset="-120"/>
              </a:rPr>
              <a:t> </a:t>
            </a:r>
            <a:r>
              <a:rPr lang="en-US" altLang="zh-TW" i="1">
                <a:ea typeface="新細明體" charset="-120"/>
              </a:rPr>
              <a:t>st</a:t>
            </a:r>
            <a:r>
              <a:rPr lang="ru-RU" altLang="zh-TW">
                <a:sym typeface="Euclid Symbol" pitchFamily="18" charset="2"/>
              </a:rPr>
              <a:t></a:t>
            </a:r>
            <a:r>
              <a:rPr lang="en-US" altLang="zh-TW" i="1">
                <a:ea typeface="新細明體" charset="-120"/>
              </a:rPr>
              <a:t>b</a:t>
            </a:r>
            <a:r>
              <a:rPr lang="ru-RU" altLang="zh-TW">
                <a:sym typeface="Euclid Symbol" pitchFamily="18" charset="2"/>
              </a:rPr>
              <a:t></a:t>
            </a:r>
            <a:r>
              <a:rPr lang="en-US" altLang="zh-TW" i="1">
                <a:ea typeface="新細明體" charset="-120"/>
              </a:rPr>
              <a:t>st`</a:t>
            </a:r>
            <a:r>
              <a:rPr lang="en-US" altLang="zh-TW">
                <a:ea typeface="新細明體" charset="-120"/>
              </a:rPr>
              <a:t>,</a:t>
            </a:r>
            <a:endParaRPr lang="en-US" altLang="zh-TW" i="1">
              <a:ea typeface="新細明體" charset="-120"/>
            </a:endParaRPr>
          </a:p>
          <a:p>
            <a:r>
              <a:rPr lang="en-US" altLang="zh-TW" i="1">
                <a:ea typeface="新細明體" charset="-120"/>
              </a:rPr>
              <a:t>p</a:t>
            </a:r>
            <a:r>
              <a:rPr lang="ru-RU" altLang="zh-TW" b="1" i="1">
                <a:sym typeface="Symbol" pitchFamily="18" charset="2"/>
              </a:rPr>
              <a:t></a:t>
            </a:r>
            <a:r>
              <a:rPr lang="en-US" altLang="zh-TW" b="1" i="1">
                <a:ea typeface="新細明體" charset="-120"/>
              </a:rPr>
              <a:t>B</a:t>
            </a:r>
            <a:r>
              <a:rPr lang="en-US" altLang="zh-TW">
                <a:ea typeface="新細明體" charset="-120"/>
              </a:rPr>
              <a:t>		&amp; </a:t>
            </a:r>
            <a:r>
              <a:rPr lang="en-US" altLang="zh-TW" i="1">
                <a:ea typeface="新細明體" charset="-120"/>
              </a:rPr>
              <a:t>s</a:t>
            </a:r>
            <a:r>
              <a:rPr lang="ru-RU" altLang="zh-TW">
                <a:sym typeface="Euclid Symbol" pitchFamily="18" charset="2"/>
              </a:rPr>
              <a:t></a:t>
            </a:r>
            <a:r>
              <a:rPr lang="en-US" altLang="zh-TW" i="1">
                <a:ea typeface="新細明體" charset="-120"/>
              </a:rPr>
              <a:t>p</a:t>
            </a:r>
            <a:r>
              <a:rPr lang="ru-RU" altLang="zh-TW">
                <a:sym typeface="Euclid Symbol" pitchFamily="18" charset="2"/>
              </a:rPr>
              <a:t></a:t>
            </a:r>
            <a:r>
              <a:rPr lang="en-US" altLang="zh-TW" i="1">
                <a:ea typeface="新細明體" charset="-120"/>
              </a:rPr>
              <a:t>s`</a:t>
            </a:r>
            <a:r>
              <a:rPr lang="en-US" altLang="zh-TW">
                <a:ea typeface="新細明體" charset="-120"/>
              </a:rPr>
              <a:t>		&amp; </a:t>
            </a:r>
            <a:r>
              <a:rPr lang="en-US" altLang="zh-TW" i="1">
                <a:ea typeface="新細明體" charset="-120"/>
              </a:rPr>
              <a:t>t</a:t>
            </a:r>
            <a:r>
              <a:rPr lang="ru-RU" altLang="zh-TW">
                <a:sym typeface="Euclid Symbol" pitchFamily="18" charset="2"/>
              </a:rPr>
              <a:t></a:t>
            </a:r>
            <a:r>
              <a:rPr lang="en-US" altLang="zh-TW" i="1">
                <a:ea typeface="新細明體" charset="-120"/>
              </a:rPr>
              <a:t>p</a:t>
            </a:r>
            <a:r>
              <a:rPr lang="ru-RU" altLang="zh-TW">
                <a:sym typeface="Euclid Symbol" pitchFamily="18" charset="2"/>
              </a:rPr>
              <a:t></a:t>
            </a:r>
            <a:r>
              <a:rPr lang="en-US" altLang="zh-TW" i="1">
                <a:ea typeface="新細明體" charset="-120"/>
              </a:rPr>
              <a:t>t`</a:t>
            </a:r>
            <a:r>
              <a:rPr lang="en-US" altLang="zh-TW">
                <a:ea typeface="新細明體" charset="-120"/>
              </a:rPr>
              <a:t>		</a:t>
            </a:r>
            <a:r>
              <a:rPr lang="ru-RU" altLang="zh-TW">
                <a:sym typeface="Euclid Math One" pitchFamily="18" charset="2"/>
              </a:rPr>
              <a:t></a:t>
            </a:r>
            <a:r>
              <a:rPr lang="en-US" altLang="zh-TW">
                <a:ea typeface="新細明體" charset="-120"/>
              </a:rPr>
              <a:t> </a:t>
            </a:r>
            <a:r>
              <a:rPr lang="en-US" altLang="zh-TW" i="1">
                <a:ea typeface="新細明體" charset="-120"/>
              </a:rPr>
              <a:t>st</a:t>
            </a:r>
            <a:r>
              <a:rPr lang="ru-RU" altLang="zh-TW">
                <a:sym typeface="Euclid Symbol" pitchFamily="18" charset="2"/>
              </a:rPr>
              <a:t></a:t>
            </a:r>
            <a:r>
              <a:rPr lang="en-US" altLang="zh-TW" i="1">
                <a:ea typeface="新細明體" charset="-120"/>
              </a:rPr>
              <a:t>p</a:t>
            </a:r>
            <a:r>
              <a:rPr lang="ru-RU" altLang="zh-TW">
                <a:sym typeface="Euclid Symbol" pitchFamily="18" charset="2"/>
              </a:rPr>
              <a:t></a:t>
            </a:r>
            <a:r>
              <a:rPr lang="en-US" altLang="zh-TW" i="1">
                <a:ea typeface="新細明體" charset="-120"/>
              </a:rPr>
              <a:t>s`t`</a:t>
            </a:r>
            <a:r>
              <a:rPr lang="en-US" altLang="zh-TW">
                <a:ea typeface="新細明體" charset="-120"/>
              </a:rPr>
              <a:t>.</a:t>
            </a:r>
          </a:p>
          <a:p>
            <a:r>
              <a:rPr lang="en-US" altLang="zh-TW">
                <a:ea typeface="新細明體" charset="-120"/>
              </a:rPr>
              <a:t>(</a:t>
            </a:r>
            <a:r>
              <a:rPr lang="en-US" altLang="zh-TW" i="1">
                <a:ea typeface="新細明體" charset="-120"/>
              </a:rPr>
              <a:t>a</a:t>
            </a:r>
            <a:r>
              <a:rPr lang="en-US" altLang="zh-TW">
                <a:ea typeface="新細明體" charset="-120"/>
              </a:rPr>
              <a:t>,</a:t>
            </a:r>
            <a:r>
              <a:rPr lang="en-US" altLang="zh-TW" i="1">
                <a:ea typeface="新細明體" charset="-120"/>
              </a:rPr>
              <a:t>b</a:t>
            </a:r>
            <a:r>
              <a:rPr lang="en-US" altLang="zh-TW">
                <a:ea typeface="新細明體" charset="-120"/>
              </a:rPr>
              <a:t>)</a:t>
            </a:r>
            <a:r>
              <a:rPr lang="ru-RU" altLang="zh-TW" b="1" i="1">
                <a:sym typeface="Symbol" pitchFamily="18" charset="2"/>
              </a:rPr>
              <a:t></a:t>
            </a:r>
            <a:r>
              <a:rPr lang="en-US" altLang="zh-TW" b="1" i="1">
                <a:ea typeface="新細明體" charset="-120"/>
              </a:rPr>
              <a:t>Dom</a:t>
            </a:r>
            <a:r>
              <a:rPr lang="en-US" altLang="zh-TW">
                <a:ea typeface="新細明體" charset="-120"/>
              </a:rPr>
              <a:t>(|</a:t>
            </a:r>
            <a:r>
              <a:rPr lang="en-US" altLang="zh-TW" i="1" baseline="-25000">
                <a:ea typeface="新細明體" charset="-120"/>
              </a:rPr>
              <a:t>U</a:t>
            </a:r>
            <a:r>
              <a:rPr lang="en-US" altLang="zh-TW">
                <a:ea typeface="新細明體" charset="-120"/>
              </a:rPr>
              <a:t>|)	&amp; </a:t>
            </a:r>
            <a:r>
              <a:rPr lang="en-US" altLang="zh-TW" i="1">
                <a:ea typeface="新細明體" charset="-120"/>
              </a:rPr>
              <a:t>s</a:t>
            </a:r>
            <a:r>
              <a:rPr lang="ru-RU" altLang="zh-TW">
                <a:sym typeface="Euclid Symbol" pitchFamily="18" charset="2"/>
              </a:rPr>
              <a:t></a:t>
            </a:r>
            <a:r>
              <a:rPr lang="en-US" altLang="zh-TW" i="1">
                <a:ea typeface="新細明體" charset="-120"/>
              </a:rPr>
              <a:t>a</a:t>
            </a:r>
            <a:r>
              <a:rPr lang="ru-RU" altLang="zh-TW">
                <a:sym typeface="Euclid Symbol" pitchFamily="18" charset="2"/>
              </a:rPr>
              <a:t></a:t>
            </a:r>
            <a:r>
              <a:rPr lang="en-US" altLang="zh-TW" i="1">
                <a:ea typeface="新細明體" charset="-120"/>
              </a:rPr>
              <a:t>s`</a:t>
            </a:r>
            <a:r>
              <a:rPr lang="en-US" altLang="zh-TW">
                <a:ea typeface="新細明體" charset="-120"/>
              </a:rPr>
              <a:t>		&amp; </a:t>
            </a:r>
            <a:r>
              <a:rPr lang="en-US" altLang="zh-TW" i="1">
                <a:ea typeface="新細明體" charset="-120"/>
              </a:rPr>
              <a:t>t</a:t>
            </a:r>
            <a:r>
              <a:rPr lang="ru-RU" altLang="zh-TW">
                <a:sym typeface="Euclid Symbol" pitchFamily="18" charset="2"/>
              </a:rPr>
              <a:t></a:t>
            </a:r>
            <a:r>
              <a:rPr lang="en-US" altLang="zh-TW" i="1">
                <a:ea typeface="新細明體" charset="-120"/>
              </a:rPr>
              <a:t>b</a:t>
            </a:r>
            <a:r>
              <a:rPr lang="ru-RU" altLang="zh-TW">
                <a:sym typeface="Euclid Symbol" pitchFamily="18" charset="2"/>
              </a:rPr>
              <a:t></a:t>
            </a:r>
            <a:r>
              <a:rPr lang="en-US" altLang="zh-TW" i="1">
                <a:ea typeface="新細明體" charset="-120"/>
              </a:rPr>
              <a:t>t`</a:t>
            </a:r>
            <a:r>
              <a:rPr lang="en-US" altLang="zh-TW">
                <a:ea typeface="新細明體" charset="-120"/>
              </a:rPr>
              <a:t>		</a:t>
            </a:r>
            <a:r>
              <a:rPr lang="ru-RU" altLang="zh-TW">
                <a:sym typeface="Euclid Math One" pitchFamily="18" charset="2"/>
              </a:rPr>
              <a:t></a:t>
            </a:r>
            <a:r>
              <a:rPr lang="en-US" altLang="zh-TW">
                <a:ea typeface="新細明體" charset="-120"/>
              </a:rPr>
              <a:t> </a:t>
            </a:r>
            <a:r>
              <a:rPr lang="en-US" altLang="zh-TW" i="1">
                <a:ea typeface="新細明體" charset="-120"/>
              </a:rPr>
              <a:t>st</a:t>
            </a:r>
            <a:r>
              <a:rPr lang="ru-RU" altLang="zh-TW">
                <a:sym typeface="Euclid Symbol" pitchFamily="18" charset="2"/>
              </a:rPr>
              <a:t></a:t>
            </a:r>
            <a:r>
              <a:rPr lang="en-US" altLang="zh-TW" i="1">
                <a:ea typeface="新細明體" charset="-120"/>
              </a:rPr>
              <a:t>a</a:t>
            </a:r>
            <a:r>
              <a:rPr lang="en-US" altLang="zh-TW">
                <a:ea typeface="新細明體" charset="-120"/>
              </a:rPr>
              <a:t>|</a:t>
            </a:r>
            <a:r>
              <a:rPr lang="en-US" altLang="zh-TW" i="1" baseline="-25000">
                <a:ea typeface="新細明體" charset="-120"/>
              </a:rPr>
              <a:t>U</a:t>
            </a:r>
            <a:r>
              <a:rPr lang="en-US" altLang="zh-TW">
                <a:ea typeface="新細明體" charset="-120"/>
              </a:rPr>
              <a:t>|</a:t>
            </a:r>
            <a:r>
              <a:rPr lang="en-US" altLang="zh-TW" i="1">
                <a:ea typeface="新細明體" charset="-120"/>
              </a:rPr>
              <a:t>b</a:t>
            </a:r>
            <a:r>
              <a:rPr lang="ru-RU" altLang="zh-TW">
                <a:sym typeface="Euclid Symbol" pitchFamily="18" charset="2"/>
              </a:rPr>
              <a:t></a:t>
            </a:r>
            <a:r>
              <a:rPr lang="en-US" altLang="zh-TW" i="1">
                <a:ea typeface="新細明體" charset="-120"/>
              </a:rPr>
              <a:t>s`t`</a:t>
            </a:r>
            <a:r>
              <a:rPr lang="en-US" altLang="zh-TW">
                <a:ea typeface="新細明體" charset="-120"/>
              </a:rPr>
              <a:t>.</a:t>
            </a:r>
            <a:r>
              <a:rPr lang="ru-RU" altLang="zh-TW"/>
              <a:t> </a:t>
            </a:r>
          </a:p>
        </p:txBody>
      </p:sp>
      <p:sp>
        <p:nvSpPr>
          <p:cNvPr id="3" name="Text Box 72"/>
          <p:cNvSpPr txBox="1">
            <a:spLocks noChangeArrowheads="1"/>
          </p:cNvSpPr>
          <p:nvPr/>
        </p:nvSpPr>
        <p:spPr bwMode="auto">
          <a:xfrm>
            <a:off x="115888" y="3940175"/>
            <a:ext cx="7961312" cy="171450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pPr>
              <a:spcAft>
                <a:spcPct val="30000"/>
              </a:spcAft>
            </a:pPr>
            <a:r>
              <a:rPr lang="ru-RU" altLang="zh-TW" u="sng"/>
              <a:t>Композиция трасс событий</a:t>
            </a:r>
            <a:r>
              <a:rPr lang="ru-RU" altLang="zh-TW"/>
              <a:t>: Для любых трасс </a:t>
            </a:r>
            <a:r>
              <a:rPr lang="ru-RU" altLang="zh-TW">
                <a:sym typeface="Symbol" pitchFamily="18" charset="2"/>
              </a:rPr>
              <a:t></a:t>
            </a:r>
            <a:r>
              <a:rPr lang="ru-RU" altLang="zh-TW"/>
              <a:t>,</a:t>
            </a:r>
            <a:r>
              <a:rPr lang="ru-RU" altLang="zh-TW">
                <a:sym typeface="Symbol" pitchFamily="18" charset="2"/>
              </a:rPr>
              <a:t></a:t>
            </a:r>
            <a:r>
              <a:rPr lang="ru-RU" altLang="zh-TW" baseline="-25000"/>
              <a:t>1</a:t>
            </a:r>
            <a:r>
              <a:rPr lang="ru-RU" altLang="zh-TW"/>
              <a:t>,</a:t>
            </a:r>
            <a:r>
              <a:rPr lang="ru-RU" altLang="zh-TW">
                <a:sym typeface="Symbol" pitchFamily="18" charset="2"/>
              </a:rPr>
              <a:t></a:t>
            </a:r>
            <a:r>
              <a:rPr lang="ru-RU" altLang="zh-TW" baseline="-25000"/>
              <a:t>2</a:t>
            </a:r>
            <a:r>
              <a:rPr lang="ru-RU" altLang="zh-TW"/>
              <a:t> , событий </a:t>
            </a:r>
            <a:r>
              <a:rPr lang="en-US" altLang="zh-TW" i="1">
                <a:ea typeface="新細明體" charset="-120"/>
              </a:rPr>
              <a:t>a</a:t>
            </a:r>
            <a:r>
              <a:rPr lang="en-US" altLang="zh-TW">
                <a:ea typeface="新細明體" charset="-120"/>
              </a:rPr>
              <a:t> </a:t>
            </a:r>
            <a:r>
              <a:rPr lang="ru-RU" altLang="zh-TW"/>
              <a:t>и </a:t>
            </a:r>
            <a:r>
              <a:rPr lang="en-US" altLang="zh-TW" i="1">
                <a:ea typeface="新細明體" charset="-120"/>
              </a:rPr>
              <a:t>b</a:t>
            </a:r>
            <a:r>
              <a:rPr lang="ru-RU" altLang="zh-TW"/>
              <a:t>, и кнопки </a:t>
            </a:r>
            <a:r>
              <a:rPr lang="en-US" altLang="zh-TW" i="1">
                <a:ea typeface="新細明體" charset="-120"/>
              </a:rPr>
              <a:t>p</a:t>
            </a:r>
            <a:r>
              <a:rPr lang="ru-RU" altLang="zh-TW"/>
              <a:t> :</a:t>
            </a:r>
          </a:p>
          <a:p>
            <a:r>
              <a:rPr lang="ru-RU" altLang="zh-TW"/>
              <a:t>				</a:t>
            </a:r>
            <a:r>
              <a:rPr lang="ru-RU" altLang="zh-TW">
                <a:sym typeface="Euclid Math One" pitchFamily="18" charset="2"/>
              </a:rPr>
              <a:t></a:t>
            </a:r>
            <a:r>
              <a:rPr lang="en-US" altLang="zh-TW">
                <a:ea typeface="新細明體" charset="-120"/>
              </a:rPr>
              <a:t> </a:t>
            </a:r>
            <a:r>
              <a:rPr lang="ru-RU" altLang="zh-TW">
                <a:sym typeface="Euclid Math One" pitchFamily="18" charset="2"/>
              </a:rPr>
              <a:t></a:t>
            </a:r>
            <a:r>
              <a:rPr lang="ru-RU" altLang="zh-TW">
                <a:sym typeface="Symbol" pitchFamily="18" charset="2"/>
              </a:rPr>
              <a:t></a:t>
            </a:r>
            <a:r>
              <a:rPr lang="ru-RU" altLang="zh-TW">
                <a:sym typeface="Euclid Math One" pitchFamily="18" charset="2"/>
              </a:rPr>
              <a:t></a:t>
            </a:r>
            <a:r>
              <a:rPr lang="en-US" altLang="zh-TW">
                <a:ea typeface="新細明體" charset="-120"/>
              </a:rPr>
              <a:t>|</a:t>
            </a:r>
            <a:r>
              <a:rPr lang="en-US" altLang="zh-TW" i="1">
                <a:ea typeface="新細明體" charset="-120"/>
              </a:rPr>
              <a:t>U</a:t>
            </a:r>
            <a:r>
              <a:rPr lang="en-US" altLang="zh-TW">
                <a:ea typeface="新細明體" charset="-120"/>
              </a:rPr>
              <a:t>|</a:t>
            </a:r>
            <a:r>
              <a:rPr lang="ru-RU" altLang="zh-TW">
                <a:sym typeface="Euclid Math One" pitchFamily="18" charset="2"/>
              </a:rPr>
              <a:t></a:t>
            </a:r>
            <a:r>
              <a:rPr lang="en-US" altLang="zh-TW">
                <a:ea typeface="新細明體" charset="-120"/>
              </a:rPr>
              <a:t>,</a:t>
            </a:r>
            <a:endParaRPr lang="ru-RU" altLang="zh-TW">
              <a:sym typeface="Symbol" pitchFamily="18" charset="2"/>
            </a:endParaRPr>
          </a:p>
          <a:p>
            <a:r>
              <a:rPr lang="ru-RU" altLang="zh-TW">
                <a:sym typeface="Symbol" pitchFamily="18" charset="2"/>
              </a:rPr>
              <a:t></a:t>
            </a:r>
            <a:r>
              <a:rPr lang="en-US" altLang="zh-TW">
                <a:ea typeface="新細明體" charset="-120"/>
              </a:rPr>
              <a:t>=</a:t>
            </a:r>
            <a:r>
              <a:rPr lang="ru-RU" altLang="zh-TW">
                <a:sym typeface="Symbol" pitchFamily="18" charset="2"/>
              </a:rPr>
              <a:t></a:t>
            </a:r>
            <a:r>
              <a:rPr lang="en-US" altLang="zh-TW" baseline="-25000">
                <a:ea typeface="新細明體" charset="-120"/>
              </a:rPr>
              <a:t>1</a:t>
            </a:r>
            <a:r>
              <a:rPr lang="en-US" altLang="zh-TW">
                <a:ea typeface="新細明體" charset="-120"/>
              </a:rPr>
              <a:t>|</a:t>
            </a:r>
            <a:r>
              <a:rPr lang="en-US" altLang="zh-TW" i="1">
                <a:ea typeface="新細明體" charset="-120"/>
              </a:rPr>
              <a:t>U</a:t>
            </a:r>
            <a:r>
              <a:rPr lang="en-US" altLang="zh-TW">
                <a:ea typeface="新細明體" charset="-120"/>
              </a:rPr>
              <a:t>|</a:t>
            </a:r>
            <a:r>
              <a:rPr lang="ru-RU" altLang="zh-TW">
                <a:sym typeface="Symbol" pitchFamily="18" charset="2"/>
              </a:rPr>
              <a:t></a:t>
            </a:r>
            <a:r>
              <a:rPr lang="en-US" altLang="zh-TW" baseline="-25000">
                <a:ea typeface="新細明體" charset="-120"/>
              </a:rPr>
              <a:t>2</a:t>
            </a:r>
            <a:r>
              <a:rPr lang="en-US" altLang="zh-TW">
                <a:ea typeface="新細明體" charset="-120"/>
              </a:rPr>
              <a:t>	</a:t>
            </a:r>
            <a:r>
              <a:rPr lang="ru-RU" altLang="zh-TW"/>
              <a:t>	</a:t>
            </a:r>
            <a:r>
              <a:rPr lang="en-US" altLang="zh-TW">
                <a:ea typeface="新細明體" charset="-120"/>
              </a:rPr>
              <a:t>&amp; </a:t>
            </a:r>
            <a:r>
              <a:rPr lang="en-US" altLang="zh-TW" i="1">
                <a:ea typeface="新細明體" charset="-120"/>
              </a:rPr>
              <a:t>a</a:t>
            </a:r>
            <a:r>
              <a:rPr lang="ru-RU" altLang="zh-TW">
                <a:sym typeface="Symbol" pitchFamily="18" charset="2"/>
              </a:rPr>
              <a:t></a:t>
            </a:r>
            <a:r>
              <a:rPr lang="en-US" altLang="zh-TW" b="1" i="1">
                <a:ea typeface="新細明體" charset="-120"/>
              </a:rPr>
              <a:t>E</a:t>
            </a:r>
            <a:r>
              <a:rPr lang="en-US" altLang="zh-TW">
                <a:ea typeface="新細明體" charset="-120"/>
              </a:rPr>
              <a:t>\</a:t>
            </a:r>
            <a:r>
              <a:rPr lang="en-US" altLang="zh-TW" i="1">
                <a:ea typeface="新細明體" charset="-120"/>
              </a:rPr>
              <a:t>U</a:t>
            </a:r>
            <a:r>
              <a:rPr lang="en-US" altLang="zh-TW">
                <a:ea typeface="新細明體" charset="-120"/>
              </a:rPr>
              <a:t>		</a:t>
            </a:r>
            <a:r>
              <a:rPr lang="ru-RU" altLang="zh-TW">
                <a:sym typeface="Euclid Math One" pitchFamily="18" charset="2"/>
              </a:rPr>
              <a:t></a:t>
            </a:r>
            <a:r>
              <a:rPr lang="en-US" altLang="zh-TW">
                <a:ea typeface="新細明體" charset="-120"/>
              </a:rPr>
              <a:t> </a:t>
            </a:r>
            <a:r>
              <a:rPr lang="ru-RU" altLang="zh-TW">
                <a:sym typeface="Symbol" pitchFamily="18" charset="2"/>
              </a:rPr>
              <a:t></a:t>
            </a:r>
            <a:r>
              <a:rPr lang="en-US" altLang="zh-TW" i="1">
                <a:ea typeface="新細明體" charset="-120"/>
              </a:rPr>
              <a:t>a</a:t>
            </a:r>
            <a:r>
              <a:rPr lang="ru-RU" altLang="zh-TW">
                <a:sym typeface="Symbol" pitchFamily="18" charset="2"/>
              </a:rPr>
              <a:t></a:t>
            </a:r>
            <a:r>
              <a:rPr lang="en-US" altLang="zh-TW">
                <a:ea typeface="新細明體" charset="-120"/>
              </a:rPr>
              <a:t>(</a:t>
            </a:r>
            <a:r>
              <a:rPr lang="ru-RU" altLang="zh-TW">
                <a:sym typeface="Symbol" pitchFamily="18" charset="2"/>
              </a:rPr>
              <a:t></a:t>
            </a:r>
            <a:r>
              <a:rPr lang="en-US" altLang="zh-TW" baseline="-25000">
                <a:ea typeface="新細明體" charset="-120"/>
              </a:rPr>
              <a:t>1</a:t>
            </a:r>
            <a:r>
              <a:rPr lang="ru-RU" altLang="zh-TW">
                <a:sym typeface="Symbol" pitchFamily="18" charset="2"/>
              </a:rPr>
              <a:t></a:t>
            </a:r>
            <a:r>
              <a:rPr lang="en-US" altLang="zh-TW" i="1">
                <a:ea typeface="新細明體" charset="-120"/>
              </a:rPr>
              <a:t>a</a:t>
            </a:r>
            <a:r>
              <a:rPr lang="en-US" altLang="zh-TW">
                <a:ea typeface="新細明體" charset="-120"/>
              </a:rPr>
              <a:t>)|</a:t>
            </a:r>
            <a:r>
              <a:rPr lang="en-US" altLang="zh-TW" i="1" baseline="-25000">
                <a:ea typeface="新細明體" charset="-120"/>
              </a:rPr>
              <a:t>U</a:t>
            </a:r>
            <a:r>
              <a:rPr lang="en-US" altLang="zh-TW">
                <a:ea typeface="新細明體" charset="-120"/>
              </a:rPr>
              <a:t>|</a:t>
            </a:r>
            <a:r>
              <a:rPr lang="ru-RU" altLang="zh-TW">
                <a:sym typeface="Symbol" pitchFamily="18" charset="2"/>
              </a:rPr>
              <a:t></a:t>
            </a:r>
            <a:r>
              <a:rPr lang="en-US" altLang="zh-TW" baseline="-25000">
                <a:ea typeface="新細明體" charset="-120"/>
              </a:rPr>
              <a:t>2</a:t>
            </a:r>
            <a:r>
              <a:rPr lang="en-US" altLang="zh-TW">
                <a:ea typeface="新細明體" charset="-120"/>
              </a:rPr>
              <a:t>,</a:t>
            </a:r>
            <a:endParaRPr lang="ru-RU" altLang="zh-TW">
              <a:sym typeface="Symbol" pitchFamily="18" charset="2"/>
            </a:endParaRPr>
          </a:p>
          <a:p>
            <a:r>
              <a:rPr lang="ru-RU" altLang="zh-TW">
                <a:sym typeface="Symbol" pitchFamily="18" charset="2"/>
              </a:rPr>
              <a:t></a:t>
            </a:r>
            <a:r>
              <a:rPr lang="en-US" altLang="zh-TW">
                <a:ea typeface="新細明體" charset="-120"/>
              </a:rPr>
              <a:t>=</a:t>
            </a:r>
            <a:r>
              <a:rPr lang="ru-RU" altLang="zh-TW">
                <a:sym typeface="Symbol" pitchFamily="18" charset="2"/>
              </a:rPr>
              <a:t></a:t>
            </a:r>
            <a:r>
              <a:rPr lang="en-US" altLang="zh-TW" baseline="-25000">
                <a:ea typeface="新細明體" charset="-120"/>
              </a:rPr>
              <a:t>1</a:t>
            </a:r>
            <a:r>
              <a:rPr lang="en-US" altLang="zh-TW">
                <a:ea typeface="新細明體" charset="-120"/>
              </a:rPr>
              <a:t>|</a:t>
            </a:r>
            <a:r>
              <a:rPr lang="en-US" altLang="zh-TW" i="1">
                <a:ea typeface="新細明體" charset="-120"/>
              </a:rPr>
              <a:t>U</a:t>
            </a:r>
            <a:r>
              <a:rPr lang="en-US" altLang="zh-TW">
                <a:ea typeface="新細明體" charset="-120"/>
              </a:rPr>
              <a:t>|</a:t>
            </a:r>
            <a:r>
              <a:rPr lang="ru-RU" altLang="zh-TW">
                <a:sym typeface="Symbol" pitchFamily="18" charset="2"/>
              </a:rPr>
              <a:t></a:t>
            </a:r>
            <a:r>
              <a:rPr lang="en-US" altLang="zh-TW" baseline="-25000">
                <a:ea typeface="新細明體" charset="-120"/>
              </a:rPr>
              <a:t>2</a:t>
            </a:r>
            <a:r>
              <a:rPr lang="en-US" altLang="zh-TW">
                <a:ea typeface="新細明體" charset="-120"/>
              </a:rPr>
              <a:t>	</a:t>
            </a:r>
            <a:r>
              <a:rPr lang="ru-RU" altLang="zh-TW"/>
              <a:t>	</a:t>
            </a:r>
            <a:r>
              <a:rPr lang="en-US" altLang="zh-TW">
                <a:ea typeface="新細明體" charset="-120"/>
              </a:rPr>
              <a:t>&amp; </a:t>
            </a:r>
            <a:r>
              <a:rPr lang="en-US" altLang="zh-TW" i="1">
                <a:ea typeface="新細明體" charset="-120"/>
              </a:rPr>
              <a:t>a</a:t>
            </a:r>
            <a:r>
              <a:rPr lang="ru-RU" altLang="zh-TW">
                <a:sym typeface="Symbol" pitchFamily="18" charset="2"/>
              </a:rPr>
              <a:t></a:t>
            </a:r>
            <a:r>
              <a:rPr lang="en-US" altLang="zh-TW" b="1" i="1">
                <a:ea typeface="新細明體" charset="-120"/>
              </a:rPr>
              <a:t>E</a:t>
            </a:r>
            <a:r>
              <a:rPr lang="en-US" altLang="zh-TW">
                <a:ea typeface="新細明體" charset="-120"/>
              </a:rPr>
              <a:t>\</a:t>
            </a:r>
            <a:r>
              <a:rPr lang="en-US" altLang="zh-TW" i="1">
                <a:ea typeface="新細明體" charset="-120"/>
              </a:rPr>
              <a:t>U</a:t>
            </a:r>
            <a:r>
              <a:rPr lang="en-US" altLang="zh-TW">
                <a:ea typeface="新細明體" charset="-120"/>
              </a:rPr>
              <a:t>		</a:t>
            </a:r>
            <a:r>
              <a:rPr lang="ru-RU" altLang="zh-TW">
                <a:sym typeface="Euclid Math One" pitchFamily="18" charset="2"/>
              </a:rPr>
              <a:t></a:t>
            </a:r>
            <a:r>
              <a:rPr lang="en-US" altLang="zh-TW">
                <a:ea typeface="新細明體" charset="-120"/>
              </a:rPr>
              <a:t> </a:t>
            </a:r>
            <a:r>
              <a:rPr lang="ru-RU" altLang="zh-TW">
                <a:sym typeface="Symbol" pitchFamily="18" charset="2"/>
              </a:rPr>
              <a:t></a:t>
            </a:r>
            <a:r>
              <a:rPr lang="en-US" altLang="zh-TW" i="1">
                <a:ea typeface="新細明體" charset="-120"/>
              </a:rPr>
              <a:t>b</a:t>
            </a:r>
            <a:r>
              <a:rPr lang="ru-RU" altLang="zh-TW">
                <a:sym typeface="Symbol" pitchFamily="18" charset="2"/>
              </a:rPr>
              <a:t></a:t>
            </a:r>
            <a:r>
              <a:rPr lang="en-US" altLang="zh-TW" baseline="-25000">
                <a:ea typeface="新細明體" charset="-120"/>
              </a:rPr>
              <a:t>1</a:t>
            </a:r>
            <a:r>
              <a:rPr lang="en-US" altLang="zh-TW">
                <a:ea typeface="新細明體" charset="-120"/>
              </a:rPr>
              <a:t>|</a:t>
            </a:r>
            <a:r>
              <a:rPr lang="en-US" altLang="zh-TW" i="1" baseline="-25000">
                <a:ea typeface="新細明體" charset="-120"/>
              </a:rPr>
              <a:t>U</a:t>
            </a:r>
            <a:r>
              <a:rPr lang="en-US" altLang="zh-TW">
                <a:ea typeface="新細明體" charset="-120"/>
              </a:rPr>
              <a:t>|(</a:t>
            </a:r>
            <a:r>
              <a:rPr lang="ru-RU" altLang="zh-TW">
                <a:sym typeface="Symbol" pitchFamily="18" charset="2"/>
              </a:rPr>
              <a:t></a:t>
            </a:r>
            <a:r>
              <a:rPr lang="en-US" altLang="zh-TW" baseline="-25000">
                <a:ea typeface="新細明體" charset="-120"/>
              </a:rPr>
              <a:t>2</a:t>
            </a:r>
            <a:r>
              <a:rPr lang="ru-RU" altLang="zh-TW">
                <a:sym typeface="Symbol" pitchFamily="18" charset="2"/>
              </a:rPr>
              <a:t></a:t>
            </a:r>
            <a:r>
              <a:rPr lang="en-US" altLang="zh-TW" i="1">
                <a:ea typeface="新細明體" charset="-120"/>
              </a:rPr>
              <a:t>b</a:t>
            </a:r>
            <a:r>
              <a:rPr lang="en-US" altLang="zh-TW">
                <a:ea typeface="新細明體" charset="-120"/>
              </a:rPr>
              <a:t>),</a:t>
            </a:r>
            <a:endParaRPr lang="ru-RU" altLang="zh-TW">
              <a:sym typeface="Symbol" pitchFamily="18" charset="2"/>
            </a:endParaRPr>
          </a:p>
          <a:p>
            <a:r>
              <a:rPr lang="ru-RU" altLang="zh-TW">
                <a:sym typeface="Symbol" pitchFamily="18" charset="2"/>
              </a:rPr>
              <a:t></a:t>
            </a:r>
            <a:r>
              <a:rPr lang="en-US" altLang="zh-TW">
                <a:ea typeface="新細明體" charset="-120"/>
              </a:rPr>
              <a:t>=</a:t>
            </a:r>
            <a:r>
              <a:rPr lang="ru-RU" altLang="zh-TW">
                <a:sym typeface="Symbol" pitchFamily="18" charset="2"/>
              </a:rPr>
              <a:t></a:t>
            </a:r>
            <a:r>
              <a:rPr lang="en-US" altLang="zh-TW" baseline="-25000">
                <a:ea typeface="新細明體" charset="-120"/>
              </a:rPr>
              <a:t>1</a:t>
            </a:r>
            <a:r>
              <a:rPr lang="en-US" altLang="zh-TW">
                <a:ea typeface="新細明體" charset="-120"/>
              </a:rPr>
              <a:t>|</a:t>
            </a:r>
            <a:r>
              <a:rPr lang="en-US" altLang="zh-TW" i="1">
                <a:ea typeface="新細明體" charset="-120"/>
              </a:rPr>
              <a:t>U</a:t>
            </a:r>
            <a:r>
              <a:rPr lang="en-US" altLang="zh-TW">
                <a:ea typeface="新細明體" charset="-120"/>
              </a:rPr>
              <a:t>|</a:t>
            </a:r>
            <a:r>
              <a:rPr lang="ru-RU" altLang="zh-TW">
                <a:sym typeface="Symbol" pitchFamily="18" charset="2"/>
              </a:rPr>
              <a:t></a:t>
            </a:r>
            <a:r>
              <a:rPr lang="en-US" altLang="zh-TW" baseline="-25000">
                <a:ea typeface="新細明體" charset="-120"/>
              </a:rPr>
              <a:t>2</a:t>
            </a:r>
            <a:r>
              <a:rPr lang="en-US" altLang="zh-TW">
                <a:ea typeface="新細明體" charset="-120"/>
              </a:rPr>
              <a:t>	</a:t>
            </a:r>
            <a:r>
              <a:rPr lang="ru-RU" altLang="zh-TW"/>
              <a:t>	</a:t>
            </a:r>
            <a:r>
              <a:rPr lang="en-US" altLang="zh-TW">
                <a:ea typeface="新細明體" charset="-120"/>
              </a:rPr>
              <a:t>&amp; </a:t>
            </a:r>
            <a:r>
              <a:rPr lang="en-US" altLang="zh-TW" i="1">
                <a:ea typeface="新細明體" charset="-120"/>
              </a:rPr>
              <a:t>p</a:t>
            </a:r>
            <a:r>
              <a:rPr lang="ru-RU" altLang="zh-TW">
                <a:sym typeface="Symbol" pitchFamily="18" charset="2"/>
              </a:rPr>
              <a:t></a:t>
            </a:r>
            <a:r>
              <a:rPr lang="en-US" altLang="zh-TW" b="1" i="1">
                <a:ea typeface="新細明體" charset="-120"/>
              </a:rPr>
              <a:t>B</a:t>
            </a:r>
            <a:r>
              <a:rPr lang="en-US" altLang="zh-TW">
                <a:ea typeface="新細明體" charset="-120"/>
              </a:rPr>
              <a:t>		</a:t>
            </a:r>
            <a:r>
              <a:rPr lang="ru-RU" altLang="zh-TW">
                <a:sym typeface="Euclid Math One" pitchFamily="18" charset="2"/>
              </a:rPr>
              <a:t></a:t>
            </a:r>
            <a:r>
              <a:rPr lang="en-US" altLang="zh-TW">
                <a:ea typeface="新細明體" charset="-120"/>
              </a:rPr>
              <a:t> </a:t>
            </a:r>
            <a:r>
              <a:rPr lang="ru-RU" altLang="zh-TW">
                <a:sym typeface="Symbol" pitchFamily="18" charset="2"/>
              </a:rPr>
              <a:t></a:t>
            </a:r>
            <a:r>
              <a:rPr lang="en-US" altLang="zh-TW" i="1">
                <a:ea typeface="新細明體" charset="-120"/>
              </a:rPr>
              <a:t>p</a:t>
            </a:r>
            <a:r>
              <a:rPr lang="ru-RU" altLang="zh-TW">
                <a:sym typeface="Symbol" pitchFamily="18" charset="2"/>
              </a:rPr>
              <a:t></a:t>
            </a:r>
            <a:r>
              <a:rPr lang="en-US" altLang="zh-TW">
                <a:ea typeface="新細明體" charset="-120"/>
              </a:rPr>
              <a:t>(</a:t>
            </a:r>
            <a:r>
              <a:rPr lang="ru-RU" altLang="zh-TW">
                <a:sym typeface="Symbol" pitchFamily="18" charset="2"/>
              </a:rPr>
              <a:t></a:t>
            </a:r>
            <a:r>
              <a:rPr lang="en-US" altLang="zh-TW" baseline="-25000">
                <a:ea typeface="新細明體" charset="-120"/>
              </a:rPr>
              <a:t>1</a:t>
            </a:r>
            <a:r>
              <a:rPr lang="ru-RU" altLang="zh-TW">
                <a:sym typeface="Symbol" pitchFamily="18" charset="2"/>
              </a:rPr>
              <a:t></a:t>
            </a:r>
            <a:r>
              <a:rPr lang="en-US" altLang="zh-TW" i="1">
                <a:ea typeface="新細明體" charset="-120"/>
              </a:rPr>
              <a:t>p</a:t>
            </a:r>
            <a:r>
              <a:rPr lang="en-US" altLang="zh-TW">
                <a:ea typeface="新細明體" charset="-120"/>
              </a:rPr>
              <a:t>)|</a:t>
            </a:r>
            <a:r>
              <a:rPr lang="en-US" altLang="zh-TW" i="1" baseline="-25000">
                <a:ea typeface="新細明體" charset="-120"/>
              </a:rPr>
              <a:t>U</a:t>
            </a:r>
            <a:r>
              <a:rPr lang="en-US" altLang="zh-TW">
                <a:ea typeface="新細明體" charset="-120"/>
              </a:rPr>
              <a:t>|(</a:t>
            </a:r>
            <a:r>
              <a:rPr lang="ru-RU" altLang="zh-TW">
                <a:sym typeface="Symbol" pitchFamily="18" charset="2"/>
              </a:rPr>
              <a:t></a:t>
            </a:r>
            <a:r>
              <a:rPr lang="en-US" altLang="zh-TW" baseline="-25000">
                <a:ea typeface="新細明體" charset="-120"/>
              </a:rPr>
              <a:t>2</a:t>
            </a:r>
            <a:r>
              <a:rPr lang="ru-RU" altLang="zh-TW">
                <a:sym typeface="Symbol" pitchFamily="18" charset="2"/>
              </a:rPr>
              <a:t></a:t>
            </a:r>
            <a:r>
              <a:rPr lang="en-US" altLang="zh-TW" i="1">
                <a:ea typeface="新細明體" charset="-120"/>
              </a:rPr>
              <a:t>p</a:t>
            </a:r>
            <a:r>
              <a:rPr lang="en-US" altLang="zh-TW">
                <a:ea typeface="新細明體" charset="-120"/>
              </a:rPr>
              <a:t>),</a:t>
            </a:r>
            <a:endParaRPr lang="ru-RU" altLang="zh-TW">
              <a:sym typeface="Symbol" pitchFamily="18" charset="2"/>
            </a:endParaRPr>
          </a:p>
          <a:p>
            <a:r>
              <a:rPr lang="ru-RU" altLang="zh-TW">
                <a:sym typeface="Symbol" pitchFamily="18" charset="2"/>
              </a:rPr>
              <a:t></a:t>
            </a:r>
            <a:r>
              <a:rPr lang="en-US" altLang="zh-TW">
                <a:ea typeface="新細明體" charset="-120"/>
              </a:rPr>
              <a:t>=</a:t>
            </a:r>
            <a:r>
              <a:rPr lang="ru-RU" altLang="zh-TW">
                <a:sym typeface="Symbol" pitchFamily="18" charset="2"/>
              </a:rPr>
              <a:t></a:t>
            </a:r>
            <a:r>
              <a:rPr lang="en-US" altLang="zh-TW" baseline="-25000">
                <a:ea typeface="新細明體" charset="-120"/>
              </a:rPr>
              <a:t>1</a:t>
            </a:r>
            <a:r>
              <a:rPr lang="en-US" altLang="zh-TW">
                <a:ea typeface="新細明體" charset="-120"/>
              </a:rPr>
              <a:t>|</a:t>
            </a:r>
            <a:r>
              <a:rPr lang="en-US" altLang="zh-TW" i="1">
                <a:ea typeface="新細明體" charset="-120"/>
              </a:rPr>
              <a:t>U</a:t>
            </a:r>
            <a:r>
              <a:rPr lang="en-US" altLang="zh-TW">
                <a:ea typeface="新細明體" charset="-120"/>
              </a:rPr>
              <a:t>|</a:t>
            </a:r>
            <a:r>
              <a:rPr lang="ru-RU" altLang="zh-TW">
                <a:sym typeface="Symbol" pitchFamily="18" charset="2"/>
              </a:rPr>
              <a:t></a:t>
            </a:r>
            <a:r>
              <a:rPr lang="en-US" altLang="zh-TW" baseline="-25000">
                <a:ea typeface="新細明體" charset="-120"/>
              </a:rPr>
              <a:t>2</a:t>
            </a:r>
            <a:r>
              <a:rPr lang="ru-RU" altLang="zh-TW" baseline="-25000"/>
              <a:t>	</a:t>
            </a:r>
            <a:r>
              <a:rPr lang="en-US" altLang="zh-TW">
                <a:ea typeface="新細明體" charset="-120"/>
              </a:rPr>
              <a:t>	&amp; (</a:t>
            </a:r>
            <a:r>
              <a:rPr lang="en-US" altLang="zh-TW" i="1">
                <a:ea typeface="新細明體" charset="-120"/>
              </a:rPr>
              <a:t>a</a:t>
            </a:r>
            <a:r>
              <a:rPr lang="en-US" altLang="zh-TW">
                <a:ea typeface="新細明體" charset="-120"/>
              </a:rPr>
              <a:t>,</a:t>
            </a:r>
            <a:r>
              <a:rPr lang="en-US" altLang="zh-TW" i="1">
                <a:ea typeface="新細明體" charset="-120"/>
              </a:rPr>
              <a:t>b</a:t>
            </a:r>
            <a:r>
              <a:rPr lang="en-US" altLang="zh-TW">
                <a:ea typeface="新細明體" charset="-120"/>
              </a:rPr>
              <a:t>)</a:t>
            </a:r>
            <a:r>
              <a:rPr lang="ru-RU" altLang="zh-TW" b="1" i="1">
                <a:sym typeface="Symbol" pitchFamily="18" charset="2"/>
              </a:rPr>
              <a:t></a:t>
            </a:r>
            <a:r>
              <a:rPr lang="en-US" altLang="zh-TW" b="1" i="1">
                <a:ea typeface="新細明體" charset="-120"/>
              </a:rPr>
              <a:t>Dom</a:t>
            </a:r>
            <a:r>
              <a:rPr lang="en-US" altLang="zh-TW">
                <a:ea typeface="新細明體" charset="-120"/>
              </a:rPr>
              <a:t>(|</a:t>
            </a:r>
            <a:r>
              <a:rPr lang="en-US" altLang="zh-TW" i="1" baseline="-25000">
                <a:ea typeface="新細明體" charset="-120"/>
              </a:rPr>
              <a:t>U</a:t>
            </a:r>
            <a:r>
              <a:rPr lang="en-US" altLang="zh-TW">
                <a:ea typeface="新細明體" charset="-120"/>
              </a:rPr>
              <a:t>|)	</a:t>
            </a:r>
            <a:r>
              <a:rPr lang="ru-RU" altLang="zh-TW">
                <a:sym typeface="Euclid Math One" pitchFamily="18" charset="2"/>
              </a:rPr>
              <a:t></a:t>
            </a:r>
            <a:r>
              <a:rPr lang="en-US" altLang="zh-TW">
                <a:ea typeface="新細明體" charset="-120"/>
              </a:rPr>
              <a:t> </a:t>
            </a:r>
            <a:r>
              <a:rPr lang="ru-RU" altLang="zh-TW">
                <a:sym typeface="Symbol" pitchFamily="18" charset="2"/>
              </a:rPr>
              <a:t></a:t>
            </a:r>
            <a:r>
              <a:rPr lang="en-US" altLang="zh-TW">
                <a:ea typeface="新細明體" charset="-120"/>
              </a:rPr>
              <a:t>(</a:t>
            </a:r>
            <a:r>
              <a:rPr lang="en-US" altLang="zh-TW" i="1">
                <a:ea typeface="新細明體" charset="-120"/>
              </a:rPr>
              <a:t>a</a:t>
            </a:r>
            <a:r>
              <a:rPr lang="en-US" altLang="zh-TW">
                <a:ea typeface="新細明體" charset="-120"/>
              </a:rPr>
              <a:t>|</a:t>
            </a:r>
            <a:r>
              <a:rPr lang="en-US" altLang="zh-TW" i="1" baseline="-25000">
                <a:ea typeface="新細明體" charset="-120"/>
              </a:rPr>
              <a:t>U</a:t>
            </a:r>
            <a:r>
              <a:rPr lang="en-US" altLang="zh-TW">
                <a:ea typeface="新細明體" charset="-120"/>
              </a:rPr>
              <a:t>|</a:t>
            </a:r>
            <a:r>
              <a:rPr lang="en-US" altLang="zh-TW" i="1">
                <a:ea typeface="新細明體" charset="-120"/>
              </a:rPr>
              <a:t>b</a:t>
            </a:r>
            <a:r>
              <a:rPr lang="en-US" altLang="zh-TW">
                <a:ea typeface="新細明體" charset="-120"/>
              </a:rPr>
              <a:t>)</a:t>
            </a:r>
            <a:r>
              <a:rPr lang="ru-RU" altLang="zh-TW">
                <a:sym typeface="Symbol" pitchFamily="18" charset="2"/>
              </a:rPr>
              <a:t></a:t>
            </a:r>
            <a:r>
              <a:rPr lang="en-US" altLang="zh-TW">
                <a:ea typeface="新細明體" charset="-120"/>
              </a:rPr>
              <a:t>(</a:t>
            </a:r>
            <a:r>
              <a:rPr lang="ru-RU" altLang="zh-TW">
                <a:sym typeface="Symbol" pitchFamily="18" charset="2"/>
              </a:rPr>
              <a:t></a:t>
            </a:r>
            <a:r>
              <a:rPr lang="en-US" altLang="zh-TW" baseline="-25000">
                <a:ea typeface="新細明體" charset="-120"/>
              </a:rPr>
              <a:t>1</a:t>
            </a:r>
            <a:r>
              <a:rPr lang="ru-RU" altLang="zh-TW">
                <a:sym typeface="Symbol" pitchFamily="18" charset="2"/>
              </a:rPr>
              <a:t></a:t>
            </a:r>
            <a:r>
              <a:rPr lang="en-US" altLang="zh-TW" i="1">
                <a:ea typeface="新細明體" charset="-120"/>
              </a:rPr>
              <a:t>a</a:t>
            </a:r>
            <a:r>
              <a:rPr lang="en-US" altLang="zh-TW">
                <a:ea typeface="新細明體" charset="-120"/>
              </a:rPr>
              <a:t>)|</a:t>
            </a:r>
            <a:r>
              <a:rPr lang="en-US" altLang="zh-TW" i="1" baseline="-25000">
                <a:ea typeface="新細明體" charset="-120"/>
              </a:rPr>
              <a:t>U</a:t>
            </a:r>
            <a:r>
              <a:rPr lang="en-US" altLang="zh-TW">
                <a:ea typeface="新細明體" charset="-120"/>
              </a:rPr>
              <a:t>|(</a:t>
            </a:r>
            <a:r>
              <a:rPr lang="ru-RU" altLang="zh-TW">
                <a:sym typeface="Symbol" pitchFamily="18" charset="2"/>
              </a:rPr>
              <a:t></a:t>
            </a:r>
            <a:r>
              <a:rPr lang="en-US" altLang="zh-TW" baseline="-25000">
                <a:ea typeface="新細明體" charset="-120"/>
              </a:rPr>
              <a:t>2</a:t>
            </a:r>
            <a:r>
              <a:rPr lang="ru-RU" altLang="zh-TW">
                <a:sym typeface="Symbol" pitchFamily="18" charset="2"/>
              </a:rPr>
              <a:t></a:t>
            </a:r>
            <a:r>
              <a:rPr lang="en-US" altLang="zh-TW" i="1">
                <a:ea typeface="新細明體" charset="-120"/>
              </a:rPr>
              <a:t>b</a:t>
            </a:r>
            <a:r>
              <a:rPr lang="en-US" altLang="zh-TW">
                <a:ea typeface="新細明體" charset="-120"/>
              </a:rPr>
              <a:t>).</a:t>
            </a:r>
            <a:r>
              <a:rPr lang="ru-RU" altLang="zh-TW"/>
              <a:t> </a:t>
            </a:r>
          </a:p>
        </p:txBody>
      </p:sp>
      <p:sp>
        <p:nvSpPr>
          <p:cNvPr id="4" name="Text Box 72"/>
          <p:cNvSpPr txBox="1">
            <a:spLocks noChangeArrowheads="1"/>
          </p:cNvSpPr>
          <p:nvPr/>
        </p:nvSpPr>
        <p:spPr bwMode="auto">
          <a:xfrm>
            <a:off x="115888" y="5721350"/>
            <a:ext cx="7897812" cy="73660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pPr>
              <a:spcAft>
                <a:spcPct val="30000"/>
              </a:spcAft>
            </a:pPr>
            <a:r>
              <a:rPr lang="ru-RU" altLang="zh-TW" u="sng"/>
              <a:t>Аддитивность</a:t>
            </a:r>
            <a:r>
              <a:rPr lang="ru-RU" altLang="zh-TW"/>
              <a:t>: для любых двух </a:t>
            </a:r>
            <a:r>
              <a:rPr lang="en-US" altLang="zh-TW">
                <a:ea typeface="新細明體" charset="-120"/>
              </a:rPr>
              <a:t>ETS </a:t>
            </a:r>
            <a:r>
              <a:rPr lang="en-US" altLang="zh-TW" i="1">
                <a:ea typeface="新細明體" charset="-120"/>
              </a:rPr>
              <a:t>S</a:t>
            </a:r>
            <a:r>
              <a:rPr lang="ru-RU" altLang="zh-TW"/>
              <a:t> и </a:t>
            </a:r>
            <a:r>
              <a:rPr lang="en-US" altLang="zh-TW" i="1">
                <a:ea typeface="新細明體" charset="-120"/>
              </a:rPr>
              <a:t>T</a:t>
            </a:r>
            <a:r>
              <a:rPr lang="ru-RU" altLang="zh-TW"/>
              <a:t> имеет место </a:t>
            </a:r>
            <a:r>
              <a:rPr lang="en-US" altLang="zh-TW" b="1" i="1">
                <a:ea typeface="新細明體" charset="-120"/>
              </a:rPr>
              <a:t>tr</a:t>
            </a:r>
            <a:r>
              <a:rPr lang="ru-RU" altLang="zh-TW"/>
              <a:t>(</a:t>
            </a:r>
            <a:r>
              <a:rPr lang="en-US" altLang="zh-TW" i="1">
                <a:ea typeface="新細明體" charset="-120"/>
              </a:rPr>
              <a:t>S</a:t>
            </a:r>
            <a:r>
              <a:rPr lang="ru-RU" altLang="zh-TW"/>
              <a:t>|</a:t>
            </a:r>
            <a:r>
              <a:rPr lang="en-US" altLang="zh-TW" i="1" baseline="-25000">
                <a:ea typeface="新細明體" charset="-120"/>
              </a:rPr>
              <a:t>U</a:t>
            </a:r>
            <a:r>
              <a:rPr lang="ru-RU" altLang="zh-TW"/>
              <a:t>|</a:t>
            </a:r>
            <a:r>
              <a:rPr lang="en-US" altLang="zh-TW" i="1">
                <a:ea typeface="新細明體" charset="-120"/>
              </a:rPr>
              <a:t>T</a:t>
            </a:r>
            <a:r>
              <a:rPr lang="ru-RU" altLang="zh-TW"/>
              <a:t>) = </a:t>
            </a:r>
            <a:r>
              <a:rPr lang="ru-RU" altLang="zh-TW">
                <a:sym typeface="Symbol" pitchFamily="18" charset="2"/>
              </a:rPr>
              <a:t></a:t>
            </a:r>
            <a:r>
              <a:rPr lang="ru-RU" altLang="zh-TW"/>
              <a:t>(</a:t>
            </a:r>
            <a:r>
              <a:rPr lang="en-US" altLang="zh-TW" b="1" i="1">
                <a:ea typeface="新細明體" charset="-120"/>
              </a:rPr>
              <a:t>tr</a:t>
            </a:r>
            <a:r>
              <a:rPr lang="ru-RU" altLang="zh-TW"/>
              <a:t>(</a:t>
            </a:r>
            <a:r>
              <a:rPr lang="en-US" altLang="zh-TW" i="1">
                <a:ea typeface="新細明體" charset="-120"/>
              </a:rPr>
              <a:t>S</a:t>
            </a:r>
            <a:r>
              <a:rPr lang="ru-RU" altLang="zh-TW"/>
              <a:t>)|</a:t>
            </a:r>
            <a:r>
              <a:rPr lang="en-US" altLang="zh-TW" i="1" baseline="-25000">
                <a:ea typeface="新細明體" charset="-120"/>
              </a:rPr>
              <a:t>U</a:t>
            </a:r>
            <a:r>
              <a:rPr lang="ru-RU" altLang="zh-TW"/>
              <a:t>|</a:t>
            </a:r>
            <a:r>
              <a:rPr lang="en-US" altLang="zh-TW" b="1" i="1">
                <a:ea typeface="新細明體" charset="-120"/>
              </a:rPr>
              <a:t>tr</a:t>
            </a:r>
            <a:r>
              <a:rPr lang="ru-RU" altLang="zh-TW"/>
              <a:t>(</a:t>
            </a:r>
            <a:r>
              <a:rPr lang="en-US" altLang="zh-TW" i="1">
                <a:ea typeface="新細明體" charset="-120"/>
              </a:rPr>
              <a:t>T</a:t>
            </a:r>
            <a:r>
              <a:rPr lang="ru-RU" altLang="zh-TW"/>
              <a:t>)).</a:t>
            </a:r>
          </a:p>
          <a:p>
            <a:pPr>
              <a:spcAft>
                <a:spcPct val="30000"/>
              </a:spcAft>
            </a:pPr>
            <a:r>
              <a:rPr lang="ru-RU" altLang="zh-TW"/>
              <a:t>Далее оператор </a:t>
            </a:r>
            <a:r>
              <a:rPr lang="en-US" altLang="zh-TW" b="1" i="1">
                <a:ea typeface="新細明體" charset="-120"/>
              </a:rPr>
              <a:t>hide</a:t>
            </a:r>
            <a:r>
              <a:rPr lang="en-US" altLang="zh-TW">
                <a:ea typeface="新細明體" charset="-120"/>
              </a:rPr>
              <a:t>(</a:t>
            </a:r>
            <a:r>
              <a:rPr lang="en-US" altLang="zh-TW" i="1">
                <a:ea typeface="新細明體" charset="-120"/>
              </a:rPr>
              <a:t>H</a:t>
            </a:r>
            <a:r>
              <a:rPr lang="en-US" altLang="zh-TW">
                <a:ea typeface="新細明體" charset="-120"/>
              </a:rPr>
              <a:t>) </a:t>
            </a:r>
            <a:r>
              <a:rPr lang="ru-RU" altLang="zh-TW"/>
              <a:t>скрывает события из </a:t>
            </a:r>
            <a:r>
              <a:rPr lang="en-US" altLang="zh-TW" i="1">
                <a:ea typeface="新細明體" charset="-120"/>
              </a:rPr>
              <a:t>H</a:t>
            </a:r>
            <a:r>
              <a:rPr lang="en-US" altLang="zh-TW">
                <a:ea typeface="新細明體" charset="-120"/>
                <a:sym typeface="Symbol" pitchFamily="18" charset="2"/>
              </a:rPr>
              <a:t></a:t>
            </a:r>
            <a:r>
              <a:rPr lang="en-US" altLang="zh-TW" i="1">
                <a:ea typeface="新細明體" charset="-120"/>
              </a:rPr>
              <a:t>U</a:t>
            </a:r>
            <a:r>
              <a:rPr lang="ru-RU" altLang="zh-TW"/>
              <a:t>, заменяя их </a:t>
            </a:r>
            <a:r>
              <a:rPr lang="ru-RU" altLang="zh-TW">
                <a:sym typeface="Symbol" pitchFamily="18" charset="2"/>
              </a:rPr>
              <a:t>.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55299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55300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55301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55302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5303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5304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5305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530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5530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55308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/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Композиция спецификаций</a:t>
            </a:r>
            <a:endParaRPr lang="ru-RU" sz="20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5310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B65C604-0778-4E4A-910F-8F500586DE68}" type="slidenum">
              <a:rPr lang="ru-RU" sz="1400"/>
              <a:pPr algn="r"/>
              <a:t>21</a:t>
            </a:fld>
            <a:endParaRPr lang="ru-RU" sz="1400"/>
          </a:p>
        </p:txBody>
      </p:sp>
      <p:sp>
        <p:nvSpPr>
          <p:cNvPr id="3076" name="Text Box 72"/>
          <p:cNvSpPr txBox="1">
            <a:spLocks noChangeArrowheads="1"/>
          </p:cNvSpPr>
          <p:nvPr/>
        </p:nvSpPr>
        <p:spPr bwMode="auto">
          <a:xfrm>
            <a:off x="115888" y="1028700"/>
            <a:ext cx="7543800" cy="1274763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/>
              <a:t>Косая композиция спецификаций.	Спецификация = множество ошибок.</a:t>
            </a:r>
          </a:p>
          <a:p>
            <a:pPr>
              <a:spcBef>
                <a:spcPct val="50000"/>
              </a:spcBef>
            </a:pPr>
            <a:r>
              <a:rPr lang="ru-RU" altLang="zh-TW"/>
              <a:t>На трассовом уровне косая композиция </a:t>
            </a:r>
            <a:r>
              <a:rPr lang="ru-RU"/>
              <a:t>– это </a:t>
            </a:r>
            <a:r>
              <a:rPr lang="ru-RU" altLang="zh-TW"/>
              <a:t>множество трасс наблюдений,</a:t>
            </a:r>
          </a:p>
          <a:p>
            <a:r>
              <a:rPr lang="ru-RU" altLang="zh-TW"/>
              <a:t>которые не генерируются трассами событий,</a:t>
            </a:r>
          </a:p>
          <a:p>
            <a:r>
              <a:rPr lang="ru-RU" altLang="zh-TW"/>
              <a:t>встречающимися в композициях конформных реализаций. </a:t>
            </a:r>
            <a:endParaRPr lang="ru-RU"/>
          </a:p>
        </p:txBody>
      </p:sp>
      <p:sp>
        <p:nvSpPr>
          <p:cNvPr id="2" name="Text Box 72"/>
          <p:cNvSpPr txBox="1">
            <a:spLocks noChangeArrowheads="1"/>
          </p:cNvSpPr>
          <p:nvPr/>
        </p:nvSpPr>
        <p:spPr bwMode="auto">
          <a:xfrm>
            <a:off x="115888" y="2513013"/>
            <a:ext cx="8118475" cy="213042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/>
              <a:t>Алгоритм вычисления косой композиции по заданным трассовым моделям</a:t>
            </a:r>
          </a:p>
          <a:p>
            <a:r>
              <a:rPr lang="ru-RU"/>
              <a:t>спецификаций-операндов использует свойство аддитивности.</a:t>
            </a:r>
          </a:p>
          <a:p>
            <a:pPr>
              <a:spcBef>
                <a:spcPct val="50000"/>
              </a:spcBef>
            </a:pPr>
            <a:r>
              <a:rPr lang="ru-RU"/>
              <a:t>Далее этот алгоритм модифицируется для случая, когда спецификации-операнды</a:t>
            </a:r>
          </a:p>
          <a:p>
            <a:r>
              <a:rPr lang="ru-RU"/>
              <a:t>заданы в виде </a:t>
            </a:r>
            <a:r>
              <a:rPr lang="en-US"/>
              <a:t>LTS</a:t>
            </a:r>
            <a:r>
              <a:rPr lang="ru-RU"/>
              <a:t> наблюдений, результатом тоже становится </a:t>
            </a:r>
            <a:r>
              <a:rPr lang="en-US"/>
              <a:t>LTS</a:t>
            </a:r>
            <a:r>
              <a:rPr lang="ru-RU"/>
              <a:t> наблюдений. </a:t>
            </a:r>
          </a:p>
          <a:p>
            <a:pPr>
              <a:spcBef>
                <a:spcPct val="50000"/>
              </a:spcBef>
            </a:pPr>
            <a:r>
              <a:rPr lang="ru-RU"/>
              <a:t>Если универсумы </a:t>
            </a:r>
            <a:r>
              <a:rPr lang="en-US" b="1" i="1"/>
              <a:t>B</a:t>
            </a:r>
            <a:r>
              <a:rPr lang="ru-RU"/>
              <a:t>, </a:t>
            </a:r>
            <a:r>
              <a:rPr lang="en-US" b="1" i="1"/>
              <a:t>O</a:t>
            </a:r>
            <a:r>
              <a:rPr lang="ru-RU"/>
              <a:t> и </a:t>
            </a:r>
            <a:r>
              <a:rPr lang="en-US" b="1" i="1"/>
              <a:t>E</a:t>
            </a:r>
            <a:r>
              <a:rPr lang="ru-RU"/>
              <a:t>, а также </a:t>
            </a:r>
            <a:r>
              <a:rPr lang="en-US"/>
              <a:t>LTS</a:t>
            </a:r>
            <a:r>
              <a:rPr lang="ru-RU"/>
              <a:t>-операнды конечны,</a:t>
            </a:r>
          </a:p>
          <a:p>
            <a:r>
              <a:rPr lang="ru-RU"/>
              <a:t>то и результат композиции будет конечной </a:t>
            </a:r>
            <a:r>
              <a:rPr lang="en-US"/>
              <a:t>LTS</a:t>
            </a:r>
            <a:endParaRPr lang="ru-RU"/>
          </a:p>
          <a:p>
            <a:r>
              <a:rPr lang="ru-RU"/>
              <a:t>и её можно построить алгоритмически за конечное время.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57347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57348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57349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57350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351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352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353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354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5735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57356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/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Моделирование старых семантик</a:t>
            </a:r>
            <a:endParaRPr lang="ru-RU" sz="20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7358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1E68B67-BF10-4861-B6E7-FD7F517B2EDD}" type="slidenum">
              <a:rPr lang="ru-RU" sz="1400"/>
              <a:pPr algn="r"/>
              <a:t>22</a:t>
            </a:fld>
            <a:endParaRPr lang="ru-RU" sz="1400"/>
          </a:p>
        </p:txBody>
      </p:sp>
      <p:sp>
        <p:nvSpPr>
          <p:cNvPr id="22" name="Скругленный прямоугольник 21"/>
          <p:cNvSpPr>
            <a:spLocks noChangeArrowheads="1"/>
          </p:cNvSpPr>
          <p:nvPr/>
        </p:nvSpPr>
        <p:spPr bwMode="auto">
          <a:xfrm>
            <a:off x="328613" y="5337175"/>
            <a:ext cx="1663700" cy="8604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400"/>
              <a:t>старая</a:t>
            </a:r>
          </a:p>
          <a:p>
            <a:pPr algn="ctr"/>
            <a:r>
              <a:rPr lang="en-US" sz="1400"/>
              <a:t>ATS-</a:t>
            </a:r>
            <a:r>
              <a:rPr lang="ru-RU" sz="1400"/>
              <a:t>реализация</a:t>
            </a:r>
          </a:p>
          <a:p>
            <a:pPr algn="ctr"/>
            <a:r>
              <a:rPr lang="en-US" i="1"/>
              <a:t>S</a:t>
            </a:r>
            <a:endParaRPr lang="ru-RU" baseline="-2500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009900" y="5335588"/>
            <a:ext cx="1663700" cy="860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/>
            <a:r>
              <a:rPr lang="ru-RU" sz="1400">
                <a:solidFill>
                  <a:schemeClr val="tx1"/>
                </a:solidFill>
              </a:rPr>
              <a:t>старая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ATS-</a:t>
            </a:r>
            <a:r>
              <a:rPr lang="ru-RU" sz="1400">
                <a:solidFill>
                  <a:schemeClr val="tx1"/>
                </a:solidFill>
              </a:rPr>
              <a:t>реализация</a:t>
            </a:r>
          </a:p>
          <a:p>
            <a:pPr algn="ctr"/>
            <a:r>
              <a:rPr lang="en-US" i="1">
                <a:solidFill>
                  <a:schemeClr val="tx1"/>
                </a:solidFill>
              </a:rPr>
              <a:t>T</a:t>
            </a:r>
            <a:endParaRPr lang="ru-RU" baseline="-25000">
              <a:solidFill>
                <a:schemeClr val="tx1"/>
              </a:solidFill>
            </a:endParaRPr>
          </a:p>
        </p:txBody>
      </p:sp>
      <p:sp>
        <p:nvSpPr>
          <p:cNvPr id="57362" name="TextBox 26"/>
          <p:cNvSpPr txBox="1">
            <a:spLocks noChangeArrowheads="1"/>
          </p:cNvSpPr>
          <p:nvPr/>
        </p:nvSpPr>
        <p:spPr bwMode="auto">
          <a:xfrm>
            <a:off x="2143125" y="5381625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/>
              <a:t>|</a:t>
            </a:r>
            <a:r>
              <a:rPr lang="en-US" sz="4400" i="1" baseline="-25000"/>
              <a:t>H</a:t>
            </a:r>
            <a:r>
              <a:rPr lang="en-US" sz="4400"/>
              <a:t>|</a:t>
            </a:r>
            <a:endParaRPr lang="ru-RU" sz="4400"/>
          </a:p>
        </p:txBody>
      </p:sp>
      <p:sp>
        <p:nvSpPr>
          <p:cNvPr id="28" name="Скругленный прямоугольник 27"/>
          <p:cNvSpPr>
            <a:spLocks noChangeArrowheads="1"/>
          </p:cNvSpPr>
          <p:nvPr/>
        </p:nvSpPr>
        <p:spPr bwMode="auto">
          <a:xfrm>
            <a:off x="328613" y="3765550"/>
            <a:ext cx="1663700" cy="8604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400"/>
              <a:t>новая</a:t>
            </a:r>
          </a:p>
          <a:p>
            <a:pPr algn="ctr"/>
            <a:r>
              <a:rPr lang="en-US" sz="1400"/>
              <a:t>ETS-</a:t>
            </a:r>
            <a:r>
              <a:rPr lang="ru-RU" sz="1400"/>
              <a:t>реализация</a:t>
            </a:r>
          </a:p>
          <a:p>
            <a:pPr algn="ctr"/>
            <a:r>
              <a:rPr lang="ru-RU" b="1" i="1">
                <a:sym typeface="Symbol" pitchFamily="18" charset="2"/>
              </a:rPr>
              <a:t></a:t>
            </a:r>
            <a:r>
              <a:rPr lang="en-US" b="1" i="1">
                <a:sym typeface="Symbol" pitchFamily="18" charset="2"/>
              </a:rPr>
              <a:t>`</a:t>
            </a:r>
            <a:r>
              <a:rPr lang="en-US" b="1" baseline="-25000"/>
              <a:t> </a:t>
            </a:r>
            <a:r>
              <a:rPr lang="en-US"/>
              <a:t>(</a:t>
            </a:r>
            <a:r>
              <a:rPr lang="en-US" i="1"/>
              <a:t>S</a:t>
            </a:r>
            <a:r>
              <a:rPr lang="en-US"/>
              <a:t>)</a:t>
            </a:r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008313" y="3763963"/>
            <a:ext cx="1663700" cy="860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/>
            <a:r>
              <a:rPr lang="ru-RU" sz="1400">
                <a:solidFill>
                  <a:schemeClr val="tx1"/>
                </a:solidFill>
              </a:rPr>
              <a:t>новая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ETS-</a:t>
            </a:r>
            <a:r>
              <a:rPr lang="ru-RU" sz="1400">
                <a:solidFill>
                  <a:schemeClr val="tx1"/>
                </a:solidFill>
              </a:rPr>
              <a:t>реализация</a:t>
            </a:r>
          </a:p>
          <a:p>
            <a:pPr algn="ctr"/>
            <a:r>
              <a:rPr lang="ru-RU" b="1" i="1">
                <a:solidFill>
                  <a:schemeClr val="tx1"/>
                </a:solidFill>
                <a:sym typeface="Symbol" pitchFamily="18" charset="2"/>
              </a:rPr>
              <a:t></a:t>
            </a:r>
            <a:r>
              <a:rPr lang="en-US" b="1" i="1">
                <a:solidFill>
                  <a:schemeClr val="tx1"/>
                </a:solidFill>
                <a:sym typeface="Symbol" pitchFamily="18" charset="2"/>
              </a:rPr>
              <a:t>`</a:t>
            </a:r>
            <a:r>
              <a:rPr lang="en-US" b="1" baseline="-25000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(</a:t>
            </a:r>
            <a:r>
              <a:rPr lang="en-US" i="1">
                <a:solidFill>
                  <a:schemeClr val="tx1"/>
                </a:solidFill>
              </a:rPr>
              <a:t>T</a:t>
            </a:r>
            <a:r>
              <a:rPr lang="en-US">
                <a:solidFill>
                  <a:schemeClr val="tx1"/>
                </a:solidFill>
              </a:rPr>
              <a:t>)</a:t>
            </a:r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3" name="Прямая со стрелкой 32"/>
          <p:cNvCxnSpPr>
            <a:stCxn id="22" idx="0"/>
            <a:endCxn id="28" idx="2"/>
          </p:cNvCxnSpPr>
          <p:nvPr/>
        </p:nvCxnSpPr>
        <p:spPr>
          <a:xfrm flipV="1">
            <a:off x="1160463" y="4638675"/>
            <a:ext cx="0" cy="685800"/>
          </a:xfrm>
          <a:prstGeom prst="straightConnector1">
            <a:avLst/>
          </a:prstGeom>
          <a:ln w="50800">
            <a:solidFill>
              <a:srgbClr val="C5B6E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cxnSpLocks noChangeShapeType="1"/>
            <a:stCxn id="24" idx="0"/>
            <a:endCxn id="29" idx="2"/>
          </p:cNvCxnSpPr>
          <p:nvPr/>
        </p:nvCxnSpPr>
        <p:spPr bwMode="auto">
          <a:xfrm flipH="1" flipV="1">
            <a:off x="3840163" y="4637088"/>
            <a:ext cx="1587" cy="685800"/>
          </a:xfrm>
          <a:prstGeom prst="straightConnector1">
            <a:avLst/>
          </a:prstGeom>
          <a:noFill/>
          <a:ln w="50800" algn="ctr">
            <a:solidFill>
              <a:srgbClr val="C5B6E0"/>
            </a:solidFill>
            <a:round/>
            <a:headEnd/>
            <a:tailEnd type="triangle" w="lg" len="lg"/>
          </a:ln>
        </p:spPr>
      </p:cxnSp>
      <p:sp>
        <p:nvSpPr>
          <p:cNvPr id="57369" name="TextBox 36"/>
          <p:cNvSpPr txBox="1">
            <a:spLocks noChangeArrowheads="1"/>
          </p:cNvSpPr>
          <p:nvPr/>
        </p:nvSpPr>
        <p:spPr bwMode="auto">
          <a:xfrm>
            <a:off x="366713" y="4826000"/>
            <a:ext cx="1520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/>
              <a:t>отображение </a:t>
            </a:r>
            <a:r>
              <a:rPr lang="ru-RU" b="1" i="1">
                <a:sym typeface="Symbol" pitchFamily="18" charset="2"/>
              </a:rPr>
              <a:t></a:t>
            </a:r>
            <a:r>
              <a:rPr lang="en-US" b="1" i="1">
                <a:sym typeface="Symbol" pitchFamily="18" charset="2"/>
              </a:rPr>
              <a:t>`</a:t>
            </a:r>
            <a:endParaRPr lang="ru-RU" b="1" baseline="-25000"/>
          </a:p>
        </p:txBody>
      </p:sp>
      <p:sp>
        <p:nvSpPr>
          <p:cNvPr id="57370" name="TextBox 37"/>
          <p:cNvSpPr txBox="1">
            <a:spLocks noChangeArrowheads="1"/>
          </p:cNvSpPr>
          <p:nvPr/>
        </p:nvSpPr>
        <p:spPr bwMode="auto">
          <a:xfrm>
            <a:off x="3046413" y="4826000"/>
            <a:ext cx="1520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/>
              <a:t>отображение </a:t>
            </a:r>
            <a:r>
              <a:rPr lang="ru-RU" b="1" i="1">
                <a:sym typeface="Symbol" pitchFamily="18" charset="2"/>
              </a:rPr>
              <a:t></a:t>
            </a:r>
            <a:r>
              <a:rPr lang="en-US" b="1" i="1">
                <a:sym typeface="Symbol" pitchFamily="18" charset="2"/>
              </a:rPr>
              <a:t>`</a:t>
            </a:r>
            <a:endParaRPr lang="ru-RU" b="1" i="1">
              <a:sym typeface="Symbol" pitchFamily="18" charset="2"/>
            </a:endParaRPr>
          </a:p>
        </p:txBody>
      </p:sp>
      <p:sp>
        <p:nvSpPr>
          <p:cNvPr id="57380" name="TextBox 26"/>
          <p:cNvSpPr txBox="1">
            <a:spLocks noChangeArrowheads="1"/>
          </p:cNvSpPr>
          <p:nvPr/>
        </p:nvSpPr>
        <p:spPr bwMode="auto">
          <a:xfrm>
            <a:off x="2141538" y="3851275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/>
              <a:t>|</a:t>
            </a:r>
            <a:r>
              <a:rPr lang="en-US" sz="4400" i="1" baseline="-25000"/>
              <a:t>U</a:t>
            </a:r>
            <a:r>
              <a:rPr lang="en-US" sz="4400"/>
              <a:t>|</a:t>
            </a:r>
            <a:endParaRPr lang="ru-RU" sz="4400"/>
          </a:p>
        </p:txBody>
      </p:sp>
      <p:sp>
        <p:nvSpPr>
          <p:cNvPr id="2" name="Скругленный прямоугольник 27"/>
          <p:cNvSpPr>
            <a:spLocks noChangeArrowheads="1"/>
          </p:cNvSpPr>
          <p:nvPr/>
        </p:nvSpPr>
        <p:spPr bwMode="auto">
          <a:xfrm>
            <a:off x="317500" y="2165350"/>
            <a:ext cx="1682750" cy="8604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400"/>
              <a:t>новая</a:t>
            </a:r>
          </a:p>
          <a:p>
            <a:pPr algn="ctr"/>
            <a:r>
              <a:rPr lang="en-US" sz="1400"/>
              <a:t>OTS-</a:t>
            </a:r>
            <a:r>
              <a:rPr lang="ru-RU" sz="1400"/>
              <a:t>реализация</a:t>
            </a:r>
          </a:p>
          <a:p>
            <a:pPr algn="ctr"/>
            <a:r>
              <a:rPr lang="ru-RU" b="1" i="1">
                <a:sym typeface="Symbol" pitchFamily="18" charset="2"/>
              </a:rPr>
              <a:t></a:t>
            </a:r>
            <a:r>
              <a:rPr lang="en-US" b="1" baseline="-25000"/>
              <a:t> </a:t>
            </a:r>
            <a:r>
              <a:rPr lang="en-US"/>
              <a:t>(</a:t>
            </a:r>
            <a:r>
              <a:rPr lang="en-US" i="1"/>
              <a:t>S</a:t>
            </a:r>
            <a:r>
              <a:rPr lang="en-US"/>
              <a:t>)</a:t>
            </a:r>
            <a:endParaRPr lang="ru-RU"/>
          </a:p>
        </p:txBody>
      </p:sp>
      <p:sp>
        <p:nvSpPr>
          <p:cNvPr id="3" name="Скругленный прямоугольник 28"/>
          <p:cNvSpPr/>
          <p:nvPr/>
        </p:nvSpPr>
        <p:spPr>
          <a:xfrm>
            <a:off x="2997200" y="2163763"/>
            <a:ext cx="1682750" cy="860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/>
            <a:r>
              <a:rPr lang="ru-RU" sz="1400">
                <a:solidFill>
                  <a:schemeClr val="tx1"/>
                </a:solidFill>
              </a:rPr>
              <a:t>новая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OTS-</a:t>
            </a:r>
            <a:r>
              <a:rPr lang="ru-RU" sz="1400">
                <a:solidFill>
                  <a:schemeClr val="tx1"/>
                </a:solidFill>
              </a:rPr>
              <a:t>реализация</a:t>
            </a:r>
          </a:p>
          <a:p>
            <a:pPr algn="ctr"/>
            <a:r>
              <a:rPr lang="ru-RU" b="1" i="1">
                <a:solidFill>
                  <a:schemeClr val="tx1"/>
                </a:solidFill>
                <a:sym typeface="Symbol" pitchFamily="18" charset="2"/>
              </a:rPr>
              <a:t></a:t>
            </a:r>
            <a:r>
              <a:rPr lang="en-US" b="1" baseline="-25000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(</a:t>
            </a:r>
            <a:r>
              <a:rPr lang="en-US" i="1">
                <a:solidFill>
                  <a:schemeClr val="tx1"/>
                </a:solidFill>
              </a:rPr>
              <a:t>T</a:t>
            </a:r>
            <a:r>
              <a:rPr lang="en-US">
                <a:solidFill>
                  <a:schemeClr val="tx1"/>
                </a:solidFill>
              </a:rPr>
              <a:t>)</a:t>
            </a:r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4" name="Прямая со стрелкой 32"/>
          <p:cNvCxnSpPr>
            <a:cxnSpLocks noChangeShapeType="1"/>
            <a:stCxn id="57403" idx="3"/>
            <a:endCxn id="0" idx="1"/>
          </p:cNvCxnSpPr>
          <p:nvPr/>
        </p:nvCxnSpPr>
        <p:spPr bwMode="auto">
          <a:xfrm flipH="1" flipV="1">
            <a:off x="1158875" y="3038475"/>
            <a:ext cx="1588" cy="714375"/>
          </a:xfrm>
          <a:prstGeom prst="straightConnector1">
            <a:avLst/>
          </a:prstGeom>
          <a:noFill/>
          <a:ln w="50800" algn="ctr">
            <a:solidFill>
              <a:srgbClr val="C5B6E0"/>
            </a:solidFill>
            <a:round/>
            <a:headEnd/>
            <a:tailEnd type="triangle" w="lg" len="lg"/>
          </a:ln>
        </p:spPr>
      </p:cxnSp>
      <p:cxnSp>
        <p:nvCxnSpPr>
          <p:cNvPr id="5" name="Прямая со стрелкой 33"/>
          <p:cNvCxnSpPr>
            <a:cxnSpLocks noChangeShapeType="1"/>
            <a:stCxn id="57403" idx="3"/>
            <a:endCxn id="0" idx="1"/>
          </p:cNvCxnSpPr>
          <p:nvPr/>
        </p:nvCxnSpPr>
        <p:spPr bwMode="auto">
          <a:xfrm flipH="1" flipV="1">
            <a:off x="3838575" y="3036888"/>
            <a:ext cx="1588" cy="714375"/>
          </a:xfrm>
          <a:prstGeom prst="straightConnector1">
            <a:avLst/>
          </a:prstGeom>
          <a:noFill/>
          <a:ln w="50800" algn="ctr">
            <a:solidFill>
              <a:srgbClr val="C5B6E0"/>
            </a:solidFill>
            <a:round/>
            <a:headEnd/>
            <a:tailEnd type="triangle" w="lg" len="lg"/>
          </a:ln>
        </p:spPr>
      </p:cxnSp>
      <p:sp>
        <p:nvSpPr>
          <p:cNvPr id="57386" name="TextBox 36"/>
          <p:cNvSpPr txBox="1">
            <a:spLocks noChangeArrowheads="1"/>
          </p:cNvSpPr>
          <p:nvPr/>
        </p:nvSpPr>
        <p:spPr bwMode="auto">
          <a:xfrm>
            <a:off x="636588" y="3295650"/>
            <a:ext cx="10112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/>
              <a:t>функция </a:t>
            </a:r>
            <a:r>
              <a:rPr lang="en-US" b="1" i="1">
                <a:sym typeface="Symbol" pitchFamily="18" charset="2"/>
              </a:rPr>
              <a:t>f</a:t>
            </a:r>
            <a:endParaRPr lang="ru-RU" b="1" baseline="-25000"/>
          </a:p>
        </p:txBody>
      </p:sp>
      <p:sp>
        <p:nvSpPr>
          <p:cNvPr id="57387" name="TextBox 37"/>
          <p:cNvSpPr txBox="1">
            <a:spLocks noChangeArrowheads="1"/>
          </p:cNvSpPr>
          <p:nvPr/>
        </p:nvSpPr>
        <p:spPr bwMode="auto">
          <a:xfrm>
            <a:off x="3325813" y="3295650"/>
            <a:ext cx="10112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/>
              <a:t>функция </a:t>
            </a:r>
            <a:r>
              <a:rPr lang="en-US" b="1" i="1">
                <a:sym typeface="Symbol" pitchFamily="18" charset="2"/>
              </a:rPr>
              <a:t>f</a:t>
            </a:r>
            <a:endParaRPr lang="ru-RU" b="1" i="1">
              <a:sym typeface="Symbol" pitchFamily="18" charset="2"/>
            </a:endParaRPr>
          </a:p>
        </p:txBody>
      </p:sp>
      <p:sp>
        <p:nvSpPr>
          <p:cNvPr id="6" name="Скругленный прямоугольник 23"/>
          <p:cNvSpPr>
            <a:spLocks noChangeArrowheads="1"/>
          </p:cNvSpPr>
          <p:nvPr/>
        </p:nvSpPr>
        <p:spPr bwMode="auto">
          <a:xfrm>
            <a:off x="6084888" y="5262563"/>
            <a:ext cx="2587625" cy="8604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1400"/>
              <a:t>старая</a:t>
            </a:r>
          </a:p>
          <a:p>
            <a:pPr algn="ctr"/>
            <a:r>
              <a:rPr lang="en-US" sz="1400"/>
              <a:t>ATS-</a:t>
            </a:r>
            <a:r>
              <a:rPr lang="ru-RU" sz="1400"/>
              <a:t>реализация</a:t>
            </a:r>
          </a:p>
          <a:p>
            <a:pPr algn="ctr"/>
            <a:r>
              <a:rPr lang="en-US" i="1"/>
              <a:t>S </a:t>
            </a:r>
            <a:r>
              <a:rPr lang="en-US"/>
              <a:t>|| </a:t>
            </a:r>
            <a:r>
              <a:rPr lang="en-US" i="1"/>
              <a:t>T</a:t>
            </a:r>
            <a:endParaRPr lang="ru-RU" baseline="-25000"/>
          </a:p>
        </p:txBody>
      </p:sp>
      <p:sp>
        <p:nvSpPr>
          <p:cNvPr id="7" name="Скругленный прямоугольник 28"/>
          <p:cNvSpPr>
            <a:spLocks noChangeArrowheads="1"/>
          </p:cNvSpPr>
          <p:nvPr/>
        </p:nvSpPr>
        <p:spPr bwMode="auto">
          <a:xfrm>
            <a:off x="6084888" y="3763963"/>
            <a:ext cx="2586037" cy="8604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1400"/>
              <a:t>новая</a:t>
            </a:r>
          </a:p>
          <a:p>
            <a:pPr algn="ctr"/>
            <a:r>
              <a:rPr lang="en-US" sz="1400"/>
              <a:t>ETS-</a:t>
            </a:r>
            <a:r>
              <a:rPr lang="ru-RU" sz="1400"/>
              <a:t>реализация</a:t>
            </a:r>
          </a:p>
          <a:p>
            <a:pPr algn="ctr"/>
            <a:r>
              <a:rPr lang="ru-RU" b="1" i="1">
                <a:sym typeface="Symbol" pitchFamily="18" charset="2"/>
              </a:rPr>
              <a:t></a:t>
            </a:r>
            <a:r>
              <a:rPr lang="en-US" b="1" i="1">
                <a:sym typeface="Symbol" pitchFamily="18" charset="2"/>
              </a:rPr>
              <a:t>`</a:t>
            </a:r>
            <a:r>
              <a:rPr lang="en-US" b="1" baseline="-25000"/>
              <a:t> </a:t>
            </a:r>
            <a:r>
              <a:rPr lang="en-US"/>
              <a:t>(</a:t>
            </a:r>
            <a:r>
              <a:rPr lang="en-US" i="1"/>
              <a:t>S </a:t>
            </a:r>
            <a:r>
              <a:rPr lang="en-US"/>
              <a:t>|| </a:t>
            </a:r>
            <a:r>
              <a:rPr lang="en-US" i="1"/>
              <a:t>T</a:t>
            </a:r>
            <a:r>
              <a:rPr lang="en-US"/>
              <a:t>) = </a:t>
            </a:r>
            <a:r>
              <a:rPr lang="ru-RU" b="1" i="1">
                <a:sym typeface="Symbol" pitchFamily="18" charset="2"/>
              </a:rPr>
              <a:t></a:t>
            </a:r>
            <a:r>
              <a:rPr lang="en-US" b="1" i="1">
                <a:sym typeface="Symbol" pitchFamily="18" charset="2"/>
              </a:rPr>
              <a:t>`</a:t>
            </a:r>
            <a:r>
              <a:rPr lang="en-US" b="1" baseline="-25000"/>
              <a:t> </a:t>
            </a:r>
            <a:r>
              <a:rPr lang="en-US"/>
              <a:t>(</a:t>
            </a:r>
            <a:r>
              <a:rPr lang="en-US" i="1"/>
              <a:t>S</a:t>
            </a:r>
            <a:r>
              <a:rPr lang="en-US"/>
              <a:t>)</a:t>
            </a:r>
            <a:r>
              <a:rPr lang="en-US" i="1"/>
              <a:t> </a:t>
            </a:r>
            <a:r>
              <a:rPr lang="en-US"/>
              <a:t>|| </a:t>
            </a:r>
            <a:r>
              <a:rPr lang="ru-RU" b="1" i="1">
                <a:sym typeface="Symbol" pitchFamily="18" charset="2"/>
              </a:rPr>
              <a:t></a:t>
            </a:r>
            <a:r>
              <a:rPr lang="en-US" b="1" i="1">
                <a:sym typeface="Symbol" pitchFamily="18" charset="2"/>
              </a:rPr>
              <a:t>`</a:t>
            </a:r>
            <a:r>
              <a:rPr lang="en-US" b="1" baseline="-25000"/>
              <a:t> </a:t>
            </a:r>
            <a:r>
              <a:rPr lang="en-US"/>
              <a:t>(</a:t>
            </a:r>
            <a:r>
              <a:rPr lang="en-US" i="1"/>
              <a:t>T</a:t>
            </a:r>
            <a:r>
              <a:rPr lang="en-US"/>
              <a:t>)</a:t>
            </a:r>
            <a:endParaRPr lang="ru-RU"/>
          </a:p>
        </p:txBody>
      </p:sp>
      <p:cxnSp>
        <p:nvCxnSpPr>
          <p:cNvPr id="8" name="Прямая со стрелкой 33"/>
          <p:cNvCxnSpPr>
            <a:stCxn id="57403" idx="3"/>
            <a:endCxn id="0" idx="1"/>
          </p:cNvCxnSpPr>
          <p:nvPr/>
        </p:nvCxnSpPr>
        <p:spPr>
          <a:xfrm flipV="1">
            <a:off x="7378700" y="4637088"/>
            <a:ext cx="0" cy="612775"/>
          </a:xfrm>
          <a:prstGeom prst="straightConnector1">
            <a:avLst/>
          </a:prstGeom>
          <a:ln w="50800">
            <a:solidFill>
              <a:srgbClr val="C5B6E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92" name="TextBox 37"/>
          <p:cNvSpPr txBox="1">
            <a:spLocks noChangeArrowheads="1"/>
          </p:cNvSpPr>
          <p:nvPr/>
        </p:nvSpPr>
        <p:spPr bwMode="auto">
          <a:xfrm>
            <a:off x="6586538" y="4826000"/>
            <a:ext cx="1520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/>
              <a:t>отображение </a:t>
            </a:r>
            <a:r>
              <a:rPr lang="ru-RU" b="1" i="1">
                <a:sym typeface="Symbol" pitchFamily="18" charset="2"/>
              </a:rPr>
              <a:t></a:t>
            </a:r>
            <a:r>
              <a:rPr lang="en-US" b="1" i="1">
                <a:sym typeface="Symbol" pitchFamily="18" charset="2"/>
              </a:rPr>
              <a:t>`</a:t>
            </a:r>
            <a:endParaRPr lang="ru-RU" b="1" i="1">
              <a:sym typeface="Symbol" pitchFamily="18" charset="2"/>
            </a:endParaRPr>
          </a:p>
        </p:txBody>
      </p:sp>
      <p:sp>
        <p:nvSpPr>
          <p:cNvPr id="57393" name="TextBox 26"/>
          <p:cNvSpPr txBox="1">
            <a:spLocks noChangeArrowheads="1"/>
          </p:cNvSpPr>
          <p:nvPr/>
        </p:nvSpPr>
        <p:spPr bwMode="auto">
          <a:xfrm>
            <a:off x="5060950" y="3673475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i="1"/>
              <a:t>Hide</a:t>
            </a:r>
            <a:r>
              <a:rPr lang="en-US" sz="1800"/>
              <a:t>(</a:t>
            </a:r>
            <a:r>
              <a:rPr lang="en-US" sz="1800" i="1"/>
              <a:t>H</a:t>
            </a:r>
            <a:r>
              <a:rPr lang="en-US" sz="1800"/>
              <a:t>)</a:t>
            </a:r>
            <a:endParaRPr lang="ru-RU" sz="1800"/>
          </a:p>
        </p:txBody>
      </p:sp>
      <p:sp>
        <p:nvSpPr>
          <p:cNvPr id="9" name="Скругленный прямоугольник 28"/>
          <p:cNvSpPr>
            <a:spLocks noChangeArrowheads="1"/>
          </p:cNvSpPr>
          <p:nvPr/>
        </p:nvSpPr>
        <p:spPr bwMode="auto">
          <a:xfrm>
            <a:off x="6084888" y="2163763"/>
            <a:ext cx="2587625" cy="8604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1400"/>
              <a:t>новая</a:t>
            </a:r>
          </a:p>
          <a:p>
            <a:pPr algn="ctr"/>
            <a:r>
              <a:rPr lang="en-US" sz="1400"/>
              <a:t>OTS-</a:t>
            </a:r>
            <a:r>
              <a:rPr lang="ru-RU" sz="1400"/>
              <a:t>реализация</a:t>
            </a:r>
          </a:p>
          <a:p>
            <a:pPr algn="ctr"/>
            <a:r>
              <a:rPr lang="ru-RU" b="1" i="1">
                <a:sym typeface="Symbol" pitchFamily="18" charset="2"/>
              </a:rPr>
              <a:t></a:t>
            </a:r>
            <a:r>
              <a:rPr lang="en-US" b="1"/>
              <a:t> </a:t>
            </a:r>
            <a:r>
              <a:rPr lang="en-US"/>
              <a:t>(</a:t>
            </a:r>
            <a:r>
              <a:rPr lang="en-US" i="1"/>
              <a:t>S </a:t>
            </a:r>
            <a:r>
              <a:rPr lang="en-US"/>
              <a:t>|| </a:t>
            </a:r>
            <a:r>
              <a:rPr lang="en-US" i="1"/>
              <a:t>T</a:t>
            </a:r>
            <a:r>
              <a:rPr lang="en-US"/>
              <a:t>)</a:t>
            </a:r>
            <a:endParaRPr lang="ru-RU"/>
          </a:p>
        </p:txBody>
      </p:sp>
      <p:cxnSp>
        <p:nvCxnSpPr>
          <p:cNvPr id="10" name="Прямая со стрелкой 33"/>
          <p:cNvCxnSpPr>
            <a:stCxn id="57403" idx="3"/>
            <a:endCxn id="0" idx="1"/>
          </p:cNvCxnSpPr>
          <p:nvPr/>
        </p:nvCxnSpPr>
        <p:spPr>
          <a:xfrm flipV="1">
            <a:off x="7378700" y="3036888"/>
            <a:ext cx="0" cy="714375"/>
          </a:xfrm>
          <a:prstGeom prst="straightConnector1">
            <a:avLst/>
          </a:prstGeom>
          <a:ln w="50800">
            <a:solidFill>
              <a:srgbClr val="C5B6E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96" name="TextBox 37"/>
          <p:cNvSpPr txBox="1">
            <a:spLocks noChangeArrowheads="1"/>
          </p:cNvSpPr>
          <p:nvPr/>
        </p:nvSpPr>
        <p:spPr bwMode="auto">
          <a:xfrm>
            <a:off x="6856413" y="3295650"/>
            <a:ext cx="10112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/>
              <a:t>функция </a:t>
            </a:r>
            <a:r>
              <a:rPr lang="en-US" b="1" i="1">
                <a:sym typeface="Symbol" pitchFamily="18" charset="2"/>
              </a:rPr>
              <a:t>f</a:t>
            </a:r>
            <a:endParaRPr lang="ru-RU" b="1" i="1">
              <a:sym typeface="Symbol" pitchFamily="18" charset="2"/>
            </a:endParaRPr>
          </a:p>
        </p:txBody>
      </p:sp>
      <p:sp>
        <p:nvSpPr>
          <p:cNvPr id="57397" name="TextBox 26"/>
          <p:cNvSpPr txBox="1">
            <a:spLocks noChangeArrowheads="1"/>
          </p:cNvSpPr>
          <p:nvPr/>
        </p:nvSpPr>
        <p:spPr bwMode="auto">
          <a:xfrm>
            <a:off x="-109538" y="4781550"/>
            <a:ext cx="631826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0600"/>
              <a:t>(</a:t>
            </a:r>
            <a:endParaRPr lang="ru-RU" sz="10600"/>
          </a:p>
        </p:txBody>
      </p:sp>
      <p:sp>
        <p:nvSpPr>
          <p:cNvPr id="57398" name="TextBox 26"/>
          <p:cNvSpPr txBox="1">
            <a:spLocks noChangeArrowheads="1"/>
          </p:cNvSpPr>
          <p:nvPr/>
        </p:nvSpPr>
        <p:spPr bwMode="auto">
          <a:xfrm>
            <a:off x="-111125" y="3251200"/>
            <a:ext cx="631825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0600"/>
              <a:t>(</a:t>
            </a:r>
            <a:endParaRPr lang="ru-RU" sz="10600"/>
          </a:p>
        </p:txBody>
      </p:sp>
      <p:sp>
        <p:nvSpPr>
          <p:cNvPr id="57400" name="TextBox 26"/>
          <p:cNvSpPr txBox="1">
            <a:spLocks noChangeArrowheads="1"/>
          </p:cNvSpPr>
          <p:nvPr/>
        </p:nvSpPr>
        <p:spPr bwMode="auto">
          <a:xfrm>
            <a:off x="4527550" y="3544888"/>
            <a:ext cx="63182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600"/>
              <a:t>)</a:t>
            </a:r>
            <a:endParaRPr lang="ru-RU" sz="10600"/>
          </a:p>
        </p:txBody>
      </p:sp>
      <p:cxnSp>
        <p:nvCxnSpPr>
          <p:cNvPr id="11" name="Прямая со стрелкой 33"/>
          <p:cNvCxnSpPr>
            <a:cxnSpLocks noChangeShapeType="1"/>
            <a:stCxn id="57403" idx="3"/>
            <a:endCxn id="0" idx="1"/>
          </p:cNvCxnSpPr>
          <p:nvPr/>
        </p:nvCxnSpPr>
        <p:spPr bwMode="auto">
          <a:xfrm>
            <a:off x="5159375" y="4191000"/>
            <a:ext cx="912813" cy="3175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57402" name="TextBox 26"/>
          <p:cNvSpPr txBox="1">
            <a:spLocks noChangeArrowheads="1"/>
          </p:cNvSpPr>
          <p:nvPr/>
        </p:nvSpPr>
        <p:spPr bwMode="auto">
          <a:xfrm>
            <a:off x="5060950" y="5181600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i="1"/>
              <a:t>Hide</a:t>
            </a:r>
            <a:r>
              <a:rPr lang="en-US" sz="1800"/>
              <a:t>(</a:t>
            </a:r>
            <a:r>
              <a:rPr lang="en-US" sz="1800" i="1"/>
              <a:t>H</a:t>
            </a:r>
            <a:r>
              <a:rPr lang="en-US" sz="1800"/>
              <a:t>)</a:t>
            </a:r>
            <a:endParaRPr lang="ru-RU" sz="1800"/>
          </a:p>
        </p:txBody>
      </p:sp>
      <p:sp>
        <p:nvSpPr>
          <p:cNvPr id="57403" name="TextBox 26"/>
          <p:cNvSpPr txBox="1">
            <a:spLocks noChangeArrowheads="1"/>
          </p:cNvSpPr>
          <p:nvPr/>
        </p:nvSpPr>
        <p:spPr bwMode="auto">
          <a:xfrm>
            <a:off x="4527550" y="5053013"/>
            <a:ext cx="63182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0600"/>
              <a:t>)</a:t>
            </a:r>
            <a:endParaRPr lang="ru-RU" sz="10600"/>
          </a:p>
        </p:txBody>
      </p:sp>
      <p:cxnSp>
        <p:nvCxnSpPr>
          <p:cNvPr id="12" name="Прямая со стрелкой 33"/>
          <p:cNvCxnSpPr>
            <a:cxnSpLocks noChangeShapeType="1"/>
            <a:stCxn id="57403" idx="3"/>
            <a:endCxn id="0" idx="1"/>
          </p:cNvCxnSpPr>
          <p:nvPr/>
        </p:nvCxnSpPr>
        <p:spPr bwMode="auto">
          <a:xfrm flipV="1">
            <a:off x="5159375" y="5692775"/>
            <a:ext cx="912813" cy="6350"/>
          </a:xfrm>
          <a:prstGeom prst="straightConnector1">
            <a:avLst/>
          </a:prstGeom>
          <a:noFill/>
          <a:ln w="50800" algn="ctr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57405" name="Text Box 61"/>
          <p:cNvSpPr txBox="1">
            <a:spLocks noChangeArrowheads="1"/>
          </p:cNvSpPr>
          <p:nvPr/>
        </p:nvSpPr>
        <p:spPr bwMode="auto">
          <a:xfrm>
            <a:off x="250825" y="1042988"/>
            <a:ext cx="5121275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/>
              <a:t>A</a:t>
            </a:r>
            <a:r>
              <a:rPr lang="en-US"/>
              <a:t> – </a:t>
            </a:r>
            <a:r>
              <a:rPr lang="ru-RU"/>
              <a:t>алфавит действий </a:t>
            </a:r>
            <a:r>
              <a:rPr lang="en-US"/>
              <a:t>ATS</a:t>
            </a:r>
            <a:r>
              <a:rPr lang="ru-RU"/>
              <a:t>. </a:t>
            </a:r>
            <a:r>
              <a:rPr lang="en-US" i="1"/>
              <a:t>H</a:t>
            </a:r>
            <a:r>
              <a:rPr lang="en-US"/>
              <a:t>=</a:t>
            </a:r>
            <a:r>
              <a:rPr lang="en-US" i="1"/>
              <a:t>U</a:t>
            </a:r>
            <a:r>
              <a:rPr lang="en-US">
                <a:sym typeface="Symbol" pitchFamily="18" charset="2"/>
              </a:rPr>
              <a:t></a:t>
            </a:r>
            <a:r>
              <a:rPr lang="en-US" b="1" i="1">
                <a:sym typeface="Symbol" pitchFamily="18" charset="2"/>
              </a:rPr>
              <a:t>A</a:t>
            </a:r>
            <a:r>
              <a:rPr lang="en-US">
                <a:sym typeface="Symbol" pitchFamily="18" charset="2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ru-RU">
                <a:sym typeface="Symbol" pitchFamily="18" charset="2"/>
              </a:rPr>
              <a:t>Скрываются все синхронные действия и только они</a:t>
            </a:r>
            <a:endParaRPr lang="en-US">
              <a:sym typeface="Symbol" pitchFamily="18" charset="2"/>
            </a:endParaRPr>
          </a:p>
        </p:txBody>
      </p:sp>
      <p:sp>
        <p:nvSpPr>
          <p:cNvPr id="57406" name="Oval 62"/>
          <p:cNvSpPr>
            <a:spLocks noChangeArrowheads="1"/>
          </p:cNvSpPr>
          <p:nvPr/>
        </p:nvSpPr>
        <p:spPr bwMode="auto">
          <a:xfrm>
            <a:off x="5562600" y="1087438"/>
            <a:ext cx="1665288" cy="720725"/>
          </a:xfrm>
          <a:prstGeom prst="ellipse">
            <a:avLst/>
          </a:prstGeom>
          <a:solidFill>
            <a:srgbClr val="DAE4BA">
              <a:alpha val="52000"/>
            </a:srgbClr>
          </a:solidFill>
          <a:ln w="25400">
            <a:solidFill>
              <a:srgbClr val="869D3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i="1"/>
              <a:t>U</a:t>
            </a:r>
            <a:endParaRPr lang="ru-RU" i="1"/>
          </a:p>
        </p:txBody>
      </p:sp>
      <p:sp>
        <p:nvSpPr>
          <p:cNvPr id="57407" name="Oval 63"/>
          <p:cNvSpPr>
            <a:spLocks noChangeArrowheads="1"/>
          </p:cNvSpPr>
          <p:nvPr/>
        </p:nvSpPr>
        <p:spPr bwMode="auto">
          <a:xfrm>
            <a:off x="6192838" y="1087438"/>
            <a:ext cx="1665287" cy="720725"/>
          </a:xfrm>
          <a:prstGeom prst="ellipse">
            <a:avLst/>
          </a:prstGeom>
          <a:solidFill>
            <a:srgbClr val="E4CDBA">
              <a:alpha val="52000"/>
            </a:srgbClr>
          </a:solidFill>
          <a:ln w="25400">
            <a:solidFill>
              <a:srgbClr val="B1764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/>
            <a:r>
              <a:rPr lang="en-US" i="1"/>
              <a:t>H           </a:t>
            </a:r>
            <a:r>
              <a:rPr lang="en-US" b="1" i="1"/>
              <a:t>A</a:t>
            </a:r>
            <a:endParaRPr lang="ru-RU" b="1" i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59395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59396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59397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59398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9399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9400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9401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940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5940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59404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/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Приоритеты в новой модели</a:t>
            </a:r>
            <a:endParaRPr lang="ru-RU" sz="20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9406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31B54B9-5640-4C1E-B330-8F2FA594A0BA}" type="slidenum">
              <a:rPr lang="ru-RU" sz="1400"/>
              <a:pPr algn="r"/>
              <a:t>23</a:t>
            </a:fld>
            <a:endParaRPr lang="ru-RU" sz="1400"/>
          </a:p>
        </p:txBody>
      </p:sp>
      <p:sp>
        <p:nvSpPr>
          <p:cNvPr id="59442" name="TextBox 15"/>
          <p:cNvSpPr txBox="1">
            <a:spLocks noChangeArrowheads="1"/>
          </p:cNvSpPr>
          <p:nvPr/>
        </p:nvSpPr>
        <p:spPr bwMode="auto">
          <a:xfrm>
            <a:off x="206375" y="1089025"/>
            <a:ext cx="8680450" cy="192405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08000" tIns="72000" rIns="108000" bIns="72000">
            <a:spAutoFit/>
          </a:bodyPr>
          <a:lstStyle/>
          <a:p>
            <a:pPr>
              <a:spcAft>
                <a:spcPts val="600"/>
              </a:spcAft>
            </a:pPr>
            <a:r>
              <a:rPr lang="ru-RU" u="sng"/>
              <a:t>Пример «Выход из дивергенции»</a:t>
            </a:r>
            <a:r>
              <a:rPr lang="ru-RU"/>
              <a:t>:</a:t>
            </a:r>
          </a:p>
          <a:p>
            <a:r>
              <a:rPr lang="ru-RU">
                <a:sym typeface="Symbol" pitchFamily="18" charset="2"/>
              </a:rPr>
              <a:t></a:t>
            </a:r>
            <a:r>
              <a:rPr lang="ru-RU"/>
              <a:t>-активность – выполнение системой каких-то действий,</a:t>
            </a:r>
          </a:p>
          <a:p>
            <a:pPr>
              <a:spcAft>
                <a:spcPts val="600"/>
              </a:spcAft>
            </a:pPr>
            <a:r>
              <a:rPr lang="ru-RU"/>
              <a:t>которые не наблюдаются и никак не проявляются во внешнем взаимодействии.</a:t>
            </a:r>
          </a:p>
          <a:p>
            <a:pPr>
              <a:spcAft>
                <a:spcPts val="600"/>
              </a:spcAft>
            </a:pPr>
            <a:r>
              <a:rPr lang="ru-RU"/>
              <a:t>Дивергенция – бесконечная </a:t>
            </a:r>
            <a:r>
              <a:rPr lang="ru-RU">
                <a:sym typeface="Symbol" pitchFamily="18" charset="2"/>
              </a:rPr>
              <a:t></a:t>
            </a:r>
            <a:r>
              <a:rPr lang="ru-RU"/>
              <a:t>-активность.</a:t>
            </a:r>
          </a:p>
          <a:p>
            <a:pPr>
              <a:spcAft>
                <a:spcPts val="600"/>
              </a:spcAft>
            </a:pPr>
            <a:r>
              <a:rPr lang="ru-RU"/>
              <a:t>В существующих моделях выход из дивергенции по внешнему запросу не гарантирован.</a:t>
            </a:r>
          </a:p>
          <a:p>
            <a:pPr>
              <a:spcAft>
                <a:spcPts val="600"/>
              </a:spcAft>
            </a:pPr>
            <a:r>
              <a:rPr lang="ru-RU"/>
              <a:t>В новой модели внешний запрос как тестовое воздействие приоритетнее дивергенции.</a:t>
            </a:r>
          </a:p>
        </p:txBody>
      </p:sp>
      <p:cxnSp>
        <p:nvCxnSpPr>
          <p:cNvPr id="42" name="Прямая со стрелкой 41"/>
          <p:cNvCxnSpPr>
            <a:stCxn id="24" idx="0"/>
            <a:endCxn id="20" idx="4"/>
          </p:cNvCxnSpPr>
          <p:nvPr/>
        </p:nvCxnSpPr>
        <p:spPr>
          <a:xfrm flipV="1">
            <a:off x="7889875" y="1341438"/>
            <a:ext cx="3175" cy="21590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>
            <a:spLocks noChangeAspect="1"/>
          </p:cNvSpPr>
          <p:nvPr/>
        </p:nvSpPr>
        <p:spPr>
          <a:xfrm>
            <a:off x="7854950" y="1557338"/>
            <a:ext cx="71438" cy="71437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39" name="Прямая со стрелкой 38"/>
          <p:cNvCxnSpPr>
            <a:stCxn id="23" idx="2"/>
            <a:endCxn id="24" idx="6"/>
          </p:cNvCxnSpPr>
          <p:nvPr/>
        </p:nvCxnSpPr>
        <p:spPr>
          <a:xfrm flipH="1">
            <a:off x="7926388" y="1592263"/>
            <a:ext cx="58261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>
            <a:spLocks noChangeAspect="1"/>
          </p:cNvSpPr>
          <p:nvPr/>
        </p:nvSpPr>
        <p:spPr>
          <a:xfrm>
            <a:off x="8509000" y="1557338"/>
            <a:ext cx="71438" cy="71437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36" name="Прямая со стрелкой 35"/>
          <p:cNvCxnSpPr>
            <a:stCxn id="22" idx="4"/>
            <a:endCxn id="23" idx="0"/>
          </p:cNvCxnSpPr>
          <p:nvPr/>
        </p:nvCxnSpPr>
        <p:spPr>
          <a:xfrm>
            <a:off x="8540750" y="1341438"/>
            <a:ext cx="3175" cy="21590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>
            <a:spLocks noChangeAspect="1"/>
          </p:cNvSpPr>
          <p:nvPr/>
        </p:nvSpPr>
        <p:spPr>
          <a:xfrm>
            <a:off x="7137400" y="1268413"/>
            <a:ext cx="71438" cy="73025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Овал 18"/>
          <p:cNvSpPr>
            <a:spLocks noChangeAspect="1"/>
          </p:cNvSpPr>
          <p:nvPr/>
        </p:nvSpPr>
        <p:spPr>
          <a:xfrm>
            <a:off x="7515225" y="1268413"/>
            <a:ext cx="71438" cy="73025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Овал 19"/>
          <p:cNvSpPr>
            <a:spLocks noChangeAspect="1"/>
          </p:cNvSpPr>
          <p:nvPr/>
        </p:nvSpPr>
        <p:spPr>
          <a:xfrm>
            <a:off x="7858125" y="1268413"/>
            <a:ext cx="71438" cy="73025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Овал 20"/>
          <p:cNvSpPr>
            <a:spLocks noChangeAspect="1"/>
          </p:cNvSpPr>
          <p:nvPr/>
        </p:nvSpPr>
        <p:spPr>
          <a:xfrm>
            <a:off x="8189913" y="1268413"/>
            <a:ext cx="73025" cy="73025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6" name="Прямая со стрелкой 25"/>
          <p:cNvCxnSpPr>
            <a:stCxn id="18" idx="6"/>
            <a:endCxn id="19" idx="2"/>
          </p:cNvCxnSpPr>
          <p:nvPr/>
        </p:nvCxnSpPr>
        <p:spPr>
          <a:xfrm>
            <a:off x="7208838" y="1304925"/>
            <a:ext cx="30638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9" idx="6"/>
            <a:endCxn id="20" idx="2"/>
          </p:cNvCxnSpPr>
          <p:nvPr/>
        </p:nvCxnSpPr>
        <p:spPr>
          <a:xfrm>
            <a:off x="7586663" y="1304925"/>
            <a:ext cx="2714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20" idx="6"/>
            <a:endCxn id="21" idx="2"/>
          </p:cNvCxnSpPr>
          <p:nvPr/>
        </p:nvCxnSpPr>
        <p:spPr>
          <a:xfrm>
            <a:off x="7929563" y="1304925"/>
            <a:ext cx="26035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21" idx="6"/>
            <a:endCxn id="22" idx="2"/>
          </p:cNvCxnSpPr>
          <p:nvPr/>
        </p:nvCxnSpPr>
        <p:spPr>
          <a:xfrm>
            <a:off x="8262938" y="1304925"/>
            <a:ext cx="24288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56" name="TextBox 44"/>
          <p:cNvSpPr txBox="1">
            <a:spLocks noChangeArrowheads="1"/>
          </p:cNvSpPr>
          <p:nvPr/>
        </p:nvSpPr>
        <p:spPr bwMode="auto">
          <a:xfrm>
            <a:off x="7227888" y="1068388"/>
            <a:ext cx="1349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>
                <a:sym typeface="Symbol" pitchFamily="18" charset="2"/>
              </a:rPr>
              <a:t></a:t>
            </a:r>
            <a:endParaRPr lang="ru-RU"/>
          </a:p>
        </p:txBody>
      </p:sp>
      <p:sp>
        <p:nvSpPr>
          <p:cNvPr id="59457" name="TextBox 45"/>
          <p:cNvSpPr txBox="1">
            <a:spLocks noChangeArrowheads="1"/>
          </p:cNvSpPr>
          <p:nvPr/>
        </p:nvSpPr>
        <p:spPr bwMode="auto">
          <a:xfrm>
            <a:off x="7586663" y="1057275"/>
            <a:ext cx="1349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>
                <a:sym typeface="Symbol" pitchFamily="18" charset="2"/>
              </a:rPr>
              <a:t></a:t>
            </a:r>
            <a:endParaRPr lang="ru-RU"/>
          </a:p>
        </p:txBody>
      </p:sp>
      <p:sp>
        <p:nvSpPr>
          <p:cNvPr id="59458" name="TextBox 46"/>
          <p:cNvSpPr txBox="1">
            <a:spLocks noChangeArrowheads="1"/>
          </p:cNvSpPr>
          <p:nvPr/>
        </p:nvSpPr>
        <p:spPr bwMode="auto">
          <a:xfrm>
            <a:off x="7947025" y="1066800"/>
            <a:ext cx="134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>
                <a:sym typeface="Symbol" pitchFamily="18" charset="2"/>
              </a:rPr>
              <a:t></a:t>
            </a:r>
            <a:endParaRPr lang="ru-RU"/>
          </a:p>
        </p:txBody>
      </p:sp>
      <p:sp>
        <p:nvSpPr>
          <p:cNvPr id="59459" name="TextBox 47"/>
          <p:cNvSpPr txBox="1">
            <a:spLocks noChangeArrowheads="1"/>
          </p:cNvSpPr>
          <p:nvPr/>
        </p:nvSpPr>
        <p:spPr bwMode="auto">
          <a:xfrm>
            <a:off x="8262938" y="1066800"/>
            <a:ext cx="1349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>
                <a:sym typeface="Symbol" pitchFamily="18" charset="2"/>
              </a:rPr>
              <a:t></a:t>
            </a:r>
            <a:endParaRPr lang="ru-RU"/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577263" y="1292225"/>
            <a:ext cx="1349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>
                <a:sym typeface="Symbol" pitchFamily="18" charset="2"/>
              </a:rPr>
              <a:t></a:t>
            </a:r>
            <a:endParaRPr lang="ru-RU"/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8172450" y="1358900"/>
            <a:ext cx="1349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>
                <a:sym typeface="Symbol" pitchFamily="18" charset="2"/>
              </a:rPr>
              <a:t></a:t>
            </a:r>
            <a:endParaRPr lang="ru-RU"/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7721600" y="1314450"/>
            <a:ext cx="1365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>
                <a:sym typeface="Symbol" pitchFamily="18" charset="2"/>
              </a:rPr>
              <a:t></a:t>
            </a:r>
            <a:endParaRPr lang="ru-RU"/>
          </a:p>
        </p:txBody>
      </p:sp>
      <p:sp>
        <p:nvSpPr>
          <p:cNvPr id="56" name="Text Box 40"/>
          <p:cNvSpPr txBox="1">
            <a:spLocks noChangeArrowheads="1"/>
          </p:cNvSpPr>
          <p:nvPr/>
        </p:nvSpPr>
        <p:spPr bwMode="auto">
          <a:xfrm>
            <a:off x="34925" y="624522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57" name="Text Box 40"/>
          <p:cNvSpPr txBox="1">
            <a:spLocks noChangeArrowheads="1"/>
          </p:cNvSpPr>
          <p:nvPr/>
        </p:nvSpPr>
        <p:spPr bwMode="auto">
          <a:xfrm>
            <a:off x="33338" y="6572250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58" name="Овал 57"/>
          <p:cNvSpPr>
            <a:spLocks noChangeAspect="1"/>
          </p:cNvSpPr>
          <p:nvPr/>
        </p:nvSpPr>
        <p:spPr>
          <a:xfrm>
            <a:off x="8910638" y="1268413"/>
            <a:ext cx="71437" cy="73025"/>
          </a:xfrm>
          <a:prstGeom prst="ellipse">
            <a:avLst/>
          </a:prstGeom>
          <a:ln w="12700">
            <a:solidFill>
              <a:srgbClr val="89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9" name="Прямая со стрелкой 58"/>
          <p:cNvCxnSpPr>
            <a:stCxn id="22" idx="6"/>
            <a:endCxn id="58" idx="2"/>
          </p:cNvCxnSpPr>
          <p:nvPr/>
        </p:nvCxnSpPr>
        <p:spPr>
          <a:xfrm>
            <a:off x="8577263" y="1304925"/>
            <a:ext cx="333375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>
            <a:spLocks noChangeAspect="1"/>
          </p:cNvSpPr>
          <p:nvPr/>
        </p:nvSpPr>
        <p:spPr>
          <a:xfrm>
            <a:off x="8505825" y="1268413"/>
            <a:ext cx="71438" cy="73025"/>
          </a:xfrm>
          <a:prstGeom prst="ellipse">
            <a:avLst/>
          </a:prstGeom>
          <a:ln w="12700">
            <a:solidFill>
              <a:srgbClr val="89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468" name="TextBox 63"/>
          <p:cNvSpPr txBox="1">
            <a:spLocks noChangeArrowheads="1"/>
          </p:cNvSpPr>
          <p:nvPr/>
        </p:nvSpPr>
        <p:spPr bwMode="auto">
          <a:xfrm>
            <a:off x="8650288" y="1042988"/>
            <a:ext cx="1349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sym typeface="Symbol" pitchFamily="18" charset="2"/>
              </a:rPr>
              <a:t>x</a:t>
            </a:r>
            <a:endParaRPr lang="ru-RU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206375" y="3249613"/>
            <a:ext cx="8640763" cy="209232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108000" tIns="72000" rIns="108000" bIns="72000">
            <a:spAutoFit/>
          </a:bodyPr>
          <a:lstStyle/>
          <a:p>
            <a:pPr>
              <a:spcAft>
                <a:spcPts val="600"/>
              </a:spcAft>
            </a:pPr>
            <a:r>
              <a:rPr lang="ru-RU" u="sng"/>
              <a:t>Пример «Операция </a:t>
            </a:r>
            <a:r>
              <a:rPr lang="en-US" b="1" i="1" u="sng"/>
              <a:t>cancel</a:t>
            </a:r>
            <a:r>
              <a:rPr lang="ru-RU" u="sng"/>
              <a:t>»</a:t>
            </a:r>
            <a:r>
              <a:rPr lang="ru-RU"/>
              <a:t>:</a:t>
            </a:r>
          </a:p>
          <a:p>
            <a:r>
              <a:rPr lang="ru-RU"/>
              <a:t>Должна отменять цепочку действий,</a:t>
            </a:r>
          </a:p>
          <a:p>
            <a:pPr>
              <a:spcAft>
                <a:spcPts val="600"/>
              </a:spcAft>
            </a:pPr>
            <a:r>
              <a:rPr lang="ru-RU"/>
              <a:t>инициированную предыдущим запросом.</a:t>
            </a:r>
          </a:p>
          <a:p>
            <a:r>
              <a:rPr lang="ru-RU"/>
              <a:t>В существующих моделях приоритетов нет,  и у реализации есть выбор:</a:t>
            </a:r>
          </a:p>
          <a:p>
            <a:r>
              <a:rPr lang="ru-RU"/>
              <a:t>продолжать выполнять цепочку действий или принять операцию </a:t>
            </a:r>
            <a:r>
              <a:rPr lang="en-US" i="1"/>
              <a:t>cancel</a:t>
            </a:r>
            <a:r>
              <a:rPr lang="ru-RU"/>
              <a:t>.</a:t>
            </a:r>
          </a:p>
          <a:p>
            <a:pPr>
              <a:spcAft>
                <a:spcPts val="600"/>
              </a:spcAft>
            </a:pPr>
            <a:r>
              <a:rPr lang="ru-RU"/>
              <a:t>Поэтому операция </a:t>
            </a:r>
            <a:r>
              <a:rPr lang="en-US" i="1"/>
              <a:t>cancel</a:t>
            </a:r>
            <a:r>
              <a:rPr lang="ru-RU"/>
              <a:t> ничего гарантированно не отменяет.</a:t>
            </a:r>
          </a:p>
          <a:p>
            <a:pPr>
              <a:spcAft>
                <a:spcPts val="600"/>
              </a:spcAft>
            </a:pPr>
            <a:r>
              <a:rPr lang="ru-RU"/>
              <a:t>В новой модели </a:t>
            </a:r>
            <a:r>
              <a:rPr lang="en-US" i="1"/>
              <a:t>cancel</a:t>
            </a:r>
            <a:r>
              <a:rPr lang="ru-RU"/>
              <a:t>  как тестовое воздействие блокирует действия как наблюдения.</a:t>
            </a:r>
          </a:p>
        </p:txBody>
      </p:sp>
      <p:sp>
        <p:nvSpPr>
          <p:cNvPr id="71" name="Овал 70"/>
          <p:cNvSpPr>
            <a:spLocks noChangeAspect="1"/>
          </p:cNvSpPr>
          <p:nvPr/>
        </p:nvSpPr>
        <p:spPr>
          <a:xfrm>
            <a:off x="7137400" y="3429000"/>
            <a:ext cx="71438" cy="71438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Овал 71"/>
          <p:cNvSpPr>
            <a:spLocks noChangeAspect="1"/>
          </p:cNvSpPr>
          <p:nvPr/>
        </p:nvSpPr>
        <p:spPr>
          <a:xfrm>
            <a:off x="7515225" y="3429000"/>
            <a:ext cx="71438" cy="71438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" name="Овал 72"/>
          <p:cNvSpPr>
            <a:spLocks noChangeAspect="1"/>
          </p:cNvSpPr>
          <p:nvPr/>
        </p:nvSpPr>
        <p:spPr>
          <a:xfrm>
            <a:off x="7858125" y="3429000"/>
            <a:ext cx="71438" cy="71438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4" name="Овал 73"/>
          <p:cNvSpPr>
            <a:spLocks noChangeAspect="1"/>
          </p:cNvSpPr>
          <p:nvPr/>
        </p:nvSpPr>
        <p:spPr>
          <a:xfrm>
            <a:off x="8189913" y="3429000"/>
            <a:ext cx="73025" cy="71438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75" name="Прямая со стрелкой 74"/>
          <p:cNvCxnSpPr>
            <a:stCxn id="71" idx="6"/>
            <a:endCxn id="72" idx="2"/>
          </p:cNvCxnSpPr>
          <p:nvPr/>
        </p:nvCxnSpPr>
        <p:spPr>
          <a:xfrm>
            <a:off x="7208838" y="3465513"/>
            <a:ext cx="30638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stCxn id="72" idx="6"/>
            <a:endCxn id="73" idx="2"/>
          </p:cNvCxnSpPr>
          <p:nvPr/>
        </p:nvCxnSpPr>
        <p:spPr>
          <a:xfrm>
            <a:off x="7586663" y="3465513"/>
            <a:ext cx="2714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>
            <a:stCxn id="73" idx="6"/>
            <a:endCxn id="74" idx="2"/>
          </p:cNvCxnSpPr>
          <p:nvPr/>
        </p:nvCxnSpPr>
        <p:spPr>
          <a:xfrm>
            <a:off x="7929563" y="3465513"/>
            <a:ext cx="26035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>
            <a:stCxn id="74" idx="6"/>
            <a:endCxn id="88" idx="2"/>
          </p:cNvCxnSpPr>
          <p:nvPr/>
        </p:nvCxnSpPr>
        <p:spPr>
          <a:xfrm>
            <a:off x="8262938" y="3465513"/>
            <a:ext cx="24288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7227888" y="3227388"/>
            <a:ext cx="1349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a</a:t>
            </a:r>
            <a:endParaRPr lang="ru-RU"/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7586663" y="3217863"/>
            <a:ext cx="1349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b</a:t>
            </a:r>
            <a:endParaRPr lang="ru-RU"/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7947025" y="3227388"/>
            <a:ext cx="1349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c</a:t>
            </a:r>
            <a:endParaRPr lang="ru-RU"/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8262938" y="3227388"/>
            <a:ext cx="1349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d</a:t>
            </a:r>
            <a:endParaRPr lang="ru-RU"/>
          </a:p>
        </p:txBody>
      </p:sp>
      <p:sp>
        <p:nvSpPr>
          <p:cNvPr id="88" name="Овал 87"/>
          <p:cNvSpPr>
            <a:spLocks noChangeAspect="1"/>
          </p:cNvSpPr>
          <p:nvPr/>
        </p:nvSpPr>
        <p:spPr>
          <a:xfrm>
            <a:off x="8505825" y="3429000"/>
            <a:ext cx="71438" cy="71438"/>
          </a:xfrm>
          <a:prstGeom prst="ellipse">
            <a:avLst/>
          </a:prstGeom>
          <a:ln w="12700">
            <a:solidFill>
              <a:srgbClr val="89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0" name="Овал 89"/>
          <p:cNvSpPr>
            <a:spLocks noChangeAspect="1"/>
          </p:cNvSpPr>
          <p:nvPr/>
        </p:nvSpPr>
        <p:spPr>
          <a:xfrm>
            <a:off x="7143750" y="4014788"/>
            <a:ext cx="73025" cy="71437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1" name="Овал 90"/>
          <p:cNvSpPr>
            <a:spLocks noChangeAspect="1"/>
          </p:cNvSpPr>
          <p:nvPr/>
        </p:nvSpPr>
        <p:spPr>
          <a:xfrm>
            <a:off x="7523163" y="4014788"/>
            <a:ext cx="71437" cy="71437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" name="Овал 91"/>
          <p:cNvSpPr>
            <a:spLocks noChangeAspect="1"/>
          </p:cNvSpPr>
          <p:nvPr/>
        </p:nvSpPr>
        <p:spPr>
          <a:xfrm>
            <a:off x="7864475" y="4014788"/>
            <a:ext cx="71438" cy="71437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3" name="Овал 92"/>
          <p:cNvSpPr>
            <a:spLocks noChangeAspect="1"/>
          </p:cNvSpPr>
          <p:nvPr/>
        </p:nvSpPr>
        <p:spPr>
          <a:xfrm>
            <a:off x="8197850" y="4014788"/>
            <a:ext cx="71438" cy="71437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94" name="Прямая со стрелкой 93"/>
          <p:cNvCxnSpPr>
            <a:stCxn id="90" idx="6"/>
            <a:endCxn id="91" idx="2"/>
          </p:cNvCxnSpPr>
          <p:nvPr/>
        </p:nvCxnSpPr>
        <p:spPr>
          <a:xfrm>
            <a:off x="7216775" y="4049713"/>
            <a:ext cx="306388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>
            <a:stCxn id="91" idx="6"/>
            <a:endCxn id="92" idx="2"/>
          </p:cNvCxnSpPr>
          <p:nvPr/>
        </p:nvCxnSpPr>
        <p:spPr>
          <a:xfrm>
            <a:off x="7594600" y="4049713"/>
            <a:ext cx="269875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>
            <a:stCxn id="92" idx="6"/>
            <a:endCxn id="93" idx="2"/>
          </p:cNvCxnSpPr>
          <p:nvPr/>
        </p:nvCxnSpPr>
        <p:spPr>
          <a:xfrm>
            <a:off x="7935913" y="4049713"/>
            <a:ext cx="261937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>
            <a:stCxn id="93" idx="6"/>
            <a:endCxn id="98" idx="2"/>
          </p:cNvCxnSpPr>
          <p:nvPr/>
        </p:nvCxnSpPr>
        <p:spPr>
          <a:xfrm>
            <a:off x="8269288" y="4049713"/>
            <a:ext cx="242887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sm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Овал 97"/>
          <p:cNvSpPr>
            <a:spLocks noChangeAspect="1"/>
          </p:cNvSpPr>
          <p:nvPr/>
        </p:nvSpPr>
        <p:spPr>
          <a:xfrm>
            <a:off x="8512175" y="4014788"/>
            <a:ext cx="73025" cy="71437"/>
          </a:xfrm>
          <a:prstGeom prst="ellipse">
            <a:avLst/>
          </a:prstGeom>
          <a:ln w="12700">
            <a:solidFill>
              <a:srgbClr val="89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6" name="TextBox 105"/>
          <p:cNvSpPr txBox="1">
            <a:spLocks noChangeArrowheads="1"/>
          </p:cNvSpPr>
          <p:nvPr/>
        </p:nvSpPr>
        <p:spPr bwMode="auto">
          <a:xfrm>
            <a:off x="7272338" y="4062413"/>
            <a:ext cx="2254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-a</a:t>
            </a:r>
            <a:endParaRPr lang="ru-RU"/>
          </a:p>
        </p:txBody>
      </p:sp>
      <p:sp>
        <p:nvSpPr>
          <p:cNvPr id="107" name="TextBox 106"/>
          <p:cNvSpPr txBox="1">
            <a:spLocks noChangeArrowheads="1"/>
          </p:cNvSpPr>
          <p:nvPr/>
        </p:nvSpPr>
        <p:spPr bwMode="auto">
          <a:xfrm>
            <a:off x="7670800" y="4073525"/>
            <a:ext cx="1873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-b</a:t>
            </a:r>
            <a:endParaRPr lang="ru-RU"/>
          </a:p>
        </p:txBody>
      </p:sp>
      <p:sp>
        <p:nvSpPr>
          <p:cNvPr id="108" name="TextBox 107"/>
          <p:cNvSpPr txBox="1">
            <a:spLocks noChangeArrowheads="1"/>
          </p:cNvSpPr>
          <p:nvPr/>
        </p:nvSpPr>
        <p:spPr bwMode="auto">
          <a:xfrm>
            <a:off x="7940675" y="4083050"/>
            <a:ext cx="231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-c</a:t>
            </a:r>
            <a:endParaRPr lang="ru-RU"/>
          </a:p>
        </p:txBody>
      </p:sp>
      <p:sp>
        <p:nvSpPr>
          <p:cNvPr id="109" name="TextBox 108"/>
          <p:cNvSpPr txBox="1">
            <a:spLocks noChangeArrowheads="1"/>
          </p:cNvSpPr>
          <p:nvPr/>
        </p:nvSpPr>
        <p:spPr bwMode="auto">
          <a:xfrm>
            <a:off x="8301038" y="4083050"/>
            <a:ext cx="1857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-d</a:t>
            </a:r>
            <a:endParaRPr lang="ru-RU"/>
          </a:p>
        </p:txBody>
      </p:sp>
      <p:cxnSp>
        <p:nvCxnSpPr>
          <p:cNvPr id="110" name="Прямая со стрелкой 109"/>
          <p:cNvCxnSpPr>
            <a:stCxn id="88" idx="4"/>
            <a:endCxn id="98" idx="0"/>
          </p:cNvCxnSpPr>
          <p:nvPr/>
        </p:nvCxnSpPr>
        <p:spPr>
          <a:xfrm>
            <a:off x="8540750" y="3500438"/>
            <a:ext cx="7938" cy="51435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 стрелкой 112"/>
          <p:cNvCxnSpPr>
            <a:stCxn id="74" idx="4"/>
            <a:endCxn id="93" idx="0"/>
          </p:cNvCxnSpPr>
          <p:nvPr/>
        </p:nvCxnSpPr>
        <p:spPr>
          <a:xfrm>
            <a:off x="8226425" y="3500438"/>
            <a:ext cx="6350" cy="51435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 стрелкой 115"/>
          <p:cNvCxnSpPr>
            <a:stCxn id="73" idx="4"/>
            <a:endCxn id="92" idx="0"/>
          </p:cNvCxnSpPr>
          <p:nvPr/>
        </p:nvCxnSpPr>
        <p:spPr>
          <a:xfrm>
            <a:off x="7893050" y="3500438"/>
            <a:ext cx="7938" cy="51435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/>
          <p:cNvCxnSpPr>
            <a:stCxn id="72" idx="4"/>
            <a:endCxn id="91" idx="0"/>
          </p:cNvCxnSpPr>
          <p:nvPr/>
        </p:nvCxnSpPr>
        <p:spPr>
          <a:xfrm>
            <a:off x="7551738" y="3500438"/>
            <a:ext cx="6350" cy="51435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 стрелкой 121"/>
          <p:cNvCxnSpPr>
            <a:stCxn id="71" idx="4"/>
            <a:endCxn id="90" idx="0"/>
          </p:cNvCxnSpPr>
          <p:nvPr/>
        </p:nvCxnSpPr>
        <p:spPr>
          <a:xfrm>
            <a:off x="7173913" y="3500438"/>
            <a:ext cx="6350" cy="51435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>
            <a:spLocks noChangeArrowheads="1"/>
          </p:cNvSpPr>
          <p:nvPr/>
        </p:nvSpPr>
        <p:spPr bwMode="auto">
          <a:xfrm>
            <a:off x="7137400" y="3608388"/>
            <a:ext cx="1439863" cy="246062"/>
          </a:xfrm>
          <a:prstGeom prst="rect">
            <a:avLst/>
          </a:prstGeom>
          <a:solidFill>
            <a:srgbClr val="FBF8EB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i="1">
                <a:sym typeface="Symbol" pitchFamily="18" charset="2"/>
              </a:rPr>
              <a:t>c a n c e l</a:t>
            </a:r>
            <a:endParaRPr lang="ru-RU" i="1"/>
          </a:p>
        </p:txBody>
      </p:sp>
      <p:sp>
        <p:nvSpPr>
          <p:cNvPr id="127" name="Text Box 40"/>
          <p:cNvSpPr txBox="1">
            <a:spLocks noChangeArrowheads="1"/>
          </p:cNvSpPr>
          <p:nvPr/>
        </p:nvSpPr>
        <p:spPr bwMode="auto">
          <a:xfrm>
            <a:off x="41275" y="6416675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"/>
                            </p:stCondLst>
                            <p:childTnLst>
                              <p:par>
                                <p:cTn id="3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00"/>
                            </p:stCondLst>
                            <p:childTnLst>
                              <p:par>
                                <p:cTn id="4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"/>
                            </p:stCondLst>
                            <p:childTnLst>
                              <p:par>
                                <p:cTn id="45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00"/>
                            </p:stCondLst>
                            <p:childTnLst>
                              <p:par>
                                <p:cTn id="5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300"/>
                            </p:stCondLst>
                            <p:childTnLst>
                              <p:par>
                                <p:cTn id="55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"/>
                            </p:stCondLst>
                            <p:childTnLst>
                              <p:par>
                                <p:cTn id="65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900"/>
                            </p:stCondLst>
                            <p:childTnLst>
                              <p:par>
                                <p:cTn id="7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100"/>
                            </p:stCondLst>
                            <p:childTnLst>
                              <p:par>
                                <p:cTn id="75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300"/>
                            </p:stCondLst>
                            <p:childTnLst>
                              <p:par>
                                <p:cTn id="8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700"/>
                            </p:stCondLst>
                            <p:childTnLst>
                              <p:par>
                                <p:cTn id="9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900"/>
                            </p:stCondLst>
                            <p:childTnLst>
                              <p:par>
                                <p:cTn id="95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100"/>
                            </p:stCondLst>
                            <p:childTnLst>
                              <p:par>
                                <p:cTn id="10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300"/>
                            </p:stCondLst>
                            <p:childTnLst>
                              <p:par>
                                <p:cTn id="105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700"/>
                            </p:stCondLst>
                            <p:childTnLst>
                              <p:par>
                                <p:cTn id="115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900"/>
                            </p:stCondLst>
                            <p:childTnLst>
                              <p:par>
                                <p:cTn id="12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100"/>
                            </p:stCondLst>
                            <p:childTnLst>
                              <p:par>
                                <p:cTn id="125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300"/>
                            </p:stCondLst>
                            <p:childTnLst>
                              <p:par>
                                <p:cTn id="13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500"/>
                            </p:stCondLst>
                            <p:childTnLst>
                              <p:par>
                                <p:cTn id="1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00"/>
                            </p:stCondLst>
                            <p:childTnLst>
                              <p:par>
                                <p:cTn id="151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900"/>
                            </p:stCondLst>
                            <p:childTnLst>
                              <p:par>
                                <p:cTn id="156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1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100"/>
                            </p:stCondLst>
                            <p:childTnLst>
                              <p:par>
                                <p:cTn id="16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1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00"/>
                            </p:stCondLst>
                            <p:childTnLst>
                              <p:par>
                                <p:cTn id="165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7" dur="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400"/>
                            </p:stCondLst>
                            <p:childTnLst>
                              <p:par>
                                <p:cTn id="170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600"/>
                            </p:stCondLst>
                            <p:childTnLst>
                              <p:par>
                                <p:cTn id="1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4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5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6" dur="1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700"/>
                            </p:stCondLst>
                            <p:childTnLst>
                              <p:par>
                                <p:cTn id="198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900"/>
                            </p:stCondLst>
                            <p:childTnLst>
                              <p:par>
                                <p:cTn id="203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1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5" dur="1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1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1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9" dur="1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1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200"/>
                            </p:stCondLst>
                            <p:childTnLst>
                              <p:par>
                                <p:cTn id="21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4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1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67587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67588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67589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67590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7591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7592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7593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7594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6759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67596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/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ИТОГИ: чем полезна новая модель?</a:t>
            </a:r>
            <a:endParaRPr lang="ru-RU" sz="20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7598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77D2458-D808-4D26-AF0D-A1D98B0C13E7}" type="slidenum">
              <a:rPr lang="ru-RU" sz="1400"/>
              <a:pPr algn="r"/>
              <a:t>24</a:t>
            </a:fld>
            <a:endParaRPr lang="ru-RU" sz="1400"/>
          </a:p>
        </p:txBody>
      </p:sp>
      <p:sp>
        <p:nvSpPr>
          <p:cNvPr id="67599" name="TextBox 15"/>
          <p:cNvSpPr txBox="1">
            <a:spLocks noChangeArrowheads="1"/>
          </p:cNvSpPr>
          <p:nvPr/>
        </p:nvSpPr>
        <p:spPr bwMode="auto">
          <a:xfrm>
            <a:off x="206375" y="1104900"/>
            <a:ext cx="8709025" cy="331470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08000" tIns="72000" rIns="108000" bIns="72000">
            <a:spAutoFit/>
          </a:bodyPr>
          <a:lstStyle/>
          <a:p>
            <a:pPr marL="304800" indent="-304800">
              <a:spcAft>
                <a:spcPts val="600"/>
              </a:spcAft>
              <a:buFontTx/>
              <a:buAutoNum type="arabicPeriod"/>
            </a:pPr>
            <a:r>
              <a:rPr lang="ru-RU"/>
              <a:t>Моделирование систем с приоритетами.</a:t>
            </a:r>
          </a:p>
          <a:p>
            <a:pPr marL="304800" indent="-304800">
              <a:spcAft>
                <a:spcPts val="600"/>
              </a:spcAft>
              <a:buFontTx/>
              <a:buAutoNum type="arabicPeriod"/>
            </a:pPr>
            <a:r>
              <a:rPr lang="ru-RU"/>
              <a:t>В новой модели нет зависимости между ошибками (кроме префиксной)</a:t>
            </a:r>
            <a:br>
              <a:rPr lang="ru-RU"/>
            </a:br>
            <a:r>
              <a:rPr lang="ru-RU"/>
              <a:t>на классе всех реализаций. Поэтому проблема зависимости между ошибками</a:t>
            </a:r>
            <a:br>
              <a:rPr lang="ru-RU"/>
            </a:br>
            <a:r>
              <a:rPr lang="ru-RU"/>
              <a:t>сводится к их появлению при сужении класса тестируемых реализаций. </a:t>
            </a:r>
          </a:p>
          <a:p>
            <a:pPr marL="304800" indent="-304800">
              <a:spcAft>
                <a:spcPts val="600"/>
              </a:spcAft>
              <a:buFontTx/>
              <a:buAutoNum type="arabicPeriod"/>
            </a:pPr>
            <a:r>
              <a:rPr lang="ru-RU"/>
              <a:t>В новой модели трассы событий аддитивны относительно композиции </a:t>
            </a:r>
            <a:r>
              <a:rPr lang="en-US"/>
              <a:t>LTS</a:t>
            </a:r>
            <a:r>
              <a:rPr lang="ru-RU"/>
              <a:t/>
            </a:r>
            <a:br>
              <a:rPr lang="ru-RU"/>
            </a:br>
            <a:r>
              <a:rPr lang="ru-RU"/>
              <a:t>на классе всех реализаций. Поэтому проблема композиции появляется только</a:t>
            </a:r>
            <a:br>
              <a:rPr lang="ru-RU"/>
            </a:br>
            <a:r>
              <a:rPr lang="ru-RU"/>
              <a:t>при сужении классов тестируемых реализаций операндов.</a:t>
            </a:r>
            <a:br>
              <a:rPr lang="ru-RU"/>
            </a:br>
            <a:r>
              <a:rPr lang="ru-RU"/>
              <a:t>(декомпозиция системных требований, несохранение конформности при композиции)</a:t>
            </a:r>
          </a:p>
          <a:p>
            <a:pPr marL="304800" indent="-304800">
              <a:spcAft>
                <a:spcPts val="600"/>
              </a:spcAft>
              <a:buFontTx/>
              <a:buAutoNum type="arabicPeriod"/>
            </a:pPr>
            <a:r>
              <a:rPr lang="ru-RU"/>
              <a:t>В новой модели моделируются старые модели </a:t>
            </a:r>
            <a:r>
              <a:rPr lang="en-US"/>
              <a:t>LTS</a:t>
            </a:r>
            <a:r>
              <a:rPr lang="ru-RU"/>
              <a:t> действий для разных семантик,</a:t>
            </a:r>
            <a:br>
              <a:rPr lang="ru-RU"/>
            </a:br>
            <a:r>
              <a:rPr lang="ru-RU"/>
              <a:t>в которых используются, кроме действий, другие наблюдения: отказы разных видов,</a:t>
            </a:r>
            <a:br>
              <a:rPr lang="ru-RU"/>
            </a:br>
            <a:r>
              <a:rPr lang="ru-RU"/>
              <a:t>множества готовности и т.п. </a:t>
            </a:r>
            <a:br>
              <a:rPr lang="ru-RU"/>
            </a:br>
            <a:r>
              <a:rPr lang="ru-RU"/>
              <a:t>Такое моделирования согласовано с отношением конформности и с композицией.  </a:t>
            </a:r>
          </a:p>
        </p:txBody>
      </p:sp>
      <p:sp>
        <p:nvSpPr>
          <p:cNvPr id="67600" name="TextBox 15"/>
          <p:cNvSpPr txBox="1">
            <a:spLocks noChangeArrowheads="1"/>
          </p:cNvSpPr>
          <p:nvPr/>
        </p:nvSpPr>
        <p:spPr bwMode="auto">
          <a:xfrm>
            <a:off x="206375" y="4703763"/>
            <a:ext cx="8756650" cy="88582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08000" tIns="72000" rIns="108000" bIns="72000">
            <a:spAutoFit/>
          </a:bodyPr>
          <a:lstStyle/>
          <a:p>
            <a:pPr>
              <a:spcAft>
                <a:spcPts val="600"/>
              </a:spcAft>
            </a:pPr>
            <a:r>
              <a:rPr lang="ru-RU"/>
              <a:t>Это не означает, что проблема зависимости между ошибками и проблема композиции</a:t>
            </a:r>
            <a:br>
              <a:rPr lang="ru-RU"/>
            </a:br>
            <a:r>
              <a:rPr lang="ru-RU"/>
              <a:t>решены. Это означает лишь, что теперь мы можем по-другому на них взглянуть.</a:t>
            </a:r>
            <a:br>
              <a:rPr lang="ru-RU"/>
            </a:br>
            <a:r>
              <a:rPr lang="ru-RU"/>
              <a:t>И увидеть причину этих проблем. Причина – в сужении класса тестируемых реализаций.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65539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65540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65541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65542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5543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5544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5545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554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6554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65548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/>
            <a:r>
              <a:rPr lang="ru-RU"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Сужение на подкласс реализаций</a:t>
            </a:r>
            <a:endParaRPr lang="ru-RU" sz="20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5550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E9A5D71-356C-4DD4-B118-D23604C8EF29}" type="slidenum">
              <a:rPr lang="ru-RU" sz="1400"/>
              <a:pPr algn="r"/>
              <a:t>25</a:t>
            </a:fld>
            <a:endParaRPr lang="ru-RU" sz="1400"/>
          </a:p>
        </p:txBody>
      </p:sp>
      <p:sp>
        <p:nvSpPr>
          <p:cNvPr id="65614" name="TextBox 15"/>
          <p:cNvSpPr txBox="1">
            <a:spLocks noChangeArrowheads="1"/>
          </p:cNvSpPr>
          <p:nvPr/>
        </p:nvSpPr>
        <p:spPr bwMode="auto">
          <a:xfrm>
            <a:off x="392113" y="1346200"/>
            <a:ext cx="8140700" cy="235267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08000" tIns="72000" rIns="108000" bIns="72000">
            <a:spAutoFit/>
          </a:bodyPr>
          <a:lstStyle/>
          <a:p>
            <a:pPr marL="304800" indent="-304800">
              <a:spcAft>
                <a:spcPct val="50000"/>
              </a:spcAft>
            </a:pPr>
            <a:r>
              <a:rPr lang="ru-RU" u="sng"/>
              <a:t>Примеры такого сужения, используемого на практике:</a:t>
            </a:r>
          </a:p>
          <a:p>
            <a:pPr marL="304800" indent="-304800">
              <a:spcAft>
                <a:spcPct val="50000"/>
              </a:spcAft>
              <a:buFontTx/>
              <a:buAutoNum type="arabicPeriod"/>
            </a:pPr>
            <a:r>
              <a:rPr lang="ru-RU"/>
              <a:t>Класс </a:t>
            </a:r>
            <a:r>
              <a:rPr lang="en-US"/>
              <a:t>LTS</a:t>
            </a:r>
            <a:r>
              <a:rPr lang="ru-RU"/>
              <a:t>-реализаций с ограниченным числом состояний.</a:t>
            </a:r>
          </a:p>
          <a:p>
            <a:pPr marL="304800" indent="-304800">
              <a:spcAft>
                <a:spcPct val="50000"/>
              </a:spcAft>
              <a:buFontTx/>
              <a:buAutoNum type="arabicPeriod"/>
            </a:pPr>
            <a:r>
              <a:rPr lang="ru-RU"/>
              <a:t>Конечный (с точностью до изоморфизма) класс тестируемых реализаций.</a:t>
            </a:r>
          </a:p>
          <a:p>
            <a:pPr marL="304800" indent="-304800">
              <a:spcAft>
                <a:spcPct val="50000"/>
              </a:spcAft>
              <a:buFontTx/>
              <a:buAutoNum type="arabicPeriod"/>
            </a:pPr>
            <a:r>
              <a:rPr lang="ru-RU"/>
              <a:t>Конечный подкласс неконформных реализаций класса тестируемых реализаций.</a:t>
            </a:r>
            <a:br>
              <a:rPr lang="ru-RU"/>
            </a:br>
            <a:r>
              <a:rPr lang="ru-RU"/>
              <a:t>   Такой подкласс называют также </a:t>
            </a:r>
            <a:r>
              <a:rPr lang="ru-RU" i="1"/>
              <a:t>классом неисправностей</a:t>
            </a:r>
            <a:r>
              <a:rPr lang="ru-RU"/>
              <a:t>.</a:t>
            </a:r>
          </a:p>
          <a:p>
            <a:pPr marL="304800" indent="-304800">
              <a:spcAft>
                <a:spcPct val="50000"/>
              </a:spcAft>
              <a:buFontTx/>
              <a:buAutoNum type="arabicPeriod"/>
            </a:pPr>
            <a:r>
              <a:rPr lang="ru-RU"/>
              <a:t>Конечное подмножество ошибок такое, что каждая неконформная реализация</a:t>
            </a:r>
            <a:br>
              <a:rPr lang="ru-RU"/>
            </a:br>
            <a:r>
              <a:rPr lang="ru-RU"/>
              <a:t>   из класса тестируемых реализаций содержит ошибку из этого подмножества.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69635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69636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69637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69638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9639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9640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9641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964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6964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69644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/>
            <a:r>
              <a:rPr lang="ru-RU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Что осталось за рамками доклада?</a:t>
            </a:r>
          </a:p>
        </p:txBody>
      </p:sp>
      <p:sp>
        <p:nvSpPr>
          <p:cNvPr id="69646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F80FEE0-84EE-492E-8831-AA815BC6D143}" type="slidenum">
              <a:rPr lang="ru-RU" sz="1400"/>
              <a:pPr algn="r"/>
              <a:t>26</a:t>
            </a:fld>
            <a:endParaRPr lang="ru-RU" sz="1400"/>
          </a:p>
        </p:txBody>
      </p:sp>
      <p:sp>
        <p:nvSpPr>
          <p:cNvPr id="69648" name="TextBox 15"/>
          <p:cNvSpPr txBox="1">
            <a:spLocks noChangeArrowheads="1"/>
          </p:cNvSpPr>
          <p:nvPr/>
        </p:nvSpPr>
        <p:spPr bwMode="auto">
          <a:xfrm>
            <a:off x="1781175" y="1943100"/>
            <a:ext cx="5040313" cy="83820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08000" tIns="72000" rIns="108000" bIns="72000">
            <a:spAutoFit/>
          </a:bodyPr>
          <a:lstStyle/>
          <a:p>
            <a:pPr>
              <a:spcAft>
                <a:spcPts val="600"/>
              </a:spcAft>
              <a:buFontTx/>
              <a:buChar char="•"/>
            </a:pPr>
            <a:r>
              <a:rPr lang="ru-RU" sz="2000"/>
              <a:t> Понятие о безопасности тестирования.</a:t>
            </a:r>
          </a:p>
          <a:p>
            <a:pPr>
              <a:spcAft>
                <a:spcPts val="600"/>
              </a:spcAft>
              <a:buFontTx/>
              <a:buChar char="•"/>
            </a:pPr>
            <a:r>
              <a:rPr lang="ru-RU" sz="2000"/>
              <a:t> Конформности типа симуляции.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6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4E67F98-3AC6-4F56-84A1-81DD6529A692}" type="slidenum">
              <a:rPr lang="ru-RU" sz="1400"/>
              <a:pPr algn="r"/>
              <a:t>27</a:t>
            </a:fld>
            <a:endParaRPr lang="ru-RU" sz="1400"/>
          </a:p>
        </p:txBody>
      </p:sp>
      <p:pic>
        <p:nvPicPr>
          <p:cNvPr id="19459" name="Picture 2" descr="end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6636" name="Text Box 156"/>
          <p:cNvSpPr txBox="1">
            <a:spLocks noChangeArrowheads="1"/>
          </p:cNvSpPr>
          <p:nvPr/>
        </p:nvSpPr>
        <p:spPr bwMode="auto">
          <a:xfrm>
            <a:off x="684213" y="657225"/>
            <a:ext cx="5797550" cy="682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72000" tIns="36000" rIns="72000" bIns="3600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внимание!</a:t>
            </a:r>
          </a:p>
        </p:txBody>
      </p:sp>
      <p:grpSp>
        <p:nvGrpSpPr>
          <p:cNvPr id="19461" name="Group 18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9464" name="Text Box 18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19465" name="Group 18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9466" name="Group 18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9468" name="Rectangle 18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469" name="Rectangle 18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470" name="Rectangle 18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471" name="Rectangle 18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472" name="Text Box 18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chemeClr val="bg1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chemeClr val="bg1"/>
                      </a:solidFill>
                    </a:rPr>
                    <a:t>&amp;</a:t>
                  </a:r>
                  <a:r>
                    <a:rPr lang="ru-RU">
                      <a:solidFill>
                        <a:schemeClr val="bg1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9473" name="Text Box 18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55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chemeClr val="bg1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>
                      <a:solidFill>
                        <a:schemeClr val="bg1"/>
                      </a:solidFill>
                      <a:latin typeface="Times New Roman" pitchFamily="18" charset="0"/>
                    </a:rPr>
                    <a:t>II</a:t>
                  </a:r>
                  <a:endParaRPr lang="ru-RU">
                    <a:solidFill>
                      <a:schemeClr val="bg1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9467" name="Text Box 190"/>
              <p:cNvSpPr txBox="1">
                <a:spLocks noChangeArrowheads="1"/>
              </p:cNvSpPr>
              <p:nvPr/>
            </p:nvSpPr>
            <p:spPr bwMode="auto">
              <a:xfrm>
                <a:off x="5443" y="3962"/>
                <a:ext cx="1" cy="13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endParaRPr lang="ru-RU" sz="1400"/>
              </a:p>
            </p:txBody>
          </p:sp>
        </p:grpSp>
      </p:grpSp>
      <p:pic>
        <p:nvPicPr>
          <p:cNvPr id="961554" name="Picture 18" descr="ptica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975" y="2584450"/>
            <a:ext cx="1714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1552" name="Picture 16" descr="ptica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2413" y="3355975"/>
            <a:ext cx="123825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CC66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9166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6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00023 C -0.00955 -0.00278 0.14202 0.07222 0.16042 0.11088 C 0.17882 0.14954 0.12049 0.19768 0.10799 0.23148 C 0.09549 0.26528 0.07969 0.2956 0.08542 0.31412 C 0.09115 0.33264 0.12761 0.3213 0.14254 0.34259 C 0.15747 0.36389 0.16094 0.42593 0.17518 0.4419 C 0.18941 0.45787 0.20625 0.4338 0.2283 0.43889 C 0.25018 0.44398 0.28282 0.48032 0.30695 0.47407 C 0.33125 0.46829 0.3625 0.43148 0.37396 0.40347 C 0.38785 0.37917 0.3816 0.36343 0.37587 0.30509 C 0.37014 0.24722 0.28924 0.07708 0.33907 0.05532 C 0.43785 -0.02847 0.58542 0.25069 0.67709 0.17477 C 0.7783 0.08889 0.57934 -0.03773 0.68733 -0.13125 C 0.71285 -0.17917 0.81129 0.01713 0.84844 0.01898 C 0.8757 0.02546 0.84063 -0.06898 0.85087 -0.09213 C 0.86111 -0.11528 0.90573 -0.10347 0.91042 -0.12014 C 0.91511 -0.13681 0.88646 -0.17431 0.87952 -0.19213 C 0.86528 -0.20255 0.83542 -0.19815 0.82466 -0.18264 C 0.81389 -0.16713 0.7974 -0.11667 0.81511 -0.09861 C 0.83282 -0.08056 0.90868 -0.03982 0.93073 -0.07477 C 0.95278 -0.10972 0.93073 -0.26968 0.94792 -0.3081 C 0.99358 -0.34282 1.01632 -0.32315 1.03403 -0.30602 " pathEditMode="relative" rAng="0" ptsTypes="faaaaaaafafffaafaaaaff">
                                      <p:cBhvr>
                                        <p:cTn id="14" dur="20000" fill="hold"/>
                                        <p:tgtEl>
                                          <p:spTgt spid="961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" y="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00295 3.7037E-7 C 0.02465 0.00926 0.10364 0.03241 0.13489 0.05718 C 0.16632 0.08194 0.16701 0.11551 0.19114 0.14931 C 0.2151 0.1831 0.25573 0.24792 0.27899 0.25949 C 0.30208 0.27106 0.32847 0.23611 0.33107 0.21852 C 0.3335 0.20093 0.30868 0.17176 0.29427 0.15347 C 0.27968 0.13495 0.25139 0.12731 0.24357 0.10741 C 0.23576 0.0875 0.2408 0.0537 0.24774 0.03449 C 0.25468 0.01505 0.27066 -0.00463 0.28593 -0.0088 C 0.30121 -0.0125 0.3217 0.00139 0.33923 0.01065 C 0.35677 0.01991 0.37934 0.03333 0.39132 0.04699 C 0.4033 0.06042 0.40659 0.07407 0.41041 0.09143 C 0.41423 0.1088 0.42152 0.13935 0.41441 0.15185 C 0.40729 0.16435 0.38628 0.16389 0.36805 0.1662 C 0.34965 0.16852 0.32309 0.16667 0.30382 0.1662 C 0.28437 0.16574 0.25937 0.1706 0.25173 0.16296 C 0.24409 0.15532 0.25243 0.13356 0.25868 0.12014 C 0.26493 0.10671 0.27465 0.09375 0.28854 0.08194 C 0.3026 0.06991 0.32326 0.06296 0.34201 0.04861 C 0.36076 0.03403 0.38055 0.01296 0.40086 -0.00394 C 0.42118 -0.02037 0.44496 -0.03519 0.46371 -0.05185 C 0.48246 -0.06782 0.50034 -0.08426 0.51302 -0.10046 C 0.52552 -0.11667 0.53663 -0.12732 0.53889 -0.14815 C 0.5408 -0.16898 0.53316 -0.20532 0.52534 -0.22593 C 0.51736 -0.24676 0.50399 -0.26343 0.49097 -0.27199 C 0.47812 -0.28079 0.46788 -0.27685 0.44739 -0.27824 C 0.42673 -0.27963 0.39843 -0.2787 0.36805 -0.27986 C 0.3375 -0.28102 0.29166 -0.27732 0.26406 -0.28472 C 0.23663 -0.29213 0.21475 -0.30949 0.20243 -0.32454 C 0.1901 -0.33912 0.18333 -0.35926 0.19027 -0.37384 C 0.19722 -0.38796 0.22656 -0.40463 0.24496 -0.41019 C 0.26319 -0.41551 0.28142 -0.40926 0.30104 -0.40718 C 0.32048 -0.40463 0.34566 -0.4037 0.36267 -0.39607 C 0.37951 -0.38843 0.39062 -0.37315 0.40225 -0.36111 C 0.41389 -0.34861 0.41875 -0.32685 0.43211 -0.32269 C 0.44548 -0.31875 0.46753 -0.32685 0.48281 -0.33542 C 0.49826 -0.34398 0.50729 -0.36505 0.52396 -0.37384 C 0.54027 -0.38218 0.5684 -0.39352 0.58281 -0.38681 C 0.59687 -0.3794 0.59913 -0.35417 0.61007 -0.33218 C 0.621 -0.31019 0.63593 -0.28009 0.64809 -0.2544 C 0.66059 -0.2287 0.67031 -0.20671 0.68385 -0.17824 C 0.69739 -0.14977 0.72187 -0.11181 0.73038 -0.0831 C 0.73871 -0.0544 0.74444 -0.02708 0.73455 -0.00532 C 0.72448 0.0162 0.6875 0.02315 0.67031 0.0456 C 0.65312 0.06806 0.63038 0.10231 0.63177 0.12963 C 0.6335 0.15694 0.66198 0.19236 0.67986 0.20903 C 0.69774 0.22569 0.71267 0.22731 0.73993 0.22963 C 0.76701 0.23194 0.81371 0.23079 0.84253 0.22338 C 0.87152 0.21597 0.90521 0.20023 0.91354 0.18518 C 0.92187 0.17014 0.89271 0.15116 0.89305 0.13287 C 0.8934 0.11458 0.90347 0.08518 0.91632 0.07569 C 0.92934 0.0662 0.94791 0.07986 0.971 0.07569 C 0.99409 0.07153 1.03784 0.05602 1.05538 0.05093 " pathEditMode="relative" rAng="0" ptsTypes="aaaaaaaaaaaaaaaaaaaaaaaaaaaaaaaaaaaaaaaaaaaaaaaaaaaaa">
                                      <p:cBhvr>
                                        <p:cTn id="16" dur="29000" fill="hold"/>
                                        <p:tgtEl>
                                          <p:spTgt spid="9615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" y="-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6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4102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4103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410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4106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07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08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09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1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4111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4105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Основные понятия</a:t>
            </a:r>
            <a:endParaRPr lang="ru-RU" sz="200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100" name="Text Box 72"/>
          <p:cNvSpPr txBox="1">
            <a:spLocks noChangeArrowheads="1"/>
          </p:cNvSpPr>
          <p:nvPr/>
        </p:nvSpPr>
        <p:spPr bwMode="auto">
          <a:xfrm>
            <a:off x="1827213" y="1952625"/>
            <a:ext cx="5249862" cy="2106613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/>
              <a:t>Модель тестового взаимодействия</a:t>
            </a:r>
          </a:p>
          <a:p>
            <a:pPr>
              <a:spcAft>
                <a:spcPts val="1200"/>
              </a:spcAft>
            </a:pPr>
            <a:r>
              <a:rPr lang="ru-RU" sz="2400"/>
              <a:t>Реализационная модель</a:t>
            </a:r>
          </a:p>
          <a:p>
            <a:pPr>
              <a:spcAft>
                <a:spcPts val="1200"/>
              </a:spcAft>
            </a:pPr>
            <a:r>
              <a:rPr lang="ru-RU" sz="2400"/>
              <a:t>Спецификационная модель</a:t>
            </a:r>
          </a:p>
          <a:p>
            <a:pPr>
              <a:spcAft>
                <a:spcPts val="1200"/>
              </a:spcAft>
            </a:pPr>
            <a:r>
              <a:rPr lang="ru-RU" sz="2400"/>
              <a:t>Отношение конформности</a:t>
            </a:r>
          </a:p>
        </p:txBody>
      </p:sp>
      <p:sp>
        <p:nvSpPr>
          <p:cNvPr id="4101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787C39CF-E3C9-4A9B-BD98-594BA045F628}" type="slidenum">
              <a:rPr lang="ru-RU" sz="1400"/>
              <a:pPr algn="r"/>
              <a:t>3</a:t>
            </a:fld>
            <a:endParaRPr lang="ru-RU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5131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5132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5133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5135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36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37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38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39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5140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5134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Три предположения</a:t>
            </a:r>
            <a:endParaRPr lang="ru-RU" sz="200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24" name="Text Box 72"/>
          <p:cNvSpPr txBox="1">
            <a:spLocks noChangeArrowheads="1"/>
          </p:cNvSpPr>
          <p:nvPr/>
        </p:nvSpPr>
        <p:spPr bwMode="auto">
          <a:xfrm>
            <a:off x="161925" y="998538"/>
            <a:ext cx="8407400" cy="1398587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 u="sng"/>
              <a:t>Первое предположение</a:t>
            </a:r>
            <a:r>
              <a:rPr lang="ru-RU"/>
              <a:t>: Взаимодействие теста и реализации – дискретный процесс,</a:t>
            </a:r>
          </a:p>
          <a:p>
            <a:r>
              <a:rPr lang="ru-RU"/>
              <a:t>элементами которого могут быть:</a:t>
            </a:r>
          </a:p>
          <a:p>
            <a:r>
              <a:rPr lang="ru-RU"/>
              <a:t>	тестовые воздействия на реализацию,</a:t>
            </a:r>
          </a:p>
          <a:p>
            <a:r>
              <a:rPr lang="ru-RU"/>
              <a:t>	наблюдения поведения реализации,</a:t>
            </a:r>
          </a:p>
          <a:p>
            <a:r>
              <a:rPr lang="ru-RU"/>
              <a:t>	наблюдения её состояний.</a:t>
            </a:r>
          </a:p>
        </p:txBody>
      </p:sp>
      <p:sp>
        <p:nvSpPr>
          <p:cNvPr id="5125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BE67D70-6829-42A4-A8EB-BE622877ACDD}" type="slidenum">
              <a:rPr lang="ru-RU" sz="1400"/>
              <a:pPr algn="r"/>
              <a:t>4</a:t>
            </a:fld>
            <a:endParaRPr lang="ru-RU" sz="1400"/>
          </a:p>
        </p:txBody>
      </p:sp>
      <p:sp>
        <p:nvSpPr>
          <p:cNvPr id="5126" name="Text Box 72"/>
          <p:cNvSpPr txBox="1">
            <a:spLocks noChangeArrowheads="1"/>
          </p:cNvSpPr>
          <p:nvPr/>
        </p:nvSpPr>
        <p:spPr bwMode="auto">
          <a:xfrm>
            <a:off x="161925" y="2481263"/>
            <a:ext cx="7100888" cy="658812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/>
              <a:t>Наблюдаемое поведение и ненаблюдаемое поведение (</a:t>
            </a:r>
            <a:r>
              <a:rPr lang="ru-RU">
                <a:sym typeface="Symbol" pitchFamily="18" charset="2"/>
              </a:rPr>
              <a:t>-активность).</a:t>
            </a:r>
          </a:p>
          <a:p>
            <a:r>
              <a:rPr lang="ru-RU"/>
              <a:t>Поведение реализации зависит от её состояния.</a:t>
            </a:r>
            <a:endParaRPr lang="ru-RU">
              <a:sym typeface="Symbol" pitchFamily="18" charset="2"/>
            </a:endParaRPr>
          </a:p>
        </p:txBody>
      </p:sp>
      <p:sp>
        <p:nvSpPr>
          <p:cNvPr id="5127" name="Text Box 72"/>
          <p:cNvSpPr txBox="1">
            <a:spLocks noChangeArrowheads="1"/>
          </p:cNvSpPr>
          <p:nvPr/>
        </p:nvSpPr>
        <p:spPr bwMode="auto">
          <a:xfrm>
            <a:off x="153988" y="3249613"/>
            <a:ext cx="8828087" cy="658812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/>
              <a:t>Если состояния не видны, взаимодействие сводится к последовательности – трассе –</a:t>
            </a:r>
          </a:p>
          <a:p>
            <a:r>
              <a:rPr lang="ru-RU"/>
              <a:t>тестовых воздействий и наблюдений поведения реализации. Трассовые конформности.</a:t>
            </a:r>
            <a:endParaRPr lang="ru-RU">
              <a:sym typeface="Symbol" pitchFamily="18" charset="2"/>
            </a:endParaRPr>
          </a:p>
        </p:txBody>
      </p:sp>
      <p:sp>
        <p:nvSpPr>
          <p:cNvPr id="5128" name="Text Box 72"/>
          <p:cNvSpPr txBox="1">
            <a:spLocks noChangeArrowheads="1"/>
          </p:cNvSpPr>
          <p:nvPr/>
        </p:nvSpPr>
        <p:spPr bwMode="auto">
          <a:xfrm>
            <a:off x="161925" y="4029075"/>
            <a:ext cx="8685213" cy="115252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08000" tIns="82800" rIns="72000" bIns="82800">
            <a:spAutoFit/>
          </a:bodyPr>
          <a:lstStyle/>
          <a:p>
            <a:r>
              <a:rPr lang="ru-RU"/>
              <a:t>Машина тестирования: клавиатура с кнопками (воздействия) и дисплей для наблюдения.</a:t>
            </a:r>
          </a:p>
          <a:p>
            <a:r>
              <a:rPr lang="ru-RU">
                <a:sym typeface="Symbol" pitchFamily="18" charset="2"/>
              </a:rPr>
              <a:t>Трасса = последовательность кнопок и наблюдений.</a:t>
            </a:r>
          </a:p>
          <a:p>
            <a:r>
              <a:rPr lang="ru-RU">
                <a:sym typeface="Symbol" pitchFamily="18" charset="2"/>
              </a:rPr>
              <a:t>Тест = инструкция оператору машины.</a:t>
            </a:r>
            <a:r>
              <a:rPr lang="ru-RU"/>
              <a:t> </a:t>
            </a:r>
          </a:p>
          <a:p>
            <a:r>
              <a:rPr lang="ru-RU"/>
              <a:t>Результат тестирования – (префикс-замкнутое) множество трасс </a:t>
            </a:r>
            <a:r>
              <a:rPr lang="en-US" i="1"/>
              <a:t>X</a:t>
            </a:r>
            <a:r>
              <a:rPr lang="ru-RU"/>
              <a:t>.</a:t>
            </a:r>
            <a:endParaRPr lang="ru-RU">
              <a:sym typeface="Symbol" pitchFamily="18" charset="2"/>
            </a:endParaRPr>
          </a:p>
        </p:txBody>
      </p:sp>
      <p:sp>
        <p:nvSpPr>
          <p:cNvPr id="5129" name="Text Box 72"/>
          <p:cNvSpPr txBox="1">
            <a:spLocks noChangeArrowheads="1"/>
          </p:cNvSpPr>
          <p:nvPr/>
        </p:nvSpPr>
        <p:spPr bwMode="auto">
          <a:xfrm>
            <a:off x="161925" y="5273675"/>
            <a:ext cx="7331075" cy="414338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08000" tIns="82800" rIns="72000" bIns="82800">
            <a:spAutoFit/>
          </a:bodyPr>
          <a:lstStyle/>
          <a:p>
            <a:r>
              <a:rPr lang="ru-RU"/>
              <a:t>Недетерминизм теста и реализации. Гипотеза о глобальном тестировании.</a:t>
            </a:r>
            <a:endParaRPr lang="ru-RU">
              <a:sym typeface="Symbol" pitchFamily="18" charset="2"/>
            </a:endParaRPr>
          </a:p>
        </p:txBody>
      </p:sp>
      <p:sp>
        <p:nvSpPr>
          <p:cNvPr id="5130" name="Text Box 72"/>
          <p:cNvSpPr txBox="1">
            <a:spLocks noChangeArrowheads="1"/>
          </p:cNvSpPr>
          <p:nvPr/>
        </p:nvSpPr>
        <p:spPr bwMode="auto">
          <a:xfrm>
            <a:off x="161925" y="5745163"/>
            <a:ext cx="8836025" cy="41910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08000" tIns="82800" rIns="72000" bIns="82800">
            <a:spAutoFit/>
          </a:bodyPr>
          <a:lstStyle/>
          <a:p>
            <a:r>
              <a:rPr lang="ru-RU"/>
              <a:t>Спецификация описывает, какие множества трасс реализаций правильные (конформные).</a:t>
            </a:r>
            <a:endParaRPr lang="ru-RU"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6152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6153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615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6156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57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58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59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6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6161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6155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Три предположения</a:t>
            </a:r>
            <a:endParaRPr lang="ru-RU" sz="200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148" name="Text Box 72"/>
          <p:cNvSpPr txBox="1">
            <a:spLocks noChangeArrowheads="1"/>
          </p:cNvSpPr>
          <p:nvPr/>
        </p:nvSpPr>
        <p:spPr bwMode="auto">
          <a:xfrm>
            <a:off x="161925" y="998538"/>
            <a:ext cx="8685213" cy="982662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126000" tIns="82800" rIns="126000" bIns="82800">
            <a:spAutoFit/>
          </a:bodyPr>
          <a:lstStyle/>
          <a:p>
            <a:r>
              <a:rPr lang="ru-RU" u="sng"/>
              <a:t>Второе предположение</a:t>
            </a:r>
            <a:r>
              <a:rPr lang="ru-RU"/>
              <a:t>: </a:t>
            </a:r>
            <a:r>
              <a:rPr lang="ru-RU" i="1"/>
              <a:t>Принцип независимости трасс</a:t>
            </a:r>
            <a:r>
              <a:rPr lang="ru-RU"/>
              <a:t>:</a:t>
            </a:r>
          </a:p>
          <a:p>
            <a:pPr>
              <a:spcAft>
                <a:spcPts val="600"/>
              </a:spcAft>
            </a:pPr>
            <a:r>
              <a:rPr lang="ru-RU"/>
              <a:t>любая трасса реализации конформна или неконформна независимо от других её трасс.</a:t>
            </a:r>
          </a:p>
          <a:p>
            <a:r>
              <a:rPr lang="ru-RU"/>
              <a:t>Конформности такого типа называются </a:t>
            </a:r>
            <a:r>
              <a:rPr lang="ru-RU" i="1"/>
              <a:t>редукциями</a:t>
            </a:r>
            <a:r>
              <a:rPr lang="ru-RU"/>
              <a:t>.</a:t>
            </a:r>
          </a:p>
        </p:txBody>
      </p:sp>
      <p:sp>
        <p:nvSpPr>
          <p:cNvPr id="6149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39C7073-1B55-458E-B72E-A8718BDC7272}" type="slidenum">
              <a:rPr lang="ru-RU" sz="1400"/>
              <a:pPr algn="r"/>
              <a:t>5</a:t>
            </a:fld>
            <a:endParaRPr lang="ru-RU" sz="1400"/>
          </a:p>
        </p:txBody>
      </p:sp>
      <p:sp>
        <p:nvSpPr>
          <p:cNvPr id="6150" name="Text Box 72"/>
          <p:cNvSpPr txBox="1">
            <a:spLocks noChangeArrowheads="1"/>
          </p:cNvSpPr>
          <p:nvPr/>
        </p:nvSpPr>
        <p:spPr bwMode="auto">
          <a:xfrm>
            <a:off x="153988" y="3640138"/>
            <a:ext cx="8897937" cy="244475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pPr>
              <a:spcAft>
                <a:spcPts val="600"/>
              </a:spcAft>
            </a:pPr>
            <a:r>
              <a:rPr lang="ru-RU"/>
              <a:t>Обнаружение любой ошибки означает, что реализация неконформна.</a:t>
            </a:r>
          </a:p>
          <a:p>
            <a:pPr>
              <a:spcAft>
                <a:spcPts val="600"/>
              </a:spcAft>
            </a:pPr>
            <a:r>
              <a:rPr lang="ru-RU"/>
              <a:t>Значимый тест может выносить вердикт </a:t>
            </a:r>
            <a:r>
              <a:rPr lang="en-US" b="1" i="1"/>
              <a:t>fail</a:t>
            </a:r>
            <a:r>
              <a:rPr lang="ru-RU"/>
              <a:t> сразу при наблюдении ошибки.</a:t>
            </a:r>
          </a:p>
          <a:p>
            <a:r>
              <a:rPr lang="ru-RU"/>
              <a:t>Набор тестов исчерпывающий, если для каждой неконформной реализации хотя бы одна</a:t>
            </a:r>
          </a:p>
          <a:p>
            <a:pPr>
              <a:spcAft>
                <a:spcPts val="600"/>
              </a:spcAft>
            </a:pPr>
            <a:r>
              <a:rPr lang="ru-RU"/>
              <a:t>имеющаяся в ней ошибка является трассой некоторого теста из набора тестов.</a:t>
            </a:r>
          </a:p>
          <a:p>
            <a:pPr>
              <a:spcAft>
                <a:spcPts val="600"/>
              </a:spcAft>
            </a:pPr>
            <a:r>
              <a:rPr lang="ru-RU"/>
              <a:t>Неконформность реализации обнаруживается всегда за конечное время.</a:t>
            </a:r>
          </a:p>
          <a:p>
            <a:r>
              <a:rPr lang="ru-RU"/>
              <a:t>Вывод о конформности реализации можно сделать только после всех прогонов</a:t>
            </a:r>
          </a:p>
          <a:p>
            <a:r>
              <a:rPr lang="ru-RU"/>
              <a:t>при всех возможных погодных условиях всех тестов полного набора</a:t>
            </a:r>
          </a:p>
          <a:p>
            <a:r>
              <a:rPr lang="ru-RU"/>
              <a:t>(число таких прогонов может быть бесконечно).</a:t>
            </a:r>
            <a:endParaRPr lang="ru-RU">
              <a:sym typeface="Symbol" pitchFamily="18" charset="2"/>
            </a:endParaRPr>
          </a:p>
        </p:txBody>
      </p:sp>
      <p:sp>
        <p:nvSpPr>
          <p:cNvPr id="6151" name="Text Box 72"/>
          <p:cNvSpPr txBox="1">
            <a:spLocks noChangeArrowheads="1"/>
          </p:cNvSpPr>
          <p:nvPr/>
        </p:nvSpPr>
        <p:spPr bwMode="auto">
          <a:xfrm>
            <a:off x="161925" y="2168525"/>
            <a:ext cx="8640763" cy="130492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108000" tIns="82800" rIns="72000" bIns="82800">
            <a:spAutoFit/>
          </a:bodyPr>
          <a:lstStyle/>
          <a:p>
            <a:pPr>
              <a:spcAft>
                <a:spcPts val="600"/>
              </a:spcAft>
            </a:pPr>
            <a:r>
              <a:rPr lang="ru-RU"/>
              <a:t>Спецификация описывает, какие трассы </a:t>
            </a:r>
            <a:r>
              <a:rPr lang="ru-RU" i="1"/>
              <a:t>разрешены</a:t>
            </a:r>
            <a:r>
              <a:rPr lang="ru-RU"/>
              <a:t>.</a:t>
            </a:r>
          </a:p>
          <a:p>
            <a:pPr>
              <a:spcAft>
                <a:spcPts val="600"/>
              </a:spcAft>
            </a:pPr>
            <a:r>
              <a:rPr lang="ru-RU" i="1"/>
              <a:t>Ошибка</a:t>
            </a:r>
            <a:r>
              <a:rPr lang="ru-RU"/>
              <a:t> = неразрешённая трасса.</a:t>
            </a:r>
          </a:p>
          <a:p>
            <a:r>
              <a:rPr lang="ru-RU"/>
              <a:t>Конформность: множество трасс реализации </a:t>
            </a:r>
            <a:r>
              <a:rPr lang="ru-RU">
                <a:sym typeface="Symbol" pitchFamily="18" charset="2"/>
              </a:rPr>
              <a:t> </a:t>
            </a:r>
            <a:r>
              <a:rPr lang="ru-RU"/>
              <a:t>множество разрешаемых трасс.</a:t>
            </a:r>
          </a:p>
          <a:p>
            <a:r>
              <a:rPr lang="ru-RU">
                <a:sym typeface="Symbol" pitchFamily="18" charset="2"/>
              </a:rPr>
              <a:t>Частичный (нестрогий) порядок.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7209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7210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7211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7213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14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15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16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217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7218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7212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Три предположения</a:t>
            </a:r>
            <a:endParaRPr lang="ru-RU" sz="200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172" name="Text Box 72"/>
          <p:cNvSpPr txBox="1">
            <a:spLocks noChangeArrowheads="1"/>
          </p:cNvSpPr>
          <p:nvPr/>
        </p:nvSpPr>
        <p:spPr bwMode="auto">
          <a:xfrm>
            <a:off x="161925" y="998538"/>
            <a:ext cx="8685213" cy="122872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126000" tIns="82800" rIns="126000" bIns="82800">
            <a:spAutoFit/>
          </a:bodyPr>
          <a:lstStyle/>
          <a:p>
            <a:r>
              <a:rPr lang="ru-RU" u="sng"/>
              <a:t>Третье предположение</a:t>
            </a:r>
            <a:r>
              <a:rPr lang="ru-RU"/>
              <a:t>: </a:t>
            </a:r>
          </a:p>
          <a:p>
            <a:pPr>
              <a:spcAft>
                <a:spcPts val="600"/>
              </a:spcAft>
            </a:pPr>
            <a:r>
              <a:rPr lang="ru-RU"/>
              <a:t>Только конечные тесты, точнее, тесты, которые заканчиваются за конечное время. </a:t>
            </a:r>
          </a:p>
          <a:p>
            <a:r>
              <a:rPr lang="ru-RU"/>
              <a:t>При дискретном взаимодействии это означает, что при задании спецификации и генерации тестов используются только конечные трассы.</a:t>
            </a:r>
          </a:p>
        </p:txBody>
      </p:sp>
      <p:sp>
        <p:nvSpPr>
          <p:cNvPr id="7173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CFAD9D7D-A414-4465-A38A-AAA124747FEA}" type="slidenum">
              <a:rPr lang="ru-RU" sz="1400"/>
              <a:pPr algn="r"/>
              <a:t>6</a:t>
            </a:fld>
            <a:endParaRPr lang="ru-RU" sz="1400"/>
          </a:p>
        </p:txBody>
      </p:sp>
      <p:sp>
        <p:nvSpPr>
          <p:cNvPr id="7174" name="Text Box 72"/>
          <p:cNvSpPr txBox="1">
            <a:spLocks noChangeArrowheads="1"/>
          </p:cNvSpPr>
          <p:nvPr/>
        </p:nvSpPr>
        <p:spPr bwMode="auto">
          <a:xfrm>
            <a:off x="161925" y="2379663"/>
            <a:ext cx="8685213" cy="66040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126000" tIns="82800" rIns="126000" bIns="82800">
            <a:spAutoFit/>
          </a:bodyPr>
          <a:lstStyle/>
          <a:p>
            <a:pPr>
              <a:spcAft>
                <a:spcPts val="600"/>
              </a:spcAft>
            </a:pPr>
            <a:r>
              <a:rPr lang="ru-RU"/>
              <a:t>Для спецификации, основанной на конечных трассах, бесконечные тестовые эксперименты ничего не добавляют.</a:t>
            </a:r>
          </a:p>
        </p:txBody>
      </p:sp>
      <p:sp>
        <p:nvSpPr>
          <p:cNvPr id="7175" name="Text Box 72"/>
          <p:cNvSpPr txBox="1">
            <a:spLocks noChangeArrowheads="1"/>
          </p:cNvSpPr>
          <p:nvPr/>
        </p:nvSpPr>
        <p:spPr bwMode="auto">
          <a:xfrm>
            <a:off x="161925" y="3203575"/>
            <a:ext cx="8054975" cy="293687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126000" tIns="82800" rIns="126000" bIns="82800">
            <a:spAutoFit/>
          </a:bodyPr>
          <a:lstStyle/>
          <a:p>
            <a:pPr>
              <a:spcAft>
                <a:spcPts val="1200"/>
              </a:spcAft>
            </a:pPr>
            <a:r>
              <a:rPr lang="ru-RU"/>
              <a:t>В общем случае это не так.</a:t>
            </a:r>
          </a:p>
          <a:p>
            <a:pPr>
              <a:spcAft>
                <a:spcPts val="1200"/>
              </a:spcAft>
            </a:pPr>
            <a:r>
              <a:rPr lang="ru-RU"/>
              <a:t>Реализация 1: </a:t>
            </a:r>
            <a:endParaRPr lang="en-US"/>
          </a:p>
          <a:p>
            <a:r>
              <a:rPr lang="ru-RU"/>
              <a:t>Реализация </a:t>
            </a:r>
            <a:r>
              <a:rPr lang="en-US"/>
              <a:t>2</a:t>
            </a:r>
            <a:r>
              <a:rPr lang="ru-RU"/>
              <a:t>:</a:t>
            </a:r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  <a:p>
            <a:endParaRPr lang="ru-RU"/>
          </a:p>
        </p:txBody>
      </p:sp>
      <p:sp>
        <p:nvSpPr>
          <p:cNvPr id="21" name="Овал 20"/>
          <p:cNvSpPr>
            <a:spLocks noChangeAspect="1"/>
          </p:cNvSpPr>
          <p:nvPr/>
        </p:nvSpPr>
        <p:spPr>
          <a:xfrm>
            <a:off x="2006600" y="3806825"/>
            <a:ext cx="71438" cy="71438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>
            <a:spLocks noChangeAspect="1"/>
          </p:cNvSpPr>
          <p:nvPr/>
        </p:nvSpPr>
        <p:spPr>
          <a:xfrm>
            <a:off x="2384425" y="3806825"/>
            <a:ext cx="73025" cy="71438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Овал 22"/>
          <p:cNvSpPr>
            <a:spLocks noChangeAspect="1"/>
          </p:cNvSpPr>
          <p:nvPr/>
        </p:nvSpPr>
        <p:spPr>
          <a:xfrm>
            <a:off x="2727325" y="3806825"/>
            <a:ext cx="71438" cy="71438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Овал 23"/>
          <p:cNvSpPr>
            <a:spLocks noChangeAspect="1"/>
          </p:cNvSpPr>
          <p:nvPr/>
        </p:nvSpPr>
        <p:spPr>
          <a:xfrm>
            <a:off x="3059113" y="3806825"/>
            <a:ext cx="73025" cy="71438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5" name="Прямая со стрелкой 24"/>
          <p:cNvCxnSpPr>
            <a:stCxn id="21" idx="6"/>
            <a:endCxn id="22" idx="2"/>
          </p:cNvCxnSpPr>
          <p:nvPr/>
        </p:nvCxnSpPr>
        <p:spPr>
          <a:xfrm>
            <a:off x="2078038" y="3843338"/>
            <a:ext cx="30638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22" idx="6"/>
            <a:endCxn id="23" idx="2"/>
          </p:cNvCxnSpPr>
          <p:nvPr/>
        </p:nvCxnSpPr>
        <p:spPr>
          <a:xfrm>
            <a:off x="2457450" y="3843338"/>
            <a:ext cx="26987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23" idx="6"/>
            <a:endCxn id="24" idx="2"/>
          </p:cNvCxnSpPr>
          <p:nvPr/>
        </p:nvCxnSpPr>
        <p:spPr>
          <a:xfrm>
            <a:off x="2798763" y="3843338"/>
            <a:ext cx="26035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3" name="TextBox 28"/>
          <p:cNvSpPr txBox="1">
            <a:spLocks noChangeArrowheads="1"/>
          </p:cNvSpPr>
          <p:nvPr/>
        </p:nvSpPr>
        <p:spPr bwMode="auto">
          <a:xfrm>
            <a:off x="2097088" y="3605213"/>
            <a:ext cx="1349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x</a:t>
            </a:r>
            <a:endParaRPr lang="ru-RU"/>
          </a:p>
        </p:txBody>
      </p:sp>
      <p:sp>
        <p:nvSpPr>
          <p:cNvPr id="7184" name="TextBox 29"/>
          <p:cNvSpPr txBox="1">
            <a:spLocks noChangeArrowheads="1"/>
          </p:cNvSpPr>
          <p:nvPr/>
        </p:nvSpPr>
        <p:spPr bwMode="auto">
          <a:xfrm>
            <a:off x="2457450" y="3595688"/>
            <a:ext cx="1349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x</a:t>
            </a:r>
            <a:endParaRPr lang="ru-RU"/>
          </a:p>
        </p:txBody>
      </p:sp>
      <p:sp>
        <p:nvSpPr>
          <p:cNvPr id="7185" name="TextBox 30"/>
          <p:cNvSpPr txBox="1">
            <a:spLocks noChangeArrowheads="1"/>
          </p:cNvSpPr>
          <p:nvPr/>
        </p:nvSpPr>
        <p:spPr bwMode="auto">
          <a:xfrm>
            <a:off x="2816225" y="3605213"/>
            <a:ext cx="1349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x</a:t>
            </a:r>
            <a:endParaRPr lang="ru-RU"/>
          </a:p>
        </p:txBody>
      </p:sp>
      <p:sp>
        <p:nvSpPr>
          <p:cNvPr id="7186" name="TextBox 31"/>
          <p:cNvSpPr txBox="1">
            <a:spLocks noChangeArrowheads="1"/>
          </p:cNvSpPr>
          <p:nvPr/>
        </p:nvSpPr>
        <p:spPr bwMode="auto">
          <a:xfrm>
            <a:off x="3222625" y="3654425"/>
            <a:ext cx="1349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b="1">
                <a:sym typeface="Symbol" pitchFamily="18" charset="2"/>
              </a:rPr>
              <a:t>…</a:t>
            </a:r>
            <a:endParaRPr lang="ru-RU" b="1"/>
          </a:p>
        </p:txBody>
      </p:sp>
      <p:sp>
        <p:nvSpPr>
          <p:cNvPr id="38" name="Овал 37"/>
          <p:cNvSpPr>
            <a:spLocks noChangeAspect="1"/>
          </p:cNvSpPr>
          <p:nvPr/>
        </p:nvSpPr>
        <p:spPr>
          <a:xfrm>
            <a:off x="2006600" y="4191000"/>
            <a:ext cx="71438" cy="71438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Овал 38"/>
          <p:cNvSpPr>
            <a:spLocks noChangeAspect="1"/>
          </p:cNvSpPr>
          <p:nvPr/>
        </p:nvSpPr>
        <p:spPr>
          <a:xfrm>
            <a:off x="2384425" y="4191000"/>
            <a:ext cx="73025" cy="71438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42" name="Прямая со стрелкой 41"/>
          <p:cNvCxnSpPr>
            <a:stCxn id="38" idx="6"/>
            <a:endCxn id="39" idx="2"/>
          </p:cNvCxnSpPr>
          <p:nvPr/>
        </p:nvCxnSpPr>
        <p:spPr>
          <a:xfrm>
            <a:off x="2078038" y="4227513"/>
            <a:ext cx="30638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0" name="TextBox 44"/>
          <p:cNvSpPr txBox="1">
            <a:spLocks noChangeArrowheads="1"/>
          </p:cNvSpPr>
          <p:nvPr/>
        </p:nvSpPr>
        <p:spPr bwMode="auto">
          <a:xfrm>
            <a:off x="2097088" y="3989388"/>
            <a:ext cx="1349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x</a:t>
            </a:r>
            <a:endParaRPr lang="ru-RU"/>
          </a:p>
        </p:txBody>
      </p:sp>
      <p:sp>
        <p:nvSpPr>
          <p:cNvPr id="7191" name="TextBox 45"/>
          <p:cNvSpPr txBox="1">
            <a:spLocks noChangeArrowheads="1"/>
          </p:cNvSpPr>
          <p:nvPr/>
        </p:nvSpPr>
        <p:spPr bwMode="auto">
          <a:xfrm>
            <a:off x="2141538" y="4373563"/>
            <a:ext cx="1349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x</a:t>
            </a:r>
            <a:endParaRPr lang="ru-RU"/>
          </a:p>
        </p:txBody>
      </p:sp>
      <p:sp>
        <p:nvSpPr>
          <p:cNvPr id="7192" name="TextBox 46"/>
          <p:cNvSpPr txBox="1">
            <a:spLocks noChangeArrowheads="1"/>
          </p:cNvSpPr>
          <p:nvPr/>
        </p:nvSpPr>
        <p:spPr bwMode="auto">
          <a:xfrm>
            <a:off x="2141538" y="4194175"/>
            <a:ext cx="1349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x</a:t>
            </a:r>
            <a:endParaRPr lang="ru-RU"/>
          </a:p>
        </p:txBody>
      </p:sp>
      <p:sp>
        <p:nvSpPr>
          <p:cNvPr id="49" name="Овал 48"/>
          <p:cNvSpPr>
            <a:spLocks noChangeAspect="1"/>
          </p:cNvSpPr>
          <p:nvPr/>
        </p:nvSpPr>
        <p:spPr>
          <a:xfrm>
            <a:off x="2366963" y="4416425"/>
            <a:ext cx="71437" cy="71438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Овал 49"/>
          <p:cNvSpPr>
            <a:spLocks noChangeAspect="1"/>
          </p:cNvSpPr>
          <p:nvPr/>
        </p:nvSpPr>
        <p:spPr>
          <a:xfrm>
            <a:off x="2744788" y="4416425"/>
            <a:ext cx="71437" cy="71438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3" name="Прямая со стрелкой 52"/>
          <p:cNvCxnSpPr>
            <a:stCxn id="49" idx="6"/>
            <a:endCxn id="50" idx="2"/>
          </p:cNvCxnSpPr>
          <p:nvPr/>
        </p:nvCxnSpPr>
        <p:spPr>
          <a:xfrm>
            <a:off x="2438400" y="4451350"/>
            <a:ext cx="30638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6" name="TextBox 55"/>
          <p:cNvSpPr txBox="1">
            <a:spLocks noChangeArrowheads="1"/>
          </p:cNvSpPr>
          <p:nvPr/>
        </p:nvSpPr>
        <p:spPr bwMode="auto">
          <a:xfrm>
            <a:off x="2457450" y="4214813"/>
            <a:ext cx="1349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x</a:t>
            </a:r>
            <a:endParaRPr lang="ru-RU"/>
          </a:p>
        </p:txBody>
      </p:sp>
      <p:sp>
        <p:nvSpPr>
          <p:cNvPr id="60" name="Овал 59"/>
          <p:cNvSpPr>
            <a:spLocks noChangeAspect="1"/>
          </p:cNvSpPr>
          <p:nvPr/>
        </p:nvSpPr>
        <p:spPr>
          <a:xfrm>
            <a:off x="2366963" y="4640263"/>
            <a:ext cx="71437" cy="73025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Овал 60"/>
          <p:cNvSpPr>
            <a:spLocks noChangeAspect="1"/>
          </p:cNvSpPr>
          <p:nvPr/>
        </p:nvSpPr>
        <p:spPr>
          <a:xfrm>
            <a:off x="2744788" y="4640263"/>
            <a:ext cx="71437" cy="73025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" name="Овал 61"/>
          <p:cNvSpPr>
            <a:spLocks noChangeAspect="1"/>
          </p:cNvSpPr>
          <p:nvPr/>
        </p:nvSpPr>
        <p:spPr>
          <a:xfrm>
            <a:off x="3086100" y="4640263"/>
            <a:ext cx="73025" cy="73025"/>
          </a:xfrm>
          <a:prstGeom prst="ellipse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64" name="Прямая со стрелкой 63"/>
          <p:cNvCxnSpPr>
            <a:stCxn id="60" idx="6"/>
            <a:endCxn id="61" idx="2"/>
          </p:cNvCxnSpPr>
          <p:nvPr/>
        </p:nvCxnSpPr>
        <p:spPr>
          <a:xfrm>
            <a:off x="2438400" y="4676775"/>
            <a:ext cx="30638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stCxn id="61" idx="6"/>
            <a:endCxn id="62" idx="2"/>
          </p:cNvCxnSpPr>
          <p:nvPr/>
        </p:nvCxnSpPr>
        <p:spPr>
          <a:xfrm>
            <a:off x="2816225" y="4676775"/>
            <a:ext cx="26987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02" name="TextBox 66"/>
          <p:cNvSpPr txBox="1">
            <a:spLocks noChangeArrowheads="1"/>
          </p:cNvSpPr>
          <p:nvPr/>
        </p:nvSpPr>
        <p:spPr bwMode="auto">
          <a:xfrm>
            <a:off x="2457450" y="4440238"/>
            <a:ext cx="1349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x</a:t>
            </a:r>
            <a:endParaRPr lang="ru-RU"/>
          </a:p>
        </p:txBody>
      </p:sp>
      <p:sp>
        <p:nvSpPr>
          <p:cNvPr id="7203" name="TextBox 67"/>
          <p:cNvSpPr txBox="1">
            <a:spLocks noChangeArrowheads="1"/>
          </p:cNvSpPr>
          <p:nvPr/>
        </p:nvSpPr>
        <p:spPr bwMode="auto">
          <a:xfrm>
            <a:off x="2816225" y="4430713"/>
            <a:ext cx="1349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>
                <a:sym typeface="Symbol" pitchFamily="18" charset="2"/>
              </a:rPr>
              <a:t>x</a:t>
            </a:r>
            <a:endParaRPr lang="ru-RU"/>
          </a:p>
        </p:txBody>
      </p:sp>
      <p:cxnSp>
        <p:nvCxnSpPr>
          <p:cNvPr id="71" name="Прямая со стрелкой 70"/>
          <p:cNvCxnSpPr>
            <a:stCxn id="38" idx="5"/>
            <a:endCxn id="49" idx="2"/>
          </p:cNvCxnSpPr>
          <p:nvPr/>
        </p:nvCxnSpPr>
        <p:spPr>
          <a:xfrm rot="16200000" flipH="1">
            <a:off x="2118519" y="4202907"/>
            <a:ext cx="198437" cy="298450"/>
          </a:xfrm>
          <a:prstGeom prst="curvedConnector2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stCxn id="38" idx="4"/>
            <a:endCxn id="60" idx="2"/>
          </p:cNvCxnSpPr>
          <p:nvPr/>
        </p:nvCxnSpPr>
        <p:spPr>
          <a:xfrm rot="16200000" flipH="1">
            <a:off x="1997869" y="4307682"/>
            <a:ext cx="414337" cy="323850"/>
          </a:xfrm>
          <a:prstGeom prst="curvedConnector2">
            <a:avLst/>
          </a:prstGeom>
          <a:ln w="12700">
            <a:solidFill>
              <a:schemeClr val="tx1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06" name="TextBox 77"/>
          <p:cNvSpPr txBox="1">
            <a:spLocks noChangeArrowheads="1"/>
          </p:cNvSpPr>
          <p:nvPr/>
        </p:nvSpPr>
        <p:spPr bwMode="auto">
          <a:xfrm>
            <a:off x="2366963" y="4778375"/>
            <a:ext cx="134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20000"/>
              </a:lnSpc>
              <a:spcAft>
                <a:spcPts val="600"/>
              </a:spcAft>
            </a:pPr>
            <a:r>
              <a:rPr lang="en-US" b="1">
                <a:sym typeface="Symbol" pitchFamily="18" charset="2"/>
              </a:rPr>
              <a:t>.</a:t>
            </a:r>
          </a:p>
          <a:p>
            <a:pPr algn="ctr">
              <a:lnSpc>
                <a:spcPct val="20000"/>
              </a:lnSpc>
              <a:spcAft>
                <a:spcPts val="600"/>
              </a:spcAft>
            </a:pPr>
            <a:r>
              <a:rPr lang="en-US" b="1">
                <a:sym typeface="Symbol" pitchFamily="18" charset="2"/>
              </a:rPr>
              <a:t>.</a:t>
            </a:r>
          </a:p>
          <a:p>
            <a:pPr algn="ctr">
              <a:lnSpc>
                <a:spcPct val="20000"/>
              </a:lnSpc>
              <a:spcAft>
                <a:spcPts val="600"/>
              </a:spcAft>
            </a:pPr>
            <a:r>
              <a:rPr lang="en-US" b="1">
                <a:sym typeface="Symbol" pitchFamily="18" charset="2"/>
              </a:rPr>
              <a:t>.</a:t>
            </a:r>
            <a:endParaRPr lang="ru-RU" b="1"/>
          </a:p>
        </p:txBody>
      </p:sp>
      <p:sp>
        <p:nvSpPr>
          <p:cNvPr id="7207" name="TextBox 79"/>
          <p:cNvSpPr txBox="1">
            <a:spLocks noChangeArrowheads="1"/>
          </p:cNvSpPr>
          <p:nvPr/>
        </p:nvSpPr>
        <p:spPr bwMode="auto">
          <a:xfrm>
            <a:off x="3897313" y="3294063"/>
            <a:ext cx="4230687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/>
              <a:t>При конечных тестовых экспериментах эти две реализации неразличимы.</a:t>
            </a:r>
            <a:endParaRPr lang="en-US"/>
          </a:p>
          <a:p>
            <a:r>
              <a:rPr lang="ru-RU"/>
              <a:t>Например, для спецификации, в которой наблюдение </a:t>
            </a:r>
            <a:r>
              <a:rPr lang="en-US" i="1"/>
              <a:t>y</a:t>
            </a:r>
            <a:r>
              <a:rPr lang="ru-RU"/>
              <a:t> считается ошибкой после любого числа </a:t>
            </a:r>
            <a:r>
              <a:rPr lang="en-US" i="1"/>
              <a:t>x</a:t>
            </a:r>
            <a:r>
              <a:rPr lang="ru-RU"/>
              <a:t>, эти реализации обе конформны.</a:t>
            </a:r>
          </a:p>
        </p:txBody>
      </p:sp>
      <p:sp>
        <p:nvSpPr>
          <p:cNvPr id="7208" name="TextBox 81"/>
          <p:cNvSpPr txBox="1">
            <a:spLocks noChangeArrowheads="1"/>
          </p:cNvSpPr>
          <p:nvPr/>
        </p:nvSpPr>
        <p:spPr bwMode="auto">
          <a:xfrm>
            <a:off x="385763" y="5003800"/>
            <a:ext cx="81010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Бесконечный тестовый эксперимент позволяет эти реализации различить: в первой реализации есть бесконечная трасса </a:t>
            </a:r>
            <a:r>
              <a:rPr lang="en-US" i="1"/>
              <a:t>x</a:t>
            </a:r>
            <a:r>
              <a:rPr lang="ru-RU"/>
              <a:t>, а во второй нет. </a:t>
            </a:r>
          </a:p>
          <a:p>
            <a:r>
              <a:rPr lang="ru-RU"/>
              <a:t>Для спецификации, которая объявляет ошибкой бесконечную цепочку </a:t>
            </a:r>
            <a:r>
              <a:rPr lang="en-US" i="1"/>
              <a:t>x</a:t>
            </a:r>
            <a:r>
              <a:rPr lang="ru-RU"/>
              <a:t>,</a:t>
            </a:r>
          </a:p>
          <a:p>
            <a:r>
              <a:rPr lang="ru-RU"/>
              <a:t>конформна только реализация 2.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8198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8199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8200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8202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203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204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205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20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820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8201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Три проблемы</a:t>
            </a:r>
            <a:endParaRPr lang="ru-RU" sz="200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196" name="Text Box 72"/>
          <p:cNvSpPr txBox="1">
            <a:spLocks noChangeArrowheads="1"/>
          </p:cNvSpPr>
          <p:nvPr/>
        </p:nvSpPr>
        <p:spPr bwMode="auto">
          <a:xfrm>
            <a:off x="2051050" y="1808163"/>
            <a:ext cx="4405313" cy="1649412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charset="0"/>
              <a:buAutoNum type="arabicPeriod"/>
            </a:pPr>
            <a:r>
              <a:rPr lang="ru-RU" sz="2000"/>
              <a:t>Проблема оптимизации тестов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charset="0"/>
              <a:buAutoNum type="arabicPeriod"/>
            </a:pPr>
            <a:r>
              <a:rPr lang="ru-RU" sz="2000"/>
              <a:t>Проблема композиции</a:t>
            </a:r>
          </a:p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Arial" charset="0"/>
              <a:buAutoNum type="arabicPeriod"/>
            </a:pPr>
            <a:r>
              <a:rPr lang="ru-RU" sz="2000"/>
              <a:t>Проблема приоритетов</a:t>
            </a:r>
          </a:p>
        </p:txBody>
      </p:sp>
      <p:sp>
        <p:nvSpPr>
          <p:cNvPr id="8197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1DE607CE-91C1-46A1-A515-10181252D335}" type="slidenum">
              <a:rPr lang="ru-RU" sz="1400"/>
              <a:pPr algn="r"/>
              <a:t>7</a:t>
            </a:fld>
            <a:endParaRPr lang="ru-RU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9228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9229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9230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9232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33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34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35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23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923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9231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1. Проблема оптимизации тестов</a:t>
            </a:r>
            <a:endParaRPr lang="ru-RU" sz="200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220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90B73EF2-4A82-4771-ABCF-3EC035610012}" type="slidenum">
              <a:rPr lang="ru-RU" sz="1400"/>
              <a:pPr algn="r"/>
              <a:t>8</a:t>
            </a:fld>
            <a:endParaRPr lang="ru-RU" sz="1400"/>
          </a:p>
        </p:txBody>
      </p:sp>
      <p:sp>
        <p:nvSpPr>
          <p:cNvPr id="9221" name="Text Box 72"/>
          <p:cNvSpPr txBox="1">
            <a:spLocks noChangeArrowheads="1"/>
          </p:cNvSpPr>
          <p:nvPr/>
        </p:nvSpPr>
        <p:spPr bwMode="auto">
          <a:xfrm>
            <a:off x="250825" y="998538"/>
            <a:ext cx="7315200" cy="66040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/>
              <a:t>Нельзя ли уменьшить полный набор тестов, удалив некоторые тесты так,</a:t>
            </a:r>
          </a:p>
          <a:p>
            <a:r>
              <a:rPr lang="ru-RU"/>
              <a:t>чтобы набор тестов оставался полным?</a:t>
            </a:r>
          </a:p>
        </p:txBody>
      </p:sp>
      <p:sp>
        <p:nvSpPr>
          <p:cNvPr id="9222" name="Text Box 72"/>
          <p:cNvSpPr txBox="1">
            <a:spLocks noChangeArrowheads="1"/>
          </p:cNvSpPr>
          <p:nvPr/>
        </p:nvSpPr>
        <p:spPr bwMode="auto">
          <a:xfrm>
            <a:off x="250825" y="1763713"/>
            <a:ext cx="7493000" cy="660400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 u="sng"/>
              <a:t>Очевидная оптимизация</a:t>
            </a:r>
            <a:r>
              <a:rPr lang="ru-RU"/>
              <a:t>: если каждую ошибку, которую ловит данный тест,</a:t>
            </a:r>
          </a:p>
          <a:p>
            <a:r>
              <a:rPr lang="ru-RU"/>
              <a:t>ловит другой тест из набора, то данный тест можно удалить из набора.</a:t>
            </a:r>
          </a:p>
        </p:txBody>
      </p:sp>
      <p:sp>
        <p:nvSpPr>
          <p:cNvPr id="20" name="Text Box 72"/>
          <p:cNvSpPr txBox="1">
            <a:spLocks noChangeArrowheads="1"/>
          </p:cNvSpPr>
          <p:nvPr/>
        </p:nvSpPr>
        <p:spPr bwMode="auto">
          <a:xfrm>
            <a:off x="250825" y="3581400"/>
            <a:ext cx="7583488" cy="115252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 u="sng"/>
              <a:t>Множественная зависимость между ошибками</a:t>
            </a:r>
            <a:r>
              <a:rPr lang="ru-RU"/>
              <a:t>. </a:t>
            </a:r>
            <a:r>
              <a:rPr lang="en-US" i="1"/>
              <a:t>A</a:t>
            </a:r>
            <a:r>
              <a:rPr lang="en-US"/>
              <a:t> </a:t>
            </a:r>
            <a:r>
              <a:rPr lang="ru-RU"/>
              <a:t>и </a:t>
            </a:r>
            <a:r>
              <a:rPr lang="en-US" i="1"/>
              <a:t>B</a:t>
            </a:r>
            <a:r>
              <a:rPr lang="en-US"/>
              <a:t> – </a:t>
            </a:r>
            <a:r>
              <a:rPr lang="ru-RU"/>
              <a:t>множества ошибок.</a:t>
            </a:r>
          </a:p>
          <a:p>
            <a:r>
              <a:rPr lang="en-US" i="1"/>
              <a:t>A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 </a:t>
            </a:r>
            <a:r>
              <a:rPr lang="en-US" i="1"/>
              <a:t>B</a:t>
            </a:r>
            <a:r>
              <a:rPr lang="ru-RU"/>
              <a:t>,</a:t>
            </a:r>
            <a:r>
              <a:rPr lang="en-US"/>
              <a:t> </a:t>
            </a:r>
            <a:r>
              <a:rPr lang="ru-RU"/>
              <a:t>если любая реализация из</a:t>
            </a:r>
          </a:p>
          <a:p>
            <a:r>
              <a:rPr lang="ru-RU"/>
              <a:t>класса тестируемых реализаций,</a:t>
            </a:r>
          </a:p>
          <a:p>
            <a:r>
              <a:rPr lang="ru-RU"/>
              <a:t>содержащая какую-то ошибку из </a:t>
            </a:r>
            <a:r>
              <a:rPr lang="en-US" i="1"/>
              <a:t>A</a:t>
            </a:r>
            <a:r>
              <a:rPr lang="ru-RU"/>
              <a:t>, содержит также какую-то ошибку из </a:t>
            </a:r>
            <a:r>
              <a:rPr lang="en-US" i="1"/>
              <a:t>B</a:t>
            </a:r>
            <a:r>
              <a:rPr lang="ru-RU"/>
              <a:t>.</a:t>
            </a:r>
          </a:p>
        </p:txBody>
      </p:sp>
      <p:sp>
        <p:nvSpPr>
          <p:cNvPr id="9224" name="Text Box 72"/>
          <p:cNvSpPr txBox="1">
            <a:spLocks noChangeArrowheads="1"/>
          </p:cNvSpPr>
          <p:nvPr/>
        </p:nvSpPr>
        <p:spPr bwMode="auto">
          <a:xfrm>
            <a:off x="250825" y="4840288"/>
            <a:ext cx="7789863" cy="658812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/>
              <a:t>Если </a:t>
            </a:r>
            <a:r>
              <a:rPr lang="en-US" i="1"/>
              <a:t>A</a:t>
            </a:r>
            <a:r>
              <a:rPr lang="ru-RU"/>
              <a:t> – это множество всех ошибок, а </a:t>
            </a:r>
            <a:r>
              <a:rPr lang="en-US" i="1"/>
              <a:t>B</a:t>
            </a:r>
            <a:r>
              <a:rPr lang="ru-RU"/>
              <a:t>  его строгое подмножество, и </a:t>
            </a:r>
            <a:r>
              <a:rPr lang="en-US" i="1"/>
              <a:t>A</a:t>
            </a:r>
            <a:r>
              <a:rPr lang="en-US"/>
              <a:t> </a:t>
            </a:r>
            <a:r>
              <a:rPr lang="en-US">
                <a:sym typeface="Symbol" pitchFamily="18" charset="2"/>
              </a:rPr>
              <a:t> </a:t>
            </a:r>
            <a:r>
              <a:rPr lang="en-US" i="1"/>
              <a:t>B</a:t>
            </a:r>
            <a:r>
              <a:rPr lang="ru-RU"/>
              <a:t>,</a:t>
            </a:r>
          </a:p>
          <a:p>
            <a:r>
              <a:rPr lang="ru-RU"/>
              <a:t>то достаточно оставить только те тесты, которые ловят ошибки из </a:t>
            </a:r>
            <a:r>
              <a:rPr lang="en-US" i="1"/>
              <a:t>B</a:t>
            </a:r>
            <a:r>
              <a:rPr lang="ru-RU"/>
              <a:t>.</a:t>
            </a:r>
          </a:p>
        </p:txBody>
      </p:sp>
      <p:sp>
        <p:nvSpPr>
          <p:cNvPr id="9225" name="Text Box 72"/>
          <p:cNvSpPr txBox="1">
            <a:spLocks noChangeArrowheads="1"/>
          </p:cNvSpPr>
          <p:nvPr/>
        </p:nvSpPr>
        <p:spPr bwMode="auto">
          <a:xfrm>
            <a:off x="250825" y="5589588"/>
            <a:ext cx="5932488" cy="658812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/>
              <a:t>Задача поиска минимальных по </a:t>
            </a:r>
            <a:r>
              <a:rPr lang="en-US"/>
              <a:t>“</a:t>
            </a:r>
            <a:r>
              <a:rPr lang="en-US">
                <a:sym typeface="Symbol" pitchFamily="18" charset="2"/>
              </a:rPr>
              <a:t></a:t>
            </a:r>
            <a:r>
              <a:rPr lang="en-US"/>
              <a:t>”</a:t>
            </a:r>
            <a:r>
              <a:rPr lang="ru-RU"/>
              <a:t> множеств ошибок.</a:t>
            </a:r>
            <a:endParaRPr lang="en-US"/>
          </a:p>
          <a:p>
            <a:r>
              <a:rPr lang="ru-RU"/>
              <a:t>Есть ли среди таких минимальных множеств наименьшее?</a:t>
            </a:r>
          </a:p>
        </p:txBody>
      </p:sp>
      <p:sp>
        <p:nvSpPr>
          <p:cNvPr id="23" name="Text Box 40"/>
          <p:cNvSpPr txBox="1">
            <a:spLocks noChangeArrowheads="1"/>
          </p:cNvSpPr>
          <p:nvPr/>
        </p:nvSpPr>
        <p:spPr bwMode="auto">
          <a:xfrm>
            <a:off x="34925" y="65674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  <p:sp>
        <p:nvSpPr>
          <p:cNvPr id="9227" name="Text Box 72"/>
          <p:cNvSpPr txBox="1">
            <a:spLocks noChangeArrowheads="1"/>
          </p:cNvSpPr>
          <p:nvPr/>
        </p:nvSpPr>
        <p:spPr bwMode="auto">
          <a:xfrm>
            <a:off x="250825" y="2568575"/>
            <a:ext cx="8651875" cy="90487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none" lIns="126000" tIns="82800" rIns="126000" bIns="82800">
            <a:spAutoFit/>
          </a:bodyPr>
          <a:lstStyle/>
          <a:p>
            <a:r>
              <a:rPr lang="ru-RU" u="sng"/>
              <a:t>Неконформная трасса</a:t>
            </a:r>
            <a:r>
              <a:rPr lang="ru-RU" b="1" i="1"/>
              <a:t> </a:t>
            </a:r>
            <a:r>
              <a:rPr lang="ru-RU"/>
              <a:t>– трасса, которая не встречается в конформных реализациях.</a:t>
            </a:r>
          </a:p>
          <a:p>
            <a:r>
              <a:rPr lang="ru-RU"/>
              <a:t>Ошибки, определяемые спецификаций, – ошибки 1-го рода.</a:t>
            </a:r>
          </a:p>
          <a:p>
            <a:r>
              <a:rPr lang="ru-RU"/>
              <a:t>Неконформные трассы, разрешённые спецификацией, – ошибки 2-го рода.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0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0"/>
            <a:chExt cx="5760" cy="4325"/>
          </a:xfrm>
        </p:grpSpPr>
        <p:sp>
          <p:nvSpPr>
            <p:cNvPr id="10257" name="Text Box 11"/>
            <p:cNvSpPr txBox="1">
              <a:spLocks noChangeArrowheads="1"/>
            </p:cNvSpPr>
            <p:nvPr/>
          </p:nvSpPr>
          <p:spPr bwMode="auto">
            <a:xfrm>
              <a:off x="3865" y="4114"/>
              <a:ext cx="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just">
                <a:spcBef>
                  <a:spcPct val="50000"/>
                </a:spcBef>
              </a:pPr>
              <a:endParaRPr lang="ru-RU">
                <a:solidFill>
                  <a:srgbClr val="567F9E"/>
                </a:solidFill>
              </a:endParaRPr>
            </a:p>
          </p:txBody>
        </p:sp>
        <p:grpSp>
          <p:nvGrpSpPr>
            <p:cNvPr id="10258" name="Group 12"/>
            <p:cNvGrpSpPr>
              <a:grpSpLocks/>
            </p:cNvGrpSpPr>
            <p:nvPr/>
          </p:nvGrpSpPr>
          <p:grpSpPr bwMode="auto">
            <a:xfrm>
              <a:off x="0" y="0"/>
              <a:ext cx="5760" cy="4325"/>
              <a:chOff x="0" y="0"/>
              <a:chExt cx="5760" cy="4325"/>
            </a:xfrm>
          </p:grpSpPr>
          <p:grpSp>
            <p:nvGrpSpPr>
              <p:cNvPr id="10259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5"/>
                <a:chOff x="0" y="0"/>
                <a:chExt cx="5760" cy="4325"/>
              </a:xfrm>
            </p:grpSpPr>
            <p:sp>
              <p:nvSpPr>
                <p:cNvPr id="10261" name="Rectangle 14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2132" y="2159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262" name="Rectangle 15"/>
                <p:cNvSpPr>
                  <a:spLocks noChangeArrowheads="1"/>
                </p:cNvSpPr>
                <p:nvPr/>
              </p:nvSpPr>
              <p:spPr bwMode="auto">
                <a:xfrm flipH="1" flipV="1">
                  <a:off x="0" y="50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263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4274"/>
                  <a:ext cx="576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264" name="Rectangle 1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3550" y="2154"/>
                  <a:ext cx="4320" cy="11"/>
                </a:xfrm>
                <a:prstGeom prst="rect">
                  <a:avLst/>
                </a:prstGeom>
                <a:gradFill rotWithShape="1">
                  <a:gsLst>
                    <a:gs pos="0">
                      <a:srgbClr val="7FA9D3"/>
                    </a:gs>
                    <a:gs pos="100000">
                      <a:srgbClr val="FFFF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265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7" y="4115"/>
                  <a:ext cx="24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b"/>
                <a:lstStyle/>
                <a:p>
                  <a:pPr>
                    <a:spcBef>
                      <a:spcPct val="50000"/>
                    </a:spcBef>
                  </a:pPr>
                  <a:r>
                    <a:rPr lang="ru-RU">
                      <a:solidFill>
                        <a:srgbClr val="567F9E"/>
                      </a:solidFill>
                    </a:rPr>
                    <a:t>Игорь Борисович Бурдонов </a:t>
                  </a:r>
                  <a:r>
                    <a:rPr lang="en-US">
                      <a:solidFill>
                        <a:srgbClr val="567F9E"/>
                      </a:solidFill>
                    </a:rPr>
                    <a:t>&amp;</a:t>
                  </a:r>
                  <a:r>
                    <a:rPr lang="ru-RU">
                      <a:solidFill>
                        <a:srgbClr val="567F9E"/>
                      </a:solidFill>
                    </a:rPr>
                    <a:t> Александр Сергеевич Косачев,   ИСП РАН</a:t>
                  </a:r>
                </a:p>
              </p:txBody>
            </p:sp>
            <p:sp>
              <p:nvSpPr>
                <p:cNvPr id="10266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8" y="30"/>
                  <a:ext cx="5602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sz="1800">
                      <a:solidFill>
                        <a:srgbClr val="567F9E"/>
                      </a:solidFill>
                      <a:latin typeface="Times New Roman" pitchFamily="18" charset="0"/>
                    </a:rPr>
                    <a:t>Формализация тестового эксперимента - </a:t>
                  </a:r>
                  <a:r>
                    <a:rPr lang="en-US" sz="1800">
                      <a:solidFill>
                        <a:srgbClr val="567F9E"/>
                      </a:solidFill>
                      <a:latin typeface="Times New Roman" pitchFamily="18" charset="0"/>
                    </a:rPr>
                    <a:t>II</a:t>
                  </a:r>
                  <a:endParaRPr lang="ru-RU" sz="1800">
                    <a:solidFill>
                      <a:srgbClr val="567F9E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0260" name="Text Box 20"/>
              <p:cNvSpPr txBox="1">
                <a:spLocks noChangeArrowheads="1"/>
              </p:cNvSpPr>
              <p:nvPr/>
            </p:nvSpPr>
            <p:spPr bwMode="auto">
              <a:xfrm>
                <a:off x="5442" y="3962"/>
                <a:ext cx="200" cy="13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sz="1400"/>
                  <a:t>(22)</a:t>
                </a:r>
              </a:p>
            </p:txBody>
          </p:sp>
        </p:grpSp>
      </p:grpSp>
      <p:sp>
        <p:nvSpPr>
          <p:cNvPr id="12327" name="Rectangle 39"/>
          <p:cNvSpPr>
            <a:spLocks noChangeArrowheads="1"/>
          </p:cNvSpPr>
          <p:nvPr/>
        </p:nvSpPr>
        <p:spPr bwMode="auto">
          <a:xfrm>
            <a:off x="87313" y="328613"/>
            <a:ext cx="8924925" cy="555625"/>
          </a:xfrm>
          <a:prstGeom prst="rect">
            <a:avLst/>
          </a:prstGeom>
          <a:solidFill>
            <a:srgbClr val="EBF5C7"/>
          </a:solidFill>
          <a:ln w="9525">
            <a:solidFill>
              <a:srgbClr val="DBED97"/>
            </a:solidFill>
            <a:miter lim="800000"/>
            <a:headEnd/>
            <a:tailEnd/>
          </a:ln>
          <a:effectLst/>
        </p:spPr>
        <p:txBody>
          <a:bodyPr lIns="0" tIns="90000" rIns="0" bIns="90000" anchor="ctr"/>
          <a:lstStyle/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2. Проблема композиции</a:t>
            </a:r>
            <a:endParaRPr lang="ru-RU" sz="200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244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ECEB121C-C777-4D04-8AD3-8F1FAFADF29C}" type="slidenum">
              <a:rPr lang="ru-RU" sz="1400"/>
              <a:pPr algn="r"/>
              <a:t>9</a:t>
            </a:fld>
            <a:endParaRPr lang="ru-RU" sz="140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61925" y="954088"/>
            <a:ext cx="1619250" cy="584200"/>
          </a:xfrm>
          <a:prstGeom prst="roundRect">
            <a:avLst/>
          </a:prstGeom>
          <a:solidFill>
            <a:srgbClr val="DEF1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90000" bIns="324000" anchor="ctr"/>
          <a:lstStyle/>
          <a:p>
            <a:pPr algn="ctr">
              <a:spcAft>
                <a:spcPts val="60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система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C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6250" y="1223963"/>
            <a:ext cx="315913" cy="225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i="1" dirty="0">
                <a:solidFill>
                  <a:schemeClr val="tx1"/>
                </a:solidFill>
              </a:rPr>
              <a:t>A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150938" y="1223963"/>
            <a:ext cx="315912" cy="225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i="1" dirty="0">
                <a:solidFill>
                  <a:schemeClr val="tx1"/>
                </a:solidFill>
              </a:rPr>
              <a:t>B</a:t>
            </a:r>
            <a:endParaRPr lang="ru-RU" i="1" dirty="0">
              <a:solidFill>
                <a:schemeClr val="tx1"/>
              </a:solidFill>
            </a:endParaRPr>
          </a:p>
        </p:txBody>
      </p:sp>
      <p:cxnSp>
        <p:nvCxnSpPr>
          <p:cNvPr id="19" name="Прямая со стрелкой 18"/>
          <p:cNvCxnSpPr>
            <a:stCxn id="16" idx="3"/>
            <a:endCxn id="17" idx="1"/>
          </p:cNvCxnSpPr>
          <p:nvPr/>
        </p:nvCxnSpPr>
        <p:spPr>
          <a:xfrm>
            <a:off x="792163" y="1336675"/>
            <a:ext cx="358775" cy="0"/>
          </a:xfrm>
          <a:prstGeom prst="curvedConnector3">
            <a:avLst>
              <a:gd name="adj1" fmla="val 50000"/>
            </a:avLst>
          </a:prstGeom>
          <a:ln w="1905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9" name="TextBox 28"/>
          <p:cNvSpPr txBox="1">
            <a:spLocks noChangeArrowheads="1"/>
          </p:cNvSpPr>
          <p:nvPr/>
        </p:nvSpPr>
        <p:spPr bwMode="auto">
          <a:xfrm>
            <a:off x="3041650" y="998538"/>
            <a:ext cx="5940425" cy="63817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72000" tIns="72000" rIns="72000" bIns="72000">
            <a:spAutoFit/>
          </a:bodyPr>
          <a:lstStyle/>
          <a:p>
            <a:r>
              <a:rPr lang="ru-RU"/>
              <a:t>Если</a:t>
            </a:r>
            <a:r>
              <a:rPr lang="en-US"/>
              <a:t>  </a:t>
            </a:r>
            <a:r>
              <a:rPr lang="ru-RU"/>
              <a:t> </a:t>
            </a:r>
            <a:r>
              <a:rPr lang="en-US" i="1"/>
              <a:t>A</a:t>
            </a:r>
            <a:r>
              <a:rPr lang="ru-RU" i="1" baseline="-25000"/>
              <a:t>реал</a:t>
            </a:r>
            <a:r>
              <a:rPr lang="ru-RU"/>
              <a:t> </a:t>
            </a:r>
            <a:r>
              <a:rPr lang="en-US"/>
              <a:t> </a:t>
            </a:r>
            <a:r>
              <a:rPr lang="ru-RU"/>
              <a:t>конформна</a:t>
            </a:r>
            <a:r>
              <a:rPr lang="en-US"/>
              <a:t> </a:t>
            </a:r>
            <a:r>
              <a:rPr lang="ru-RU"/>
              <a:t> </a:t>
            </a:r>
            <a:r>
              <a:rPr lang="en-US" i="1"/>
              <a:t>A</a:t>
            </a:r>
            <a:r>
              <a:rPr lang="ru-RU" i="1" baseline="-25000"/>
              <a:t>спец</a:t>
            </a:r>
            <a:r>
              <a:rPr lang="ru-RU"/>
              <a:t>      и </a:t>
            </a:r>
            <a:r>
              <a:rPr lang="en-US"/>
              <a:t>  </a:t>
            </a:r>
            <a:r>
              <a:rPr lang="en-US" i="1"/>
              <a:t>B</a:t>
            </a:r>
            <a:r>
              <a:rPr lang="ru-RU" i="1" baseline="-25000"/>
              <a:t>реал</a:t>
            </a:r>
            <a:r>
              <a:rPr lang="ru-RU"/>
              <a:t> </a:t>
            </a:r>
            <a:r>
              <a:rPr lang="en-US"/>
              <a:t> </a:t>
            </a:r>
            <a:r>
              <a:rPr lang="ru-RU"/>
              <a:t>конформна </a:t>
            </a:r>
            <a:r>
              <a:rPr lang="en-US"/>
              <a:t> </a:t>
            </a:r>
            <a:r>
              <a:rPr lang="en-US" i="1"/>
              <a:t>B</a:t>
            </a:r>
            <a:r>
              <a:rPr lang="ru-RU" i="1" baseline="-25000"/>
              <a:t>спец</a:t>
            </a:r>
            <a:r>
              <a:rPr lang="ru-RU"/>
              <a:t>,</a:t>
            </a:r>
          </a:p>
          <a:p>
            <a:r>
              <a:rPr lang="ru-RU"/>
              <a:t>то </a:t>
            </a:r>
            <a:r>
              <a:rPr lang="en-US"/>
              <a:t>      </a:t>
            </a:r>
            <a:r>
              <a:rPr lang="en-US" i="1"/>
              <a:t>A</a:t>
            </a:r>
            <a:r>
              <a:rPr lang="ru-RU" i="1" baseline="-25000"/>
              <a:t>реал</a:t>
            </a:r>
            <a:r>
              <a:rPr lang="en-US"/>
              <a:t> || </a:t>
            </a:r>
            <a:r>
              <a:rPr lang="en-US" i="1"/>
              <a:t>B</a:t>
            </a:r>
            <a:r>
              <a:rPr lang="ru-RU" i="1" baseline="-25000"/>
              <a:t>реал</a:t>
            </a:r>
            <a:r>
              <a:rPr lang="ru-RU"/>
              <a:t> </a:t>
            </a:r>
            <a:r>
              <a:rPr lang="en-US"/>
              <a:t>  </a:t>
            </a:r>
            <a:r>
              <a:rPr lang="ru-RU"/>
              <a:t>конформна ли</a:t>
            </a:r>
            <a:r>
              <a:rPr lang="en-US"/>
              <a:t>  </a:t>
            </a:r>
            <a:r>
              <a:rPr lang="ru-RU"/>
              <a:t> </a:t>
            </a:r>
            <a:r>
              <a:rPr lang="en-US" i="1"/>
              <a:t>C</a:t>
            </a:r>
            <a:r>
              <a:rPr lang="ru-RU" i="1" baseline="-25000"/>
              <a:t>спец</a:t>
            </a:r>
            <a:r>
              <a:rPr lang="en-US" i="1"/>
              <a:t>  </a:t>
            </a:r>
            <a:r>
              <a:rPr lang="ru-RU"/>
              <a:t>?</a:t>
            </a:r>
          </a:p>
        </p:txBody>
      </p:sp>
      <p:sp>
        <p:nvSpPr>
          <p:cNvPr id="10250" name="TextBox 29"/>
          <p:cNvSpPr txBox="1">
            <a:spLocks noChangeArrowheads="1"/>
          </p:cNvSpPr>
          <p:nvPr/>
        </p:nvSpPr>
        <p:spPr bwMode="auto">
          <a:xfrm>
            <a:off x="187325" y="2751138"/>
            <a:ext cx="5959475" cy="103822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108000" tIns="72000" rIns="108000" bIns="72000">
            <a:spAutoFit/>
          </a:bodyPr>
          <a:lstStyle/>
          <a:p>
            <a:pPr>
              <a:spcAft>
                <a:spcPts val="600"/>
              </a:spcAft>
            </a:pPr>
            <a:r>
              <a:rPr lang="ru-RU" i="1" u="sng"/>
              <a:t>Косая композиция</a:t>
            </a:r>
            <a:r>
              <a:rPr lang="ru-RU" i="1"/>
              <a:t> </a:t>
            </a:r>
            <a:r>
              <a:rPr lang="en-US" i="1"/>
              <a:t>  A</a:t>
            </a:r>
            <a:r>
              <a:rPr lang="ru-RU" i="1" baseline="-25000"/>
              <a:t>спец</a:t>
            </a:r>
            <a:r>
              <a:rPr lang="en-US" i="1"/>
              <a:t> // B</a:t>
            </a:r>
            <a:r>
              <a:rPr lang="ru-RU" i="1" baseline="-25000"/>
              <a:t>спец</a:t>
            </a:r>
            <a:r>
              <a:rPr lang="en-US"/>
              <a:t> </a:t>
            </a:r>
            <a:r>
              <a:rPr lang="ru-RU"/>
              <a:t> </a:t>
            </a:r>
            <a:r>
              <a:rPr lang="en-US"/>
              <a:t>  - </a:t>
            </a:r>
            <a:r>
              <a:rPr lang="ru-RU"/>
              <a:t>это корректная </a:t>
            </a:r>
            <a:r>
              <a:rPr lang="en-US" i="1"/>
              <a:t>D</a:t>
            </a:r>
            <a:r>
              <a:rPr lang="ru-RU" i="1" baseline="-25000"/>
              <a:t>спец</a:t>
            </a:r>
            <a:r>
              <a:rPr lang="ru-RU"/>
              <a:t>,</a:t>
            </a:r>
          </a:p>
          <a:p>
            <a:pPr>
              <a:spcAft>
                <a:spcPts val="600"/>
              </a:spcAft>
            </a:pPr>
            <a:r>
              <a:rPr lang="ru-RU"/>
              <a:t>предъявляющая к системе наибольшие требования:    </a:t>
            </a:r>
          </a:p>
          <a:p>
            <a:pPr>
              <a:spcAft>
                <a:spcPts val="600"/>
              </a:spcAft>
            </a:pPr>
            <a:r>
              <a:rPr lang="ru-RU"/>
              <a:t>для </a:t>
            </a:r>
            <a:r>
              <a:rPr lang="ru-RU">
                <a:sym typeface="Symbol" pitchFamily="18" charset="2"/>
              </a:rPr>
              <a:t> корректной </a:t>
            </a:r>
            <a:r>
              <a:rPr lang="en-US" i="1"/>
              <a:t>C</a:t>
            </a:r>
            <a:r>
              <a:rPr lang="ru-RU" i="1" baseline="-25000"/>
              <a:t>спец</a:t>
            </a:r>
            <a:r>
              <a:rPr lang="ru-RU"/>
              <a:t>  : </a:t>
            </a:r>
            <a:r>
              <a:rPr lang="en-US">
                <a:sym typeface="Symbol" pitchFamily="18" charset="2"/>
              </a:rPr>
              <a:t> </a:t>
            </a:r>
            <a:r>
              <a:rPr lang="ru-RU" b="1" i="1">
                <a:sym typeface="Symbol" pitchFamily="18" charset="2"/>
              </a:rPr>
              <a:t>ошибки</a:t>
            </a:r>
            <a:r>
              <a:rPr lang="ru-RU">
                <a:sym typeface="Symbol" pitchFamily="18" charset="2"/>
              </a:rPr>
              <a:t>(</a:t>
            </a:r>
            <a:r>
              <a:rPr lang="en-US" i="1"/>
              <a:t>C</a:t>
            </a:r>
            <a:r>
              <a:rPr lang="ru-RU" i="1" baseline="-25000"/>
              <a:t>спец</a:t>
            </a:r>
            <a:r>
              <a:rPr lang="en-US" i="1"/>
              <a:t> </a:t>
            </a:r>
            <a:r>
              <a:rPr lang="en-US"/>
              <a:t>)  </a:t>
            </a:r>
            <a:r>
              <a:rPr lang="en-US">
                <a:sym typeface="Symbol" pitchFamily="18" charset="2"/>
              </a:rPr>
              <a:t></a:t>
            </a:r>
            <a:r>
              <a:rPr lang="ru-RU">
                <a:sym typeface="Symbol" pitchFamily="18" charset="2"/>
              </a:rPr>
              <a:t> </a:t>
            </a:r>
            <a:r>
              <a:rPr lang="en-US">
                <a:sym typeface="Symbol" pitchFamily="18" charset="2"/>
              </a:rPr>
              <a:t> </a:t>
            </a:r>
            <a:r>
              <a:rPr lang="ru-RU" b="1" i="1">
                <a:sym typeface="Symbol" pitchFamily="18" charset="2"/>
              </a:rPr>
              <a:t>ошибки</a:t>
            </a:r>
            <a:r>
              <a:rPr lang="ru-RU">
                <a:sym typeface="Symbol" pitchFamily="18" charset="2"/>
              </a:rPr>
              <a:t>(</a:t>
            </a:r>
            <a:r>
              <a:rPr lang="en-US" i="1"/>
              <a:t>D</a:t>
            </a:r>
            <a:r>
              <a:rPr lang="ru-RU" i="1" baseline="-25000"/>
              <a:t>спец</a:t>
            </a:r>
            <a:r>
              <a:rPr lang="en-US" i="1"/>
              <a:t> </a:t>
            </a:r>
            <a:r>
              <a:rPr lang="en-US"/>
              <a:t>)</a:t>
            </a:r>
            <a:endParaRPr lang="ru-RU">
              <a:solidFill>
                <a:srgbClr val="FF0000"/>
              </a:solidFill>
            </a:endParaRPr>
          </a:p>
        </p:txBody>
      </p:sp>
      <p:sp>
        <p:nvSpPr>
          <p:cNvPr id="10251" name="TextBox 31"/>
          <p:cNvSpPr txBox="1">
            <a:spLocks noChangeArrowheads="1"/>
          </p:cNvSpPr>
          <p:nvPr/>
        </p:nvSpPr>
        <p:spPr bwMode="auto">
          <a:xfrm>
            <a:off x="1871663" y="1089025"/>
            <a:ext cx="107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/>
              <a:t>C </a:t>
            </a:r>
            <a:r>
              <a:rPr lang="ru-RU"/>
              <a:t>= </a:t>
            </a:r>
            <a:r>
              <a:rPr lang="en-US" i="1"/>
              <a:t>A</a:t>
            </a:r>
            <a:r>
              <a:rPr lang="en-US"/>
              <a:t> || </a:t>
            </a:r>
            <a:r>
              <a:rPr lang="en-US" i="1"/>
              <a:t>B</a:t>
            </a:r>
            <a:endParaRPr lang="ru-RU" i="1"/>
          </a:p>
        </p:txBody>
      </p:sp>
      <p:sp>
        <p:nvSpPr>
          <p:cNvPr id="10252" name="TextBox 32"/>
          <p:cNvSpPr txBox="1">
            <a:spLocks noChangeArrowheads="1"/>
          </p:cNvSpPr>
          <p:nvPr/>
        </p:nvSpPr>
        <p:spPr bwMode="auto">
          <a:xfrm>
            <a:off x="206375" y="1814513"/>
            <a:ext cx="8551863" cy="71437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108000" tIns="72000" rIns="108000" bIns="72000">
            <a:spAutoFit/>
          </a:bodyPr>
          <a:lstStyle/>
          <a:p>
            <a:pPr>
              <a:spcAft>
                <a:spcPts val="600"/>
              </a:spcAft>
            </a:pPr>
            <a:r>
              <a:rPr lang="ru-RU" u="sng"/>
              <a:t>Верификация декомпозиции системных требований</a:t>
            </a:r>
            <a:r>
              <a:rPr lang="ru-RU"/>
              <a:t>:</a:t>
            </a:r>
          </a:p>
          <a:p>
            <a:r>
              <a:rPr lang="ru-RU"/>
              <a:t>Если это верно для любых конформных реализаций компонентов, то </a:t>
            </a:r>
            <a:r>
              <a:rPr lang="en-US" i="1"/>
              <a:t>C</a:t>
            </a:r>
            <a:r>
              <a:rPr lang="ru-RU" i="1" baseline="-25000"/>
              <a:t>спец</a:t>
            </a:r>
            <a:r>
              <a:rPr lang="en-US"/>
              <a:t> </a:t>
            </a:r>
            <a:r>
              <a:rPr lang="ru-RU" b="1" i="1"/>
              <a:t>корректна</a:t>
            </a:r>
            <a:r>
              <a:rPr lang="ru-RU"/>
              <a:t>.</a:t>
            </a:r>
          </a:p>
        </p:txBody>
      </p:sp>
      <p:sp>
        <p:nvSpPr>
          <p:cNvPr id="10253" name="TextBox 33"/>
          <p:cNvSpPr txBox="1">
            <a:spLocks noChangeArrowheads="1"/>
          </p:cNvSpPr>
          <p:nvPr/>
        </p:nvSpPr>
        <p:spPr bwMode="auto">
          <a:xfrm>
            <a:off x="187325" y="3965575"/>
            <a:ext cx="6005513" cy="103822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72000" tIns="72000" rIns="72000" bIns="72000">
            <a:spAutoFit/>
          </a:bodyPr>
          <a:lstStyle/>
          <a:p>
            <a:pPr>
              <a:spcAft>
                <a:spcPts val="600"/>
              </a:spcAft>
            </a:pPr>
            <a:r>
              <a:rPr lang="ru-RU" u="sng"/>
              <a:t>Сохранение конформности при композиции (монотонность)</a:t>
            </a:r>
            <a:r>
              <a:rPr lang="ru-RU"/>
              <a:t>:</a:t>
            </a:r>
          </a:p>
          <a:p>
            <a:pPr>
              <a:spcAft>
                <a:spcPts val="600"/>
              </a:spcAft>
            </a:pPr>
            <a:r>
              <a:rPr lang="ru-RU"/>
              <a:t>Если </a:t>
            </a:r>
            <a:r>
              <a:rPr lang="en-US"/>
              <a:t>  </a:t>
            </a:r>
            <a:r>
              <a:rPr lang="en-US" i="1"/>
              <a:t>A</a:t>
            </a:r>
            <a:r>
              <a:rPr lang="ru-RU" i="1" baseline="-25000"/>
              <a:t>реал</a:t>
            </a:r>
            <a:r>
              <a:rPr lang="ru-RU"/>
              <a:t> </a:t>
            </a:r>
            <a:r>
              <a:rPr lang="en-US"/>
              <a:t> </a:t>
            </a:r>
            <a:r>
              <a:rPr lang="ru-RU"/>
              <a:t>конформна</a:t>
            </a:r>
            <a:r>
              <a:rPr lang="en-US"/>
              <a:t> </a:t>
            </a:r>
            <a:r>
              <a:rPr lang="ru-RU"/>
              <a:t> </a:t>
            </a:r>
            <a:r>
              <a:rPr lang="en-US" i="1"/>
              <a:t>A</a:t>
            </a:r>
            <a:r>
              <a:rPr lang="ru-RU" i="1" baseline="-25000"/>
              <a:t>спец</a:t>
            </a:r>
            <a:r>
              <a:rPr lang="en-US" i="1"/>
              <a:t> </a:t>
            </a:r>
            <a:r>
              <a:rPr lang="ru-RU"/>
              <a:t>    и </a:t>
            </a:r>
            <a:r>
              <a:rPr lang="en-US"/>
              <a:t>   </a:t>
            </a:r>
            <a:r>
              <a:rPr lang="en-US" i="1"/>
              <a:t>B</a:t>
            </a:r>
            <a:r>
              <a:rPr lang="ru-RU" i="1" baseline="-25000"/>
              <a:t>реал </a:t>
            </a:r>
            <a:r>
              <a:rPr lang="en-US" i="1"/>
              <a:t>  </a:t>
            </a:r>
            <a:r>
              <a:rPr lang="ru-RU"/>
              <a:t>конформна</a:t>
            </a:r>
            <a:r>
              <a:rPr lang="en-US"/>
              <a:t> </a:t>
            </a:r>
            <a:r>
              <a:rPr lang="ru-RU"/>
              <a:t> </a:t>
            </a:r>
            <a:r>
              <a:rPr lang="en-US" i="1"/>
              <a:t>B</a:t>
            </a:r>
            <a:r>
              <a:rPr lang="ru-RU" i="1" baseline="-25000"/>
              <a:t>спец</a:t>
            </a:r>
            <a:r>
              <a:rPr lang="en-US" i="1"/>
              <a:t> </a:t>
            </a:r>
            <a:r>
              <a:rPr lang="ru-RU"/>
              <a:t>,</a:t>
            </a:r>
          </a:p>
          <a:p>
            <a:pPr>
              <a:spcAft>
                <a:spcPts val="600"/>
              </a:spcAft>
            </a:pPr>
            <a:r>
              <a:rPr lang="ru-RU"/>
              <a:t>то </a:t>
            </a:r>
            <a:r>
              <a:rPr lang="en-US"/>
              <a:t>       </a:t>
            </a:r>
            <a:r>
              <a:rPr lang="en-US" i="1"/>
              <a:t>A</a:t>
            </a:r>
            <a:r>
              <a:rPr lang="ru-RU" i="1" baseline="-25000"/>
              <a:t>реал</a:t>
            </a:r>
            <a:r>
              <a:rPr lang="en-US"/>
              <a:t> || </a:t>
            </a:r>
            <a:r>
              <a:rPr lang="en-US" i="1"/>
              <a:t>B</a:t>
            </a:r>
            <a:r>
              <a:rPr lang="ru-RU" i="1" baseline="-25000"/>
              <a:t>реал</a:t>
            </a:r>
            <a:r>
              <a:rPr lang="ru-RU"/>
              <a:t> </a:t>
            </a:r>
            <a:r>
              <a:rPr lang="en-US"/>
              <a:t>   </a:t>
            </a:r>
            <a:r>
              <a:rPr lang="ru-RU"/>
              <a:t>конформна ли</a:t>
            </a:r>
            <a:r>
              <a:rPr lang="en-US"/>
              <a:t>   </a:t>
            </a:r>
            <a:r>
              <a:rPr lang="ru-RU"/>
              <a:t> </a:t>
            </a:r>
            <a:r>
              <a:rPr lang="en-US" i="1"/>
              <a:t>A</a:t>
            </a:r>
            <a:r>
              <a:rPr lang="ru-RU" i="1" baseline="-25000"/>
              <a:t>спец</a:t>
            </a:r>
            <a:r>
              <a:rPr lang="en-US"/>
              <a:t> || </a:t>
            </a:r>
            <a:r>
              <a:rPr lang="en-US" i="1"/>
              <a:t>B</a:t>
            </a:r>
            <a:r>
              <a:rPr lang="ru-RU" i="1" baseline="-25000"/>
              <a:t>спец</a:t>
            </a:r>
            <a:r>
              <a:rPr lang="en-US" i="1"/>
              <a:t> </a:t>
            </a:r>
            <a:r>
              <a:rPr lang="ru-RU" i="1"/>
              <a:t> </a:t>
            </a:r>
            <a:r>
              <a:rPr lang="ru-RU"/>
              <a:t>?</a:t>
            </a:r>
          </a:p>
        </p:txBody>
      </p:sp>
      <p:sp>
        <p:nvSpPr>
          <p:cNvPr id="10254" name="TextBox 34"/>
          <p:cNvSpPr txBox="1">
            <a:spLocks noChangeArrowheads="1"/>
          </p:cNvSpPr>
          <p:nvPr/>
        </p:nvSpPr>
        <p:spPr bwMode="auto">
          <a:xfrm>
            <a:off x="187325" y="5138738"/>
            <a:ext cx="6005513" cy="1038225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36000" tIns="72000" rIns="36000" bIns="72000">
            <a:spAutoFit/>
          </a:bodyPr>
          <a:lstStyle/>
          <a:p>
            <a:pPr>
              <a:spcAft>
                <a:spcPts val="600"/>
              </a:spcAft>
            </a:pPr>
            <a:r>
              <a:rPr lang="ru-RU" u="sng"/>
              <a:t>Монотонное преобразование </a:t>
            </a:r>
            <a:r>
              <a:rPr lang="en-US" b="1" i="1" u="sng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ru-RU" u="sng"/>
              <a:t> спецификации</a:t>
            </a:r>
            <a:r>
              <a:rPr lang="ru-RU"/>
              <a:t>:</a:t>
            </a:r>
          </a:p>
          <a:p>
            <a:pPr>
              <a:spcAft>
                <a:spcPts val="600"/>
              </a:spcAft>
            </a:pPr>
            <a:r>
              <a:rPr lang="ru-RU"/>
              <a:t>Если </a:t>
            </a:r>
            <a:r>
              <a:rPr lang="en-US"/>
              <a:t>  </a:t>
            </a:r>
            <a:r>
              <a:rPr lang="en-US" i="1"/>
              <a:t>A</a:t>
            </a:r>
            <a:r>
              <a:rPr lang="ru-RU" i="1" baseline="-25000"/>
              <a:t>реал</a:t>
            </a:r>
            <a:r>
              <a:rPr lang="ru-RU"/>
              <a:t> </a:t>
            </a:r>
            <a:r>
              <a:rPr lang="en-US"/>
              <a:t> </a:t>
            </a:r>
            <a:r>
              <a:rPr lang="ru-RU"/>
              <a:t>конформна</a:t>
            </a:r>
            <a:r>
              <a:rPr lang="en-US"/>
              <a:t> </a:t>
            </a:r>
            <a:r>
              <a:rPr lang="ru-RU"/>
              <a:t> </a:t>
            </a:r>
            <a:r>
              <a:rPr lang="en-US" i="1"/>
              <a:t>A</a:t>
            </a:r>
            <a:r>
              <a:rPr lang="ru-RU" i="1" baseline="-25000"/>
              <a:t>спец</a:t>
            </a:r>
            <a:r>
              <a:rPr lang="en-US" i="1"/>
              <a:t> </a:t>
            </a:r>
            <a:r>
              <a:rPr lang="ru-RU"/>
              <a:t>    и </a:t>
            </a:r>
            <a:r>
              <a:rPr lang="en-US"/>
              <a:t>   </a:t>
            </a:r>
            <a:r>
              <a:rPr lang="en-US" i="1"/>
              <a:t>B</a:t>
            </a:r>
            <a:r>
              <a:rPr lang="ru-RU" i="1" baseline="-25000"/>
              <a:t>реал </a:t>
            </a:r>
            <a:r>
              <a:rPr lang="en-US" i="1"/>
              <a:t>  </a:t>
            </a:r>
            <a:r>
              <a:rPr lang="ru-RU"/>
              <a:t>конформна</a:t>
            </a:r>
            <a:r>
              <a:rPr lang="en-US"/>
              <a:t> </a:t>
            </a:r>
            <a:r>
              <a:rPr lang="ru-RU"/>
              <a:t> </a:t>
            </a:r>
            <a:r>
              <a:rPr lang="en-US" i="1"/>
              <a:t>B</a:t>
            </a:r>
            <a:r>
              <a:rPr lang="ru-RU" i="1" baseline="-25000"/>
              <a:t>спец</a:t>
            </a:r>
            <a:r>
              <a:rPr lang="en-US" i="1"/>
              <a:t> </a:t>
            </a:r>
            <a:r>
              <a:rPr lang="ru-RU"/>
              <a:t>,</a:t>
            </a:r>
          </a:p>
          <a:p>
            <a:pPr>
              <a:spcAft>
                <a:spcPts val="600"/>
              </a:spcAft>
            </a:pPr>
            <a:r>
              <a:rPr lang="ru-RU"/>
              <a:t>то</a:t>
            </a:r>
            <a:r>
              <a:rPr lang="en-US"/>
              <a:t>       </a:t>
            </a:r>
            <a:r>
              <a:rPr lang="ru-RU"/>
              <a:t> </a:t>
            </a:r>
            <a:r>
              <a:rPr lang="en-US" i="1"/>
              <a:t>A</a:t>
            </a:r>
            <a:r>
              <a:rPr lang="ru-RU" i="1" baseline="-25000"/>
              <a:t>реал</a:t>
            </a:r>
            <a:r>
              <a:rPr lang="en-US"/>
              <a:t> || </a:t>
            </a:r>
            <a:r>
              <a:rPr lang="en-US" i="1"/>
              <a:t>B</a:t>
            </a:r>
            <a:r>
              <a:rPr lang="ru-RU" i="1" baseline="-25000"/>
              <a:t>реал</a:t>
            </a:r>
            <a:r>
              <a:rPr lang="ru-RU"/>
              <a:t> </a:t>
            </a:r>
            <a:r>
              <a:rPr lang="en-US"/>
              <a:t>   </a:t>
            </a:r>
            <a:r>
              <a:rPr lang="ru-RU"/>
              <a:t>конформна</a:t>
            </a:r>
            <a:r>
              <a:rPr lang="en-US"/>
              <a:t>  </a:t>
            </a:r>
            <a:r>
              <a:rPr lang="ru-RU"/>
              <a:t> </a:t>
            </a:r>
            <a:r>
              <a:rPr lang="en-US" b="1" i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/>
              <a:t>(</a:t>
            </a:r>
            <a:r>
              <a:rPr lang="en-US" i="1"/>
              <a:t>A</a:t>
            </a:r>
            <a:r>
              <a:rPr lang="ru-RU" i="1" baseline="-25000"/>
              <a:t>спец</a:t>
            </a:r>
            <a:r>
              <a:rPr lang="en-US"/>
              <a:t>) || </a:t>
            </a:r>
            <a:r>
              <a:rPr lang="en-US" b="1" i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/>
              <a:t>(</a:t>
            </a:r>
            <a:r>
              <a:rPr lang="en-US" i="1"/>
              <a:t>B</a:t>
            </a:r>
            <a:r>
              <a:rPr lang="ru-RU" i="1" baseline="-25000"/>
              <a:t>спец</a:t>
            </a:r>
            <a:r>
              <a:rPr lang="en-US"/>
              <a:t>)</a:t>
            </a:r>
            <a:endParaRPr lang="ru-RU"/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265863" y="2736850"/>
            <a:ext cx="2744787" cy="3392488"/>
          </a:xfrm>
          <a:prstGeom prst="rect">
            <a:avLst/>
          </a:prstGeom>
          <a:solidFill>
            <a:srgbClr val="FBF8EB"/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36000" tIns="72000" rIns="36000" bIns="72000">
            <a:spAutoFit/>
          </a:bodyPr>
          <a:lstStyle/>
          <a:p>
            <a:pPr>
              <a:spcAft>
                <a:spcPts val="600"/>
              </a:spcAft>
            </a:pPr>
            <a:r>
              <a:rPr lang="ru-RU" u="sng"/>
              <a:t>Классы реализаций</a:t>
            </a:r>
            <a:r>
              <a:rPr lang="ru-RU"/>
              <a:t>:</a:t>
            </a:r>
          </a:p>
          <a:p>
            <a:pPr>
              <a:spcAft>
                <a:spcPts val="1200"/>
              </a:spcAft>
            </a:pPr>
            <a:r>
              <a:rPr lang="en-US" i="1"/>
              <a:t>C</a:t>
            </a:r>
            <a:r>
              <a:rPr lang="ru-RU" i="1" baseline="-25000"/>
              <a:t>спец</a:t>
            </a:r>
            <a:r>
              <a:rPr lang="ru-RU"/>
              <a:t> = </a:t>
            </a:r>
            <a:r>
              <a:rPr lang="en-US" i="1"/>
              <a:t>A</a:t>
            </a:r>
            <a:r>
              <a:rPr lang="ru-RU" i="1" baseline="-25000"/>
              <a:t>спец</a:t>
            </a:r>
            <a:r>
              <a:rPr lang="en-US" i="1"/>
              <a:t> // B</a:t>
            </a:r>
            <a:r>
              <a:rPr lang="ru-RU" i="1" baseline="-25000"/>
              <a:t>спец</a:t>
            </a:r>
            <a:br>
              <a:rPr lang="ru-RU" i="1" baseline="-25000"/>
            </a:br>
            <a:r>
              <a:rPr lang="ru-RU"/>
              <a:t>на классе всех реализаций.</a:t>
            </a:r>
          </a:p>
          <a:p>
            <a:pPr>
              <a:spcAft>
                <a:spcPts val="1200"/>
              </a:spcAft>
            </a:pPr>
            <a:r>
              <a:rPr lang="en-US" i="1"/>
              <a:t>D</a:t>
            </a:r>
            <a:r>
              <a:rPr lang="ru-RU" i="1" baseline="-25000"/>
              <a:t>спец</a:t>
            </a:r>
            <a:r>
              <a:rPr lang="ru-RU"/>
              <a:t> = </a:t>
            </a:r>
            <a:r>
              <a:rPr lang="en-US" i="1"/>
              <a:t>A</a:t>
            </a:r>
            <a:r>
              <a:rPr lang="ru-RU" i="1" baseline="-25000"/>
              <a:t>спец</a:t>
            </a:r>
            <a:r>
              <a:rPr lang="en-US" i="1"/>
              <a:t> // B</a:t>
            </a:r>
            <a:r>
              <a:rPr lang="ru-RU" i="1" baseline="-25000"/>
              <a:t>спец</a:t>
            </a:r>
            <a:br>
              <a:rPr lang="ru-RU" i="1" baseline="-25000"/>
            </a:br>
            <a:r>
              <a:rPr lang="ru-RU"/>
              <a:t>на подклассах</a:t>
            </a:r>
            <a:r>
              <a:rPr lang="en-US"/>
              <a:t>  </a:t>
            </a:r>
            <a:r>
              <a:rPr lang="ru-RU"/>
              <a:t> </a:t>
            </a:r>
            <a:r>
              <a:rPr lang="en-US" b="1"/>
              <a:t>I</a:t>
            </a:r>
            <a:r>
              <a:rPr lang="en-US" baseline="-25000"/>
              <a:t>A</a:t>
            </a:r>
            <a:r>
              <a:rPr lang="en-US"/>
              <a:t>   </a:t>
            </a:r>
            <a:r>
              <a:rPr lang="ru-RU"/>
              <a:t>и</a:t>
            </a:r>
            <a:r>
              <a:rPr lang="en-US"/>
              <a:t>   </a:t>
            </a:r>
            <a:r>
              <a:rPr lang="en-US" b="1"/>
              <a:t>I</a:t>
            </a:r>
            <a:r>
              <a:rPr lang="en-US" baseline="-25000"/>
              <a:t>B</a:t>
            </a:r>
            <a:r>
              <a:rPr lang="ru-RU"/>
              <a:t>.</a:t>
            </a:r>
          </a:p>
          <a:p>
            <a:pPr>
              <a:spcAft>
                <a:spcPts val="1200"/>
              </a:spcAft>
            </a:pPr>
            <a:r>
              <a:rPr lang="ru-RU"/>
              <a:t>Может оказаться, что  </a:t>
            </a:r>
            <a:r>
              <a:rPr lang="en-US" i="1"/>
              <a:t>D</a:t>
            </a:r>
            <a:r>
              <a:rPr lang="ru-RU" i="1" baseline="-25000"/>
              <a:t>спец </a:t>
            </a:r>
            <a:r>
              <a:rPr lang="en-US" i="1"/>
              <a:t> </a:t>
            </a:r>
            <a:r>
              <a:rPr lang="ru-RU"/>
              <a:t>некорректна на классе всех реализаций.</a:t>
            </a:r>
          </a:p>
          <a:p>
            <a:pPr>
              <a:spcAft>
                <a:spcPts val="600"/>
              </a:spcAft>
            </a:pPr>
            <a:r>
              <a:rPr lang="ru-RU"/>
              <a:t>Может оказаться, что</a:t>
            </a:r>
            <a:br>
              <a:rPr lang="ru-RU"/>
            </a:br>
            <a:r>
              <a:rPr lang="en-US" i="1"/>
              <a:t>C</a:t>
            </a:r>
            <a:r>
              <a:rPr lang="ru-RU" i="1" baseline="-25000"/>
              <a:t>спец</a:t>
            </a:r>
            <a:r>
              <a:rPr lang="ru-RU"/>
              <a:t> </a:t>
            </a:r>
            <a:r>
              <a:rPr lang="ru-RU" b="1">
                <a:sym typeface="Symbol" pitchFamily="18" charset="2"/>
              </a:rPr>
              <a:t></a:t>
            </a:r>
            <a:r>
              <a:rPr lang="ru-RU"/>
              <a:t> </a:t>
            </a:r>
            <a:r>
              <a:rPr lang="en-US" i="1"/>
              <a:t>A</a:t>
            </a:r>
            <a:r>
              <a:rPr lang="ru-RU" i="1" baseline="-25000"/>
              <a:t>спец</a:t>
            </a:r>
            <a:r>
              <a:rPr lang="en-US" i="1"/>
              <a:t> // B</a:t>
            </a:r>
            <a:r>
              <a:rPr lang="ru-RU" i="1" baseline="-25000"/>
              <a:t>спец</a:t>
            </a:r>
            <a:br>
              <a:rPr lang="ru-RU" i="1" baseline="-25000"/>
            </a:br>
            <a:r>
              <a:rPr lang="ru-RU"/>
              <a:t> на подклассах</a:t>
            </a:r>
            <a:r>
              <a:rPr lang="en-US"/>
              <a:t>  </a:t>
            </a:r>
            <a:r>
              <a:rPr lang="ru-RU"/>
              <a:t> </a:t>
            </a:r>
            <a:r>
              <a:rPr lang="en-US" b="1"/>
              <a:t>I</a:t>
            </a:r>
            <a:r>
              <a:rPr lang="en-US" baseline="-25000"/>
              <a:t>A</a:t>
            </a:r>
            <a:r>
              <a:rPr lang="en-US"/>
              <a:t>   </a:t>
            </a:r>
            <a:r>
              <a:rPr lang="ru-RU"/>
              <a:t>и</a:t>
            </a:r>
            <a:r>
              <a:rPr lang="en-US"/>
              <a:t>   </a:t>
            </a:r>
            <a:r>
              <a:rPr lang="en-US" b="1"/>
              <a:t>I</a:t>
            </a:r>
            <a:r>
              <a:rPr lang="en-US" baseline="-25000"/>
              <a:t>B</a:t>
            </a:r>
            <a:r>
              <a:rPr lang="ru-RU"/>
              <a:t>.</a:t>
            </a:r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34925" y="6567488"/>
            <a:ext cx="107950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ru-RU">
                <a:latin typeface="Times New Roman" pitchFamily="18" charset="0"/>
                <a:sym typeface="Wingdings 3" pitchFamily="18" charset="2"/>
              </a:rPr>
              <a:t>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18815</TotalTime>
  <Words>3200</Words>
  <Application>Microsoft Office PowerPoint</Application>
  <PresentationFormat>Экран (4:3)</PresentationFormat>
  <Paragraphs>588</Paragraphs>
  <Slides>27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Arial</vt:lpstr>
      <vt:lpstr>Times New Roman</vt:lpstr>
      <vt:lpstr>Symbol</vt:lpstr>
      <vt:lpstr>Wingdings 3</vt:lpstr>
      <vt:lpstr>Wingdings</vt:lpstr>
      <vt:lpstr>新細明體</vt:lpstr>
      <vt:lpstr>Euclid Symbol</vt:lpstr>
      <vt:lpstr>Euclid Math One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ISPRAS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Burdonov</dc:creator>
  <cp:lastModifiedBy>Burdonov</cp:lastModifiedBy>
  <cp:revision>754</cp:revision>
  <dcterms:created xsi:type="dcterms:W3CDTF">2012-05-11T12:11:58Z</dcterms:created>
  <dcterms:modified xsi:type="dcterms:W3CDTF">2016-03-16T18:19:58Z</dcterms:modified>
</cp:coreProperties>
</file>