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1"/>
  </p:sldMasterIdLst>
  <p:notesMasterIdLst>
    <p:notesMasterId r:id="rId45"/>
  </p:notesMasterIdLst>
  <p:sldIdLst>
    <p:sldId id="776" r:id="rId2"/>
    <p:sldId id="777" r:id="rId3"/>
    <p:sldId id="832" r:id="rId4"/>
    <p:sldId id="779" r:id="rId5"/>
    <p:sldId id="802" r:id="rId6"/>
    <p:sldId id="800" r:id="rId7"/>
    <p:sldId id="820" r:id="rId8"/>
    <p:sldId id="801" r:id="rId9"/>
    <p:sldId id="803" r:id="rId10"/>
    <p:sldId id="804" r:id="rId11"/>
    <p:sldId id="805" r:id="rId12"/>
    <p:sldId id="810" r:id="rId13"/>
    <p:sldId id="811" r:id="rId14"/>
    <p:sldId id="806" r:id="rId15"/>
    <p:sldId id="807" r:id="rId16"/>
    <p:sldId id="812" r:id="rId17"/>
    <p:sldId id="808" r:id="rId18"/>
    <p:sldId id="839" r:id="rId19"/>
    <p:sldId id="809" r:id="rId20"/>
    <p:sldId id="813" r:id="rId21"/>
    <p:sldId id="814" r:id="rId22"/>
    <p:sldId id="815" r:id="rId23"/>
    <p:sldId id="816" r:id="rId24"/>
    <p:sldId id="817" r:id="rId25"/>
    <p:sldId id="818" r:id="rId26"/>
    <p:sldId id="819" r:id="rId27"/>
    <p:sldId id="821" r:id="rId28"/>
    <p:sldId id="822" r:id="rId29"/>
    <p:sldId id="823" r:id="rId30"/>
    <p:sldId id="824" r:id="rId31"/>
    <p:sldId id="825" r:id="rId32"/>
    <p:sldId id="826" r:id="rId33"/>
    <p:sldId id="829" r:id="rId34"/>
    <p:sldId id="827" r:id="rId35"/>
    <p:sldId id="830" r:id="rId36"/>
    <p:sldId id="831" r:id="rId37"/>
    <p:sldId id="838" r:id="rId38"/>
    <p:sldId id="834" r:id="rId39"/>
    <p:sldId id="833" r:id="rId40"/>
    <p:sldId id="836" r:id="rId41"/>
    <p:sldId id="837" r:id="rId42"/>
    <p:sldId id="757" r:id="rId43"/>
    <p:sldId id="835" r:id="rId44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F2DA"/>
    <a:srgbClr val="EEE5C4"/>
    <a:srgbClr val="F3EDD5"/>
    <a:srgbClr val="D0EFC3"/>
    <a:srgbClr val="DDCB87"/>
    <a:srgbClr val="663300"/>
    <a:srgbClr val="F2F0DA"/>
    <a:srgbClr val="CBAF4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67" autoAdjust="0"/>
    <p:restoredTop sz="94605" autoAdjust="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1314" y="-102"/>
      </p:cViewPr>
      <p:guideLst>
        <p:guide orient="horz" pos="3127"/>
        <p:guide pos="2141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b="0"/>
            </a:lvl1pPr>
          </a:lstStyle>
          <a:p>
            <a:pPr>
              <a:defRPr/>
            </a:pPr>
            <a:fld id="{6DCD3761-AE19-4F5E-9DC0-6B85871805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9A806F-359B-4D15-90BD-D8EFC313EF46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5B9646-66FC-4339-9439-77D3CFC8E29B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B1D9BB-AF05-4035-A299-28368854167F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20927A-7968-4077-A9DD-7364A94AC019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6AB189-F0D9-459B-98A3-4D595AC54C24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26E4E8-9176-45DC-ABA1-1FC3E7EEEC6F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8BA187-08FF-4B54-B1A4-944CD609F044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C501A6-67A0-47C6-B8AE-480042925202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AD11A1-9877-44CC-8CE7-0892B56BBE78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BBF14A-BAE5-4953-8627-95882E361C41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33D259-4D74-4317-AD77-FBBF37CFF27D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6CAA16-B98F-40A9-9E17-8281FE041C78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6BCFF4-A06B-4565-A9D8-6FA87A6C5735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3A0B05-AFC2-40ED-B922-DF5EEF4937BB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448C85-5364-4485-B7C4-C31712A773E2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C9DD0A-66D6-40F3-936C-F4E74E7334A3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F14E24-3DAB-4E4D-BBB9-81C46EC4B18C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1495-AD49-45C9-9EF4-2EDCA0E4B3F9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1174A4-3ED8-4CF1-8DF7-4C2868376225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32E029-56BE-4321-A447-F34A4BF32FB4}" type="slidenum">
              <a:rPr lang="ru-RU" smtClean="0"/>
              <a:pPr/>
              <a:t>27</a:t>
            </a:fld>
            <a:endParaRPr lang="ru-RU" smtClean="0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672FB2-2088-4E5F-9ED8-CA65CB275A88}" type="slidenum">
              <a:rPr lang="ru-RU" smtClean="0"/>
              <a:pPr/>
              <a:t>28</a:t>
            </a:fld>
            <a:endParaRPr lang="ru-RU" smtClean="0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3F3BAD-17BD-499D-8E84-71B27D54F557}" type="slidenum">
              <a:rPr lang="ru-RU" smtClean="0"/>
              <a:pPr/>
              <a:t>29</a:t>
            </a:fld>
            <a:endParaRPr lang="ru-RU" smtClean="0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FE812A-29E8-4462-BA23-10CD819B73C7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B392C6-7353-43FB-9B95-61D439CC88FA}" type="slidenum">
              <a:rPr lang="ru-RU" smtClean="0"/>
              <a:pPr/>
              <a:t>30</a:t>
            </a:fld>
            <a:endParaRPr lang="ru-RU" smtClean="0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105F56-24AD-4F03-B5F2-E1FB19909F26}" type="slidenum">
              <a:rPr lang="ru-RU" smtClean="0"/>
              <a:pPr/>
              <a:t>31</a:t>
            </a:fld>
            <a:endParaRPr lang="ru-RU" smtClean="0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744B7D-C8E5-4D4C-B155-4B558A6A3033}" type="slidenum">
              <a:rPr lang="ru-RU" smtClean="0"/>
              <a:pPr/>
              <a:t>32</a:t>
            </a:fld>
            <a:endParaRPr lang="ru-RU" smtClean="0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13AF4D-8DBA-4A38-B97E-F87B2DE90A80}" type="slidenum">
              <a:rPr lang="ru-RU" smtClean="0"/>
              <a:pPr/>
              <a:t>33</a:t>
            </a:fld>
            <a:endParaRPr lang="ru-RU" smtClean="0"/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B19F21-A25F-433E-9F08-E3DCDCE05A4B}" type="slidenum">
              <a:rPr lang="ru-RU" smtClean="0"/>
              <a:pPr/>
              <a:t>34</a:t>
            </a:fld>
            <a:endParaRPr lang="ru-RU" smtClean="0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EEBDEA-56F5-44B5-BBC2-1205E8E038F0}" type="slidenum">
              <a:rPr lang="ru-RU" smtClean="0"/>
              <a:pPr/>
              <a:t>35</a:t>
            </a:fld>
            <a:endParaRPr lang="ru-RU" smtClean="0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49902E-11C0-469A-9110-79B1933D7A9C}" type="slidenum">
              <a:rPr lang="ru-RU" smtClean="0"/>
              <a:pPr/>
              <a:t>36</a:t>
            </a:fld>
            <a:endParaRPr lang="ru-RU" smtClean="0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A66D92-484C-4576-98B3-82F3625078B1}" type="slidenum">
              <a:rPr lang="ru-RU" smtClean="0"/>
              <a:pPr/>
              <a:t>37</a:t>
            </a:fld>
            <a:endParaRPr lang="ru-RU" smtClean="0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2D0D17-54ED-426A-930E-E4E42E54D2CE}" type="slidenum">
              <a:rPr lang="ru-RU" smtClean="0"/>
              <a:pPr/>
              <a:t>38</a:t>
            </a:fld>
            <a:endParaRPr lang="ru-RU" smtClean="0"/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F1E2D6-5B14-46F7-A413-39E23522B0FA}" type="slidenum">
              <a:rPr lang="ru-RU" smtClean="0"/>
              <a:pPr/>
              <a:t>39</a:t>
            </a:fld>
            <a:endParaRPr lang="ru-RU" smtClean="0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8E9326-A532-483F-A0A4-298619957076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F5DF27-B0DB-4EA4-9CDF-C51EE02627BB}" type="slidenum">
              <a:rPr lang="ru-RU" smtClean="0"/>
              <a:pPr/>
              <a:t>40</a:t>
            </a:fld>
            <a:endParaRPr lang="ru-RU" smtClean="0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8A7A27-ACE3-42BA-99FC-A25FD8596A8F}" type="slidenum">
              <a:rPr lang="ru-RU" smtClean="0"/>
              <a:pPr/>
              <a:t>41</a:t>
            </a:fld>
            <a:endParaRPr lang="ru-RU" smtClean="0"/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550B86-F2D0-43A0-8779-03E7EB09A59F}" type="slidenum">
              <a:rPr lang="ru-RU" smtClean="0"/>
              <a:pPr/>
              <a:t>43</a:t>
            </a:fld>
            <a:endParaRPr lang="ru-RU" smtClean="0"/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8CE677-1E2C-418D-B996-24CD189D5574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4E3EF3-3F11-466B-99C4-3F32E594F151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37C7EF-79BE-4686-AAF3-CD4C3EA626F7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6430B9-6831-4708-8F23-5DDFFE0D5671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04A19F-52BB-4DAB-AC75-9F5724E56ECB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9BA7E-2BCF-4DBC-9CB7-839FD9286734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F50C0-A1A9-42FC-A665-9DC3E3ED9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73286-4913-4166-9A60-85C6F2F24B2B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81E38-3718-49BE-9ADC-D691D56B82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0E20B-4E82-49C8-AAC7-2342F8710ADF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DF1E9-6061-4E4E-818B-1C60CB0A6F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D0514-5498-431B-833C-DC06C217FC6E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044D1-97CB-4BAE-B031-59511856A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8D133-83D2-4273-86AE-37FD8E5E4BE0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AA672-88F3-44EA-AD99-572A89FE3C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71575-4A09-4BBE-B230-784A5A912EAC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5546F-505D-4711-B184-A678F632FD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AA99-6821-4AD3-89A3-397F36F91BD1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4F2CD-1C1B-472C-A3C0-FA91488D23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F9310-D4E2-4FBB-9D23-42F104A08745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5003A-5A66-43B9-ABCF-0013EBCE1D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33F98-CBC4-4BE7-8021-EA5904D3D802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76B8-C001-428C-8FC1-FC76488114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30650-F18C-413C-885C-A2786C434DCB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653B2-B574-4963-BF62-62923B6EAA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848C-5F4D-4037-A582-010A0731141D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350FB-C18E-4DB3-8FD0-8DA4A0D24A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ABCD9-8B94-4B4D-BE83-7D4FE85168C1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B5875-AA27-4D35-B6F8-0D3CB5DC4A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rgbClr val="E7EDF5"/>
          </a:fgClr>
          <a:bgClr>
            <a:srgbClr val="F1F8F9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fld id="{2C80732E-D754-46EC-9BDA-D4DF060143DD}" type="datetime1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ACF24AEF-D64A-4A1D-97A5-F26FD4CDBA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2A54AC-1208-4752-AA52-84765BC86B1F}" type="slidenum">
              <a:rPr lang="ru-RU" smtClean="0"/>
              <a:pPr/>
              <a:t>1</a:t>
            </a:fld>
            <a:endParaRPr lang="ru-RU" smtClean="0"/>
          </a:p>
        </p:txBody>
      </p:sp>
      <p:pic>
        <p:nvPicPr>
          <p:cNvPr id="2051" name="Picture 2" descr="titul_orig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68263"/>
            <a:ext cx="8961437" cy="672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2" name="Group 3"/>
          <p:cNvGrpSpPr>
            <a:grpSpLocks/>
          </p:cNvGrpSpPr>
          <p:nvPr/>
        </p:nvGrpSpPr>
        <p:grpSpPr bwMode="auto">
          <a:xfrm>
            <a:off x="0" y="-7938"/>
            <a:ext cx="9144000" cy="6865938"/>
            <a:chOff x="0" y="-5"/>
            <a:chExt cx="5760" cy="4325"/>
          </a:xfrm>
        </p:grpSpPr>
        <p:sp>
          <p:nvSpPr>
            <p:cNvPr id="2063" name="Rectangle 4"/>
            <p:cNvSpPr>
              <a:spLocks noChangeArrowheads="1"/>
            </p:cNvSpPr>
            <p:nvPr/>
          </p:nvSpPr>
          <p:spPr bwMode="auto">
            <a:xfrm>
              <a:off x="0" y="22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4" name="Rectangle 5"/>
            <p:cNvSpPr>
              <a:spLocks noChangeArrowheads="1"/>
            </p:cNvSpPr>
            <p:nvPr/>
          </p:nvSpPr>
          <p:spPr bwMode="auto">
            <a:xfrm rot="-5400000">
              <a:off x="3573" y="2154"/>
              <a:ext cx="432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5" name="Rectangle 6"/>
            <p:cNvSpPr>
              <a:spLocks noChangeArrowheads="1"/>
            </p:cNvSpPr>
            <p:nvPr/>
          </p:nvSpPr>
          <p:spPr bwMode="auto">
            <a:xfrm rot="5400000" flipV="1">
              <a:off x="-2132" y="2154"/>
              <a:ext cx="432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6" name="Rectangle 7"/>
            <p:cNvSpPr>
              <a:spLocks noChangeArrowheads="1"/>
            </p:cNvSpPr>
            <p:nvPr/>
          </p:nvSpPr>
          <p:spPr bwMode="auto">
            <a:xfrm flipH="1" flipV="1">
              <a:off x="0" y="45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7" name="Rectangle 8"/>
            <p:cNvSpPr>
              <a:spLocks noChangeArrowheads="1"/>
            </p:cNvSpPr>
            <p:nvPr/>
          </p:nvSpPr>
          <p:spPr bwMode="auto">
            <a:xfrm>
              <a:off x="0" y="4269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8" name="Rectangle 9"/>
            <p:cNvSpPr>
              <a:spLocks noChangeArrowheads="1"/>
            </p:cNvSpPr>
            <p:nvPr/>
          </p:nvSpPr>
          <p:spPr bwMode="auto">
            <a:xfrm rot="5400000" flipV="1">
              <a:off x="3550" y="2149"/>
              <a:ext cx="432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9" name="Rectangle 10"/>
            <p:cNvSpPr>
              <a:spLocks noChangeArrowheads="1"/>
            </p:cNvSpPr>
            <p:nvPr/>
          </p:nvSpPr>
          <p:spPr bwMode="auto">
            <a:xfrm flipH="1">
              <a:off x="0" y="4292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70" name="Rectangle 11"/>
            <p:cNvSpPr>
              <a:spLocks noChangeArrowheads="1"/>
            </p:cNvSpPr>
            <p:nvPr/>
          </p:nvSpPr>
          <p:spPr bwMode="auto">
            <a:xfrm rot="5400000" flipH="1">
              <a:off x="-2108" y="2152"/>
              <a:ext cx="4315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961548" name="Picture 12" descr="ptica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0938" y="2816225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49" name="Picture 13" descr="ptica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6013" y="3176588"/>
            <a:ext cx="1238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50" name="Picture 14" descr="ptica_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50938" y="2636838"/>
            <a:ext cx="1428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51" name="Picture 15" descr="ptica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4425" y="2995613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52" name="Picture 16" descr="ptica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0" y="3355975"/>
            <a:ext cx="1238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53" name="Picture 17" descr="ptica_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4425" y="2816225"/>
            <a:ext cx="1428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20" descr="gor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1800" y="2500313"/>
            <a:ext cx="10096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1557" name="Text Box 21" descr="Horizontal brick"/>
          <p:cNvSpPr txBox="1">
            <a:spLocks noChangeArrowheads="1"/>
          </p:cNvSpPr>
          <p:nvPr/>
        </p:nvSpPr>
        <p:spPr bwMode="auto">
          <a:xfrm>
            <a:off x="2447925" y="366713"/>
            <a:ext cx="6337300" cy="6194425"/>
          </a:xfrm>
          <a:prstGeom prst="rect">
            <a:avLst/>
          </a:prstGeom>
          <a:pattFill prst="horzBrick">
            <a:fgClr>
              <a:srgbClr val="F8F2DC"/>
            </a:fgClr>
            <a:bgClr>
              <a:srgbClr val="FDFAF1"/>
            </a:bgClr>
          </a:pattFill>
          <a:ln w="57150" cmpd="thickThin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198000" rIns="198000"/>
          <a:lstStyle/>
          <a:p>
            <a:pPr algn="ctr">
              <a:lnSpc>
                <a:spcPct val="50000"/>
              </a:lnSpc>
              <a:spcAft>
                <a:spcPct val="100000"/>
              </a:spcAft>
              <a:defRPr/>
            </a:pPr>
            <a:endParaRPr lang="ru-RU" sz="5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r>
              <a:rPr lang="ru-RU" sz="3000" dirty="0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Игорь Борисович Бурдонов</a:t>
            </a:r>
          </a:p>
          <a:p>
            <a:pPr algn="ctr">
              <a:spcBef>
                <a:spcPct val="20000"/>
              </a:spcBef>
              <a:defRPr/>
            </a:pPr>
            <a:r>
              <a:rPr lang="ru-RU" sz="3000" dirty="0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Александр Сергеевич </a:t>
            </a:r>
            <a:r>
              <a:rPr lang="ru-RU" sz="3000" dirty="0" err="1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Косачев</a:t>
            </a:r>
            <a:endParaRPr lang="ru-RU" sz="3000" dirty="0">
              <a:solidFill>
                <a:srgbClr val="331C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spcBef>
                <a:spcPct val="20000"/>
              </a:spcBef>
              <a:defRPr/>
            </a:pP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ru-RU" sz="4000" dirty="0"/>
              <a:t>Развитие теории конформности:</a:t>
            </a:r>
          </a:p>
          <a:p>
            <a:pPr algn="ctr">
              <a:defRPr/>
            </a:pPr>
            <a:r>
              <a:rPr lang="ru-RU" sz="4000" dirty="0"/>
              <a:t>семантики, формальные модели, алгоритмы</a:t>
            </a:r>
          </a:p>
        </p:txBody>
      </p:sp>
      <p:sp>
        <p:nvSpPr>
          <p:cNvPr id="961558" name="Text Box 22"/>
          <p:cNvSpPr txBox="1">
            <a:spLocks noChangeArrowheads="1"/>
          </p:cNvSpPr>
          <p:nvPr/>
        </p:nvSpPr>
        <p:spPr bwMode="auto">
          <a:xfrm>
            <a:off x="2808288" y="5969000"/>
            <a:ext cx="5695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   </a:t>
            </a:r>
            <a:r>
              <a:rPr lang="ru-RU" sz="2000" b="0">
                <a:solidFill>
                  <a:srgbClr val="58A5FA"/>
                </a:solidFill>
              </a:rPr>
              <a:t>Институт Системного Программирования РАН</a:t>
            </a:r>
            <a:endParaRPr lang="ru-RU" sz="2000" b="0"/>
          </a:p>
        </p:txBody>
      </p:sp>
      <p:pic>
        <p:nvPicPr>
          <p:cNvPr id="961554" name="Picture 18" descr="ptica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0938" y="2584450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6.19796E-6 C 0.00313 -0.00901 0.00643 -0.0178 0.01146 -0.02705 C 0.0165 -0.0363 0.0184 -0.0481 0.03038 -0.05573 C 0.04236 -0.06336 0.07101 -0.07539 0.08368 -0.07261 C 0.09636 -0.06984 0.10469 -0.05087 0.10643 -0.03885 C 0.10816 -0.02682 0.10191 -0.01179 0.09375 6.19796E-6 C 0.08559 0.0118 0.06215 0.01458 0.05712 0.03192 C 0.05209 0.04927 0.05469 0.09043 0.06337 0.10454 C 0.07205 0.11865 0.08733 0.10731 0.10886 0.11633 C 0.13038 0.12535 0.1908 0.13645 0.19254 0.15842 C 0.1941 0.18039 0.1441 0.23289 0.1191 0.24769 C 0.0941 0.26249 0.05851 0.24769 0.04306 0.24769 C 0.02761 0.24769 0.03577 0.24469 0.02674 0.24769 C 0.01771 0.2507 -0.00937 0.25417 -0.01128 0.26643 C -0.01319 0.27868 0.00191 0.31037 0.01528 0.32193 C 0.02865 0.33349 0.05556 0.33326 0.0684 0.33558 C 0.08125 0.33789 0.08663 0.33257 0.09254 0.33558 C 0.09844 0.33858 0.10382 0.34089 0.10382 0.35408 C 0.10382 0.36726 0.09219 0.39871 0.09254 0.41467 C 0.09288 0.43063 0.09566 0.44496 0.10643 0.45005 C 0.11719 0.45514 0.13715 0.45005 0.15712 0.4452 " pathEditMode="relative" rAng="0" ptsTypes="aaaaaaaaaaaaaaaaaaaaA">
                                      <p:cBhvr>
                                        <p:cTn id="9" dur="12500" fill="hold"/>
                                        <p:tgtEl>
                                          <p:spTgt spid="961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0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712 0.44468 C 0.15903 0.44468 0.16146 0.44329 0.16927 0.44213 C 0.17709 0.4412 0.18993 0.43472 0.20452 0.43912 C 0.2191 0.44375 0.24063 0.47523 0.25677 0.46991 C 0.27309 0.46481 0.29375 0.43264 0.30139 0.40856 C 0.31059 0.38727 0.30643 0.37361 0.30261 0.32292 C 0.29879 0.27245 0.24497 0.12431 0.2783 0.10532 C 0.34375 0.03241 0.44167 0.27546 0.50261 0.20926 C 0.56979 0.13472 0.43785 0.02431 0.50955 -0.05718 C 0.57101 -0.12569 0.60122 0.01389 0.65747 -0.04745 C 0.71111 -0.1081 0.63525 -0.15556 0.68229 -0.21111 C 0.7125 -0.24167 0.73854 -0.28264 0.75 -0.26782 " pathEditMode="relative" rAng="0" ptsTypes="faaafaffffff">
                                      <p:cBhvr>
                                        <p:cTn id="11" dur="12000" fill="hold"/>
                                        <p:tgtEl>
                                          <p:spTgt spid="961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" y="-34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05556E-6 0.00208 C 0.03091 -0.0007 0.06198 -0.00301 0.07205 0.01064 C 0.08212 0.02428 0.06875 0.04833 0.06077 0.08487 C 0.05278 0.12141 0.02795 0.18756 0.02396 0.23127 C 0.01997 0.27474 0.02761 0.32423 0.03664 0.34597 C 0.04566 0.36748 0.05764 0.37396 0.07848 0.36008 C 0.09931 0.34644 0.13056 0.30435 0.16198 0.26249 " pathEditMode="relative" rAng="0" ptsTypes="aaaaaaA">
                                      <p:cBhvr>
                                        <p:cTn id="13" dur="9000" fill="hold"/>
                                        <p:tgtEl>
                                          <p:spTgt spid="9615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18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accel="50000" decel="5000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1.94444E-6 4.89362E-6 C 0.01684 0.003 0.0342 0.00647 0.04514 0.01341 C 0.0559 0.02035 0.06146 0.02567 0.06441 0.04185 C 0.06753 0.05781 0.06024 0.08903 0.06302 0.11031 C 0.06545 0.13182 0.0743 0.15656 0.0809 0.17067 C 0.08767 0.18455 0.08889 0.18848 0.10295 0.19403 C 0.11701 0.19958 0.14097 0.20189 0.16545 0.20444 " pathEditMode="relative" rAng="0" ptsTypes="aaaaaaA">
                                      <p:cBhvr>
                                        <p:cTn id="15" dur="7500" fill="hold"/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102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repeatCount="indefinite" accel="50000" decel="5000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4.44444E-6 -4.07956E-6 C 0.01701 -0.00671 0.0342 -0.01318 0.04427 -0.00832 C 0.05434 -0.00347 0.05659 0.01064 0.06076 0.02868 C 0.06493 0.04672 0.07048 0.08025 0.06961 0.09968 C 0.06875 0.1191 0.06076 0.1309 0.05555 0.14501 C 0.05034 0.15911 0.03593 0.17692 0.03784 0.18386 C 0.03975 0.1908 0.05694 0.19612 0.06701 0.18733 C 0.07708 0.17854 0.08437 0.1235 0.09861 0.13159 C 0.11284 0.13969 0.13229 0.18779 0.15191 0.23612 " pathEditMode="relative" ptsTypes="aaaaaaaaA">
                                      <p:cBhvr>
                                        <p:cTn id="17" dur="8000" fill="hold"/>
                                        <p:tgtEl>
                                          <p:spTgt spid="9615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repeatCount="indefinite" accel="50000" decel="5000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1.66667E-6 -2.67345E-6 C 0.0309 -0.00162 0.06198 -0.00301 0.07205 0.00509 C 0.08212 0.01318 0.06875 0.02729 0.06077 0.0488 C 0.05278 0.07031 0.02795 0.10916 0.02396 0.13483 C 0.01997 0.1605 0.02761 0.18964 0.03663 0.20236 C 0.04566 0.21508 0.05764 0.21878 0.07847 0.21068 C 0.09931 0.20259 0.13056 0.17784 0.16198 0.15333 " pathEditMode="relative" ptsTypes="aaaaaaA">
                                      <p:cBhvr>
                                        <p:cTn id="19" dur="11000" fill="hold"/>
                                        <p:tgtEl>
                                          <p:spTgt spid="9615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repeatCount="indefinite" accel="50000" decel="5000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Motion origin="layout" path="M 3.61111E-6 1.40611E-6 C 0.01614 0.00462 0.03264 0.00971 0.04305 0.02012 C 0.0533 0.03029 0.0585 0.03862 0.06128 0.06244 C 0.06423 0.08649 0.05746 0.13298 0.06007 0.16489 C 0.06232 0.19727 0.07083 0.23427 0.07708 0.25509 C 0.0835 0.2759 0.08472 0.28168 0.09809 0.29024 C 0.11145 0.2981 0.13437 0.30157 0.15764 0.30573 " pathEditMode="relative" rAng="0" ptsTypes="aaaaaaA">
                                      <p:cBhvr>
                                        <p:cTn id="21" dur="8500" fill="hold"/>
                                        <p:tgtEl>
                                          <p:spTgt spid="9615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15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repeatCount="indefinite" accel="50000" decel="5000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4.44444E-6 -4.07956E-6 C 0.01701 -0.00671 0.0342 -0.01318 0.04427 -0.00832 C 0.05434 -0.00347 0.05659 0.01064 0.06076 0.02868 C 0.06493 0.04672 0.07048 0.08025 0.06961 0.09968 C 0.06875 0.1191 0.06076 0.1309 0.05555 0.14501 C 0.05034 0.15911 0.03593 0.17692 0.03784 0.18386 C 0.03975 0.1908 0.05694 0.19612 0.06701 0.18733 C 0.07708 0.17854 0.08437 0.1235 0.09861 0.13159 C 0.11284 0.13969 0.13229 0.18779 0.15191 0.23612 " pathEditMode="relative" ptsTypes="aaaaaaaaA">
                                      <p:cBhvr>
                                        <p:cTn id="23" dur="10000" fill="hold"/>
                                        <p:tgtEl>
                                          <p:spTgt spid="9615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6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6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6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кругленный прямоугольник 16"/>
          <p:cNvSpPr>
            <a:spLocks noChangeArrowheads="1"/>
          </p:cNvSpPr>
          <p:nvPr/>
        </p:nvSpPr>
        <p:spPr bwMode="auto">
          <a:xfrm>
            <a:off x="5616575" y="2349500"/>
            <a:ext cx="3276600" cy="1187450"/>
          </a:xfrm>
          <a:prstGeom prst="roundRect">
            <a:avLst>
              <a:gd name="adj" fmla="val 16667"/>
            </a:avLst>
          </a:prstGeom>
          <a:solidFill>
            <a:srgbClr val="E6F2DA"/>
          </a:solidFill>
          <a:ln w="9525" algn="ctr">
            <a:solidFill>
              <a:srgbClr val="663300"/>
            </a:solidFill>
            <a:round/>
            <a:headEnd/>
            <a:tailEnd/>
          </a:ln>
        </p:spPr>
        <p:txBody>
          <a:bodyPr wrap="none" lIns="36000" tIns="36000" rIns="36000" bIns="36000"/>
          <a:lstStyle/>
          <a:p>
            <a:pPr algn="ctr"/>
            <a:endParaRPr lang="ru-RU" b="0"/>
          </a:p>
          <a:p>
            <a:pPr algn="ctr">
              <a:spcBef>
                <a:spcPts val="1800"/>
              </a:spcBef>
            </a:pPr>
            <a:r>
              <a:rPr lang="ru-RU" b="0"/>
              <a:t>в контексте входных</a:t>
            </a:r>
            <a:br>
              <a:rPr lang="ru-RU" b="0"/>
            </a:br>
            <a:r>
              <a:rPr lang="ru-RU" b="0"/>
              <a:t>и выходных очередей</a:t>
            </a:r>
          </a:p>
        </p:txBody>
      </p:sp>
      <p:sp>
        <p:nvSpPr>
          <p:cNvPr id="1126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23D4D45A-D091-409F-B95A-004B85BE79B3}" type="slidenum">
              <a:rPr lang="ru-RU" smtClean="0">
                <a:solidFill>
                  <a:schemeClr val="bg2"/>
                </a:solidFill>
              </a:rPr>
              <a:pPr/>
              <a:t>10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1268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11269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11270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IOLTS: </a:t>
            </a:r>
            <a:r>
              <a:rPr lang="en-US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Input/Output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Labelled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Transition System</a:t>
            </a:r>
            <a:endParaRPr lang="ru-RU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72" name="TextBox 29"/>
          <p:cNvSpPr txBox="1">
            <a:spLocks noChangeArrowheads="1"/>
          </p:cNvSpPr>
          <p:nvPr/>
        </p:nvSpPr>
        <p:spPr bwMode="auto">
          <a:xfrm>
            <a:off x="1403350" y="1089025"/>
            <a:ext cx="6286500" cy="922338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IOLTS</a:t>
            </a:r>
            <a:r>
              <a:rPr lang="ru-RU"/>
              <a:t> </a:t>
            </a:r>
            <a:r>
              <a:rPr lang="en-US"/>
              <a:t>:</a:t>
            </a:r>
            <a:r>
              <a:rPr lang="ru-RU"/>
              <a:t> переход помечен не парой (стимул, реакция),</a:t>
            </a:r>
            <a:r>
              <a:rPr lang="en-US"/>
              <a:t/>
            </a:r>
            <a:br>
              <a:rPr lang="en-US"/>
            </a:br>
            <a:r>
              <a:rPr lang="ru-RU"/>
              <a:t>а либо стимулом, либо реакций,</a:t>
            </a:r>
          </a:p>
          <a:p>
            <a:pPr algn="ctr"/>
            <a:r>
              <a:rPr lang="ru-RU"/>
              <a:t>либо символом </a:t>
            </a:r>
            <a:r>
              <a:rPr lang="ru-RU">
                <a:sym typeface="Symbol" pitchFamily="18" charset="2"/>
              </a:rPr>
              <a:t> для ненаблюдаемых переходов</a:t>
            </a:r>
            <a:endParaRPr lang="en-US">
              <a:sym typeface="Symbol" pitchFamily="18" charset="2"/>
            </a:endParaRPr>
          </a:p>
        </p:txBody>
      </p:sp>
      <p:sp>
        <p:nvSpPr>
          <p:cNvPr id="11273" name="TextBox 31"/>
          <p:cNvSpPr txBox="1">
            <a:spLocks noChangeArrowheads="1"/>
          </p:cNvSpPr>
          <p:nvPr/>
        </p:nvSpPr>
        <p:spPr bwMode="auto">
          <a:xfrm>
            <a:off x="647700" y="3827463"/>
            <a:ext cx="7569200" cy="646112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b="0"/>
              <a:t>Наблюдение </a:t>
            </a:r>
            <a:r>
              <a:rPr lang="ru-RU" u="sng"/>
              <a:t>стационарности</a:t>
            </a:r>
            <a:r>
              <a:rPr lang="ru-RU" b="0"/>
              <a:t> – то же самое, что</a:t>
            </a:r>
          </a:p>
          <a:p>
            <a:r>
              <a:rPr lang="ru-RU" b="0">
                <a:sym typeface="Symbol" pitchFamily="18" charset="2"/>
              </a:rPr>
              <a:t>-наблюдение </a:t>
            </a:r>
            <a:r>
              <a:rPr lang="en-US" b="0">
                <a:sym typeface="Symbol" pitchFamily="18" charset="2"/>
              </a:rPr>
              <a:t>(</a:t>
            </a:r>
            <a:r>
              <a:rPr lang="en-US" u="sng">
                <a:sym typeface="Symbol" pitchFamily="18" charset="2"/>
              </a:rPr>
              <a:t>quiescence</a:t>
            </a:r>
            <a:r>
              <a:rPr lang="en-US" b="0">
                <a:sym typeface="Symbol" pitchFamily="18" charset="2"/>
              </a:rPr>
              <a:t>)</a:t>
            </a:r>
            <a:r>
              <a:rPr lang="ru-RU" b="0">
                <a:sym typeface="Symbol" pitchFamily="18" charset="2"/>
              </a:rPr>
              <a:t> т.е. наблюдение </a:t>
            </a:r>
            <a:r>
              <a:rPr lang="ru-RU" b="0" i="1">
                <a:sym typeface="Symbol" pitchFamily="18" charset="2"/>
              </a:rPr>
              <a:t>отсутствия</a:t>
            </a:r>
            <a:r>
              <a:rPr lang="ru-RU" b="0">
                <a:sym typeface="Symbol" pitchFamily="18" charset="2"/>
              </a:rPr>
              <a:t> реакций</a:t>
            </a:r>
            <a:endParaRPr lang="ru-RU" b="0"/>
          </a:p>
        </p:txBody>
      </p:sp>
      <p:sp>
        <p:nvSpPr>
          <p:cNvPr id="14" name="Блок-схема: альтернативный процесс 41"/>
          <p:cNvSpPr>
            <a:spLocks noChangeArrowheads="1"/>
          </p:cNvSpPr>
          <p:nvPr/>
        </p:nvSpPr>
        <p:spPr bwMode="auto">
          <a:xfrm>
            <a:off x="5867400" y="2492375"/>
            <a:ext cx="2822575" cy="387350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ru-RU" b="0" i="1" dirty="0"/>
              <a:t>Асинхронные автоматы</a:t>
            </a:r>
          </a:p>
        </p:txBody>
      </p:sp>
      <p:sp>
        <p:nvSpPr>
          <p:cNvPr id="11275" name="TextBox 31"/>
          <p:cNvSpPr txBox="1">
            <a:spLocks noChangeArrowheads="1"/>
          </p:cNvSpPr>
          <p:nvPr/>
        </p:nvSpPr>
        <p:spPr bwMode="auto">
          <a:xfrm>
            <a:off x="2376488" y="4824413"/>
            <a:ext cx="3716337" cy="3683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u="sng"/>
              <a:t>Приоритет</a:t>
            </a:r>
            <a:r>
              <a:rPr lang="ru-RU" b="0"/>
              <a:t> приёма над выдачей</a:t>
            </a:r>
          </a:p>
        </p:txBody>
      </p:sp>
      <p:sp>
        <p:nvSpPr>
          <p:cNvPr id="16" name="Блок-схема: альтернативный процесс 41"/>
          <p:cNvSpPr>
            <a:spLocks noChangeArrowheads="1"/>
          </p:cNvSpPr>
          <p:nvPr/>
        </p:nvSpPr>
        <p:spPr bwMode="auto">
          <a:xfrm>
            <a:off x="4743450" y="5562600"/>
            <a:ext cx="4149725" cy="387350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ru-RU" b="0" i="1" dirty="0"/>
              <a:t>Переходы по отсутствию стимулов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7535DD99-934A-45B8-A28B-810DD2DBB8B3}" type="slidenum">
              <a:rPr lang="ru-RU" smtClean="0">
                <a:solidFill>
                  <a:schemeClr val="bg2"/>
                </a:solidFill>
              </a:rPr>
              <a:pPr/>
              <a:t>11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2291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12292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12293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ioco 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проблемы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288" y="3190875"/>
            <a:ext cx="8459787" cy="1354138"/>
          </a:xfrm>
          <a:prstGeom prst="rect">
            <a:avLst/>
          </a:prstGeom>
          <a:solidFill>
            <a:srgbClr val="EEE5C4"/>
          </a:solidFill>
          <a:ln>
            <a:solidFill>
              <a:srgbClr val="6633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Две проблемы </a:t>
            </a:r>
            <a:r>
              <a:rPr lang="en-US" i="1" dirty="0"/>
              <a:t>ioco</a:t>
            </a:r>
            <a:r>
              <a:rPr lang="ru-RU" dirty="0"/>
              <a:t>:</a:t>
            </a:r>
          </a:p>
          <a:p>
            <a:pPr indent="360000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b="0" dirty="0" err="1"/>
              <a:t>нерефлексивность</a:t>
            </a:r>
            <a:r>
              <a:rPr lang="ru-RU" b="0" dirty="0"/>
              <a:t> и </a:t>
            </a:r>
            <a:r>
              <a:rPr lang="ru-RU" b="0" dirty="0" err="1"/>
              <a:t>нетранзитивность</a:t>
            </a:r>
            <a:r>
              <a:rPr lang="ru-RU" b="0" dirty="0"/>
              <a:t> </a:t>
            </a:r>
            <a:r>
              <a:rPr lang="en-US" i="1" dirty="0"/>
              <a:t>ioco</a:t>
            </a:r>
            <a:r>
              <a:rPr lang="ru-RU" b="0" dirty="0"/>
              <a:t>,</a:t>
            </a:r>
          </a:p>
          <a:p>
            <a:pPr indent="360000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b="0" dirty="0" err="1"/>
              <a:t>немонотонность</a:t>
            </a:r>
            <a:r>
              <a:rPr lang="ru-RU" b="0" dirty="0"/>
              <a:t> </a:t>
            </a:r>
            <a:r>
              <a:rPr lang="en-US" i="1" dirty="0"/>
              <a:t>ioco</a:t>
            </a:r>
            <a:r>
              <a:rPr lang="ru-RU" b="0" dirty="0"/>
              <a:t>  (</a:t>
            </a:r>
            <a:r>
              <a:rPr lang="ru-RU" b="0" dirty="0" err="1"/>
              <a:t>несохранение</a:t>
            </a:r>
            <a:r>
              <a:rPr lang="ru-RU" b="0" dirty="0"/>
              <a:t> конформности при композиции,</a:t>
            </a:r>
            <a:br>
              <a:rPr lang="ru-RU" b="0" dirty="0"/>
            </a:br>
            <a:r>
              <a:rPr lang="ru-RU" b="0" dirty="0"/>
              <a:t>     в частности, при асинхронном тестировании = </a:t>
            </a:r>
            <a:r>
              <a:rPr lang="ru-RU" b="0" dirty="0" err="1"/>
              <a:t>тестировании</a:t>
            </a:r>
            <a:r>
              <a:rPr lang="ru-RU" b="0" dirty="0"/>
              <a:t> в контексте)</a:t>
            </a:r>
          </a:p>
        </p:txBody>
      </p:sp>
      <p:sp>
        <p:nvSpPr>
          <p:cNvPr id="12296" name="TextBox 15"/>
          <p:cNvSpPr txBox="1">
            <a:spLocks noChangeArrowheads="1"/>
          </p:cNvSpPr>
          <p:nvPr/>
        </p:nvSpPr>
        <p:spPr bwMode="auto">
          <a:xfrm>
            <a:off x="503238" y="4652963"/>
            <a:ext cx="8281987" cy="16319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600"/>
              </a:spcAft>
            </a:pPr>
            <a:r>
              <a:rPr lang="ru-RU"/>
              <a:t>Требуются преобразования спецификации, решающие эти проблемы:</a:t>
            </a:r>
          </a:p>
          <a:p>
            <a:pPr marL="342900" indent="-342900">
              <a:buFontTx/>
              <a:buAutoNum type="arabicPeriod"/>
            </a:pPr>
            <a:r>
              <a:rPr lang="ru-RU"/>
              <a:t>Пополнение:</a:t>
            </a:r>
            <a:r>
              <a:rPr lang="ru-RU" b="0"/>
              <a:t> преобразование в эквивалентную</a:t>
            </a:r>
            <a:br>
              <a:rPr lang="ru-RU" b="0"/>
            </a:br>
            <a:r>
              <a:rPr lang="ru-RU" b="0"/>
              <a:t>всюду определённую по стимулам спецификацию.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ru-RU"/>
              <a:t>Монотонное</a:t>
            </a:r>
            <a:r>
              <a:rPr lang="ru-RU" b="0"/>
              <a:t> преобразование: композиция конформных реализаций</a:t>
            </a:r>
            <a:br>
              <a:rPr lang="ru-RU" b="0"/>
            </a:br>
            <a:r>
              <a:rPr lang="ru-RU" b="0"/>
              <a:t>конформна композиции монотонно преобразованных спецификаций.</a:t>
            </a:r>
          </a:p>
        </p:txBody>
      </p:sp>
      <p:sp>
        <p:nvSpPr>
          <p:cNvPr id="12297" name="TextBox 22"/>
          <p:cNvSpPr txBox="1">
            <a:spLocks noChangeArrowheads="1"/>
          </p:cNvSpPr>
          <p:nvPr/>
        </p:nvSpPr>
        <p:spPr bwMode="auto">
          <a:xfrm>
            <a:off x="287338" y="1016000"/>
            <a:ext cx="8678862" cy="2062163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/>
              <a:t>IOLTS: </a:t>
            </a:r>
            <a:r>
              <a:rPr lang="ru-RU" b="0"/>
              <a:t>Переход помечен стимулом, или реакций, или символом </a:t>
            </a:r>
            <a:r>
              <a:rPr lang="ru-RU" b="0">
                <a:sym typeface="Symbol" pitchFamily="18" charset="2"/>
              </a:rPr>
              <a:t>.</a:t>
            </a:r>
          </a:p>
          <a:p>
            <a:pPr>
              <a:spcBef>
                <a:spcPts val="600"/>
              </a:spcBef>
            </a:pPr>
            <a:r>
              <a:rPr lang="ru-RU" b="0" u="sng"/>
              <a:t>Реализация</a:t>
            </a:r>
            <a:r>
              <a:rPr lang="ru-RU" b="0"/>
              <a:t> должна быть без дивергенции и без блокировок стимулов.</a:t>
            </a:r>
          </a:p>
          <a:p>
            <a:pPr>
              <a:spcBef>
                <a:spcPts val="1200"/>
              </a:spcBef>
            </a:pPr>
            <a:r>
              <a:rPr lang="ru-RU" b="0" u="sng"/>
              <a:t>В спецификации</a:t>
            </a:r>
            <a:r>
              <a:rPr lang="ru-RU" b="0"/>
              <a:t> допускаются блокировки, но при тестировании стимул</a:t>
            </a:r>
          </a:p>
          <a:p>
            <a:r>
              <a:rPr lang="ru-RU" b="0"/>
              <a:t>не подаётся, если после трассы только блокировка стимула (а не сам стимул).</a:t>
            </a:r>
          </a:p>
          <a:p>
            <a:pPr>
              <a:spcBef>
                <a:spcPts val="600"/>
              </a:spcBef>
            </a:pPr>
            <a:r>
              <a:rPr lang="en-US" i="1"/>
              <a:t>ioco</a:t>
            </a:r>
            <a:r>
              <a:rPr lang="ru-RU" b="0"/>
              <a:t>: если после трассы в реализации есть реакция или </a:t>
            </a:r>
            <a:r>
              <a:rPr lang="ru-RU" b="0">
                <a:sym typeface="Symbol" pitchFamily="18" charset="2"/>
              </a:rPr>
              <a:t>-наблюдение, то</a:t>
            </a:r>
          </a:p>
          <a:p>
            <a:r>
              <a:rPr lang="ru-RU" b="0">
                <a:sym typeface="Symbol" pitchFamily="18" charset="2"/>
              </a:rPr>
              <a:t>после этой трассы в спецификации есть такая же реакция или -наблюдение.</a:t>
            </a:r>
            <a:endParaRPr lang="ru-RU" b="0"/>
          </a:p>
        </p:txBody>
      </p:sp>
      <p:sp>
        <p:nvSpPr>
          <p:cNvPr id="10" name="Блок-схема: альтернативный процесс 41"/>
          <p:cNvSpPr>
            <a:spLocks noChangeArrowheads="1"/>
          </p:cNvSpPr>
          <p:nvPr/>
        </p:nvSpPr>
        <p:spPr bwMode="auto">
          <a:xfrm>
            <a:off x="7416800" y="3321050"/>
            <a:ext cx="1604963" cy="612775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b="0" dirty="0">
                <a:latin typeface="Times New Roman" pitchFamily="18" charset="0"/>
                <a:cs typeface="Times New Roman" pitchFamily="18" charset="0"/>
              </a:rPr>
              <a:t>non preservation</a:t>
            </a:r>
          </a:p>
          <a:p>
            <a:pPr algn="ctr">
              <a:defRPr/>
            </a:pPr>
            <a:r>
              <a:rPr lang="en-US" b="0" dirty="0">
                <a:latin typeface="Times New Roman" pitchFamily="18" charset="0"/>
                <a:cs typeface="Times New Roman" pitchFamily="18" charset="0"/>
              </a:rPr>
              <a:t>of conformance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4D119172-FE80-4718-80FC-3AA1CA74D6AE}" type="slidenum">
              <a:rPr lang="ru-RU" smtClean="0">
                <a:solidFill>
                  <a:schemeClr val="bg2"/>
                </a:solidFill>
              </a:rPr>
              <a:pPr/>
              <a:t>12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3315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13316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13317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ioco 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Безопасное тестирование</a:t>
            </a:r>
            <a:endParaRPr lang="ru-RU" sz="2800" b="1" i="1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9" name="TextBox 10"/>
          <p:cNvSpPr txBox="1">
            <a:spLocks noChangeArrowheads="1"/>
          </p:cNvSpPr>
          <p:nvPr/>
        </p:nvSpPr>
        <p:spPr bwMode="auto">
          <a:xfrm>
            <a:off x="358775" y="3213100"/>
            <a:ext cx="8461375" cy="1554163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Требование всюду определённости по стимулам для реализации избыточно, т.к. после некоторых трасс стимул при тестировании не подаётся.</a:t>
            </a:r>
          </a:p>
          <a:p>
            <a:pPr>
              <a:spcBef>
                <a:spcPts val="600"/>
              </a:spcBef>
            </a:pPr>
            <a:r>
              <a:rPr lang="ru-RU" b="0"/>
              <a:t>Две реализации, отличающиеся только по поводу такого стимула, не различимы при тестировании. Одна из них может быть конформна, а другая – нет, т.к. в ней есть блокировка стимула и она не попадает в домен </a:t>
            </a:r>
            <a:r>
              <a:rPr lang="en-US" i="1"/>
              <a:t>ioco</a:t>
            </a:r>
            <a:r>
              <a:rPr lang="ru-RU" b="0"/>
              <a:t>.</a:t>
            </a:r>
          </a:p>
        </p:txBody>
      </p:sp>
      <p:sp>
        <p:nvSpPr>
          <p:cNvPr id="13320" name="TextBox 11"/>
          <p:cNvSpPr txBox="1">
            <a:spLocks noChangeArrowheads="1"/>
          </p:cNvSpPr>
          <p:nvPr/>
        </p:nvSpPr>
        <p:spPr bwMode="auto">
          <a:xfrm>
            <a:off x="358775" y="5013325"/>
            <a:ext cx="8461375" cy="9239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Гипотеза о безопасности</a:t>
            </a:r>
            <a:r>
              <a:rPr lang="ru-RU" b="0"/>
              <a:t> расширяет домен реализаций </a:t>
            </a:r>
            <a:r>
              <a:rPr lang="en-US" i="1"/>
              <a:t>ioco</a:t>
            </a:r>
            <a:r>
              <a:rPr lang="ru-RU" b="0"/>
              <a:t>:</a:t>
            </a:r>
          </a:p>
          <a:p>
            <a:r>
              <a:rPr lang="ru-RU" b="0"/>
              <a:t>если в спецификации после трассы есть стимул, он должен быть и в реализации. </a:t>
            </a:r>
            <a:r>
              <a:rPr lang="ru-RU" b="0" i="1">
                <a:latin typeface="Times New Roman" pitchFamily="18" charset="0"/>
                <a:cs typeface="Times New Roman" pitchFamily="18" charset="0"/>
              </a:rPr>
              <a:t>А нет – так нет.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5900" y="1160463"/>
            <a:ext cx="8712200" cy="1878012"/>
          </a:xfrm>
          <a:prstGeom prst="rect">
            <a:avLst/>
          </a:prstGeom>
          <a:solidFill>
            <a:srgbClr val="EEE5C4"/>
          </a:solidFill>
          <a:ln>
            <a:solidFill>
              <a:srgbClr val="663300"/>
            </a:solidFill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ru-RU" dirty="0"/>
              <a:t>Безопасность стимула </a:t>
            </a:r>
            <a:r>
              <a:rPr lang="ru-RU" b="0" dirty="0"/>
              <a:t>после трассы в спецификации и в реализации </a:t>
            </a:r>
            <a:r>
              <a:rPr lang="ru-RU" b="0" i="1" u="sng" dirty="0"/>
              <a:t>разные</a:t>
            </a:r>
            <a:r>
              <a:rPr lang="ru-RU" b="0" dirty="0"/>
              <a:t>:</a:t>
            </a:r>
          </a:p>
          <a:p>
            <a:pPr indent="1800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b="0" dirty="0"/>
              <a:t>в реализации –  нет блокировки стимула (только сам стимул),</a:t>
            </a:r>
          </a:p>
          <a:p>
            <a:pPr indent="1800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b="0" dirty="0"/>
              <a:t>в спецификации – должен быть стимул (но может быть и блокировка).</a:t>
            </a:r>
          </a:p>
          <a:p>
            <a:pPr>
              <a:spcBef>
                <a:spcPts val="600"/>
              </a:spcBef>
              <a:defRPr/>
            </a:pPr>
            <a:r>
              <a:rPr lang="ru-RU" b="0" dirty="0"/>
              <a:t>Если после трассы спецификации нет стимула (только блокировка стимула),</a:t>
            </a:r>
          </a:p>
          <a:p>
            <a:pPr>
              <a:spcBef>
                <a:spcPts val="0"/>
              </a:spcBef>
              <a:defRPr/>
            </a:pPr>
            <a:r>
              <a:rPr lang="ru-RU" b="0" dirty="0"/>
              <a:t>это эквивалентно тому, что после трассы есть стимул и далее разрушение </a:t>
            </a:r>
            <a:r>
              <a:rPr lang="ru-RU" sz="2400" dirty="0">
                <a:sym typeface="Symbol"/>
              </a:rPr>
              <a:t></a:t>
            </a:r>
            <a:r>
              <a:rPr lang="ru-RU" b="0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E59A70E2-ADD5-4B4E-80D6-18EFCE36DDF9}" type="slidenum">
              <a:rPr lang="ru-RU" smtClean="0">
                <a:solidFill>
                  <a:schemeClr val="bg2"/>
                </a:solidFill>
              </a:rPr>
              <a:pPr/>
              <a:t>13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4339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14340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14341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ioco</a:t>
            </a:r>
            <a:r>
              <a:rPr lang="en-US" sz="2800" b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/>
              </a:rPr>
              <a:t>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/>
              </a:rPr>
              <a:t> : 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Наблюдаемые блокировки стимулов</a:t>
            </a:r>
            <a:endParaRPr lang="ru-RU" sz="2800" b="1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43" name="TextBox 21"/>
          <p:cNvSpPr txBox="1">
            <a:spLocks noChangeArrowheads="1"/>
          </p:cNvSpPr>
          <p:nvPr/>
        </p:nvSpPr>
        <p:spPr bwMode="auto">
          <a:xfrm>
            <a:off x="287338" y="1089025"/>
            <a:ext cx="8602662" cy="15049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i="1"/>
              <a:t>ioco</a:t>
            </a:r>
            <a:r>
              <a:rPr lang="en-US" baseline="-25000">
                <a:sym typeface="Symbol" pitchFamily="18" charset="2"/>
              </a:rPr>
              <a:t></a:t>
            </a:r>
            <a:r>
              <a:rPr lang="en-US">
                <a:sym typeface="Symbol" pitchFamily="18" charset="2"/>
              </a:rPr>
              <a:t>:</a:t>
            </a:r>
            <a:endParaRPr lang="ru-RU">
              <a:sym typeface="Symbol" pitchFamily="18" charset="2"/>
            </a:endParaRPr>
          </a:p>
          <a:p>
            <a:pPr lvl="1"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- </a:t>
            </a:r>
            <a:r>
              <a:rPr lang="en-US" b="0"/>
              <a:t>quiescence + </a:t>
            </a:r>
            <a:r>
              <a:rPr lang="en-US" b="0">
                <a:sym typeface="Symbol" pitchFamily="18" charset="2"/>
              </a:rPr>
              <a:t></a:t>
            </a:r>
            <a:r>
              <a:rPr lang="ru-RU" b="0">
                <a:sym typeface="Symbol" pitchFamily="18" charset="2"/>
              </a:rPr>
              <a:t> - наблюдаемые </a:t>
            </a:r>
            <a:r>
              <a:rPr lang="ru-RU" b="0"/>
              <a:t>блокировка стимулов + </a:t>
            </a:r>
            <a:r>
              <a:rPr lang="ru-RU" b="0">
                <a:sym typeface="Symbol" pitchFamily="18" charset="2"/>
              </a:rPr>
              <a:t> - разрушение</a:t>
            </a:r>
          </a:p>
          <a:p>
            <a:pPr lvl="1"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дивергенция трактуется как разрушение</a:t>
            </a:r>
          </a:p>
          <a:p>
            <a:pPr>
              <a:spcBef>
                <a:spcPts val="1200"/>
              </a:spcBef>
            </a:pPr>
            <a:r>
              <a:rPr lang="en-US" i="1">
                <a:sym typeface="Symbol" pitchFamily="18" charset="2"/>
              </a:rPr>
              <a:t>ioco</a:t>
            </a:r>
            <a:r>
              <a:rPr lang="en-US" b="0">
                <a:sym typeface="Symbol" pitchFamily="18" charset="2"/>
              </a:rPr>
              <a:t> = </a:t>
            </a:r>
            <a:r>
              <a:rPr lang="en-US" i="1"/>
              <a:t>ioco</a:t>
            </a:r>
            <a:r>
              <a:rPr lang="en-US" baseline="-25000">
                <a:sym typeface="Symbol" pitchFamily="18" charset="2"/>
              </a:rPr>
              <a:t></a:t>
            </a:r>
            <a:r>
              <a:rPr lang="en-US" b="0">
                <a:sym typeface="Symbol" pitchFamily="18" charset="2"/>
              </a:rPr>
              <a:t> </a:t>
            </a:r>
            <a:r>
              <a:rPr lang="ru-RU" b="0">
                <a:sym typeface="Symbol" pitchFamily="18" charset="2"/>
              </a:rPr>
              <a:t> для спецификаций без дивергенции, блокировок и разрушения.</a:t>
            </a:r>
            <a:endParaRPr lang="ru-RU" b="0"/>
          </a:p>
        </p:txBody>
      </p:sp>
      <p:sp>
        <p:nvSpPr>
          <p:cNvPr id="12" name="TextBox 11"/>
          <p:cNvSpPr txBox="1"/>
          <p:nvPr/>
        </p:nvSpPr>
        <p:spPr>
          <a:xfrm>
            <a:off x="733425" y="3752850"/>
            <a:ext cx="7618413" cy="1431925"/>
          </a:xfrm>
          <a:prstGeom prst="rect">
            <a:avLst/>
          </a:prstGeom>
          <a:solidFill>
            <a:srgbClr val="EEE5C4"/>
          </a:solidFill>
          <a:ln>
            <a:solidFill>
              <a:srgbClr val="6633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/>
              <a:t>ioco</a:t>
            </a:r>
            <a:r>
              <a:rPr lang="en-US" baseline="-25000" dirty="0">
                <a:sym typeface="Symbol"/>
              </a:rPr>
              <a:t></a:t>
            </a:r>
            <a:r>
              <a:rPr lang="en-US" b="0" dirty="0">
                <a:sym typeface="Symbol"/>
              </a:rPr>
              <a:t> </a:t>
            </a:r>
            <a:r>
              <a:rPr lang="ru-RU" b="0" dirty="0"/>
              <a:t>рефлексивно и транзитивно (предпорядок),</a:t>
            </a:r>
          </a:p>
          <a:p>
            <a:pPr>
              <a:spcBef>
                <a:spcPts val="1200"/>
              </a:spcBef>
              <a:defRPr/>
            </a:pPr>
            <a:r>
              <a:rPr lang="ru-RU" dirty="0"/>
              <a:t>Одна проблема </a:t>
            </a:r>
            <a:r>
              <a:rPr lang="en-US" i="1" dirty="0"/>
              <a:t>ioco</a:t>
            </a:r>
            <a:r>
              <a:rPr lang="en-US" baseline="-25000" dirty="0">
                <a:sym typeface="Symbol"/>
              </a:rPr>
              <a:t> </a:t>
            </a:r>
            <a:r>
              <a:rPr lang="ru-RU" dirty="0"/>
              <a:t>:</a:t>
            </a:r>
          </a:p>
          <a:p>
            <a:pPr indent="360000">
              <a:spcBef>
                <a:spcPts val="600"/>
              </a:spcBef>
              <a:defRPr/>
            </a:pPr>
            <a:r>
              <a:rPr lang="ru-RU" b="0" dirty="0" err="1"/>
              <a:t>немонотонность</a:t>
            </a:r>
            <a:r>
              <a:rPr lang="ru-RU" b="0" dirty="0"/>
              <a:t>  (</a:t>
            </a:r>
            <a:r>
              <a:rPr lang="ru-RU" b="0" dirty="0" err="1"/>
              <a:t>несохранение</a:t>
            </a:r>
            <a:r>
              <a:rPr lang="ru-RU" b="0" dirty="0"/>
              <a:t> конформности при композиции,</a:t>
            </a:r>
            <a:br>
              <a:rPr lang="ru-RU" b="0" dirty="0"/>
            </a:br>
            <a:r>
              <a:rPr lang="ru-RU" b="0" dirty="0"/>
              <a:t>                                     в частности, при тестировании в контексте)</a:t>
            </a:r>
          </a:p>
        </p:txBody>
      </p:sp>
      <p:sp>
        <p:nvSpPr>
          <p:cNvPr id="14345" name="TextBox 12"/>
          <p:cNvSpPr txBox="1">
            <a:spLocks noChangeArrowheads="1"/>
          </p:cNvSpPr>
          <p:nvPr/>
        </p:nvSpPr>
        <p:spPr bwMode="auto">
          <a:xfrm>
            <a:off x="358775" y="2781300"/>
            <a:ext cx="8531225" cy="8001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ru-RU" b="0">
                <a:sym typeface="Symbol" pitchFamily="18" charset="2"/>
              </a:rPr>
              <a:t>Пополнение для </a:t>
            </a:r>
            <a:r>
              <a:rPr lang="en-US" i="1"/>
              <a:t>ioco</a:t>
            </a:r>
            <a:r>
              <a:rPr lang="ru-RU" b="0">
                <a:sym typeface="Symbol" pitchFamily="18" charset="2"/>
              </a:rPr>
              <a:t> даёт спецификацию без блокировок.</a:t>
            </a:r>
          </a:p>
          <a:p>
            <a:pPr>
              <a:spcBef>
                <a:spcPts val="1200"/>
              </a:spcBef>
            </a:pPr>
            <a:r>
              <a:rPr lang="ru-RU" b="0">
                <a:sym typeface="Symbol" pitchFamily="18" charset="2"/>
              </a:rPr>
              <a:t>Для пополненной спецификации </a:t>
            </a:r>
            <a:r>
              <a:rPr lang="en-US" i="1"/>
              <a:t>ioco</a:t>
            </a:r>
            <a:r>
              <a:rPr lang="ru-RU" b="0"/>
              <a:t> = </a:t>
            </a:r>
            <a:r>
              <a:rPr lang="en-US" i="1">
                <a:sym typeface="Symbol" pitchFamily="18" charset="2"/>
              </a:rPr>
              <a:t>ioco</a:t>
            </a:r>
            <a:r>
              <a:rPr lang="en-US" baseline="-25000">
                <a:sym typeface="Symbol" pitchFamily="18" charset="2"/>
              </a:rPr>
              <a:t></a:t>
            </a:r>
            <a:r>
              <a:rPr lang="ru-RU" b="0">
                <a:sym typeface="Symbol" pitchFamily="18" charset="2"/>
              </a:rPr>
              <a:t>.</a:t>
            </a:r>
            <a:endParaRPr lang="ru-RU" b="0"/>
          </a:p>
        </p:txBody>
      </p:sp>
      <p:sp>
        <p:nvSpPr>
          <p:cNvPr id="14346" name="TextBox 13"/>
          <p:cNvSpPr txBox="1">
            <a:spLocks noChangeArrowheads="1"/>
          </p:cNvSpPr>
          <p:nvPr/>
        </p:nvSpPr>
        <p:spPr bwMode="auto">
          <a:xfrm>
            <a:off x="1165225" y="5397500"/>
            <a:ext cx="6251575" cy="7239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/>
              <a:t>Монотонное</a:t>
            </a:r>
            <a:r>
              <a:rPr lang="ru-RU" b="0"/>
              <a:t> преобразование определяется для </a:t>
            </a:r>
            <a:r>
              <a:rPr lang="en-US" i="1">
                <a:sym typeface="Symbol" pitchFamily="18" charset="2"/>
              </a:rPr>
              <a:t>ioco</a:t>
            </a:r>
            <a:r>
              <a:rPr lang="en-US" baseline="-25000">
                <a:sym typeface="Symbol" pitchFamily="18" charset="2"/>
              </a:rPr>
              <a:t></a:t>
            </a:r>
            <a:r>
              <a:rPr lang="ru-RU" b="0">
                <a:sym typeface="Symbol" pitchFamily="18" charset="2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Для </a:t>
            </a:r>
            <a:r>
              <a:rPr lang="en-US" i="1">
                <a:sym typeface="Symbol" pitchFamily="18" charset="2"/>
              </a:rPr>
              <a:t>ioco</a:t>
            </a:r>
            <a:r>
              <a:rPr lang="ru-RU" b="0">
                <a:sym typeface="Symbol" pitchFamily="18" charset="2"/>
              </a:rPr>
              <a:t> имеется упрощённая версия преобразования.</a:t>
            </a:r>
            <a:endParaRPr lang="ru-RU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BEC20C22-F335-481C-AABF-6870EA9E2A02}" type="slidenum">
              <a:rPr lang="ru-RU" smtClean="0">
                <a:solidFill>
                  <a:schemeClr val="bg2"/>
                </a:solidFill>
              </a:rPr>
              <a:pPr/>
              <a:t>14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5363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15364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15365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LTS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общего вида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\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7" name="TextBox 21"/>
          <p:cNvSpPr txBox="1">
            <a:spLocks noChangeArrowheads="1"/>
          </p:cNvSpPr>
          <p:nvPr/>
        </p:nvSpPr>
        <p:spPr bwMode="auto">
          <a:xfrm>
            <a:off x="433388" y="1016000"/>
            <a:ext cx="8278812" cy="16319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LTS</a:t>
            </a:r>
            <a:r>
              <a:rPr lang="ru-RU"/>
              <a:t>:</a:t>
            </a:r>
            <a:r>
              <a:rPr lang="en-US" b="0"/>
              <a:t>	</a:t>
            </a:r>
            <a:r>
              <a:rPr lang="ru-RU" b="0"/>
              <a:t>переходы по </a:t>
            </a:r>
            <a:r>
              <a:rPr lang="ru-RU" b="0" i="1"/>
              <a:t>действиям</a:t>
            </a:r>
            <a:r>
              <a:rPr lang="ru-RU" b="0"/>
              <a:t> из алфавита </a:t>
            </a:r>
            <a:r>
              <a:rPr lang="en-US" i="1"/>
              <a:t>L</a:t>
            </a:r>
            <a:r>
              <a:rPr lang="en-US" b="0"/>
              <a:t> </a:t>
            </a:r>
            <a:r>
              <a:rPr lang="ru-RU" b="0"/>
              <a:t>действий и </a:t>
            </a:r>
            <a:r>
              <a:rPr lang="ru-RU" b="0">
                <a:sym typeface="Symbol" pitchFamily="18" charset="2"/>
              </a:rPr>
              <a:t>-переходы.</a:t>
            </a:r>
          </a:p>
          <a:p>
            <a:pPr>
              <a:spcBef>
                <a:spcPts val="600"/>
              </a:spcBef>
            </a:pPr>
            <a:r>
              <a:rPr lang="ru-RU"/>
              <a:t>Тестовое воздействие </a:t>
            </a:r>
            <a:r>
              <a:rPr lang="en-US" b="0" i="1"/>
              <a:t>P</a:t>
            </a:r>
            <a:r>
              <a:rPr lang="ru-RU"/>
              <a:t>:</a:t>
            </a:r>
            <a:r>
              <a:rPr lang="en-US"/>
              <a:t>  </a:t>
            </a:r>
            <a:r>
              <a:rPr lang="ru-RU" b="0"/>
              <a:t>разрешение реализации выполнять действия</a:t>
            </a:r>
          </a:p>
          <a:p>
            <a:r>
              <a:rPr lang="ru-RU" b="0"/>
              <a:t>			</a:t>
            </a:r>
            <a:r>
              <a:rPr lang="en-US" b="0"/>
              <a:t>    </a:t>
            </a:r>
            <a:r>
              <a:rPr lang="ru-RU" b="0"/>
              <a:t>из некоторого множества </a:t>
            </a:r>
            <a:r>
              <a:rPr lang="en-US" b="0" i="1"/>
              <a:t>P</a:t>
            </a:r>
            <a:r>
              <a:rPr lang="en-US" b="0">
                <a:sym typeface="Symbol" pitchFamily="18" charset="2"/>
              </a:rPr>
              <a:t></a:t>
            </a:r>
            <a:r>
              <a:rPr lang="en-US" i="1"/>
              <a:t>L</a:t>
            </a:r>
            <a:r>
              <a:rPr lang="ru-RU" b="0"/>
              <a:t> действий.</a:t>
            </a:r>
          </a:p>
          <a:p>
            <a:pPr>
              <a:spcBef>
                <a:spcPts val="600"/>
              </a:spcBef>
            </a:pPr>
            <a:r>
              <a:rPr lang="ru-RU"/>
              <a:t>Наблюдение:</a:t>
            </a:r>
            <a:r>
              <a:rPr lang="ru-RU" b="0"/>
              <a:t>	1) выполняемое действие </a:t>
            </a:r>
            <a:r>
              <a:rPr lang="en-US" b="0" i="1"/>
              <a:t>a</a:t>
            </a:r>
            <a:r>
              <a:rPr lang="ru-RU" b="0">
                <a:sym typeface="Symbol" pitchFamily="18" charset="2"/>
              </a:rPr>
              <a:t></a:t>
            </a:r>
            <a:r>
              <a:rPr lang="en-US" b="0" i="1">
                <a:sym typeface="Symbol" pitchFamily="18" charset="2"/>
              </a:rPr>
              <a:t>P</a:t>
            </a:r>
            <a:r>
              <a:rPr lang="ru-RU" b="0"/>
              <a:t>,</a:t>
            </a:r>
          </a:p>
          <a:p>
            <a:r>
              <a:rPr lang="ru-RU" b="0"/>
              <a:t>		2) отказ (</a:t>
            </a:r>
            <a:r>
              <a:rPr lang="en-US" b="0"/>
              <a:t>refusal)</a:t>
            </a:r>
            <a:r>
              <a:rPr lang="ru-RU" b="0"/>
              <a:t> </a:t>
            </a:r>
            <a:r>
              <a:rPr lang="en-US" b="0" i="1"/>
              <a:t>P</a:t>
            </a:r>
            <a:r>
              <a:rPr lang="en-US" b="0"/>
              <a:t> </a:t>
            </a:r>
            <a:r>
              <a:rPr lang="ru-RU" b="0"/>
              <a:t>– отсутствие действий из множества</a:t>
            </a:r>
            <a:r>
              <a:rPr lang="en-US" b="0"/>
              <a:t> </a:t>
            </a:r>
            <a:r>
              <a:rPr lang="en-US" b="0" i="1"/>
              <a:t>P</a:t>
            </a:r>
            <a:r>
              <a:rPr lang="ru-RU" b="0"/>
              <a:t>.</a:t>
            </a:r>
          </a:p>
        </p:txBody>
      </p:sp>
      <p:sp>
        <p:nvSpPr>
          <p:cNvPr id="15368" name="TextBox 14"/>
          <p:cNvSpPr txBox="1">
            <a:spLocks noChangeArrowheads="1"/>
          </p:cNvSpPr>
          <p:nvPr/>
        </p:nvSpPr>
        <p:spPr bwMode="auto">
          <a:xfrm>
            <a:off x="250825" y="3108325"/>
            <a:ext cx="8624888" cy="1230313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R/Q</a:t>
            </a:r>
            <a:r>
              <a:rPr lang="ru-RU"/>
              <a:t>-семантика:</a:t>
            </a:r>
            <a:r>
              <a:rPr lang="ru-RU" b="0"/>
              <a:t> тестовое воздействие не любое, а только из </a:t>
            </a:r>
            <a:r>
              <a:rPr lang="en-US" i="1"/>
              <a:t>R</a:t>
            </a:r>
            <a:r>
              <a:rPr lang="en-US" b="0">
                <a:sym typeface="Symbol" pitchFamily="18" charset="2"/>
              </a:rPr>
              <a:t></a:t>
            </a:r>
            <a:r>
              <a:rPr lang="en-US" b="0" i="1">
                <a:sym typeface="Symbol" pitchFamily="18" charset="2"/>
              </a:rPr>
              <a:t>2</a:t>
            </a:r>
            <a:r>
              <a:rPr lang="en-US" i="1" baseline="30000">
                <a:sym typeface="Symbol" pitchFamily="18" charset="2"/>
              </a:rPr>
              <a:t>L</a:t>
            </a:r>
            <a:r>
              <a:rPr lang="en-US" b="0"/>
              <a:t> </a:t>
            </a:r>
            <a:r>
              <a:rPr lang="ru-RU" b="0"/>
              <a:t> или </a:t>
            </a:r>
            <a:r>
              <a:rPr lang="en-US" i="1"/>
              <a:t>Q</a:t>
            </a:r>
            <a:r>
              <a:rPr lang="en-US" b="0">
                <a:sym typeface="Symbol" pitchFamily="18" charset="2"/>
              </a:rPr>
              <a:t></a:t>
            </a:r>
            <a:r>
              <a:rPr lang="en-US" b="0" i="1">
                <a:sym typeface="Symbol" pitchFamily="18" charset="2"/>
              </a:rPr>
              <a:t>2</a:t>
            </a:r>
            <a:r>
              <a:rPr lang="en-US" i="1" baseline="30000">
                <a:sym typeface="Symbol" pitchFamily="18" charset="2"/>
              </a:rPr>
              <a:t>L</a:t>
            </a:r>
            <a:r>
              <a:rPr lang="en-US" b="0"/>
              <a:t> </a:t>
            </a:r>
            <a:endParaRPr lang="ru-RU" b="0"/>
          </a:p>
          <a:p>
            <a:pPr>
              <a:spcBef>
                <a:spcPts val="1200"/>
              </a:spcBef>
            </a:pPr>
            <a:r>
              <a:rPr lang="en-US" b="0" i="1"/>
              <a:t>P</a:t>
            </a:r>
            <a:r>
              <a:rPr lang="en-US" b="0">
                <a:sym typeface="Symbol" pitchFamily="18" charset="2"/>
              </a:rPr>
              <a:t></a:t>
            </a:r>
            <a:r>
              <a:rPr lang="en-US" i="1">
                <a:sym typeface="Symbol" pitchFamily="18" charset="2"/>
              </a:rPr>
              <a:t>R</a:t>
            </a:r>
            <a:r>
              <a:rPr lang="en-US" b="0"/>
              <a:t> – </a:t>
            </a:r>
            <a:r>
              <a:rPr lang="ru-RU" b="0"/>
              <a:t>отказ </a:t>
            </a:r>
            <a:r>
              <a:rPr lang="en-US" b="0" i="1"/>
              <a:t>P</a:t>
            </a:r>
            <a:r>
              <a:rPr lang="ru-RU" b="0"/>
              <a:t> </a:t>
            </a:r>
            <a:r>
              <a:rPr lang="ru-RU" b="0" i="1"/>
              <a:t>наблюдаемый</a:t>
            </a:r>
            <a:r>
              <a:rPr lang="ru-RU" b="0"/>
              <a:t>,	</a:t>
            </a:r>
            <a:r>
              <a:rPr lang="en-US" b="0" i="1"/>
              <a:t>P</a:t>
            </a:r>
            <a:r>
              <a:rPr lang="en-US" b="0">
                <a:sym typeface="Symbol" pitchFamily="18" charset="2"/>
              </a:rPr>
              <a:t></a:t>
            </a:r>
            <a:r>
              <a:rPr lang="en-US" i="1">
                <a:sym typeface="Symbol" pitchFamily="18" charset="2"/>
              </a:rPr>
              <a:t>Q</a:t>
            </a:r>
            <a:r>
              <a:rPr lang="en-US" b="0"/>
              <a:t> – </a:t>
            </a:r>
            <a:r>
              <a:rPr lang="ru-RU" b="0"/>
              <a:t>отказ </a:t>
            </a:r>
            <a:r>
              <a:rPr lang="en-US" b="0" i="1"/>
              <a:t>P</a:t>
            </a:r>
            <a:r>
              <a:rPr lang="ru-RU" b="0"/>
              <a:t> </a:t>
            </a:r>
            <a:r>
              <a:rPr lang="ru-RU" b="0" i="1" u="sng"/>
              <a:t>не</a:t>
            </a:r>
            <a:r>
              <a:rPr lang="ru-RU" b="0" i="1"/>
              <a:t>наблюдаемый</a:t>
            </a:r>
            <a:r>
              <a:rPr lang="ru-RU" b="0"/>
              <a:t>.</a:t>
            </a:r>
          </a:p>
          <a:p>
            <a:pPr>
              <a:spcBef>
                <a:spcPts val="1200"/>
              </a:spcBef>
            </a:pPr>
            <a:r>
              <a:rPr lang="en-US" i="1">
                <a:sym typeface="Symbol" pitchFamily="18" charset="2"/>
              </a:rPr>
              <a:t>R</a:t>
            </a:r>
            <a:r>
              <a:rPr lang="ru-RU" b="0">
                <a:sym typeface="Symbol" pitchFamily="18" charset="2"/>
              </a:rPr>
              <a:t></a:t>
            </a:r>
            <a:r>
              <a:rPr lang="en-US" i="1">
                <a:sym typeface="Symbol" pitchFamily="18" charset="2"/>
              </a:rPr>
              <a:t>Q</a:t>
            </a:r>
            <a:r>
              <a:rPr lang="ru-RU" i="1">
                <a:sym typeface="Symbol" pitchFamily="18" charset="2"/>
              </a:rPr>
              <a:t> </a:t>
            </a:r>
            <a:r>
              <a:rPr lang="en-US" b="0">
                <a:sym typeface="Symbol" pitchFamily="18" charset="2"/>
              </a:rPr>
              <a:t>=</a:t>
            </a:r>
            <a:r>
              <a:rPr lang="ru-RU" b="0">
                <a:sym typeface="Symbol" pitchFamily="18" charset="2"/>
              </a:rPr>
              <a:t> </a:t>
            </a:r>
            <a:r>
              <a:rPr lang="en-US" b="0">
                <a:sym typeface="Symbol" pitchFamily="18" charset="2"/>
              </a:rPr>
              <a:t>, </a:t>
            </a:r>
            <a:r>
              <a:rPr lang="ru-RU" b="0">
                <a:sym typeface="Symbol" pitchFamily="18" charset="2"/>
              </a:rPr>
              <a:t></a:t>
            </a:r>
            <a:r>
              <a:rPr lang="en-US" b="0">
                <a:sym typeface="Symbol" pitchFamily="18" charset="2"/>
              </a:rPr>
              <a:t>(</a:t>
            </a:r>
            <a:r>
              <a:rPr lang="en-US" i="1">
                <a:sym typeface="Symbol" pitchFamily="18" charset="2"/>
              </a:rPr>
              <a:t>R</a:t>
            </a:r>
            <a:r>
              <a:rPr lang="ru-RU" b="0">
                <a:sym typeface="Symbol" pitchFamily="18" charset="2"/>
              </a:rPr>
              <a:t></a:t>
            </a:r>
            <a:r>
              <a:rPr lang="en-US" i="1">
                <a:sym typeface="Symbol" pitchFamily="18" charset="2"/>
              </a:rPr>
              <a:t>Q</a:t>
            </a:r>
            <a:r>
              <a:rPr lang="en-US" b="0">
                <a:sym typeface="Symbol" pitchFamily="18" charset="2"/>
              </a:rPr>
              <a:t>)</a:t>
            </a:r>
            <a:r>
              <a:rPr lang="ru-RU" b="0">
                <a:sym typeface="Symbol" pitchFamily="18" charset="2"/>
              </a:rPr>
              <a:t> </a:t>
            </a:r>
            <a:r>
              <a:rPr lang="en-US" b="0">
                <a:sym typeface="Symbol" pitchFamily="18" charset="2"/>
              </a:rPr>
              <a:t>=</a:t>
            </a:r>
            <a:r>
              <a:rPr lang="ru-RU" b="0">
                <a:sym typeface="Symbol" pitchFamily="18" charset="2"/>
              </a:rPr>
              <a:t> </a:t>
            </a:r>
            <a:r>
              <a:rPr lang="en-US" i="1">
                <a:sym typeface="Symbol" pitchFamily="18" charset="2"/>
              </a:rPr>
              <a:t>L</a:t>
            </a:r>
            <a:r>
              <a:rPr lang="en-US" b="0">
                <a:sym typeface="Symbol" pitchFamily="18" charset="2"/>
              </a:rPr>
              <a:t>.</a:t>
            </a:r>
            <a:endParaRPr lang="ru-RU" b="0">
              <a:sym typeface="Symbol" pitchFamily="18" charset="2"/>
            </a:endParaRPr>
          </a:p>
        </p:txBody>
      </p:sp>
      <p:sp>
        <p:nvSpPr>
          <p:cNvPr id="15369" name="TextBox 12"/>
          <p:cNvSpPr txBox="1">
            <a:spLocks noChangeArrowheads="1"/>
          </p:cNvSpPr>
          <p:nvPr/>
        </p:nvSpPr>
        <p:spPr bwMode="auto">
          <a:xfrm>
            <a:off x="215900" y="4652963"/>
            <a:ext cx="8750300" cy="15081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ioco</a:t>
            </a:r>
            <a:r>
              <a:rPr lang="en-US">
                <a:sym typeface="Symbol" pitchFamily="18" charset="2"/>
              </a:rPr>
              <a:t> </a:t>
            </a:r>
            <a:r>
              <a:rPr lang="ru-RU">
                <a:sym typeface="Symbol" pitchFamily="18" charset="2"/>
              </a:rPr>
              <a:t>и </a:t>
            </a:r>
            <a:r>
              <a:rPr lang="en-US" i="1"/>
              <a:t>ioco</a:t>
            </a:r>
            <a:r>
              <a:rPr lang="en-US" baseline="-25000">
                <a:sym typeface="Symbol" pitchFamily="18" charset="2"/>
              </a:rPr>
              <a:t></a:t>
            </a:r>
            <a:r>
              <a:rPr lang="en-US" b="0">
                <a:sym typeface="Symbol" pitchFamily="18" charset="2"/>
              </a:rPr>
              <a:t> </a:t>
            </a:r>
            <a:r>
              <a:rPr lang="ru-RU" b="0">
                <a:sym typeface="Symbol" pitchFamily="18" charset="2"/>
              </a:rPr>
              <a:t>     для множества стимулов </a:t>
            </a:r>
            <a:r>
              <a:rPr lang="en-US" i="1">
                <a:sym typeface="Symbol" pitchFamily="18" charset="2"/>
              </a:rPr>
              <a:t>X</a:t>
            </a:r>
            <a:r>
              <a:rPr lang="ru-RU" b="0">
                <a:sym typeface="Symbol" pitchFamily="18" charset="2"/>
              </a:rPr>
              <a:t> и множества реакций </a:t>
            </a:r>
            <a:r>
              <a:rPr lang="en-US" i="1">
                <a:sym typeface="Symbol" pitchFamily="18" charset="2"/>
              </a:rPr>
              <a:t>Y</a:t>
            </a:r>
            <a:r>
              <a:rPr lang="en-US" b="0">
                <a:sym typeface="Symbol" pitchFamily="18" charset="2"/>
              </a:rPr>
              <a:t> (</a:t>
            </a:r>
            <a:r>
              <a:rPr lang="en-US" i="1">
                <a:sym typeface="Symbol" pitchFamily="18" charset="2"/>
              </a:rPr>
              <a:t>L</a:t>
            </a:r>
            <a:r>
              <a:rPr lang="en-US" b="0">
                <a:sym typeface="Symbol" pitchFamily="18" charset="2"/>
              </a:rPr>
              <a:t> = </a:t>
            </a:r>
            <a:r>
              <a:rPr lang="en-US" i="1">
                <a:sym typeface="Symbol" pitchFamily="18" charset="2"/>
              </a:rPr>
              <a:t>X</a:t>
            </a:r>
            <a:r>
              <a:rPr lang="en-US" b="0">
                <a:sym typeface="Symbol" pitchFamily="18" charset="2"/>
              </a:rPr>
              <a:t></a:t>
            </a:r>
            <a:r>
              <a:rPr lang="en-US" i="1">
                <a:sym typeface="Symbol" pitchFamily="18" charset="2"/>
              </a:rPr>
              <a:t>Y</a:t>
            </a:r>
            <a:r>
              <a:rPr lang="en-US" b="0">
                <a:sym typeface="Symbol" pitchFamily="18" charset="2"/>
              </a:rPr>
              <a:t>)</a:t>
            </a:r>
          </a:p>
          <a:p>
            <a:pPr lvl="4"/>
            <a:r>
              <a:rPr lang="ru-RU" b="0">
                <a:sym typeface="Symbol" pitchFamily="18" charset="2"/>
              </a:rPr>
              <a:t>либо подаём один стимул, либо ждём всех реакций.</a:t>
            </a:r>
            <a:endParaRPr lang="en-US" b="0">
              <a:sym typeface="Symbol" pitchFamily="18" charset="2"/>
            </a:endParaRPr>
          </a:p>
          <a:p>
            <a:pPr>
              <a:spcBef>
                <a:spcPts val="1200"/>
              </a:spcBef>
            </a:pPr>
            <a:r>
              <a:rPr lang="en-US" i="1"/>
              <a:t>ioco</a:t>
            </a:r>
            <a:r>
              <a:rPr lang="en-US"/>
              <a:t> </a:t>
            </a:r>
            <a:r>
              <a:rPr lang="ru-RU"/>
              <a:t>:	</a:t>
            </a:r>
            <a:r>
              <a:rPr lang="en-US" i="1"/>
              <a:t>R</a:t>
            </a:r>
            <a:r>
              <a:rPr lang="en-US" b="0"/>
              <a:t> = {</a:t>
            </a:r>
            <a:r>
              <a:rPr lang="en-US" b="0" i="1"/>
              <a:t>Y</a:t>
            </a:r>
            <a:r>
              <a:rPr lang="en-US" b="0"/>
              <a:t>},</a:t>
            </a:r>
            <a:r>
              <a:rPr lang="ru-RU" b="0"/>
              <a:t>		        </a:t>
            </a:r>
            <a:r>
              <a:rPr lang="en-US" i="1"/>
              <a:t>Q</a:t>
            </a:r>
            <a:r>
              <a:rPr lang="en-US" b="0"/>
              <a:t> = </a:t>
            </a:r>
            <a:r>
              <a:rPr lang="en-US" b="0">
                <a:sym typeface="Symbol" pitchFamily="18" charset="2"/>
              </a:rPr>
              <a:t>{ {</a:t>
            </a:r>
            <a:r>
              <a:rPr lang="en-US" b="0" i="1">
                <a:sym typeface="Symbol" pitchFamily="18" charset="2"/>
              </a:rPr>
              <a:t>x</a:t>
            </a:r>
            <a:r>
              <a:rPr lang="en-US" b="0">
                <a:sym typeface="Symbol" pitchFamily="18" charset="2"/>
              </a:rPr>
              <a:t>} | </a:t>
            </a:r>
            <a:r>
              <a:rPr lang="en-US" b="0" i="1">
                <a:sym typeface="Symbol" pitchFamily="18" charset="2"/>
              </a:rPr>
              <a:t>x</a:t>
            </a:r>
            <a:r>
              <a:rPr lang="en-US" b="0">
                <a:sym typeface="Symbol" pitchFamily="18" charset="2"/>
              </a:rPr>
              <a:t></a:t>
            </a:r>
            <a:r>
              <a:rPr lang="en-US" i="1">
                <a:sym typeface="Symbol" pitchFamily="18" charset="2"/>
              </a:rPr>
              <a:t>X </a:t>
            </a:r>
            <a:r>
              <a:rPr lang="en-US" b="0">
                <a:sym typeface="Symbol" pitchFamily="18" charset="2"/>
              </a:rPr>
              <a:t>}</a:t>
            </a:r>
            <a:r>
              <a:rPr lang="ru-RU" b="0"/>
              <a:t>,  нет разрушения и дивергенции.</a:t>
            </a:r>
            <a:endParaRPr lang="en-US" b="0"/>
          </a:p>
          <a:p>
            <a:pPr>
              <a:spcBef>
                <a:spcPts val="1200"/>
              </a:spcBef>
            </a:pPr>
            <a:r>
              <a:rPr lang="en-US" i="1"/>
              <a:t>ioco</a:t>
            </a:r>
            <a:r>
              <a:rPr lang="en-US" baseline="-25000">
                <a:sym typeface="Symbol" pitchFamily="18" charset="2"/>
              </a:rPr>
              <a:t></a:t>
            </a:r>
            <a:r>
              <a:rPr lang="en-US"/>
              <a:t> </a:t>
            </a:r>
            <a:r>
              <a:rPr lang="ru-RU"/>
              <a:t>:	</a:t>
            </a:r>
            <a:r>
              <a:rPr lang="en-US" i="1"/>
              <a:t>R</a:t>
            </a:r>
            <a:r>
              <a:rPr lang="en-US" b="0"/>
              <a:t> = {</a:t>
            </a:r>
            <a:r>
              <a:rPr lang="en-US" b="0" i="1">
                <a:sym typeface="Symbol" pitchFamily="18" charset="2"/>
              </a:rPr>
              <a:t>Y} </a:t>
            </a:r>
            <a:r>
              <a:rPr lang="en-US">
                <a:sym typeface="Symbol" pitchFamily="18" charset="2"/>
              </a:rPr>
              <a:t> </a:t>
            </a:r>
            <a:r>
              <a:rPr lang="en-US" b="0">
                <a:sym typeface="Symbol" pitchFamily="18" charset="2"/>
              </a:rPr>
              <a:t>{ {</a:t>
            </a:r>
            <a:r>
              <a:rPr lang="en-US" b="0" i="1">
                <a:sym typeface="Symbol" pitchFamily="18" charset="2"/>
              </a:rPr>
              <a:t>x</a:t>
            </a:r>
            <a:r>
              <a:rPr lang="en-US" b="0">
                <a:sym typeface="Symbol" pitchFamily="18" charset="2"/>
              </a:rPr>
              <a:t>} | </a:t>
            </a:r>
            <a:r>
              <a:rPr lang="en-US" b="0" i="1">
                <a:sym typeface="Symbol" pitchFamily="18" charset="2"/>
              </a:rPr>
              <a:t>x</a:t>
            </a:r>
            <a:r>
              <a:rPr lang="en-US" b="0">
                <a:sym typeface="Symbol" pitchFamily="18" charset="2"/>
              </a:rPr>
              <a:t></a:t>
            </a:r>
            <a:r>
              <a:rPr lang="en-US" i="1">
                <a:sym typeface="Symbol" pitchFamily="18" charset="2"/>
              </a:rPr>
              <a:t>X </a:t>
            </a:r>
            <a:r>
              <a:rPr lang="en-US" b="0">
                <a:sym typeface="Symbol" pitchFamily="18" charset="2"/>
              </a:rPr>
              <a:t>},</a:t>
            </a:r>
            <a:r>
              <a:rPr lang="ru-RU" b="0">
                <a:sym typeface="Symbol" pitchFamily="18" charset="2"/>
              </a:rPr>
              <a:t> </a:t>
            </a:r>
            <a:r>
              <a:rPr lang="en-US" i="1">
                <a:sym typeface="Symbol" pitchFamily="18" charset="2"/>
              </a:rPr>
              <a:t>Q</a:t>
            </a:r>
            <a:r>
              <a:rPr lang="en-US" b="0">
                <a:sym typeface="Symbol" pitchFamily="18" charset="2"/>
              </a:rPr>
              <a:t> = </a:t>
            </a:r>
            <a:r>
              <a:rPr lang="ru-RU" b="0">
                <a:sym typeface="Symbol" pitchFamily="18" charset="2"/>
              </a:rPr>
              <a:t></a:t>
            </a:r>
            <a:r>
              <a:rPr lang="ru-RU" b="0"/>
              <a:t>,   допускаются разрушение и дивергенция.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7A20C9EC-8ED7-4159-A51A-EA0140F43C69}" type="slidenum">
              <a:rPr lang="ru-RU" smtClean="0">
                <a:solidFill>
                  <a:schemeClr val="bg2"/>
                </a:solidFill>
              </a:rPr>
              <a:pPr/>
              <a:t>15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6387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16388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16389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209550"/>
            <a:ext cx="8748712" cy="552450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en-US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\</a:t>
            </a:r>
            <a:r>
              <a:rPr lang="en-US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-семантика: Безопасность</a:t>
            </a:r>
            <a:endParaRPr lang="ru-RU" sz="24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7338" y="1089025"/>
            <a:ext cx="8599487" cy="1784350"/>
          </a:xfrm>
          <a:prstGeom prst="rect">
            <a:avLst/>
          </a:prstGeom>
          <a:solidFill>
            <a:srgbClr val="EEE5C4"/>
          </a:solidFill>
          <a:ln>
            <a:solidFill>
              <a:srgbClr val="6633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u="sng" dirty="0"/>
              <a:t>Реализация</a:t>
            </a:r>
            <a:r>
              <a:rPr lang="ru-RU" dirty="0"/>
              <a:t>:</a:t>
            </a:r>
            <a:r>
              <a:rPr lang="ru-RU" b="0" dirty="0"/>
              <a:t> отношение безопасности </a:t>
            </a:r>
            <a:r>
              <a:rPr lang="en-US" dirty="0" err="1"/>
              <a:t>safe_in</a:t>
            </a:r>
            <a:endParaRPr lang="ru-RU" dirty="0"/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ru-RU" b="0" dirty="0"/>
              <a:t>Тестовое воздействие </a:t>
            </a:r>
            <a:r>
              <a:rPr lang="ru-RU" i="1" dirty="0"/>
              <a:t>безопасно</a:t>
            </a:r>
            <a:r>
              <a:rPr lang="ru-RU" b="0" dirty="0"/>
              <a:t> после трассы, если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ru-RU" b="0" dirty="0"/>
              <a:t>1) после трассы </a:t>
            </a:r>
            <a:r>
              <a:rPr lang="ru-RU" b="0" i="1" dirty="0"/>
              <a:t>нет дивергенции</a:t>
            </a:r>
            <a:r>
              <a:rPr lang="ru-RU" b="0" dirty="0"/>
              <a:t>,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ru-RU" b="0" dirty="0"/>
              <a:t>2) тестовое воздействие </a:t>
            </a:r>
            <a:r>
              <a:rPr lang="ru-RU" b="0" i="1" dirty="0"/>
              <a:t>не вызывает разрушение</a:t>
            </a:r>
            <a:r>
              <a:rPr lang="ru-RU" b="0" dirty="0"/>
              <a:t>,</a:t>
            </a:r>
          </a:p>
          <a:p>
            <a:pPr marL="342900" indent="-342900">
              <a:spcBef>
                <a:spcPts val="600"/>
              </a:spcBef>
              <a:defRPr/>
            </a:pPr>
            <a:r>
              <a:rPr lang="ru-RU" b="0" dirty="0"/>
              <a:t>3) тестовое воздействие </a:t>
            </a:r>
            <a:r>
              <a:rPr lang="ru-RU" b="0" i="1" dirty="0"/>
              <a:t>не вызывает ненаблюдаемый отказ</a:t>
            </a:r>
            <a:r>
              <a:rPr lang="ru-RU" b="0" dirty="0"/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7338" y="3106738"/>
            <a:ext cx="8569325" cy="2447925"/>
          </a:xfrm>
          <a:prstGeom prst="rect">
            <a:avLst/>
          </a:prstGeom>
          <a:solidFill>
            <a:srgbClr val="EEE5C4"/>
          </a:solidFill>
          <a:ln>
            <a:solidFill>
              <a:srgbClr val="663300"/>
            </a:solidFill>
          </a:ln>
        </p:spPr>
        <p:txBody>
          <a:bodyPr/>
          <a:lstStyle/>
          <a:p>
            <a:pPr>
              <a:defRPr/>
            </a:pPr>
            <a:r>
              <a:rPr lang="ru-RU" u="sng" dirty="0"/>
              <a:t>Спецификация</a:t>
            </a:r>
            <a:r>
              <a:rPr lang="ru-RU" dirty="0"/>
              <a:t>:</a:t>
            </a:r>
            <a:r>
              <a:rPr lang="en-US" b="0" dirty="0"/>
              <a:t> </a:t>
            </a:r>
            <a:r>
              <a:rPr lang="ru-RU" b="0" dirty="0"/>
              <a:t>отношение безопасности </a:t>
            </a:r>
            <a:r>
              <a:rPr lang="en-US" dirty="0" err="1"/>
              <a:t>safe_by</a:t>
            </a:r>
            <a:endParaRPr lang="ru-RU" dirty="0"/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ru-RU" b="0" dirty="0"/>
              <a:t>Если тестовое воздействие </a:t>
            </a:r>
            <a:r>
              <a:rPr lang="ru-RU" i="1" dirty="0"/>
              <a:t>безопасно</a:t>
            </a:r>
            <a:r>
              <a:rPr lang="ru-RU" b="0" dirty="0"/>
              <a:t> после трассы, то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defRPr/>
            </a:pPr>
            <a:r>
              <a:rPr lang="ru-RU" b="0" dirty="0"/>
              <a:t>1 и 2) оно </a:t>
            </a:r>
            <a:r>
              <a:rPr lang="ru-RU" i="1" dirty="0"/>
              <a:t>неразрушающее</a:t>
            </a:r>
            <a:r>
              <a:rPr lang="ru-RU" b="0" dirty="0"/>
              <a:t> после трассы,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defRPr/>
            </a:pPr>
            <a:r>
              <a:rPr lang="ru-RU" b="0" dirty="0"/>
              <a:t>3) после него </a:t>
            </a:r>
            <a:r>
              <a:rPr lang="ru-RU" b="0" i="1" dirty="0"/>
              <a:t>должно быть наблюдение </a:t>
            </a:r>
            <a:r>
              <a:rPr lang="ru-RU" b="0" dirty="0"/>
              <a:t>(действие или наблюдаемый отказ)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40463" y="1846263"/>
            <a:ext cx="2544762" cy="64611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i="1" dirty="0"/>
              <a:t>Неразрушающее</a:t>
            </a:r>
          </a:p>
          <a:p>
            <a:pPr>
              <a:defRPr/>
            </a:pPr>
            <a:r>
              <a:rPr lang="ru-RU" b="0" dirty="0"/>
              <a:t>тестовое воздействие</a:t>
            </a:r>
          </a:p>
        </p:txBody>
      </p:sp>
      <p:sp>
        <p:nvSpPr>
          <p:cNvPr id="11" name="Правая фигурная скобка 10"/>
          <p:cNvSpPr/>
          <p:nvPr/>
        </p:nvSpPr>
        <p:spPr bwMode="auto">
          <a:xfrm>
            <a:off x="5724525" y="1846263"/>
            <a:ext cx="503238" cy="684212"/>
          </a:xfrm>
          <a:prstGeom prst="rightBrac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36000" tIns="36000" rIns="36000" bIns="36000"/>
          <a:lstStyle/>
          <a:p>
            <a:pPr>
              <a:defRPr/>
            </a:pPr>
            <a:endParaRPr lang="ru-RU"/>
          </a:p>
        </p:txBody>
      </p:sp>
      <p:sp>
        <p:nvSpPr>
          <p:cNvPr id="15" name="Блок-схема: альтернативный процесс 41"/>
          <p:cNvSpPr>
            <a:spLocks noChangeArrowheads="1"/>
          </p:cNvSpPr>
          <p:nvPr/>
        </p:nvSpPr>
        <p:spPr bwMode="auto">
          <a:xfrm>
            <a:off x="431800" y="5807075"/>
            <a:ext cx="8053388" cy="385763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ru-RU" b="0" i="1" dirty="0">
                <a:latin typeface="Times New Roman" pitchFamily="18" charset="0"/>
                <a:cs typeface="Times New Roman" pitchFamily="18" charset="0"/>
              </a:rPr>
              <a:t>Чтобы «покрыть» всю спецификацию безопасными тестовыми воздействиями.</a:t>
            </a:r>
          </a:p>
        </p:txBody>
      </p:sp>
      <p:cxnSp>
        <p:nvCxnSpPr>
          <p:cNvPr id="19" name="Прямая со стрелкой 47"/>
          <p:cNvCxnSpPr>
            <a:cxnSpLocks noChangeShapeType="1"/>
            <a:stCxn id="15" idx="1"/>
            <a:endCxn id="16397" idx="1"/>
          </p:cNvCxnSpPr>
          <p:nvPr/>
        </p:nvCxnSpPr>
        <p:spPr bwMode="auto">
          <a:xfrm rot="10800000" flipH="1">
            <a:off x="431800" y="4997450"/>
            <a:ext cx="252413" cy="1003300"/>
          </a:xfrm>
          <a:prstGeom prst="curvedConnector3">
            <a:avLst>
              <a:gd name="adj1" fmla="val -90704"/>
            </a:avLst>
          </a:prstGeom>
          <a:noFill/>
          <a:ln w="50800" algn="ctr">
            <a:solidFill>
              <a:schemeClr val="bg1">
                <a:lumMod val="50000"/>
              </a:schemeClr>
            </a:solidFill>
            <a:round/>
            <a:headEnd/>
            <a:tailEnd type="stealth" w="med" len="med"/>
          </a:ln>
        </p:spPr>
      </p:cxnSp>
      <p:sp>
        <p:nvSpPr>
          <p:cNvPr id="16397" name="TextBox 22"/>
          <p:cNvSpPr txBox="1">
            <a:spLocks noChangeArrowheads="1"/>
          </p:cNvSpPr>
          <p:nvPr/>
        </p:nvSpPr>
        <p:spPr bwMode="auto">
          <a:xfrm>
            <a:off x="684213" y="4583113"/>
            <a:ext cx="80279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0" rIns="0" bIns="0">
            <a:spAutoFit/>
          </a:bodyPr>
          <a:lstStyle/>
          <a:p>
            <a:r>
              <a:rPr lang="ru-RU" b="0" u="sng"/>
              <a:t>Кроме того</a:t>
            </a:r>
            <a:r>
              <a:rPr lang="ru-RU" b="0"/>
              <a:t>: если после трассы есть действие,</a:t>
            </a:r>
            <a:br>
              <a:rPr lang="ru-RU" b="0"/>
            </a:br>
            <a:r>
              <a:rPr lang="ru-RU" b="0"/>
              <a:t>которое может быть разрешено неразрушающим тестовым воздействием,</a:t>
            </a:r>
            <a:br>
              <a:rPr lang="ru-RU" b="0"/>
            </a:br>
            <a:r>
              <a:rPr lang="ru-RU" b="0"/>
              <a:t>то оно должно быть разрешено безопасным тестовым воздействием.</a:t>
            </a:r>
            <a:endParaRPr lang="ru-RU"/>
          </a:p>
        </p:txBody>
      </p:sp>
      <p:sp>
        <p:nvSpPr>
          <p:cNvPr id="25" name="Блок-схема: альтернативный процесс 41"/>
          <p:cNvSpPr>
            <a:spLocks noChangeArrowheads="1"/>
          </p:cNvSpPr>
          <p:nvPr/>
        </p:nvSpPr>
        <p:spPr bwMode="auto">
          <a:xfrm>
            <a:off x="6629400" y="3032125"/>
            <a:ext cx="2151063" cy="612775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однозначно</a:t>
            </a:r>
          </a:p>
          <a:p>
            <a:pPr algn="ctr">
              <a:defRPr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определяется по </a:t>
            </a:r>
            <a:r>
              <a:rPr lang="en-US" b="0" dirty="0">
                <a:latin typeface="Times New Roman" pitchFamily="18" charset="0"/>
                <a:cs typeface="Times New Roman" pitchFamily="18" charset="0"/>
              </a:rPr>
              <a:t>LTS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Блок-схема: альтернативный процесс 41"/>
          <p:cNvSpPr>
            <a:spLocks noChangeArrowheads="1"/>
          </p:cNvSpPr>
          <p:nvPr/>
        </p:nvSpPr>
        <p:spPr bwMode="auto">
          <a:xfrm>
            <a:off x="6624638" y="944563"/>
            <a:ext cx="2166937" cy="612775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Однозначно</a:t>
            </a:r>
          </a:p>
          <a:p>
            <a:pPr algn="ctr">
              <a:defRPr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определяется по </a:t>
            </a:r>
            <a:r>
              <a:rPr lang="en-US" b="0" dirty="0">
                <a:latin typeface="Times New Roman" pitchFamily="18" charset="0"/>
                <a:cs typeface="Times New Roman" pitchFamily="18" charset="0"/>
              </a:rPr>
              <a:t>LTS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Прямая со стрелкой 47"/>
          <p:cNvCxnSpPr>
            <a:cxnSpLocks noChangeShapeType="1"/>
            <a:stCxn id="25" idx="3"/>
            <a:endCxn id="16397" idx="3"/>
          </p:cNvCxnSpPr>
          <p:nvPr/>
        </p:nvCxnSpPr>
        <p:spPr bwMode="auto">
          <a:xfrm flipH="1">
            <a:off x="8712200" y="3338513"/>
            <a:ext cx="68263" cy="1658937"/>
          </a:xfrm>
          <a:prstGeom prst="curvedConnector3">
            <a:avLst>
              <a:gd name="adj1" fmla="val -337596"/>
            </a:avLst>
          </a:prstGeom>
          <a:noFill/>
          <a:ln w="50800" algn="ctr">
            <a:solidFill>
              <a:schemeClr val="bg1">
                <a:lumMod val="50000"/>
              </a:schemeClr>
            </a:solidFill>
            <a:round/>
            <a:headEnd/>
            <a:tailEnd type="stealth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8EA3108-2C31-4DF8-9D5B-8E28EAB1A093}" type="slidenum">
              <a:rPr lang="ru-RU" smtClean="0">
                <a:solidFill>
                  <a:schemeClr val="bg2"/>
                </a:solidFill>
              </a:rPr>
              <a:pPr/>
              <a:t>16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7411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17412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17413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\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-семантика: Конформность 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saco</a:t>
            </a:r>
            <a:endParaRPr lang="ru-RU" sz="2800" b="1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5" name="TextBox 9"/>
          <p:cNvSpPr txBox="1">
            <a:spLocks noChangeArrowheads="1"/>
          </p:cNvSpPr>
          <p:nvPr/>
        </p:nvSpPr>
        <p:spPr bwMode="auto">
          <a:xfrm>
            <a:off x="287338" y="2249488"/>
            <a:ext cx="8388350" cy="14319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u="sng"/>
              <a:t>Гипотеза о безопасности</a:t>
            </a:r>
            <a:r>
              <a:rPr lang="ru-RU"/>
              <a:t>:</a:t>
            </a:r>
            <a:r>
              <a:rPr lang="ru-RU" b="0"/>
              <a:t> отношение </a:t>
            </a:r>
            <a:r>
              <a:rPr lang="en-US"/>
              <a:t>safe_for</a:t>
            </a:r>
            <a:endParaRPr lang="ru-RU"/>
          </a:p>
          <a:p>
            <a:pPr lvl="1">
              <a:spcBef>
                <a:spcPts val="600"/>
              </a:spcBef>
            </a:pPr>
            <a:r>
              <a:rPr lang="ru-RU" b="0"/>
              <a:t>если трасса безопасна как в спецификации, так и в реализации,</a:t>
            </a:r>
          </a:p>
          <a:p>
            <a:pPr lvl="1">
              <a:spcBef>
                <a:spcPts val="600"/>
              </a:spcBef>
            </a:pPr>
            <a:r>
              <a:rPr lang="ru-RU" b="0"/>
              <a:t>а тестовое воздействие безопасно после этой трассы в </a:t>
            </a:r>
            <a:r>
              <a:rPr lang="ru-RU" b="0" i="1"/>
              <a:t>спецификации</a:t>
            </a:r>
            <a:r>
              <a:rPr lang="ru-RU" b="0"/>
              <a:t>,</a:t>
            </a:r>
          </a:p>
          <a:p>
            <a:pPr>
              <a:spcBef>
                <a:spcPts val="600"/>
              </a:spcBef>
            </a:pPr>
            <a:r>
              <a:rPr lang="ru-RU" b="0"/>
              <a:t>      то тестовое воздействие безопасно после этой трассы в </a:t>
            </a:r>
            <a:r>
              <a:rPr lang="ru-RU" b="0" i="1"/>
              <a:t>реализации</a:t>
            </a:r>
            <a:r>
              <a:rPr lang="ru-RU" b="0"/>
              <a:t>.</a:t>
            </a:r>
          </a:p>
        </p:txBody>
      </p:sp>
      <p:sp>
        <p:nvSpPr>
          <p:cNvPr id="17416" name="TextBox 10"/>
          <p:cNvSpPr txBox="1">
            <a:spLocks noChangeArrowheads="1"/>
          </p:cNvSpPr>
          <p:nvPr/>
        </p:nvSpPr>
        <p:spPr bwMode="auto">
          <a:xfrm>
            <a:off x="287338" y="3975100"/>
            <a:ext cx="8620125" cy="2262188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u="sng"/>
              <a:t>Безопасная конформность</a:t>
            </a:r>
            <a:r>
              <a:rPr lang="ru-RU"/>
              <a:t>:</a:t>
            </a:r>
            <a:r>
              <a:rPr lang="ru-RU" b="0"/>
              <a:t> отношение </a:t>
            </a:r>
            <a:r>
              <a:rPr lang="en-US"/>
              <a:t>saco</a:t>
            </a:r>
            <a:r>
              <a:rPr lang="en-US" b="0"/>
              <a:t> (</a:t>
            </a:r>
            <a:r>
              <a:rPr lang="en-US" b="0" i="1"/>
              <a:t>Safe Conformance</a:t>
            </a:r>
            <a:r>
              <a:rPr lang="en-US" b="0"/>
              <a:t>)</a:t>
            </a:r>
            <a:endParaRPr lang="ru-RU" b="0"/>
          </a:p>
          <a:p>
            <a:pPr lvl="1">
              <a:spcBef>
                <a:spcPts val="600"/>
              </a:spcBef>
            </a:pPr>
            <a:r>
              <a:rPr lang="ru-RU" b="0"/>
              <a:t>если трасса и тестовое воздействие после неё</a:t>
            </a:r>
            <a:br>
              <a:rPr lang="ru-RU" b="0"/>
            </a:br>
            <a:r>
              <a:rPr lang="ru-RU" b="0"/>
              <a:t>безопасны как в спецификации, так и в реализации, </a:t>
            </a:r>
          </a:p>
          <a:p>
            <a:pPr lvl="1">
              <a:spcBef>
                <a:spcPts val="600"/>
              </a:spcBef>
            </a:pPr>
            <a:r>
              <a:rPr lang="ru-RU" b="0"/>
              <a:t>и в </a:t>
            </a:r>
            <a:r>
              <a:rPr lang="ru-RU" b="0" i="1"/>
              <a:t>реализации</a:t>
            </a:r>
            <a:r>
              <a:rPr lang="ru-RU" b="0"/>
              <a:t>       после этого тестового воздействия после этой трассы</a:t>
            </a:r>
          </a:p>
          <a:p>
            <a:r>
              <a:rPr lang="ru-RU" b="0"/>
              <a:t> возможно некоторое наблюдение, </a:t>
            </a:r>
          </a:p>
          <a:p>
            <a:pPr>
              <a:spcBef>
                <a:spcPts val="600"/>
              </a:spcBef>
            </a:pPr>
            <a:r>
              <a:rPr lang="ru-RU" b="0"/>
              <a:t>   то и в </a:t>
            </a:r>
            <a:r>
              <a:rPr lang="ru-RU" b="0" i="1"/>
              <a:t>спецификации</a:t>
            </a:r>
            <a:r>
              <a:rPr lang="ru-RU" b="0"/>
              <a:t> после этого тестового воздействия после этой трассы</a:t>
            </a:r>
          </a:p>
          <a:p>
            <a:r>
              <a:rPr lang="ru-RU" b="0"/>
              <a:t> возможно    это же    наблюдение.</a:t>
            </a:r>
          </a:p>
        </p:txBody>
      </p:sp>
      <p:sp>
        <p:nvSpPr>
          <p:cNvPr id="17417" name="TextBox 11"/>
          <p:cNvSpPr txBox="1">
            <a:spLocks noChangeArrowheads="1"/>
          </p:cNvSpPr>
          <p:nvPr/>
        </p:nvSpPr>
        <p:spPr bwMode="auto">
          <a:xfrm>
            <a:off x="287338" y="1052513"/>
            <a:ext cx="8170862" cy="9239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Трасса безопасна</a:t>
            </a:r>
            <a:r>
              <a:rPr lang="ru-RU" b="0"/>
              <a:t>, если каждое наблюдение в ней может быть получено в ответ на тестовое воздействие, безопасное после префикса трассы,</a:t>
            </a:r>
            <a:br>
              <a:rPr lang="ru-RU" b="0"/>
            </a:br>
            <a:r>
              <a:rPr lang="ru-RU" b="0"/>
              <a:t>непосредственно предшествующего в трассе этому наблюдению.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F3DDEFF-1416-4E5B-BC86-0B0D3AB3FAE8}" type="slidenum">
              <a:rPr lang="ru-RU" smtClean="0">
                <a:solidFill>
                  <a:schemeClr val="bg2"/>
                </a:solidFill>
              </a:rPr>
              <a:pPr/>
              <a:t>17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8435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18436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18437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\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-семантика: Полное тестирование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9" name="TextBox 21"/>
          <p:cNvSpPr txBox="1">
            <a:spLocks noChangeArrowheads="1"/>
          </p:cNvSpPr>
          <p:nvPr/>
        </p:nvSpPr>
        <p:spPr bwMode="auto">
          <a:xfrm>
            <a:off x="504825" y="1006475"/>
            <a:ext cx="8170863" cy="2062163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Гипотеза о глобальном тестировании</a:t>
            </a:r>
            <a:r>
              <a:rPr lang="ru-RU" b="0"/>
              <a:t>:</a:t>
            </a:r>
          </a:p>
          <a:p>
            <a:pPr lvl="3"/>
            <a:r>
              <a:rPr lang="ru-RU" b="0"/>
              <a:t>Любая ошибка обнаруживается за конечное время.</a:t>
            </a:r>
          </a:p>
          <a:p>
            <a:pPr>
              <a:spcBef>
                <a:spcPts val="1200"/>
              </a:spcBef>
            </a:pPr>
            <a:r>
              <a:rPr lang="ru-RU"/>
              <a:t>Ограничение на число состояний реализации</a:t>
            </a:r>
            <a:r>
              <a:rPr lang="ru-RU" b="0"/>
              <a:t>:</a:t>
            </a:r>
          </a:p>
          <a:p>
            <a:pPr lvl="3"/>
            <a:r>
              <a:rPr lang="ru-RU" b="0"/>
              <a:t>Число тестов конечно.</a:t>
            </a:r>
          </a:p>
          <a:p>
            <a:pPr>
              <a:spcBef>
                <a:spcPts val="1200"/>
              </a:spcBef>
            </a:pPr>
            <a:r>
              <a:rPr lang="ru-RU"/>
              <a:t>Гипотеза об ограниченном недетерминизме</a:t>
            </a:r>
            <a:r>
              <a:rPr lang="ru-RU" b="0"/>
              <a:t>:</a:t>
            </a:r>
          </a:p>
          <a:p>
            <a:pPr lvl="3"/>
            <a:r>
              <a:rPr lang="ru-RU" b="0"/>
              <a:t>Каждый тест нужно прогонять ограниченное число раз.</a:t>
            </a:r>
          </a:p>
        </p:txBody>
      </p:sp>
      <p:sp>
        <p:nvSpPr>
          <p:cNvPr id="18441" name="TextBox 21"/>
          <p:cNvSpPr txBox="1">
            <a:spLocks noChangeArrowheads="1"/>
          </p:cNvSpPr>
          <p:nvPr/>
        </p:nvSpPr>
        <p:spPr bwMode="auto">
          <a:xfrm>
            <a:off x="428625" y="3370263"/>
            <a:ext cx="8248650" cy="2722562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Конечное полное тестирование с открытым состоянием:</a:t>
            </a:r>
          </a:p>
          <a:p>
            <a:pPr indent="1800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b="0" dirty="0"/>
              <a:t>Число состояний реализации конечно, но не обязательно ограничено.</a:t>
            </a:r>
          </a:p>
          <a:p>
            <a:pPr indent="180000">
              <a:buFont typeface="Arial" pitchFamily="34" charset="0"/>
              <a:buChar char="•"/>
              <a:defRPr/>
            </a:pPr>
            <a:r>
              <a:rPr lang="ru-RU" b="0" dirty="0"/>
              <a:t>Гипотеза об ограниченном недетерминизме.</a:t>
            </a:r>
          </a:p>
          <a:p>
            <a:pPr>
              <a:spcBef>
                <a:spcPts val="1800"/>
              </a:spcBef>
              <a:defRPr/>
            </a:pPr>
            <a:r>
              <a:rPr lang="ru-RU" dirty="0"/>
              <a:t>Алгоритм тестирования состоит из двух частей</a:t>
            </a:r>
          </a:p>
          <a:p>
            <a:pPr>
              <a:spcBef>
                <a:spcPts val="600"/>
              </a:spcBef>
              <a:defRPr/>
            </a:pPr>
            <a:r>
              <a:rPr lang="ru-RU" b="0" dirty="0"/>
              <a:t>(они могут выполняться параллельно):</a:t>
            </a:r>
          </a:p>
          <a:p>
            <a:pPr marL="800100" lvl="1" indent="-342900">
              <a:spcBef>
                <a:spcPts val="1200"/>
              </a:spcBef>
              <a:buFontTx/>
              <a:buAutoNum type="arabicParenR"/>
              <a:defRPr/>
            </a:pPr>
            <a:r>
              <a:rPr lang="ru-RU" dirty="0"/>
              <a:t>Исследование (</a:t>
            </a:r>
            <a:r>
              <a:rPr lang="en-US" dirty="0"/>
              <a:t>learning)</a:t>
            </a:r>
            <a:r>
              <a:rPr lang="ru-RU" dirty="0"/>
              <a:t> графа реализации.</a:t>
            </a:r>
          </a:p>
          <a:p>
            <a:pPr marL="800100" lvl="1" indent="-342900">
              <a:spcBef>
                <a:spcPts val="1200"/>
              </a:spcBef>
              <a:buFontTx/>
              <a:buAutoNum type="arabicParenR"/>
              <a:defRPr/>
            </a:pPr>
            <a:r>
              <a:rPr lang="ru-RU" dirty="0"/>
              <a:t>Верификация конформности.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9CCFC6C6-9ECB-4C6D-B64D-D733BFD0F0C9}" type="slidenum">
              <a:rPr lang="ru-RU" smtClean="0">
                <a:solidFill>
                  <a:schemeClr val="bg2"/>
                </a:solidFill>
              </a:rPr>
              <a:pPr/>
              <a:t>18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9459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19460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19461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\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-семантика: Полное тестирование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63" name="TextBox 21"/>
          <p:cNvSpPr txBox="1">
            <a:spLocks noChangeArrowheads="1"/>
          </p:cNvSpPr>
          <p:nvPr/>
        </p:nvSpPr>
        <p:spPr bwMode="auto">
          <a:xfrm>
            <a:off x="504825" y="1103313"/>
            <a:ext cx="8170863" cy="1354137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Прежде всего, для полного тестирования </a:t>
            </a:r>
            <a:r>
              <a:rPr lang="en-US" i="1"/>
              <a:t>saco</a:t>
            </a:r>
            <a:r>
              <a:rPr lang="ru-RU" b="0"/>
              <a:t> используется</a:t>
            </a:r>
          </a:p>
          <a:p>
            <a:pPr>
              <a:spcBef>
                <a:spcPts val="600"/>
              </a:spcBef>
            </a:pPr>
            <a:r>
              <a:rPr lang="ru-RU"/>
              <a:t>гипотеза об ограниченном недетерминизме</a:t>
            </a:r>
            <a:r>
              <a:rPr lang="ru-RU" b="0"/>
              <a:t>,</a:t>
            </a:r>
          </a:p>
          <a:p>
            <a:pPr>
              <a:spcBef>
                <a:spcPts val="600"/>
              </a:spcBef>
            </a:pPr>
            <a:r>
              <a:rPr lang="ru-RU" b="0"/>
              <a:t>которая позволяет получить все наблюдения во всех нужных состояниях реализации за конечное время.</a:t>
            </a:r>
          </a:p>
        </p:txBody>
      </p:sp>
      <p:sp>
        <p:nvSpPr>
          <p:cNvPr id="19464" name="TextBox 11"/>
          <p:cNvSpPr txBox="1">
            <a:spLocks noChangeArrowheads="1"/>
          </p:cNvSpPr>
          <p:nvPr/>
        </p:nvSpPr>
        <p:spPr bwMode="auto">
          <a:xfrm>
            <a:off x="1370013" y="3865563"/>
            <a:ext cx="6010275" cy="19399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Полное тестирование с открытым состоянием:</a:t>
            </a:r>
            <a:r>
              <a:rPr lang="ru-RU" b="0"/>
              <a:t> </a:t>
            </a:r>
          </a:p>
          <a:p>
            <a:pPr>
              <a:spcBef>
                <a:spcPts val="600"/>
              </a:spcBef>
            </a:pPr>
            <a:r>
              <a:rPr lang="ru-RU"/>
              <a:t>Алгоритм тестирования состоит из двух частей</a:t>
            </a:r>
          </a:p>
          <a:p>
            <a:pPr>
              <a:spcBef>
                <a:spcPts val="600"/>
              </a:spcBef>
            </a:pPr>
            <a:r>
              <a:rPr lang="ru-RU" b="0"/>
              <a:t>(они могут выполняться параллельно):</a:t>
            </a:r>
          </a:p>
          <a:p>
            <a:pPr marL="800100" lvl="1" indent="-342900">
              <a:spcBef>
                <a:spcPts val="1200"/>
              </a:spcBef>
              <a:buFontTx/>
              <a:buAutoNum type="arabicParenR"/>
            </a:pPr>
            <a:r>
              <a:rPr lang="ru-RU"/>
              <a:t>Исследование (</a:t>
            </a:r>
            <a:r>
              <a:rPr lang="en-US"/>
              <a:t>learning)</a:t>
            </a:r>
            <a:r>
              <a:rPr lang="ru-RU"/>
              <a:t> графа реализации,</a:t>
            </a:r>
          </a:p>
          <a:p>
            <a:pPr marL="800100" lvl="1" indent="-342900">
              <a:spcBef>
                <a:spcPts val="1200"/>
              </a:spcBef>
              <a:buFontTx/>
              <a:buAutoNum type="arabicParenR"/>
            </a:pPr>
            <a:r>
              <a:rPr lang="ru-RU"/>
              <a:t>Верификация конформности.</a:t>
            </a:r>
          </a:p>
        </p:txBody>
      </p:sp>
      <p:sp>
        <p:nvSpPr>
          <p:cNvPr id="19465" name="TextBox 21"/>
          <p:cNvSpPr txBox="1">
            <a:spLocks noChangeArrowheads="1"/>
          </p:cNvSpPr>
          <p:nvPr/>
        </p:nvSpPr>
        <p:spPr bwMode="auto">
          <a:xfrm>
            <a:off x="428625" y="2819400"/>
            <a:ext cx="8247063" cy="646113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Полное тестирование с закрытым состоянием</a:t>
            </a:r>
            <a:r>
              <a:rPr lang="ru-RU" b="0"/>
              <a:t> предполагает, что число</a:t>
            </a:r>
          </a:p>
          <a:p>
            <a:r>
              <a:rPr lang="ru-RU" b="0"/>
              <a:t>состояний реализации ограничено, или использует аналогичные гипотезы.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27894ED0-2B8A-4E1A-9714-BE00FC1A710D}" type="slidenum">
              <a:rPr lang="ru-RU" smtClean="0">
                <a:solidFill>
                  <a:schemeClr val="bg2"/>
                </a:solidFill>
              </a:rPr>
              <a:pPr/>
              <a:t>19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20483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20484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20485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\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-семантика: удаление ненаблюдаемых отказов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7" name="TextBox 21"/>
          <p:cNvSpPr txBox="1">
            <a:spLocks noChangeArrowheads="1"/>
          </p:cNvSpPr>
          <p:nvPr/>
        </p:nvSpPr>
        <p:spPr bwMode="auto">
          <a:xfrm>
            <a:off x="71438" y="1052513"/>
            <a:ext cx="8999537" cy="925512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Нерефлексивность </a:t>
            </a:r>
            <a:r>
              <a:rPr lang="en-US"/>
              <a:t>saco</a:t>
            </a:r>
            <a:r>
              <a:rPr lang="ru-RU" b="0"/>
              <a:t> – из-за ненаблюдаемости</a:t>
            </a:r>
            <a:r>
              <a:rPr lang="en-US" b="0"/>
              <a:t> </a:t>
            </a:r>
            <a:r>
              <a:rPr lang="en-US" i="1"/>
              <a:t>Q</a:t>
            </a:r>
            <a:r>
              <a:rPr lang="en-US" b="0"/>
              <a:t>-</a:t>
            </a:r>
            <a:r>
              <a:rPr lang="ru-RU" b="0"/>
              <a:t>отказов</a:t>
            </a:r>
            <a:endParaRPr lang="en-US" b="0"/>
          </a:p>
          <a:p>
            <a:r>
              <a:rPr lang="ru-RU" b="0"/>
              <a:t>также как нерефлексивность </a:t>
            </a:r>
            <a:r>
              <a:rPr lang="en-US" i="1"/>
              <a:t>ioco</a:t>
            </a:r>
            <a:r>
              <a:rPr lang="ru-RU" b="0"/>
              <a:t> – из-за ненаблюдаемости</a:t>
            </a:r>
            <a:r>
              <a:rPr lang="en-US" b="0"/>
              <a:t> </a:t>
            </a:r>
            <a:r>
              <a:rPr lang="ru-RU" b="0"/>
              <a:t>блокировок стимулов.</a:t>
            </a:r>
          </a:p>
        </p:txBody>
      </p:sp>
      <p:sp>
        <p:nvSpPr>
          <p:cNvPr id="20488" name="TextBox 11"/>
          <p:cNvSpPr txBox="1">
            <a:spLocks noChangeArrowheads="1"/>
          </p:cNvSpPr>
          <p:nvPr/>
        </p:nvSpPr>
        <p:spPr bwMode="auto">
          <a:xfrm>
            <a:off x="431800" y="2133600"/>
            <a:ext cx="8170863" cy="1077913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Пополнение</a:t>
            </a:r>
            <a:r>
              <a:rPr lang="ru-RU" b="0"/>
              <a:t> – преобразование спецификации в эквивалентную ей спецификацию, в которой нет ненаблюдаемых отказов.</a:t>
            </a:r>
          </a:p>
          <a:p>
            <a:pPr>
              <a:spcBef>
                <a:spcPts val="1200"/>
              </a:spcBef>
            </a:pPr>
            <a:r>
              <a:rPr lang="ru-RU" b="0" u="sng"/>
              <a:t>Проблема</a:t>
            </a:r>
            <a:r>
              <a:rPr lang="ru-RU" b="0"/>
              <a:t>: пополнение не всегда возможно в той же </a:t>
            </a:r>
            <a:r>
              <a:rPr lang="en-US" i="1"/>
              <a:t>R</a:t>
            </a:r>
            <a:r>
              <a:rPr lang="en-US" b="0"/>
              <a:t>\</a:t>
            </a:r>
            <a:r>
              <a:rPr lang="en-US" i="1"/>
              <a:t>Q</a:t>
            </a:r>
            <a:r>
              <a:rPr lang="en-US" b="0"/>
              <a:t>-</a:t>
            </a:r>
            <a:r>
              <a:rPr lang="ru-RU" b="0"/>
              <a:t>семантике.</a:t>
            </a:r>
          </a:p>
        </p:txBody>
      </p:sp>
      <p:sp>
        <p:nvSpPr>
          <p:cNvPr id="20489" name="TextBox 9"/>
          <p:cNvSpPr txBox="1">
            <a:spLocks noChangeArrowheads="1"/>
          </p:cNvSpPr>
          <p:nvPr/>
        </p:nvSpPr>
        <p:spPr bwMode="auto">
          <a:xfrm>
            <a:off x="257175" y="3429000"/>
            <a:ext cx="8855075" cy="27559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</a:pPr>
            <a:r>
              <a:rPr lang="ru-RU" b="0"/>
              <a:t>Вообще, гипотеза о безопасности и конформность задаются тройкой:</a:t>
            </a:r>
          </a:p>
          <a:p>
            <a:pPr lvl="1">
              <a:spcBef>
                <a:spcPts val="600"/>
              </a:spcBef>
            </a:pPr>
            <a:r>
              <a:rPr lang="ru-RU" b="0"/>
              <a:t>1) семантика </a:t>
            </a:r>
            <a:r>
              <a:rPr lang="en-US" i="1"/>
              <a:t>R</a:t>
            </a:r>
            <a:r>
              <a:rPr lang="en-US" b="0"/>
              <a:t>\</a:t>
            </a:r>
            <a:r>
              <a:rPr lang="en-US" i="1"/>
              <a:t>Q</a:t>
            </a:r>
            <a:r>
              <a:rPr lang="ru-RU" b="0"/>
              <a:t>, 2) модель (</a:t>
            </a:r>
            <a:r>
              <a:rPr lang="en-US" b="0"/>
              <a:t>LTS</a:t>
            </a:r>
            <a:r>
              <a:rPr lang="ru-RU" b="0"/>
              <a:t>), 3) отношение </a:t>
            </a:r>
            <a:r>
              <a:rPr lang="en-US"/>
              <a:t>safe_by</a:t>
            </a:r>
            <a:r>
              <a:rPr lang="ru-RU" b="0"/>
              <a:t>.</a:t>
            </a:r>
          </a:p>
          <a:p>
            <a:pPr>
              <a:spcBef>
                <a:spcPts val="1200"/>
              </a:spcBef>
            </a:pPr>
            <a:r>
              <a:rPr lang="en-US" i="1"/>
              <a:t>L</a:t>
            </a:r>
            <a:r>
              <a:rPr lang="ru-RU"/>
              <a:t>-эквивалентные семантики</a:t>
            </a:r>
            <a:r>
              <a:rPr lang="ru-RU" b="0"/>
              <a:t> – определяют одинаковые тестовые возможности</a:t>
            </a:r>
            <a:br>
              <a:rPr lang="ru-RU" b="0"/>
            </a:br>
            <a:r>
              <a:rPr lang="ru-RU" b="0"/>
              <a:t>по управлению и наблюдению для реализаций в алфавите действий </a:t>
            </a:r>
            <a:r>
              <a:rPr lang="en-US" i="1"/>
              <a:t>L</a:t>
            </a:r>
            <a:r>
              <a:rPr lang="ru-RU" b="0"/>
              <a:t>.</a:t>
            </a:r>
          </a:p>
          <a:p>
            <a:pPr>
              <a:spcBef>
                <a:spcPts val="1200"/>
              </a:spcBef>
            </a:pPr>
            <a:r>
              <a:rPr lang="en-US" i="1"/>
              <a:t>L</a:t>
            </a:r>
            <a:r>
              <a:rPr lang="en-US"/>
              <a:t>-</a:t>
            </a:r>
            <a:r>
              <a:rPr lang="ru-RU"/>
              <a:t>вложенное преобразование</a:t>
            </a:r>
            <a:r>
              <a:rPr lang="ru-RU" b="0"/>
              <a:t> троек, при котором</a:t>
            </a:r>
          </a:p>
          <a:p>
            <a:pPr lvl="1">
              <a:spcBef>
                <a:spcPts val="600"/>
              </a:spcBef>
            </a:pPr>
            <a:r>
              <a:rPr lang="ru-RU" b="0"/>
              <a:t>1) новая и старая семантики </a:t>
            </a:r>
            <a:r>
              <a:rPr lang="en-US" i="1"/>
              <a:t>L</a:t>
            </a:r>
            <a:r>
              <a:rPr lang="ru-RU" b="0"/>
              <a:t>-эквивалентны,</a:t>
            </a:r>
          </a:p>
          <a:p>
            <a:pPr lvl="1"/>
            <a:r>
              <a:rPr lang="ru-RU" b="0"/>
              <a:t>2) сохраняется класс конформных реализаций,</a:t>
            </a:r>
          </a:p>
          <a:p>
            <a:pPr lvl="1"/>
            <a:r>
              <a:rPr lang="ru-RU" b="0"/>
              <a:t>3) не сужается класс безопасно-тестируемых реализаций.</a:t>
            </a:r>
          </a:p>
        </p:txBody>
      </p:sp>
      <p:sp>
        <p:nvSpPr>
          <p:cNvPr id="11" name="Блок-схема: альтернативный процесс 41"/>
          <p:cNvSpPr>
            <a:spLocks noChangeArrowheads="1"/>
          </p:cNvSpPr>
          <p:nvPr/>
        </p:nvSpPr>
        <p:spPr bwMode="auto">
          <a:xfrm>
            <a:off x="6516688" y="4905375"/>
            <a:ext cx="2516187" cy="919163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Алфавит </a:t>
            </a:r>
            <a:r>
              <a:rPr lang="en-US" i="1" dirty="0">
                <a:latin typeface="+mj-lt"/>
                <a:cs typeface="Times New Roman" pitchFamily="18" charset="0"/>
              </a:rPr>
              <a:t>L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 расширяется:</a:t>
            </a:r>
          </a:p>
          <a:p>
            <a:pPr algn="ctr">
              <a:defRPr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добавляются действия</a:t>
            </a:r>
          </a:p>
          <a:p>
            <a:pPr algn="ctr">
              <a:defRPr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- «</a:t>
            </a:r>
            <a:r>
              <a:rPr lang="ru-RU" b="0" dirty="0" err="1">
                <a:latin typeface="Times New Roman" pitchFamily="18" charset="0"/>
                <a:cs typeface="Times New Roman" pitchFamily="18" charset="0"/>
              </a:rPr>
              <a:t>не-отказы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FF51FD8A-EF04-45C3-9FB3-3123B2297118}" type="slidenum">
              <a:rPr lang="ru-RU" smtClean="0">
                <a:solidFill>
                  <a:schemeClr val="bg2"/>
                </a:solidFill>
              </a:rPr>
              <a:pPr/>
              <a:t>2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959491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1187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1994 – 2014</a:t>
            </a:r>
          </a:p>
        </p:txBody>
      </p:sp>
      <p:sp>
        <p:nvSpPr>
          <p:cNvPr id="3076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3077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3078" name="TextBox 17"/>
          <p:cNvSpPr txBox="1">
            <a:spLocks noChangeArrowheads="1"/>
          </p:cNvSpPr>
          <p:nvPr/>
        </p:nvSpPr>
        <p:spPr bwMode="auto">
          <a:xfrm>
            <a:off x="1000125" y="4013200"/>
            <a:ext cx="7054850" cy="132397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58775" indent="-358775" defTabSz="179388">
              <a:spcBef>
                <a:spcPts val="2400"/>
              </a:spcBef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1994 г. –	проект по верификации ядра</a:t>
            </a:r>
          </a:p>
          <a:p>
            <a:pPr marL="815975" lvl="1" indent="-358775" defTabSz="179388"/>
            <a:r>
              <a:rPr lang="ru-RU" sz="2000">
                <a:latin typeface="Times New Roman" pitchFamily="18" charset="0"/>
                <a:cs typeface="Times New Roman" pitchFamily="18" charset="0"/>
              </a:rPr>
              <a:t>			операционной системы реального времени</a:t>
            </a:r>
          </a:p>
          <a:p>
            <a:pPr marL="815975" lvl="1" indent="-358775" defTabSz="179388"/>
            <a:r>
              <a:rPr lang="ru-RU" sz="2000">
                <a:latin typeface="Times New Roman" pitchFamily="18" charset="0"/>
                <a:cs typeface="Times New Roman" pitchFamily="18" charset="0"/>
              </a:rPr>
              <a:t>			для канадской телекоммуникационной компании</a:t>
            </a:r>
          </a:p>
          <a:p>
            <a:pPr marL="815975" lvl="1" indent="-358775" defTabSz="179388"/>
            <a:r>
              <a:rPr lang="ru-RU" sz="2000">
                <a:latin typeface="Times New Roman" pitchFamily="18" charset="0"/>
                <a:cs typeface="Times New Roman" pitchFamily="18" charset="0"/>
              </a:rPr>
              <a:t>			Nortel Networks</a:t>
            </a:r>
          </a:p>
        </p:txBody>
      </p:sp>
      <p:sp>
        <p:nvSpPr>
          <p:cNvPr id="3079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3080" name="TextBox 17"/>
          <p:cNvSpPr txBox="1">
            <a:spLocks noChangeArrowheads="1"/>
          </p:cNvSpPr>
          <p:nvPr/>
        </p:nvSpPr>
        <p:spPr bwMode="auto">
          <a:xfrm>
            <a:off x="877888" y="2636838"/>
            <a:ext cx="7310437" cy="7842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58775" indent="-358775" defTabSz="179388">
              <a:spcBef>
                <a:spcPts val="24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1995-1999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гг.	–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KVEST</a:t>
            </a:r>
          </a:p>
          <a:p>
            <a:pPr marL="358775" indent="-358775" defTabSz="179388">
              <a:spcBef>
                <a:spcPts val="600"/>
              </a:spcBef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							– Kernel VErification and Specification Technology</a:t>
            </a:r>
          </a:p>
        </p:txBody>
      </p:sp>
      <p:sp>
        <p:nvSpPr>
          <p:cNvPr id="3081" name="TextBox 17"/>
          <p:cNvSpPr txBox="1">
            <a:spLocks noChangeArrowheads="1"/>
          </p:cNvSpPr>
          <p:nvPr/>
        </p:nvSpPr>
        <p:spPr bwMode="auto">
          <a:xfrm>
            <a:off x="1628775" y="1376363"/>
            <a:ext cx="5834063" cy="7080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58775" indent="-358775" defTabSz="179388">
              <a:spcBef>
                <a:spcPts val="2400"/>
              </a:spcBef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2000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г.	–	UniTESK (Uniform Testing Kit)</a:t>
            </a:r>
          </a:p>
          <a:p>
            <a:pPr marL="358775" indent="-358775" defTabSz="179388"/>
            <a:r>
              <a:rPr lang="ru-RU" sz="2000">
                <a:latin typeface="Times New Roman" pitchFamily="18" charset="0"/>
                <a:cs typeface="Times New Roman" pitchFamily="18" charset="0"/>
              </a:rPr>
              <a:t>					– семейство методологий и технологий</a:t>
            </a:r>
          </a:p>
        </p:txBody>
      </p:sp>
      <p:cxnSp>
        <p:nvCxnSpPr>
          <p:cNvPr id="3082" name="Прямая со стрелкой 10"/>
          <p:cNvCxnSpPr>
            <a:cxnSpLocks noChangeShapeType="1"/>
            <a:stCxn id="3078" idx="0"/>
            <a:endCxn id="3080" idx="2"/>
          </p:cNvCxnSpPr>
          <p:nvPr/>
        </p:nvCxnSpPr>
        <p:spPr bwMode="auto">
          <a:xfrm flipV="1">
            <a:off x="4527550" y="3421063"/>
            <a:ext cx="6350" cy="592137"/>
          </a:xfrm>
          <a:prstGeom prst="straightConnector1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arrow" w="med" len="med"/>
          </a:ln>
        </p:spPr>
      </p:cxnSp>
      <p:cxnSp>
        <p:nvCxnSpPr>
          <p:cNvPr id="3083" name="Прямая со стрелкой 11"/>
          <p:cNvCxnSpPr>
            <a:cxnSpLocks noChangeShapeType="1"/>
            <a:stCxn id="3080" idx="0"/>
            <a:endCxn id="3081" idx="2"/>
          </p:cNvCxnSpPr>
          <p:nvPr/>
        </p:nvCxnSpPr>
        <p:spPr bwMode="auto">
          <a:xfrm flipV="1">
            <a:off x="4533900" y="2084388"/>
            <a:ext cx="11113" cy="552450"/>
          </a:xfrm>
          <a:prstGeom prst="straightConnector1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759B0C6F-CD5A-4136-B076-AF91B7DD2216}" type="slidenum">
              <a:rPr lang="ru-RU" smtClean="0">
                <a:solidFill>
                  <a:schemeClr val="bg2"/>
                </a:solidFill>
              </a:rPr>
              <a:pPr/>
              <a:t>20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21507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21508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21509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230313" y="179388"/>
            <a:ext cx="6680200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spAutoFit/>
          </a:bodyPr>
          <a:lstStyle/>
          <a:p>
            <a:pPr eaLnBrk="1" hangingPunct="1">
              <a:defRPr/>
            </a:pP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\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-семантика: Проблема композиции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1511" name="Группа 12"/>
          <p:cNvGrpSpPr>
            <a:grpSpLocks/>
          </p:cNvGrpSpPr>
          <p:nvPr/>
        </p:nvGrpSpPr>
        <p:grpSpPr bwMode="auto">
          <a:xfrm>
            <a:off x="142875" y="5519738"/>
            <a:ext cx="8821738" cy="646112"/>
            <a:chOff x="143508" y="2624715"/>
            <a:chExt cx="8820980" cy="646331"/>
          </a:xfrm>
        </p:grpSpPr>
        <p:sp>
          <p:nvSpPr>
            <p:cNvPr id="21519" name="TextBox 21"/>
            <p:cNvSpPr txBox="1">
              <a:spLocks noChangeArrowheads="1"/>
            </p:cNvSpPr>
            <p:nvPr/>
          </p:nvSpPr>
          <p:spPr bwMode="auto">
            <a:xfrm>
              <a:off x="143508" y="2624715"/>
              <a:ext cx="8820980" cy="646331"/>
            </a:xfrm>
            <a:prstGeom prst="rect">
              <a:avLst/>
            </a:prstGeom>
            <a:solidFill>
              <a:srgbClr val="EEE5C4"/>
            </a:solidFill>
            <a:ln w="9525">
              <a:solidFill>
                <a:srgbClr val="66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0"/>
                <a:t>Первый шаг  – пополнение спецификации.</a:t>
              </a:r>
            </a:p>
            <a:p>
              <a:r>
                <a:rPr lang="ru-RU" b="0"/>
                <a:t>Второй шаг – монотонное преобразование.</a:t>
              </a:r>
            </a:p>
          </p:txBody>
        </p:sp>
        <p:sp>
          <p:nvSpPr>
            <p:cNvPr id="21520" name="TextBox 10"/>
            <p:cNvSpPr txBox="1">
              <a:spLocks noChangeArrowheads="1"/>
            </p:cNvSpPr>
            <p:nvPr/>
          </p:nvSpPr>
          <p:spPr bwMode="auto">
            <a:xfrm>
              <a:off x="4932710" y="2744924"/>
              <a:ext cx="39237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0"/>
                <a:t>Оба преобразования </a:t>
              </a:r>
              <a:r>
                <a:rPr lang="en-US" i="1"/>
                <a:t>L</a:t>
              </a:r>
              <a:r>
                <a:rPr lang="ru-RU" b="0"/>
                <a:t>-вложенные</a:t>
              </a:r>
            </a:p>
          </p:txBody>
        </p:sp>
      </p:grpSp>
      <p:sp>
        <p:nvSpPr>
          <p:cNvPr id="21512" name="TextBox 21"/>
          <p:cNvSpPr txBox="1">
            <a:spLocks noChangeArrowheads="1"/>
          </p:cNvSpPr>
          <p:nvPr/>
        </p:nvSpPr>
        <p:spPr bwMode="auto">
          <a:xfrm>
            <a:off x="142875" y="1089025"/>
            <a:ext cx="8821738" cy="1430338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ru-RU" u="sng"/>
              <a:t>Проблема композиции</a:t>
            </a:r>
            <a:r>
              <a:rPr lang="ru-RU" b="0"/>
              <a:t>:	</a:t>
            </a:r>
          </a:p>
          <a:p>
            <a:pPr>
              <a:spcBef>
                <a:spcPts val="600"/>
              </a:spcBef>
            </a:pPr>
            <a:r>
              <a:rPr lang="ru-RU" b="0"/>
              <a:t>композиция конформных реализаций </a:t>
            </a:r>
            <a:r>
              <a:rPr lang="ru-RU" i="1"/>
              <a:t>НЕ</a:t>
            </a:r>
            <a:r>
              <a:rPr lang="ru-RU" b="0"/>
              <a:t> конформна композиции спецификаций</a:t>
            </a:r>
          </a:p>
          <a:p>
            <a:pPr>
              <a:spcBef>
                <a:spcPts val="600"/>
              </a:spcBef>
            </a:pPr>
            <a:r>
              <a:rPr lang="ru-RU" u="sng"/>
              <a:t>Проблема асинхронного тестирования</a:t>
            </a:r>
            <a:r>
              <a:rPr lang="ru-RU" b="0"/>
              <a:t>:</a:t>
            </a:r>
          </a:p>
          <a:p>
            <a:pPr>
              <a:spcBef>
                <a:spcPts val="600"/>
              </a:spcBef>
            </a:pPr>
            <a:r>
              <a:rPr lang="ru-RU" b="0"/>
              <a:t>асинхронные тесты ловят «ложные» ошибки. </a:t>
            </a:r>
          </a:p>
        </p:txBody>
      </p:sp>
      <p:sp>
        <p:nvSpPr>
          <p:cNvPr id="14" name="Блок-схема: альтернативный процесс 41"/>
          <p:cNvSpPr>
            <a:spLocks noChangeArrowheads="1"/>
          </p:cNvSpPr>
          <p:nvPr/>
        </p:nvSpPr>
        <p:spPr bwMode="auto">
          <a:xfrm>
            <a:off x="7272338" y="1866900"/>
            <a:ext cx="1604962" cy="612775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b="0" dirty="0">
                <a:latin typeface="Times New Roman" pitchFamily="18" charset="0"/>
                <a:cs typeface="Times New Roman" pitchFamily="18" charset="0"/>
              </a:rPr>
              <a:t>non preservation</a:t>
            </a:r>
          </a:p>
          <a:p>
            <a:pPr algn="ctr">
              <a:defRPr/>
            </a:pPr>
            <a:r>
              <a:rPr lang="en-US" b="0" dirty="0">
                <a:latin typeface="Times New Roman" pitchFamily="18" charset="0"/>
                <a:cs typeface="Times New Roman" pitchFamily="18" charset="0"/>
              </a:rPr>
              <a:t>of conformance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4" name="TextBox 21"/>
          <p:cNvSpPr txBox="1">
            <a:spLocks noChangeArrowheads="1"/>
          </p:cNvSpPr>
          <p:nvPr/>
        </p:nvSpPr>
        <p:spPr bwMode="auto">
          <a:xfrm>
            <a:off x="531813" y="2744788"/>
            <a:ext cx="7856537" cy="9239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0" u="sng"/>
              <a:t>Причина</a:t>
            </a:r>
            <a:r>
              <a:rPr lang="ru-RU" b="0"/>
              <a:t>: различие в уровнях абстракции конформности и композиции:</a:t>
            </a:r>
          </a:p>
          <a:p>
            <a:pPr lvl="3"/>
            <a:r>
              <a:rPr lang="ru-RU" b="0"/>
              <a:t>конформность использует только трассы,</a:t>
            </a:r>
          </a:p>
          <a:p>
            <a:pPr lvl="3"/>
            <a:r>
              <a:rPr lang="ru-RU" b="0"/>
              <a:t>композиция использует состояния.</a:t>
            </a:r>
          </a:p>
        </p:txBody>
      </p:sp>
      <p:sp>
        <p:nvSpPr>
          <p:cNvPr id="21515" name="TextBox 21"/>
          <p:cNvSpPr txBox="1">
            <a:spLocks noChangeArrowheads="1"/>
          </p:cNvSpPr>
          <p:nvPr/>
        </p:nvSpPr>
        <p:spPr bwMode="auto">
          <a:xfrm>
            <a:off x="127000" y="3860800"/>
            <a:ext cx="8874125" cy="646113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0"/>
              <a:t>На трассах наблюдений </a:t>
            </a:r>
            <a:r>
              <a:rPr lang="ru-RU" b="0" i="1" u="sng"/>
              <a:t>нельзя</a:t>
            </a:r>
            <a:r>
              <a:rPr lang="ru-RU" b="0"/>
              <a:t> определить композицию с </a:t>
            </a:r>
            <a:r>
              <a:rPr lang="ru-RU" i="1"/>
              <a:t>аддитивностью</a:t>
            </a:r>
            <a:r>
              <a:rPr lang="ru-RU" b="0"/>
              <a:t>:</a:t>
            </a:r>
          </a:p>
          <a:p>
            <a:r>
              <a:rPr lang="ru-RU" b="0"/>
              <a:t>множество трасс композиции </a:t>
            </a:r>
            <a:r>
              <a:rPr lang="en-US" b="0"/>
              <a:t>LTS</a:t>
            </a:r>
            <a:r>
              <a:rPr lang="ru-RU" b="0"/>
              <a:t> = множество всех попарных композиций трасс</a:t>
            </a:r>
          </a:p>
        </p:txBody>
      </p:sp>
      <p:sp>
        <p:nvSpPr>
          <p:cNvPr id="21516" name="TextBox 21"/>
          <p:cNvSpPr txBox="1">
            <a:spLocks noChangeArrowheads="1"/>
          </p:cNvSpPr>
          <p:nvPr/>
        </p:nvSpPr>
        <p:spPr bwMode="auto">
          <a:xfrm>
            <a:off x="71438" y="4652963"/>
            <a:ext cx="6170612" cy="646112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ym typeface="Symbol" pitchFamily="18" charset="2"/>
              </a:rPr>
              <a:t>-трассы</a:t>
            </a:r>
            <a:r>
              <a:rPr lang="ru-RU" b="0">
                <a:sym typeface="Symbol" pitchFamily="18" charset="2"/>
              </a:rPr>
              <a:t> – похожи на трассы готовности (</a:t>
            </a:r>
            <a:r>
              <a:rPr lang="en-US" b="0" i="1">
                <a:sym typeface="Symbol" pitchFamily="18" charset="2"/>
              </a:rPr>
              <a:t>ready traces</a:t>
            </a:r>
            <a:r>
              <a:rPr lang="en-US" b="0">
                <a:sym typeface="Symbol" pitchFamily="18" charset="2"/>
              </a:rPr>
              <a:t>)</a:t>
            </a:r>
            <a:r>
              <a:rPr lang="ru-RU" b="0">
                <a:sym typeface="Symbol" pitchFamily="18" charset="2"/>
              </a:rPr>
              <a:t>.</a:t>
            </a:r>
          </a:p>
          <a:p>
            <a:r>
              <a:rPr lang="ru-RU" b="0">
                <a:sym typeface="Symbol" pitchFamily="18" charset="2"/>
              </a:rPr>
              <a:t>Трассы наблюдений вычисляются по -трассам.</a:t>
            </a:r>
            <a:endParaRPr lang="ru-RU" b="0"/>
          </a:p>
        </p:txBody>
      </p:sp>
      <p:sp>
        <p:nvSpPr>
          <p:cNvPr id="22" name="Блок-схема: альтернативный процесс 41"/>
          <p:cNvSpPr>
            <a:spLocks noChangeArrowheads="1"/>
          </p:cNvSpPr>
          <p:nvPr/>
        </p:nvSpPr>
        <p:spPr bwMode="auto">
          <a:xfrm>
            <a:off x="6900863" y="4670425"/>
            <a:ext cx="2027237" cy="612775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промежуточный</a:t>
            </a:r>
          </a:p>
          <a:p>
            <a:pPr algn="ctr">
              <a:defRPr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уровень абстракции</a:t>
            </a:r>
          </a:p>
        </p:txBody>
      </p:sp>
      <p:cxnSp>
        <p:nvCxnSpPr>
          <p:cNvPr id="23" name="Прямая со стрелкой 47"/>
          <p:cNvCxnSpPr>
            <a:cxnSpLocks noChangeShapeType="1"/>
            <a:stCxn id="22" idx="1"/>
            <a:endCxn id="21516" idx="3"/>
          </p:cNvCxnSpPr>
          <p:nvPr/>
        </p:nvCxnSpPr>
        <p:spPr bwMode="auto">
          <a:xfrm rot="10800000" flipV="1">
            <a:off x="6242050" y="4976813"/>
            <a:ext cx="658813" cy="0"/>
          </a:xfrm>
          <a:prstGeom prst="curvedConnector3">
            <a:avLst>
              <a:gd name="adj1" fmla="val 50000"/>
            </a:avLst>
          </a:prstGeom>
          <a:noFill/>
          <a:ln w="50800" algn="ctr">
            <a:solidFill>
              <a:schemeClr val="bg1">
                <a:lumMod val="50000"/>
              </a:schemeClr>
            </a:solidFill>
            <a:round/>
            <a:headEnd/>
            <a:tailEnd type="stealth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F6D8B112-EDB5-4452-A1B2-365B804C5415}" type="slidenum">
              <a:rPr lang="ru-RU" smtClean="0">
                <a:solidFill>
                  <a:schemeClr val="bg2"/>
                </a:solidFill>
              </a:rPr>
              <a:pPr/>
              <a:t>21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22531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22532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22533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\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-семантика: Удаление неконформных трасс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5" name="TextBox 21"/>
          <p:cNvSpPr txBox="1">
            <a:spLocks noChangeArrowheads="1"/>
          </p:cNvSpPr>
          <p:nvPr/>
        </p:nvSpPr>
        <p:spPr bwMode="auto">
          <a:xfrm>
            <a:off x="611188" y="1052513"/>
            <a:ext cx="5116512" cy="4000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b="0"/>
              <a:t>Ненаблюдаемые отказы в спецификации</a:t>
            </a:r>
          </a:p>
        </p:txBody>
      </p:sp>
      <p:sp>
        <p:nvSpPr>
          <p:cNvPr id="22536" name="TextBox 21"/>
          <p:cNvSpPr txBox="1">
            <a:spLocks noChangeArrowheads="1"/>
          </p:cNvSpPr>
          <p:nvPr/>
        </p:nvSpPr>
        <p:spPr bwMode="auto">
          <a:xfrm>
            <a:off x="1016000" y="1736725"/>
            <a:ext cx="4294188" cy="4000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b="0"/>
              <a:t>Нерефлексивность конформности</a:t>
            </a:r>
          </a:p>
        </p:txBody>
      </p:sp>
      <p:sp>
        <p:nvSpPr>
          <p:cNvPr id="22537" name="TextBox 21"/>
          <p:cNvSpPr txBox="1">
            <a:spLocks noChangeArrowheads="1"/>
          </p:cNvSpPr>
          <p:nvPr/>
        </p:nvSpPr>
        <p:spPr bwMode="auto">
          <a:xfrm>
            <a:off x="666750" y="2420938"/>
            <a:ext cx="4992688" cy="4000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b="0"/>
              <a:t>Неконформные трассы в спецификации</a:t>
            </a:r>
          </a:p>
        </p:txBody>
      </p:sp>
      <p:sp>
        <p:nvSpPr>
          <p:cNvPr id="22538" name="TextBox 21"/>
          <p:cNvSpPr txBox="1">
            <a:spLocks noChangeArrowheads="1"/>
          </p:cNvSpPr>
          <p:nvPr/>
        </p:nvSpPr>
        <p:spPr bwMode="auto">
          <a:xfrm>
            <a:off x="468313" y="3105150"/>
            <a:ext cx="5394325" cy="4000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b="0"/>
              <a:t>Эти трассы не нужны для генерации тестов</a:t>
            </a:r>
          </a:p>
        </p:txBody>
      </p:sp>
      <p:cxnSp>
        <p:nvCxnSpPr>
          <p:cNvPr id="22539" name="Прямая со стрелкой 11"/>
          <p:cNvCxnSpPr>
            <a:cxnSpLocks noChangeShapeType="1"/>
            <a:stCxn id="22535" idx="2"/>
            <a:endCxn id="22536" idx="0"/>
          </p:cNvCxnSpPr>
          <p:nvPr/>
        </p:nvCxnSpPr>
        <p:spPr bwMode="auto">
          <a:xfrm flipH="1">
            <a:off x="3163888" y="1452563"/>
            <a:ext cx="4762" cy="284162"/>
          </a:xfrm>
          <a:prstGeom prst="straightConnector1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arrow" w="med" len="med"/>
          </a:ln>
        </p:spPr>
      </p:cxnSp>
      <p:cxnSp>
        <p:nvCxnSpPr>
          <p:cNvPr id="22540" name="Прямая со стрелкой 11"/>
          <p:cNvCxnSpPr>
            <a:cxnSpLocks noChangeShapeType="1"/>
            <a:stCxn id="22536" idx="2"/>
            <a:endCxn id="22537" idx="0"/>
          </p:cNvCxnSpPr>
          <p:nvPr/>
        </p:nvCxnSpPr>
        <p:spPr bwMode="auto">
          <a:xfrm flipH="1">
            <a:off x="3163888" y="2136775"/>
            <a:ext cx="0" cy="284163"/>
          </a:xfrm>
          <a:prstGeom prst="straightConnector1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arrow" w="med" len="med"/>
          </a:ln>
        </p:spPr>
      </p:cxnSp>
      <p:cxnSp>
        <p:nvCxnSpPr>
          <p:cNvPr id="22541" name="Прямая со стрелкой 11"/>
          <p:cNvCxnSpPr>
            <a:cxnSpLocks noChangeShapeType="1"/>
            <a:stCxn id="22537" idx="2"/>
            <a:endCxn id="22538" idx="0"/>
          </p:cNvCxnSpPr>
          <p:nvPr/>
        </p:nvCxnSpPr>
        <p:spPr bwMode="auto">
          <a:xfrm>
            <a:off x="3163888" y="2820988"/>
            <a:ext cx="1587" cy="284162"/>
          </a:xfrm>
          <a:prstGeom prst="straightConnector1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arrow" w="med" len="med"/>
          </a:ln>
        </p:spPr>
      </p:cxnSp>
      <p:sp>
        <p:nvSpPr>
          <p:cNvPr id="22542" name="TextBox 21"/>
          <p:cNvSpPr txBox="1">
            <a:spLocks noChangeArrowheads="1"/>
          </p:cNvSpPr>
          <p:nvPr/>
        </p:nvSpPr>
        <p:spPr bwMode="auto">
          <a:xfrm>
            <a:off x="1079500" y="3935413"/>
            <a:ext cx="7051675" cy="1077912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b="0"/>
              <a:t>Пополнение удаляет ненаблюдаемые отказы.</a:t>
            </a:r>
          </a:p>
          <a:p>
            <a:pPr>
              <a:spcBef>
                <a:spcPts val="600"/>
              </a:spcBef>
            </a:pPr>
            <a:r>
              <a:rPr lang="ru-RU" u="sng"/>
              <a:t>НО</a:t>
            </a:r>
            <a:r>
              <a:rPr lang="ru-RU" b="0"/>
              <a:t>: из-за расширения алфавита </a:t>
            </a:r>
            <a:r>
              <a:rPr lang="en-US" i="1"/>
              <a:t>L</a:t>
            </a:r>
            <a:r>
              <a:rPr lang="ru-RU" b="0"/>
              <a:t> возникают трассы,</a:t>
            </a:r>
          </a:p>
          <a:p>
            <a:pPr>
              <a:spcBef>
                <a:spcPts val="600"/>
              </a:spcBef>
            </a:pPr>
            <a:r>
              <a:rPr lang="ru-RU" b="0"/>
              <a:t>которые неконформны для реализаций в исходном алфавите </a:t>
            </a:r>
            <a:r>
              <a:rPr lang="en-US" i="1"/>
              <a:t>L</a:t>
            </a:r>
            <a:r>
              <a:rPr lang="ru-RU" b="0"/>
              <a:t>.</a:t>
            </a:r>
          </a:p>
        </p:txBody>
      </p:sp>
      <p:sp>
        <p:nvSpPr>
          <p:cNvPr id="22543" name="TextBox 21"/>
          <p:cNvSpPr txBox="1">
            <a:spLocks noChangeArrowheads="1"/>
          </p:cNvSpPr>
          <p:nvPr/>
        </p:nvSpPr>
        <p:spPr bwMode="auto">
          <a:xfrm>
            <a:off x="503238" y="5297488"/>
            <a:ext cx="7316787" cy="7239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b="0"/>
              <a:t>Дополнительное преобразование удаляет неконформные трассы.</a:t>
            </a:r>
          </a:p>
          <a:p>
            <a:pPr>
              <a:spcBef>
                <a:spcPts val="600"/>
              </a:spcBef>
            </a:pPr>
            <a:r>
              <a:rPr lang="ru-RU" b="0"/>
              <a:t>Для </a:t>
            </a:r>
            <a:r>
              <a:rPr lang="en-US" i="1"/>
              <a:t>ioco</a:t>
            </a:r>
            <a:r>
              <a:rPr lang="ru-RU" b="0"/>
              <a:t> – упрощённый вариант такого преобразования.</a:t>
            </a:r>
          </a:p>
        </p:txBody>
      </p:sp>
      <p:sp>
        <p:nvSpPr>
          <p:cNvPr id="36" name="Блок-схема: альтернативный процесс 41"/>
          <p:cNvSpPr>
            <a:spLocks noChangeArrowheads="1"/>
          </p:cNvSpPr>
          <p:nvPr/>
        </p:nvSpPr>
        <p:spPr bwMode="auto">
          <a:xfrm>
            <a:off x="6213475" y="1392238"/>
            <a:ext cx="2800350" cy="2144712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В спецификации</a:t>
            </a:r>
            <a:br>
              <a:rPr lang="ru-RU" b="0" dirty="0">
                <a:latin typeface="Times New Roman" pitchFamily="18" charset="0"/>
                <a:cs typeface="Times New Roman" pitchFamily="18" charset="0"/>
              </a:rPr>
            </a:br>
            <a:r>
              <a:rPr lang="ru-RU" b="0" dirty="0">
                <a:latin typeface="Times New Roman" pitchFamily="18" charset="0"/>
                <a:cs typeface="Times New Roman" pitchFamily="18" charset="0"/>
              </a:rPr>
              <a:t>могут быть даже</a:t>
            </a:r>
            <a:br>
              <a:rPr lang="ru-RU" b="0" dirty="0">
                <a:latin typeface="Times New Roman" pitchFamily="18" charset="0"/>
                <a:cs typeface="Times New Roman" pitchFamily="18" charset="0"/>
              </a:rPr>
            </a:br>
            <a:r>
              <a:rPr lang="ru-RU" b="0" dirty="0">
                <a:latin typeface="Times New Roman" pitchFamily="18" charset="0"/>
                <a:cs typeface="Times New Roman" pitchFamily="18" charset="0"/>
              </a:rPr>
              <a:t>неактуальные трассы,</a:t>
            </a:r>
            <a:br>
              <a:rPr lang="ru-RU" b="0" dirty="0">
                <a:latin typeface="Times New Roman" pitchFamily="18" charset="0"/>
                <a:cs typeface="Times New Roman" pitchFamily="18" charset="0"/>
              </a:rPr>
            </a:br>
            <a:r>
              <a:rPr lang="ru-RU" b="0" dirty="0">
                <a:latin typeface="Times New Roman" pitchFamily="18" charset="0"/>
                <a:cs typeface="Times New Roman" pitchFamily="18" charset="0"/>
              </a:rPr>
              <a:t>т.е. трассы, которых нет</a:t>
            </a:r>
            <a:br>
              <a:rPr lang="ru-RU" b="0" dirty="0">
                <a:latin typeface="Times New Roman" pitchFamily="18" charset="0"/>
                <a:cs typeface="Times New Roman" pitchFamily="18" charset="0"/>
              </a:rPr>
            </a:br>
            <a:r>
              <a:rPr lang="ru-RU" b="0" dirty="0">
                <a:latin typeface="Times New Roman" pitchFamily="18" charset="0"/>
                <a:cs typeface="Times New Roman" pitchFamily="18" charset="0"/>
              </a:rPr>
              <a:t>в безопасно-тестируемых</a:t>
            </a:r>
            <a:br>
              <a:rPr lang="ru-RU" b="0" dirty="0">
                <a:latin typeface="Times New Roman" pitchFamily="18" charset="0"/>
                <a:cs typeface="Times New Roman" pitchFamily="18" charset="0"/>
              </a:rPr>
            </a:br>
            <a:r>
              <a:rPr lang="ru-RU" b="0" dirty="0">
                <a:latin typeface="Times New Roman" pitchFamily="18" charset="0"/>
                <a:cs typeface="Times New Roman" pitchFamily="18" charset="0"/>
              </a:rPr>
              <a:t>реализациях,</a:t>
            </a:r>
            <a:br>
              <a:rPr lang="ru-RU" b="0" dirty="0">
                <a:latin typeface="Times New Roman" pitchFamily="18" charset="0"/>
                <a:cs typeface="Times New Roman" pitchFamily="18" charset="0"/>
              </a:rPr>
            </a:br>
            <a:r>
              <a:rPr lang="ru-RU" b="0" dirty="0">
                <a:latin typeface="Times New Roman" pitchFamily="18" charset="0"/>
                <a:cs typeface="Times New Roman" pitchFamily="18" charset="0"/>
              </a:rPr>
              <a:t>а не только в конформных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74FFDCBD-D1FF-4FD3-90CB-BE1CAC95BC73}" type="slidenum">
              <a:rPr lang="ru-RU" smtClean="0">
                <a:solidFill>
                  <a:schemeClr val="bg2"/>
                </a:solidFill>
              </a:rPr>
              <a:pPr/>
              <a:t>22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23555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23556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23557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\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-семантика: Финальная модель спецификации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9" name="TextBox 21"/>
          <p:cNvSpPr txBox="1">
            <a:spLocks noChangeArrowheads="1"/>
          </p:cNvSpPr>
          <p:nvPr/>
        </p:nvSpPr>
        <p:spPr bwMode="auto">
          <a:xfrm>
            <a:off x="358775" y="1016000"/>
            <a:ext cx="7626350" cy="7239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b="0" u="sng"/>
              <a:t>Недостатки </a:t>
            </a:r>
            <a:r>
              <a:rPr lang="en-US" b="0" u="sng"/>
              <a:t>LTS</a:t>
            </a:r>
            <a:r>
              <a:rPr lang="ru-RU" b="0" u="sng"/>
              <a:t>-модели с точки зрения генерации тестов</a:t>
            </a:r>
            <a:r>
              <a:rPr lang="ru-RU" b="0"/>
              <a:t>:</a:t>
            </a:r>
          </a:p>
          <a:p>
            <a:pPr>
              <a:spcBef>
                <a:spcPts val="600"/>
              </a:spcBef>
            </a:pPr>
            <a:r>
              <a:rPr lang="ru-RU" b="0"/>
              <a:t>1) недетерминизм </a:t>
            </a:r>
            <a:r>
              <a:rPr lang="en-US" b="0"/>
              <a:t>LTS</a:t>
            </a:r>
            <a:r>
              <a:rPr lang="ru-RU" b="0"/>
              <a:t>-спецификации, 2) отдельное задание </a:t>
            </a:r>
            <a:r>
              <a:rPr lang="en-US"/>
              <a:t>safe_by</a:t>
            </a:r>
            <a:endParaRPr lang="ru-RU"/>
          </a:p>
        </p:txBody>
      </p:sp>
      <p:sp>
        <p:nvSpPr>
          <p:cNvPr id="23560" name="TextBox 21"/>
          <p:cNvSpPr txBox="1">
            <a:spLocks noChangeArrowheads="1"/>
          </p:cNvSpPr>
          <p:nvPr/>
        </p:nvSpPr>
        <p:spPr bwMode="auto">
          <a:xfrm>
            <a:off x="358775" y="1881188"/>
            <a:ext cx="6934200" cy="10001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b="0" u="sng"/>
              <a:t>Причина недетерминизма</a:t>
            </a:r>
            <a:r>
              <a:rPr lang="ru-RU" b="0"/>
              <a:t>: отказы – не символы на переходах.</a:t>
            </a:r>
          </a:p>
          <a:p>
            <a:pPr lvl="1">
              <a:spcBef>
                <a:spcPts val="600"/>
              </a:spcBef>
            </a:pPr>
            <a:r>
              <a:rPr lang="ru-RU" b="0"/>
              <a:t>Если трассы продолжается отказом </a:t>
            </a:r>
            <a:r>
              <a:rPr lang="en-US" b="0" i="1"/>
              <a:t>P</a:t>
            </a:r>
            <a:r>
              <a:rPr lang="ru-RU" b="0"/>
              <a:t> и действием </a:t>
            </a:r>
            <a:r>
              <a:rPr lang="en-US" b="0" i="1"/>
              <a:t>a</a:t>
            </a:r>
            <a:r>
              <a:rPr lang="en-US" b="0">
                <a:sym typeface="Symbol" pitchFamily="18" charset="2"/>
              </a:rPr>
              <a:t></a:t>
            </a:r>
            <a:r>
              <a:rPr lang="en-US" b="0" i="1">
                <a:sym typeface="Symbol" pitchFamily="18" charset="2"/>
              </a:rPr>
              <a:t>P</a:t>
            </a:r>
            <a:r>
              <a:rPr lang="ru-RU" b="0"/>
              <a:t>,</a:t>
            </a:r>
            <a:br>
              <a:rPr lang="ru-RU" b="0"/>
            </a:br>
            <a:r>
              <a:rPr lang="ru-RU" b="0"/>
              <a:t>она не может закончиться в одном состоянии.</a:t>
            </a:r>
            <a:endParaRPr lang="ru-RU"/>
          </a:p>
        </p:txBody>
      </p:sp>
      <p:sp>
        <p:nvSpPr>
          <p:cNvPr id="23561" name="TextBox 21"/>
          <p:cNvSpPr txBox="1">
            <a:spLocks noChangeArrowheads="1"/>
          </p:cNvSpPr>
          <p:nvPr/>
        </p:nvSpPr>
        <p:spPr bwMode="auto">
          <a:xfrm>
            <a:off x="358775" y="3033713"/>
            <a:ext cx="7856538" cy="1106487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en-US" b="0" u="sng"/>
              <a:t>RTS (</a:t>
            </a:r>
            <a:r>
              <a:rPr lang="en-US" b="0" i="1" u="sng"/>
              <a:t>Refusal Transition System</a:t>
            </a:r>
            <a:r>
              <a:rPr lang="en-US" b="0" u="sng"/>
              <a:t>)</a:t>
            </a:r>
            <a:r>
              <a:rPr lang="ru-RU" b="0"/>
              <a:t>:</a:t>
            </a:r>
          </a:p>
          <a:p>
            <a:pPr>
              <a:spcBef>
                <a:spcPts val="600"/>
              </a:spcBef>
            </a:pPr>
            <a:r>
              <a:rPr lang="ru-RU" b="0"/>
              <a:t>детерминированная </a:t>
            </a:r>
            <a:r>
              <a:rPr lang="en-US" b="0"/>
              <a:t>LTS</a:t>
            </a:r>
            <a:r>
              <a:rPr lang="ru-RU" b="0"/>
              <a:t> в алфавите действий и </a:t>
            </a:r>
            <a:r>
              <a:rPr lang="en-US" i="1"/>
              <a:t>R</a:t>
            </a:r>
            <a:r>
              <a:rPr lang="ru-RU" b="0"/>
              <a:t>-отказов (</a:t>
            </a:r>
            <a:r>
              <a:rPr lang="en-US" i="1"/>
              <a:t>L</a:t>
            </a:r>
            <a:r>
              <a:rPr lang="en-US" b="0">
                <a:sym typeface="Symbol" pitchFamily="18" charset="2"/>
              </a:rPr>
              <a:t></a:t>
            </a:r>
            <a:r>
              <a:rPr lang="en-US" i="1">
                <a:sym typeface="Symbol" pitchFamily="18" charset="2"/>
              </a:rPr>
              <a:t>R</a:t>
            </a:r>
            <a:r>
              <a:rPr lang="ru-RU" b="0"/>
              <a:t>).</a:t>
            </a:r>
          </a:p>
          <a:p>
            <a:pPr>
              <a:spcBef>
                <a:spcPts val="600"/>
              </a:spcBef>
            </a:pPr>
            <a:r>
              <a:rPr lang="ru-RU" b="0"/>
              <a:t>А также: </a:t>
            </a:r>
            <a:r>
              <a:rPr lang="ru-RU" sz="2000">
                <a:sym typeface="Symbol" pitchFamily="18" charset="2"/>
              </a:rPr>
              <a:t></a:t>
            </a:r>
            <a:r>
              <a:rPr lang="ru-RU" b="0">
                <a:sym typeface="Symbol" pitchFamily="18" charset="2"/>
              </a:rPr>
              <a:t>-</a:t>
            </a:r>
            <a:r>
              <a:rPr lang="ru-RU" b="0"/>
              <a:t>переходы (по </a:t>
            </a:r>
            <a:r>
              <a:rPr lang="ru-RU" b="0" i="1"/>
              <a:t>разрушению</a:t>
            </a:r>
            <a:r>
              <a:rPr lang="ru-RU" b="0"/>
              <a:t>) и </a:t>
            </a:r>
            <a:r>
              <a:rPr lang="ru-RU" sz="2000">
                <a:sym typeface="Symbol" pitchFamily="18" charset="2"/>
              </a:rPr>
              <a:t></a:t>
            </a:r>
            <a:r>
              <a:rPr lang="ru-RU" b="0">
                <a:sym typeface="Symbol" pitchFamily="18" charset="2"/>
              </a:rPr>
              <a:t>-переходы (по </a:t>
            </a:r>
            <a:r>
              <a:rPr lang="ru-RU" b="0" i="1">
                <a:sym typeface="Symbol" pitchFamily="18" charset="2"/>
              </a:rPr>
              <a:t>дивергенции</a:t>
            </a:r>
            <a:r>
              <a:rPr lang="ru-RU" b="0">
                <a:sym typeface="Symbol" pitchFamily="18" charset="2"/>
              </a:rPr>
              <a:t>).</a:t>
            </a:r>
            <a:endParaRPr lang="ru-RU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07950" y="4298950"/>
            <a:ext cx="8964613" cy="2078038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ru-RU" b="0" u="sng" dirty="0"/>
              <a:t>Финальная </a:t>
            </a:r>
            <a:r>
              <a:rPr lang="en-US" b="0" u="sng" dirty="0"/>
              <a:t>RTS</a:t>
            </a:r>
            <a:r>
              <a:rPr lang="ru-RU" b="0" dirty="0"/>
              <a:t>:</a:t>
            </a:r>
            <a:r>
              <a:rPr lang="en-US" b="0" dirty="0"/>
              <a:t> </a:t>
            </a:r>
            <a:r>
              <a:rPr lang="ru-RU" b="0" dirty="0"/>
              <a:t>переходы по </a:t>
            </a:r>
            <a:r>
              <a:rPr lang="en-US" i="1" dirty="0"/>
              <a:t>Q</a:t>
            </a:r>
            <a:r>
              <a:rPr lang="ru-RU" b="0" dirty="0"/>
              <a:t>-отказам для задания </a:t>
            </a:r>
            <a:r>
              <a:rPr lang="en-US" dirty="0" err="1"/>
              <a:t>safe_by</a:t>
            </a:r>
            <a:r>
              <a:rPr lang="ru-RU" b="0" dirty="0"/>
              <a:t> в самой </a:t>
            </a:r>
            <a:r>
              <a:rPr lang="en-US" b="0" dirty="0"/>
              <a:t>LTS</a:t>
            </a:r>
            <a:r>
              <a:rPr lang="ru-RU" b="0" dirty="0"/>
              <a:t>.</a:t>
            </a:r>
          </a:p>
          <a:p>
            <a:pPr>
              <a:spcBef>
                <a:spcPts val="600"/>
              </a:spcBef>
              <a:defRPr/>
            </a:pPr>
            <a:r>
              <a:rPr lang="ru-RU" b="0" dirty="0"/>
              <a:t>Два выделенных состояния: </a:t>
            </a:r>
            <a:r>
              <a:rPr lang="ru-RU" sz="2000" dirty="0">
                <a:sym typeface="Symbol"/>
              </a:rPr>
              <a:t></a:t>
            </a:r>
            <a:r>
              <a:rPr lang="ru-RU" b="0" dirty="0">
                <a:sym typeface="Symbol"/>
              </a:rPr>
              <a:t> и </a:t>
            </a:r>
            <a:r>
              <a:rPr lang="ru-RU" sz="2000" dirty="0">
                <a:sym typeface="Symbol"/>
              </a:rPr>
              <a:t></a:t>
            </a:r>
            <a:r>
              <a:rPr lang="ru-RU" b="0" dirty="0">
                <a:sym typeface="Symbol"/>
              </a:rPr>
              <a:t>.</a:t>
            </a:r>
            <a:r>
              <a:rPr lang="en-US" b="0" dirty="0">
                <a:sym typeface="Symbol"/>
              </a:rPr>
              <a:t> </a:t>
            </a:r>
            <a:r>
              <a:rPr lang="ru-RU" b="0" dirty="0">
                <a:sym typeface="Symbol"/>
              </a:rPr>
              <a:t>Плюс переходы по ненаблюдаемым отказам.</a:t>
            </a:r>
            <a:endParaRPr lang="ru-RU" b="0" dirty="0"/>
          </a:p>
          <a:p>
            <a:pPr marL="342900" indent="-342900">
              <a:spcBef>
                <a:spcPts val="0"/>
              </a:spcBef>
              <a:buFontTx/>
              <a:buAutoNum type="arabicParenR"/>
              <a:defRPr/>
            </a:pPr>
            <a:r>
              <a:rPr lang="ru-RU" b="0" dirty="0"/>
              <a:t>Детерминизм.</a:t>
            </a:r>
          </a:p>
          <a:p>
            <a:pPr marL="342900" indent="-342900">
              <a:spcBef>
                <a:spcPts val="600"/>
              </a:spcBef>
              <a:buFontTx/>
              <a:buAutoNum type="arabicParenR"/>
              <a:defRPr/>
            </a:pPr>
            <a:r>
              <a:rPr lang="ru-RU" b="0" dirty="0">
                <a:sym typeface="Symbol"/>
              </a:rPr>
              <a:t>Трасса безопасна, если она не заканчивается в </a:t>
            </a:r>
            <a:r>
              <a:rPr lang="ru-RU" sz="2000" dirty="0">
                <a:sym typeface="Symbol"/>
              </a:rPr>
              <a:t></a:t>
            </a:r>
            <a:r>
              <a:rPr lang="ru-RU" b="0" dirty="0">
                <a:sym typeface="Symbol"/>
              </a:rPr>
              <a:t> и </a:t>
            </a:r>
            <a:r>
              <a:rPr lang="ru-RU" sz="2000" dirty="0">
                <a:sym typeface="Symbol"/>
              </a:rPr>
              <a:t></a:t>
            </a:r>
            <a:r>
              <a:rPr lang="ru-RU" b="0" dirty="0">
                <a:sym typeface="Symbol"/>
              </a:rPr>
              <a:t>.</a:t>
            </a:r>
            <a:endParaRPr lang="ru-RU" dirty="0"/>
          </a:p>
          <a:p>
            <a:pPr marL="342900" indent="-342900">
              <a:spcBef>
                <a:spcPts val="600"/>
              </a:spcBef>
              <a:buFontTx/>
              <a:buAutoNum type="arabicParenR"/>
              <a:defRPr/>
            </a:pPr>
            <a:r>
              <a:rPr lang="ru-RU" b="0" dirty="0"/>
              <a:t>Тестовое воздействие </a:t>
            </a:r>
            <a:r>
              <a:rPr lang="en-US" b="0" i="1" dirty="0"/>
              <a:t>P</a:t>
            </a:r>
            <a:r>
              <a:rPr lang="ru-RU" b="0" dirty="0"/>
              <a:t> безопасно после трассы, если её конечное состояние отлично от </a:t>
            </a:r>
            <a:r>
              <a:rPr lang="ru-RU" sz="2000" dirty="0">
                <a:sym typeface="Symbol"/>
              </a:rPr>
              <a:t></a:t>
            </a:r>
            <a:r>
              <a:rPr lang="ru-RU" b="0" dirty="0">
                <a:sym typeface="Symbol"/>
              </a:rPr>
              <a:t> и </a:t>
            </a:r>
            <a:r>
              <a:rPr lang="ru-RU" sz="2000" dirty="0">
                <a:sym typeface="Symbol"/>
              </a:rPr>
              <a:t></a:t>
            </a:r>
            <a:r>
              <a:rPr lang="ru-RU" b="0" dirty="0">
                <a:sym typeface="Symbol"/>
              </a:rPr>
              <a:t>, в нём нет </a:t>
            </a:r>
            <a:r>
              <a:rPr lang="ru-RU" sz="2000" dirty="0">
                <a:sym typeface="Symbol"/>
              </a:rPr>
              <a:t></a:t>
            </a:r>
            <a:r>
              <a:rPr lang="ru-RU" b="0" dirty="0">
                <a:sym typeface="Symbol"/>
              </a:rPr>
              <a:t>-перехода и, если </a:t>
            </a:r>
            <a:r>
              <a:rPr lang="en-US" b="0" i="1" dirty="0">
                <a:sym typeface="Symbol"/>
              </a:rPr>
              <a:t>P</a:t>
            </a:r>
            <a:r>
              <a:rPr lang="en-US" b="0" dirty="0">
                <a:sym typeface="Symbol"/>
              </a:rPr>
              <a:t></a:t>
            </a:r>
            <a:r>
              <a:rPr lang="en-US" i="1" dirty="0">
                <a:sym typeface="Symbol"/>
              </a:rPr>
              <a:t>Q</a:t>
            </a:r>
            <a:r>
              <a:rPr lang="ru-RU" b="0" dirty="0">
                <a:sym typeface="Symbol"/>
              </a:rPr>
              <a:t>, то нет </a:t>
            </a:r>
            <a:r>
              <a:rPr lang="en-US" b="0" dirty="0">
                <a:sym typeface="Symbol"/>
              </a:rPr>
              <a:t>P</a:t>
            </a:r>
            <a:r>
              <a:rPr lang="ru-RU" b="0" dirty="0">
                <a:sym typeface="Symbol"/>
              </a:rPr>
              <a:t>-перехода.</a:t>
            </a:r>
          </a:p>
        </p:txBody>
      </p:sp>
      <p:sp>
        <p:nvSpPr>
          <p:cNvPr id="23" name="Блок-схема: альтернативный процесс 41"/>
          <p:cNvSpPr>
            <a:spLocks noChangeArrowheads="1"/>
          </p:cNvSpPr>
          <p:nvPr/>
        </p:nvSpPr>
        <p:spPr bwMode="auto">
          <a:xfrm>
            <a:off x="6911975" y="3068638"/>
            <a:ext cx="2108200" cy="306387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ru-RU" b="0" dirty="0" err="1">
                <a:latin typeface="Times New Roman" pitchFamily="18" charset="0"/>
                <a:cs typeface="Times New Roman" pitchFamily="18" charset="0"/>
              </a:rPr>
              <a:t>Детерминизация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dirty="0">
                <a:latin typeface="Times New Roman" pitchFamily="18" charset="0"/>
                <a:cs typeface="Times New Roman" pitchFamily="18" charset="0"/>
              </a:rPr>
              <a:t>LTS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69DF3DEE-CF65-45A7-9399-E3AE35715B17}" type="slidenum">
              <a:rPr lang="ru-RU" smtClean="0">
                <a:solidFill>
                  <a:schemeClr val="bg2"/>
                </a:solidFill>
              </a:rPr>
              <a:pPr/>
              <a:t>23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24579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24580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24581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Расширение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-модели: медиаторы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83" name="TextBox 21"/>
          <p:cNvSpPr txBox="1">
            <a:spLocks noChangeArrowheads="1"/>
          </p:cNvSpPr>
          <p:nvPr/>
        </p:nvSpPr>
        <p:spPr bwMode="auto">
          <a:xfrm>
            <a:off x="287338" y="1016000"/>
            <a:ext cx="8583612" cy="16319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b="0"/>
              <a:t>До сих пор реализация и спецификация рассматривались в </a:t>
            </a:r>
            <a:r>
              <a:rPr lang="ru-RU" b="0" u="sng"/>
              <a:t>одной</a:t>
            </a:r>
            <a:r>
              <a:rPr lang="ru-RU" b="0"/>
              <a:t> семантике.</a:t>
            </a:r>
          </a:p>
          <a:p>
            <a:pPr lvl="1">
              <a:spcBef>
                <a:spcPts val="600"/>
              </a:spcBef>
            </a:pPr>
            <a:r>
              <a:rPr lang="ru-RU" b="0" u="sng"/>
              <a:t>На практике это часто не так</a:t>
            </a:r>
            <a:r>
              <a:rPr lang="ru-RU" b="0"/>
              <a:t>: требуются преобразования</a:t>
            </a:r>
            <a:br>
              <a:rPr lang="ru-RU" b="0"/>
            </a:br>
            <a:r>
              <a:rPr lang="ru-RU" b="0"/>
              <a:t>спецификационных тестовых воздействий в реализационные</a:t>
            </a:r>
            <a:br>
              <a:rPr lang="ru-RU" b="0"/>
            </a:br>
            <a:r>
              <a:rPr lang="ru-RU" b="0"/>
              <a:t>и реализационных наблюдений в спецификационные.</a:t>
            </a:r>
          </a:p>
          <a:p>
            <a:pPr>
              <a:spcBef>
                <a:spcPts val="600"/>
              </a:spcBef>
            </a:pPr>
            <a:r>
              <a:rPr lang="ru-RU" b="0"/>
              <a:t>Это делает программа-медиатор.</a:t>
            </a:r>
            <a:endParaRPr lang="ru-RU"/>
          </a:p>
        </p:txBody>
      </p:sp>
      <p:sp>
        <p:nvSpPr>
          <p:cNvPr id="24584" name="TextBox 21"/>
          <p:cNvSpPr txBox="1">
            <a:spLocks noChangeArrowheads="1"/>
          </p:cNvSpPr>
          <p:nvPr/>
        </p:nvSpPr>
        <p:spPr bwMode="auto">
          <a:xfrm>
            <a:off x="179388" y="2852738"/>
            <a:ext cx="8821737" cy="1354137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/>
              <a:t>Тестирование с преобразованием семантик</a:t>
            </a:r>
          </a:p>
          <a:p>
            <a:pPr>
              <a:spcBef>
                <a:spcPts val="600"/>
              </a:spcBef>
            </a:pPr>
            <a:r>
              <a:rPr lang="ru-RU" b="0"/>
              <a:t>похоже на </a:t>
            </a:r>
            <a:r>
              <a:rPr lang="ru-RU" b="0" i="1"/>
              <a:t>тестирование в контексте</a:t>
            </a:r>
            <a:r>
              <a:rPr lang="ru-RU" b="0"/>
              <a:t>: опосредованно, но в той же семантике,</a:t>
            </a:r>
          </a:p>
          <a:p>
            <a:pPr>
              <a:spcBef>
                <a:spcPts val="600"/>
              </a:spcBef>
            </a:pPr>
            <a:r>
              <a:rPr lang="ru-RU" b="0"/>
              <a:t>похоже на </a:t>
            </a:r>
            <a:r>
              <a:rPr lang="ru-RU" b="0" i="1"/>
              <a:t>тестирование при факторизации</a:t>
            </a:r>
            <a:r>
              <a:rPr lang="ru-RU" b="0"/>
              <a:t>: тоже преобразование семантик,</a:t>
            </a:r>
          </a:p>
          <a:p>
            <a:pPr lvl="1"/>
            <a:r>
              <a:rPr lang="ru-RU" b="0"/>
              <a:t>но нужна фактор-гипотеза об эквивалентности состояний и переходов.</a:t>
            </a:r>
            <a:endParaRPr lang="ru-RU"/>
          </a:p>
        </p:txBody>
      </p:sp>
      <p:sp>
        <p:nvSpPr>
          <p:cNvPr id="24585" name="TextBox 21"/>
          <p:cNvSpPr txBox="1">
            <a:spLocks noChangeArrowheads="1"/>
          </p:cNvSpPr>
          <p:nvPr/>
        </p:nvSpPr>
        <p:spPr bwMode="auto">
          <a:xfrm>
            <a:off x="647700" y="4437063"/>
            <a:ext cx="7824788" cy="369887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b="0"/>
              <a:t>При тестировании с открытым состоянием: преобразование состояний.</a:t>
            </a:r>
            <a:endParaRPr lang="ru-RU"/>
          </a:p>
        </p:txBody>
      </p:sp>
      <p:sp>
        <p:nvSpPr>
          <p:cNvPr id="24586" name="TextBox 21"/>
          <p:cNvSpPr txBox="1">
            <a:spLocks noChangeArrowheads="1"/>
          </p:cNvSpPr>
          <p:nvPr/>
        </p:nvSpPr>
        <p:spPr bwMode="auto">
          <a:xfrm>
            <a:off x="647700" y="5013325"/>
            <a:ext cx="7418388" cy="12763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b="0"/>
              <a:t>При тестировании ограниченно недетерминированных реализаций</a:t>
            </a:r>
            <a:br>
              <a:rPr lang="ru-RU" b="0"/>
            </a:br>
            <a:r>
              <a:rPr lang="ru-RU" b="0"/>
              <a:t>число повторений тестового воздействия уже не константа, т.к.</a:t>
            </a:r>
            <a:br>
              <a:rPr lang="ru-RU" b="0"/>
            </a:br>
            <a:r>
              <a:rPr lang="ru-RU" b="0"/>
              <a:t>зависит от медиаторного преобразования. </a:t>
            </a:r>
          </a:p>
          <a:p>
            <a:pPr>
              <a:spcBef>
                <a:spcPts val="600"/>
              </a:spcBef>
            </a:pPr>
            <a:r>
              <a:rPr lang="ru-RU" b="0"/>
              <a:t>Вместо этого ответ от медиатора «все наблюдения получены».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DAED27F4-7B7B-4CF6-9D96-88E3894D5052}" type="slidenum">
              <a:rPr lang="ru-RU" smtClean="0">
                <a:solidFill>
                  <a:schemeClr val="bg2"/>
                </a:solidFill>
              </a:rPr>
              <a:pPr/>
              <a:t>24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25603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25604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25605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Расширение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-модели: приоритеты (1)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7" name="TextBox 21"/>
          <p:cNvSpPr txBox="1">
            <a:spLocks noChangeArrowheads="1"/>
          </p:cNvSpPr>
          <p:nvPr/>
        </p:nvSpPr>
        <p:spPr bwMode="auto">
          <a:xfrm>
            <a:off x="215900" y="1016000"/>
            <a:ext cx="8812213" cy="9239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ru-RU" b="0" u="sng"/>
              <a:t>В теории обычно приоритетов нет</a:t>
            </a:r>
            <a:r>
              <a:rPr lang="ru-RU" b="0"/>
              <a:t>: любое действие, разрешённое тестовым воздействием и определённое в текущем состоянии реализации, может быть выполнено независимо от того, какие ещё действия разрешены и определены.</a:t>
            </a:r>
            <a:endParaRPr lang="ru-RU"/>
          </a:p>
        </p:txBody>
      </p:sp>
      <p:sp>
        <p:nvSpPr>
          <p:cNvPr id="25608" name="TextBox 21"/>
          <p:cNvSpPr txBox="1">
            <a:spLocks noChangeArrowheads="1"/>
          </p:cNvSpPr>
          <p:nvPr/>
        </p:nvSpPr>
        <p:spPr bwMode="auto">
          <a:xfrm>
            <a:off x="215900" y="2097088"/>
            <a:ext cx="8610600" cy="20923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b="0"/>
              <a:t>Отсутствие приоритетов вносит излишний недетерминизм в описание систем.</a:t>
            </a:r>
          </a:p>
          <a:p>
            <a:pPr>
              <a:spcBef>
                <a:spcPts val="600"/>
              </a:spcBef>
            </a:pPr>
            <a:r>
              <a:rPr lang="ru-RU" b="0" u="sng"/>
              <a:t>Примеры приоритетов на практике</a:t>
            </a:r>
            <a:r>
              <a:rPr lang="ru-RU" b="0"/>
              <a:t>:</a:t>
            </a:r>
          </a:p>
          <a:p>
            <a:pPr>
              <a:spcBef>
                <a:spcPts val="600"/>
              </a:spcBef>
            </a:pPr>
            <a:r>
              <a:rPr lang="ru-RU" b="0"/>
              <a:t>1) Приоритетная обработка запросов/сообщений (аппаратных прерываний)</a:t>
            </a:r>
            <a:br>
              <a:rPr lang="ru-RU" b="0"/>
            </a:br>
            <a:r>
              <a:rPr lang="ru-RU" b="0"/>
              <a:t>     – взаимные приоритеты переходов по разным стимулам.</a:t>
            </a:r>
          </a:p>
          <a:p>
            <a:pPr>
              <a:spcBef>
                <a:spcPts val="600"/>
              </a:spcBef>
            </a:pPr>
            <a:r>
              <a:rPr lang="ru-RU" b="0"/>
              <a:t>2) Выход из дивергенции – приоритет перехода по стимулу над </a:t>
            </a:r>
            <a:r>
              <a:rPr lang="ru-RU" sz="2000">
                <a:sym typeface="Symbol" pitchFamily="18" charset="2"/>
              </a:rPr>
              <a:t></a:t>
            </a:r>
            <a:r>
              <a:rPr lang="ru-RU" b="0">
                <a:sym typeface="Symbol" pitchFamily="18" charset="2"/>
              </a:rPr>
              <a:t>-переходом</a:t>
            </a:r>
            <a:r>
              <a:rPr lang="ru-RU" b="0"/>
              <a:t>.</a:t>
            </a:r>
          </a:p>
          <a:p>
            <a:pPr>
              <a:spcBef>
                <a:spcPts val="600"/>
              </a:spcBef>
            </a:pPr>
            <a:r>
              <a:rPr lang="ru-RU" b="0"/>
              <a:t>3) Прерывание цепочки действий – операция </a:t>
            </a:r>
            <a:r>
              <a:rPr lang="en-US" b="0" i="1"/>
              <a:t>cansel</a:t>
            </a:r>
            <a:r>
              <a:rPr lang="ru-RU" b="0"/>
              <a:t> приоритетнее других.</a:t>
            </a:r>
          </a:p>
        </p:txBody>
      </p:sp>
      <p:sp>
        <p:nvSpPr>
          <p:cNvPr id="25609" name="TextBox 21"/>
          <p:cNvSpPr txBox="1">
            <a:spLocks noChangeArrowheads="1"/>
          </p:cNvSpPr>
          <p:nvPr/>
        </p:nvSpPr>
        <p:spPr bwMode="auto">
          <a:xfrm>
            <a:off x="215900" y="4365625"/>
            <a:ext cx="8820150" cy="18161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/>
              <a:t>Как ввести приоритеты в </a:t>
            </a:r>
            <a:r>
              <a:rPr lang="en-US" sz="2000"/>
              <a:t>LTS</a:t>
            </a:r>
            <a:r>
              <a:rPr lang="ru-RU" sz="2000"/>
              <a:t>? </a:t>
            </a:r>
            <a:endParaRPr lang="en-US" sz="2000"/>
          </a:p>
          <a:p>
            <a:pPr>
              <a:spcBef>
                <a:spcPts val="1200"/>
              </a:spcBef>
            </a:pPr>
            <a:r>
              <a:rPr lang="ru-RU" b="0"/>
              <a:t>Переход по действию </a:t>
            </a:r>
            <a:r>
              <a:rPr lang="en-US" b="0" i="1"/>
              <a:t>a</a:t>
            </a:r>
            <a:r>
              <a:rPr lang="ru-RU" b="0"/>
              <a:t> помечается тестовым воздействием </a:t>
            </a:r>
            <a:r>
              <a:rPr lang="en-US" b="0" i="1"/>
              <a:t>P</a:t>
            </a:r>
            <a:r>
              <a:rPr lang="en-US" b="0">
                <a:sym typeface="Symbol" pitchFamily="18" charset="2"/>
              </a:rPr>
              <a:t></a:t>
            </a:r>
            <a:r>
              <a:rPr lang="en-US" i="1"/>
              <a:t>L</a:t>
            </a:r>
            <a:r>
              <a:rPr lang="ru-RU" b="0"/>
              <a:t>,</a:t>
            </a:r>
            <a:br>
              <a:rPr lang="ru-RU" b="0"/>
            </a:br>
            <a:r>
              <a:rPr lang="ru-RU" b="0"/>
              <a:t>таким, что </a:t>
            </a:r>
            <a:r>
              <a:rPr lang="en-US" b="0" i="1"/>
              <a:t>a</a:t>
            </a:r>
            <a:r>
              <a:rPr lang="en-US" b="0">
                <a:sym typeface="Symbol" pitchFamily="18" charset="2"/>
              </a:rPr>
              <a:t></a:t>
            </a:r>
            <a:r>
              <a:rPr lang="en-US" b="0" i="1"/>
              <a:t>P</a:t>
            </a:r>
            <a:r>
              <a:rPr lang="ru-RU" b="0"/>
              <a:t>, при котором переход может выполняться.</a:t>
            </a:r>
          </a:p>
          <a:p>
            <a:pPr>
              <a:spcBef>
                <a:spcPts val="1200"/>
              </a:spcBef>
            </a:pPr>
            <a:r>
              <a:rPr lang="ru-RU" b="0" i="1"/>
              <a:t>Сокращение записи</a:t>
            </a:r>
            <a:r>
              <a:rPr lang="ru-RU" b="0"/>
              <a:t>: Кратные переходы по действию </a:t>
            </a:r>
            <a:r>
              <a:rPr lang="en-US" b="0" i="1"/>
              <a:t>a</a:t>
            </a:r>
            <a:r>
              <a:rPr lang="ru-RU" b="0"/>
              <a:t> и разным тестовым</a:t>
            </a:r>
            <a:br>
              <a:rPr lang="ru-RU" b="0"/>
            </a:br>
            <a:r>
              <a:rPr lang="ru-RU" b="0"/>
              <a:t>воздействиям можно заменить на один переход по </a:t>
            </a:r>
            <a:r>
              <a:rPr lang="ru-RU" b="0" i="1" u="sng"/>
              <a:t>предикату</a:t>
            </a:r>
            <a:r>
              <a:rPr lang="ru-RU" b="0"/>
              <a:t> от действий из </a:t>
            </a:r>
            <a:r>
              <a:rPr lang="en-US" i="1"/>
              <a:t>L</a:t>
            </a:r>
            <a:r>
              <a:rPr lang="ru-RU" b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ADDC2F97-4935-46CA-AB0A-D58F8910240A}" type="slidenum">
              <a:rPr lang="ru-RU" smtClean="0">
                <a:solidFill>
                  <a:schemeClr val="bg2"/>
                </a:solidFill>
              </a:rPr>
              <a:pPr/>
              <a:t>25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26627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26628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26629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Расширение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-модели: приоритеты (2)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31" name="TextBox 21"/>
          <p:cNvSpPr txBox="1">
            <a:spLocks noChangeArrowheads="1"/>
          </p:cNvSpPr>
          <p:nvPr/>
        </p:nvSpPr>
        <p:spPr bwMode="auto">
          <a:xfrm>
            <a:off x="1420813" y="1157288"/>
            <a:ext cx="5888037" cy="4000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/>
              <a:t>Что меняется после введения приоритетов?</a:t>
            </a:r>
            <a:endParaRPr lang="ru-RU" sz="2000" b="0"/>
          </a:p>
        </p:txBody>
      </p:sp>
      <p:sp>
        <p:nvSpPr>
          <p:cNvPr id="26632" name="TextBox 21"/>
          <p:cNvSpPr txBox="1">
            <a:spLocks noChangeArrowheads="1"/>
          </p:cNvSpPr>
          <p:nvPr/>
        </p:nvSpPr>
        <p:spPr bwMode="auto">
          <a:xfrm>
            <a:off x="215900" y="1995488"/>
            <a:ext cx="8212138" cy="677862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b="0"/>
              <a:t>Понятия </a:t>
            </a:r>
            <a:r>
              <a:rPr lang="ru-RU" b="0" i="1"/>
              <a:t>дивергенции</a:t>
            </a:r>
            <a:r>
              <a:rPr lang="ru-RU" b="0"/>
              <a:t> и </a:t>
            </a:r>
            <a:r>
              <a:rPr lang="ru-RU" b="0" i="1"/>
              <a:t>стабильности</a:t>
            </a:r>
            <a:r>
              <a:rPr lang="ru-RU" b="0"/>
              <a:t> состояния (в нём нет </a:t>
            </a:r>
            <a:r>
              <a:rPr lang="ru-RU" sz="2000">
                <a:sym typeface="Symbol" pitchFamily="18" charset="2"/>
              </a:rPr>
              <a:t></a:t>
            </a:r>
            <a:r>
              <a:rPr lang="ru-RU" b="0"/>
              <a:t>-переходов)</a:t>
            </a:r>
            <a:br>
              <a:rPr lang="ru-RU" b="0"/>
            </a:br>
            <a:r>
              <a:rPr lang="ru-RU" b="0"/>
              <a:t>становятся </a:t>
            </a:r>
            <a:r>
              <a:rPr lang="ru-RU" b="0" u="sng"/>
              <a:t>условными</a:t>
            </a:r>
            <a:r>
              <a:rPr lang="ru-RU" b="0"/>
              <a:t> – в зависимости от тестового воздействия.</a:t>
            </a:r>
          </a:p>
        </p:txBody>
      </p:sp>
      <p:sp>
        <p:nvSpPr>
          <p:cNvPr id="26633" name="TextBox 21"/>
          <p:cNvSpPr txBox="1">
            <a:spLocks noChangeArrowheads="1"/>
          </p:cNvSpPr>
          <p:nvPr/>
        </p:nvSpPr>
        <p:spPr bwMode="auto">
          <a:xfrm>
            <a:off x="215900" y="3176588"/>
            <a:ext cx="8672513" cy="12763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ru-RU" b="0"/>
              <a:t>Без приоритетов возможность наблюдения действия не зависит от того, какое тестовое воздействие, разрешающее это действие, было произведено.</a:t>
            </a:r>
          </a:p>
          <a:p>
            <a:pPr>
              <a:spcBef>
                <a:spcPts val="600"/>
              </a:spcBef>
            </a:pPr>
            <a:r>
              <a:rPr lang="ru-RU" b="0"/>
              <a:t>При наличии приоритетов это уже не так, поэтому вместо трасс наблюдений нужно использовать </a:t>
            </a:r>
            <a:r>
              <a:rPr lang="ru-RU" b="0" u="sng"/>
              <a:t>трассы наблюдений и тестовых воздействий</a:t>
            </a:r>
            <a:r>
              <a:rPr lang="ru-RU" b="0"/>
              <a:t>.</a:t>
            </a:r>
          </a:p>
        </p:txBody>
      </p:sp>
      <p:sp>
        <p:nvSpPr>
          <p:cNvPr id="26634" name="TextBox 21"/>
          <p:cNvSpPr txBox="1">
            <a:spLocks noChangeArrowheads="1"/>
          </p:cNvSpPr>
          <p:nvPr/>
        </p:nvSpPr>
        <p:spPr bwMode="auto">
          <a:xfrm>
            <a:off x="107950" y="4913313"/>
            <a:ext cx="8932863" cy="10001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b="0" u="sng"/>
              <a:t>Композиция</a:t>
            </a:r>
            <a:r>
              <a:rPr lang="ru-RU" b="0"/>
              <a:t>: в операторе параллельной композиции предикат синхронного</a:t>
            </a:r>
            <a:br>
              <a:rPr lang="ru-RU" b="0"/>
            </a:br>
            <a:r>
              <a:rPr lang="ru-RU" b="0"/>
              <a:t>перехода композиции вычисляется по предикатам переходов-операндов.</a:t>
            </a:r>
          </a:p>
          <a:p>
            <a:pPr>
              <a:spcBef>
                <a:spcPts val="600"/>
              </a:spcBef>
            </a:pPr>
            <a:r>
              <a:rPr lang="ru-RU" b="0"/>
              <a:t>Предикаты всех композиционных переходов приводятся к алфавиту композиции.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E4B799A9-2678-4A8A-81F4-CF2206D117BA}" type="slidenum">
              <a:rPr lang="ru-RU" smtClean="0">
                <a:solidFill>
                  <a:schemeClr val="bg2"/>
                </a:solidFill>
              </a:rPr>
              <a:pPr/>
              <a:t>26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27651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27652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27653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Расширение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-модели: слабая симуляция (1)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7655" name="Группа 64"/>
          <p:cNvGrpSpPr>
            <a:grpSpLocks/>
          </p:cNvGrpSpPr>
          <p:nvPr/>
        </p:nvGrpSpPr>
        <p:grpSpPr bwMode="auto">
          <a:xfrm>
            <a:off x="107950" y="2151063"/>
            <a:ext cx="4062413" cy="1296987"/>
            <a:chOff x="791580" y="1015200"/>
            <a:chExt cx="4062258" cy="1297676"/>
          </a:xfrm>
        </p:grpSpPr>
        <p:grpSp>
          <p:nvGrpSpPr>
            <p:cNvPr id="27660" name="Группа 43"/>
            <p:cNvGrpSpPr>
              <a:grpSpLocks/>
            </p:cNvGrpSpPr>
            <p:nvPr/>
          </p:nvGrpSpPr>
          <p:grpSpPr bwMode="auto">
            <a:xfrm>
              <a:off x="791580" y="1015200"/>
              <a:ext cx="4062258" cy="550884"/>
              <a:chOff x="791580" y="1015200"/>
              <a:chExt cx="4062258" cy="550884"/>
            </a:xfrm>
          </p:grpSpPr>
          <p:sp>
            <p:nvSpPr>
              <p:cNvPr id="17" name="Овал 16"/>
              <p:cNvSpPr>
                <a:spLocks noChangeAspect="1"/>
              </p:cNvSpPr>
              <p:nvPr/>
            </p:nvSpPr>
            <p:spPr bwMode="auto">
              <a:xfrm>
                <a:off x="1080494" y="1332868"/>
                <a:ext cx="142870" cy="142951"/>
              </a:xfrm>
              <a:prstGeom prst="ellipse">
                <a:avLst/>
              </a:prstGeom>
              <a:solidFill>
                <a:srgbClr val="F1F8F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36000" tIns="36000" rIns="36000" bIns="3600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Овал 17"/>
              <p:cNvSpPr>
                <a:spLocks noChangeAspect="1"/>
              </p:cNvSpPr>
              <p:nvPr/>
            </p:nvSpPr>
            <p:spPr bwMode="auto">
              <a:xfrm>
                <a:off x="2159953" y="1332868"/>
                <a:ext cx="144457" cy="142951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36000" tIns="36000" rIns="36000" bIns="3600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Овал 18"/>
              <p:cNvSpPr>
                <a:spLocks noChangeAspect="1"/>
              </p:cNvSpPr>
              <p:nvPr/>
            </p:nvSpPr>
            <p:spPr bwMode="auto">
              <a:xfrm>
                <a:off x="3239412" y="1332868"/>
                <a:ext cx="144457" cy="142951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36000" tIns="36000" rIns="36000" bIns="3600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Овал 19"/>
              <p:cNvSpPr>
                <a:spLocks noChangeAspect="1"/>
              </p:cNvSpPr>
              <p:nvPr/>
            </p:nvSpPr>
            <p:spPr bwMode="auto">
              <a:xfrm>
                <a:off x="4320458" y="1332868"/>
                <a:ext cx="142870" cy="142951"/>
              </a:xfrm>
              <a:prstGeom prst="ellipse">
                <a:avLst/>
              </a:prstGeom>
              <a:solidFill>
                <a:srgbClr val="F1F8F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36000" tIns="36000" rIns="36000" bIns="36000"/>
              <a:lstStyle/>
              <a:p>
                <a:pPr>
                  <a:defRPr/>
                </a:pPr>
                <a:endParaRPr lang="ru-RU"/>
              </a:p>
            </p:txBody>
          </p:sp>
          <p:cxnSp>
            <p:nvCxnSpPr>
              <p:cNvPr id="27682" name="Прямая со стрелкой 21"/>
              <p:cNvCxnSpPr>
                <a:cxnSpLocks noChangeShapeType="1"/>
                <a:stCxn id="17" idx="7"/>
                <a:endCxn id="18" idx="1"/>
              </p:cNvCxnSpPr>
              <p:nvPr/>
            </p:nvCxnSpPr>
            <p:spPr bwMode="auto">
              <a:xfrm>
                <a:off x="1202912" y="1353088"/>
                <a:ext cx="978176" cy="0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</p:cxnSp>
          <p:cxnSp>
            <p:nvCxnSpPr>
              <p:cNvPr id="27683" name="Прямая со стрелкой 24"/>
              <p:cNvCxnSpPr>
                <a:cxnSpLocks noChangeShapeType="1"/>
                <a:stCxn id="17" idx="6"/>
                <a:endCxn id="18" idx="2"/>
              </p:cNvCxnSpPr>
              <p:nvPr/>
            </p:nvCxnSpPr>
            <p:spPr bwMode="auto">
              <a:xfrm>
                <a:off x="1224000" y="1404000"/>
                <a:ext cx="936000" cy="0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</p:cxnSp>
          <p:cxnSp>
            <p:nvCxnSpPr>
              <p:cNvPr id="27684" name="Прямая со стрелкой 29"/>
              <p:cNvCxnSpPr>
                <a:cxnSpLocks noChangeShapeType="1"/>
                <a:stCxn id="19" idx="7"/>
                <a:endCxn id="20" idx="1"/>
              </p:cNvCxnSpPr>
              <p:nvPr/>
            </p:nvCxnSpPr>
            <p:spPr bwMode="auto">
              <a:xfrm>
                <a:off x="3362912" y="1353088"/>
                <a:ext cx="978176" cy="0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</p:cxnSp>
          <p:cxnSp>
            <p:nvCxnSpPr>
              <p:cNvPr id="27685" name="Прямая со стрелкой 30"/>
              <p:cNvCxnSpPr>
                <a:cxnSpLocks noChangeShapeType="1"/>
                <a:stCxn id="19" idx="6"/>
                <a:endCxn id="20" idx="2"/>
              </p:cNvCxnSpPr>
              <p:nvPr/>
            </p:nvCxnSpPr>
            <p:spPr bwMode="auto">
              <a:xfrm>
                <a:off x="3384000" y="1404000"/>
                <a:ext cx="936000" cy="0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</p:cxnSp>
          <p:cxnSp>
            <p:nvCxnSpPr>
              <p:cNvPr id="27686" name="Прямая со стрелкой 35"/>
              <p:cNvCxnSpPr>
                <a:cxnSpLocks noChangeShapeType="1"/>
                <a:stCxn id="18" idx="6"/>
                <a:endCxn id="19" idx="2"/>
              </p:cNvCxnSpPr>
              <p:nvPr/>
            </p:nvCxnSpPr>
            <p:spPr bwMode="auto">
              <a:xfrm>
                <a:off x="2304000" y="1404000"/>
                <a:ext cx="936000" cy="0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</p:cxnSp>
          <p:sp>
            <p:nvSpPr>
              <p:cNvPr id="27687" name="TextBox 38"/>
              <p:cNvSpPr txBox="1">
                <a:spLocks noChangeArrowheads="1"/>
              </p:cNvSpPr>
              <p:nvPr/>
            </p:nvSpPr>
            <p:spPr bwMode="auto">
              <a:xfrm>
                <a:off x="2591780" y="1015200"/>
                <a:ext cx="30008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z</a:t>
                </a:r>
                <a:endParaRPr lang="ru-RU"/>
              </a:p>
            </p:txBody>
          </p:sp>
          <p:sp>
            <p:nvSpPr>
              <p:cNvPr id="27688" name="TextBox 39"/>
              <p:cNvSpPr txBox="1">
                <a:spLocks noChangeArrowheads="1"/>
              </p:cNvSpPr>
              <p:nvPr/>
            </p:nvSpPr>
            <p:spPr bwMode="auto">
              <a:xfrm>
                <a:off x="1295636" y="1016732"/>
                <a:ext cx="61747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ym typeface="Symbol" pitchFamily="18" charset="2"/>
                  </a:rPr>
                  <a:t>…</a:t>
                </a:r>
                <a:endParaRPr lang="ru-RU"/>
              </a:p>
            </p:txBody>
          </p:sp>
          <p:sp>
            <p:nvSpPr>
              <p:cNvPr id="27689" name="TextBox 40"/>
              <p:cNvSpPr txBox="1">
                <a:spLocks noChangeArrowheads="1"/>
              </p:cNvSpPr>
              <p:nvPr/>
            </p:nvSpPr>
            <p:spPr bwMode="auto">
              <a:xfrm>
                <a:off x="3491880" y="1016732"/>
                <a:ext cx="61747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ym typeface="Symbol" pitchFamily="18" charset="2"/>
                  </a:rPr>
                  <a:t>…</a:t>
                </a:r>
                <a:endParaRPr lang="ru-RU"/>
              </a:p>
            </p:txBody>
          </p:sp>
          <p:sp>
            <p:nvSpPr>
              <p:cNvPr id="27690" name="TextBox 41"/>
              <p:cNvSpPr txBox="1">
                <a:spLocks noChangeArrowheads="1"/>
              </p:cNvSpPr>
              <p:nvPr/>
            </p:nvSpPr>
            <p:spPr bwMode="auto">
              <a:xfrm>
                <a:off x="791580" y="1196752"/>
                <a:ext cx="31290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s</a:t>
                </a:r>
                <a:endParaRPr lang="ru-RU"/>
              </a:p>
            </p:txBody>
          </p:sp>
          <p:sp>
            <p:nvSpPr>
              <p:cNvPr id="27691" name="TextBox 42"/>
              <p:cNvSpPr txBox="1">
                <a:spLocks noChangeArrowheads="1"/>
              </p:cNvSpPr>
              <p:nvPr/>
            </p:nvSpPr>
            <p:spPr bwMode="auto">
              <a:xfrm>
                <a:off x="4463988" y="1195200"/>
                <a:ext cx="38985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s`</a:t>
                </a:r>
                <a:endParaRPr lang="ru-RU"/>
              </a:p>
            </p:txBody>
          </p:sp>
        </p:grpSp>
        <p:grpSp>
          <p:nvGrpSpPr>
            <p:cNvPr id="27661" name="Группа 44"/>
            <p:cNvGrpSpPr>
              <a:grpSpLocks/>
            </p:cNvGrpSpPr>
            <p:nvPr/>
          </p:nvGrpSpPr>
          <p:grpSpPr bwMode="auto">
            <a:xfrm>
              <a:off x="791580" y="1761992"/>
              <a:ext cx="3998138" cy="550884"/>
              <a:chOff x="791580" y="1015200"/>
              <a:chExt cx="3998138" cy="550884"/>
            </a:xfrm>
          </p:grpSpPr>
          <p:sp>
            <p:nvSpPr>
              <p:cNvPr id="46" name="Овал 45"/>
              <p:cNvSpPr>
                <a:spLocks noChangeAspect="1"/>
              </p:cNvSpPr>
              <p:nvPr/>
            </p:nvSpPr>
            <p:spPr bwMode="auto">
              <a:xfrm>
                <a:off x="1080494" y="1332598"/>
                <a:ext cx="142870" cy="142951"/>
              </a:xfrm>
              <a:prstGeom prst="ellipse">
                <a:avLst/>
              </a:prstGeom>
              <a:solidFill>
                <a:srgbClr val="F1F8F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36000" tIns="36000" rIns="36000" bIns="3600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Овал 46"/>
              <p:cNvSpPr>
                <a:spLocks noChangeAspect="1"/>
              </p:cNvSpPr>
              <p:nvPr/>
            </p:nvSpPr>
            <p:spPr bwMode="auto">
              <a:xfrm>
                <a:off x="2159953" y="1332598"/>
                <a:ext cx="144457" cy="142951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36000" tIns="36000" rIns="36000" bIns="3600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Овал 47"/>
              <p:cNvSpPr>
                <a:spLocks noChangeAspect="1"/>
              </p:cNvSpPr>
              <p:nvPr/>
            </p:nvSpPr>
            <p:spPr bwMode="auto">
              <a:xfrm>
                <a:off x="3240999" y="1332598"/>
                <a:ext cx="142870" cy="142951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36000" tIns="36000" rIns="36000" bIns="36000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Овал 48"/>
              <p:cNvSpPr>
                <a:spLocks noChangeAspect="1"/>
              </p:cNvSpPr>
              <p:nvPr/>
            </p:nvSpPr>
            <p:spPr bwMode="auto">
              <a:xfrm>
                <a:off x="4320458" y="1332598"/>
                <a:ext cx="144456" cy="142951"/>
              </a:xfrm>
              <a:prstGeom prst="ellipse">
                <a:avLst/>
              </a:prstGeom>
              <a:solidFill>
                <a:srgbClr val="F1F8F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36000" tIns="36000" rIns="36000" bIns="36000"/>
              <a:lstStyle/>
              <a:p>
                <a:pPr>
                  <a:defRPr/>
                </a:pPr>
                <a:endParaRPr lang="ru-RU"/>
              </a:p>
            </p:txBody>
          </p:sp>
          <p:cxnSp>
            <p:nvCxnSpPr>
              <p:cNvPr id="27668" name="Прямая со стрелкой 49"/>
              <p:cNvCxnSpPr>
                <a:cxnSpLocks noChangeShapeType="1"/>
                <a:stCxn id="46" idx="7"/>
                <a:endCxn id="47" idx="1"/>
              </p:cNvCxnSpPr>
              <p:nvPr/>
            </p:nvCxnSpPr>
            <p:spPr bwMode="auto">
              <a:xfrm>
                <a:off x="1202912" y="1353088"/>
                <a:ext cx="978176" cy="0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</p:cxnSp>
          <p:cxnSp>
            <p:nvCxnSpPr>
              <p:cNvPr id="27669" name="Прямая со стрелкой 50"/>
              <p:cNvCxnSpPr>
                <a:cxnSpLocks noChangeShapeType="1"/>
                <a:stCxn id="46" idx="6"/>
                <a:endCxn id="47" idx="2"/>
              </p:cNvCxnSpPr>
              <p:nvPr/>
            </p:nvCxnSpPr>
            <p:spPr bwMode="auto">
              <a:xfrm>
                <a:off x="1224000" y="1404000"/>
                <a:ext cx="936000" cy="0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</p:cxnSp>
          <p:cxnSp>
            <p:nvCxnSpPr>
              <p:cNvPr id="27670" name="Прямая со стрелкой 51"/>
              <p:cNvCxnSpPr>
                <a:cxnSpLocks noChangeShapeType="1"/>
                <a:stCxn id="48" idx="7"/>
                <a:endCxn id="49" idx="1"/>
              </p:cNvCxnSpPr>
              <p:nvPr/>
            </p:nvCxnSpPr>
            <p:spPr bwMode="auto">
              <a:xfrm>
                <a:off x="3362912" y="1353088"/>
                <a:ext cx="978176" cy="0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</p:cxnSp>
          <p:cxnSp>
            <p:nvCxnSpPr>
              <p:cNvPr id="27671" name="Прямая со стрелкой 52"/>
              <p:cNvCxnSpPr>
                <a:cxnSpLocks noChangeShapeType="1"/>
                <a:stCxn id="48" idx="6"/>
                <a:endCxn id="49" idx="2"/>
              </p:cNvCxnSpPr>
              <p:nvPr/>
            </p:nvCxnSpPr>
            <p:spPr bwMode="auto">
              <a:xfrm>
                <a:off x="3384000" y="1404000"/>
                <a:ext cx="936000" cy="0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</p:cxnSp>
          <p:cxnSp>
            <p:nvCxnSpPr>
              <p:cNvPr id="27672" name="Прямая со стрелкой 53"/>
              <p:cNvCxnSpPr>
                <a:cxnSpLocks noChangeShapeType="1"/>
                <a:stCxn id="47" idx="6"/>
                <a:endCxn id="48" idx="2"/>
              </p:cNvCxnSpPr>
              <p:nvPr/>
            </p:nvCxnSpPr>
            <p:spPr bwMode="auto">
              <a:xfrm>
                <a:off x="2304000" y="1404000"/>
                <a:ext cx="936000" cy="0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</p:cxnSp>
          <p:sp>
            <p:nvSpPr>
              <p:cNvPr id="27673" name="TextBox 54"/>
              <p:cNvSpPr txBox="1">
                <a:spLocks noChangeArrowheads="1"/>
              </p:cNvSpPr>
              <p:nvPr/>
            </p:nvSpPr>
            <p:spPr bwMode="auto">
              <a:xfrm>
                <a:off x="2591780" y="1015200"/>
                <a:ext cx="30008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z</a:t>
                </a:r>
                <a:endParaRPr lang="ru-RU"/>
              </a:p>
            </p:txBody>
          </p:sp>
          <p:sp>
            <p:nvSpPr>
              <p:cNvPr id="27674" name="TextBox 55"/>
              <p:cNvSpPr txBox="1">
                <a:spLocks noChangeArrowheads="1"/>
              </p:cNvSpPr>
              <p:nvPr/>
            </p:nvSpPr>
            <p:spPr bwMode="auto">
              <a:xfrm>
                <a:off x="1295636" y="1016732"/>
                <a:ext cx="61747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ym typeface="Symbol" pitchFamily="18" charset="2"/>
                  </a:rPr>
                  <a:t>…</a:t>
                </a:r>
                <a:endParaRPr lang="ru-RU"/>
              </a:p>
            </p:txBody>
          </p:sp>
          <p:sp>
            <p:nvSpPr>
              <p:cNvPr id="27675" name="TextBox 56"/>
              <p:cNvSpPr txBox="1">
                <a:spLocks noChangeArrowheads="1"/>
              </p:cNvSpPr>
              <p:nvPr/>
            </p:nvSpPr>
            <p:spPr bwMode="auto">
              <a:xfrm>
                <a:off x="3491880" y="1016732"/>
                <a:ext cx="61747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ym typeface="Symbol" pitchFamily="18" charset="2"/>
                  </a:rPr>
                  <a:t>…</a:t>
                </a:r>
                <a:endParaRPr lang="ru-RU"/>
              </a:p>
            </p:txBody>
          </p:sp>
          <p:sp>
            <p:nvSpPr>
              <p:cNvPr id="27676" name="TextBox 57"/>
              <p:cNvSpPr txBox="1">
                <a:spLocks noChangeArrowheads="1"/>
              </p:cNvSpPr>
              <p:nvPr/>
            </p:nvSpPr>
            <p:spPr bwMode="auto">
              <a:xfrm>
                <a:off x="791580" y="1196752"/>
                <a:ext cx="248786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i</a:t>
                </a:r>
                <a:endParaRPr lang="ru-RU"/>
              </a:p>
            </p:txBody>
          </p:sp>
          <p:sp>
            <p:nvSpPr>
              <p:cNvPr id="27677" name="TextBox 58"/>
              <p:cNvSpPr txBox="1">
                <a:spLocks noChangeArrowheads="1"/>
              </p:cNvSpPr>
              <p:nvPr/>
            </p:nvSpPr>
            <p:spPr bwMode="auto">
              <a:xfrm>
                <a:off x="4463988" y="1195200"/>
                <a:ext cx="32573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i`</a:t>
                </a:r>
                <a:endParaRPr lang="ru-RU"/>
              </a:p>
            </p:txBody>
          </p:sp>
        </p:grpSp>
        <p:cxnSp>
          <p:nvCxnSpPr>
            <p:cNvPr id="61" name="Прямая соединительная линия 60"/>
            <p:cNvCxnSpPr>
              <a:stCxn id="17" idx="4"/>
              <a:endCxn id="46" idx="0"/>
            </p:cNvCxnSpPr>
            <p:nvPr/>
          </p:nvCxnSpPr>
          <p:spPr bwMode="auto">
            <a:xfrm>
              <a:off x="1151929" y="1475820"/>
              <a:ext cx="0" cy="603570"/>
            </a:xfrm>
            <a:prstGeom prst="line">
              <a:avLst/>
            </a:prstGeom>
            <a:solidFill>
              <a:srgbClr val="F1F8F9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Прямая соединительная линия 61"/>
            <p:cNvCxnSpPr>
              <a:stCxn id="20" idx="4"/>
              <a:endCxn id="49" idx="0"/>
            </p:cNvCxnSpPr>
            <p:nvPr/>
          </p:nvCxnSpPr>
          <p:spPr bwMode="auto">
            <a:xfrm>
              <a:off x="4391893" y="1475820"/>
              <a:ext cx="0" cy="603570"/>
            </a:xfrm>
            <a:prstGeom prst="line">
              <a:avLst/>
            </a:prstGeom>
            <a:solidFill>
              <a:srgbClr val="F1F8F9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6" name="TextBox 65"/>
          <p:cNvSpPr txBox="1"/>
          <p:nvPr/>
        </p:nvSpPr>
        <p:spPr>
          <a:xfrm>
            <a:off x="4140200" y="1900238"/>
            <a:ext cx="4860925" cy="329247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b="0" dirty="0"/>
              <a:t>Начальные состояния соответствуют друг другу.</a:t>
            </a:r>
          </a:p>
          <a:p>
            <a:pPr>
              <a:spcBef>
                <a:spcPts val="600"/>
              </a:spcBef>
              <a:defRPr/>
            </a:pPr>
            <a:r>
              <a:rPr lang="ru-RU" b="0" dirty="0"/>
              <a:t>Если в состоянии реализации </a:t>
            </a:r>
            <a:r>
              <a:rPr lang="en-US" b="0" i="1" dirty="0" err="1"/>
              <a:t>i</a:t>
            </a:r>
            <a:r>
              <a:rPr lang="ru-RU" b="0" dirty="0"/>
              <a:t> наблюдается действие </a:t>
            </a:r>
            <a:r>
              <a:rPr lang="en-US" b="0" i="1" dirty="0"/>
              <a:t>z</a:t>
            </a:r>
            <a:r>
              <a:rPr lang="ru-RU" b="0" i="1" dirty="0"/>
              <a:t/>
            </a:r>
            <a:br>
              <a:rPr lang="ru-RU" b="0" i="1" dirty="0"/>
            </a:br>
            <a:r>
              <a:rPr lang="ru-RU" b="0" dirty="0"/>
              <a:t>(до и после возможны </a:t>
            </a:r>
            <a:r>
              <a:rPr lang="ru-RU" b="0" dirty="0">
                <a:sym typeface="Symbol"/>
              </a:rPr>
              <a:t>-переходы) </a:t>
            </a:r>
            <a:br>
              <a:rPr lang="ru-RU" b="0" dirty="0">
                <a:sym typeface="Symbol"/>
              </a:rPr>
            </a:br>
            <a:r>
              <a:rPr lang="ru-RU" b="0" dirty="0">
                <a:sym typeface="Symbol"/>
              </a:rPr>
              <a:t>с </a:t>
            </a:r>
            <a:r>
              <a:rPr lang="ru-RU" b="0" dirty="0" err="1">
                <a:sym typeface="Symbol"/>
              </a:rPr>
              <a:t>постсостоянием</a:t>
            </a:r>
            <a:r>
              <a:rPr lang="ru-RU" b="0" dirty="0">
                <a:sym typeface="Symbol"/>
              </a:rPr>
              <a:t> </a:t>
            </a:r>
            <a:r>
              <a:rPr lang="en-US" b="0" i="1" dirty="0" err="1">
                <a:sym typeface="Symbol"/>
              </a:rPr>
              <a:t>i</a:t>
            </a:r>
            <a:r>
              <a:rPr lang="en-US" b="0" i="1" dirty="0">
                <a:sym typeface="Symbol"/>
              </a:rPr>
              <a:t>`</a:t>
            </a:r>
            <a:r>
              <a:rPr lang="ru-RU" b="0" dirty="0">
                <a:sym typeface="Symbol"/>
              </a:rPr>
              <a:t>,</a:t>
            </a:r>
          </a:p>
          <a:p>
            <a:pPr>
              <a:spcBef>
                <a:spcPts val="600"/>
              </a:spcBef>
              <a:defRPr/>
            </a:pPr>
            <a:r>
              <a:rPr lang="ru-RU" b="0" dirty="0">
                <a:sym typeface="Symbol"/>
              </a:rPr>
              <a:t>то в соответствующем состоянии спецификации </a:t>
            </a:r>
            <a:r>
              <a:rPr lang="en-US" b="0" i="1" dirty="0">
                <a:sym typeface="Symbol"/>
              </a:rPr>
              <a:t>s</a:t>
            </a:r>
            <a:r>
              <a:rPr lang="ru-RU" b="0" dirty="0">
                <a:sym typeface="Symbol"/>
              </a:rPr>
              <a:t> </a:t>
            </a:r>
            <a:br>
              <a:rPr lang="ru-RU" b="0" dirty="0">
                <a:sym typeface="Symbol"/>
              </a:rPr>
            </a:br>
            <a:r>
              <a:rPr lang="ru-RU" b="0" dirty="0">
                <a:sym typeface="Symbol"/>
              </a:rPr>
              <a:t>также наблюдается действие </a:t>
            </a:r>
            <a:r>
              <a:rPr lang="en-US" b="0" i="1" dirty="0">
                <a:sym typeface="Symbol"/>
              </a:rPr>
              <a:t>z</a:t>
            </a:r>
            <a:r>
              <a:rPr lang="ru-RU" b="0" i="1" dirty="0">
                <a:sym typeface="Symbol"/>
              </a:rPr>
              <a:t/>
            </a:r>
            <a:br>
              <a:rPr lang="ru-RU" b="0" i="1" dirty="0">
                <a:sym typeface="Symbol"/>
              </a:rPr>
            </a:br>
            <a:r>
              <a:rPr lang="ru-RU" b="0" dirty="0">
                <a:sym typeface="Symbol"/>
              </a:rPr>
              <a:t>(до и после возможны -переходы)</a:t>
            </a:r>
            <a:br>
              <a:rPr lang="ru-RU" b="0" dirty="0">
                <a:sym typeface="Symbol"/>
              </a:rPr>
            </a:br>
            <a:r>
              <a:rPr lang="ru-RU" b="0" dirty="0">
                <a:sym typeface="Symbol"/>
              </a:rPr>
              <a:t>с </a:t>
            </a:r>
            <a:r>
              <a:rPr lang="ru-RU" b="0" dirty="0" err="1">
                <a:sym typeface="Symbol"/>
              </a:rPr>
              <a:t>постсостоянием</a:t>
            </a:r>
            <a:r>
              <a:rPr lang="ru-RU" b="0" dirty="0">
                <a:sym typeface="Symbol"/>
              </a:rPr>
              <a:t> </a:t>
            </a:r>
            <a:r>
              <a:rPr lang="en-US" b="0" i="1" dirty="0">
                <a:sym typeface="Symbol"/>
              </a:rPr>
              <a:t>s`</a:t>
            </a:r>
            <a:r>
              <a:rPr lang="ru-RU" b="0" dirty="0">
                <a:sym typeface="Symbol"/>
              </a:rPr>
              <a:t>, соответствующим </a:t>
            </a:r>
            <a:r>
              <a:rPr lang="en-US" b="0" i="1" dirty="0" err="1">
                <a:sym typeface="Symbol"/>
              </a:rPr>
              <a:t>i</a:t>
            </a:r>
            <a:r>
              <a:rPr lang="en-US" b="0" i="1" dirty="0">
                <a:sym typeface="Symbol"/>
              </a:rPr>
              <a:t>`</a:t>
            </a:r>
            <a:r>
              <a:rPr lang="ru-RU" b="0" dirty="0">
                <a:sym typeface="Symbol"/>
              </a:rPr>
              <a:t>.</a:t>
            </a:r>
            <a:endParaRPr lang="ru-RU" b="0" dirty="0"/>
          </a:p>
        </p:txBody>
      </p:sp>
      <p:sp>
        <p:nvSpPr>
          <p:cNvPr id="27657" name="TextBox 21"/>
          <p:cNvSpPr txBox="1">
            <a:spLocks noChangeArrowheads="1"/>
          </p:cNvSpPr>
          <p:nvPr/>
        </p:nvSpPr>
        <p:spPr bwMode="auto">
          <a:xfrm>
            <a:off x="434975" y="5508625"/>
            <a:ext cx="7845425" cy="3683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b="0"/>
              <a:t>В </a:t>
            </a:r>
            <a:r>
              <a:rPr lang="en-US" i="1"/>
              <a:t>R</a:t>
            </a:r>
            <a:r>
              <a:rPr lang="en-US" b="0"/>
              <a:t>/</a:t>
            </a:r>
            <a:r>
              <a:rPr lang="en-US" i="1"/>
              <a:t>Q</a:t>
            </a:r>
            <a:r>
              <a:rPr lang="ru-RU" b="0"/>
              <a:t>-семантике </a:t>
            </a:r>
            <a:r>
              <a:rPr lang="en-US" b="0" i="1"/>
              <a:t>z</a:t>
            </a:r>
            <a:r>
              <a:rPr lang="ru-RU" b="0"/>
              <a:t> может быть не только действием, но и отказом из </a:t>
            </a:r>
            <a:r>
              <a:rPr lang="en-US" i="1"/>
              <a:t>R</a:t>
            </a:r>
            <a:r>
              <a:rPr lang="ru-RU" b="0"/>
              <a:t>.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62000" y="3954463"/>
            <a:ext cx="2746375" cy="64611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0" dirty="0"/>
              <a:t>Тестирование</a:t>
            </a:r>
            <a:br>
              <a:rPr lang="ru-RU" b="0" dirty="0"/>
            </a:br>
            <a:r>
              <a:rPr lang="ru-RU" b="0" dirty="0"/>
              <a:t>с открытым состоянием</a:t>
            </a:r>
          </a:p>
        </p:txBody>
      </p:sp>
      <p:sp>
        <p:nvSpPr>
          <p:cNvPr id="27659" name="TextBox 21"/>
          <p:cNvSpPr txBox="1">
            <a:spLocks noChangeArrowheads="1"/>
          </p:cNvSpPr>
          <p:nvPr/>
        </p:nvSpPr>
        <p:spPr bwMode="auto">
          <a:xfrm>
            <a:off x="179388" y="1016000"/>
            <a:ext cx="8697912" cy="6477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b="0" u="sng"/>
              <a:t>Симуляция основана на соответствии состояний</a:t>
            </a:r>
            <a:r>
              <a:rPr lang="ru-RU" b="0"/>
              <a:t>: после тестового воздействия</a:t>
            </a:r>
            <a:br>
              <a:rPr lang="ru-RU" b="0"/>
            </a:br>
            <a:r>
              <a:rPr lang="ru-RU" b="0"/>
              <a:t>правильным должно быть не только наблюдение, но и постсостояние.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F6607091-6DFC-4549-B2E3-8A2780B1C46C}" type="slidenum">
              <a:rPr lang="ru-RU" smtClean="0">
                <a:solidFill>
                  <a:schemeClr val="bg2"/>
                </a:solidFill>
              </a:rPr>
              <a:pPr/>
              <a:t>27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28675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28676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28677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Расширение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-модели: слабая симуляция (2)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79" name="TextBox 21"/>
          <p:cNvSpPr txBox="1">
            <a:spLocks noChangeArrowheads="1"/>
          </p:cNvSpPr>
          <p:nvPr/>
        </p:nvSpPr>
        <p:spPr bwMode="auto">
          <a:xfrm>
            <a:off x="323850" y="1160463"/>
            <a:ext cx="8564563" cy="43402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ru-RU"/>
              <a:t>Безопасность:</a:t>
            </a:r>
            <a:r>
              <a:rPr lang="ru-RU" b="0"/>
              <a:t> </a:t>
            </a:r>
          </a:p>
          <a:p>
            <a:pPr>
              <a:spcBef>
                <a:spcPts val="1200"/>
              </a:spcBef>
            </a:pPr>
            <a:r>
              <a:rPr lang="ru-RU" b="0"/>
              <a:t>Для </a:t>
            </a:r>
            <a:r>
              <a:rPr lang="en-US" i="1"/>
              <a:t>saco</a:t>
            </a:r>
            <a:r>
              <a:rPr lang="ru-RU" b="0"/>
              <a:t> тестовое воздействие безопасно после трассы,</a:t>
            </a:r>
            <a:br>
              <a:rPr lang="ru-RU" b="0"/>
            </a:br>
            <a:r>
              <a:rPr lang="ru-RU" b="0"/>
              <a:t>                                т.е. в каждом состоянии после трассы.</a:t>
            </a:r>
          </a:p>
          <a:p>
            <a:pPr lvl="1">
              <a:spcBef>
                <a:spcPts val="1200"/>
              </a:spcBef>
            </a:pPr>
            <a:r>
              <a:rPr lang="ru-RU" b="0"/>
              <a:t>Если состояние наблюдается, то достаточно, чтобы тестовое воздействие было безопасно в наблюдаемом состоянии реализации.</a:t>
            </a:r>
          </a:p>
          <a:p>
            <a:pPr>
              <a:spcBef>
                <a:spcPts val="1200"/>
              </a:spcBef>
            </a:pPr>
            <a:r>
              <a:rPr lang="ru-RU" b="0"/>
              <a:t>Гипотеза о безопасности использует </a:t>
            </a:r>
            <a:r>
              <a:rPr lang="ru-RU"/>
              <a:t>соответствие </a:t>
            </a:r>
            <a:r>
              <a:rPr lang="en-US" i="1"/>
              <a:t>H</a:t>
            </a:r>
            <a:r>
              <a:rPr lang="ru-RU" b="0"/>
              <a:t>:</a:t>
            </a:r>
          </a:p>
          <a:p>
            <a:pPr>
              <a:spcBef>
                <a:spcPts val="1200"/>
              </a:spcBef>
            </a:pPr>
            <a:r>
              <a:rPr lang="ru-RU" b="0"/>
              <a:t>Состояния реализации и спецификации </a:t>
            </a:r>
            <a:r>
              <a:rPr lang="en-US" i="1"/>
              <a:t>H</a:t>
            </a:r>
            <a:r>
              <a:rPr lang="ru-RU" b="0"/>
              <a:t>-соответствуют друг другу, если они достижимы с помощью тестовых воздействий, которые безопасны как в реализационных состояниях, так и в спецификационных состояниях.</a:t>
            </a:r>
          </a:p>
          <a:p>
            <a:pPr>
              <a:spcBef>
                <a:spcPts val="1200"/>
              </a:spcBef>
            </a:pPr>
            <a:r>
              <a:rPr lang="ru-RU" u="sng"/>
              <a:t>Гипотеза о безопасности</a:t>
            </a:r>
            <a:r>
              <a:rPr lang="ru-RU" b="0"/>
              <a:t> </a:t>
            </a:r>
            <a:r>
              <a:rPr lang="en-US" i="1"/>
              <a:t>H</a:t>
            </a:r>
            <a:r>
              <a:rPr lang="en-US"/>
              <a:t>-safe</a:t>
            </a:r>
            <a:r>
              <a:rPr lang="en-US" b="0"/>
              <a:t>: </a:t>
            </a:r>
            <a:endParaRPr lang="ru-RU" b="0"/>
          </a:p>
          <a:p>
            <a:pPr>
              <a:spcBef>
                <a:spcPts val="1200"/>
              </a:spcBef>
            </a:pPr>
            <a:r>
              <a:rPr lang="ru-RU" b="0"/>
              <a:t>если тестовое воздействие безопасно в состоянии </a:t>
            </a:r>
            <a:r>
              <a:rPr lang="ru-RU" b="0" i="1"/>
              <a:t>спецификации</a:t>
            </a:r>
            <a:r>
              <a:rPr lang="ru-RU" b="0"/>
              <a:t>,</a:t>
            </a:r>
            <a:br>
              <a:rPr lang="ru-RU" b="0"/>
            </a:br>
            <a:r>
              <a:rPr lang="ru-RU" b="0"/>
              <a:t>то оно безопасно в </a:t>
            </a:r>
            <a:r>
              <a:rPr lang="en-US" b="0" i="1"/>
              <a:t>H</a:t>
            </a:r>
            <a:r>
              <a:rPr lang="ru-RU" b="0"/>
              <a:t>-соответствующем состоянии </a:t>
            </a:r>
            <a:r>
              <a:rPr lang="ru-RU" b="0" i="1"/>
              <a:t>реализации</a:t>
            </a:r>
            <a:r>
              <a:rPr lang="ru-RU" b="0"/>
              <a:t>.</a:t>
            </a:r>
          </a:p>
        </p:txBody>
      </p:sp>
      <p:sp>
        <p:nvSpPr>
          <p:cNvPr id="28680" name="TextBox 21"/>
          <p:cNvSpPr txBox="1">
            <a:spLocks noChangeArrowheads="1"/>
          </p:cNvSpPr>
          <p:nvPr/>
        </p:nvSpPr>
        <p:spPr bwMode="auto">
          <a:xfrm>
            <a:off x="3276600" y="5661025"/>
            <a:ext cx="2079625" cy="369888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</a:pPr>
            <a:r>
              <a:rPr lang="en-US" i="1"/>
              <a:t>H</a:t>
            </a:r>
            <a:r>
              <a:rPr lang="en-US"/>
              <a:t>-safe</a:t>
            </a:r>
            <a:r>
              <a:rPr lang="en-US" b="0"/>
              <a:t> </a:t>
            </a:r>
            <a:r>
              <a:rPr lang="en-US" b="0">
                <a:sym typeface="Symbol" pitchFamily="18" charset="2"/>
              </a:rPr>
              <a:t> </a:t>
            </a:r>
            <a:r>
              <a:rPr lang="en-US" i="1">
                <a:sym typeface="Symbol" pitchFamily="18" charset="2"/>
              </a:rPr>
              <a:t>safe_for</a:t>
            </a:r>
            <a:endParaRPr lang="ru-RU" b="0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E01025E7-6D5A-4508-80A0-4891C095F623}" type="slidenum">
              <a:rPr lang="ru-RU" smtClean="0">
                <a:solidFill>
                  <a:schemeClr val="bg2"/>
                </a:solidFill>
              </a:rPr>
              <a:pPr/>
              <a:t>28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29699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29700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29701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Расширение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-модели: слабая симуляция (3)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703" name="TextBox 21"/>
          <p:cNvSpPr txBox="1">
            <a:spLocks noChangeArrowheads="1"/>
          </p:cNvSpPr>
          <p:nvPr/>
        </p:nvSpPr>
        <p:spPr bwMode="auto">
          <a:xfrm>
            <a:off x="142875" y="1125538"/>
            <a:ext cx="8929688" cy="2814637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</a:pPr>
            <a:r>
              <a:rPr lang="ru-RU"/>
              <a:t>Безопасная симуляция </a:t>
            </a:r>
            <a:r>
              <a:rPr lang="en-US" i="1"/>
              <a:t>ss</a:t>
            </a:r>
            <a:r>
              <a:rPr lang="ru-RU" b="0"/>
              <a:t> (</a:t>
            </a:r>
            <a:r>
              <a:rPr lang="en-US" b="0"/>
              <a:t>Safe Simulation)</a:t>
            </a:r>
            <a:r>
              <a:rPr lang="ru-RU"/>
              <a:t>:</a:t>
            </a:r>
            <a:r>
              <a:rPr lang="ru-RU" b="0"/>
              <a:t> </a:t>
            </a:r>
          </a:p>
          <a:p>
            <a:r>
              <a:rPr lang="ru-RU" b="0"/>
              <a:t>Существует соответствие </a:t>
            </a:r>
            <a:r>
              <a:rPr lang="en-US" b="0" i="1"/>
              <a:t>R</a:t>
            </a:r>
            <a:r>
              <a:rPr lang="en-US" b="0">
                <a:sym typeface="Symbol" pitchFamily="18" charset="2"/>
              </a:rPr>
              <a:t></a:t>
            </a:r>
            <a:r>
              <a:rPr lang="en-US" b="0" i="1"/>
              <a:t>H</a:t>
            </a:r>
            <a:r>
              <a:rPr lang="ru-RU" b="0"/>
              <a:t> такое, что:</a:t>
            </a:r>
          </a:p>
          <a:p>
            <a:pPr>
              <a:spcBef>
                <a:spcPts val="600"/>
              </a:spcBef>
            </a:pPr>
            <a:r>
              <a:rPr lang="ru-RU" b="0"/>
              <a:t>Начальные состояния соответствуют друг другу.</a:t>
            </a:r>
          </a:p>
          <a:p>
            <a:pPr>
              <a:spcBef>
                <a:spcPts val="600"/>
              </a:spcBef>
            </a:pPr>
            <a:r>
              <a:rPr lang="ru-RU" b="0"/>
              <a:t>Если в состоянии реализации </a:t>
            </a:r>
            <a:r>
              <a:rPr lang="en-US" b="0" i="1"/>
              <a:t>i</a:t>
            </a:r>
            <a:r>
              <a:rPr lang="ru-RU" b="0"/>
              <a:t> после тестового воздействия </a:t>
            </a:r>
            <a:r>
              <a:rPr lang="en-US" b="0" i="1"/>
              <a:t>P</a:t>
            </a:r>
            <a:r>
              <a:rPr lang="ru-RU" b="0"/>
              <a:t>,</a:t>
            </a:r>
            <a:br>
              <a:rPr lang="ru-RU" b="0"/>
            </a:br>
            <a:r>
              <a:rPr lang="ru-RU" b="0"/>
              <a:t>которое безопасно в соответствующем состоянии спецификации </a:t>
            </a:r>
            <a:r>
              <a:rPr lang="en-US" b="0"/>
              <a:t>s</a:t>
            </a:r>
            <a:r>
              <a:rPr lang="ru-RU" b="0"/>
              <a:t>,</a:t>
            </a:r>
            <a:br>
              <a:rPr lang="ru-RU" b="0"/>
            </a:br>
            <a:r>
              <a:rPr lang="ru-RU" b="0"/>
              <a:t>наблюдается действие </a:t>
            </a:r>
            <a:r>
              <a:rPr lang="en-US" b="0" i="1"/>
              <a:t>z </a:t>
            </a:r>
            <a:r>
              <a:rPr lang="ru-RU" b="0"/>
              <a:t>(до и после возможны </a:t>
            </a:r>
            <a:r>
              <a:rPr lang="ru-RU" b="0">
                <a:sym typeface="Symbol" pitchFamily="18" charset="2"/>
              </a:rPr>
              <a:t>-переходы) с постсостоянием </a:t>
            </a:r>
            <a:r>
              <a:rPr lang="en-US" b="0" i="1">
                <a:sym typeface="Symbol" pitchFamily="18" charset="2"/>
              </a:rPr>
              <a:t>i`</a:t>
            </a:r>
            <a:r>
              <a:rPr lang="ru-RU" b="0">
                <a:sym typeface="Symbol" pitchFamily="18" charset="2"/>
              </a:rPr>
              <a:t>,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то в состоянии </a:t>
            </a:r>
            <a:r>
              <a:rPr lang="en-US" b="0" i="1">
                <a:sym typeface="Symbol" pitchFamily="18" charset="2"/>
              </a:rPr>
              <a:t>s</a:t>
            </a:r>
            <a:r>
              <a:rPr lang="ru-RU" b="0">
                <a:sym typeface="Symbol" pitchFamily="18" charset="2"/>
              </a:rPr>
              <a:t> </a:t>
            </a:r>
            <a:r>
              <a:rPr lang="ru-RU" b="0"/>
              <a:t>после тестового воздействия </a:t>
            </a:r>
            <a:r>
              <a:rPr lang="en-US" b="0" i="1"/>
              <a:t>P</a:t>
            </a:r>
            <a:r>
              <a:rPr lang="ru-RU" b="0"/>
              <a:t> также</a:t>
            </a:r>
            <a:br>
              <a:rPr lang="ru-RU" b="0"/>
            </a:br>
            <a:r>
              <a:rPr lang="ru-RU" b="0">
                <a:sym typeface="Symbol" pitchFamily="18" charset="2"/>
              </a:rPr>
              <a:t>наблюдается действие </a:t>
            </a:r>
            <a:r>
              <a:rPr lang="en-US" b="0" i="1">
                <a:sym typeface="Symbol" pitchFamily="18" charset="2"/>
              </a:rPr>
              <a:t>z </a:t>
            </a:r>
            <a:r>
              <a:rPr lang="ru-RU" b="0">
                <a:sym typeface="Symbol" pitchFamily="18" charset="2"/>
              </a:rPr>
              <a:t>(до и после возможны -переходы) с постсостоянием </a:t>
            </a:r>
            <a:r>
              <a:rPr lang="en-US" b="0" i="1">
                <a:sym typeface="Symbol" pitchFamily="18" charset="2"/>
              </a:rPr>
              <a:t>s`</a:t>
            </a:r>
            <a:r>
              <a:rPr lang="ru-RU" b="0">
                <a:sym typeface="Symbol" pitchFamily="18" charset="2"/>
              </a:rPr>
              <a:t>,</a:t>
            </a:r>
            <a:br>
              <a:rPr lang="ru-RU" b="0">
                <a:sym typeface="Symbol" pitchFamily="18" charset="2"/>
              </a:rPr>
            </a:br>
            <a:r>
              <a:rPr lang="ru-RU" b="0">
                <a:sym typeface="Symbol" pitchFamily="18" charset="2"/>
              </a:rPr>
              <a:t>соответствующим </a:t>
            </a:r>
            <a:r>
              <a:rPr lang="en-US" b="0" i="1">
                <a:sym typeface="Symbol" pitchFamily="18" charset="2"/>
              </a:rPr>
              <a:t>i`</a:t>
            </a:r>
            <a:r>
              <a:rPr lang="ru-RU" b="0">
                <a:sym typeface="Symbol" pitchFamily="18" charset="2"/>
              </a:rPr>
              <a:t>.</a:t>
            </a:r>
            <a:endParaRPr lang="ru-RU" b="0"/>
          </a:p>
        </p:txBody>
      </p:sp>
      <p:sp>
        <p:nvSpPr>
          <p:cNvPr id="29704" name="TextBox 21"/>
          <p:cNvSpPr txBox="1">
            <a:spLocks noChangeArrowheads="1"/>
          </p:cNvSpPr>
          <p:nvPr/>
        </p:nvSpPr>
        <p:spPr bwMode="auto">
          <a:xfrm>
            <a:off x="903288" y="4437063"/>
            <a:ext cx="7161212" cy="8001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b="0"/>
              <a:t>Безопасная симуляция с гипотезой </a:t>
            </a:r>
            <a:r>
              <a:rPr lang="en-US" i="1"/>
              <a:t>safe_for</a:t>
            </a:r>
            <a:r>
              <a:rPr lang="en-US" b="0"/>
              <a:t> </a:t>
            </a:r>
            <a:r>
              <a:rPr lang="ru-RU" b="0"/>
              <a:t>вместо </a:t>
            </a:r>
            <a:r>
              <a:rPr lang="en-US" i="1"/>
              <a:t>H</a:t>
            </a:r>
            <a:r>
              <a:rPr lang="ru-RU" i="1"/>
              <a:t>-</a:t>
            </a:r>
            <a:r>
              <a:rPr lang="en-US" i="1"/>
              <a:t>safe</a:t>
            </a:r>
            <a:r>
              <a:rPr lang="ru-RU" i="1"/>
              <a:t> </a:t>
            </a:r>
            <a:r>
              <a:rPr lang="en-US" b="0"/>
              <a:t>–</a:t>
            </a:r>
            <a:r>
              <a:rPr lang="ru-RU" b="0"/>
              <a:t> </a:t>
            </a:r>
            <a:r>
              <a:rPr lang="en-US" i="1"/>
              <a:t>sst</a:t>
            </a:r>
            <a:r>
              <a:rPr lang="en-US" b="0"/>
              <a:t>.</a:t>
            </a:r>
            <a:endParaRPr lang="ru-RU" b="0"/>
          </a:p>
          <a:p>
            <a:pPr algn="ctr">
              <a:spcBef>
                <a:spcPts val="1200"/>
              </a:spcBef>
            </a:pPr>
            <a:r>
              <a:rPr lang="en-US" i="1"/>
              <a:t>ss</a:t>
            </a:r>
            <a:r>
              <a:rPr lang="en-US" b="0"/>
              <a:t> </a:t>
            </a:r>
            <a:r>
              <a:rPr lang="en-US" b="0">
                <a:sym typeface="Symbol" pitchFamily="18" charset="2"/>
              </a:rPr>
              <a:t> </a:t>
            </a:r>
            <a:r>
              <a:rPr lang="en-US" i="1">
                <a:sym typeface="Symbol" pitchFamily="18" charset="2"/>
              </a:rPr>
              <a:t>sst</a:t>
            </a:r>
            <a:r>
              <a:rPr lang="en-US" b="0">
                <a:sym typeface="Symbol" pitchFamily="18" charset="2"/>
              </a:rPr>
              <a:t>  </a:t>
            </a:r>
            <a:r>
              <a:rPr lang="en-US" i="1">
                <a:sym typeface="Symbol" pitchFamily="18" charset="2"/>
              </a:rPr>
              <a:t>saco</a:t>
            </a:r>
            <a:r>
              <a:rPr lang="en-US" b="0">
                <a:sym typeface="Symbol" pitchFamily="18" charset="2"/>
              </a:rPr>
              <a:t>. </a:t>
            </a:r>
            <a:endParaRPr lang="ru-RU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ADC4BDD7-6629-4A69-8B14-7BAAF481B5EE}" type="slidenum">
              <a:rPr lang="ru-RU" smtClean="0">
                <a:solidFill>
                  <a:schemeClr val="bg2"/>
                </a:solidFill>
              </a:rPr>
              <a:pPr/>
              <a:t>29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723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30724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30725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Расширение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-модели: слабая симуляция (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7" name="TextBox 21"/>
          <p:cNvSpPr txBox="1">
            <a:spLocks noChangeArrowheads="1"/>
          </p:cNvSpPr>
          <p:nvPr/>
        </p:nvSpPr>
        <p:spPr bwMode="auto">
          <a:xfrm>
            <a:off x="323850" y="1217613"/>
            <a:ext cx="8604250" cy="38163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800"/>
              </a:spcBef>
            </a:pPr>
            <a:r>
              <a:rPr lang="ru-RU" b="0"/>
              <a:t>Для </a:t>
            </a:r>
            <a:r>
              <a:rPr lang="en-US" i="1"/>
              <a:t>saco</a:t>
            </a:r>
            <a:r>
              <a:rPr lang="ru-RU" b="0"/>
              <a:t> неконформность реализации можно определить за конечное время.</a:t>
            </a:r>
          </a:p>
          <a:p>
            <a:pPr>
              <a:spcBef>
                <a:spcPts val="1800"/>
              </a:spcBef>
            </a:pPr>
            <a:r>
              <a:rPr lang="ru-RU" b="0"/>
              <a:t>Для </a:t>
            </a:r>
            <a:r>
              <a:rPr lang="en-US" i="1"/>
              <a:t>ss</a:t>
            </a:r>
            <a:r>
              <a:rPr lang="ru-RU" b="0"/>
              <a:t> это не так в общем случае.</a:t>
            </a:r>
          </a:p>
          <a:p>
            <a:pPr>
              <a:spcBef>
                <a:spcPts val="1800"/>
              </a:spcBef>
            </a:pPr>
            <a:r>
              <a:rPr lang="ru-RU" b="0"/>
              <a:t>Предложен общий алгоритм значимого тестирования (не находит ложных ошибок), который делает полное тестирование на некотором подклассе спецификаций.</a:t>
            </a:r>
          </a:p>
          <a:p>
            <a:pPr>
              <a:spcBef>
                <a:spcPts val="1800"/>
              </a:spcBef>
            </a:pPr>
            <a:r>
              <a:rPr lang="ru-RU" b="0"/>
              <a:t>Этот подкласс включает все конечные спецификации в конечных алфавитах.</a:t>
            </a:r>
          </a:p>
          <a:p>
            <a:pPr lvl="1">
              <a:spcBef>
                <a:spcPts val="1800"/>
              </a:spcBef>
            </a:pPr>
            <a:r>
              <a:rPr lang="ru-RU" b="0"/>
              <a:t>Сначала выполняется обход (под)графа реализации,</a:t>
            </a:r>
          </a:p>
          <a:p>
            <a:pPr lvl="1">
              <a:spcBef>
                <a:spcPts val="600"/>
              </a:spcBef>
            </a:pPr>
            <a:r>
              <a:rPr lang="ru-RU" b="0"/>
              <a:t>потом – без тестирования строится соответствие </a:t>
            </a:r>
            <a:r>
              <a:rPr lang="en-US" b="0" i="1"/>
              <a:t>R</a:t>
            </a:r>
            <a:r>
              <a:rPr lang="ru-RU" b="0"/>
              <a:t>.</a:t>
            </a:r>
          </a:p>
          <a:p>
            <a:pPr lvl="1">
              <a:spcBef>
                <a:spcPts val="1800"/>
              </a:spcBef>
            </a:pPr>
            <a:r>
              <a:rPr lang="ru-RU" b="0"/>
              <a:t>Если удалось построить – реализация конформна, иначе – неконформна.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C204200D-9361-4571-8167-E906F215E3F2}" type="slidenum">
              <a:rPr lang="ru-RU" smtClean="0">
                <a:solidFill>
                  <a:schemeClr val="bg2"/>
                </a:solidFill>
              </a:rPr>
              <a:pPr/>
              <a:t>3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959491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1187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Редукция</a:t>
            </a:r>
          </a:p>
        </p:txBody>
      </p:sp>
      <p:sp>
        <p:nvSpPr>
          <p:cNvPr id="410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4101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4102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3081" name="TextBox 17"/>
          <p:cNvSpPr txBox="1">
            <a:spLocks noChangeArrowheads="1"/>
          </p:cNvSpPr>
          <p:nvPr/>
        </p:nvSpPr>
        <p:spPr bwMode="auto">
          <a:xfrm>
            <a:off x="395288" y="1233488"/>
            <a:ext cx="8412162" cy="4554537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79388">
              <a:spcBef>
                <a:spcPts val="2400"/>
              </a:spcBef>
              <a:defRPr/>
            </a:pPr>
            <a:r>
              <a:rPr lang="ru-RU" sz="2000" b="0" dirty="0">
                <a:latin typeface="+mn-lt"/>
                <a:cs typeface="Times New Roman" pitchFamily="18" charset="0"/>
              </a:rPr>
              <a:t>Мы рассматриваем трассовые </a:t>
            </a:r>
            <a:r>
              <a:rPr lang="ru-RU" sz="2000" b="0" dirty="0" err="1">
                <a:latin typeface="+mn-lt"/>
                <a:cs typeface="Times New Roman" pitchFamily="18" charset="0"/>
              </a:rPr>
              <a:t>конформности</a:t>
            </a:r>
            <a:r>
              <a:rPr lang="ru-RU" sz="2000" b="0" dirty="0">
                <a:latin typeface="+mn-lt"/>
                <a:cs typeface="Times New Roman" pitchFamily="18" charset="0"/>
              </a:rPr>
              <a:t>, которые</a:t>
            </a:r>
          </a:p>
          <a:p>
            <a:pPr defTabSz="179388">
              <a:spcBef>
                <a:spcPts val="0"/>
              </a:spcBef>
              <a:defRPr/>
            </a:pPr>
            <a:r>
              <a:rPr lang="ru-RU" sz="2000" b="0" dirty="0">
                <a:latin typeface="+mn-lt"/>
                <a:cs typeface="Times New Roman" pitchFamily="18" charset="0"/>
              </a:rPr>
              <a:t>основаны на тестовых воздействиях и наблюдениях.</a:t>
            </a:r>
          </a:p>
          <a:p>
            <a:pPr defTabSz="179388">
              <a:spcBef>
                <a:spcPts val="1200"/>
              </a:spcBef>
              <a:defRPr/>
            </a:pPr>
            <a:r>
              <a:rPr lang="ru-RU" sz="2000" b="0" dirty="0">
                <a:latin typeface="+mn-lt"/>
                <a:cs typeface="Times New Roman" pitchFamily="18" charset="0"/>
              </a:rPr>
              <a:t>В общем случае трасса – последовательность всего того,</a:t>
            </a:r>
            <a:br>
              <a:rPr lang="ru-RU" sz="2000" b="0" dirty="0">
                <a:latin typeface="+mn-lt"/>
                <a:cs typeface="Times New Roman" pitchFamily="18" charset="0"/>
              </a:rPr>
            </a:br>
            <a:r>
              <a:rPr lang="ru-RU" sz="2000" b="0" dirty="0">
                <a:latin typeface="+mn-lt"/>
                <a:cs typeface="Times New Roman" pitchFamily="18" charset="0"/>
              </a:rPr>
              <a:t> что происходит: тестовых воздействий и наблюдений.</a:t>
            </a:r>
          </a:p>
          <a:p>
            <a:pPr defTabSz="179388">
              <a:spcBef>
                <a:spcPts val="1200"/>
              </a:spcBef>
              <a:defRPr/>
            </a:pPr>
            <a:r>
              <a:rPr lang="ru-RU" sz="2000" b="0" dirty="0">
                <a:latin typeface="+mn-lt"/>
                <a:cs typeface="Times New Roman" pitchFamily="18" charset="0"/>
              </a:rPr>
              <a:t>Но пока нам достаточно считать, что</a:t>
            </a:r>
            <a:br>
              <a:rPr lang="ru-RU" sz="2000" b="0" dirty="0">
                <a:latin typeface="+mn-lt"/>
                <a:cs typeface="Times New Roman" pitchFamily="18" charset="0"/>
              </a:rPr>
            </a:br>
            <a:r>
              <a:rPr lang="ru-RU" sz="2000" b="0" dirty="0">
                <a:latin typeface="+mn-lt"/>
                <a:cs typeface="Times New Roman" pitchFamily="18" charset="0"/>
              </a:rPr>
              <a:t>трасса – это последовательность наблюдений, т.е. не важно,</a:t>
            </a:r>
            <a:br>
              <a:rPr lang="ru-RU" sz="2000" b="0" dirty="0">
                <a:latin typeface="+mn-lt"/>
                <a:cs typeface="Times New Roman" pitchFamily="18" charset="0"/>
              </a:rPr>
            </a:br>
            <a:r>
              <a:rPr lang="ru-RU" sz="2000" b="0" dirty="0">
                <a:latin typeface="+mn-lt"/>
                <a:cs typeface="Times New Roman" pitchFamily="18" charset="0"/>
              </a:rPr>
              <a:t>каким тестовым воздействием мы вызвали то или иное наблюдение.</a:t>
            </a:r>
          </a:p>
          <a:p>
            <a:pPr defTabSz="179388">
              <a:spcBef>
                <a:spcPts val="1200"/>
              </a:spcBef>
              <a:defRPr/>
            </a:pPr>
            <a:r>
              <a:rPr lang="ru-RU" sz="2000" b="0" dirty="0">
                <a:latin typeface="+mn-lt"/>
                <a:cs typeface="Times New Roman" pitchFamily="18" charset="0"/>
              </a:rPr>
              <a:t>В основном мы будем рассматривать </a:t>
            </a:r>
            <a:r>
              <a:rPr lang="ru-RU" sz="2000" b="0" dirty="0" err="1">
                <a:latin typeface="+mn-lt"/>
                <a:cs typeface="Times New Roman" pitchFamily="18" charset="0"/>
              </a:rPr>
              <a:t>конформности</a:t>
            </a:r>
            <a:r>
              <a:rPr lang="ru-RU" sz="2000" b="0" dirty="0">
                <a:latin typeface="+mn-lt"/>
                <a:cs typeface="Times New Roman" pitchFamily="18" charset="0"/>
              </a:rPr>
              <a:t>,</a:t>
            </a:r>
            <a:br>
              <a:rPr lang="ru-RU" sz="2000" b="0" dirty="0">
                <a:latin typeface="+mn-lt"/>
                <a:cs typeface="Times New Roman" pitchFamily="18" charset="0"/>
              </a:rPr>
            </a:br>
            <a:r>
              <a:rPr lang="ru-RU" sz="2000" b="0" dirty="0">
                <a:latin typeface="+mn-lt"/>
                <a:cs typeface="Times New Roman" pitchFamily="18" charset="0"/>
              </a:rPr>
              <a:t>которые основаны на разделении всех трасс</a:t>
            </a:r>
            <a:br>
              <a:rPr lang="ru-RU" sz="2000" b="0" dirty="0">
                <a:latin typeface="+mn-lt"/>
                <a:cs typeface="Times New Roman" pitchFamily="18" charset="0"/>
              </a:rPr>
            </a:br>
            <a:r>
              <a:rPr lang="ru-RU" sz="2000" b="0" dirty="0">
                <a:latin typeface="+mn-lt"/>
                <a:cs typeface="Times New Roman" pitchFamily="18" charset="0"/>
              </a:rPr>
              <a:t>на конформные и </a:t>
            </a:r>
            <a:r>
              <a:rPr lang="ru-RU" sz="2000" b="0" dirty="0" err="1">
                <a:latin typeface="+mn-lt"/>
                <a:cs typeface="Times New Roman" pitchFamily="18" charset="0"/>
              </a:rPr>
              <a:t>неконформные</a:t>
            </a:r>
            <a:r>
              <a:rPr lang="ru-RU" sz="2000" b="0" dirty="0">
                <a:latin typeface="+mn-lt"/>
                <a:cs typeface="Times New Roman" pitchFamily="18" charset="0"/>
              </a:rPr>
              <a:t> – ошибки.</a:t>
            </a:r>
          </a:p>
          <a:p>
            <a:pPr defTabSz="179388">
              <a:spcBef>
                <a:spcPts val="1200"/>
              </a:spcBef>
              <a:defRPr/>
            </a:pPr>
            <a:r>
              <a:rPr lang="ru-RU" sz="2000" b="0" dirty="0">
                <a:cs typeface="Times New Roman" pitchFamily="18" charset="0"/>
              </a:rPr>
              <a:t>Реализация конформна, если в ней нет ошибок.</a:t>
            </a:r>
          </a:p>
          <a:p>
            <a:pPr defTabSz="179388">
              <a:spcBef>
                <a:spcPts val="1200"/>
              </a:spcBef>
              <a:defRPr/>
            </a:pPr>
            <a:r>
              <a:rPr lang="ru-RU" sz="2000" b="0" dirty="0">
                <a:latin typeface="+mn-lt"/>
                <a:cs typeface="Times New Roman" pitchFamily="18" charset="0"/>
              </a:rPr>
              <a:t>Такие </a:t>
            </a:r>
            <a:r>
              <a:rPr lang="ru-RU" sz="2000" b="0" dirty="0" err="1">
                <a:latin typeface="+mn-lt"/>
                <a:cs typeface="Times New Roman" pitchFamily="18" charset="0"/>
              </a:rPr>
              <a:t>конформности</a:t>
            </a:r>
            <a:r>
              <a:rPr lang="ru-RU" sz="2000" b="0" dirty="0">
                <a:latin typeface="+mn-lt"/>
                <a:cs typeface="Times New Roman" pitchFamily="18" charset="0"/>
              </a:rPr>
              <a:t> мы называем редукциями.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626FCDC4-AC1A-42F0-B015-3FDC5C006B1C}" type="slidenum">
              <a:rPr lang="ru-RU" smtClean="0">
                <a:solidFill>
                  <a:schemeClr val="bg2"/>
                </a:solidFill>
              </a:rPr>
              <a:pPr/>
              <a:t>30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1747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31748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31749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Критика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-модели (1)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9" name="TextBox 21"/>
          <p:cNvSpPr txBox="1">
            <a:spLocks noChangeArrowheads="1"/>
          </p:cNvSpPr>
          <p:nvPr/>
        </p:nvSpPr>
        <p:spPr bwMode="auto">
          <a:xfrm>
            <a:off x="323850" y="1089025"/>
            <a:ext cx="8640763" cy="5135563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800"/>
              </a:spcBef>
              <a:defRPr/>
            </a:pPr>
            <a:r>
              <a:rPr lang="en-US" dirty="0"/>
              <a:t>R</a:t>
            </a:r>
            <a:r>
              <a:rPr lang="en-US" b="0" dirty="0"/>
              <a:t>/</a:t>
            </a:r>
            <a:r>
              <a:rPr lang="en-US" dirty="0"/>
              <a:t>Q</a:t>
            </a:r>
            <a:r>
              <a:rPr lang="ru-RU" b="0" dirty="0"/>
              <a:t>-модель недостаточно общая.</a:t>
            </a:r>
          </a:p>
          <a:p>
            <a:pPr>
              <a:spcBef>
                <a:spcPts val="1800"/>
              </a:spcBef>
              <a:defRPr/>
            </a:pPr>
            <a:r>
              <a:rPr lang="ru-RU" b="0" dirty="0"/>
              <a:t>Существуют </a:t>
            </a:r>
            <a:r>
              <a:rPr lang="ru-RU" b="0" i="1" dirty="0"/>
              <a:t>внутренние зависимости</a:t>
            </a:r>
            <a:r>
              <a:rPr lang="ru-RU" b="0" dirty="0"/>
              <a:t>, которые приводят к усложнённым алгоритмам преобразования спецификации (пополнение, монотонное и удаление неконформных трасс) и усложнённым алгоритмам генерации тестов.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/>
              <a:defRPr/>
            </a:pPr>
            <a:r>
              <a:rPr lang="ru-RU" b="0" dirty="0"/>
              <a:t>Нет «просто» наблюдений. Есть действия и отказы с разной семантикой.</a:t>
            </a:r>
            <a:br>
              <a:rPr lang="ru-RU" b="0" dirty="0"/>
            </a:br>
            <a:r>
              <a:rPr lang="ru-RU" b="0" dirty="0"/>
              <a:t>После отказа </a:t>
            </a:r>
            <a:r>
              <a:rPr lang="en-US" b="0" i="1" dirty="0"/>
              <a:t>P</a:t>
            </a:r>
            <a:r>
              <a:rPr lang="ru-RU" b="0" dirty="0"/>
              <a:t> не может наблюдаться действие </a:t>
            </a:r>
            <a:r>
              <a:rPr lang="en-US" b="0" i="1" dirty="0" err="1"/>
              <a:t>a</a:t>
            </a:r>
            <a:r>
              <a:rPr lang="en-US" b="0" dirty="0" err="1">
                <a:sym typeface="Symbol"/>
              </a:rPr>
              <a:t></a:t>
            </a:r>
            <a:r>
              <a:rPr lang="en-US" b="0" i="1" dirty="0" err="1">
                <a:sym typeface="Symbol"/>
              </a:rPr>
              <a:t>P</a:t>
            </a:r>
            <a:r>
              <a:rPr lang="en-US" b="0" dirty="0">
                <a:sym typeface="Symbol"/>
              </a:rPr>
              <a:t>.</a:t>
            </a:r>
            <a:br>
              <a:rPr lang="en-US" b="0" dirty="0">
                <a:sym typeface="Symbol"/>
              </a:rPr>
            </a:br>
            <a:r>
              <a:rPr lang="ru-RU" b="0" dirty="0">
                <a:sym typeface="Symbol"/>
              </a:rPr>
              <a:t>Отказ может быть только в стабильном состоянии. И т.п.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/>
              <a:defRPr/>
            </a:pPr>
            <a:r>
              <a:rPr lang="ru-RU" b="0" dirty="0">
                <a:sym typeface="Symbol"/>
              </a:rPr>
              <a:t>Нет «просто» тестовых воздействий.</a:t>
            </a:r>
            <a:br>
              <a:rPr lang="ru-RU" b="0" dirty="0">
                <a:sym typeface="Symbol"/>
              </a:rPr>
            </a:br>
            <a:r>
              <a:rPr lang="ru-RU" b="0" dirty="0">
                <a:sym typeface="Symbol"/>
              </a:rPr>
              <a:t>Тестовое воздействие </a:t>
            </a:r>
            <a:r>
              <a:rPr lang="en-US" b="0" i="1" dirty="0">
                <a:sym typeface="Symbol"/>
              </a:rPr>
              <a:t>P</a:t>
            </a:r>
            <a:r>
              <a:rPr lang="en-US" b="0" dirty="0">
                <a:sym typeface="Symbol"/>
              </a:rPr>
              <a:t></a:t>
            </a:r>
            <a:r>
              <a:rPr lang="en-US" i="1" dirty="0">
                <a:sym typeface="Symbol"/>
              </a:rPr>
              <a:t>R</a:t>
            </a:r>
            <a:r>
              <a:rPr lang="en-US" dirty="0">
                <a:sym typeface="Symbol"/>
              </a:rPr>
              <a:t></a:t>
            </a:r>
            <a:r>
              <a:rPr lang="en-US" i="1" dirty="0">
                <a:sym typeface="Symbol"/>
              </a:rPr>
              <a:t>Q</a:t>
            </a:r>
            <a:r>
              <a:rPr lang="ru-RU" b="0" dirty="0">
                <a:sym typeface="Symbol"/>
              </a:rPr>
              <a:t> разрешает выполнение и, следовательно, наблюдение только действия </a:t>
            </a:r>
            <a:r>
              <a:rPr lang="en-US" b="0" i="1" dirty="0" err="1"/>
              <a:t>a</a:t>
            </a:r>
            <a:r>
              <a:rPr lang="en-US" b="0" dirty="0" err="1">
                <a:sym typeface="Symbol"/>
              </a:rPr>
              <a:t></a:t>
            </a:r>
            <a:r>
              <a:rPr lang="en-US" b="0" i="1" dirty="0" err="1">
                <a:sym typeface="Symbol"/>
              </a:rPr>
              <a:t>P</a:t>
            </a:r>
            <a:r>
              <a:rPr lang="en-US" b="0" dirty="0">
                <a:sym typeface="Symbol"/>
              </a:rPr>
              <a:t> </a:t>
            </a:r>
            <a:r>
              <a:rPr lang="ru-RU" b="0" dirty="0">
                <a:sym typeface="Symbol"/>
              </a:rPr>
              <a:t>или отказа </a:t>
            </a:r>
            <a:r>
              <a:rPr lang="en-US" b="0" i="1" dirty="0">
                <a:sym typeface="Symbol"/>
              </a:rPr>
              <a:t>P</a:t>
            </a:r>
            <a:r>
              <a:rPr lang="ru-RU" b="0" dirty="0">
                <a:sym typeface="Symbol"/>
              </a:rPr>
              <a:t>, если </a:t>
            </a:r>
            <a:r>
              <a:rPr lang="en-US" b="0" i="1" dirty="0">
                <a:sym typeface="Symbol"/>
              </a:rPr>
              <a:t>P</a:t>
            </a:r>
            <a:r>
              <a:rPr lang="en-US" b="0" dirty="0">
                <a:sym typeface="Symbol"/>
              </a:rPr>
              <a:t></a:t>
            </a:r>
            <a:r>
              <a:rPr lang="en-US" i="1" dirty="0">
                <a:sym typeface="Symbol"/>
              </a:rPr>
              <a:t>R</a:t>
            </a:r>
            <a:r>
              <a:rPr lang="ru-RU" b="0" i="1" dirty="0">
                <a:sym typeface="Symbol"/>
              </a:rPr>
              <a:t>.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/>
              <a:defRPr/>
            </a:pPr>
            <a:r>
              <a:rPr lang="ru-RU" b="0" dirty="0">
                <a:sym typeface="Symbol"/>
              </a:rPr>
              <a:t>Представление </a:t>
            </a:r>
            <a:r>
              <a:rPr lang="ru-RU" b="0" dirty="0" err="1">
                <a:sym typeface="Symbol"/>
              </a:rPr>
              <a:t>спецификационных</a:t>
            </a:r>
            <a:r>
              <a:rPr lang="ru-RU" b="0" dirty="0">
                <a:sym typeface="Symbol"/>
              </a:rPr>
              <a:t> требований в виде модели того же типа, что модель реализации, обосновано только исторически – оно возникло из идеи об эквивалентности автоматов.</a:t>
            </a:r>
            <a:br>
              <a:rPr lang="ru-RU" b="0" dirty="0">
                <a:sym typeface="Symbol"/>
              </a:rPr>
            </a:br>
            <a:r>
              <a:rPr lang="ru-RU" b="0" dirty="0">
                <a:sym typeface="Symbol"/>
              </a:rPr>
              <a:t>Но такое представление затрудняет генерацию тестов.</a:t>
            </a:r>
            <a:endParaRPr lang="ru-RU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5C9531B3-5E43-460A-9674-FFEC13148B34}" type="slidenum">
              <a:rPr lang="ru-RU" smtClean="0">
                <a:solidFill>
                  <a:schemeClr val="bg2"/>
                </a:solidFill>
              </a:rPr>
              <a:pPr/>
              <a:t>31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2771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32772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32773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Критика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-модели (2)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9" name="TextBox 21"/>
          <p:cNvSpPr txBox="1">
            <a:spLocks noChangeArrowheads="1"/>
          </p:cNvSpPr>
          <p:nvPr/>
        </p:nvSpPr>
        <p:spPr bwMode="auto">
          <a:xfrm>
            <a:off x="215900" y="1052513"/>
            <a:ext cx="8763000" cy="5186362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defRPr/>
            </a:pPr>
            <a:r>
              <a:rPr lang="ru-RU" b="0" dirty="0"/>
              <a:t>Возможность и необходимость оптимизации тестов – это следствие наличия</a:t>
            </a:r>
            <a:br>
              <a:rPr lang="ru-RU" b="0" dirty="0"/>
            </a:br>
            <a:r>
              <a:rPr lang="ru-RU" i="1" dirty="0"/>
              <a:t>зависимостей между </a:t>
            </a:r>
            <a:r>
              <a:rPr lang="ru-RU" i="1" dirty="0"/>
              <a:t>ошибками</a:t>
            </a:r>
            <a:r>
              <a:rPr lang="ru-RU" b="0" dirty="0"/>
              <a:t>.</a:t>
            </a:r>
            <a:endParaRPr lang="ru-RU" b="0" dirty="0"/>
          </a:p>
          <a:p>
            <a:pPr>
              <a:spcBef>
                <a:spcPts val="1200"/>
              </a:spcBef>
              <a:defRPr/>
            </a:pPr>
            <a:r>
              <a:rPr lang="ru-RU" b="0" dirty="0"/>
              <a:t>Спецификация задаёт </a:t>
            </a:r>
            <a:r>
              <a:rPr lang="ru-RU" b="0" i="1" u="sng" dirty="0"/>
              <a:t>неявно</a:t>
            </a:r>
            <a:r>
              <a:rPr lang="ru-RU" b="0" dirty="0"/>
              <a:t> множество </a:t>
            </a:r>
            <a:r>
              <a:rPr lang="en-US" b="0" i="1" dirty="0"/>
              <a:t>A</a:t>
            </a:r>
            <a:r>
              <a:rPr lang="ru-RU" b="0" dirty="0"/>
              <a:t> всех ошибок:</a:t>
            </a:r>
            <a:br>
              <a:rPr lang="ru-RU" b="0" dirty="0"/>
            </a:br>
            <a:r>
              <a:rPr lang="ru-RU" b="0" dirty="0"/>
              <a:t>реализация конформна, если в ней ни одной ошибки из </a:t>
            </a:r>
            <a:r>
              <a:rPr lang="en-US" b="0" i="1" dirty="0"/>
              <a:t>A</a:t>
            </a:r>
            <a:r>
              <a:rPr lang="ru-RU" b="0" dirty="0"/>
              <a:t>.</a:t>
            </a:r>
          </a:p>
          <a:p>
            <a:pPr>
              <a:spcBef>
                <a:spcPts val="1200"/>
              </a:spcBef>
              <a:defRPr/>
            </a:pPr>
            <a:r>
              <a:rPr lang="ru-RU" b="0" dirty="0"/>
              <a:t>Зависимость между ошибками означает, что  существует </a:t>
            </a:r>
            <a:r>
              <a:rPr lang="en-US" b="0" i="1" dirty="0"/>
              <a:t>B</a:t>
            </a:r>
            <a:r>
              <a:rPr lang="en-US" b="0" dirty="0">
                <a:sym typeface="Symbol"/>
              </a:rPr>
              <a:t></a:t>
            </a:r>
            <a:r>
              <a:rPr lang="en-US" b="0" i="1" dirty="0"/>
              <a:t>A</a:t>
            </a:r>
            <a:r>
              <a:rPr lang="ru-RU" b="0" dirty="0"/>
              <a:t> такое,</a:t>
            </a:r>
            <a:br>
              <a:rPr lang="ru-RU" b="0" dirty="0"/>
            </a:br>
            <a:r>
              <a:rPr lang="ru-RU" b="0" dirty="0"/>
              <a:t>что любая реализация, содержащая ошибку из </a:t>
            </a:r>
            <a:r>
              <a:rPr lang="en-US" b="0" i="1" dirty="0"/>
              <a:t>A</a:t>
            </a:r>
            <a:r>
              <a:rPr lang="ru-RU" b="0" dirty="0"/>
              <a:t>, содержит и ошибку из </a:t>
            </a:r>
            <a:r>
              <a:rPr lang="en-US" b="0" i="1" dirty="0"/>
              <a:t>B</a:t>
            </a:r>
            <a:r>
              <a:rPr lang="ru-RU" b="0" dirty="0"/>
              <a:t>.</a:t>
            </a:r>
          </a:p>
          <a:p>
            <a:pPr>
              <a:spcBef>
                <a:spcPts val="1200"/>
              </a:spcBef>
              <a:defRPr/>
            </a:pPr>
            <a:r>
              <a:rPr lang="ru-RU" b="0" dirty="0"/>
              <a:t>А тогда для полноты тестирования достаточно генерировать тесты,</a:t>
            </a:r>
            <a:br>
              <a:rPr lang="ru-RU" b="0" dirty="0"/>
            </a:br>
            <a:r>
              <a:rPr lang="ru-RU" b="0" dirty="0"/>
              <a:t> которые ловят только ошибки из множества </a:t>
            </a:r>
            <a:r>
              <a:rPr lang="en-US" b="0" i="1" dirty="0"/>
              <a:t>B</a:t>
            </a:r>
            <a:r>
              <a:rPr lang="ru-RU" b="0" dirty="0"/>
              <a:t>, а не из большего множества </a:t>
            </a:r>
            <a:r>
              <a:rPr lang="en-US" b="0" i="1" dirty="0"/>
              <a:t>A</a:t>
            </a:r>
            <a:r>
              <a:rPr lang="ru-RU" b="0" dirty="0"/>
              <a:t>.</a:t>
            </a:r>
          </a:p>
          <a:p>
            <a:pPr>
              <a:spcBef>
                <a:spcPts val="1200"/>
              </a:spcBef>
              <a:defRPr/>
            </a:pPr>
            <a:r>
              <a:rPr lang="ru-RU" b="0" dirty="0" err="1"/>
              <a:t>Конформность</a:t>
            </a:r>
            <a:r>
              <a:rPr lang="ru-RU" b="0" dirty="0"/>
              <a:t> в </a:t>
            </a:r>
            <a:r>
              <a:rPr lang="en-US" i="1" dirty="0"/>
              <a:t>R</a:t>
            </a:r>
            <a:r>
              <a:rPr lang="en-US" b="0" dirty="0"/>
              <a:t>/</a:t>
            </a:r>
            <a:r>
              <a:rPr lang="en-US" i="1" dirty="0"/>
              <a:t>Q</a:t>
            </a:r>
            <a:r>
              <a:rPr lang="ru-RU" b="0" dirty="0"/>
              <a:t>-семантике основана на трассах наблюдений или,</a:t>
            </a:r>
            <a:br>
              <a:rPr lang="ru-RU" b="0" dirty="0"/>
            </a:br>
            <a:r>
              <a:rPr lang="ru-RU" b="0" dirty="0"/>
              <a:t>при наличии приоритетов, на трассах наблюдений и тестовых воздействий.</a:t>
            </a:r>
          </a:p>
          <a:p>
            <a:pPr>
              <a:spcBef>
                <a:spcPts val="1200"/>
              </a:spcBef>
              <a:defRPr/>
            </a:pPr>
            <a:r>
              <a:rPr lang="ru-RU" b="0" dirty="0"/>
              <a:t>Ошибка – это трасса. Для трасс есть неустранимые тривиальные зависимости: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ru-RU" b="0" dirty="0"/>
              <a:t>Если </a:t>
            </a:r>
            <a:r>
              <a:rPr lang="ru-RU" sz="2000" b="0" dirty="0">
                <a:sym typeface="Symbol"/>
              </a:rPr>
              <a:t></a:t>
            </a:r>
            <a:r>
              <a:rPr lang="en-US" b="0" i="1" dirty="0">
                <a:sym typeface="Symbol"/>
              </a:rPr>
              <a:t>P</a:t>
            </a:r>
            <a:r>
              <a:rPr lang="ru-RU" b="0" dirty="0">
                <a:sym typeface="Symbol"/>
              </a:rPr>
              <a:t> ошибка,</a:t>
            </a:r>
            <a:r>
              <a:rPr lang="en-US" b="0" dirty="0">
                <a:sym typeface="Symbol"/>
              </a:rPr>
              <a:t> </a:t>
            </a:r>
            <a:r>
              <a:rPr lang="ru-RU" b="0" dirty="0">
                <a:sym typeface="Symbol"/>
              </a:rPr>
              <a:t>где </a:t>
            </a:r>
            <a:r>
              <a:rPr lang="en-US" b="0" i="1" dirty="0">
                <a:sym typeface="Symbol"/>
              </a:rPr>
              <a:t>P</a:t>
            </a:r>
            <a:r>
              <a:rPr lang="ru-RU" b="0" dirty="0">
                <a:sym typeface="Symbol"/>
              </a:rPr>
              <a:t> – тестовое воздействие, то </a:t>
            </a:r>
            <a:r>
              <a:rPr lang="ru-RU" sz="2000" b="0" dirty="0">
                <a:sym typeface="Symbol"/>
              </a:rPr>
              <a:t></a:t>
            </a:r>
            <a:r>
              <a:rPr lang="ru-RU" b="0" dirty="0">
                <a:sym typeface="Symbol"/>
              </a:rPr>
              <a:t> тоже ошибка.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b="0" dirty="0">
                <a:sym typeface="Symbol"/>
              </a:rPr>
              <a:t>Если </a:t>
            </a:r>
            <a:r>
              <a:rPr lang="ru-RU" sz="2000" b="0" dirty="0">
                <a:sym typeface="Symbol"/>
              </a:rPr>
              <a:t></a:t>
            </a:r>
            <a:r>
              <a:rPr lang="ru-RU" b="0" dirty="0">
                <a:sym typeface="Symbol"/>
              </a:rPr>
              <a:t> префикс </a:t>
            </a:r>
            <a:r>
              <a:rPr lang="ru-RU" sz="2000" b="0" dirty="0">
                <a:sym typeface="Symbol"/>
              </a:rPr>
              <a:t></a:t>
            </a:r>
            <a:r>
              <a:rPr lang="ru-RU" b="0" dirty="0">
                <a:sym typeface="Symbol"/>
              </a:rPr>
              <a:t> и </a:t>
            </a:r>
            <a:r>
              <a:rPr lang="ru-RU" sz="2000" b="0" dirty="0">
                <a:sym typeface="Symbol"/>
              </a:rPr>
              <a:t></a:t>
            </a:r>
            <a:r>
              <a:rPr lang="ru-RU" b="0" dirty="0">
                <a:sym typeface="Symbol"/>
              </a:rPr>
              <a:t> ошибка, то </a:t>
            </a:r>
            <a:r>
              <a:rPr lang="ru-RU" sz="2000" b="0" dirty="0">
                <a:sym typeface="Symbol"/>
              </a:rPr>
              <a:t></a:t>
            </a:r>
            <a:r>
              <a:rPr lang="ru-RU" b="0" dirty="0">
                <a:sym typeface="Symbol"/>
              </a:rPr>
              <a:t> тоже ошибка.</a:t>
            </a:r>
          </a:p>
          <a:p>
            <a:pPr marL="342900" indent="-342900">
              <a:spcBef>
                <a:spcPts val="1200"/>
              </a:spcBef>
              <a:defRPr/>
            </a:pPr>
            <a:r>
              <a:rPr lang="ru-RU" b="0" dirty="0">
                <a:sym typeface="Symbol"/>
              </a:rPr>
              <a:t>Однако </a:t>
            </a:r>
            <a:r>
              <a:rPr lang="ru-RU" b="0" dirty="0"/>
              <a:t>в </a:t>
            </a:r>
            <a:r>
              <a:rPr lang="en-US" i="1" dirty="0"/>
              <a:t>R</a:t>
            </a:r>
            <a:r>
              <a:rPr lang="en-US" b="0" dirty="0"/>
              <a:t>/</a:t>
            </a:r>
            <a:r>
              <a:rPr lang="en-US" i="1" dirty="0"/>
              <a:t>Q</a:t>
            </a:r>
            <a:r>
              <a:rPr lang="ru-RU" b="0" dirty="0"/>
              <a:t>-семантике есть и </a:t>
            </a:r>
            <a:r>
              <a:rPr lang="ru-RU" i="1" dirty="0" err="1"/>
              <a:t>НЕ</a:t>
            </a:r>
            <a:r>
              <a:rPr lang="ru-RU" b="0" dirty="0" err="1"/>
              <a:t>тривиальные</a:t>
            </a:r>
            <a:r>
              <a:rPr lang="ru-RU" b="0" dirty="0"/>
              <a:t> зависимости между ошибками.</a:t>
            </a:r>
            <a:r>
              <a:rPr lang="ru-RU" b="0" dirty="0">
                <a:sym typeface="Symbol"/>
              </a:rPr>
              <a:t> </a:t>
            </a:r>
            <a:endParaRPr lang="ru-RU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D4B4F539-3679-43EE-9056-72EEF7C34845}" type="slidenum">
              <a:rPr lang="ru-RU" smtClean="0">
                <a:solidFill>
                  <a:schemeClr val="bg2"/>
                </a:solidFill>
              </a:rPr>
              <a:pPr/>
              <a:t>32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3795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33796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33797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Критика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-модели (3)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9" name="TextBox 21"/>
          <p:cNvSpPr txBox="1">
            <a:spLocks noChangeArrowheads="1"/>
          </p:cNvSpPr>
          <p:nvPr/>
        </p:nvSpPr>
        <p:spPr bwMode="auto">
          <a:xfrm>
            <a:off x="215900" y="1089025"/>
            <a:ext cx="8712200" cy="2557463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ts val="0"/>
              </a:spcBef>
              <a:buFont typeface="+mj-lt"/>
              <a:buAutoNum type="arabicPeriod" startAt="4"/>
              <a:defRPr/>
            </a:pPr>
            <a:r>
              <a:rPr lang="ru-RU" b="0" dirty="0"/>
              <a:t>Поскольку модель спецификации того же типа, что модель реализации,</a:t>
            </a:r>
            <a:br>
              <a:rPr lang="ru-RU" b="0" dirty="0"/>
            </a:br>
            <a:r>
              <a:rPr lang="ru-RU" b="0" dirty="0"/>
              <a:t> спецификации компонуются по тем же правилам.</a:t>
            </a:r>
            <a:br>
              <a:rPr lang="ru-RU" b="0" dirty="0"/>
            </a:br>
            <a:r>
              <a:rPr lang="ru-RU" sz="1050" b="0" dirty="0"/>
              <a:t/>
            </a:r>
            <a:br>
              <a:rPr lang="ru-RU" sz="1050" b="0" dirty="0"/>
            </a:br>
            <a:r>
              <a:rPr lang="ru-RU" b="0" dirty="0"/>
              <a:t>А это приводит к </a:t>
            </a:r>
            <a:r>
              <a:rPr lang="ru-RU" b="0" dirty="0" err="1"/>
              <a:t>несохранению</a:t>
            </a:r>
            <a:r>
              <a:rPr lang="ru-RU" b="0" dirty="0"/>
              <a:t> </a:t>
            </a:r>
            <a:r>
              <a:rPr lang="ru-RU" b="0" dirty="0" err="1"/>
              <a:t>конформности</a:t>
            </a:r>
            <a:r>
              <a:rPr lang="ru-RU" b="0" dirty="0"/>
              <a:t> при композиции.</a:t>
            </a:r>
            <a:r>
              <a:rPr lang="ru-RU" b="0" dirty="0">
                <a:sym typeface="Symbol"/>
              </a:rPr>
              <a:t> 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 startAt="4"/>
              <a:defRPr/>
            </a:pPr>
            <a:r>
              <a:rPr lang="ru-RU" b="0" dirty="0">
                <a:sym typeface="Symbol"/>
              </a:rPr>
              <a:t>Приоритеты в </a:t>
            </a:r>
            <a:r>
              <a:rPr lang="en-US" i="1" dirty="0">
                <a:sym typeface="Symbol"/>
              </a:rPr>
              <a:t>R</a:t>
            </a:r>
            <a:r>
              <a:rPr lang="en-US" b="0" dirty="0">
                <a:sym typeface="Symbol"/>
              </a:rPr>
              <a:t>/</a:t>
            </a:r>
            <a:r>
              <a:rPr lang="en-US" i="1" dirty="0">
                <a:sym typeface="Symbol"/>
              </a:rPr>
              <a:t>Q</a:t>
            </a:r>
            <a:r>
              <a:rPr lang="ru-RU" b="0" dirty="0">
                <a:sym typeface="Symbol"/>
              </a:rPr>
              <a:t>-модели – чистая «добавка», что усложняет модель и алгоритмы.</a:t>
            </a:r>
            <a:br>
              <a:rPr lang="ru-RU" b="0" dirty="0">
                <a:sym typeface="Symbol"/>
              </a:rPr>
            </a:br>
            <a:r>
              <a:rPr lang="ru-RU" sz="1050" b="0" dirty="0">
                <a:sym typeface="Symbol"/>
              </a:rPr>
              <a:t/>
            </a:r>
            <a:br>
              <a:rPr lang="ru-RU" sz="1050" b="0" dirty="0">
                <a:sym typeface="Symbol"/>
              </a:rPr>
            </a:br>
            <a:r>
              <a:rPr lang="ru-RU" b="0" dirty="0">
                <a:sym typeface="Symbol"/>
              </a:rPr>
              <a:t>Кроме того, проблема монотонности для систем с приоритетами не решена.</a:t>
            </a:r>
            <a:endParaRPr lang="ru-RU" b="0" dirty="0"/>
          </a:p>
        </p:txBody>
      </p:sp>
      <p:sp>
        <p:nvSpPr>
          <p:cNvPr id="8" name="TextBox 21"/>
          <p:cNvSpPr txBox="1">
            <a:spLocks noChangeArrowheads="1"/>
          </p:cNvSpPr>
          <p:nvPr/>
        </p:nvSpPr>
        <p:spPr bwMode="auto">
          <a:xfrm>
            <a:off x="250825" y="3933825"/>
            <a:ext cx="8507413" cy="13208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2000" b="0" dirty="0"/>
              <a:t>Возникла идея исследовать семантику более общего вида, в которой:</a:t>
            </a:r>
          </a:p>
          <a:p>
            <a:pPr indent="1800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ru-RU" sz="2000" b="0" dirty="0"/>
              <a:t>есть приоритеты,</a:t>
            </a:r>
          </a:p>
          <a:p>
            <a:pPr indent="1800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ru-RU" sz="2000" b="0" dirty="0"/>
              <a:t>нет внутренних зависимостей, кроме тривиальных.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8B1222EE-A4B1-4E09-A22A-FF6EC62A2C17}" type="slidenum">
              <a:rPr lang="ru-RU" smtClean="0">
                <a:solidFill>
                  <a:schemeClr val="bg2"/>
                </a:solidFill>
              </a:rPr>
              <a:pPr/>
              <a:t>33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4819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34820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34821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Модель наблюдений: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 (1)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823" name="TextBox 21"/>
          <p:cNvSpPr txBox="1">
            <a:spLocks noChangeArrowheads="1"/>
          </p:cNvSpPr>
          <p:nvPr/>
        </p:nvSpPr>
        <p:spPr bwMode="auto">
          <a:xfrm>
            <a:off x="215900" y="1052513"/>
            <a:ext cx="8712200" cy="4000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В </a:t>
            </a:r>
            <a:r>
              <a:rPr lang="en-US" i="1"/>
              <a:t>R</a:t>
            </a:r>
            <a:r>
              <a:rPr lang="en-US" b="0"/>
              <a:t>\</a:t>
            </a:r>
            <a:r>
              <a:rPr lang="en-US" i="1"/>
              <a:t>Q</a:t>
            </a:r>
            <a:r>
              <a:rPr lang="ru-RU" b="0"/>
              <a:t>-модели</a:t>
            </a:r>
            <a:r>
              <a:rPr lang="ru-RU" b="0">
                <a:sym typeface="Symbol" pitchFamily="18" charset="2"/>
              </a:rPr>
              <a:t> переход помечен действием или </a:t>
            </a:r>
            <a:r>
              <a:rPr lang="ru-RU" sz="2000">
                <a:sym typeface="Symbol" pitchFamily="18" charset="2"/>
              </a:rPr>
              <a:t></a:t>
            </a:r>
            <a:r>
              <a:rPr lang="ru-RU" b="0">
                <a:sym typeface="Symbol" pitchFamily="18" charset="2"/>
              </a:rPr>
              <a:t>. Это </a:t>
            </a:r>
            <a:r>
              <a:rPr lang="en-US" b="0">
                <a:sym typeface="Symbol" pitchFamily="18" charset="2"/>
              </a:rPr>
              <a:t>LTS</a:t>
            </a:r>
            <a:r>
              <a:rPr lang="ru-RU" b="0">
                <a:sym typeface="Symbol" pitchFamily="18" charset="2"/>
              </a:rPr>
              <a:t> </a:t>
            </a:r>
            <a:r>
              <a:rPr lang="ru-RU" b="0" i="1">
                <a:sym typeface="Symbol" pitchFamily="18" charset="2"/>
              </a:rPr>
              <a:t>действий</a:t>
            </a:r>
            <a:r>
              <a:rPr lang="ru-RU" b="0">
                <a:sym typeface="Symbol" pitchFamily="18" charset="2"/>
              </a:rPr>
              <a:t> – </a:t>
            </a:r>
            <a:r>
              <a:rPr lang="en-US" b="0">
                <a:sym typeface="Symbol" pitchFamily="18" charset="2"/>
              </a:rPr>
              <a:t>ATS</a:t>
            </a:r>
            <a:r>
              <a:rPr lang="ru-RU" b="0">
                <a:sym typeface="Symbol" pitchFamily="18" charset="2"/>
              </a:rPr>
              <a:t>.</a:t>
            </a:r>
            <a:endParaRPr lang="ru-RU" b="0"/>
          </a:p>
        </p:txBody>
      </p:sp>
      <p:sp>
        <p:nvSpPr>
          <p:cNvPr id="34824" name="TextBox 21"/>
          <p:cNvSpPr txBox="1">
            <a:spLocks noChangeArrowheads="1"/>
          </p:cNvSpPr>
          <p:nvPr/>
        </p:nvSpPr>
        <p:spPr bwMode="auto">
          <a:xfrm>
            <a:off x="215900" y="1773238"/>
            <a:ext cx="8712200" cy="1970087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T</a:t>
            </a:r>
            <a:r>
              <a:rPr lang="en-US" b="0"/>
              <a:t> – </a:t>
            </a:r>
            <a:r>
              <a:rPr lang="ru-RU" b="0"/>
              <a:t>универсум тестовых воздействий,   </a:t>
            </a:r>
            <a:r>
              <a:rPr lang="en-US" i="1"/>
              <a:t>O</a:t>
            </a:r>
            <a:r>
              <a:rPr lang="ru-RU" b="0"/>
              <a:t> – универсум наблюдений. </a:t>
            </a:r>
            <a:r>
              <a:rPr lang="en-US" b="0"/>
              <a:t>  </a:t>
            </a:r>
            <a:r>
              <a:rPr lang="en-US" i="1"/>
              <a:t>T</a:t>
            </a:r>
            <a:r>
              <a:rPr lang="en-US" b="0">
                <a:sym typeface="Symbol" pitchFamily="18" charset="2"/>
              </a:rPr>
              <a:t></a:t>
            </a:r>
            <a:r>
              <a:rPr lang="en-US" i="1"/>
              <a:t>O</a:t>
            </a:r>
            <a:r>
              <a:rPr lang="en-US" b="0"/>
              <a:t> = </a:t>
            </a:r>
            <a:r>
              <a:rPr lang="en-US" b="0">
                <a:sym typeface="Symbol" pitchFamily="18" charset="2"/>
              </a:rPr>
              <a:t></a:t>
            </a:r>
          </a:p>
          <a:p>
            <a:pPr>
              <a:spcBef>
                <a:spcPts val="1200"/>
              </a:spcBef>
            </a:pPr>
            <a:r>
              <a:rPr lang="ru-RU" b="0">
                <a:sym typeface="Symbol" pitchFamily="18" charset="2"/>
              </a:rPr>
              <a:t>В </a:t>
            </a:r>
            <a:r>
              <a:rPr lang="en-US" b="0">
                <a:sym typeface="Symbol" pitchFamily="18" charset="2"/>
              </a:rPr>
              <a:t>LTS</a:t>
            </a:r>
            <a:r>
              <a:rPr lang="ru-RU" b="0">
                <a:sym typeface="Symbol" pitchFamily="18" charset="2"/>
              </a:rPr>
              <a:t> переход помечен тестовым воздействием, или наблюдением или </a:t>
            </a:r>
            <a:r>
              <a:rPr lang="ru-RU" sz="2000">
                <a:sym typeface="Symbol" pitchFamily="18" charset="2"/>
              </a:rPr>
              <a:t></a:t>
            </a:r>
            <a:r>
              <a:rPr lang="ru-RU" b="0">
                <a:sym typeface="Symbol" pitchFamily="18" charset="2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ru-RU" b="0">
                <a:sym typeface="Symbol" pitchFamily="18" charset="2"/>
              </a:rPr>
              <a:t>Это </a:t>
            </a:r>
            <a:r>
              <a:rPr lang="en-US" b="0">
                <a:sym typeface="Symbol" pitchFamily="18" charset="2"/>
              </a:rPr>
              <a:t>LTS</a:t>
            </a:r>
            <a:r>
              <a:rPr lang="ru-RU" b="0">
                <a:sym typeface="Symbol" pitchFamily="18" charset="2"/>
              </a:rPr>
              <a:t> </a:t>
            </a:r>
            <a:r>
              <a:rPr lang="ru-RU" b="0" i="1">
                <a:sym typeface="Symbol" pitchFamily="18" charset="2"/>
              </a:rPr>
              <a:t>наблюдений</a:t>
            </a:r>
            <a:r>
              <a:rPr lang="ru-RU" b="0">
                <a:sym typeface="Symbol" pitchFamily="18" charset="2"/>
              </a:rPr>
              <a:t> – </a:t>
            </a:r>
            <a:r>
              <a:rPr lang="en-US" b="0">
                <a:sym typeface="Symbol" pitchFamily="18" charset="2"/>
              </a:rPr>
              <a:t>OTS</a:t>
            </a:r>
            <a:r>
              <a:rPr lang="ru-RU" b="0">
                <a:sym typeface="Symbol" pitchFamily="18" charset="2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ru-RU" b="0">
                <a:sym typeface="Symbol" pitchFamily="18" charset="2"/>
              </a:rPr>
              <a:t>В процессе взаимодействия с реализаций идёт поток наблюдений, а тестовое воздействие лишь регулирует этот поток.</a:t>
            </a:r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215900" y="4084638"/>
            <a:ext cx="8712200" cy="1185862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b="0" dirty="0"/>
              <a:t>Два основных предположения, обычно противоречащих друг другу: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ru-RU" b="0" dirty="0"/>
              <a:t>Приоритет тестовых воздействий над наблюдениями и дивергенцией.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b="0" dirty="0"/>
              <a:t>Реализация всегда может выполнять </a:t>
            </a:r>
            <a:r>
              <a:rPr lang="ru-RU" sz="2000" dirty="0">
                <a:sym typeface="Symbol"/>
              </a:rPr>
              <a:t></a:t>
            </a:r>
            <a:r>
              <a:rPr lang="ru-RU" b="0" dirty="0">
                <a:sym typeface="Symbol"/>
              </a:rPr>
              <a:t>-переходы.</a:t>
            </a:r>
            <a:endParaRPr lang="ru-RU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C674ACAA-7375-4BA0-9483-0FA14DC94666}" type="slidenum">
              <a:rPr lang="ru-RU" smtClean="0">
                <a:solidFill>
                  <a:schemeClr val="bg2"/>
                </a:solidFill>
              </a:rPr>
              <a:pPr/>
              <a:t>34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5843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35844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35845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Модель наблюдений: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 (2)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847" name="TextBox 21"/>
          <p:cNvSpPr txBox="1">
            <a:spLocks noChangeArrowheads="1"/>
          </p:cNvSpPr>
          <p:nvPr/>
        </p:nvSpPr>
        <p:spPr bwMode="auto">
          <a:xfrm>
            <a:off x="215900" y="1052513"/>
            <a:ext cx="8748713" cy="270827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 u="sng">
                <a:sym typeface="Symbol" pitchFamily="18" charset="2"/>
              </a:rPr>
              <a:t>Протокол взаимодействия</a:t>
            </a:r>
            <a:r>
              <a:rPr lang="ru-RU" b="0">
                <a:sym typeface="Symbol" pitchFamily="18" charset="2"/>
              </a:rPr>
              <a:t>:</a:t>
            </a:r>
          </a:p>
          <a:p>
            <a:pPr lvl="3"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Если тестового воздействия нет, реализация выполняет цепочку переходов по наблюдениям и </a:t>
            </a:r>
            <a:r>
              <a:rPr lang="ru-RU" sz="2000">
                <a:sym typeface="Symbol" pitchFamily="18" charset="2"/>
              </a:rPr>
              <a:t></a:t>
            </a:r>
            <a:r>
              <a:rPr lang="ru-RU" b="0">
                <a:sym typeface="Symbol" pitchFamily="18" charset="2"/>
              </a:rPr>
              <a:t>-переходов.</a:t>
            </a:r>
          </a:p>
          <a:p>
            <a:pPr lvl="3"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Если есть тестовое воздействие </a:t>
            </a:r>
            <a:r>
              <a:rPr lang="en-US" b="0" i="1">
                <a:sym typeface="Symbol" pitchFamily="18" charset="2"/>
              </a:rPr>
              <a:t>P</a:t>
            </a:r>
            <a:r>
              <a:rPr lang="ru-RU" b="0">
                <a:sym typeface="Symbol" pitchFamily="18" charset="2"/>
              </a:rPr>
              <a:t></a:t>
            </a:r>
            <a:r>
              <a:rPr lang="en-US" i="1">
                <a:sym typeface="Symbol" pitchFamily="18" charset="2"/>
              </a:rPr>
              <a:t>T</a:t>
            </a:r>
            <a:r>
              <a:rPr lang="ru-RU" b="0">
                <a:sym typeface="Symbol" pitchFamily="18" charset="2"/>
              </a:rPr>
              <a:t>, реализация выполняет</a:t>
            </a:r>
            <a:br>
              <a:rPr lang="ru-RU" b="0">
                <a:sym typeface="Symbol" pitchFamily="18" charset="2"/>
              </a:rPr>
            </a:br>
            <a:r>
              <a:rPr lang="ru-RU" b="0" i="1" u="sng">
                <a:sym typeface="Symbol" pitchFamily="18" charset="2"/>
              </a:rPr>
              <a:t>конечную</a:t>
            </a:r>
            <a:r>
              <a:rPr lang="ru-RU" b="0">
                <a:sym typeface="Symbol" pitchFamily="18" charset="2"/>
              </a:rPr>
              <a:t> цепочку</a:t>
            </a:r>
            <a:r>
              <a:rPr lang="ru-RU" sz="2000" b="0">
                <a:sym typeface="Symbol" pitchFamily="18" charset="2"/>
              </a:rPr>
              <a:t> </a:t>
            </a:r>
            <a:r>
              <a:rPr lang="ru-RU" sz="2000">
                <a:sym typeface="Symbol" pitchFamily="18" charset="2"/>
              </a:rPr>
              <a:t></a:t>
            </a:r>
            <a:r>
              <a:rPr lang="ru-RU" b="0">
                <a:sym typeface="Symbol" pitchFamily="18" charset="2"/>
              </a:rPr>
              <a:t>-переходов, а затем - </a:t>
            </a:r>
            <a:r>
              <a:rPr lang="en-US" b="0" i="1">
                <a:sym typeface="Symbol" pitchFamily="18" charset="2"/>
              </a:rPr>
              <a:t>P</a:t>
            </a:r>
            <a:r>
              <a:rPr lang="ru-RU" b="0">
                <a:sym typeface="Symbol" pitchFamily="18" charset="2"/>
              </a:rPr>
              <a:t>-переход. 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Отсутствие </a:t>
            </a:r>
            <a:r>
              <a:rPr lang="en-US" b="0" i="1">
                <a:sym typeface="Symbol" pitchFamily="18" charset="2"/>
              </a:rPr>
              <a:t>P</a:t>
            </a:r>
            <a:r>
              <a:rPr lang="ru-RU" b="0">
                <a:sym typeface="Symbol" pitchFamily="18" charset="2"/>
              </a:rPr>
              <a:t>-перехода в состоянии трактуется как наличие </a:t>
            </a:r>
            <a:r>
              <a:rPr lang="en-US" b="0" i="1">
                <a:sym typeface="Symbol" pitchFamily="18" charset="2"/>
              </a:rPr>
              <a:t>P</a:t>
            </a:r>
            <a:r>
              <a:rPr lang="ru-RU" b="0">
                <a:sym typeface="Symbol" pitchFamily="18" charset="2"/>
              </a:rPr>
              <a:t>-петли.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Как обычно, разрушение  </a:t>
            </a:r>
            <a:r>
              <a:rPr lang="ru-RU" sz="2000">
                <a:sym typeface="Symbol" pitchFamily="18" charset="2"/>
              </a:rPr>
              <a:t></a:t>
            </a:r>
            <a:r>
              <a:rPr lang="ru-RU" b="0">
                <a:sym typeface="Symbol" pitchFamily="18" charset="2"/>
              </a:rPr>
              <a:t>  - наблюдение,  которого не должно быть при безопасном тестировании.</a:t>
            </a:r>
            <a:endParaRPr lang="ru-RU" b="0"/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215900" y="3933825"/>
            <a:ext cx="8712200" cy="2414588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b="0" u="sng" dirty="0">
                <a:sym typeface="Symbol"/>
              </a:rPr>
              <a:t>Спецификация</a:t>
            </a:r>
            <a:r>
              <a:rPr lang="ru-RU" b="0" dirty="0">
                <a:sym typeface="Symbol"/>
              </a:rPr>
              <a:t> = множество ошибок (ошибочных трасс).</a:t>
            </a:r>
          </a:p>
          <a:p>
            <a:pPr>
              <a:spcBef>
                <a:spcPts val="600"/>
              </a:spcBef>
              <a:defRPr/>
            </a:pPr>
            <a:r>
              <a:rPr lang="ru-RU" b="0" dirty="0">
                <a:sym typeface="Symbol"/>
              </a:rPr>
              <a:t>С учётом тривиальных зависимостей, если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b="0" dirty="0">
                <a:sym typeface="Symbol"/>
              </a:rPr>
              <a:t>ошибка в спецификации не заканчивается тестовым воздействием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b="0" dirty="0">
                <a:sym typeface="Symbol"/>
              </a:rPr>
              <a:t>и префикс ошибки не является ошибкой,</a:t>
            </a:r>
          </a:p>
          <a:p>
            <a:pPr>
              <a:spcBef>
                <a:spcPts val="600"/>
              </a:spcBef>
              <a:defRPr/>
            </a:pPr>
            <a:r>
              <a:rPr lang="ru-RU" b="0" dirty="0">
                <a:sym typeface="Symbol"/>
              </a:rPr>
              <a:t>то такая спецификация – </a:t>
            </a:r>
            <a:r>
              <a:rPr lang="ru-RU" b="0" i="1" dirty="0">
                <a:sym typeface="Symbol"/>
              </a:rPr>
              <a:t>нормализованная</a:t>
            </a:r>
            <a:r>
              <a:rPr lang="ru-RU" b="0" dirty="0">
                <a:sym typeface="Symbol"/>
              </a:rPr>
              <a:t>.</a:t>
            </a:r>
          </a:p>
          <a:p>
            <a:pPr>
              <a:spcBef>
                <a:spcPts val="600"/>
              </a:spcBef>
              <a:defRPr/>
            </a:pPr>
            <a:r>
              <a:rPr lang="en-US" b="0" dirty="0">
                <a:sym typeface="Symbol"/>
              </a:rPr>
              <a:t>OTS</a:t>
            </a:r>
            <a:r>
              <a:rPr lang="ru-RU" b="0" dirty="0">
                <a:sym typeface="Symbol"/>
              </a:rPr>
              <a:t>-спецификация = порождающий граф регулярного множества ошибок. Состояния, в которых заканчиваются трассы-ошибки, помечены как конечные.</a:t>
            </a:r>
          </a:p>
        </p:txBody>
      </p:sp>
      <p:sp>
        <p:nvSpPr>
          <p:cNvPr id="10" name="Блок-схема: альтернативный процесс 41"/>
          <p:cNvSpPr>
            <a:spLocks noChangeArrowheads="1"/>
          </p:cNvSpPr>
          <p:nvPr/>
        </p:nvSpPr>
        <p:spPr bwMode="auto">
          <a:xfrm>
            <a:off x="179388" y="1844675"/>
            <a:ext cx="1136650" cy="817563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приоритет</a:t>
            </a:r>
          </a:p>
          <a:p>
            <a:pPr algn="ctr">
              <a:defRPr/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тестового</a:t>
            </a:r>
          </a:p>
          <a:p>
            <a:pPr algn="ctr">
              <a:defRPr/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воздействия</a:t>
            </a:r>
            <a:endParaRPr lang="ru-RU" sz="1600" b="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47"/>
          <p:cNvCxnSpPr>
            <a:cxnSpLocks noChangeShapeType="1"/>
            <a:stCxn id="10" idx="3"/>
          </p:cNvCxnSpPr>
          <p:nvPr/>
        </p:nvCxnSpPr>
        <p:spPr bwMode="auto">
          <a:xfrm>
            <a:off x="1316038" y="2252663"/>
            <a:ext cx="339725" cy="23812"/>
          </a:xfrm>
          <a:prstGeom prst="curvedConnector3">
            <a:avLst>
              <a:gd name="adj1" fmla="val 50000"/>
            </a:avLst>
          </a:prstGeom>
          <a:noFill/>
          <a:ln w="50800" algn="ctr">
            <a:solidFill>
              <a:schemeClr val="bg1">
                <a:lumMod val="50000"/>
              </a:schemeClr>
            </a:solidFill>
            <a:round/>
            <a:headEnd/>
            <a:tailEnd type="stealth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7C5F8C82-8A64-4804-BD25-C1A682F4D13E}" type="slidenum">
              <a:rPr lang="ru-RU" smtClean="0">
                <a:solidFill>
                  <a:schemeClr val="bg2"/>
                </a:solidFill>
              </a:rPr>
              <a:pPr/>
              <a:t>35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6867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36868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36869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Модель наблюдений: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 (3)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215900" y="1052513"/>
            <a:ext cx="8712200" cy="19240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u="sng" dirty="0">
                <a:sym typeface="Symbol"/>
              </a:rPr>
              <a:t>Естественная гипотеза о безопасности</a:t>
            </a:r>
            <a:r>
              <a:rPr lang="ru-RU" dirty="0">
                <a:sym typeface="Symbol"/>
              </a:rPr>
              <a:t>:</a:t>
            </a:r>
          </a:p>
          <a:p>
            <a:pPr marL="457200" indent="-457200">
              <a:spcBef>
                <a:spcPts val="1200"/>
              </a:spcBef>
              <a:defRPr/>
            </a:pPr>
            <a:r>
              <a:rPr lang="ru-RU" sz="2000" dirty="0">
                <a:sym typeface="Symbol"/>
              </a:rPr>
              <a:t>1) </a:t>
            </a:r>
            <a:r>
              <a:rPr lang="ru-RU" sz="2000" u="sng" dirty="0">
                <a:sym typeface="Symbol"/>
              </a:rPr>
              <a:t></a:t>
            </a:r>
            <a:r>
              <a:rPr lang="ru-RU" b="0" u="sng" dirty="0">
                <a:sym typeface="Symbol"/>
              </a:rPr>
              <a:t>-гипотеза</a:t>
            </a:r>
            <a:r>
              <a:rPr lang="ru-RU" b="0" dirty="0">
                <a:sym typeface="Symbol"/>
              </a:rPr>
              <a:t>: время ожидания наблюдения конечно.</a:t>
            </a:r>
          </a:p>
          <a:p>
            <a:pPr marL="342900" indent="-342900">
              <a:spcBef>
                <a:spcPts val="600"/>
              </a:spcBef>
              <a:defRPr/>
            </a:pPr>
            <a:r>
              <a:rPr lang="ru-RU" b="0" dirty="0">
                <a:sym typeface="Symbol"/>
              </a:rPr>
              <a:t>     Если в </a:t>
            </a:r>
            <a:r>
              <a:rPr lang="ru-RU" b="0" dirty="0" err="1">
                <a:sym typeface="Symbol"/>
              </a:rPr>
              <a:t>префикс-замыкании</a:t>
            </a:r>
            <a:r>
              <a:rPr lang="ru-RU" b="0" dirty="0">
                <a:sym typeface="Symbol"/>
              </a:rPr>
              <a:t> спецификации после трассы есть наблюдение, то в реализации после этой трассы тоже должно быть какое-то наблюдение.</a:t>
            </a:r>
          </a:p>
          <a:p>
            <a:pPr marL="342900" indent="-342900">
              <a:spcBef>
                <a:spcPts val="1200"/>
              </a:spcBef>
              <a:defRPr/>
            </a:pPr>
            <a:r>
              <a:rPr lang="ru-RU" sz="2000" dirty="0">
                <a:sym typeface="Symbol"/>
              </a:rPr>
              <a:t>2) </a:t>
            </a:r>
            <a:r>
              <a:rPr lang="ru-RU" sz="2000" u="sng" dirty="0">
                <a:sym typeface="Symbol"/>
              </a:rPr>
              <a:t></a:t>
            </a:r>
            <a:r>
              <a:rPr lang="ru-RU" b="0" u="sng" dirty="0">
                <a:sym typeface="Symbol"/>
              </a:rPr>
              <a:t>-гипотеза</a:t>
            </a:r>
            <a:r>
              <a:rPr lang="ru-RU" b="0" dirty="0">
                <a:sym typeface="Symbol"/>
              </a:rPr>
              <a:t>: при тестировании не должно возникать разрушение реализации.</a:t>
            </a:r>
          </a:p>
        </p:txBody>
      </p:sp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215900" y="3233738"/>
            <a:ext cx="8712200" cy="2338387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ts val="1200"/>
              </a:spcBef>
              <a:defRPr/>
            </a:pPr>
            <a:r>
              <a:rPr lang="ru-RU" sz="2000" dirty="0">
                <a:sym typeface="Symbol"/>
              </a:rPr>
              <a:t>1) </a:t>
            </a:r>
            <a:r>
              <a:rPr lang="ru-RU" sz="2000" u="sng" dirty="0">
                <a:sym typeface="Symbol"/>
              </a:rPr>
              <a:t></a:t>
            </a:r>
            <a:r>
              <a:rPr lang="ru-RU" b="0" u="sng" dirty="0">
                <a:sym typeface="Symbol"/>
              </a:rPr>
              <a:t>-гипотеза</a:t>
            </a:r>
            <a:r>
              <a:rPr lang="ru-RU" b="0" dirty="0">
                <a:sym typeface="Symbol"/>
              </a:rPr>
              <a:t> сужает класс тестируемых реализаций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ru-RU" b="0" dirty="0">
                <a:sym typeface="Symbol"/>
              </a:rPr>
              <a:t>     и вводит новую зависимость между ошибками:</a:t>
            </a:r>
          </a:p>
          <a:p>
            <a:pPr marL="144000">
              <a:spcBef>
                <a:spcPts val="600"/>
              </a:spcBef>
              <a:defRPr/>
            </a:pPr>
            <a:r>
              <a:rPr lang="ru-RU" b="0" dirty="0">
                <a:sym typeface="Symbol"/>
              </a:rPr>
              <a:t>Если для каждого наблюдения </a:t>
            </a:r>
            <a:r>
              <a:rPr lang="en-US" b="0" i="1" dirty="0">
                <a:sym typeface="Symbol"/>
              </a:rPr>
              <a:t>u</a:t>
            </a:r>
            <a:r>
              <a:rPr lang="ru-RU" b="0" dirty="0">
                <a:sym typeface="Symbol"/>
              </a:rPr>
              <a:t> трасса </a:t>
            </a:r>
            <a:r>
              <a:rPr lang="ru-RU" sz="2000" dirty="0">
                <a:sym typeface="Symbol"/>
              </a:rPr>
              <a:t></a:t>
            </a:r>
            <a:r>
              <a:rPr lang="en-US" b="0" i="1" dirty="0">
                <a:sym typeface="Symbol"/>
              </a:rPr>
              <a:t>u</a:t>
            </a:r>
            <a:r>
              <a:rPr lang="ru-RU" b="0" dirty="0">
                <a:sym typeface="Symbol"/>
              </a:rPr>
              <a:t> ошибка, то трасса </a:t>
            </a:r>
            <a:r>
              <a:rPr lang="ru-RU" dirty="0">
                <a:sym typeface="Symbol"/>
              </a:rPr>
              <a:t></a:t>
            </a:r>
            <a:r>
              <a:rPr lang="ru-RU" b="0" dirty="0">
                <a:sym typeface="Symbol"/>
              </a:rPr>
              <a:t> </a:t>
            </a:r>
            <a:r>
              <a:rPr lang="ru-RU" b="0" dirty="0" err="1">
                <a:sym typeface="Symbol"/>
              </a:rPr>
              <a:t>неконформна</a:t>
            </a:r>
            <a:r>
              <a:rPr lang="ru-RU" b="0" dirty="0">
                <a:sym typeface="Symbol"/>
              </a:rPr>
              <a:t>.</a:t>
            </a:r>
          </a:p>
          <a:p>
            <a:pPr marL="144000">
              <a:spcBef>
                <a:spcPts val="600"/>
              </a:spcBef>
              <a:defRPr/>
            </a:pPr>
            <a:r>
              <a:rPr lang="ru-RU" b="0" dirty="0">
                <a:sym typeface="Symbol"/>
              </a:rPr>
              <a:t>Соответствующая процедура </a:t>
            </a:r>
            <a:r>
              <a:rPr lang="ru-RU" sz="2000" dirty="0">
                <a:sym typeface="Symbol"/>
              </a:rPr>
              <a:t></a:t>
            </a:r>
            <a:r>
              <a:rPr lang="ru-RU" b="0" dirty="0">
                <a:sym typeface="Symbol"/>
              </a:rPr>
              <a:t>-нормализации добавляет </a:t>
            </a:r>
            <a:r>
              <a:rPr lang="ru-RU" dirty="0">
                <a:sym typeface="Symbol"/>
              </a:rPr>
              <a:t></a:t>
            </a:r>
            <a:r>
              <a:rPr lang="ru-RU" b="0" dirty="0">
                <a:sym typeface="Symbol"/>
              </a:rPr>
              <a:t> и удаляет все </a:t>
            </a:r>
            <a:r>
              <a:rPr lang="ru-RU" sz="2000" dirty="0">
                <a:sym typeface="Symbol"/>
              </a:rPr>
              <a:t></a:t>
            </a:r>
            <a:r>
              <a:rPr lang="en-US" b="0" i="1" dirty="0">
                <a:sym typeface="Symbol"/>
              </a:rPr>
              <a:t>u</a:t>
            </a:r>
            <a:r>
              <a:rPr lang="ru-RU" b="0" dirty="0">
                <a:sym typeface="Symbol"/>
              </a:rPr>
              <a:t>.</a:t>
            </a:r>
          </a:p>
          <a:p>
            <a:pPr marL="342900" indent="-342900">
              <a:spcBef>
                <a:spcPts val="1200"/>
              </a:spcBef>
              <a:defRPr/>
            </a:pPr>
            <a:r>
              <a:rPr lang="ru-RU" sz="2000" dirty="0">
                <a:sym typeface="Symbol"/>
              </a:rPr>
              <a:t>2) </a:t>
            </a:r>
            <a:r>
              <a:rPr lang="ru-RU" sz="2000" u="sng" dirty="0">
                <a:sym typeface="Symbol"/>
              </a:rPr>
              <a:t></a:t>
            </a:r>
            <a:r>
              <a:rPr lang="ru-RU" b="0" u="sng" dirty="0">
                <a:sym typeface="Symbol"/>
              </a:rPr>
              <a:t>-гипотеза</a:t>
            </a:r>
            <a:r>
              <a:rPr lang="ru-RU" b="0" dirty="0">
                <a:sym typeface="Symbol"/>
              </a:rPr>
              <a:t> сужает класс тестируемых реализаций,</a:t>
            </a:r>
          </a:p>
          <a:p>
            <a:pPr marL="342900" indent="-342900">
              <a:spcBef>
                <a:spcPts val="600"/>
              </a:spcBef>
              <a:defRPr/>
            </a:pPr>
            <a:r>
              <a:rPr lang="ru-RU" b="0" dirty="0">
                <a:sym typeface="Symbol"/>
              </a:rPr>
              <a:t>     но не вводит новых зависимостей между ошибками.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69531A80-0D45-4223-BE46-C8D4660ABA8A}" type="slidenum">
              <a:rPr lang="ru-RU" smtClean="0">
                <a:solidFill>
                  <a:schemeClr val="bg2"/>
                </a:solidFill>
              </a:rPr>
              <a:pPr/>
              <a:t>36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7891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37892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37893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Модель наблюдений: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 (4)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895" name="TextBox 21"/>
          <p:cNvSpPr txBox="1">
            <a:spLocks noChangeArrowheads="1"/>
          </p:cNvSpPr>
          <p:nvPr/>
        </p:nvSpPr>
        <p:spPr bwMode="auto">
          <a:xfrm>
            <a:off x="863600" y="981075"/>
            <a:ext cx="7591425" cy="1001713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ym typeface="Symbol" pitchFamily="18" charset="2"/>
              </a:rPr>
              <a:t>T</a:t>
            </a:r>
            <a:r>
              <a:rPr lang="en-US" b="0">
                <a:sym typeface="Symbol" pitchFamily="18" charset="2"/>
              </a:rPr>
              <a:t>/</a:t>
            </a:r>
            <a:r>
              <a:rPr lang="en-US" i="1">
                <a:sym typeface="Symbol" pitchFamily="18" charset="2"/>
              </a:rPr>
              <a:t>O</a:t>
            </a:r>
            <a:r>
              <a:rPr lang="en-US" b="0">
                <a:sym typeface="Symbol" pitchFamily="18" charset="2"/>
              </a:rPr>
              <a:t>-</a:t>
            </a:r>
            <a:r>
              <a:rPr lang="ru-RU" b="0">
                <a:sym typeface="Symbol" pitchFamily="18" charset="2"/>
              </a:rPr>
              <a:t>семантикой моделируются</a:t>
            </a:r>
            <a:endParaRPr lang="en-US" b="0">
              <a:sym typeface="Symbol" pitchFamily="18" charset="2"/>
            </a:endParaRPr>
          </a:p>
          <a:p>
            <a:r>
              <a:rPr lang="ru-RU" b="0">
                <a:sym typeface="Symbol" pitchFamily="18" charset="2"/>
              </a:rPr>
              <a:t>все другие семантики</a:t>
            </a:r>
            <a:r>
              <a:rPr lang="en-US" b="0">
                <a:sym typeface="Symbol" pitchFamily="18" charset="2"/>
              </a:rPr>
              <a:t> </a:t>
            </a:r>
            <a:r>
              <a:rPr lang="ru-RU" b="0">
                <a:sym typeface="Symbol" pitchFamily="18" charset="2"/>
              </a:rPr>
              <a:t>с трассовыми конформностями типа редукции,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в том числе все </a:t>
            </a:r>
            <a:r>
              <a:rPr lang="en-US" i="1">
                <a:sym typeface="Symbol" pitchFamily="18" charset="2"/>
              </a:rPr>
              <a:t>R</a:t>
            </a:r>
            <a:r>
              <a:rPr lang="en-US" b="0">
                <a:sym typeface="Symbol" pitchFamily="18" charset="2"/>
              </a:rPr>
              <a:t>/</a:t>
            </a:r>
            <a:r>
              <a:rPr lang="en-US" i="1">
                <a:sym typeface="Symbol" pitchFamily="18" charset="2"/>
              </a:rPr>
              <a:t>Q</a:t>
            </a:r>
            <a:r>
              <a:rPr lang="ru-RU" b="0">
                <a:sym typeface="Symbol" pitchFamily="18" charset="2"/>
              </a:rPr>
              <a:t>-семантики, включая </a:t>
            </a:r>
            <a:r>
              <a:rPr lang="en-US" i="1">
                <a:sym typeface="Symbol" pitchFamily="18" charset="2"/>
              </a:rPr>
              <a:t>ioco</a:t>
            </a:r>
            <a:r>
              <a:rPr lang="ru-RU" b="0">
                <a:sym typeface="Symbol" pitchFamily="18" charset="2"/>
              </a:rPr>
              <a:t> и </a:t>
            </a:r>
            <a:r>
              <a:rPr lang="en-US" i="1">
                <a:sym typeface="Symbol" pitchFamily="18" charset="2"/>
              </a:rPr>
              <a:t>ioco</a:t>
            </a:r>
            <a:r>
              <a:rPr lang="en-US" baseline="-25000">
                <a:sym typeface="Symbol" pitchFamily="18" charset="2"/>
              </a:rPr>
              <a:t></a:t>
            </a:r>
            <a:r>
              <a:rPr lang="ru-RU" b="0">
                <a:sym typeface="Symbol" pitchFamily="18" charset="2"/>
              </a:rPr>
              <a:t>.</a:t>
            </a:r>
            <a:endParaRPr lang="ru-RU">
              <a:sym typeface="Symbol" pitchFamily="18" charset="2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 bwMode="auto">
          <a:xfrm>
            <a:off x="511175" y="4103688"/>
            <a:ext cx="1960563" cy="38735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dirty="0"/>
              <a:t>ATS</a:t>
            </a:r>
            <a:r>
              <a:rPr lang="ru-RU" dirty="0"/>
              <a:t>-реализация</a:t>
            </a:r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 bwMode="auto">
          <a:xfrm>
            <a:off x="4354513" y="4103688"/>
            <a:ext cx="2306637" cy="38735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dirty="0"/>
              <a:t>ATS</a:t>
            </a:r>
            <a:r>
              <a:rPr lang="ru-RU" dirty="0"/>
              <a:t>-спецификация</a:t>
            </a:r>
            <a:endParaRPr lang="ru-RU" dirty="0"/>
          </a:p>
        </p:txBody>
      </p:sp>
      <p:cxnSp>
        <p:nvCxnSpPr>
          <p:cNvPr id="37898" name="Прямая со стрелкой 19"/>
          <p:cNvCxnSpPr>
            <a:cxnSpLocks noChangeShapeType="1"/>
            <a:stCxn id="27" idx="3"/>
            <a:endCxn id="29" idx="1"/>
          </p:cNvCxnSpPr>
          <p:nvPr/>
        </p:nvCxnSpPr>
        <p:spPr bwMode="auto">
          <a:xfrm>
            <a:off x="2471738" y="4297363"/>
            <a:ext cx="1882775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7899" name="TextBox 22"/>
          <p:cNvSpPr txBox="1">
            <a:spLocks noChangeArrowheads="1"/>
          </p:cNvSpPr>
          <p:nvPr/>
        </p:nvSpPr>
        <p:spPr bwMode="auto">
          <a:xfrm>
            <a:off x="2771775" y="3959225"/>
            <a:ext cx="1271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0">
                <a:latin typeface="Times New Roman" pitchFamily="18" charset="0"/>
                <a:cs typeface="Times New Roman" pitchFamily="18" charset="0"/>
              </a:rPr>
              <a:t>конформна</a:t>
            </a:r>
            <a:endParaRPr lang="en-US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 bwMode="auto">
          <a:xfrm>
            <a:off x="495300" y="2673350"/>
            <a:ext cx="1989138" cy="38735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dirty="0"/>
              <a:t>OTS</a:t>
            </a:r>
            <a:r>
              <a:rPr lang="ru-RU" dirty="0"/>
              <a:t>-реализация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 bwMode="auto">
          <a:xfrm>
            <a:off x="4338638" y="2673350"/>
            <a:ext cx="2336800" cy="38735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dirty="0"/>
              <a:t>OTS</a:t>
            </a:r>
            <a:r>
              <a:rPr lang="ru-RU" dirty="0"/>
              <a:t>-спецификация</a:t>
            </a:r>
            <a:endParaRPr lang="ru-RU" dirty="0"/>
          </a:p>
        </p:txBody>
      </p:sp>
      <p:cxnSp>
        <p:nvCxnSpPr>
          <p:cNvPr id="37902" name="Прямая со стрелкой 32"/>
          <p:cNvCxnSpPr>
            <a:cxnSpLocks noChangeShapeType="1"/>
            <a:stCxn id="20" idx="3"/>
            <a:endCxn id="22" idx="1"/>
          </p:cNvCxnSpPr>
          <p:nvPr/>
        </p:nvCxnSpPr>
        <p:spPr bwMode="auto">
          <a:xfrm>
            <a:off x="2484438" y="2867025"/>
            <a:ext cx="18542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7903" name="TextBox 33"/>
          <p:cNvSpPr txBox="1">
            <a:spLocks noChangeArrowheads="1"/>
          </p:cNvSpPr>
          <p:nvPr/>
        </p:nvSpPr>
        <p:spPr bwMode="auto">
          <a:xfrm>
            <a:off x="2795588" y="2528888"/>
            <a:ext cx="12715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0">
                <a:latin typeface="Times New Roman" pitchFamily="18" charset="0"/>
                <a:cs typeface="Times New Roman" pitchFamily="18" charset="0"/>
              </a:rPr>
              <a:t>конформна</a:t>
            </a:r>
          </a:p>
        </p:txBody>
      </p:sp>
      <p:cxnSp>
        <p:nvCxnSpPr>
          <p:cNvPr id="37904" name="Прямая со стрелкой 36"/>
          <p:cNvCxnSpPr>
            <a:cxnSpLocks noChangeShapeType="1"/>
            <a:stCxn id="27" idx="0"/>
            <a:endCxn id="20" idx="2"/>
          </p:cNvCxnSpPr>
          <p:nvPr/>
        </p:nvCxnSpPr>
        <p:spPr bwMode="auto">
          <a:xfrm flipH="1" flipV="1">
            <a:off x="1490663" y="3060700"/>
            <a:ext cx="1587" cy="10429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prstDash val="sysDash"/>
            <a:round/>
            <a:headEnd/>
            <a:tailEnd type="triangle" w="lg" len="lg"/>
          </a:ln>
        </p:spPr>
      </p:cxnSp>
      <p:sp>
        <p:nvSpPr>
          <p:cNvPr id="37905" name="TextBox 39"/>
          <p:cNvSpPr txBox="1">
            <a:spLocks noChangeArrowheads="1"/>
          </p:cNvSpPr>
          <p:nvPr/>
        </p:nvSpPr>
        <p:spPr bwMode="auto">
          <a:xfrm>
            <a:off x="635000" y="3321050"/>
            <a:ext cx="1741488" cy="646113"/>
          </a:xfrm>
          <a:prstGeom prst="rect">
            <a:avLst/>
          </a:prstGeom>
          <a:solidFill>
            <a:schemeClr val="bg1">
              <a:alpha val="39999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0">
                <a:latin typeface="Times New Roman" pitchFamily="18" charset="0"/>
                <a:cs typeface="Times New Roman" pitchFamily="18" charset="0"/>
              </a:rPr>
              <a:t>моделирующее</a:t>
            </a:r>
            <a:br>
              <a:rPr lang="ru-RU" b="0">
                <a:latin typeface="Times New Roman" pitchFamily="18" charset="0"/>
                <a:cs typeface="Times New Roman" pitchFamily="18" charset="0"/>
              </a:rPr>
            </a:br>
            <a:r>
              <a:rPr lang="ru-RU" b="0">
                <a:latin typeface="Times New Roman" pitchFamily="18" charset="0"/>
                <a:cs typeface="Times New Roman" pitchFamily="18" charset="0"/>
              </a:rPr>
              <a:t>преобразование</a:t>
            </a:r>
          </a:p>
        </p:txBody>
      </p:sp>
      <p:cxnSp>
        <p:nvCxnSpPr>
          <p:cNvPr id="37906" name="Прямая со стрелкой 45"/>
          <p:cNvCxnSpPr>
            <a:cxnSpLocks noChangeShapeType="1"/>
            <a:stCxn id="29" idx="0"/>
            <a:endCxn id="22" idx="2"/>
          </p:cNvCxnSpPr>
          <p:nvPr/>
        </p:nvCxnSpPr>
        <p:spPr bwMode="auto">
          <a:xfrm flipH="1" flipV="1">
            <a:off x="5507038" y="3060700"/>
            <a:ext cx="0" cy="10429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prstDash val="sysDash"/>
            <a:round/>
            <a:headEnd/>
            <a:tailEnd type="triangle" w="lg" len="lg"/>
          </a:ln>
        </p:spPr>
      </p:cxnSp>
      <p:sp>
        <p:nvSpPr>
          <p:cNvPr id="34" name="Выноска 2 33"/>
          <p:cNvSpPr/>
          <p:nvPr/>
        </p:nvSpPr>
        <p:spPr bwMode="auto">
          <a:xfrm>
            <a:off x="3376613" y="4833938"/>
            <a:ext cx="5551487" cy="1447800"/>
          </a:xfrm>
          <a:prstGeom prst="borderCallout2">
            <a:avLst>
              <a:gd name="adj1" fmla="val -420"/>
              <a:gd name="adj2" fmla="val 50303"/>
              <a:gd name="adj3" fmla="val -68906"/>
              <a:gd name="adj4" fmla="val 86498"/>
              <a:gd name="adj5" fmla="val -133784"/>
              <a:gd name="adj6" fmla="val 59879"/>
            </a:avLst>
          </a:prstGeom>
          <a:solidFill>
            <a:srgbClr val="F1F8F9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wrap="none" lIns="108000" tIns="108000" rIns="108000" bIns="108000">
            <a:spAutoFit/>
          </a:bodyPr>
          <a:lstStyle/>
          <a:p>
            <a:pPr>
              <a:defRPr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Множество ошибок</a:t>
            </a:r>
          </a:p>
          <a:p>
            <a:pPr>
              <a:defRPr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(как трасс тестовых воздействий и наблюдений),</a:t>
            </a:r>
            <a:br>
              <a:rPr lang="ru-RU" sz="2000" b="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обнаруживаемых каким-нибудь</a:t>
            </a:r>
          </a:p>
          <a:p>
            <a:pPr>
              <a:defRPr/>
            </a:pP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полным набором тестов для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ATS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-спецификации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01FD8823-B33D-4DFC-8068-0D0B3D4EBDB4}" type="slidenum">
              <a:rPr lang="ru-RU" smtClean="0">
                <a:solidFill>
                  <a:schemeClr val="bg2"/>
                </a:solidFill>
              </a:rPr>
              <a:pPr/>
              <a:t>37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8915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38916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38917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Модель наблюдений: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 (5)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919" name="TextBox 21"/>
          <p:cNvSpPr txBox="1">
            <a:spLocks noChangeArrowheads="1"/>
          </p:cNvSpPr>
          <p:nvPr/>
        </p:nvSpPr>
        <p:spPr bwMode="auto">
          <a:xfrm>
            <a:off x="142875" y="1233488"/>
            <a:ext cx="8893175" cy="2614612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>
                <a:sym typeface="Symbol" pitchFamily="18" charset="2"/>
              </a:rPr>
              <a:t>Моделируемая семантика ориентирована не на все реализации, допускаемые</a:t>
            </a:r>
            <a:r>
              <a:rPr lang="en-US" i="1">
                <a:sym typeface="Symbol" pitchFamily="18" charset="2"/>
              </a:rPr>
              <a:t> T</a:t>
            </a:r>
            <a:r>
              <a:rPr lang="en-US" b="0">
                <a:sym typeface="Symbol" pitchFamily="18" charset="2"/>
              </a:rPr>
              <a:t>/</a:t>
            </a:r>
            <a:r>
              <a:rPr lang="en-US" i="1">
                <a:sym typeface="Symbol" pitchFamily="18" charset="2"/>
              </a:rPr>
              <a:t>O</a:t>
            </a:r>
            <a:r>
              <a:rPr lang="en-US" b="0">
                <a:sym typeface="Symbol" pitchFamily="18" charset="2"/>
              </a:rPr>
              <a:t>-</a:t>
            </a:r>
            <a:r>
              <a:rPr lang="ru-RU" b="0">
                <a:sym typeface="Symbol" pitchFamily="18" charset="2"/>
              </a:rPr>
              <a:t>семантикой, а на строгий подкласс таких реализаций, в том числе, определяемый гипотезой о безопасности для моделируемой семантики.</a:t>
            </a:r>
          </a:p>
          <a:p>
            <a:pPr lvl="1">
              <a:spcBef>
                <a:spcPts val="1200"/>
              </a:spcBef>
            </a:pPr>
            <a:r>
              <a:rPr lang="ru-RU" b="0">
                <a:sym typeface="Symbol" pitchFamily="18" charset="2"/>
              </a:rPr>
              <a:t>Именно сужение класса реализаций порождает нетривиальные зависимости между ошибками, что и приводит к трудной проблеме оптимизации тестов.</a:t>
            </a:r>
          </a:p>
          <a:p>
            <a:pPr lvl="2">
              <a:spcBef>
                <a:spcPts val="1200"/>
              </a:spcBef>
            </a:pPr>
            <a:r>
              <a:rPr lang="ru-RU" b="0">
                <a:sym typeface="Symbol" pitchFamily="18" charset="2"/>
              </a:rPr>
              <a:t>Оптимизация тестов для различных семантик</a:t>
            </a:r>
          </a:p>
          <a:p>
            <a:pPr lvl="2"/>
            <a:r>
              <a:rPr lang="ru-RU" b="0">
                <a:sym typeface="Symbol" pitchFamily="18" charset="2"/>
              </a:rPr>
              <a:t>– частный случай общей проблемы оптимизации тестов</a:t>
            </a:r>
          </a:p>
          <a:p>
            <a:pPr lvl="2"/>
            <a:r>
              <a:rPr lang="ru-RU" b="0">
                <a:sym typeface="Symbol" pitchFamily="18" charset="2"/>
              </a:rPr>
              <a:t>при ограничении класса тестируемых реализаций.</a:t>
            </a:r>
          </a:p>
        </p:txBody>
      </p:sp>
      <p:sp>
        <p:nvSpPr>
          <p:cNvPr id="13" name="TextBox 21"/>
          <p:cNvSpPr txBox="1">
            <a:spLocks noChangeArrowheads="1"/>
          </p:cNvSpPr>
          <p:nvPr/>
        </p:nvSpPr>
        <p:spPr bwMode="auto">
          <a:xfrm>
            <a:off x="358775" y="4184650"/>
            <a:ext cx="8534400" cy="1985963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b="0" dirty="0">
                <a:sym typeface="Symbol"/>
              </a:rPr>
              <a:t>Примеры </a:t>
            </a:r>
            <a:r>
              <a:rPr lang="ru-RU" b="0" i="1" dirty="0">
                <a:sym typeface="Symbol"/>
              </a:rPr>
              <a:t>других</a:t>
            </a:r>
            <a:r>
              <a:rPr lang="ru-RU" b="0" dirty="0">
                <a:sym typeface="Symbol"/>
              </a:rPr>
              <a:t> суженных классов реализаций: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700" b="0" dirty="0">
                <a:sym typeface="Symbol"/>
              </a:rPr>
              <a:t>Реализации с ограниченным числом состояний.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700" b="0" dirty="0">
                <a:sym typeface="Symbol"/>
              </a:rPr>
              <a:t>Заданный (обычно конечный с точностью до изоморфизма) класс реализаций.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700" b="0" dirty="0">
                <a:sym typeface="Symbol"/>
              </a:rPr>
              <a:t>Заданный (обычно конечный) класс неконформных (</a:t>
            </a:r>
            <a:r>
              <a:rPr lang="ru-RU" sz="1700" b="0" i="1" dirty="0">
                <a:sym typeface="Symbol"/>
              </a:rPr>
              <a:t>класс неисправностей</a:t>
            </a:r>
            <a:r>
              <a:rPr lang="ru-RU" sz="1700" b="0" dirty="0">
                <a:sym typeface="Symbol"/>
              </a:rPr>
              <a:t>).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700" b="0" dirty="0">
                <a:sym typeface="Symbol"/>
              </a:rPr>
              <a:t>Класс реализаций, где любая неконформная реализация содержит ошибку</a:t>
            </a:r>
            <a:br>
              <a:rPr lang="ru-RU" sz="1700" b="0" dirty="0">
                <a:sym typeface="Symbol"/>
              </a:rPr>
            </a:br>
            <a:r>
              <a:rPr lang="ru-RU" sz="1700" b="0" dirty="0">
                <a:sym typeface="Symbol"/>
              </a:rPr>
              <a:t>из заданного конечного множества (</a:t>
            </a:r>
            <a:r>
              <a:rPr lang="ru-RU" sz="1700" b="0" i="1" dirty="0">
                <a:sym typeface="Symbol"/>
              </a:rPr>
              <a:t>тест нацелен на поиск этих ошибок</a:t>
            </a:r>
            <a:r>
              <a:rPr lang="ru-RU" sz="1700" b="0" dirty="0">
                <a:sym typeface="Symbol"/>
              </a:rPr>
              <a:t>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48D28230-3F65-47F2-99F0-E00E24A90650}" type="slidenum">
              <a:rPr lang="ru-RU" smtClean="0">
                <a:solidFill>
                  <a:schemeClr val="bg2"/>
                </a:solidFill>
              </a:rPr>
              <a:pPr/>
              <a:t>38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9939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39940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39941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Модель событий: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T/E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 (1)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943" name="TextBox 21"/>
          <p:cNvSpPr txBox="1">
            <a:spLocks noChangeArrowheads="1"/>
          </p:cNvSpPr>
          <p:nvPr/>
        </p:nvSpPr>
        <p:spPr bwMode="auto">
          <a:xfrm>
            <a:off x="142875" y="1016000"/>
            <a:ext cx="8858250" cy="6477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>
                <a:sym typeface="Symbol" pitchFamily="18" charset="2"/>
              </a:rPr>
              <a:t>Модель наблюдений всё ещё недостаточно хороша, потому что наблюдения, вообще говоря, </a:t>
            </a:r>
            <a:r>
              <a:rPr lang="ru-RU" i="1">
                <a:sym typeface="Symbol" pitchFamily="18" charset="2"/>
              </a:rPr>
              <a:t>не аддитивны</a:t>
            </a:r>
            <a:r>
              <a:rPr lang="ru-RU" b="0">
                <a:sym typeface="Symbol" pitchFamily="18" charset="2"/>
              </a:rPr>
              <a:t>, т.е. не решается проблема композиции.</a:t>
            </a:r>
          </a:p>
        </p:txBody>
      </p:sp>
      <p:sp>
        <p:nvSpPr>
          <p:cNvPr id="39944" name="TextBox 21"/>
          <p:cNvSpPr txBox="1">
            <a:spLocks noChangeArrowheads="1"/>
          </p:cNvSpPr>
          <p:nvPr/>
        </p:nvSpPr>
        <p:spPr bwMode="auto">
          <a:xfrm>
            <a:off x="142875" y="1808163"/>
            <a:ext cx="8858250" cy="14319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ym typeface="Symbol" pitchFamily="18" charset="2"/>
              </a:rPr>
              <a:t>Модель событий</a:t>
            </a:r>
            <a:r>
              <a:rPr lang="ru-RU" b="0">
                <a:sym typeface="Symbol" pitchFamily="18" charset="2"/>
              </a:rPr>
              <a:t> – </a:t>
            </a:r>
            <a:r>
              <a:rPr lang="en-US" b="0">
                <a:sym typeface="Symbol" pitchFamily="18" charset="2"/>
              </a:rPr>
              <a:t>ETS</a:t>
            </a:r>
            <a:r>
              <a:rPr lang="ru-RU" b="0">
                <a:sym typeface="Symbol" pitchFamily="18" charset="2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Вместо универсума наблюдений </a:t>
            </a:r>
            <a:r>
              <a:rPr lang="en-US" i="1">
                <a:sym typeface="Symbol" pitchFamily="18" charset="2"/>
              </a:rPr>
              <a:t>O</a:t>
            </a:r>
            <a:r>
              <a:rPr lang="ru-RU" b="0">
                <a:sym typeface="Symbol" pitchFamily="18" charset="2"/>
              </a:rPr>
              <a:t> – универсум событий </a:t>
            </a:r>
            <a:r>
              <a:rPr lang="en-US" i="1">
                <a:sym typeface="Symbol" pitchFamily="18" charset="2"/>
              </a:rPr>
              <a:t>E</a:t>
            </a:r>
            <a:r>
              <a:rPr lang="ru-RU" b="0">
                <a:sym typeface="Symbol" pitchFamily="18" charset="2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Частично-определённая однозначная функция </a:t>
            </a:r>
            <a:r>
              <a:rPr lang="en-US" i="1">
                <a:sym typeface="Symbol" pitchFamily="18" charset="2"/>
              </a:rPr>
              <a:t>f</a:t>
            </a:r>
            <a:r>
              <a:rPr lang="ru-RU" b="0">
                <a:sym typeface="Symbol" pitchFamily="18" charset="2"/>
              </a:rPr>
              <a:t> </a:t>
            </a:r>
            <a:r>
              <a:rPr lang="en-US" b="0">
                <a:sym typeface="Symbol" pitchFamily="18" charset="2"/>
              </a:rPr>
              <a:t>: </a:t>
            </a:r>
            <a:r>
              <a:rPr lang="en-US" i="1">
                <a:sym typeface="Symbol" pitchFamily="18" charset="2"/>
              </a:rPr>
              <a:t>E</a:t>
            </a:r>
            <a:r>
              <a:rPr lang="en-US" b="0">
                <a:sym typeface="Symbol" pitchFamily="18" charset="2"/>
              </a:rPr>
              <a:t></a:t>
            </a:r>
            <a:r>
              <a:rPr lang="en-US" i="1">
                <a:sym typeface="Symbol" pitchFamily="18" charset="2"/>
              </a:rPr>
              <a:t>O</a:t>
            </a:r>
            <a:r>
              <a:rPr lang="en-US" b="0">
                <a:sym typeface="Symbol" pitchFamily="18" charset="2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Переходы совершаются только по </a:t>
            </a:r>
            <a:r>
              <a:rPr lang="ru-RU" b="0" i="1">
                <a:sym typeface="Symbol" pitchFamily="18" charset="2"/>
              </a:rPr>
              <a:t>наблюдаемым событиям</a:t>
            </a:r>
            <a:r>
              <a:rPr lang="ru-RU" b="0">
                <a:sym typeface="Symbol" pitchFamily="18" charset="2"/>
              </a:rPr>
              <a:t>, т.е. из </a:t>
            </a:r>
            <a:r>
              <a:rPr lang="en-US" i="1">
                <a:sym typeface="Symbol" pitchFamily="18" charset="2"/>
              </a:rPr>
              <a:t>Dom</a:t>
            </a:r>
            <a:r>
              <a:rPr lang="en-US" b="0" i="1">
                <a:sym typeface="Symbol" pitchFamily="18" charset="2"/>
              </a:rPr>
              <a:t>(</a:t>
            </a:r>
            <a:r>
              <a:rPr lang="en-US" i="1">
                <a:sym typeface="Symbol" pitchFamily="18" charset="2"/>
              </a:rPr>
              <a:t>f</a:t>
            </a:r>
            <a:r>
              <a:rPr lang="en-US" b="0" i="1">
                <a:sym typeface="Symbol" pitchFamily="18" charset="2"/>
              </a:rPr>
              <a:t>)</a:t>
            </a:r>
            <a:r>
              <a:rPr lang="ru-RU" b="0">
                <a:sym typeface="Symbol" pitchFamily="18" charset="2"/>
              </a:rPr>
              <a:t>.</a:t>
            </a:r>
          </a:p>
        </p:txBody>
      </p:sp>
      <p:sp>
        <p:nvSpPr>
          <p:cNvPr id="39945" name="TextBox 21"/>
          <p:cNvSpPr txBox="1">
            <a:spLocks noChangeArrowheads="1"/>
          </p:cNvSpPr>
          <p:nvPr/>
        </p:nvSpPr>
        <p:spPr bwMode="auto">
          <a:xfrm>
            <a:off x="142875" y="3392488"/>
            <a:ext cx="8858250" cy="30321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ru-RU" u="sng">
                <a:sym typeface="Symbol" pitchFamily="18" charset="2"/>
              </a:rPr>
              <a:t>Композиция</a:t>
            </a:r>
            <a:r>
              <a:rPr lang="ru-RU" b="0">
                <a:sym typeface="Symbol" pitchFamily="18" charset="2"/>
              </a:rPr>
              <a:t>: </a:t>
            </a:r>
          </a:p>
          <a:p>
            <a:pPr>
              <a:spcBef>
                <a:spcPts val="600"/>
              </a:spcBef>
            </a:pPr>
            <a:r>
              <a:rPr lang="ru-RU" b="0" i="1">
                <a:sym typeface="Symbol" pitchFamily="18" charset="2"/>
              </a:rPr>
              <a:t>Синхронность</a:t>
            </a:r>
            <a:r>
              <a:rPr lang="ru-RU" b="0">
                <a:sym typeface="Symbol" pitchFamily="18" charset="2"/>
              </a:rPr>
              <a:t>: Два перехода в операндах по одному тестовому воздействию порождают композиционный переход по этому же тестовому воздействию.</a:t>
            </a:r>
          </a:p>
          <a:p>
            <a:pPr>
              <a:spcBef>
                <a:spcPts val="600"/>
              </a:spcBef>
            </a:pPr>
            <a:r>
              <a:rPr lang="ru-RU" b="0" i="1">
                <a:sym typeface="Symbol" pitchFamily="18" charset="2"/>
              </a:rPr>
              <a:t>Асинхронность</a:t>
            </a:r>
            <a:r>
              <a:rPr lang="ru-RU" b="0">
                <a:sym typeface="Symbol" pitchFamily="18" charset="2"/>
              </a:rPr>
              <a:t>: </a:t>
            </a:r>
            <a:r>
              <a:rPr lang="ru-RU" sz="2000">
                <a:sym typeface="Symbol" pitchFamily="18" charset="2"/>
              </a:rPr>
              <a:t></a:t>
            </a:r>
            <a:r>
              <a:rPr lang="ru-RU" b="0">
                <a:sym typeface="Symbol" pitchFamily="18" charset="2"/>
              </a:rPr>
              <a:t>- и </a:t>
            </a:r>
            <a:r>
              <a:rPr lang="ru-RU" sz="2000">
                <a:sym typeface="Symbol" pitchFamily="18" charset="2"/>
              </a:rPr>
              <a:t></a:t>
            </a:r>
            <a:r>
              <a:rPr lang="ru-RU" b="0">
                <a:sym typeface="Symbol" pitchFamily="18" charset="2"/>
              </a:rPr>
              <a:t>-переходы в одном операнде сохраняются в композиции.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События делятся на синхронные и асинхронные, что задаётся алфавитом синхронных событий </a:t>
            </a:r>
            <a:r>
              <a:rPr lang="en-US" b="0" i="1">
                <a:sym typeface="Symbol" pitchFamily="18" charset="2"/>
              </a:rPr>
              <a:t>U </a:t>
            </a:r>
            <a:r>
              <a:rPr lang="en-US" b="0">
                <a:sym typeface="Symbol" pitchFamily="18" charset="2"/>
              </a:rPr>
              <a:t> </a:t>
            </a:r>
            <a:r>
              <a:rPr lang="en-US" i="1">
                <a:sym typeface="Symbol" pitchFamily="18" charset="2"/>
              </a:rPr>
              <a:t>E </a:t>
            </a:r>
            <a:r>
              <a:rPr lang="ru-RU" b="0">
                <a:sym typeface="Symbol" pitchFamily="18" charset="2"/>
              </a:rPr>
              <a:t>\</a:t>
            </a:r>
            <a:r>
              <a:rPr lang="en-US" b="0">
                <a:sym typeface="Symbol" pitchFamily="18" charset="2"/>
              </a:rPr>
              <a:t> {</a:t>
            </a:r>
            <a:r>
              <a:rPr lang="en-US" sz="2000">
                <a:sym typeface="Symbol" pitchFamily="18" charset="2"/>
              </a:rPr>
              <a:t></a:t>
            </a:r>
            <a:r>
              <a:rPr lang="en-US" b="0">
                <a:sym typeface="Symbol" pitchFamily="18" charset="2"/>
              </a:rPr>
              <a:t>}</a:t>
            </a:r>
            <a:r>
              <a:rPr lang="ru-RU" b="0">
                <a:sym typeface="Symbol" pitchFamily="18" charset="2"/>
              </a:rPr>
              <a:t>. </a:t>
            </a:r>
            <a:endParaRPr lang="en-US" b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Задана частично определённая коммутативная композиция синхронных событий </a:t>
            </a:r>
            <a:r>
              <a:rPr lang="en-US" b="0" i="1">
                <a:sym typeface="Symbol" pitchFamily="18" charset="2"/>
              </a:rPr>
              <a:t>U</a:t>
            </a:r>
            <a:r>
              <a:rPr lang="en-US" b="0">
                <a:sym typeface="Symbol" pitchFamily="18" charset="2"/>
              </a:rPr>
              <a:t></a:t>
            </a:r>
            <a:r>
              <a:rPr lang="en-US" b="0" i="1">
                <a:sym typeface="Symbol" pitchFamily="18" charset="2"/>
              </a:rPr>
              <a:t>U</a:t>
            </a:r>
            <a:r>
              <a:rPr lang="en-US" b="0">
                <a:sym typeface="Symbol" pitchFamily="18" charset="2"/>
              </a:rPr>
              <a:t></a:t>
            </a:r>
            <a:r>
              <a:rPr lang="en-US" b="0" i="1">
                <a:sym typeface="Symbol" pitchFamily="18" charset="2"/>
              </a:rPr>
              <a:t>U</a:t>
            </a:r>
            <a:r>
              <a:rPr lang="en-US" b="0">
                <a:sym typeface="Symbol" pitchFamily="18" charset="2"/>
              </a:rPr>
              <a:t>.</a:t>
            </a:r>
            <a:endParaRPr lang="ru-RU" b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На этой основе определяется </a:t>
            </a:r>
            <a:r>
              <a:rPr lang="ru-RU" i="1">
                <a:sym typeface="Symbol" pitchFamily="18" charset="2"/>
              </a:rPr>
              <a:t>аддитивная</a:t>
            </a:r>
            <a:r>
              <a:rPr lang="ru-RU" b="0">
                <a:sym typeface="Symbol" pitchFamily="18" charset="2"/>
              </a:rPr>
              <a:t> композиция трасс событий и </a:t>
            </a:r>
            <a:r>
              <a:rPr lang="en-US" b="0">
                <a:sym typeface="Symbol" pitchFamily="18" charset="2"/>
              </a:rPr>
              <a:t>ETS</a:t>
            </a:r>
            <a:r>
              <a:rPr lang="ru-RU" b="0">
                <a:sym typeface="Symbol" pitchFamily="18" charset="2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D46B97E2-EF2B-4184-9DEB-9FFC41868A2A}" type="slidenum">
              <a:rPr lang="ru-RU" smtClean="0">
                <a:solidFill>
                  <a:schemeClr val="bg2"/>
                </a:solidFill>
              </a:rPr>
              <a:pPr/>
              <a:t>39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40963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40964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40965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Модель событий: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T/E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 (2)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67" name="TextBox 21"/>
          <p:cNvSpPr txBox="1">
            <a:spLocks noChangeArrowheads="1"/>
          </p:cNvSpPr>
          <p:nvPr/>
        </p:nvSpPr>
        <p:spPr bwMode="auto">
          <a:xfrm>
            <a:off x="142875" y="1016000"/>
            <a:ext cx="8858250" cy="1077913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Спецификация для модели событий такая же, как для модели наблюдений: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(нормализованное) множество ошибочных трасс наблюдений,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или, для регулярных множеств, - </a:t>
            </a:r>
            <a:r>
              <a:rPr lang="en-US" b="0">
                <a:sym typeface="Symbol" pitchFamily="18" charset="2"/>
              </a:rPr>
              <a:t>OTS</a:t>
            </a:r>
            <a:r>
              <a:rPr lang="ru-RU" b="0">
                <a:sym typeface="Symbol" pitchFamily="18" charset="2"/>
              </a:rPr>
              <a:t>-спецификация.</a:t>
            </a:r>
          </a:p>
        </p:txBody>
      </p:sp>
      <p:sp>
        <p:nvSpPr>
          <p:cNvPr id="40968" name="TextBox 21"/>
          <p:cNvSpPr txBox="1">
            <a:spLocks noChangeArrowheads="1"/>
          </p:cNvSpPr>
          <p:nvPr/>
        </p:nvSpPr>
        <p:spPr bwMode="auto">
          <a:xfrm>
            <a:off x="1182688" y="2312988"/>
            <a:ext cx="6376987" cy="2138362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0" u="sng">
                <a:sym typeface="Symbol" pitchFamily="18" charset="2"/>
              </a:rPr>
              <a:t>Достаточно очевидное утверждение</a:t>
            </a:r>
            <a:r>
              <a:rPr lang="ru-RU" b="0">
                <a:sym typeface="Symbol" pitchFamily="18" charset="2"/>
              </a:rPr>
              <a:t>: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Множество трасс наблюдений,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которые не генерируются (с помощью функции </a:t>
            </a:r>
            <a:r>
              <a:rPr lang="en-US" i="1">
                <a:sym typeface="Symbol" pitchFamily="18" charset="2"/>
              </a:rPr>
              <a:t>f</a:t>
            </a:r>
            <a:r>
              <a:rPr lang="ru-RU" b="0">
                <a:sym typeface="Symbol" pitchFamily="18" charset="2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по трассам событий,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встречающимся в композициях конформных реализаций,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является композицией спецификаций.</a:t>
            </a:r>
          </a:p>
        </p:txBody>
      </p:sp>
      <p:sp>
        <p:nvSpPr>
          <p:cNvPr id="40969" name="TextBox 21"/>
          <p:cNvSpPr txBox="1">
            <a:spLocks noChangeArrowheads="1"/>
          </p:cNvSpPr>
          <p:nvPr/>
        </p:nvSpPr>
        <p:spPr bwMode="auto">
          <a:xfrm>
            <a:off x="287338" y="4692650"/>
            <a:ext cx="8616950" cy="10763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На этом утверждении основан трассовый алгоритм построения композиции.</a:t>
            </a:r>
          </a:p>
          <a:p>
            <a:pPr>
              <a:spcBef>
                <a:spcPts val="1200"/>
              </a:spcBef>
            </a:pPr>
            <a:r>
              <a:rPr lang="ru-RU" b="0">
                <a:sym typeface="Symbol" pitchFamily="18" charset="2"/>
              </a:rPr>
              <a:t>Для регулярных множеств применяется аналогичный алгоритм, который по </a:t>
            </a:r>
            <a:r>
              <a:rPr lang="en-US" b="0">
                <a:sym typeface="Symbol" pitchFamily="18" charset="2"/>
              </a:rPr>
              <a:t>OTS</a:t>
            </a:r>
            <a:r>
              <a:rPr lang="ru-RU" b="0">
                <a:sym typeface="Symbol" pitchFamily="18" charset="2"/>
              </a:rPr>
              <a:t>-спецификациям операндов строит </a:t>
            </a:r>
            <a:r>
              <a:rPr lang="en-US" b="0">
                <a:sym typeface="Symbol" pitchFamily="18" charset="2"/>
              </a:rPr>
              <a:t>OTS</a:t>
            </a:r>
            <a:r>
              <a:rPr lang="ru-RU" b="0">
                <a:sym typeface="Symbol" pitchFamily="18" charset="2"/>
              </a:rPr>
              <a:t>-спецификацию композиции.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22" name="Прямая со стрелкой 44"/>
          <p:cNvCxnSpPr>
            <a:cxnSpLocks noChangeShapeType="1"/>
            <a:stCxn id="5129" idx="3"/>
            <a:endCxn id="5133" idx="0"/>
          </p:cNvCxnSpPr>
          <p:nvPr/>
        </p:nvCxnSpPr>
        <p:spPr bwMode="auto">
          <a:xfrm>
            <a:off x="5937250" y="2132013"/>
            <a:ext cx="1216025" cy="808037"/>
          </a:xfrm>
          <a:prstGeom prst="curvedConnector2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triangle" w="med" len="med"/>
          </a:ln>
        </p:spPr>
      </p:cxnSp>
      <p:sp>
        <p:nvSpPr>
          <p:cNvPr id="69" name="Полилиния 68"/>
          <p:cNvSpPr/>
          <p:nvPr/>
        </p:nvSpPr>
        <p:spPr bwMode="auto">
          <a:xfrm>
            <a:off x="-107950" y="3681413"/>
            <a:ext cx="9720263" cy="385762"/>
          </a:xfrm>
          <a:custGeom>
            <a:avLst/>
            <a:gdLst>
              <a:gd name="connsiteX0" fmla="*/ 0 w 9676151"/>
              <a:gd name="connsiteY0" fmla="*/ 179882 h 449705"/>
              <a:gd name="connsiteX1" fmla="*/ 3372787 w 9676151"/>
              <a:gd name="connsiteY1" fmla="*/ 419725 h 449705"/>
              <a:gd name="connsiteX2" fmla="*/ 9676151 w 9676151"/>
              <a:gd name="connsiteY2" fmla="*/ 0 h 449705"/>
              <a:gd name="connsiteX0" fmla="*/ 0 w 9676151"/>
              <a:gd name="connsiteY0" fmla="*/ 179882 h 348935"/>
              <a:gd name="connsiteX1" fmla="*/ 3502318 w 9676151"/>
              <a:gd name="connsiteY1" fmla="*/ 318955 h 348935"/>
              <a:gd name="connsiteX2" fmla="*/ 9676151 w 9676151"/>
              <a:gd name="connsiteY2" fmla="*/ 0 h 348935"/>
              <a:gd name="connsiteX0" fmla="*/ 0 w 9702225"/>
              <a:gd name="connsiteY0" fmla="*/ 282951 h 417862"/>
              <a:gd name="connsiteX1" fmla="*/ 3528392 w 9702225"/>
              <a:gd name="connsiteY1" fmla="*/ 318955 h 417862"/>
              <a:gd name="connsiteX2" fmla="*/ 9702225 w 9702225"/>
              <a:gd name="connsiteY2" fmla="*/ 0 h 417862"/>
              <a:gd name="connsiteX0" fmla="*/ 0 w 9721080"/>
              <a:gd name="connsiteY0" fmla="*/ 252029 h 386940"/>
              <a:gd name="connsiteX1" fmla="*/ 3528392 w 9721080"/>
              <a:gd name="connsiteY1" fmla="*/ 288033 h 386940"/>
              <a:gd name="connsiteX2" fmla="*/ 9721080 w 9721080"/>
              <a:gd name="connsiteY2" fmla="*/ 0 h 386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21080" h="386940">
                <a:moveTo>
                  <a:pt x="0" y="252029"/>
                </a:moveTo>
                <a:cubicBezTo>
                  <a:pt x="880047" y="386940"/>
                  <a:pt x="1908212" y="330038"/>
                  <a:pt x="3528392" y="288033"/>
                </a:cubicBezTo>
                <a:cubicBezTo>
                  <a:pt x="5148572" y="246028"/>
                  <a:pt x="7375744" y="194872"/>
                  <a:pt x="9721080" y="0"/>
                </a:cubicBezTo>
              </a:path>
            </a:pathLst>
          </a:cu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36000" tIns="36000" rIns="36000" bIns="36000"/>
          <a:lstStyle/>
          <a:p>
            <a:pPr>
              <a:defRPr/>
            </a:pPr>
            <a:endParaRPr lang="ru-RU"/>
          </a:p>
        </p:txBody>
      </p:sp>
      <p:sp>
        <p:nvSpPr>
          <p:cNvPr id="512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67BCD203-9718-468A-8704-B7CACE4950B4}" type="slidenum">
              <a:rPr lang="ru-RU" smtClean="0">
                <a:solidFill>
                  <a:schemeClr val="bg2"/>
                </a:solidFill>
              </a:rPr>
              <a:pPr/>
              <a:t>4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5125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5126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5127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1187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Конечные автоматы и контрактные спецификации</a:t>
            </a:r>
          </a:p>
        </p:txBody>
      </p:sp>
      <p:sp>
        <p:nvSpPr>
          <p:cNvPr id="5129" name="TextBox 11"/>
          <p:cNvSpPr txBox="1">
            <a:spLocks noChangeArrowheads="1"/>
          </p:cNvSpPr>
          <p:nvPr/>
        </p:nvSpPr>
        <p:spPr bwMode="auto">
          <a:xfrm>
            <a:off x="3419475" y="1808163"/>
            <a:ext cx="2517775" cy="6477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Конечные автоматы</a:t>
            </a:r>
          </a:p>
          <a:p>
            <a:pPr algn="ctr"/>
            <a:r>
              <a:rPr lang="ru-RU"/>
              <a:t>стимул-реакция</a:t>
            </a:r>
          </a:p>
        </p:txBody>
      </p:sp>
      <p:sp>
        <p:nvSpPr>
          <p:cNvPr id="5130" name="TextBox 15"/>
          <p:cNvSpPr txBox="1">
            <a:spLocks noChangeArrowheads="1"/>
          </p:cNvSpPr>
          <p:nvPr/>
        </p:nvSpPr>
        <p:spPr bwMode="auto">
          <a:xfrm>
            <a:off x="215900" y="1016000"/>
            <a:ext cx="2687638" cy="923925"/>
          </a:xfrm>
          <a:prstGeom prst="rect">
            <a:avLst/>
          </a:prstGeom>
          <a:solidFill>
            <a:srgbClr val="D0EFC3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u="sng"/>
              <a:t>хорошая теория</a:t>
            </a:r>
            <a:r>
              <a:rPr lang="ru-RU"/>
              <a:t>:</a:t>
            </a:r>
          </a:p>
          <a:p>
            <a:pPr algn="ctr"/>
            <a:r>
              <a:rPr lang="ru-RU"/>
              <a:t>всюду определённые</a:t>
            </a:r>
          </a:p>
          <a:p>
            <a:pPr algn="ctr"/>
            <a:r>
              <a:rPr lang="ru-RU"/>
              <a:t>детерминированные</a:t>
            </a:r>
          </a:p>
        </p:txBody>
      </p:sp>
      <p:sp>
        <p:nvSpPr>
          <p:cNvPr id="5131" name="TextBox 18"/>
          <p:cNvSpPr txBox="1">
            <a:spLocks noChangeArrowheads="1"/>
          </p:cNvSpPr>
          <p:nvPr/>
        </p:nvSpPr>
        <p:spPr bwMode="auto">
          <a:xfrm>
            <a:off x="3732213" y="5427663"/>
            <a:ext cx="1882775" cy="646112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Контрактные</a:t>
            </a:r>
          </a:p>
          <a:p>
            <a:pPr algn="ctr"/>
            <a:r>
              <a:rPr lang="ru-RU"/>
              <a:t>спецификации</a:t>
            </a:r>
          </a:p>
        </p:txBody>
      </p:sp>
      <p:sp>
        <p:nvSpPr>
          <p:cNvPr id="5132" name="TextBox 21"/>
          <p:cNvSpPr txBox="1">
            <a:spLocks noChangeArrowheads="1"/>
          </p:cNvSpPr>
          <p:nvPr/>
        </p:nvSpPr>
        <p:spPr bwMode="auto">
          <a:xfrm>
            <a:off x="931863" y="2924175"/>
            <a:ext cx="2084387" cy="6477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частичная</a:t>
            </a:r>
          </a:p>
          <a:p>
            <a:pPr algn="ctr"/>
            <a:r>
              <a:rPr lang="ru-RU"/>
              <a:t>определённость</a:t>
            </a:r>
          </a:p>
        </p:txBody>
      </p:sp>
      <p:sp>
        <p:nvSpPr>
          <p:cNvPr id="5133" name="TextBox 24"/>
          <p:cNvSpPr txBox="1">
            <a:spLocks noChangeArrowheads="1"/>
          </p:cNvSpPr>
          <p:nvPr/>
        </p:nvSpPr>
        <p:spPr bwMode="auto">
          <a:xfrm>
            <a:off x="6162675" y="2940050"/>
            <a:ext cx="1981200" cy="369888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недетерминизм</a:t>
            </a:r>
          </a:p>
        </p:txBody>
      </p:sp>
      <p:sp>
        <p:nvSpPr>
          <p:cNvPr id="5134" name="TextBox 30"/>
          <p:cNvSpPr txBox="1">
            <a:spLocks noChangeArrowheads="1"/>
          </p:cNvSpPr>
          <p:nvPr/>
        </p:nvSpPr>
        <p:spPr bwMode="auto">
          <a:xfrm>
            <a:off x="1050925" y="4433888"/>
            <a:ext cx="1690688" cy="369887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предусловие</a:t>
            </a:r>
          </a:p>
        </p:txBody>
      </p:sp>
      <p:sp>
        <p:nvSpPr>
          <p:cNvPr id="5135" name="TextBox 33"/>
          <p:cNvSpPr txBox="1">
            <a:spLocks noChangeArrowheads="1"/>
          </p:cNvSpPr>
          <p:nvPr/>
        </p:nvSpPr>
        <p:spPr bwMode="auto">
          <a:xfrm>
            <a:off x="6540500" y="4289425"/>
            <a:ext cx="1657350" cy="369888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постусловие</a:t>
            </a:r>
          </a:p>
        </p:txBody>
      </p:sp>
      <p:cxnSp>
        <p:nvCxnSpPr>
          <p:cNvPr id="5136" name="Прямая со стрелкой 34"/>
          <p:cNvCxnSpPr>
            <a:cxnSpLocks noChangeShapeType="1"/>
            <a:stCxn id="5129" idx="0"/>
            <a:endCxn id="5130" idx="3"/>
          </p:cNvCxnSpPr>
          <p:nvPr/>
        </p:nvCxnSpPr>
        <p:spPr bwMode="auto">
          <a:xfrm rot="16200000" flipV="1">
            <a:off x="3625851" y="755650"/>
            <a:ext cx="330200" cy="1774825"/>
          </a:xfrm>
          <a:prstGeom prst="curvedConnector2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triangle" w="med" len="med"/>
          </a:ln>
        </p:spPr>
      </p:cxnSp>
      <p:cxnSp>
        <p:nvCxnSpPr>
          <p:cNvPr id="5137" name="Прямая со стрелкой 47"/>
          <p:cNvCxnSpPr>
            <a:cxnSpLocks noChangeShapeType="1"/>
            <a:stCxn id="5134" idx="0"/>
            <a:endCxn id="5132" idx="2"/>
          </p:cNvCxnSpPr>
          <p:nvPr/>
        </p:nvCxnSpPr>
        <p:spPr bwMode="auto">
          <a:xfrm flipV="1">
            <a:off x="1897063" y="3571875"/>
            <a:ext cx="76200" cy="862013"/>
          </a:xfrm>
          <a:prstGeom prst="straightConnector1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triangle" w="med" len="med"/>
          </a:ln>
        </p:spPr>
      </p:cxnSp>
      <p:cxnSp>
        <p:nvCxnSpPr>
          <p:cNvPr id="5138" name="Прямая со стрелкой 50"/>
          <p:cNvCxnSpPr>
            <a:cxnSpLocks noChangeShapeType="1"/>
            <a:stCxn id="5135" idx="0"/>
            <a:endCxn id="5133" idx="2"/>
          </p:cNvCxnSpPr>
          <p:nvPr/>
        </p:nvCxnSpPr>
        <p:spPr bwMode="auto">
          <a:xfrm flipH="1" flipV="1">
            <a:off x="7153275" y="3309938"/>
            <a:ext cx="215900" cy="979487"/>
          </a:xfrm>
          <a:prstGeom prst="straightConnector1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triangle" w="med" len="med"/>
          </a:ln>
        </p:spPr>
      </p:cxnSp>
      <p:cxnSp>
        <p:nvCxnSpPr>
          <p:cNvPr id="5139" name="Прямая со стрелкой 53"/>
          <p:cNvCxnSpPr>
            <a:cxnSpLocks noChangeShapeType="1"/>
            <a:stCxn id="5131" idx="3"/>
            <a:endCxn id="5135" idx="2"/>
          </p:cNvCxnSpPr>
          <p:nvPr/>
        </p:nvCxnSpPr>
        <p:spPr bwMode="auto">
          <a:xfrm flipV="1">
            <a:off x="5614988" y="4659313"/>
            <a:ext cx="1754187" cy="1090612"/>
          </a:xfrm>
          <a:prstGeom prst="curvedConnector2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triangle" w="med" len="med"/>
          </a:ln>
        </p:spPr>
      </p:cxnSp>
      <p:cxnSp>
        <p:nvCxnSpPr>
          <p:cNvPr id="5140" name="Прямая со стрелкой 56"/>
          <p:cNvCxnSpPr>
            <a:cxnSpLocks noChangeShapeType="1"/>
            <a:stCxn id="5131" idx="1"/>
            <a:endCxn id="5134" idx="2"/>
          </p:cNvCxnSpPr>
          <p:nvPr/>
        </p:nvCxnSpPr>
        <p:spPr bwMode="auto">
          <a:xfrm rot="10800000">
            <a:off x="1897063" y="4803775"/>
            <a:ext cx="1835150" cy="946150"/>
          </a:xfrm>
          <a:prstGeom prst="curvedConnector2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triangle" w="med" len="med"/>
          </a:ln>
        </p:spPr>
      </p:cxnSp>
      <p:cxnSp>
        <p:nvCxnSpPr>
          <p:cNvPr id="5141" name="Прямая со стрелкой 63"/>
          <p:cNvCxnSpPr>
            <a:cxnSpLocks noChangeShapeType="1"/>
            <a:stCxn id="5131" idx="0"/>
            <a:endCxn id="5129" idx="2"/>
          </p:cNvCxnSpPr>
          <p:nvPr/>
        </p:nvCxnSpPr>
        <p:spPr bwMode="auto">
          <a:xfrm flipV="1">
            <a:off x="4673600" y="2455863"/>
            <a:ext cx="4763" cy="2971800"/>
          </a:xfrm>
          <a:prstGeom prst="straightConnector1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triangle" w="med" len="med"/>
          </a:ln>
        </p:spPr>
      </p:cxnSp>
      <p:cxnSp>
        <p:nvCxnSpPr>
          <p:cNvPr id="5142" name="Прямая со стрелкой 39"/>
          <p:cNvCxnSpPr>
            <a:cxnSpLocks noChangeShapeType="1"/>
            <a:stCxn id="5129" idx="1"/>
            <a:endCxn id="5132" idx="0"/>
          </p:cNvCxnSpPr>
          <p:nvPr/>
        </p:nvCxnSpPr>
        <p:spPr bwMode="auto">
          <a:xfrm rot="10800000" flipV="1">
            <a:off x="1973263" y="2132013"/>
            <a:ext cx="1446212" cy="792162"/>
          </a:xfrm>
          <a:prstGeom prst="curvedConnector2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3AE38DEF-08A2-4B8E-B2A3-D80E84185BEF}" type="slidenum">
              <a:rPr lang="ru-RU" smtClean="0">
                <a:solidFill>
                  <a:schemeClr val="bg2"/>
                </a:solidFill>
              </a:rPr>
              <a:pPr/>
              <a:t>40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41987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41988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41989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Модель событий: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T/E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 (3)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991" name="TextBox 21"/>
          <p:cNvSpPr txBox="1">
            <a:spLocks noChangeArrowheads="1"/>
          </p:cNvSpPr>
          <p:nvPr/>
        </p:nvSpPr>
        <p:spPr bwMode="auto">
          <a:xfrm>
            <a:off x="792163" y="1016000"/>
            <a:ext cx="7585075" cy="14319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en-US" i="1">
                <a:sym typeface="Symbol" pitchFamily="18" charset="2"/>
              </a:rPr>
              <a:t>T/E</a:t>
            </a:r>
            <a:r>
              <a:rPr lang="en-US" b="0">
                <a:sym typeface="Symbol" pitchFamily="18" charset="2"/>
              </a:rPr>
              <a:t>-</a:t>
            </a:r>
            <a:r>
              <a:rPr lang="ru-RU" b="0">
                <a:sym typeface="Symbol" pitchFamily="18" charset="2"/>
              </a:rPr>
              <a:t>семантикой моделируются</a:t>
            </a:r>
            <a:endParaRPr lang="en-US" b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все другие семантики</a:t>
            </a:r>
            <a:r>
              <a:rPr lang="en-US" b="0">
                <a:sym typeface="Symbol" pitchFamily="18" charset="2"/>
              </a:rPr>
              <a:t> </a:t>
            </a:r>
            <a:r>
              <a:rPr lang="ru-RU" b="0">
                <a:sym typeface="Symbol" pitchFamily="18" charset="2"/>
              </a:rPr>
              <a:t>с трассовыми конформностями типа редукции,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в том числе все </a:t>
            </a:r>
            <a:r>
              <a:rPr lang="en-US" i="1">
                <a:sym typeface="Symbol" pitchFamily="18" charset="2"/>
              </a:rPr>
              <a:t>R</a:t>
            </a:r>
            <a:r>
              <a:rPr lang="en-US" b="0">
                <a:sym typeface="Symbol" pitchFamily="18" charset="2"/>
              </a:rPr>
              <a:t>/</a:t>
            </a:r>
            <a:r>
              <a:rPr lang="en-US" i="1">
                <a:sym typeface="Symbol" pitchFamily="18" charset="2"/>
              </a:rPr>
              <a:t>Q</a:t>
            </a:r>
            <a:r>
              <a:rPr lang="ru-RU" b="0">
                <a:sym typeface="Symbol" pitchFamily="18" charset="2"/>
              </a:rPr>
              <a:t>-семантики, включая </a:t>
            </a:r>
            <a:r>
              <a:rPr lang="en-US" i="1">
                <a:sym typeface="Symbol" pitchFamily="18" charset="2"/>
              </a:rPr>
              <a:t>ioco</a:t>
            </a:r>
            <a:r>
              <a:rPr lang="ru-RU" b="0">
                <a:sym typeface="Symbol" pitchFamily="18" charset="2"/>
              </a:rPr>
              <a:t> и </a:t>
            </a:r>
            <a:r>
              <a:rPr lang="en-US" i="1">
                <a:sym typeface="Symbol" pitchFamily="18" charset="2"/>
              </a:rPr>
              <a:t>ioco</a:t>
            </a:r>
            <a:r>
              <a:rPr lang="en-US" baseline="-25000">
                <a:sym typeface="Symbol" pitchFamily="18" charset="2"/>
              </a:rPr>
              <a:t></a:t>
            </a:r>
            <a:r>
              <a:rPr lang="ru-RU" b="0">
                <a:sym typeface="Symbol" pitchFamily="18" charset="2"/>
              </a:rPr>
              <a:t>,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а также семантика трасс готовности </a:t>
            </a:r>
            <a:r>
              <a:rPr lang="en-US" b="0">
                <a:sym typeface="Symbol" pitchFamily="18" charset="2"/>
              </a:rPr>
              <a:t>(ready trace semantics).</a:t>
            </a:r>
            <a:endParaRPr lang="ru-RU">
              <a:sym typeface="Symbol" pitchFamily="18" charset="2"/>
            </a:endParaRPr>
          </a:p>
        </p:txBody>
      </p:sp>
      <p:sp>
        <p:nvSpPr>
          <p:cNvPr id="41992" name="TextBox 21"/>
          <p:cNvSpPr txBox="1">
            <a:spLocks noChangeArrowheads="1"/>
          </p:cNvSpPr>
          <p:nvPr/>
        </p:nvSpPr>
        <p:spPr bwMode="auto">
          <a:xfrm>
            <a:off x="1057275" y="2681288"/>
            <a:ext cx="7007225" cy="1554162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Это моделирование согласовано с композицией:</a:t>
            </a:r>
            <a:endParaRPr lang="en-US" b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Композиция </a:t>
            </a:r>
            <a:r>
              <a:rPr lang="en-US" b="0">
                <a:sym typeface="Symbol" pitchFamily="18" charset="2"/>
              </a:rPr>
              <a:t>ETS</a:t>
            </a:r>
            <a:r>
              <a:rPr lang="ru-RU" b="0">
                <a:sym typeface="Symbol" pitchFamily="18" charset="2"/>
              </a:rPr>
              <a:t>, полученных в результате моделирования</a:t>
            </a:r>
          </a:p>
          <a:p>
            <a:r>
              <a:rPr lang="ru-RU" b="0">
                <a:sym typeface="Symbol" pitchFamily="18" charset="2"/>
              </a:rPr>
              <a:t>исходных </a:t>
            </a:r>
            <a:r>
              <a:rPr lang="en-US" b="0">
                <a:sym typeface="Symbol" pitchFamily="18" charset="2"/>
              </a:rPr>
              <a:t>ATS</a:t>
            </a:r>
            <a:r>
              <a:rPr lang="ru-RU" b="0">
                <a:sym typeface="Symbol" pitchFamily="18" charset="2"/>
              </a:rPr>
              <a:t> с исходными семантиками,</a:t>
            </a:r>
          </a:p>
          <a:p>
            <a:r>
              <a:rPr lang="ru-RU" b="0">
                <a:sym typeface="Symbol" pitchFamily="18" charset="2"/>
              </a:rPr>
              <a:t>совпадает с </a:t>
            </a:r>
            <a:r>
              <a:rPr lang="en-US" b="0">
                <a:sym typeface="Symbol" pitchFamily="18" charset="2"/>
              </a:rPr>
              <a:t>ETS</a:t>
            </a:r>
            <a:r>
              <a:rPr lang="ru-RU" b="0">
                <a:sym typeface="Symbol" pitchFamily="18" charset="2"/>
              </a:rPr>
              <a:t>,</a:t>
            </a:r>
            <a:br>
              <a:rPr lang="ru-RU" b="0">
                <a:sym typeface="Symbol" pitchFamily="18" charset="2"/>
              </a:rPr>
            </a:br>
            <a:r>
              <a:rPr lang="ru-RU" b="0">
                <a:sym typeface="Symbol" pitchFamily="18" charset="2"/>
              </a:rPr>
              <a:t>полученной в результате моделирования композиции этих </a:t>
            </a:r>
            <a:r>
              <a:rPr lang="en-US" b="0">
                <a:sym typeface="Symbol" pitchFamily="18" charset="2"/>
              </a:rPr>
              <a:t>ATS</a:t>
            </a:r>
            <a:r>
              <a:rPr lang="ru-RU" b="0">
                <a:sym typeface="Symbol" pitchFamily="18" charset="2"/>
              </a:rPr>
              <a:t>.</a:t>
            </a:r>
            <a:endParaRPr lang="ru-RU">
              <a:sym typeface="Symbol" pitchFamily="18" charset="2"/>
            </a:endParaRPr>
          </a:p>
        </p:txBody>
      </p:sp>
      <p:grpSp>
        <p:nvGrpSpPr>
          <p:cNvPr id="41993" name="Группа 49"/>
          <p:cNvGrpSpPr>
            <a:grpSpLocks/>
          </p:cNvGrpSpPr>
          <p:nvPr/>
        </p:nvGrpSpPr>
        <p:grpSpPr bwMode="auto">
          <a:xfrm>
            <a:off x="625475" y="4329113"/>
            <a:ext cx="7391400" cy="2076450"/>
            <a:chOff x="-100690" y="4329100"/>
            <a:chExt cx="7391833" cy="2077231"/>
          </a:xfrm>
        </p:grpSpPr>
        <p:grpSp>
          <p:nvGrpSpPr>
            <p:cNvPr id="41996" name="Группа 27"/>
            <p:cNvGrpSpPr>
              <a:grpSpLocks/>
            </p:cNvGrpSpPr>
            <p:nvPr/>
          </p:nvGrpSpPr>
          <p:grpSpPr bwMode="auto">
            <a:xfrm>
              <a:off x="360000" y="5760000"/>
              <a:ext cx="6931143" cy="646331"/>
              <a:chOff x="360000" y="5760000"/>
              <a:chExt cx="6931143" cy="646331"/>
            </a:xfrm>
          </p:grpSpPr>
          <p:sp>
            <p:nvSpPr>
              <p:cNvPr id="14" name="Скругленный прямоугольник 13"/>
              <p:cNvSpPr/>
              <p:nvPr/>
            </p:nvSpPr>
            <p:spPr bwMode="auto">
              <a:xfrm>
                <a:off x="359712" y="5904492"/>
                <a:ext cx="811261" cy="385907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rgbClr val="66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36000" tIns="36000" rIns="36000" bIns="36000">
                <a:spAutoFit/>
              </a:bodyPr>
              <a:lstStyle/>
              <a:p>
                <a:pPr algn="ctr">
                  <a:defRPr/>
                </a:pPr>
                <a:r>
                  <a:rPr lang="en-US" dirty="0"/>
                  <a:t>ATS_1</a:t>
                </a:r>
                <a:endParaRPr lang="ru-RU" dirty="0"/>
              </a:p>
            </p:txBody>
          </p:sp>
          <p:sp>
            <p:nvSpPr>
              <p:cNvPr id="18" name="Скругленный прямоугольник 17"/>
              <p:cNvSpPr/>
              <p:nvPr/>
            </p:nvSpPr>
            <p:spPr bwMode="auto">
              <a:xfrm>
                <a:off x="6479883" y="5904492"/>
                <a:ext cx="811260" cy="385907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rgbClr val="66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36000" tIns="36000" rIns="36000" bIns="36000">
                <a:spAutoFit/>
              </a:bodyPr>
              <a:lstStyle/>
              <a:p>
                <a:pPr algn="ctr">
                  <a:defRPr/>
                </a:pPr>
                <a:r>
                  <a:rPr lang="en-US" dirty="0"/>
                  <a:t>ATS_2</a:t>
                </a:r>
                <a:endParaRPr lang="ru-RU" dirty="0"/>
              </a:p>
            </p:txBody>
          </p:sp>
          <p:sp>
            <p:nvSpPr>
              <p:cNvPr id="19" name="Скругленный прямоугольник 18"/>
              <p:cNvSpPr/>
              <p:nvPr/>
            </p:nvSpPr>
            <p:spPr bwMode="auto">
              <a:xfrm>
                <a:off x="2879223" y="5904492"/>
                <a:ext cx="1857484" cy="385907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rgbClr val="66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36000" tIns="36000" rIns="36000" bIns="36000">
                <a:spAutoFit/>
              </a:bodyPr>
              <a:lstStyle/>
              <a:p>
                <a:pPr algn="ctr">
                  <a:defRPr/>
                </a:pPr>
                <a:r>
                  <a:rPr lang="en-US" dirty="0"/>
                  <a:t>ATS_1 </a:t>
                </a:r>
                <a:r>
                  <a:rPr lang="en-US" dirty="0">
                    <a:sym typeface="Symbol"/>
                  </a:rPr>
                  <a:t> </a:t>
                </a:r>
                <a:r>
                  <a:rPr lang="en-US" dirty="0"/>
                  <a:t>ATS_2</a:t>
                </a:r>
                <a:endParaRPr lang="ru-RU" dirty="0"/>
              </a:p>
            </p:txBody>
          </p:sp>
          <p:cxnSp>
            <p:nvCxnSpPr>
              <p:cNvPr id="42012" name="Прямая со стрелкой 19"/>
              <p:cNvCxnSpPr>
                <a:cxnSpLocks noChangeShapeType="1"/>
                <a:stCxn id="14" idx="3"/>
                <a:endCxn id="19" idx="1"/>
              </p:cNvCxnSpPr>
              <p:nvPr/>
            </p:nvCxnSpPr>
            <p:spPr bwMode="auto">
              <a:xfrm>
                <a:off x="1171143" y="6097452"/>
                <a:ext cx="1708857" cy="0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</p:cxnSp>
          <p:sp>
            <p:nvSpPr>
              <p:cNvPr id="42013" name="TextBox 22"/>
              <p:cNvSpPr txBox="1">
                <a:spLocks noChangeArrowheads="1"/>
              </p:cNvSpPr>
              <p:nvPr/>
            </p:nvSpPr>
            <p:spPr bwMode="auto">
              <a:xfrm>
                <a:off x="1295636" y="5760000"/>
                <a:ext cx="134831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0">
                    <a:latin typeface="Times New Roman" pitchFamily="18" charset="0"/>
                    <a:cs typeface="Times New Roman" pitchFamily="18" charset="0"/>
                  </a:rPr>
                  <a:t>композиция</a:t>
                </a:r>
                <a:endParaRPr lang="en-US" b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b="0">
                    <a:latin typeface="Times New Roman" pitchFamily="18" charset="0"/>
                    <a:cs typeface="Times New Roman" pitchFamily="18" charset="0"/>
                  </a:rPr>
                  <a:t>ATS</a:t>
                </a:r>
                <a:endParaRPr lang="ru-RU" b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014" name="TextBox 23"/>
              <p:cNvSpPr txBox="1">
                <a:spLocks noChangeArrowheads="1"/>
              </p:cNvSpPr>
              <p:nvPr/>
            </p:nvSpPr>
            <p:spPr bwMode="auto">
              <a:xfrm>
                <a:off x="5004048" y="5760000"/>
                <a:ext cx="134831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0">
                    <a:latin typeface="Times New Roman" pitchFamily="18" charset="0"/>
                    <a:cs typeface="Times New Roman" pitchFamily="18" charset="0"/>
                  </a:rPr>
                  <a:t>композиция</a:t>
                </a:r>
                <a:endParaRPr lang="en-US" b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b="0">
                    <a:latin typeface="Times New Roman" pitchFamily="18" charset="0"/>
                    <a:cs typeface="Times New Roman" pitchFamily="18" charset="0"/>
                  </a:rPr>
                  <a:t>ATS</a:t>
                </a:r>
                <a:endParaRPr lang="ru-RU" b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2015" name="Прямая со стрелкой 24"/>
              <p:cNvCxnSpPr>
                <a:cxnSpLocks noChangeShapeType="1"/>
                <a:stCxn id="18" idx="1"/>
                <a:endCxn id="19" idx="3"/>
              </p:cNvCxnSpPr>
              <p:nvPr/>
            </p:nvCxnSpPr>
            <p:spPr bwMode="auto">
              <a:xfrm flipH="1">
                <a:off x="4737270" y="6097452"/>
                <a:ext cx="1742730" cy="0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</p:cxnSp>
        </p:grpSp>
        <p:grpSp>
          <p:nvGrpSpPr>
            <p:cNvPr id="41997" name="Группа 28"/>
            <p:cNvGrpSpPr>
              <a:grpSpLocks/>
            </p:cNvGrpSpPr>
            <p:nvPr/>
          </p:nvGrpSpPr>
          <p:grpSpPr bwMode="auto">
            <a:xfrm>
              <a:off x="359532" y="4329100"/>
              <a:ext cx="6931143" cy="646331"/>
              <a:chOff x="360000" y="5760000"/>
              <a:chExt cx="6931143" cy="646331"/>
            </a:xfrm>
          </p:grpSpPr>
          <p:sp>
            <p:nvSpPr>
              <p:cNvPr id="30" name="Скругленный прямоугольник 29"/>
              <p:cNvSpPr/>
              <p:nvPr/>
            </p:nvSpPr>
            <p:spPr bwMode="auto">
              <a:xfrm>
                <a:off x="360180" y="5904516"/>
                <a:ext cx="811261" cy="385908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rgbClr val="66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36000" tIns="36000" rIns="36000" bIns="36000">
                <a:spAutoFit/>
              </a:bodyPr>
              <a:lstStyle/>
              <a:p>
                <a:pPr algn="ctr">
                  <a:defRPr/>
                </a:pPr>
                <a:r>
                  <a:rPr lang="en-US" dirty="0"/>
                  <a:t>ETS_1</a:t>
                </a:r>
                <a:endParaRPr lang="ru-RU" dirty="0"/>
              </a:p>
            </p:txBody>
          </p:sp>
          <p:sp>
            <p:nvSpPr>
              <p:cNvPr id="31" name="Скругленный прямоугольник 30"/>
              <p:cNvSpPr/>
              <p:nvPr/>
            </p:nvSpPr>
            <p:spPr bwMode="auto">
              <a:xfrm>
                <a:off x="6480352" y="5904516"/>
                <a:ext cx="811260" cy="385908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rgbClr val="66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36000" tIns="36000" rIns="36000" bIns="36000">
                <a:spAutoFit/>
              </a:bodyPr>
              <a:lstStyle/>
              <a:p>
                <a:pPr algn="ctr">
                  <a:defRPr/>
                </a:pPr>
                <a:r>
                  <a:rPr lang="en-US" dirty="0"/>
                  <a:t>ETS_2</a:t>
                </a:r>
                <a:endParaRPr lang="ru-RU" dirty="0"/>
              </a:p>
            </p:txBody>
          </p:sp>
          <p:sp>
            <p:nvSpPr>
              <p:cNvPr id="32" name="Скругленный прямоугольник 31"/>
              <p:cNvSpPr/>
              <p:nvPr/>
            </p:nvSpPr>
            <p:spPr bwMode="auto">
              <a:xfrm>
                <a:off x="2870165" y="5904516"/>
                <a:ext cx="1874947" cy="385908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rgbClr val="66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36000" tIns="36000" rIns="36000" bIns="36000">
                <a:spAutoFit/>
              </a:bodyPr>
              <a:lstStyle/>
              <a:p>
                <a:pPr algn="ctr">
                  <a:defRPr/>
                </a:pPr>
                <a:r>
                  <a:rPr lang="en-US" dirty="0"/>
                  <a:t>ETS_1 </a:t>
                </a:r>
                <a:r>
                  <a:rPr lang="en-US" dirty="0">
                    <a:sym typeface="Symbol"/>
                  </a:rPr>
                  <a:t> </a:t>
                </a:r>
                <a:r>
                  <a:rPr lang="en-US" dirty="0"/>
                  <a:t>ETS_2</a:t>
                </a:r>
                <a:endParaRPr lang="ru-RU" dirty="0"/>
              </a:p>
            </p:txBody>
          </p:sp>
          <p:cxnSp>
            <p:nvCxnSpPr>
              <p:cNvPr id="42005" name="Прямая со стрелкой 32"/>
              <p:cNvCxnSpPr>
                <a:cxnSpLocks noChangeShapeType="1"/>
                <a:stCxn id="30" idx="3"/>
                <a:endCxn id="32" idx="1"/>
              </p:cNvCxnSpPr>
              <p:nvPr/>
            </p:nvCxnSpPr>
            <p:spPr bwMode="auto">
              <a:xfrm>
                <a:off x="1171143" y="6097452"/>
                <a:ext cx="1700098" cy="0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</p:cxnSp>
          <p:sp>
            <p:nvSpPr>
              <p:cNvPr id="42006" name="TextBox 33"/>
              <p:cNvSpPr txBox="1">
                <a:spLocks noChangeArrowheads="1"/>
              </p:cNvSpPr>
              <p:nvPr/>
            </p:nvSpPr>
            <p:spPr bwMode="auto">
              <a:xfrm>
                <a:off x="1295636" y="5760000"/>
                <a:ext cx="134831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0">
                    <a:latin typeface="Times New Roman" pitchFamily="18" charset="0"/>
                    <a:cs typeface="Times New Roman" pitchFamily="18" charset="0"/>
                  </a:rPr>
                  <a:t>композиция</a:t>
                </a:r>
                <a:endParaRPr lang="en-US" b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b="0">
                    <a:latin typeface="Times New Roman" pitchFamily="18" charset="0"/>
                    <a:cs typeface="Times New Roman" pitchFamily="18" charset="0"/>
                  </a:rPr>
                  <a:t>ETS</a:t>
                </a:r>
                <a:endParaRPr lang="ru-RU" b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007" name="TextBox 34"/>
              <p:cNvSpPr txBox="1">
                <a:spLocks noChangeArrowheads="1"/>
              </p:cNvSpPr>
              <p:nvPr/>
            </p:nvSpPr>
            <p:spPr bwMode="auto">
              <a:xfrm>
                <a:off x="5004048" y="5760000"/>
                <a:ext cx="134831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0">
                    <a:latin typeface="Times New Roman" pitchFamily="18" charset="0"/>
                    <a:cs typeface="Times New Roman" pitchFamily="18" charset="0"/>
                  </a:rPr>
                  <a:t>композиция</a:t>
                </a:r>
                <a:endParaRPr lang="en-US" b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b="0">
                    <a:latin typeface="Times New Roman" pitchFamily="18" charset="0"/>
                    <a:cs typeface="Times New Roman" pitchFamily="18" charset="0"/>
                  </a:rPr>
                  <a:t>ETS</a:t>
                </a:r>
                <a:endParaRPr lang="ru-RU" b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2008" name="Прямая со стрелкой 35"/>
              <p:cNvCxnSpPr>
                <a:cxnSpLocks noChangeShapeType="1"/>
                <a:stCxn id="31" idx="1"/>
                <a:endCxn id="32" idx="3"/>
              </p:cNvCxnSpPr>
              <p:nvPr/>
            </p:nvCxnSpPr>
            <p:spPr bwMode="auto">
              <a:xfrm flipH="1">
                <a:off x="4746029" y="6097452"/>
                <a:ext cx="1733971" cy="0"/>
              </a:xfrm>
              <a:prstGeom prst="straightConnector1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 type="triangle" w="lg" len="lg"/>
              </a:ln>
            </p:spPr>
          </p:cxnSp>
        </p:grpSp>
        <p:cxnSp>
          <p:nvCxnSpPr>
            <p:cNvPr id="41998" name="Прямая со стрелкой 36"/>
            <p:cNvCxnSpPr>
              <a:cxnSpLocks noChangeShapeType="1"/>
              <a:stCxn id="14" idx="0"/>
              <a:endCxn id="30" idx="2"/>
            </p:cNvCxnSpPr>
            <p:nvPr/>
          </p:nvCxnSpPr>
          <p:spPr bwMode="auto">
            <a:xfrm flipH="1" flipV="1">
              <a:off x="765104" y="4860004"/>
              <a:ext cx="468" cy="1043996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prstDash val="sysDash"/>
              <a:round/>
              <a:headEnd/>
              <a:tailEnd type="triangle" w="lg" len="lg"/>
            </a:ln>
          </p:spPr>
        </p:cxnSp>
        <p:sp>
          <p:nvSpPr>
            <p:cNvPr id="41999" name="TextBox 39"/>
            <p:cNvSpPr txBox="1">
              <a:spLocks noChangeArrowheads="1"/>
            </p:cNvSpPr>
            <p:nvPr/>
          </p:nvSpPr>
          <p:spPr bwMode="auto">
            <a:xfrm>
              <a:off x="-100690" y="5121473"/>
              <a:ext cx="1740022" cy="646574"/>
            </a:xfrm>
            <a:prstGeom prst="rect">
              <a:avLst/>
            </a:prstGeom>
            <a:solidFill>
              <a:schemeClr val="bg1">
                <a:alpha val="39999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b="0">
                  <a:latin typeface="Times New Roman" pitchFamily="18" charset="0"/>
                  <a:cs typeface="Times New Roman" pitchFamily="18" charset="0"/>
                </a:rPr>
                <a:t>моделирующее</a:t>
              </a:r>
              <a:br>
                <a:rPr lang="ru-RU" b="0">
                  <a:latin typeface="Times New Roman" pitchFamily="18" charset="0"/>
                  <a:cs typeface="Times New Roman" pitchFamily="18" charset="0"/>
                </a:rPr>
              </a:br>
              <a:r>
                <a:rPr lang="ru-RU" b="0">
                  <a:latin typeface="Times New Roman" pitchFamily="18" charset="0"/>
                  <a:cs typeface="Times New Roman" pitchFamily="18" charset="0"/>
                </a:rPr>
                <a:t>преобразование</a:t>
              </a:r>
            </a:p>
          </p:txBody>
        </p:sp>
        <p:cxnSp>
          <p:nvCxnSpPr>
            <p:cNvPr id="42000" name="Прямая со стрелкой 40"/>
            <p:cNvCxnSpPr>
              <a:cxnSpLocks noChangeShapeType="1"/>
              <a:stCxn id="18" idx="0"/>
              <a:endCxn id="31" idx="2"/>
            </p:cNvCxnSpPr>
            <p:nvPr/>
          </p:nvCxnSpPr>
          <p:spPr bwMode="auto">
            <a:xfrm flipH="1" flipV="1">
              <a:off x="6885104" y="4860004"/>
              <a:ext cx="468" cy="1043996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prstDash val="sysDash"/>
              <a:round/>
              <a:headEnd/>
              <a:tailEnd type="triangle" w="lg" len="lg"/>
            </a:ln>
          </p:spPr>
        </p:cxnSp>
        <p:cxnSp>
          <p:nvCxnSpPr>
            <p:cNvPr id="42001" name="Прямая со стрелкой 45"/>
            <p:cNvCxnSpPr>
              <a:cxnSpLocks noChangeShapeType="1"/>
              <a:stCxn id="19" idx="0"/>
              <a:endCxn id="32" idx="2"/>
            </p:cNvCxnSpPr>
            <p:nvPr/>
          </p:nvCxnSpPr>
          <p:spPr bwMode="auto">
            <a:xfrm flipH="1" flipV="1">
              <a:off x="3808167" y="4860004"/>
              <a:ext cx="468" cy="1043996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prstDash val="sysDash"/>
              <a:round/>
              <a:headEnd/>
              <a:tailEnd type="triangle" w="lg" len="lg"/>
            </a:ln>
          </p:spPr>
        </p:cxnSp>
      </p:grpSp>
      <p:sp>
        <p:nvSpPr>
          <p:cNvPr id="41994" name="TextBox 39"/>
          <p:cNvSpPr txBox="1">
            <a:spLocks noChangeArrowheads="1"/>
          </p:cNvSpPr>
          <p:nvPr/>
        </p:nvSpPr>
        <p:spPr bwMode="auto">
          <a:xfrm>
            <a:off x="3708400" y="5122863"/>
            <a:ext cx="1739900" cy="646112"/>
          </a:xfrm>
          <a:prstGeom prst="rect">
            <a:avLst/>
          </a:prstGeom>
          <a:solidFill>
            <a:schemeClr val="bg1">
              <a:alpha val="39999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0">
                <a:latin typeface="Times New Roman" pitchFamily="18" charset="0"/>
                <a:cs typeface="Times New Roman" pitchFamily="18" charset="0"/>
              </a:rPr>
              <a:t>моделирующее</a:t>
            </a:r>
            <a:br>
              <a:rPr lang="ru-RU" b="0">
                <a:latin typeface="Times New Roman" pitchFamily="18" charset="0"/>
                <a:cs typeface="Times New Roman" pitchFamily="18" charset="0"/>
              </a:rPr>
            </a:br>
            <a:r>
              <a:rPr lang="ru-RU" b="0">
                <a:latin typeface="Times New Roman" pitchFamily="18" charset="0"/>
                <a:cs typeface="Times New Roman" pitchFamily="18" charset="0"/>
              </a:rPr>
              <a:t>преобразование</a:t>
            </a:r>
          </a:p>
        </p:txBody>
      </p:sp>
      <p:sp>
        <p:nvSpPr>
          <p:cNvPr id="41995" name="TextBox 39"/>
          <p:cNvSpPr txBox="1">
            <a:spLocks noChangeArrowheads="1"/>
          </p:cNvSpPr>
          <p:nvPr/>
        </p:nvSpPr>
        <p:spPr bwMode="auto">
          <a:xfrm>
            <a:off x="6756400" y="5122863"/>
            <a:ext cx="1739900" cy="646112"/>
          </a:xfrm>
          <a:prstGeom prst="rect">
            <a:avLst/>
          </a:prstGeom>
          <a:solidFill>
            <a:schemeClr val="bg1">
              <a:alpha val="39999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0">
                <a:latin typeface="Times New Roman" pitchFamily="18" charset="0"/>
                <a:cs typeface="Times New Roman" pitchFamily="18" charset="0"/>
              </a:rPr>
              <a:t>моделирующее</a:t>
            </a:r>
            <a:br>
              <a:rPr lang="ru-RU" b="0">
                <a:latin typeface="Times New Roman" pitchFamily="18" charset="0"/>
                <a:cs typeface="Times New Roman" pitchFamily="18" charset="0"/>
              </a:rPr>
            </a:br>
            <a:r>
              <a:rPr lang="ru-RU" b="0">
                <a:latin typeface="Times New Roman" pitchFamily="18" charset="0"/>
                <a:cs typeface="Times New Roman" pitchFamily="18" charset="0"/>
              </a:rPr>
              <a:t>преобразование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4F34B7D-D627-4246-8514-4E792BA616D9}" type="slidenum">
              <a:rPr lang="ru-RU" smtClean="0">
                <a:solidFill>
                  <a:schemeClr val="bg2"/>
                </a:solidFill>
              </a:rPr>
              <a:pPr/>
              <a:t>41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43011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43012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43013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Параллельное тестирование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015" name="TextBox 21"/>
          <p:cNvSpPr txBox="1">
            <a:spLocks noChangeArrowheads="1"/>
          </p:cNvSpPr>
          <p:nvPr/>
        </p:nvSpPr>
        <p:spPr bwMode="auto">
          <a:xfrm>
            <a:off x="792163" y="1016000"/>
            <a:ext cx="7337425" cy="7239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Почти все теоретические и практические алгоритмы тестирования</a:t>
            </a:r>
          </a:p>
          <a:p>
            <a:pPr algn="ctr"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основаны на исследовании (обходе) графа.</a:t>
            </a:r>
          </a:p>
        </p:txBody>
      </p:sp>
      <p:sp>
        <p:nvSpPr>
          <p:cNvPr id="43016" name="TextBox 21"/>
          <p:cNvSpPr txBox="1">
            <a:spLocks noChangeArrowheads="1"/>
          </p:cNvSpPr>
          <p:nvPr/>
        </p:nvSpPr>
        <p:spPr bwMode="auto">
          <a:xfrm>
            <a:off x="530225" y="1952625"/>
            <a:ext cx="7859713" cy="10001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В связи с ростом размера используемых систем и сетей</a:t>
            </a:r>
            <a:br>
              <a:rPr lang="ru-RU" b="0">
                <a:sym typeface="Symbol" pitchFamily="18" charset="2"/>
              </a:rPr>
            </a:br>
            <a:r>
              <a:rPr lang="ru-RU" b="0">
                <a:sym typeface="Symbol" pitchFamily="18" charset="2"/>
              </a:rPr>
              <a:t>и, следовательно, размера исследуемых графов,</a:t>
            </a:r>
          </a:p>
          <a:p>
            <a:pPr algn="ctr"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возникает задача </a:t>
            </a:r>
            <a:r>
              <a:rPr lang="ru-RU">
                <a:sym typeface="Symbol" pitchFamily="18" charset="2"/>
              </a:rPr>
              <a:t>распределённого и параллельного обхода графа</a:t>
            </a:r>
            <a:r>
              <a:rPr lang="ru-RU" b="0">
                <a:sym typeface="Symbol" pitchFamily="18" charset="2"/>
              </a:rPr>
              <a:t>.</a:t>
            </a:r>
          </a:p>
        </p:txBody>
      </p:sp>
      <p:sp>
        <p:nvSpPr>
          <p:cNvPr id="39" name="TextBox 21"/>
          <p:cNvSpPr txBox="1">
            <a:spLocks noChangeArrowheads="1"/>
          </p:cNvSpPr>
          <p:nvPr/>
        </p:nvSpPr>
        <p:spPr bwMode="auto">
          <a:xfrm>
            <a:off x="180975" y="3321050"/>
            <a:ext cx="8785225" cy="27368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ru-RU" b="0" i="1" dirty="0">
                <a:sym typeface="Symbol"/>
              </a:rPr>
              <a:t>В настоящее время разработаны алгоритмы трёх типов</a:t>
            </a:r>
            <a:br>
              <a:rPr lang="ru-RU" b="0" i="1" dirty="0">
                <a:sym typeface="Symbol"/>
              </a:rPr>
            </a:br>
            <a:r>
              <a:rPr lang="ru-RU" b="0" i="1" dirty="0">
                <a:sym typeface="Symbol"/>
              </a:rPr>
              <a:t>для коллектива автоматов, обменивающихся сообщениями </a:t>
            </a:r>
            <a:r>
              <a:rPr lang="ru-RU" b="0" dirty="0">
                <a:sym typeface="Symbol"/>
              </a:rPr>
              <a:t>: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ru-RU" b="0" dirty="0">
                <a:sym typeface="Symbol"/>
              </a:rPr>
              <a:t>Описание </a:t>
            </a:r>
            <a:r>
              <a:rPr lang="ru-RU" b="0" dirty="0">
                <a:sym typeface="Symbol"/>
              </a:rPr>
              <a:t>графа строится в памяти каждого компьютера.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ru-RU" b="0" u="sng" dirty="0">
                <a:sym typeface="Symbol"/>
              </a:rPr>
              <a:t>Автоматы-движки ползают по графу</a:t>
            </a:r>
            <a:r>
              <a:rPr lang="ru-RU" dirty="0">
                <a:sym typeface="Symbol"/>
              </a:rPr>
              <a:t> </a:t>
            </a:r>
            <a:r>
              <a:rPr lang="ru-RU" b="0" dirty="0">
                <a:sym typeface="Symbol"/>
              </a:rPr>
              <a:t>(доклад </a:t>
            </a:r>
            <a:r>
              <a:rPr lang="ru-RU" b="0" dirty="0" err="1">
                <a:sym typeface="Symbol"/>
              </a:rPr>
              <a:t>А.С.Косачева</a:t>
            </a:r>
            <a:r>
              <a:rPr lang="ru-RU" b="0" dirty="0">
                <a:sym typeface="Symbol"/>
              </a:rPr>
              <a:t>),</a:t>
            </a:r>
            <a:br>
              <a:rPr lang="ru-RU" b="0" dirty="0">
                <a:sym typeface="Symbol"/>
              </a:rPr>
            </a:br>
            <a:r>
              <a:rPr lang="ru-RU" b="0" dirty="0">
                <a:sym typeface="Symbol"/>
              </a:rPr>
              <a:t>описание </a:t>
            </a:r>
            <a:r>
              <a:rPr lang="ru-RU" b="0" dirty="0">
                <a:sym typeface="Symbol"/>
              </a:rPr>
              <a:t>графа строится в распределённой памяти автоматов-регуляторов.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ru-RU" b="0" u="sng" dirty="0">
                <a:sym typeface="Symbol"/>
              </a:rPr>
              <a:t>Автоматы сидят в вершинах графа</a:t>
            </a:r>
            <a:r>
              <a:rPr lang="ru-RU" dirty="0">
                <a:sym typeface="Symbol"/>
              </a:rPr>
              <a:t> </a:t>
            </a:r>
            <a:r>
              <a:rPr lang="ru-RU" b="0" dirty="0">
                <a:sym typeface="Symbol"/>
              </a:rPr>
              <a:t>и посылают сообщения по дугам графа,</a:t>
            </a:r>
            <a:br>
              <a:rPr lang="ru-RU" b="0" dirty="0">
                <a:sym typeface="Symbol"/>
              </a:rPr>
            </a:br>
            <a:r>
              <a:rPr lang="ru-RU" b="0" dirty="0">
                <a:sym typeface="Symbol"/>
              </a:rPr>
              <a:t>описание графа строится в распределённой памяти автоматов.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9D3338-13A1-4B1A-AFF3-1BA87B6BC608}" type="slidenum">
              <a:rPr lang="ru-RU" smtClean="0"/>
              <a:pPr/>
              <a:t>42</a:t>
            </a:fld>
            <a:endParaRPr lang="ru-RU" smtClean="0"/>
          </a:p>
        </p:txBody>
      </p:sp>
      <p:pic>
        <p:nvPicPr>
          <p:cNvPr id="44035" name="Picture 2" descr="end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6636" name="Text Box 156"/>
          <p:cNvSpPr txBox="1">
            <a:spLocks noChangeArrowheads="1"/>
          </p:cNvSpPr>
          <p:nvPr/>
        </p:nvSpPr>
        <p:spPr bwMode="auto">
          <a:xfrm>
            <a:off x="684213" y="657225"/>
            <a:ext cx="5797550" cy="682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Спасибо за внимание!</a:t>
            </a:r>
          </a:p>
        </p:txBody>
      </p:sp>
      <p:grpSp>
        <p:nvGrpSpPr>
          <p:cNvPr id="44037" name="Group 180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44045" name="Text Box 181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44046" name="Group 182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44047" name="Group 183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44049" name="Rectangle 184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050" name="Rectangle 185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051" name="Rectangle 186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052" name="Rectangle 187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053" name="Text Box 188"/>
                <p:cNvSpPr txBox="1">
                  <a:spLocks noChangeArrowheads="1"/>
                </p:cNvSpPr>
                <p:nvPr/>
              </p:nvSpPr>
              <p:spPr bwMode="auto">
                <a:xfrm>
                  <a:off x="147" y="4115"/>
                  <a:ext cx="241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="b"/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600" b="0">
                      <a:solidFill>
                        <a:schemeClr val="bg1"/>
                      </a:solidFill>
                    </a:rPr>
                    <a:t>Игорь Борисович Бурдонов </a:t>
                  </a:r>
                  <a:r>
                    <a:rPr lang="en-US" sz="1600" b="0">
                      <a:solidFill>
                        <a:schemeClr val="bg1"/>
                      </a:solidFill>
                    </a:rPr>
                    <a:t>&amp;</a:t>
                  </a:r>
                  <a:r>
                    <a:rPr lang="ru-RU" sz="1600" b="0">
                      <a:solidFill>
                        <a:schemeClr val="bg1"/>
                      </a:solidFill>
                    </a:rPr>
                    <a:t> Александр Сергеевич Косачев,   ИСП РАН</a:t>
                  </a:r>
                </a:p>
              </p:txBody>
            </p:sp>
            <p:sp>
              <p:nvSpPr>
                <p:cNvPr id="44054" name="Text Box 189"/>
                <p:cNvSpPr txBox="1">
                  <a:spLocks noChangeArrowheads="1"/>
                </p:cNvSpPr>
                <p:nvPr/>
              </p:nvSpPr>
              <p:spPr bwMode="auto">
                <a:xfrm>
                  <a:off x="68" y="30"/>
                  <a:ext cx="5602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b="0">
                      <a:solidFill>
                        <a:schemeClr val="bg1"/>
                      </a:solidFill>
                      <a:latin typeface="Times New Roman" pitchFamily="18" charset="0"/>
                    </a:rPr>
                    <a:t>Развитие теории конформности</a:t>
                  </a:r>
                </a:p>
              </p:txBody>
            </p:sp>
          </p:grpSp>
          <p:sp>
            <p:nvSpPr>
              <p:cNvPr id="44048" name="Text Box 190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endParaRPr lang="ru-RU" sz="1400" b="0"/>
              </a:p>
            </p:txBody>
          </p:sp>
        </p:grpSp>
      </p:grpSp>
      <p:pic>
        <p:nvPicPr>
          <p:cNvPr id="16" name="Picture 12" descr="ptica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975" y="2816225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ptica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15900" y="3176588"/>
            <a:ext cx="1238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4" descr="ptica_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80975" y="2636838"/>
            <a:ext cx="1428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5" descr="ptica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7488" y="2995613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6" descr="ptica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52413" y="3355975"/>
            <a:ext cx="1238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7" descr="ptica_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217488" y="2816225"/>
            <a:ext cx="1428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8" descr="ptica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975" y="2584450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C 0.02066 -0.00903 0.04236 -0.01782 0.07639 -0.02708 C 0.11042 -0.03634 0.12274 -0.04815 0.20347 -0.05579 C 0.28385 -0.06343 0.47656 -0.07546 0.56198 -0.07269 C 0.64722 -0.06991 0.70313 -0.05093 0.71493 -0.03889 C 0.72622 -0.02685 0.6842 -0.01181 0.62917 3.7037E-7 C 0.575 0.01181 0.41719 0.01458 0.38351 0.03194 C 0.34913 0.04931 0.36684 0.09051 0.42517 0.10463 C 0.48385 0.11875 0.58629 0.10741 0.73108 0.11643 C 0.87569 0.12546 1.28194 0.13634 1.29358 0.15833 C 1.30486 0.18032 0.96788 0.23287 0.79983 0.24768 C 0.63194 0.2625 0.39254 0.24768 0.28889 0.24768 C 0.18455 0.24768 0.23958 0.24468 0.17899 0.24768 C 0.1184 0.25069 -0.06267 0.25417 -0.07569 0.26643 C -0.08889 0.2787 0.0125 0.31042 0.10156 0.32199 C 0.19184 0.33356 0.37292 0.33333 0.4592 0.33565 C 0.54531 0.33796 0.5816 0.33264 0.62118 0.33565 C 0.66076 0.33866 0.69688 0.34097 0.69688 0.35417 C 0.69688 0.36736 0.6191 0.39861 0.62118 0.41458 C 0.62361 0.43056 0.64219 0.44491 0.71493 0.45 C 0.78663 0.45509 0.92153 0.45 1.0559 0.44514 " pathEditMode="relative" rAng="0" ptsTypes="aaaaaaaaaaaaaaaaaaaaA">
                                      <p:cBhvr>
                                        <p:cTn id="12" dur="125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8" y="19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0" presetClass="path" presetSubtype="0" decel="5000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-0.07621 0.45556 C -0.07257 0.45556 -0.06805 0.45417 -0.05312 0.45301 C -0.03784 0.45208 -0.01336 0.4456 0.01441 0.45 C 0.04236 0.45463 0.08334 0.48681 0.11424 0.48125 C 0.14549 0.47616 0.18507 0.44352 0.19966 0.41898 C 0.21736 0.39745 0.20938 0.38356 0.20209 0.33194 C 0.19462 0.28079 0.09167 0.13032 0.15556 0.11111 C 0.28073 0.03704 0.46823 0.2838 0.5849 0.21667 C 0.71355 0.14097 0.46077 0.0287 0.59809 -0.05394 C 0.7158 -0.12361 0.77361 0.01829 0.88143 -0.04398 C 0.98386 -0.10579 0.83872 -0.15394 0.92882 -0.21019 C 0.98664 -0.2412 1.01598 -0.22338 1.03802 -0.20833 " pathEditMode="relative" rAng="0" ptsTypes="faaafaffffff">
                                      <p:cBhvr>
                                        <p:cTn id="14" dur="120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7" y="-33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8021 -0.21158 C 0.1382 -0.21899 0.35782 -0.21899 0.42917 -0.19954 C 0.50018 -0.17987 0.40573 -0.14005 0.34931 -0.08449 C 0.29271 -0.025 0.11702 0.07777 0.08872 0.14537 C 0.06042 0.21296 0.11459 0.29213 0.17848 0.32384 C 0.24236 0.35972 0.32709 0.37199 0.47448 0.34745 C 0.62188 0.32801 0.84289 0.26041 1.06563 0.19328 " pathEditMode="relative" rAng="0" ptsTypes="aaaaaaA">
                                      <p:cBhvr>
                                        <p:cTn id="16" dur="9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3" y="28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ccel="50000" decel="5000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0.05017 0.43195 C 0.06094 0.42477 0.17587 0.41528 0.24809 0.39722 C 0.3191 0.37917 0.35625 0.36482 0.37569 0.32246 C 0.39618 0.28079 0.34809 0.19838 0.36649 0.14306 C 0.38247 0.08704 0.44115 0.02222 0.4849 -0.01458 C 0.52951 -0.05092 0.53767 -0.06134 0.63073 -0.07616 C 0.72378 -0.09051 0.88212 -0.09653 1.04444 -0.10347 " pathEditMode="relative" rAng="0" ptsTypes="aaaaaaA">
                                      <p:cBhvr>
                                        <p:cTn id="18" dur="7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7" y="-26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accel="50000" decel="5000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-8.33333E-7 0.29398 C 0.11806 0.31111 0.23715 0.32847 0.30712 0.31551 C 0.37726 0.30278 0.39306 0.26643 0.42205 0.21968 C 0.45087 0.17315 0.48924 0.08611 0.48351 0.03542 C 0.47743 -0.01482 0.42205 -0.04468 0.38576 -0.08148 C 0.34948 -0.11782 0.24948 -0.16412 0.26267 -0.18241 C 0.27604 -0.2 0.39531 -0.21366 0.46528 -0.1912 C 0.53524 -0.16852 0.58594 -0.02662 0.68472 -0.04676 C 0.78368 -0.06782 0.91875 -0.19259 1.05521 -0.31736 " pathEditMode="relative" rAng="0" ptsTypes="aaaaaaaaA">
                                      <p:cBhvr>
                                        <p:cTn id="20" dur="8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8" y="-28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accel="50000" decel="5000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-0.04479 -0.22338 C 0.16111 -0.22685 0.36927 -0.22939 0.43646 -0.21319 C 0.50365 -0.19699 0.41441 -0.16828 0.36076 -0.12477 C 0.30729 -0.08125 0.14149 -0.00254 0.11493 0.04861 C 0.08837 0.1007 0.13924 0.15973 0.19983 0.18542 C 0.2599 0.21111 0.3401 0.21875 0.47934 0.20209 C 0.61892 0.18588 0.8276 0.13588 1.03785 0.08611 " pathEditMode="relative" rAng="0" ptsTypes="aaaaaaA">
                                      <p:cBhvr>
                                        <p:cTn id="22" dur="1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" y="21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accel="50000" decel="5000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Motion origin="layout" path="M 0.09132 0.54028 C 0.17048 0.42037 0.2526 0.29653 0.3092 0.22546 C 0.36545 0.1537 0.39496 0.12037 0.42361 0.11505 C 0.45364 0.10972 0.45086 0.19537 0.48385 0.19838 C 0.51632 0.20417 0.58142 0.16528 0.62413 0.1331 C 0.66823 0.09792 0.67777 0.09329 0.74757 -0.00232 C 0.81632 -0.1 0.92812 -0.27338 1.04357 -0.44838 " pathEditMode="relative" rAng="-3011083" ptsTypes="aaaaaaA">
                                      <p:cBhvr>
                                        <p:cTn id="24" dur="8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6" y="-49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accel="50000" decel="5000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2.22222E-6 -0.2882 C 0.11597 -0.30301 0.23316 -0.31736 0.30173 -0.30672 C 0.37048 -0.29584 0.38576 -0.26459 0.41423 -0.22454 C 0.44271 -0.18449 0.48055 -0.10996 0.47465 -0.06667 C 0.46875 -0.02361 0.41423 0.00208 0.37864 0.03356 C 0.34323 0.06481 0.24496 0.1044 0.25798 0.1199 C 0.271 0.13518 0.38819 0.14699 0.45677 0.12754 C 0.52552 0.1081 0.57517 -0.01366 0.67222 0.0037 C 0.76927 0.02176 0.90191 0.1287 1.03576 0.23611 " pathEditMode="relative" rAng="0" ptsTypes="aaaaaaaaA">
                                      <p:cBhvr>
                                        <p:cTn id="26" dur="1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8" y="2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663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F2D7C4BB-AB96-4060-81D7-FA6436F9DDFF}" type="slidenum">
              <a:rPr lang="ru-RU" smtClean="0">
                <a:solidFill>
                  <a:schemeClr val="bg2"/>
                </a:solidFill>
              </a:rPr>
              <a:pPr/>
              <a:t>43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45059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45060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45061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wrap="none" tIns="90000" bIns="90000">
            <a:no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Модель событий: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T/E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-семантика (2)</a:t>
            </a:r>
            <a:endParaRPr lang="ru-RU" sz="2800" baseline="-250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063" name="TextBox 21"/>
          <p:cNvSpPr txBox="1">
            <a:spLocks noChangeArrowheads="1"/>
          </p:cNvSpPr>
          <p:nvPr/>
        </p:nvSpPr>
        <p:spPr bwMode="auto">
          <a:xfrm>
            <a:off x="142875" y="1016000"/>
            <a:ext cx="8858250" cy="6477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>
                <a:sym typeface="Symbol" pitchFamily="18" charset="2"/>
              </a:rPr>
              <a:t>Спецификация для модели событий будет той же, что для модели наблюдений: (нормализованное) множество ошибочных трасс наблюдений.</a:t>
            </a:r>
          </a:p>
        </p:txBody>
      </p:sp>
      <p:sp>
        <p:nvSpPr>
          <p:cNvPr id="45064" name="TextBox 21"/>
          <p:cNvSpPr txBox="1">
            <a:spLocks noChangeArrowheads="1"/>
          </p:cNvSpPr>
          <p:nvPr/>
        </p:nvSpPr>
        <p:spPr bwMode="auto">
          <a:xfrm>
            <a:off x="142875" y="1808163"/>
            <a:ext cx="8845550" cy="1277937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0" u="sng">
                <a:sym typeface="Symbol" pitchFamily="18" charset="2"/>
              </a:rPr>
              <a:t>Достаточно очевидное утверждение</a:t>
            </a:r>
            <a:r>
              <a:rPr lang="ru-RU" b="0">
                <a:sym typeface="Symbol" pitchFamily="18" charset="2"/>
              </a:rPr>
              <a:t>: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Множество трасс наблюдений, которые не генерируются (с помощью функции </a:t>
            </a:r>
            <a:r>
              <a:rPr lang="en-US" i="1">
                <a:sym typeface="Symbol" pitchFamily="18" charset="2"/>
              </a:rPr>
              <a:t>f</a:t>
            </a:r>
            <a:r>
              <a:rPr lang="ru-RU" b="0">
                <a:sym typeface="Symbol" pitchFamily="18" charset="2"/>
              </a:rPr>
              <a:t>)</a:t>
            </a:r>
          </a:p>
          <a:p>
            <a:r>
              <a:rPr lang="ru-RU" b="0">
                <a:sym typeface="Symbol" pitchFamily="18" charset="2"/>
              </a:rPr>
              <a:t>по трассам событий, встречающимся в композициях конформных реализаций,</a:t>
            </a:r>
          </a:p>
          <a:p>
            <a:r>
              <a:rPr lang="ru-RU" b="0">
                <a:sym typeface="Symbol" pitchFamily="18" charset="2"/>
              </a:rPr>
              <a:t>является композицией спецификаций.</a:t>
            </a:r>
          </a:p>
        </p:txBody>
      </p:sp>
      <p:sp>
        <p:nvSpPr>
          <p:cNvPr id="45065" name="TextBox 21"/>
          <p:cNvSpPr txBox="1">
            <a:spLocks noChangeArrowheads="1"/>
          </p:cNvSpPr>
          <p:nvPr/>
        </p:nvSpPr>
        <p:spPr bwMode="auto">
          <a:xfrm>
            <a:off x="71438" y="3213100"/>
            <a:ext cx="9001125" cy="3170238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Это множество трасс = дополнение до (</a:t>
            </a:r>
            <a:r>
              <a:rPr lang="en-US" i="1">
                <a:sym typeface="Symbol" pitchFamily="18" charset="2"/>
              </a:rPr>
              <a:t>T</a:t>
            </a:r>
            <a:r>
              <a:rPr lang="en-US" b="0">
                <a:sym typeface="Symbol" pitchFamily="18" charset="2"/>
              </a:rPr>
              <a:t></a:t>
            </a:r>
            <a:r>
              <a:rPr lang="en-US" i="1">
                <a:sym typeface="Symbol" pitchFamily="18" charset="2"/>
              </a:rPr>
              <a:t>O</a:t>
            </a:r>
            <a:r>
              <a:rPr lang="en-US" b="0">
                <a:sym typeface="Symbol" pitchFamily="18" charset="2"/>
              </a:rPr>
              <a:t>)* </a:t>
            </a:r>
            <a:r>
              <a:rPr lang="ru-RU" b="0">
                <a:sym typeface="Symbol" pitchFamily="18" charset="2"/>
              </a:rPr>
              <a:t>множества трасс наблюдений,</a:t>
            </a:r>
            <a:br>
              <a:rPr lang="ru-RU" b="0">
                <a:sym typeface="Symbol" pitchFamily="18" charset="2"/>
              </a:rPr>
            </a:br>
            <a:r>
              <a:rPr lang="ru-RU" b="0">
                <a:sym typeface="Symbol" pitchFamily="18" charset="2"/>
              </a:rPr>
              <a:t>которое генерируется множеством трасс событий,</a:t>
            </a:r>
            <a:br>
              <a:rPr lang="ru-RU" b="0">
                <a:sym typeface="Symbol" pitchFamily="18" charset="2"/>
              </a:rPr>
            </a:br>
            <a:r>
              <a:rPr lang="ru-RU" b="0">
                <a:sym typeface="Symbol" pitchFamily="18" charset="2"/>
              </a:rPr>
              <a:t>встречающихся в композициях конформных реализаций операндов.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А это множество трасс событий = множество попарных композиций трасс событий из конформных реализаций операндов.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Трасса событий встречается в конформных реализациях операнда, если генерируемая ею трасса наблюдений конформна спецификации операнда.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Такие трассы получаются с помощью функции </a:t>
            </a:r>
            <a:r>
              <a:rPr lang="en-US" i="1">
                <a:sym typeface="Symbol" pitchFamily="18" charset="2"/>
              </a:rPr>
              <a:t>f</a:t>
            </a:r>
            <a:r>
              <a:rPr lang="ru-RU" b="0" baseline="30000">
                <a:sym typeface="Symbol" pitchFamily="18" charset="2"/>
              </a:rPr>
              <a:t> -</a:t>
            </a:r>
            <a:r>
              <a:rPr lang="en-US" b="0" baseline="30000">
                <a:sym typeface="Symbol" pitchFamily="18" charset="2"/>
              </a:rPr>
              <a:t>1</a:t>
            </a:r>
            <a:r>
              <a:rPr lang="ru-RU" b="0">
                <a:sym typeface="Symbol" pitchFamily="18" charset="2"/>
              </a:rPr>
              <a:t> из множества конформных трасс наблюдений, т.е. дополнения до (</a:t>
            </a:r>
            <a:r>
              <a:rPr lang="en-US" i="1">
                <a:sym typeface="Symbol" pitchFamily="18" charset="2"/>
              </a:rPr>
              <a:t>T</a:t>
            </a:r>
            <a:r>
              <a:rPr lang="en-US" b="0">
                <a:sym typeface="Symbol" pitchFamily="18" charset="2"/>
              </a:rPr>
              <a:t></a:t>
            </a:r>
            <a:r>
              <a:rPr lang="en-US" i="1">
                <a:sym typeface="Symbol" pitchFamily="18" charset="2"/>
              </a:rPr>
              <a:t>O</a:t>
            </a:r>
            <a:r>
              <a:rPr lang="en-US" b="0">
                <a:sym typeface="Symbol" pitchFamily="18" charset="2"/>
              </a:rPr>
              <a:t>)* </a:t>
            </a:r>
            <a:r>
              <a:rPr lang="ru-RU" b="0">
                <a:sym typeface="Symbol" pitchFamily="18" charset="2"/>
              </a:rPr>
              <a:t>множества всех ошибок операнда.</a:t>
            </a:r>
          </a:p>
          <a:p>
            <a:pPr>
              <a:spcBef>
                <a:spcPts val="600"/>
              </a:spcBef>
            </a:pPr>
            <a:r>
              <a:rPr lang="ru-RU" b="0">
                <a:sym typeface="Symbol" pitchFamily="18" charset="2"/>
              </a:rPr>
              <a:t>Множество всех ошибок операнда строится по спецификации операнда.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46" name="Прямая со стрелкой 44"/>
          <p:cNvCxnSpPr>
            <a:cxnSpLocks noChangeShapeType="1"/>
            <a:stCxn id="6154" idx="2"/>
            <a:endCxn id="6155" idx="0"/>
          </p:cNvCxnSpPr>
          <p:nvPr/>
        </p:nvCxnSpPr>
        <p:spPr bwMode="auto">
          <a:xfrm rot="16200000" flipH="1">
            <a:off x="4173538" y="3059113"/>
            <a:ext cx="666750" cy="0"/>
          </a:xfrm>
          <a:prstGeom prst="curvedConnector3">
            <a:avLst>
              <a:gd name="adj1" fmla="val 50000"/>
            </a:avLst>
          </a:prstGeom>
          <a:noFill/>
          <a:ln w="50800" algn="ctr">
            <a:solidFill>
              <a:srgbClr val="663300"/>
            </a:solidFill>
            <a:round/>
            <a:headEnd/>
            <a:tailEnd type="triangle" w="med" len="med"/>
          </a:ln>
        </p:spPr>
      </p:cxnSp>
      <p:sp>
        <p:nvSpPr>
          <p:cNvPr id="614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7064A8E5-4004-44E1-BC3B-5C074F482498}" type="slidenum">
              <a:rPr lang="ru-RU" smtClean="0">
                <a:solidFill>
                  <a:schemeClr val="bg2"/>
                </a:solidFill>
              </a:rPr>
              <a:pPr/>
              <a:t>5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6148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6149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6150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10445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Тестирование как обход графа</a:t>
            </a:r>
            <a:b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Тестирование с закрытым и открытым состоянием</a:t>
            </a:r>
          </a:p>
        </p:txBody>
      </p:sp>
      <p:sp>
        <p:nvSpPr>
          <p:cNvPr id="6152" name="TextBox 11"/>
          <p:cNvSpPr txBox="1">
            <a:spLocks noChangeArrowheads="1"/>
          </p:cNvSpPr>
          <p:nvPr/>
        </p:nvSpPr>
        <p:spPr bwMode="auto">
          <a:xfrm>
            <a:off x="6397625" y="1450975"/>
            <a:ext cx="2165350" cy="1554163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Тестирование</a:t>
            </a:r>
            <a:br>
              <a:rPr lang="ru-RU"/>
            </a:br>
            <a:r>
              <a:rPr lang="ru-RU"/>
              <a:t>с открытым</a:t>
            </a:r>
            <a:br>
              <a:rPr lang="ru-RU"/>
            </a:br>
            <a:r>
              <a:rPr lang="ru-RU"/>
              <a:t>состоянием:</a:t>
            </a:r>
          </a:p>
          <a:p>
            <a:pPr algn="ctr">
              <a:spcBef>
                <a:spcPts val="600"/>
              </a:spcBef>
            </a:pPr>
            <a:r>
              <a:rPr lang="ru-RU" b="0" i="1"/>
              <a:t>«чёрный ящик</a:t>
            </a:r>
            <a:br>
              <a:rPr lang="ru-RU" b="0" i="1"/>
            </a:br>
            <a:r>
              <a:rPr lang="ru-RU" b="0" i="1"/>
              <a:t>в белый горошек»</a:t>
            </a:r>
          </a:p>
        </p:txBody>
      </p:sp>
      <p:sp>
        <p:nvSpPr>
          <p:cNvPr id="6153" name="TextBox 21"/>
          <p:cNvSpPr txBox="1">
            <a:spLocks noChangeArrowheads="1"/>
          </p:cNvSpPr>
          <p:nvPr/>
        </p:nvSpPr>
        <p:spPr bwMode="auto">
          <a:xfrm>
            <a:off x="6645275" y="3403600"/>
            <a:ext cx="1666875" cy="646113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Обход графа</a:t>
            </a:r>
            <a:br>
              <a:rPr lang="ru-RU"/>
            </a:br>
            <a:r>
              <a:rPr lang="ru-RU"/>
              <a:t>реализации</a:t>
            </a:r>
          </a:p>
        </p:txBody>
      </p:sp>
      <p:sp>
        <p:nvSpPr>
          <p:cNvPr id="6154" name="TextBox 24"/>
          <p:cNvSpPr txBox="1">
            <a:spLocks noChangeArrowheads="1"/>
          </p:cNvSpPr>
          <p:nvPr/>
        </p:nvSpPr>
        <p:spPr bwMode="auto">
          <a:xfrm>
            <a:off x="3573463" y="1449388"/>
            <a:ext cx="1865312" cy="12763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Тестирование</a:t>
            </a:r>
            <a:br>
              <a:rPr lang="ru-RU"/>
            </a:br>
            <a:r>
              <a:rPr lang="ru-RU"/>
              <a:t>с закрытым</a:t>
            </a:r>
            <a:br>
              <a:rPr lang="ru-RU"/>
            </a:br>
            <a:r>
              <a:rPr lang="ru-RU"/>
              <a:t>состоянием:</a:t>
            </a:r>
          </a:p>
          <a:p>
            <a:pPr algn="ctr">
              <a:spcBef>
                <a:spcPts val="600"/>
              </a:spcBef>
            </a:pPr>
            <a:r>
              <a:rPr lang="ru-RU" b="0" i="1"/>
              <a:t>«чёрный ящик»</a:t>
            </a:r>
          </a:p>
        </p:txBody>
      </p:sp>
      <p:sp>
        <p:nvSpPr>
          <p:cNvPr id="6155" name="TextBox 33"/>
          <p:cNvSpPr txBox="1">
            <a:spLocks noChangeArrowheads="1"/>
          </p:cNvSpPr>
          <p:nvPr/>
        </p:nvSpPr>
        <p:spPr bwMode="auto">
          <a:xfrm>
            <a:off x="3533775" y="3392488"/>
            <a:ext cx="1946275" cy="646112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Обход графа</a:t>
            </a:r>
            <a:br>
              <a:rPr lang="ru-RU"/>
            </a:br>
            <a:r>
              <a:rPr lang="ru-RU"/>
              <a:t>спецификации</a:t>
            </a:r>
          </a:p>
        </p:txBody>
      </p:sp>
      <p:cxnSp>
        <p:nvCxnSpPr>
          <p:cNvPr id="6156" name="Прямая со стрелкой 39"/>
          <p:cNvCxnSpPr>
            <a:cxnSpLocks noChangeShapeType="1"/>
            <a:stCxn id="6152" idx="2"/>
            <a:endCxn id="6153" idx="0"/>
          </p:cNvCxnSpPr>
          <p:nvPr/>
        </p:nvCxnSpPr>
        <p:spPr bwMode="auto">
          <a:xfrm rot="5400000">
            <a:off x="7280276" y="3203575"/>
            <a:ext cx="398462" cy="1587"/>
          </a:xfrm>
          <a:prstGeom prst="curvedConnector3">
            <a:avLst>
              <a:gd name="adj1" fmla="val 50000"/>
            </a:avLst>
          </a:prstGeom>
          <a:noFill/>
          <a:ln w="50800" algn="ctr">
            <a:solidFill>
              <a:srgbClr val="663300"/>
            </a:solidFill>
            <a:round/>
            <a:headEnd/>
            <a:tailEnd type="triangle" w="med" len="med"/>
          </a:ln>
        </p:spPr>
      </p:cxnSp>
      <p:sp>
        <p:nvSpPr>
          <p:cNvPr id="6157" name="TextBox 31"/>
          <p:cNvSpPr txBox="1">
            <a:spLocks noChangeArrowheads="1"/>
          </p:cNvSpPr>
          <p:nvPr/>
        </p:nvSpPr>
        <p:spPr bwMode="auto">
          <a:xfrm>
            <a:off x="3424238" y="4532313"/>
            <a:ext cx="2192337" cy="922337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Дополнительные</a:t>
            </a:r>
            <a:br>
              <a:rPr lang="ru-RU"/>
            </a:br>
            <a:r>
              <a:rPr lang="ru-RU"/>
              <a:t>гипотезы</a:t>
            </a:r>
            <a:br>
              <a:rPr lang="ru-RU"/>
            </a:br>
            <a:r>
              <a:rPr lang="ru-RU"/>
              <a:t>о реализации</a:t>
            </a:r>
          </a:p>
        </p:txBody>
      </p:sp>
      <p:sp>
        <p:nvSpPr>
          <p:cNvPr id="6158" name="Крест 32"/>
          <p:cNvSpPr>
            <a:spLocks noChangeArrowheads="1"/>
          </p:cNvSpPr>
          <p:nvPr/>
        </p:nvSpPr>
        <p:spPr bwMode="auto">
          <a:xfrm>
            <a:off x="4376738" y="4122738"/>
            <a:ext cx="288925" cy="288925"/>
          </a:xfrm>
          <a:prstGeom prst="plus">
            <a:avLst>
              <a:gd name="adj" fmla="val 40366"/>
            </a:avLst>
          </a:prstGeom>
          <a:solidFill>
            <a:srgbClr val="EEE5C4"/>
          </a:solidFill>
          <a:ln w="38100" algn="ctr">
            <a:solidFill>
              <a:srgbClr val="663300"/>
            </a:solidFill>
            <a:round/>
            <a:headEnd/>
            <a:tailEnd/>
          </a:ln>
        </p:spPr>
        <p:txBody>
          <a:bodyPr wrap="none" lIns="36000" tIns="36000" rIns="36000" bIns="36000"/>
          <a:lstStyle/>
          <a:p>
            <a:endParaRPr lang="ru-RU"/>
          </a:p>
        </p:txBody>
      </p:sp>
      <p:sp>
        <p:nvSpPr>
          <p:cNvPr id="6159" name="TextBox 35"/>
          <p:cNvSpPr txBox="1">
            <a:spLocks noChangeArrowheads="1"/>
          </p:cNvSpPr>
          <p:nvPr/>
        </p:nvSpPr>
        <p:spPr bwMode="auto">
          <a:xfrm>
            <a:off x="196850" y="3249613"/>
            <a:ext cx="2687638" cy="23082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Разного рода</a:t>
            </a:r>
            <a:br>
              <a:rPr lang="ru-RU"/>
            </a:br>
            <a:r>
              <a:rPr lang="ru-RU"/>
              <a:t>последовательности:</a:t>
            </a:r>
            <a:br>
              <a:rPr lang="ru-RU"/>
            </a:br>
            <a:r>
              <a:rPr lang="ru-RU" b="0" i="1"/>
              <a:t>установочные,</a:t>
            </a:r>
            <a:br>
              <a:rPr lang="ru-RU" b="0" i="1"/>
            </a:br>
            <a:r>
              <a:rPr lang="ru-RU" b="0" i="1"/>
              <a:t>различающие,</a:t>
            </a:r>
            <a:br>
              <a:rPr lang="ru-RU" b="0" i="1"/>
            </a:br>
            <a:r>
              <a:rPr lang="ru-RU" b="0" i="1"/>
              <a:t> синхронизирующие,</a:t>
            </a:r>
            <a:br>
              <a:rPr lang="ru-RU" b="0" i="1"/>
            </a:br>
            <a:r>
              <a:rPr lang="ru-RU" b="0" i="1"/>
              <a:t> разделяющие,</a:t>
            </a:r>
            <a:br>
              <a:rPr lang="ru-RU" b="0" i="1"/>
            </a:br>
            <a:r>
              <a:rPr lang="ru-RU" b="0" i="1"/>
              <a:t>характеристические</a:t>
            </a:r>
            <a:br>
              <a:rPr lang="ru-RU" b="0" i="1"/>
            </a:br>
            <a:r>
              <a:rPr lang="ru-RU" b="0" i="1"/>
              <a:t>и прочие.</a:t>
            </a:r>
          </a:p>
        </p:txBody>
      </p:sp>
      <p:cxnSp>
        <p:nvCxnSpPr>
          <p:cNvPr id="6160" name="Прямая со стрелкой 44"/>
          <p:cNvCxnSpPr>
            <a:cxnSpLocks noChangeShapeType="1"/>
            <a:stCxn id="6154" idx="1"/>
            <a:endCxn id="6159" idx="0"/>
          </p:cNvCxnSpPr>
          <p:nvPr/>
        </p:nvCxnSpPr>
        <p:spPr bwMode="auto">
          <a:xfrm rot="10800000" flipV="1">
            <a:off x="1541463" y="2087563"/>
            <a:ext cx="2032000" cy="1162050"/>
          </a:xfrm>
          <a:prstGeom prst="curvedConnector2">
            <a:avLst/>
          </a:prstGeom>
          <a:noFill/>
          <a:ln w="50800" algn="ctr">
            <a:solidFill>
              <a:srgbClr val="663300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5137" name="Блок-схема: альтернативный процесс 42"/>
          <p:cNvSpPr>
            <a:spLocks noChangeArrowheads="1"/>
          </p:cNvSpPr>
          <p:nvPr/>
        </p:nvSpPr>
        <p:spPr bwMode="auto">
          <a:xfrm>
            <a:off x="6551613" y="4400550"/>
            <a:ext cx="1636712" cy="693738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ru-RU" b="0" i="1" dirty="0">
                <a:latin typeface="Times New Roman" pitchFamily="18" charset="0"/>
                <a:cs typeface="Times New Roman" pitchFamily="18" charset="0"/>
              </a:rPr>
              <a:t>сильно-связные</a:t>
            </a:r>
          </a:p>
          <a:p>
            <a:pPr algn="ctr">
              <a:defRPr/>
            </a:pPr>
            <a:r>
              <a:rPr lang="ru-RU" b="0" i="1" dirty="0">
                <a:latin typeface="Times New Roman" pitchFamily="18" charset="0"/>
                <a:cs typeface="Times New Roman" pitchFamily="18" charset="0"/>
              </a:rPr>
              <a:t>графы</a:t>
            </a:r>
          </a:p>
        </p:txBody>
      </p:sp>
      <p:cxnSp>
        <p:nvCxnSpPr>
          <p:cNvPr id="46" name="Прямая соединительная линия 45"/>
          <p:cNvCxnSpPr>
            <a:stCxn id="5137" idx="3"/>
            <a:endCxn id="6153" idx="3"/>
          </p:cNvCxnSpPr>
          <p:nvPr/>
        </p:nvCxnSpPr>
        <p:spPr bwMode="auto">
          <a:xfrm flipV="1">
            <a:off x="8188325" y="3727450"/>
            <a:ext cx="123825" cy="1020763"/>
          </a:xfrm>
          <a:prstGeom prst="curvedConnector3">
            <a:avLst>
              <a:gd name="adj1" fmla="val 284212"/>
            </a:avLst>
          </a:prstGeom>
          <a:solidFill>
            <a:srgbClr val="F1F8F9"/>
          </a:solidFill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47" name="Прямая соединительная линия 46"/>
          <p:cNvCxnSpPr>
            <a:stCxn id="5137" idx="1"/>
            <a:endCxn id="6155" idx="3"/>
          </p:cNvCxnSpPr>
          <p:nvPr/>
        </p:nvCxnSpPr>
        <p:spPr bwMode="auto">
          <a:xfrm rot="10800000">
            <a:off x="5480050" y="3716338"/>
            <a:ext cx="1071563" cy="1031875"/>
          </a:xfrm>
          <a:prstGeom prst="curvedConnector3">
            <a:avLst>
              <a:gd name="adj1" fmla="val 50000"/>
            </a:avLst>
          </a:prstGeom>
          <a:solidFill>
            <a:srgbClr val="F1F8F9"/>
          </a:solidFill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0" name="Блок-схема: альтернативный процесс 42"/>
          <p:cNvSpPr>
            <a:spLocks noChangeArrowheads="1"/>
          </p:cNvSpPr>
          <p:nvPr/>
        </p:nvSpPr>
        <p:spPr bwMode="auto">
          <a:xfrm>
            <a:off x="3200400" y="5697538"/>
            <a:ext cx="5619750" cy="693737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ru-RU" b="0" i="1" dirty="0">
                <a:latin typeface="Times New Roman" pitchFamily="18" charset="0"/>
                <a:cs typeface="Times New Roman" pitchFamily="18" charset="0"/>
              </a:rPr>
              <a:t>Например: реализация отличается от спецификации</a:t>
            </a:r>
            <a:br>
              <a:rPr lang="ru-RU" b="0" i="1" dirty="0">
                <a:latin typeface="Times New Roman" pitchFamily="18" charset="0"/>
                <a:cs typeface="Times New Roman" pitchFamily="18" charset="0"/>
              </a:rPr>
            </a:br>
            <a:r>
              <a:rPr lang="ru-RU" b="0" i="1" dirty="0">
                <a:latin typeface="Times New Roman" pitchFamily="18" charset="0"/>
                <a:cs typeface="Times New Roman" pitchFamily="18" charset="0"/>
              </a:rPr>
              <a:t>только реакциями на переходах</a:t>
            </a:r>
          </a:p>
        </p:txBody>
      </p:sp>
      <p:cxnSp>
        <p:nvCxnSpPr>
          <p:cNvPr id="21" name="Прямая соединительная линия 46"/>
          <p:cNvCxnSpPr>
            <a:stCxn id="20" idx="0"/>
            <a:endCxn id="6157" idx="3"/>
          </p:cNvCxnSpPr>
          <p:nvPr/>
        </p:nvCxnSpPr>
        <p:spPr bwMode="auto">
          <a:xfrm rot="16200000" flipV="1">
            <a:off x="5461793" y="5149057"/>
            <a:ext cx="703263" cy="393700"/>
          </a:xfrm>
          <a:prstGeom prst="curvedConnector2">
            <a:avLst/>
          </a:prstGeom>
          <a:solidFill>
            <a:srgbClr val="F1F8F9"/>
          </a:solidFill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D57435B8-FC61-42A1-BB73-A1B1FAEBA9D3}" type="slidenum">
              <a:rPr lang="ru-RU" smtClean="0">
                <a:solidFill>
                  <a:schemeClr val="bg2"/>
                </a:solidFill>
              </a:rPr>
              <a:pPr/>
              <a:t>6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7171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7172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7173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Частично определённые автоматы</a:t>
            </a:r>
          </a:p>
        </p:txBody>
      </p:sp>
      <p:sp>
        <p:nvSpPr>
          <p:cNvPr id="7175" name="TextBox 21"/>
          <p:cNvSpPr txBox="1">
            <a:spLocks noChangeArrowheads="1"/>
          </p:cNvSpPr>
          <p:nvPr/>
        </p:nvSpPr>
        <p:spPr bwMode="auto">
          <a:xfrm>
            <a:off x="368300" y="1016000"/>
            <a:ext cx="7877175" cy="4000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/>
              <a:t>Что означает отсутствие в состоянии перехода по стимулу?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5275" y="2546350"/>
            <a:ext cx="2101850" cy="2538413"/>
          </a:xfrm>
          <a:prstGeom prst="rect">
            <a:avLst/>
          </a:prstGeom>
          <a:solidFill>
            <a:srgbClr val="EEE5C4"/>
          </a:solidFill>
          <a:ln>
            <a:solidFill>
              <a:srgbClr val="663300"/>
            </a:solidFill>
          </a:ln>
        </p:spPr>
        <p:txBody>
          <a:bodyPr wrap="none">
            <a:spAutoFit/>
          </a:bodyPr>
          <a:lstStyle/>
          <a:p>
            <a:pPr marL="0" lvl="1" algn="ctr">
              <a:spcBef>
                <a:spcPts val="0"/>
              </a:spcBef>
              <a:defRPr/>
            </a:pPr>
            <a:r>
              <a:rPr lang="ru-RU" b="0" u="sng" dirty="0">
                <a:cs typeface="Times New Roman" pitchFamily="18" charset="0"/>
              </a:rPr>
              <a:t>В спецификации</a:t>
            </a:r>
            <a:r>
              <a:rPr lang="ru-RU" b="0" dirty="0">
                <a:cs typeface="Times New Roman" pitchFamily="18" charset="0"/>
              </a:rPr>
              <a:t>:</a:t>
            </a:r>
          </a:p>
          <a:p>
            <a:pPr marL="0" lvl="1" algn="ctr">
              <a:spcBef>
                <a:spcPts val="600"/>
              </a:spcBef>
              <a:defRPr/>
            </a:pPr>
            <a:r>
              <a:rPr lang="ru-RU" dirty="0">
                <a:cs typeface="Times New Roman" pitchFamily="18" charset="0"/>
              </a:rPr>
              <a:t>Отсутствие</a:t>
            </a:r>
          </a:p>
          <a:p>
            <a:pPr marL="0" lvl="1" algn="ctr">
              <a:spcBef>
                <a:spcPts val="0"/>
              </a:spcBef>
              <a:defRPr/>
            </a:pPr>
            <a:r>
              <a:rPr lang="ru-RU" dirty="0">
                <a:cs typeface="Times New Roman" pitchFamily="18" charset="0"/>
              </a:rPr>
              <a:t>требований:</a:t>
            </a:r>
          </a:p>
          <a:p>
            <a:pPr marL="0" lvl="1" algn="ctr">
              <a:spcBef>
                <a:spcPts val="600"/>
              </a:spcBef>
              <a:defRPr/>
            </a:pPr>
            <a:r>
              <a:rPr lang="ru-RU" b="0" i="1" dirty="0">
                <a:cs typeface="Times New Roman" pitchFamily="18" charset="0"/>
              </a:rPr>
              <a:t>Нет смысла </a:t>
            </a:r>
            <a:br>
              <a:rPr lang="ru-RU" b="0" i="1" dirty="0">
                <a:cs typeface="Times New Roman" pitchFamily="18" charset="0"/>
              </a:rPr>
            </a:br>
            <a:r>
              <a:rPr lang="ru-RU" b="0" dirty="0">
                <a:cs typeface="Times New Roman" pitchFamily="18" charset="0"/>
              </a:rPr>
              <a:t>подавать стимул</a:t>
            </a:r>
            <a:endParaRPr lang="ru-RU" sz="1600" b="0" dirty="0"/>
          </a:p>
          <a:p>
            <a:pPr marL="0" lvl="1" algn="ctr">
              <a:spcBef>
                <a:spcPts val="0"/>
              </a:spcBef>
              <a:defRPr/>
            </a:pPr>
            <a:endParaRPr lang="ru-RU" u="sng" dirty="0">
              <a:latin typeface="+mn-lt"/>
              <a:cs typeface="Times New Roman" pitchFamily="18" charset="0"/>
            </a:endParaRPr>
          </a:p>
          <a:p>
            <a:pPr marL="0" lvl="1" algn="ctr">
              <a:spcBef>
                <a:spcPts val="0"/>
              </a:spcBef>
              <a:defRPr/>
            </a:pPr>
            <a:r>
              <a:rPr lang="ru-RU" b="0" u="sng" dirty="0">
                <a:latin typeface="+mn-lt"/>
                <a:cs typeface="Times New Roman" pitchFamily="18" charset="0"/>
              </a:rPr>
              <a:t>В реализации</a:t>
            </a:r>
            <a:r>
              <a:rPr lang="ru-RU" b="0" dirty="0">
                <a:latin typeface="+mn-lt"/>
                <a:cs typeface="Times New Roman" pitchFamily="18" charset="0"/>
              </a:rPr>
              <a:t>:</a:t>
            </a:r>
          </a:p>
          <a:p>
            <a:pPr marL="0" lvl="1" algn="ctr">
              <a:spcBef>
                <a:spcPts val="600"/>
              </a:spcBef>
              <a:defRPr/>
            </a:pPr>
            <a:r>
              <a:rPr lang="ru-RU" b="0" i="1" dirty="0">
                <a:cs typeface="Times New Roman" pitchFamily="18" charset="0"/>
              </a:rPr>
              <a:t>Любое поведение</a:t>
            </a:r>
            <a:endParaRPr lang="ru-RU" sz="1600" b="0" dirty="0">
              <a:latin typeface="+mn-lt"/>
            </a:endParaRPr>
          </a:p>
        </p:txBody>
      </p:sp>
      <p:sp>
        <p:nvSpPr>
          <p:cNvPr id="7177" name="TextBox 33"/>
          <p:cNvSpPr txBox="1">
            <a:spLocks noChangeArrowheads="1"/>
          </p:cNvSpPr>
          <p:nvPr/>
        </p:nvSpPr>
        <p:spPr bwMode="auto">
          <a:xfrm>
            <a:off x="2890838" y="2544763"/>
            <a:ext cx="2819400" cy="722312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Нельзя выполнить:</a:t>
            </a:r>
          </a:p>
          <a:p>
            <a:pPr algn="ctr">
              <a:spcBef>
                <a:spcPts val="600"/>
              </a:spcBef>
            </a:pPr>
            <a:r>
              <a:rPr lang="ru-RU" b="0" i="1"/>
              <a:t>Нельзя </a:t>
            </a:r>
            <a:r>
              <a:rPr lang="ru-RU" b="0"/>
              <a:t>подавать стимул</a:t>
            </a:r>
          </a:p>
        </p:txBody>
      </p:sp>
      <p:cxnSp>
        <p:nvCxnSpPr>
          <p:cNvPr id="7178" name="Прямая со стрелкой 47"/>
          <p:cNvCxnSpPr>
            <a:cxnSpLocks noChangeShapeType="1"/>
            <a:stCxn id="7175" idx="2"/>
            <a:endCxn id="31" idx="0"/>
          </p:cNvCxnSpPr>
          <p:nvPr/>
        </p:nvCxnSpPr>
        <p:spPr bwMode="auto">
          <a:xfrm rot="5400000">
            <a:off x="2261394" y="500856"/>
            <a:ext cx="1130300" cy="2960688"/>
          </a:xfrm>
          <a:prstGeom prst="curvedConnector3">
            <a:avLst>
              <a:gd name="adj1" fmla="val 50000"/>
            </a:avLst>
          </a:prstGeom>
          <a:noFill/>
          <a:ln w="50800" algn="ctr">
            <a:solidFill>
              <a:srgbClr val="663300"/>
            </a:solidFill>
            <a:round/>
            <a:headEnd/>
            <a:tailEnd type="triangle" w="med" len="med"/>
          </a:ln>
        </p:spPr>
      </p:cxnSp>
      <p:sp>
        <p:nvSpPr>
          <p:cNvPr id="44" name="TextBox 43"/>
          <p:cNvSpPr txBox="1"/>
          <p:nvPr/>
        </p:nvSpPr>
        <p:spPr>
          <a:xfrm>
            <a:off x="6048375" y="2546350"/>
            <a:ext cx="2747963" cy="722313"/>
          </a:xfrm>
          <a:prstGeom prst="rect">
            <a:avLst/>
          </a:prstGeom>
          <a:solidFill>
            <a:srgbClr val="EEE5C4"/>
          </a:solidFill>
          <a:ln>
            <a:solidFill>
              <a:srgbClr val="663300"/>
            </a:solidFill>
          </a:ln>
        </p:spPr>
        <p:txBody>
          <a:bodyPr wrap="none">
            <a:spAutoFit/>
          </a:bodyPr>
          <a:lstStyle/>
          <a:p>
            <a:pPr marL="0" lvl="1" algn="ctr">
              <a:spcBef>
                <a:spcPts val="0"/>
              </a:spcBef>
              <a:defRPr/>
            </a:pPr>
            <a:r>
              <a:rPr lang="ru-RU" dirty="0">
                <a:latin typeface="+mj-lt"/>
                <a:cs typeface="Times New Roman" pitchFamily="18" charset="0"/>
              </a:rPr>
              <a:t>Блокировка стимула:</a:t>
            </a:r>
          </a:p>
          <a:p>
            <a:pPr marL="0" lvl="1" algn="ctr">
              <a:spcBef>
                <a:spcPts val="600"/>
              </a:spcBef>
              <a:defRPr/>
            </a:pPr>
            <a:r>
              <a:rPr lang="ru-RU" b="0" i="1" dirty="0">
                <a:latin typeface="+mj-lt"/>
                <a:cs typeface="Times New Roman" pitchFamily="18" charset="0"/>
              </a:rPr>
              <a:t>Нужно </a:t>
            </a:r>
            <a:r>
              <a:rPr lang="ru-RU" b="0" dirty="0">
                <a:latin typeface="+mj-lt"/>
                <a:cs typeface="Times New Roman" pitchFamily="18" charset="0"/>
              </a:rPr>
              <a:t>подавать стимул</a:t>
            </a:r>
            <a:endParaRPr lang="ru-RU" sz="1600" b="0" dirty="0">
              <a:latin typeface="+mj-lt"/>
            </a:endParaRPr>
          </a:p>
        </p:txBody>
      </p:sp>
      <p:cxnSp>
        <p:nvCxnSpPr>
          <p:cNvPr id="7180" name="Прямая со стрелкой 49"/>
          <p:cNvCxnSpPr>
            <a:cxnSpLocks noChangeShapeType="1"/>
            <a:stCxn id="7175" idx="2"/>
            <a:endCxn id="44" idx="0"/>
          </p:cNvCxnSpPr>
          <p:nvPr/>
        </p:nvCxnSpPr>
        <p:spPr bwMode="auto">
          <a:xfrm rot="16200000" flipH="1">
            <a:off x="5299076" y="423862"/>
            <a:ext cx="1130300" cy="3114675"/>
          </a:xfrm>
          <a:prstGeom prst="curvedConnector3">
            <a:avLst>
              <a:gd name="adj1" fmla="val 50000"/>
            </a:avLst>
          </a:prstGeom>
          <a:noFill/>
          <a:ln w="50800" algn="ctr">
            <a:solidFill>
              <a:srgbClr val="663300"/>
            </a:solidFill>
            <a:round/>
            <a:headEnd/>
            <a:tailEnd type="triangle" w="med" len="med"/>
          </a:ln>
        </p:spPr>
      </p:cxnSp>
      <p:sp>
        <p:nvSpPr>
          <p:cNvPr id="93" name="TextBox 92"/>
          <p:cNvSpPr txBox="1"/>
          <p:nvPr/>
        </p:nvSpPr>
        <p:spPr>
          <a:xfrm>
            <a:off x="2560638" y="3852863"/>
            <a:ext cx="3479800" cy="800100"/>
          </a:xfrm>
          <a:prstGeom prst="rect">
            <a:avLst/>
          </a:prstGeom>
          <a:solidFill>
            <a:srgbClr val="EEE5C4"/>
          </a:solidFill>
          <a:ln>
            <a:solidFill>
              <a:srgbClr val="663300"/>
            </a:solidFill>
          </a:ln>
        </p:spPr>
        <p:txBody>
          <a:bodyPr wrap="none">
            <a:spAutoFit/>
          </a:bodyPr>
          <a:lstStyle/>
          <a:p>
            <a:pPr marL="0" lvl="1" algn="ctr">
              <a:spcBef>
                <a:spcPts val="0"/>
              </a:spcBef>
              <a:defRPr/>
            </a:pPr>
            <a:r>
              <a:rPr lang="ru-RU" u="sng" dirty="0">
                <a:latin typeface="+mn-lt"/>
                <a:cs typeface="Times New Roman" pitchFamily="18" charset="0"/>
              </a:rPr>
              <a:t>Новое действие</a:t>
            </a:r>
            <a:r>
              <a:rPr lang="ru-RU" dirty="0">
                <a:latin typeface="+mn-lt"/>
                <a:cs typeface="Times New Roman" pitchFamily="18" charset="0"/>
              </a:rPr>
              <a:t>:</a:t>
            </a:r>
          </a:p>
          <a:p>
            <a:pPr marL="0" lvl="1" algn="ctr">
              <a:spcBef>
                <a:spcPts val="0"/>
              </a:spcBef>
              <a:defRPr/>
            </a:pPr>
            <a:r>
              <a:rPr lang="ru-RU" i="1" dirty="0">
                <a:latin typeface="+mn-lt"/>
                <a:cs typeface="Times New Roman" pitchFamily="18" charset="0"/>
              </a:rPr>
              <a:t>Разрушение </a:t>
            </a:r>
            <a:r>
              <a:rPr lang="ru-RU" sz="2800" dirty="0">
                <a:latin typeface="+mn-lt"/>
                <a:cs typeface="Times New Roman" pitchFamily="18" charset="0"/>
                <a:sym typeface="Symbol"/>
              </a:rPr>
              <a:t> </a:t>
            </a:r>
            <a:r>
              <a:rPr lang="ru-RU" b="0" dirty="0">
                <a:latin typeface="+mn-lt"/>
                <a:cs typeface="Times New Roman" pitchFamily="18" charset="0"/>
                <a:sym typeface="Symbol"/>
              </a:rPr>
              <a:t>после стимула</a:t>
            </a:r>
            <a:endParaRPr lang="ru-RU" b="0" dirty="0">
              <a:latin typeface="+mn-lt"/>
            </a:endParaRPr>
          </a:p>
        </p:txBody>
      </p:sp>
      <p:cxnSp>
        <p:nvCxnSpPr>
          <p:cNvPr id="7182" name="Прямая со стрелкой 97"/>
          <p:cNvCxnSpPr>
            <a:cxnSpLocks noChangeShapeType="1"/>
            <a:stCxn id="7177" idx="2"/>
            <a:endCxn id="93" idx="0"/>
          </p:cNvCxnSpPr>
          <p:nvPr/>
        </p:nvCxnSpPr>
        <p:spPr bwMode="auto">
          <a:xfrm flipH="1">
            <a:off x="4300538" y="3267075"/>
            <a:ext cx="0" cy="585788"/>
          </a:xfrm>
          <a:prstGeom prst="straightConnector1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triangle" w="med" len="med"/>
          </a:ln>
        </p:spPr>
      </p:cxnSp>
      <p:cxnSp>
        <p:nvCxnSpPr>
          <p:cNvPr id="7183" name="Прямая со стрелкой 108"/>
          <p:cNvCxnSpPr>
            <a:cxnSpLocks noChangeShapeType="1"/>
            <a:stCxn id="7175" idx="2"/>
            <a:endCxn id="7177" idx="0"/>
          </p:cNvCxnSpPr>
          <p:nvPr/>
        </p:nvCxnSpPr>
        <p:spPr bwMode="auto">
          <a:xfrm rot="5400000">
            <a:off x="3739356" y="1977232"/>
            <a:ext cx="1128713" cy="6350"/>
          </a:xfrm>
          <a:prstGeom prst="curvedConnector3">
            <a:avLst>
              <a:gd name="adj1" fmla="val 50000"/>
            </a:avLst>
          </a:prstGeom>
          <a:noFill/>
          <a:ln w="50800" algn="ctr">
            <a:solidFill>
              <a:srgbClr val="663300"/>
            </a:solidFill>
            <a:round/>
            <a:headEnd/>
            <a:tailEnd type="triangle" w="med" len="med"/>
          </a:ln>
        </p:spPr>
      </p:cxnSp>
      <p:sp>
        <p:nvSpPr>
          <p:cNvPr id="7184" name="Овал 116"/>
          <p:cNvSpPr>
            <a:spLocks noChangeArrowheads="1"/>
          </p:cNvSpPr>
          <p:nvPr/>
        </p:nvSpPr>
        <p:spPr bwMode="auto">
          <a:xfrm>
            <a:off x="1908175" y="1851025"/>
            <a:ext cx="395288" cy="390525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663300"/>
            </a:solidFill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7185" name="Овал 117"/>
          <p:cNvSpPr>
            <a:spLocks noChangeArrowheads="1"/>
          </p:cNvSpPr>
          <p:nvPr/>
        </p:nvSpPr>
        <p:spPr bwMode="auto">
          <a:xfrm>
            <a:off x="4103688" y="1816100"/>
            <a:ext cx="396875" cy="388938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663300"/>
            </a:solidFill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/>
              <a:t>2</a:t>
            </a:r>
          </a:p>
        </p:txBody>
      </p:sp>
      <p:sp>
        <p:nvSpPr>
          <p:cNvPr id="7186" name="Овал 118"/>
          <p:cNvSpPr>
            <a:spLocks noChangeArrowheads="1"/>
          </p:cNvSpPr>
          <p:nvPr/>
        </p:nvSpPr>
        <p:spPr bwMode="auto">
          <a:xfrm>
            <a:off x="6480175" y="1851025"/>
            <a:ext cx="395288" cy="390525"/>
          </a:xfrm>
          <a:prstGeom prst="ellipse">
            <a:avLst/>
          </a:prstGeom>
          <a:solidFill>
            <a:srgbClr val="92D050"/>
          </a:solidFill>
          <a:ln w="9525" algn="ctr">
            <a:solidFill>
              <a:srgbClr val="663300"/>
            </a:solidFill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/>
              <a:t>3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6199188" y="3927475"/>
            <a:ext cx="2463800" cy="723900"/>
          </a:xfrm>
          <a:prstGeom prst="rect">
            <a:avLst/>
          </a:prstGeom>
          <a:solidFill>
            <a:srgbClr val="EEE5C4"/>
          </a:solidFill>
          <a:ln>
            <a:solidFill>
              <a:srgbClr val="663300"/>
            </a:solidFill>
          </a:ln>
        </p:spPr>
        <p:txBody>
          <a:bodyPr wrap="none">
            <a:spAutoFit/>
          </a:bodyPr>
          <a:lstStyle/>
          <a:p>
            <a:pPr marL="0" lvl="1" algn="ctr">
              <a:spcBef>
                <a:spcPts val="0"/>
              </a:spcBef>
              <a:defRPr/>
            </a:pPr>
            <a:r>
              <a:rPr lang="ru-RU" i="1" u="sng" dirty="0">
                <a:latin typeface="+mj-lt"/>
                <a:cs typeface="Times New Roman" pitchFamily="18" charset="0"/>
              </a:rPr>
              <a:t>Новое наблюдение</a:t>
            </a:r>
            <a:r>
              <a:rPr lang="ru-RU" i="1" dirty="0">
                <a:latin typeface="+mj-lt"/>
                <a:cs typeface="Times New Roman" pitchFamily="18" charset="0"/>
              </a:rPr>
              <a:t>:</a:t>
            </a:r>
          </a:p>
          <a:p>
            <a:pPr marL="0" lvl="1" algn="ctr">
              <a:spcBef>
                <a:spcPts val="600"/>
              </a:spcBef>
              <a:defRPr/>
            </a:pPr>
            <a:r>
              <a:rPr lang="ru-RU" i="1" dirty="0">
                <a:latin typeface="+mj-lt"/>
                <a:cs typeface="Times New Roman" pitchFamily="18" charset="0"/>
              </a:rPr>
              <a:t>Отказ (</a:t>
            </a:r>
            <a:r>
              <a:rPr lang="en-US" i="1" dirty="0">
                <a:latin typeface="+mj-lt"/>
                <a:cs typeface="Times New Roman" pitchFamily="18" charset="0"/>
              </a:rPr>
              <a:t>refusal)</a:t>
            </a:r>
            <a:endParaRPr lang="ru-RU" sz="1600" dirty="0">
              <a:latin typeface="+mj-lt"/>
            </a:endParaRPr>
          </a:p>
        </p:txBody>
      </p:sp>
      <p:cxnSp>
        <p:nvCxnSpPr>
          <p:cNvPr id="7188" name="Прямая со стрелкой 97"/>
          <p:cNvCxnSpPr>
            <a:cxnSpLocks noChangeShapeType="1"/>
            <a:stCxn id="44" idx="2"/>
            <a:endCxn id="150" idx="0"/>
          </p:cNvCxnSpPr>
          <p:nvPr/>
        </p:nvCxnSpPr>
        <p:spPr bwMode="auto">
          <a:xfrm>
            <a:off x="7421563" y="3268663"/>
            <a:ext cx="9525" cy="658812"/>
          </a:xfrm>
          <a:prstGeom prst="straightConnector1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triangle" w="med" len="med"/>
          </a:ln>
        </p:spPr>
      </p:cxnSp>
      <p:sp>
        <p:nvSpPr>
          <p:cNvPr id="155" name="TextBox 154"/>
          <p:cNvSpPr txBox="1"/>
          <p:nvPr/>
        </p:nvSpPr>
        <p:spPr>
          <a:xfrm>
            <a:off x="3240088" y="5549900"/>
            <a:ext cx="5226050" cy="400050"/>
          </a:xfrm>
          <a:prstGeom prst="rect">
            <a:avLst/>
          </a:prstGeom>
          <a:solidFill>
            <a:srgbClr val="EEE5C4"/>
          </a:solidFill>
          <a:ln>
            <a:solidFill>
              <a:srgbClr val="663300"/>
            </a:solidFill>
          </a:ln>
        </p:spPr>
        <p:txBody>
          <a:bodyPr wrap="none">
            <a:spAutoFit/>
          </a:bodyPr>
          <a:lstStyle/>
          <a:p>
            <a:pPr marL="0" lvl="1" algn="ctr">
              <a:spcBef>
                <a:spcPts val="0"/>
              </a:spcBef>
              <a:defRPr/>
            </a:pPr>
            <a:r>
              <a:rPr lang="ru-RU" sz="2000" dirty="0">
                <a:latin typeface="+mn-lt"/>
                <a:cs typeface="Times New Roman" pitchFamily="18" charset="0"/>
              </a:rPr>
              <a:t>Концепция безопасного тестирования</a:t>
            </a:r>
            <a:endParaRPr lang="ru-RU" sz="2000" b="0" dirty="0">
              <a:latin typeface="+mn-lt"/>
            </a:endParaRPr>
          </a:p>
        </p:txBody>
      </p:sp>
      <p:cxnSp>
        <p:nvCxnSpPr>
          <p:cNvPr id="7190" name="Прямая со стрелкой 155"/>
          <p:cNvCxnSpPr>
            <a:cxnSpLocks noChangeShapeType="1"/>
            <a:stCxn id="93" idx="2"/>
            <a:endCxn id="155" idx="0"/>
          </p:cNvCxnSpPr>
          <p:nvPr/>
        </p:nvCxnSpPr>
        <p:spPr bwMode="auto">
          <a:xfrm rot="16200000" flipH="1">
            <a:off x="4628357" y="4325144"/>
            <a:ext cx="896937" cy="1552575"/>
          </a:xfrm>
          <a:prstGeom prst="bentConnector3">
            <a:avLst>
              <a:gd name="adj1" fmla="val 50000"/>
            </a:avLst>
          </a:prstGeom>
          <a:noFill/>
          <a:ln w="50800" algn="ctr">
            <a:solidFill>
              <a:srgbClr val="663300"/>
            </a:solidFill>
            <a:round/>
            <a:headEnd/>
            <a:tailEnd type="triangle" w="med" len="med"/>
          </a:ln>
        </p:spPr>
      </p:cxnSp>
      <p:cxnSp>
        <p:nvCxnSpPr>
          <p:cNvPr id="7191" name="Прямая со стрелкой 158"/>
          <p:cNvCxnSpPr>
            <a:cxnSpLocks noChangeShapeType="1"/>
            <a:stCxn id="150" idx="2"/>
            <a:endCxn id="155" idx="0"/>
          </p:cNvCxnSpPr>
          <p:nvPr/>
        </p:nvCxnSpPr>
        <p:spPr bwMode="auto">
          <a:xfrm rot="5400000">
            <a:off x="6192838" y="4311650"/>
            <a:ext cx="898525" cy="1577975"/>
          </a:xfrm>
          <a:prstGeom prst="bentConnector3">
            <a:avLst>
              <a:gd name="adj1" fmla="val 50000"/>
            </a:avLst>
          </a:prstGeom>
          <a:noFill/>
          <a:ln w="50800" algn="ctr">
            <a:solidFill>
              <a:srgbClr val="6633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5ECE8D8B-B697-4D7B-B616-255FDF8429DC}" type="slidenum">
              <a:rPr lang="ru-RU" smtClean="0">
                <a:solidFill>
                  <a:schemeClr val="bg2"/>
                </a:solidFill>
              </a:rPr>
              <a:pPr/>
              <a:t>7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8195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8196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8197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Концепция безопасного тестирования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1816100" y="1449388"/>
            <a:ext cx="4948238" cy="1662112"/>
          </a:xfrm>
          <a:prstGeom prst="rect">
            <a:avLst/>
          </a:prstGeom>
          <a:solidFill>
            <a:srgbClr val="EEE5C4"/>
          </a:solidFill>
          <a:ln>
            <a:solidFill>
              <a:srgbClr val="663300"/>
            </a:solidFill>
          </a:ln>
        </p:spPr>
        <p:txBody>
          <a:bodyPr wrap="none">
            <a:spAutoFit/>
          </a:bodyPr>
          <a:lstStyle/>
          <a:p>
            <a:pPr marL="0" lvl="1" algn="ctr">
              <a:spcBef>
                <a:spcPts val="0"/>
              </a:spcBef>
              <a:defRPr/>
            </a:pPr>
            <a:r>
              <a:rPr lang="ru-RU" dirty="0">
                <a:latin typeface="+mn-lt"/>
                <a:cs typeface="Times New Roman" pitchFamily="18" charset="0"/>
              </a:rPr>
              <a:t>Три опасности тестирования:</a:t>
            </a:r>
          </a:p>
          <a:p>
            <a:pPr marL="342900" lvl="1" indent="-3429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ru-RU" b="0" dirty="0">
                <a:latin typeface="+mn-lt"/>
                <a:cs typeface="Times New Roman" pitchFamily="18" charset="0"/>
              </a:rPr>
              <a:t>возникает </a:t>
            </a:r>
            <a:r>
              <a:rPr lang="ru-RU" b="0" i="1" dirty="0">
                <a:latin typeface="+mn-lt"/>
                <a:cs typeface="Times New Roman" pitchFamily="18" charset="0"/>
              </a:rPr>
              <a:t>разрушение</a:t>
            </a:r>
            <a:r>
              <a:rPr lang="ru-RU" b="0" dirty="0">
                <a:latin typeface="+mn-lt"/>
                <a:cs typeface="Times New Roman" pitchFamily="18" charset="0"/>
              </a:rPr>
              <a:t>,</a:t>
            </a:r>
          </a:p>
          <a:p>
            <a:pPr marL="342900" lvl="1" indent="-3429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ru-RU" b="0" dirty="0">
                <a:latin typeface="+mn-lt"/>
                <a:cs typeface="Times New Roman" pitchFamily="18" charset="0"/>
              </a:rPr>
              <a:t>возникает </a:t>
            </a:r>
            <a:r>
              <a:rPr lang="ru-RU" b="0" i="1" dirty="0">
                <a:latin typeface="+mn-lt"/>
                <a:cs typeface="Times New Roman" pitchFamily="18" charset="0"/>
              </a:rPr>
              <a:t>ненаблюдаемый отказ</a:t>
            </a:r>
            <a:r>
              <a:rPr lang="ru-RU" b="0" dirty="0">
                <a:latin typeface="+mn-lt"/>
                <a:cs typeface="Times New Roman" pitchFamily="18" charset="0"/>
              </a:rPr>
              <a:t>,</a:t>
            </a:r>
          </a:p>
          <a:p>
            <a:pPr marL="342900" lvl="1" indent="-3429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ru-RU" b="0" dirty="0">
                <a:latin typeface="+mn-lt"/>
                <a:cs typeface="Times New Roman" pitchFamily="18" charset="0"/>
              </a:rPr>
              <a:t>тестовое воздействие при </a:t>
            </a:r>
            <a:r>
              <a:rPr lang="ru-RU" b="0" i="1" dirty="0">
                <a:latin typeface="+mn-lt"/>
                <a:cs typeface="Times New Roman" pitchFamily="18" charset="0"/>
              </a:rPr>
              <a:t>дивергенции</a:t>
            </a:r>
            <a:r>
              <a:rPr lang="ru-RU" b="0" dirty="0">
                <a:latin typeface="+mn-lt"/>
                <a:cs typeface="Times New Roman" pitchFamily="18" charset="0"/>
              </a:rPr>
              <a:t>.</a:t>
            </a:r>
            <a:endParaRPr lang="ru-RU" b="0" dirty="0">
              <a:latin typeface="+mn-lt"/>
            </a:endParaRPr>
          </a:p>
        </p:txBody>
      </p:sp>
      <p:sp>
        <p:nvSpPr>
          <p:cNvPr id="34" name="Выноска 2 33"/>
          <p:cNvSpPr/>
          <p:nvPr/>
        </p:nvSpPr>
        <p:spPr bwMode="auto">
          <a:xfrm>
            <a:off x="530225" y="3816350"/>
            <a:ext cx="8174038" cy="1817688"/>
          </a:xfrm>
          <a:prstGeom prst="borderCallout2">
            <a:avLst>
              <a:gd name="adj1" fmla="val -420"/>
              <a:gd name="adj2" fmla="val 50303"/>
              <a:gd name="adj3" fmla="val -33324"/>
              <a:gd name="adj4" fmla="val 3195"/>
              <a:gd name="adj5" fmla="val -81450"/>
              <a:gd name="adj6" fmla="val 15237"/>
            </a:avLst>
          </a:prstGeom>
          <a:solidFill>
            <a:srgbClr val="F1F8F9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wrap="none" lIns="108000" tIns="108000" rIns="108000" bIns="108000">
            <a:spAutoFit/>
          </a:bodyPr>
          <a:lstStyle/>
          <a:p>
            <a:pPr>
              <a:defRPr/>
            </a:pP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Разрушение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опасно по определению.</a:t>
            </a:r>
          </a:p>
          <a:p>
            <a:pPr>
              <a:spcBef>
                <a:spcPts val="1200"/>
              </a:spcBef>
              <a:defRPr/>
            </a:pP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Ненаблюдаемый отказ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– бесконечное время ожидания приёма стимула.</a:t>
            </a:r>
          </a:p>
          <a:p>
            <a:pPr>
              <a:spcBef>
                <a:spcPts val="1200"/>
              </a:spcBef>
              <a:defRPr/>
            </a:pP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Дивергенция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– бесконечное время ожидания наблюдения,</a:t>
            </a:r>
            <a:br>
              <a:rPr lang="ru-RU" sz="2000" b="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так как реализация бесконечно долго выполняет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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  <a:sym typeface="Symbol"/>
              </a:rPr>
              <a:t>-переходы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C731B6AF-5F05-4AD4-AAEC-87B5C6D727AA}" type="slidenum">
              <a:rPr lang="ru-RU" smtClean="0">
                <a:solidFill>
                  <a:schemeClr val="bg2"/>
                </a:solidFill>
              </a:rPr>
              <a:pPr/>
              <a:t>8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9219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9220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9221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Недетерминизм</a:t>
            </a:r>
          </a:p>
        </p:txBody>
      </p:sp>
      <p:sp>
        <p:nvSpPr>
          <p:cNvPr id="9223" name="TextBox 21"/>
          <p:cNvSpPr txBox="1">
            <a:spLocks noChangeArrowheads="1"/>
          </p:cNvSpPr>
          <p:nvPr/>
        </p:nvSpPr>
        <p:spPr bwMode="auto">
          <a:xfrm>
            <a:off x="3165475" y="1304925"/>
            <a:ext cx="1874838" cy="369888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спецификация</a:t>
            </a:r>
          </a:p>
        </p:txBody>
      </p:sp>
      <p:sp>
        <p:nvSpPr>
          <p:cNvPr id="9224" name="TextBox 24"/>
          <p:cNvSpPr txBox="1">
            <a:spLocks noChangeArrowheads="1"/>
          </p:cNvSpPr>
          <p:nvPr/>
        </p:nvSpPr>
        <p:spPr bwMode="auto">
          <a:xfrm>
            <a:off x="5416550" y="1311275"/>
            <a:ext cx="1531938" cy="369888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реализация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01700" y="2492375"/>
            <a:ext cx="3957638" cy="1508125"/>
          </a:xfrm>
          <a:prstGeom prst="rect">
            <a:avLst/>
          </a:prstGeom>
          <a:solidFill>
            <a:srgbClr val="EEE5C4"/>
          </a:solidFill>
          <a:ln>
            <a:solidFill>
              <a:srgbClr val="663300"/>
            </a:solidFill>
          </a:ln>
        </p:spPr>
        <p:txBody>
          <a:bodyPr wrap="none">
            <a:spAutoFit/>
          </a:bodyPr>
          <a:lstStyle/>
          <a:p>
            <a:pPr marL="0" lvl="1" algn="ctr">
              <a:spcBef>
                <a:spcPts val="0"/>
              </a:spcBef>
              <a:defRPr/>
            </a:pPr>
            <a:r>
              <a:rPr lang="ru-RU" dirty="0">
                <a:latin typeface="+mn-lt"/>
                <a:cs typeface="Times New Roman" pitchFamily="18" charset="0"/>
              </a:rPr>
              <a:t>слабый детерминизм:</a:t>
            </a:r>
          </a:p>
          <a:p>
            <a:pPr marL="0" lvl="1" algn="ctr">
              <a:spcBef>
                <a:spcPts val="600"/>
              </a:spcBef>
              <a:defRPr/>
            </a:pPr>
            <a:r>
              <a:rPr lang="ru-RU" sz="1600" b="0" dirty="0">
                <a:latin typeface="+mn-lt"/>
                <a:cs typeface="Times New Roman" pitchFamily="18" charset="0"/>
              </a:rPr>
              <a:t>Пресостояние и стимул</a:t>
            </a:r>
            <a:br>
              <a:rPr lang="ru-RU" sz="1600" b="0" dirty="0">
                <a:latin typeface="+mn-lt"/>
                <a:cs typeface="Times New Roman" pitchFamily="18" charset="0"/>
              </a:rPr>
            </a:br>
            <a:r>
              <a:rPr lang="ru-RU" sz="1600" b="0" dirty="0">
                <a:latin typeface="+mn-lt"/>
                <a:cs typeface="Times New Roman" pitchFamily="18" charset="0"/>
              </a:rPr>
              <a:t>неоднозначно определяют реакцию,</a:t>
            </a:r>
          </a:p>
          <a:p>
            <a:pPr marL="0" lvl="1" algn="ctr">
              <a:spcBef>
                <a:spcPts val="600"/>
              </a:spcBef>
              <a:defRPr/>
            </a:pPr>
            <a:r>
              <a:rPr lang="ru-RU" sz="1600" b="0" dirty="0">
                <a:latin typeface="+mn-lt"/>
                <a:cs typeface="Times New Roman" pitchFamily="18" charset="0"/>
              </a:rPr>
              <a:t>но вместе с реакцией</a:t>
            </a:r>
            <a:br>
              <a:rPr lang="ru-RU" sz="1600" b="0" dirty="0">
                <a:latin typeface="+mn-lt"/>
                <a:cs typeface="Times New Roman" pitchFamily="18" charset="0"/>
              </a:rPr>
            </a:br>
            <a:r>
              <a:rPr lang="ru-RU" sz="1600" b="0" dirty="0">
                <a:latin typeface="+mn-lt"/>
                <a:cs typeface="Times New Roman" pitchFamily="18" charset="0"/>
              </a:rPr>
              <a:t>однозначно определяют постсостояние</a:t>
            </a:r>
            <a:endParaRPr lang="ru-RU" sz="1600" b="0" dirty="0">
              <a:latin typeface="+mn-lt"/>
            </a:endParaRPr>
          </a:p>
        </p:txBody>
      </p:sp>
      <p:sp>
        <p:nvSpPr>
          <p:cNvPr id="9226" name="TextBox 33"/>
          <p:cNvSpPr txBox="1">
            <a:spLocks noChangeArrowheads="1"/>
          </p:cNvSpPr>
          <p:nvPr/>
        </p:nvSpPr>
        <p:spPr bwMode="auto">
          <a:xfrm>
            <a:off x="5111750" y="2492375"/>
            <a:ext cx="3830638" cy="1508125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Ограниченный недетерминизм:</a:t>
            </a:r>
          </a:p>
          <a:p>
            <a:pPr algn="ctr">
              <a:spcBef>
                <a:spcPts val="600"/>
              </a:spcBef>
            </a:pPr>
            <a:r>
              <a:rPr lang="ru-RU" sz="1600" b="0"/>
              <a:t>Если в данном состоянии подавать</a:t>
            </a:r>
            <a:br>
              <a:rPr lang="ru-RU" sz="1600" b="0"/>
            </a:br>
            <a:r>
              <a:rPr lang="ru-RU" sz="1600" b="0"/>
              <a:t>стимул </a:t>
            </a:r>
            <a:r>
              <a:rPr lang="en-US" sz="1600" b="0" i="1"/>
              <a:t>t</a:t>
            </a:r>
            <a:r>
              <a:rPr lang="ru-RU" sz="1600" b="0"/>
              <a:t> раз,</a:t>
            </a:r>
            <a:r>
              <a:rPr lang="en-US" sz="1600" b="0"/>
              <a:t> </a:t>
            </a:r>
            <a:r>
              <a:rPr lang="ru-RU" sz="1600" b="0"/>
              <a:t>где </a:t>
            </a:r>
            <a:r>
              <a:rPr lang="en-US" sz="1600" b="0" i="1"/>
              <a:t>t</a:t>
            </a:r>
            <a:r>
              <a:rPr lang="ru-RU" sz="1600" b="0"/>
              <a:t> – константа,</a:t>
            </a:r>
          </a:p>
          <a:p>
            <a:pPr algn="ctr">
              <a:spcBef>
                <a:spcPts val="600"/>
              </a:spcBef>
            </a:pPr>
            <a:r>
              <a:rPr lang="ru-RU" sz="1600" b="0"/>
              <a:t>то будут получены все возможные</a:t>
            </a:r>
            <a:br>
              <a:rPr lang="ru-RU" sz="1600" b="0"/>
            </a:br>
            <a:r>
              <a:rPr lang="ru-RU" sz="1600" b="0"/>
              <a:t>реакции и постсостояния</a:t>
            </a:r>
          </a:p>
        </p:txBody>
      </p:sp>
      <p:cxnSp>
        <p:nvCxnSpPr>
          <p:cNvPr id="9227" name="Прямая со стрелкой 47"/>
          <p:cNvCxnSpPr>
            <a:cxnSpLocks noChangeShapeType="1"/>
            <a:stCxn id="9223" idx="2"/>
            <a:endCxn id="31" idx="0"/>
          </p:cNvCxnSpPr>
          <p:nvPr/>
        </p:nvCxnSpPr>
        <p:spPr bwMode="auto">
          <a:xfrm flipH="1">
            <a:off x="2881313" y="1674813"/>
            <a:ext cx="1220787" cy="817562"/>
          </a:xfrm>
          <a:prstGeom prst="straightConnector1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arrow" w="med" len="med"/>
          </a:ln>
        </p:spPr>
      </p:cxnSp>
      <p:cxnSp>
        <p:nvCxnSpPr>
          <p:cNvPr id="9228" name="Прямая со стрелкой 50"/>
          <p:cNvCxnSpPr>
            <a:cxnSpLocks noChangeShapeType="1"/>
            <a:stCxn id="9224" idx="2"/>
            <a:endCxn id="9226" idx="0"/>
          </p:cNvCxnSpPr>
          <p:nvPr/>
        </p:nvCxnSpPr>
        <p:spPr bwMode="auto">
          <a:xfrm>
            <a:off x="6181725" y="1681163"/>
            <a:ext cx="846138" cy="811212"/>
          </a:xfrm>
          <a:prstGeom prst="straightConnector1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arrow" w="med" len="med"/>
          </a:ln>
        </p:spPr>
      </p:cxnSp>
      <p:sp>
        <p:nvSpPr>
          <p:cNvPr id="24" name="TextBox 23"/>
          <p:cNvSpPr txBox="1"/>
          <p:nvPr/>
        </p:nvSpPr>
        <p:spPr>
          <a:xfrm>
            <a:off x="1033463" y="4584700"/>
            <a:ext cx="3686175" cy="939800"/>
          </a:xfrm>
          <a:prstGeom prst="rect">
            <a:avLst/>
          </a:prstGeom>
          <a:solidFill>
            <a:srgbClr val="EEE5C4"/>
          </a:solidFill>
          <a:ln>
            <a:solidFill>
              <a:srgbClr val="663300"/>
            </a:solidFill>
          </a:ln>
        </p:spPr>
        <p:txBody>
          <a:bodyPr wrap="none">
            <a:spAutoFit/>
          </a:bodyPr>
          <a:lstStyle/>
          <a:p>
            <a:pPr marL="0" lvl="1" algn="ctr">
              <a:spcBef>
                <a:spcPts val="0"/>
              </a:spcBef>
              <a:defRPr/>
            </a:pPr>
            <a:r>
              <a:rPr lang="ru-RU" dirty="0">
                <a:latin typeface="+mn-lt"/>
                <a:cs typeface="Times New Roman" pitchFamily="18" charset="0"/>
                <a:sym typeface="Symbol"/>
              </a:rPr>
              <a:t>-обход графа спецификации</a:t>
            </a:r>
            <a:r>
              <a:rPr lang="ru-RU" dirty="0">
                <a:latin typeface="+mn-lt"/>
                <a:cs typeface="Times New Roman" pitchFamily="18" charset="0"/>
              </a:rPr>
              <a:t>:</a:t>
            </a:r>
          </a:p>
          <a:p>
            <a:pPr marL="0" lvl="1" algn="ctr">
              <a:spcBef>
                <a:spcPts val="600"/>
              </a:spcBef>
              <a:defRPr/>
            </a:pPr>
            <a:r>
              <a:rPr lang="ru-RU" sz="1600" b="0" dirty="0">
                <a:latin typeface="+mn-lt"/>
                <a:cs typeface="Times New Roman" pitchFamily="18" charset="0"/>
              </a:rPr>
              <a:t>В каждом состоянии</a:t>
            </a:r>
            <a:br>
              <a:rPr lang="ru-RU" sz="1600" b="0" dirty="0">
                <a:latin typeface="+mn-lt"/>
                <a:cs typeface="Times New Roman" pitchFamily="18" charset="0"/>
              </a:rPr>
            </a:br>
            <a:r>
              <a:rPr lang="ru-RU" sz="1600" b="0" dirty="0">
                <a:latin typeface="+mn-lt"/>
                <a:cs typeface="Times New Roman" pitchFamily="18" charset="0"/>
              </a:rPr>
              <a:t>попробовать каждый стимул.</a:t>
            </a:r>
            <a:endParaRPr lang="ru-RU" sz="1600" b="0" dirty="0">
              <a:latin typeface="+mn-lt"/>
            </a:endParaRPr>
          </a:p>
        </p:txBody>
      </p:sp>
      <p:sp>
        <p:nvSpPr>
          <p:cNvPr id="7182" name="Блок-схема: альтернативный процесс 25"/>
          <p:cNvSpPr>
            <a:spLocks noChangeArrowheads="1"/>
          </p:cNvSpPr>
          <p:nvPr/>
        </p:nvSpPr>
        <p:spPr bwMode="auto">
          <a:xfrm>
            <a:off x="5570538" y="5121275"/>
            <a:ext cx="1846262" cy="693738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ru-RU" b="0" i="1" dirty="0" err="1">
                <a:latin typeface="Times New Roman" pitchFamily="18" charset="0"/>
                <a:cs typeface="Times New Roman" pitchFamily="18" charset="0"/>
              </a:rPr>
              <a:t>сильно-</a:t>
            </a:r>
            <a:r>
              <a:rPr lang="ru-RU" b="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ru-RU" b="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</a:t>
            </a:r>
            <a:r>
              <a:rPr lang="ru-RU" b="0" i="1" dirty="0" err="1">
                <a:latin typeface="Times New Roman" pitchFamily="18" charset="0"/>
                <a:cs typeface="Times New Roman" pitchFamily="18" charset="0"/>
              </a:rPr>
              <a:t>связные</a:t>
            </a:r>
            <a:endParaRPr lang="ru-RU" b="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0" i="1" dirty="0">
                <a:latin typeface="Times New Roman" pitchFamily="18" charset="0"/>
                <a:cs typeface="Times New Roman" pitchFamily="18" charset="0"/>
              </a:rPr>
              <a:t>графы</a:t>
            </a:r>
          </a:p>
        </p:txBody>
      </p:sp>
      <p:cxnSp>
        <p:nvCxnSpPr>
          <p:cNvPr id="27" name="Прямая соединительная линия 46"/>
          <p:cNvCxnSpPr>
            <a:stCxn id="7182" idx="1"/>
            <a:endCxn id="24" idx="3"/>
          </p:cNvCxnSpPr>
          <p:nvPr/>
        </p:nvCxnSpPr>
        <p:spPr bwMode="auto">
          <a:xfrm rot="10800000">
            <a:off x="4719638" y="5054600"/>
            <a:ext cx="850900" cy="412750"/>
          </a:xfrm>
          <a:prstGeom prst="curvedConnector3">
            <a:avLst>
              <a:gd name="adj1" fmla="val 50000"/>
            </a:avLst>
          </a:prstGeom>
          <a:solidFill>
            <a:srgbClr val="F1F8F9"/>
          </a:solidFill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9232" name="Прямая со стрелкой 32"/>
          <p:cNvCxnSpPr>
            <a:cxnSpLocks noChangeShapeType="1"/>
            <a:stCxn id="31" idx="2"/>
            <a:endCxn id="24" idx="0"/>
          </p:cNvCxnSpPr>
          <p:nvPr/>
        </p:nvCxnSpPr>
        <p:spPr bwMode="auto">
          <a:xfrm flipH="1">
            <a:off x="2876550" y="4000500"/>
            <a:ext cx="4763" cy="584200"/>
          </a:xfrm>
          <a:prstGeom prst="straightConnector1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arrow" w="med" len="med"/>
          </a:ln>
        </p:spPr>
      </p:cxnSp>
      <p:sp>
        <p:nvSpPr>
          <p:cNvPr id="42" name="Овальная выноска 41"/>
          <p:cNvSpPr/>
          <p:nvPr/>
        </p:nvSpPr>
        <p:spPr bwMode="auto">
          <a:xfrm>
            <a:off x="76200" y="944563"/>
            <a:ext cx="2767013" cy="1271587"/>
          </a:xfrm>
          <a:prstGeom prst="wedgeEllipseCallout">
            <a:avLst>
              <a:gd name="adj1" fmla="val 61379"/>
              <a:gd name="adj2" fmla="val -8309"/>
            </a:avLst>
          </a:prstGeom>
          <a:solidFill>
            <a:srgbClr val="F1F8F9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неоднозначность</a:t>
            </a:r>
          </a:p>
          <a:p>
            <a:pPr algn="ctr">
              <a:defRPr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требований</a:t>
            </a:r>
          </a:p>
          <a:p>
            <a:pPr algn="ctr">
              <a:defRPr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(реакция на выбор)</a:t>
            </a:r>
          </a:p>
        </p:txBody>
      </p:sp>
      <p:sp>
        <p:nvSpPr>
          <p:cNvPr id="43" name="Овальная выноска 42"/>
          <p:cNvSpPr/>
          <p:nvPr/>
        </p:nvSpPr>
        <p:spPr bwMode="auto">
          <a:xfrm>
            <a:off x="7164388" y="963613"/>
            <a:ext cx="1900237" cy="881062"/>
          </a:xfrm>
          <a:prstGeom prst="wedgeEllipseCallout">
            <a:avLst>
              <a:gd name="adj1" fmla="val -61576"/>
              <a:gd name="adj2" fmla="val 12106"/>
            </a:avLst>
          </a:prstGeom>
          <a:solidFill>
            <a:srgbClr val="F1F8F9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«природное»</a:t>
            </a:r>
          </a:p>
          <a:p>
            <a:pPr algn="ctr">
              <a:defRPr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свойство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D62E1BDF-4A73-4B95-BE2F-B317B90DCBD9}" type="slidenum">
              <a:rPr lang="ru-RU" smtClean="0">
                <a:solidFill>
                  <a:schemeClr val="bg2"/>
                </a:solidFill>
              </a:rPr>
              <a:pPr/>
              <a:t>9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10243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808080"/>
                </a:solidFill>
              </a:rPr>
              <a:t>(41)</a:t>
            </a:r>
          </a:p>
        </p:txBody>
      </p:sp>
      <p:sp>
        <p:nvSpPr>
          <p:cNvPr id="10244" name="Text Box 88"/>
          <p:cNvSpPr txBox="1">
            <a:spLocks noChangeArrowheads="1"/>
          </p:cNvSpPr>
          <p:nvPr/>
        </p:nvSpPr>
        <p:spPr bwMode="auto">
          <a:xfrm>
            <a:off x="196850" y="6489700"/>
            <a:ext cx="5938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>
                <a:solidFill>
                  <a:srgbClr val="6666FF"/>
                </a:solidFill>
              </a:rPr>
              <a:t>И.Б.Бурдонов, А.С.Косачев. ИСП РАН. Развитие теории конформности</a:t>
            </a:r>
          </a:p>
        </p:txBody>
      </p:sp>
      <p:sp>
        <p:nvSpPr>
          <p:cNvPr id="10245" name="Text Box 181"/>
          <p:cNvSpPr txBox="1">
            <a:spLocks noChangeArrowheads="1"/>
          </p:cNvSpPr>
          <p:nvPr/>
        </p:nvSpPr>
        <p:spPr bwMode="auto">
          <a:xfrm>
            <a:off x="6135688" y="6530975"/>
            <a:ext cx="158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just">
              <a:spcBef>
                <a:spcPct val="50000"/>
              </a:spcBef>
            </a:pPr>
            <a:endParaRPr lang="ru-RU" sz="1600" b="0">
              <a:solidFill>
                <a:srgbClr val="567F9E"/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79388"/>
            <a:ext cx="8748712" cy="612775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bg1">
                <a:lumMod val="65000"/>
              </a:schemeClr>
            </a:solidFill>
          </a:ln>
        </p:spPr>
        <p:txBody>
          <a:bodyPr tIns="90000" bIns="90000">
            <a:sp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Факторизация</a:t>
            </a:r>
          </a:p>
        </p:txBody>
      </p:sp>
      <p:sp>
        <p:nvSpPr>
          <p:cNvPr id="10247" name="TextBox 21"/>
          <p:cNvSpPr txBox="1">
            <a:spLocks noChangeArrowheads="1"/>
          </p:cNvSpPr>
          <p:nvPr/>
        </p:nvSpPr>
        <p:spPr bwMode="auto">
          <a:xfrm>
            <a:off x="611188" y="1412875"/>
            <a:ext cx="3471862" cy="120015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Факторизация основана</a:t>
            </a:r>
            <a:br>
              <a:rPr lang="ru-RU"/>
            </a:br>
            <a:r>
              <a:rPr lang="ru-RU"/>
              <a:t>на классах эквивалентности</a:t>
            </a:r>
            <a:br>
              <a:rPr lang="ru-RU"/>
            </a:br>
            <a:r>
              <a:rPr lang="ru-RU"/>
              <a:t>состояний, переходов</a:t>
            </a:r>
          </a:p>
          <a:p>
            <a:pPr algn="ctr"/>
            <a:r>
              <a:rPr lang="ru-RU"/>
              <a:t>и/или стимулов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295400" y="3178175"/>
            <a:ext cx="2114550" cy="646113"/>
          </a:xfrm>
          <a:prstGeom prst="rect">
            <a:avLst/>
          </a:prstGeom>
          <a:solidFill>
            <a:srgbClr val="EEE5C4"/>
          </a:solidFill>
          <a:ln>
            <a:solidFill>
              <a:srgbClr val="663300"/>
            </a:solidFill>
          </a:ln>
        </p:spPr>
        <p:txBody>
          <a:bodyPr wrap="none">
            <a:spAutoFit/>
          </a:bodyPr>
          <a:lstStyle/>
          <a:p>
            <a:pPr marL="0" lvl="1" algn="ctr">
              <a:spcBef>
                <a:spcPts val="0"/>
              </a:spcBef>
              <a:defRPr/>
            </a:pPr>
            <a:r>
              <a:rPr lang="ru-RU" dirty="0" err="1">
                <a:latin typeface="+mn-lt"/>
                <a:cs typeface="Times New Roman" pitchFamily="18" charset="0"/>
              </a:rPr>
              <a:t>Детерминизация</a:t>
            </a:r>
            <a:endParaRPr lang="ru-RU" dirty="0">
              <a:latin typeface="+mn-lt"/>
              <a:cs typeface="Times New Roman" pitchFamily="18" charset="0"/>
            </a:endParaRPr>
          </a:p>
          <a:p>
            <a:pPr marL="0" lvl="1" algn="ctr">
              <a:spcBef>
                <a:spcPts val="0"/>
              </a:spcBef>
              <a:defRPr/>
            </a:pPr>
            <a:r>
              <a:rPr lang="ru-RU" dirty="0">
                <a:latin typeface="+mn-lt"/>
                <a:cs typeface="Times New Roman" pitchFamily="18" charset="0"/>
              </a:rPr>
              <a:t>спецификации</a:t>
            </a:r>
            <a:endParaRPr lang="ru-RU" sz="1600" b="0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52513" y="4367213"/>
            <a:ext cx="2644775" cy="646112"/>
          </a:xfrm>
          <a:prstGeom prst="rect">
            <a:avLst/>
          </a:prstGeom>
          <a:solidFill>
            <a:srgbClr val="EEE5C4"/>
          </a:solidFill>
          <a:ln>
            <a:solidFill>
              <a:srgbClr val="663300"/>
            </a:solidFill>
          </a:ln>
        </p:spPr>
        <p:txBody>
          <a:bodyPr wrap="none">
            <a:spAutoFit/>
          </a:bodyPr>
          <a:lstStyle/>
          <a:p>
            <a:pPr marL="0" lvl="1" algn="ctr">
              <a:spcBef>
                <a:spcPts val="0"/>
              </a:spcBef>
              <a:defRPr/>
            </a:pPr>
            <a:r>
              <a:rPr lang="ru-RU" dirty="0">
                <a:latin typeface="+mn-lt"/>
                <a:cs typeface="Times New Roman" pitchFamily="18" charset="0"/>
                <a:sym typeface="Symbol"/>
              </a:rPr>
              <a:t>Уменьшение размера</a:t>
            </a:r>
          </a:p>
          <a:p>
            <a:pPr marL="0" lvl="1" algn="ctr">
              <a:spcBef>
                <a:spcPts val="0"/>
              </a:spcBef>
              <a:defRPr/>
            </a:pPr>
            <a:r>
              <a:rPr lang="ru-RU" dirty="0">
                <a:latin typeface="+mn-lt"/>
                <a:cs typeface="Times New Roman" pitchFamily="18" charset="0"/>
                <a:sym typeface="Symbol"/>
              </a:rPr>
              <a:t>спецификации</a:t>
            </a:r>
            <a:endParaRPr lang="ru-RU" sz="1600" b="0" dirty="0">
              <a:latin typeface="+mn-lt"/>
            </a:endParaRPr>
          </a:p>
        </p:txBody>
      </p:sp>
      <p:cxnSp>
        <p:nvCxnSpPr>
          <p:cNvPr id="10250" name="Прямая со стрелкой 47"/>
          <p:cNvCxnSpPr>
            <a:cxnSpLocks noChangeShapeType="1"/>
            <a:stCxn id="10247" idx="2"/>
            <a:endCxn id="31" idx="0"/>
          </p:cNvCxnSpPr>
          <p:nvPr/>
        </p:nvCxnSpPr>
        <p:spPr bwMode="auto">
          <a:xfrm>
            <a:off x="2347913" y="2613025"/>
            <a:ext cx="4762" cy="565150"/>
          </a:xfrm>
          <a:prstGeom prst="straightConnector1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arrow" w="med" len="med"/>
          </a:ln>
        </p:spPr>
      </p:cxnSp>
      <p:cxnSp>
        <p:nvCxnSpPr>
          <p:cNvPr id="10251" name="Прямая со стрелкой 47"/>
          <p:cNvCxnSpPr>
            <a:cxnSpLocks noChangeShapeType="1"/>
            <a:stCxn id="10247" idx="1"/>
            <a:endCxn id="24" idx="1"/>
          </p:cNvCxnSpPr>
          <p:nvPr/>
        </p:nvCxnSpPr>
        <p:spPr bwMode="auto">
          <a:xfrm rot="10800000" flipH="1" flipV="1">
            <a:off x="611188" y="2012950"/>
            <a:ext cx="441325" cy="2676525"/>
          </a:xfrm>
          <a:prstGeom prst="bentConnector3">
            <a:avLst>
              <a:gd name="adj1" fmla="val -51898"/>
            </a:avLst>
          </a:prstGeom>
          <a:noFill/>
          <a:ln w="50800" algn="ctr">
            <a:solidFill>
              <a:srgbClr val="663300"/>
            </a:solidFill>
            <a:round/>
            <a:headEnd/>
            <a:tailEnd type="arrow" w="med" len="med"/>
          </a:ln>
        </p:spPr>
      </p:cxnSp>
      <p:sp>
        <p:nvSpPr>
          <p:cNvPr id="10252" name="TextBox 35"/>
          <p:cNvSpPr txBox="1">
            <a:spLocks noChangeArrowheads="1"/>
          </p:cNvSpPr>
          <p:nvPr/>
        </p:nvSpPr>
        <p:spPr bwMode="auto">
          <a:xfrm>
            <a:off x="5184775" y="4616450"/>
            <a:ext cx="1938338" cy="6477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Контрактная</a:t>
            </a:r>
          </a:p>
          <a:p>
            <a:pPr algn="ctr"/>
            <a:r>
              <a:rPr lang="ru-RU"/>
              <a:t>спецификация</a:t>
            </a:r>
          </a:p>
        </p:txBody>
      </p:sp>
      <p:sp>
        <p:nvSpPr>
          <p:cNvPr id="10253" name="TextBox 36"/>
          <p:cNvSpPr txBox="1">
            <a:spLocks noChangeArrowheads="1"/>
          </p:cNvSpPr>
          <p:nvPr/>
        </p:nvSpPr>
        <p:spPr bwMode="auto">
          <a:xfrm>
            <a:off x="5543550" y="2708275"/>
            <a:ext cx="1220788" cy="647700"/>
          </a:xfrm>
          <a:prstGeom prst="rect">
            <a:avLst/>
          </a:prstGeom>
          <a:solidFill>
            <a:srgbClr val="EEE5C4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Тестовая</a:t>
            </a:r>
            <a:br>
              <a:rPr lang="ru-RU"/>
            </a:br>
            <a:r>
              <a:rPr lang="ru-RU"/>
              <a:t>модель</a:t>
            </a:r>
          </a:p>
        </p:txBody>
      </p:sp>
      <p:cxnSp>
        <p:nvCxnSpPr>
          <p:cNvPr id="10254" name="Прямая со стрелкой 47"/>
          <p:cNvCxnSpPr>
            <a:cxnSpLocks noChangeShapeType="1"/>
            <a:stCxn id="10252" idx="0"/>
            <a:endCxn id="10253" idx="2"/>
          </p:cNvCxnSpPr>
          <p:nvPr/>
        </p:nvCxnSpPr>
        <p:spPr bwMode="auto">
          <a:xfrm flipV="1">
            <a:off x="6153150" y="3355975"/>
            <a:ext cx="0" cy="1260475"/>
          </a:xfrm>
          <a:prstGeom prst="straightConnector1">
            <a:avLst/>
          </a:prstGeom>
          <a:noFill/>
          <a:ln w="50800" algn="ctr">
            <a:solidFill>
              <a:srgbClr val="663300"/>
            </a:solidFill>
            <a:round/>
            <a:headEnd/>
            <a:tailEnd type="arrow" w="med" len="med"/>
          </a:ln>
        </p:spPr>
      </p:cxnSp>
      <p:sp>
        <p:nvSpPr>
          <p:cNvPr id="10255" name="TextBox 40"/>
          <p:cNvSpPr txBox="1">
            <a:spLocks noChangeArrowheads="1"/>
          </p:cNvSpPr>
          <p:nvPr/>
        </p:nvSpPr>
        <p:spPr bwMode="auto">
          <a:xfrm>
            <a:off x="5221288" y="3824288"/>
            <a:ext cx="1711325" cy="369887"/>
          </a:xfrm>
          <a:prstGeom prst="rect">
            <a:avLst/>
          </a:prstGeom>
          <a:solidFill>
            <a:schemeClr val="bg1">
              <a:alpha val="7294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0"/>
              <a:t>факторизация</a:t>
            </a:r>
          </a:p>
        </p:txBody>
      </p:sp>
      <p:sp>
        <p:nvSpPr>
          <p:cNvPr id="8208" name="Блок-схема: альтернативный процесс 41"/>
          <p:cNvSpPr>
            <a:spLocks noChangeArrowheads="1"/>
          </p:cNvSpPr>
          <p:nvPr/>
        </p:nvSpPr>
        <p:spPr bwMode="auto">
          <a:xfrm>
            <a:off x="5461000" y="1736725"/>
            <a:ext cx="1289050" cy="488950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sz="2400" b="0" i="1" dirty="0" err="1">
                <a:latin typeface="Times New Roman" pitchFamily="18" charset="0"/>
                <a:cs typeface="Times New Roman" pitchFamily="18" charset="0"/>
              </a:rPr>
              <a:t>UniTESK</a:t>
            </a:r>
            <a:endParaRPr lang="ru-RU" b="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лок-схема: альтернативный процесс 41"/>
          <p:cNvSpPr>
            <a:spLocks noChangeArrowheads="1"/>
          </p:cNvSpPr>
          <p:nvPr/>
        </p:nvSpPr>
        <p:spPr bwMode="auto">
          <a:xfrm>
            <a:off x="7596188" y="2689225"/>
            <a:ext cx="1268412" cy="693738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ru-RU" b="0" i="1" dirty="0"/>
              <a:t>Генерация</a:t>
            </a:r>
          </a:p>
          <a:p>
            <a:pPr algn="ctr">
              <a:defRPr/>
            </a:pPr>
            <a:r>
              <a:rPr lang="ru-RU" b="0" i="1" dirty="0"/>
              <a:t>тестов</a:t>
            </a:r>
          </a:p>
        </p:txBody>
      </p:sp>
      <p:cxnSp>
        <p:nvCxnSpPr>
          <p:cNvPr id="18" name="Прямая со стрелкой 47"/>
          <p:cNvCxnSpPr>
            <a:cxnSpLocks noChangeShapeType="1"/>
            <a:stCxn id="10253" idx="3"/>
            <a:endCxn id="17" idx="1"/>
          </p:cNvCxnSpPr>
          <p:nvPr/>
        </p:nvCxnSpPr>
        <p:spPr bwMode="auto">
          <a:xfrm>
            <a:off x="6764338" y="3032125"/>
            <a:ext cx="831850" cy="4763"/>
          </a:xfrm>
          <a:prstGeom prst="straightConnector1">
            <a:avLst/>
          </a:prstGeom>
          <a:noFill/>
          <a:ln w="50800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21" name="Блок-схема: альтернативный процесс 41"/>
          <p:cNvSpPr>
            <a:spLocks noChangeArrowheads="1"/>
          </p:cNvSpPr>
          <p:nvPr/>
        </p:nvSpPr>
        <p:spPr bwMode="auto">
          <a:xfrm>
            <a:off x="7783513" y="3968750"/>
            <a:ext cx="893762" cy="387350"/>
          </a:xfrm>
          <a:prstGeom prst="flowChartAlternateProcess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ru-RU" b="0" i="1" dirty="0"/>
              <a:t>Оракул</a:t>
            </a:r>
          </a:p>
        </p:txBody>
      </p:sp>
      <p:cxnSp>
        <p:nvCxnSpPr>
          <p:cNvPr id="22" name="Прямая со стрелкой 47"/>
          <p:cNvCxnSpPr>
            <a:cxnSpLocks noChangeShapeType="1"/>
            <a:stCxn id="17" idx="2"/>
            <a:endCxn id="21" idx="0"/>
          </p:cNvCxnSpPr>
          <p:nvPr/>
        </p:nvCxnSpPr>
        <p:spPr bwMode="auto">
          <a:xfrm>
            <a:off x="8231188" y="3382963"/>
            <a:ext cx="0" cy="585787"/>
          </a:xfrm>
          <a:prstGeom prst="straightConnector1">
            <a:avLst/>
          </a:prstGeom>
          <a:noFill/>
          <a:ln w="50800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26" name="Прямая со стрелкой 47"/>
          <p:cNvCxnSpPr>
            <a:cxnSpLocks noChangeShapeType="1"/>
            <a:stCxn id="10252" idx="3"/>
            <a:endCxn id="21" idx="2"/>
          </p:cNvCxnSpPr>
          <p:nvPr/>
        </p:nvCxnSpPr>
        <p:spPr bwMode="auto">
          <a:xfrm flipV="1">
            <a:off x="7123113" y="4356100"/>
            <a:ext cx="1108075" cy="584200"/>
          </a:xfrm>
          <a:prstGeom prst="curvedConnector2">
            <a:avLst/>
          </a:prstGeom>
          <a:noFill/>
          <a:ln w="50800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1F8F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1F8F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179457</TotalTime>
  <Words>3616</Words>
  <Application>Microsoft Office PowerPoint</Application>
  <PresentationFormat>Экран (4:3)</PresentationFormat>
  <Paragraphs>677</Paragraphs>
  <Slides>43</Slides>
  <Notes>42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7" baseType="lpstr">
      <vt:lpstr>Arial</vt:lpstr>
      <vt:lpstr>Times New Roman</vt:lpstr>
      <vt:lpstr>Symbol</vt:lpstr>
      <vt:lpstr>Default Design</vt:lpstr>
      <vt:lpstr>Слайд 1</vt:lpstr>
      <vt:lpstr>1994 – 2014</vt:lpstr>
      <vt:lpstr>Редукция</vt:lpstr>
      <vt:lpstr>Конечные автоматы и контрактные спецификации</vt:lpstr>
      <vt:lpstr>Тестирование как обход графа Тестирование с закрытым и открытым состоянием</vt:lpstr>
      <vt:lpstr>Частично определённые автоматы</vt:lpstr>
      <vt:lpstr>Концепция безопасного тестирования</vt:lpstr>
      <vt:lpstr>Недетерминизм</vt:lpstr>
      <vt:lpstr>Факторизация</vt:lpstr>
      <vt:lpstr>IOLTS: Input/Output Labelled Transition System</vt:lpstr>
      <vt:lpstr>ioco : проблемы</vt:lpstr>
      <vt:lpstr>ioco : Безопасное тестирование</vt:lpstr>
      <vt:lpstr>ioco : Наблюдаемые блокировки стимулов</vt:lpstr>
      <vt:lpstr>LTS общего вида и  R\Q-семантика</vt:lpstr>
      <vt:lpstr>R\Q-семантика: Безопасность</vt:lpstr>
      <vt:lpstr>R\Q-семантика: Конформность saco</vt:lpstr>
      <vt:lpstr>R\Q-семантика: Полное тестирование</vt:lpstr>
      <vt:lpstr>R\Q-семантика: Полное тестирование</vt:lpstr>
      <vt:lpstr>R\Q-семантика: удаление ненаблюдаемых отказов</vt:lpstr>
      <vt:lpstr>R\Q-семантика: Проблема композиции</vt:lpstr>
      <vt:lpstr>R\Q-семантика: Удаление неконформных трасс</vt:lpstr>
      <vt:lpstr>R\Q-семантика: Финальная модель спецификации</vt:lpstr>
      <vt:lpstr>Расширение R/Q-модели: медиаторы</vt:lpstr>
      <vt:lpstr>Расширение R/Q-модели: приоритеты (1)</vt:lpstr>
      <vt:lpstr>Расширение R/Q-модели: приоритеты (2)</vt:lpstr>
      <vt:lpstr>Расширение R/Q-модели: слабая симуляция (1)</vt:lpstr>
      <vt:lpstr>Расширение R/Q-модели: слабая симуляция (2)</vt:lpstr>
      <vt:lpstr>Расширение R/Q-модели: слабая симуляция (3)</vt:lpstr>
      <vt:lpstr>Расширение R/Q-модели: слабая симуляция (4)</vt:lpstr>
      <vt:lpstr>Критика R/Q-модели (1)</vt:lpstr>
      <vt:lpstr>Критика R/Q-модели (2)</vt:lpstr>
      <vt:lpstr>Критика R/Q-модели (3)</vt:lpstr>
      <vt:lpstr>Модель наблюдений: T/O-семантика (1)</vt:lpstr>
      <vt:lpstr>Модель наблюдений: T/O-семантика (2)</vt:lpstr>
      <vt:lpstr>Модель наблюдений: T/O-семантика (3)</vt:lpstr>
      <vt:lpstr>Модель наблюдений: T/O-семантика (4)</vt:lpstr>
      <vt:lpstr>Модель наблюдений: T/O-семантика (5)</vt:lpstr>
      <vt:lpstr>Модель событий: T/E-семантика (1)</vt:lpstr>
      <vt:lpstr>Модель событий: T/E-семантика (2)</vt:lpstr>
      <vt:lpstr>Модель событий: T/E-семантика (3)</vt:lpstr>
      <vt:lpstr>Параллельное тестирование</vt:lpstr>
      <vt:lpstr>Слайд 42</vt:lpstr>
      <vt:lpstr>Модель событий: T/E-семантика (2)</vt:lpstr>
    </vt:vector>
  </TitlesOfParts>
  <Company>ISP RAS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Игорь Борисович Бурдонов   Институт Системного Программирования РАН (ИСПРАН)  Исследование одно/двунаправленных распределённых сетей конечным роботом</dc:title>
  <dc:creator>Igor Bourdonov</dc:creator>
  <cp:lastModifiedBy>Burdonov</cp:lastModifiedBy>
  <cp:revision>1761</cp:revision>
  <dcterms:created xsi:type="dcterms:W3CDTF">2004-09-07T08:30:49Z</dcterms:created>
  <dcterms:modified xsi:type="dcterms:W3CDTF">2016-03-16T18:21:34Z</dcterms:modified>
</cp:coreProperties>
</file>