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75" r:id="rId9"/>
    <p:sldId id="264" r:id="rId10"/>
    <p:sldId id="276" r:id="rId11"/>
    <p:sldId id="265" r:id="rId12"/>
    <p:sldId id="267" r:id="rId13"/>
    <p:sldId id="268" r:id="rId14"/>
    <p:sldId id="270" r:id="rId15"/>
    <p:sldId id="277" r:id="rId16"/>
    <p:sldId id="269" r:id="rId17"/>
    <p:sldId id="278" r:id="rId18"/>
    <p:sldId id="271" r:id="rId19"/>
    <p:sldId id="279" r:id="rId20"/>
    <p:sldId id="272" r:id="rId21"/>
    <p:sldId id="273" r:id="rId22"/>
    <p:sldId id="280" r:id="rId23"/>
  </p:sldIdLst>
  <p:sldSz cx="9144000" cy="6858000" type="screen4x3"/>
  <p:notesSz cx="6858000" cy="9144000"/>
  <p:embeddedFontLs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Arial Unicode MS" pitchFamily="34" charset="-128"/>
      <p:regular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00" autoAdjust="0"/>
    <p:restoredTop sz="94660"/>
  </p:normalViewPr>
  <p:slideViewPr>
    <p:cSldViewPr>
      <p:cViewPr varScale="1">
        <p:scale>
          <a:sx n="115" d="100"/>
          <a:sy n="115" d="100"/>
        </p:scale>
        <p:origin x="-195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FA9DB2-8159-4D18-BD1B-44685FE1F0FD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60C07-4B1A-4C7C-ACF1-9754C3733BE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896E1-4C00-431D-B818-7338304C50BB}" type="datetime1">
              <a:rPr lang="ru-RU" smtClean="0"/>
              <a:pPr/>
              <a:t>17.03.2016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44FE-7FAB-43DA-9A3D-088C82857C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1DB7-CB3F-4B6A-81F5-2FCD9BC7AEEA}" type="datetime1">
              <a:rPr lang="ru-RU" smtClean="0"/>
              <a:pPr/>
              <a:t>17.03.2016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44FE-7FAB-43DA-9A3D-088C82857C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C4C53-1EB5-4058-9A49-BBDC2CB8A9FC}" type="datetime1">
              <a:rPr lang="ru-RU" smtClean="0"/>
              <a:pPr/>
              <a:t>17.03.2016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44FE-7FAB-43DA-9A3D-088C82857C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1560-DD9D-4B0B-B15A-22B75F32CEA7}" type="datetime1">
              <a:rPr lang="ru-RU" smtClean="0"/>
              <a:pPr/>
              <a:t>17.03.2016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44FE-7FAB-43DA-9A3D-088C82857CC7}" type="slidenum">
              <a:rPr lang="ru-RU" smtClean="0"/>
              <a:pPr/>
              <a:t>‹#›</a:t>
            </a:fld>
            <a:r>
              <a:rPr lang="en-US" dirty="0" smtClean="0"/>
              <a:t> / 21</a:t>
            </a:r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56165-E889-4FF9-955B-797AB12EA07E}" type="datetime1">
              <a:rPr lang="ru-RU" smtClean="0"/>
              <a:pPr/>
              <a:t>17.03.2016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44FE-7FAB-43DA-9A3D-088C82857C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41D6C-3A38-478D-B3D5-3B192F3B144C}" type="datetime1">
              <a:rPr lang="ru-RU" smtClean="0"/>
              <a:pPr/>
              <a:t>17.03.2016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44FE-7FAB-43DA-9A3D-088C82857C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8F4A-BEC9-4186-884C-371ACE5CE232}" type="datetime1">
              <a:rPr lang="ru-RU" smtClean="0"/>
              <a:pPr/>
              <a:t>17.03.2016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44FE-7FAB-43DA-9A3D-088C82857C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9C18-8394-4BAF-AB39-D767E8121F84}" type="datetime1">
              <a:rPr lang="ru-RU" smtClean="0"/>
              <a:pPr/>
              <a:t>17.03.2016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44FE-7FAB-43DA-9A3D-088C82857C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8E5A1-FD34-4EDB-AE78-3CFC0EB863D0}" type="datetime1">
              <a:rPr lang="ru-RU" smtClean="0"/>
              <a:pPr/>
              <a:t>17.03.2016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44FE-7FAB-43DA-9A3D-088C82857C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1CFD8-A9FB-4AC4-BCB1-249C55E8273B}" type="datetime1">
              <a:rPr lang="ru-RU" smtClean="0"/>
              <a:pPr/>
              <a:t>17.03.2016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44FE-7FAB-43DA-9A3D-088C82857C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AA5A-D76C-4224-9BD8-9923AE5DE360}" type="datetime1">
              <a:rPr lang="ru-RU" smtClean="0"/>
              <a:pPr/>
              <a:t>17.03.2016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44FE-7FAB-43DA-9A3D-088C82857C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D28D4-9966-48AD-A7E1-587B87259652}" type="datetime1">
              <a:rPr lang="ru-RU" smtClean="0"/>
              <a:pPr/>
              <a:t>17.03.2016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B44FE-7FAB-43DA-9A3D-088C82857CC7}" type="slidenum">
              <a:rPr lang="ru-RU" smtClean="0"/>
              <a:pPr/>
              <a:t>‹#›</a:t>
            </a:fld>
            <a:r>
              <a:rPr lang="en-US" dirty="0" smtClean="0"/>
              <a:t> / 21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kos@ispras.ru" TargetMode="External"/><Relationship Id="rId2" Type="http://schemas.openxmlformats.org/officeDocument/2006/relationships/hyperlink" Target="mailto:igor@ispras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kuliamin@ispras.ru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Building </a:t>
            </a:r>
            <a:br>
              <a:rPr lang="en-US" b="1" dirty="0" smtClean="0"/>
            </a:br>
            <a:r>
              <a:rPr lang="en-US" b="1" dirty="0" smtClean="0"/>
              <a:t>Direct and Back Spanning Trees</a:t>
            </a:r>
            <a:br>
              <a:rPr lang="en-US" b="1" dirty="0" smtClean="0"/>
            </a:br>
            <a:r>
              <a:rPr lang="en-US" b="1" dirty="0" smtClean="0"/>
              <a:t>by Automata on a Graph</a:t>
            </a:r>
            <a:endParaRPr lang="ru-RU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20709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Igor </a:t>
            </a:r>
            <a:r>
              <a:rPr lang="en-US" dirty="0" err="1" smtClean="0"/>
              <a:t>Burdonov</a:t>
            </a:r>
            <a:endParaRPr lang="en-US" dirty="0" smtClean="0"/>
          </a:p>
          <a:p>
            <a:r>
              <a:rPr lang="en-US" dirty="0" smtClean="0"/>
              <a:t>Alexander </a:t>
            </a:r>
            <a:r>
              <a:rPr lang="en-US" dirty="0" err="1" smtClean="0"/>
              <a:t>Kossatchev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sz="2800" b="1" dirty="0" smtClean="0"/>
              <a:t>Institute for System Programming,</a:t>
            </a:r>
          </a:p>
          <a:p>
            <a:r>
              <a:rPr lang="en-US" sz="2800" b="1" dirty="0" smtClean="0"/>
              <a:t>Russian Academy of Sciences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 Construction: Marking Arcs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91264" cy="2476872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US" b="1" dirty="0" smtClean="0"/>
              <a:t>Direct</a:t>
            </a:r>
            <a:r>
              <a:rPr lang="en-US" dirty="0" smtClean="0"/>
              <a:t> and </a:t>
            </a:r>
            <a:r>
              <a:rPr lang="en-US" b="1" dirty="0" smtClean="0"/>
              <a:t>Back</a:t>
            </a:r>
            <a:r>
              <a:rPr lang="en-US" dirty="0" smtClean="0"/>
              <a:t> messages both contain path vectors of direct and back paths</a:t>
            </a:r>
          </a:p>
          <a:p>
            <a:r>
              <a:rPr lang="en-US" dirty="0" smtClean="0"/>
              <a:t>Root after getting </a:t>
            </a:r>
            <a:r>
              <a:rPr lang="en-US" b="1" dirty="0" smtClean="0"/>
              <a:t>Search root</a:t>
            </a:r>
            <a:r>
              <a:rPr lang="en-US" dirty="0" smtClean="0"/>
              <a:t> with initiator D and path B sends </a:t>
            </a:r>
            <a:r>
              <a:rPr lang="en-US" b="1" dirty="0" smtClean="0"/>
              <a:t>Direct</a:t>
            </a:r>
            <a:r>
              <a:rPr lang="en-US" dirty="0" smtClean="0"/>
              <a:t> with direct path D</a:t>
            </a:r>
            <a:r>
              <a:rPr lang="ru-RU" dirty="0" smtClean="0"/>
              <a:t> </a:t>
            </a:r>
            <a:r>
              <a:rPr lang="en-US" dirty="0" smtClean="0"/>
              <a:t>and back path B</a:t>
            </a:r>
          </a:p>
          <a:p>
            <a:r>
              <a:rPr lang="en-US" b="1" dirty="0" smtClean="0"/>
              <a:t>Direct</a:t>
            </a:r>
            <a:r>
              <a:rPr lang="en-US" dirty="0" smtClean="0"/>
              <a:t> goes along direct path, passed arcs are marked as direct arcs</a:t>
            </a:r>
          </a:p>
          <a:p>
            <a:r>
              <a:rPr lang="en-US" dirty="0" smtClean="0"/>
              <a:t>Each vertex getting </a:t>
            </a:r>
            <a:r>
              <a:rPr lang="en-US" b="1" dirty="0" smtClean="0"/>
              <a:t>Direct</a:t>
            </a:r>
            <a:r>
              <a:rPr lang="en-US" dirty="0" smtClean="0"/>
              <a:t> for itself saves [back path] and sends </a:t>
            </a:r>
            <a:r>
              <a:rPr lang="en-US" b="1" dirty="0" smtClean="0"/>
              <a:t>Back</a:t>
            </a:r>
            <a:r>
              <a:rPr lang="en-US" dirty="0" smtClean="0"/>
              <a:t> </a:t>
            </a:r>
          </a:p>
          <a:p>
            <a:r>
              <a:rPr lang="en-US" b="1" dirty="0" smtClean="0"/>
              <a:t>Back</a:t>
            </a:r>
            <a:r>
              <a:rPr lang="en-US" dirty="0" smtClean="0"/>
              <a:t> goes along back path, passed arcs are marked as back arcs 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44FE-7FAB-43DA-9A3D-088C82857CC7}" type="slidenum">
              <a:rPr lang="ru-RU" smtClean="0"/>
              <a:pPr/>
              <a:t>10</a:t>
            </a:fld>
            <a:r>
              <a:rPr lang="en-US" dirty="0" smtClean="0"/>
              <a:t> / 21</a:t>
            </a:r>
            <a:endParaRPr lang="ru-RU" dirty="0"/>
          </a:p>
        </p:txBody>
      </p:sp>
      <p:sp>
        <p:nvSpPr>
          <p:cNvPr id="5" name="Oval 4"/>
          <p:cNvSpPr/>
          <p:nvPr/>
        </p:nvSpPr>
        <p:spPr>
          <a:xfrm>
            <a:off x="2505472" y="4229646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Oval 5"/>
          <p:cNvSpPr/>
          <p:nvPr/>
        </p:nvSpPr>
        <p:spPr>
          <a:xfrm>
            <a:off x="3585592" y="401362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809728" y="473370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Oval 7"/>
          <p:cNvSpPr/>
          <p:nvPr/>
        </p:nvSpPr>
        <p:spPr>
          <a:xfrm>
            <a:off x="2937520" y="4805710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Oval 8"/>
          <p:cNvSpPr/>
          <p:nvPr/>
        </p:nvSpPr>
        <p:spPr>
          <a:xfrm>
            <a:off x="4305672" y="545378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Oval 9"/>
          <p:cNvSpPr/>
          <p:nvPr/>
        </p:nvSpPr>
        <p:spPr>
          <a:xfrm>
            <a:off x="1929408" y="545378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val 10"/>
          <p:cNvSpPr/>
          <p:nvPr/>
        </p:nvSpPr>
        <p:spPr>
          <a:xfrm>
            <a:off x="3009528" y="5597798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Oval 11"/>
          <p:cNvSpPr/>
          <p:nvPr/>
        </p:nvSpPr>
        <p:spPr>
          <a:xfrm>
            <a:off x="3801616" y="4805710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Oval 12"/>
          <p:cNvSpPr/>
          <p:nvPr/>
        </p:nvSpPr>
        <p:spPr>
          <a:xfrm>
            <a:off x="5457800" y="509374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Oval 13"/>
          <p:cNvSpPr/>
          <p:nvPr/>
        </p:nvSpPr>
        <p:spPr>
          <a:xfrm>
            <a:off x="5601816" y="5957838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Oval 14"/>
          <p:cNvSpPr/>
          <p:nvPr/>
        </p:nvSpPr>
        <p:spPr>
          <a:xfrm>
            <a:off x="6537920" y="509374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Oval 15"/>
          <p:cNvSpPr/>
          <p:nvPr/>
        </p:nvSpPr>
        <p:spPr>
          <a:xfrm>
            <a:off x="5889848" y="4157638"/>
            <a:ext cx="338336" cy="33833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Oval 16"/>
          <p:cNvSpPr/>
          <p:nvPr/>
        </p:nvSpPr>
        <p:spPr>
          <a:xfrm>
            <a:off x="3873624" y="6317878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Straight Arrow Connector 17"/>
          <p:cNvCxnSpPr>
            <a:stCxn id="5" idx="7"/>
            <a:endCxn id="6" idx="2"/>
          </p:cNvCxnSpPr>
          <p:nvPr/>
        </p:nvCxnSpPr>
        <p:spPr>
          <a:xfrm flipV="1">
            <a:off x="2794260" y="4182790"/>
            <a:ext cx="791332" cy="9640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" idx="5"/>
            <a:endCxn id="8" idx="1"/>
          </p:cNvCxnSpPr>
          <p:nvPr/>
        </p:nvCxnSpPr>
        <p:spPr>
          <a:xfrm>
            <a:off x="2794260" y="4518434"/>
            <a:ext cx="192808" cy="33682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5" idx="3"/>
            <a:endCxn id="10" idx="0"/>
          </p:cNvCxnSpPr>
          <p:nvPr/>
        </p:nvCxnSpPr>
        <p:spPr>
          <a:xfrm flipH="1">
            <a:off x="2098576" y="4518434"/>
            <a:ext cx="456444" cy="93534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7"/>
            <a:endCxn id="6" idx="3"/>
          </p:cNvCxnSpPr>
          <p:nvPr/>
        </p:nvCxnSpPr>
        <p:spPr>
          <a:xfrm flipV="1">
            <a:off x="3226308" y="4302410"/>
            <a:ext cx="408832" cy="55284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6"/>
            <a:endCxn id="12" idx="2"/>
          </p:cNvCxnSpPr>
          <p:nvPr/>
        </p:nvCxnSpPr>
        <p:spPr>
          <a:xfrm>
            <a:off x="3275856" y="4974878"/>
            <a:ext cx="525760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0" idx="6"/>
            <a:endCxn id="11" idx="2"/>
          </p:cNvCxnSpPr>
          <p:nvPr/>
        </p:nvCxnSpPr>
        <p:spPr>
          <a:xfrm>
            <a:off x="2267744" y="5622950"/>
            <a:ext cx="741784" cy="14401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8" idx="4"/>
            <a:endCxn id="11" idx="0"/>
          </p:cNvCxnSpPr>
          <p:nvPr/>
        </p:nvCxnSpPr>
        <p:spPr>
          <a:xfrm>
            <a:off x="3106688" y="5144046"/>
            <a:ext cx="72008" cy="45375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2" idx="6"/>
            <a:endCxn id="7" idx="2"/>
          </p:cNvCxnSpPr>
          <p:nvPr/>
        </p:nvCxnSpPr>
        <p:spPr>
          <a:xfrm flipV="1">
            <a:off x="4139952" y="4902870"/>
            <a:ext cx="669776" cy="7200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6" idx="6"/>
            <a:endCxn id="16" idx="1"/>
          </p:cNvCxnSpPr>
          <p:nvPr/>
        </p:nvCxnSpPr>
        <p:spPr>
          <a:xfrm>
            <a:off x="3923928" y="4182790"/>
            <a:ext cx="2015468" cy="2439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7" idx="5"/>
            <a:endCxn id="13" idx="1"/>
          </p:cNvCxnSpPr>
          <p:nvPr/>
        </p:nvCxnSpPr>
        <p:spPr>
          <a:xfrm>
            <a:off x="5098516" y="5022490"/>
            <a:ext cx="408832" cy="12080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1" idx="5"/>
            <a:endCxn id="17" idx="1"/>
          </p:cNvCxnSpPr>
          <p:nvPr/>
        </p:nvCxnSpPr>
        <p:spPr>
          <a:xfrm>
            <a:off x="3298316" y="5886586"/>
            <a:ext cx="624856" cy="48084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7" idx="0"/>
            <a:endCxn id="12" idx="4"/>
          </p:cNvCxnSpPr>
          <p:nvPr/>
        </p:nvCxnSpPr>
        <p:spPr>
          <a:xfrm flipH="1" flipV="1">
            <a:off x="3970784" y="5144046"/>
            <a:ext cx="72008" cy="117383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2" idx="5"/>
            <a:endCxn id="9" idx="1"/>
          </p:cNvCxnSpPr>
          <p:nvPr/>
        </p:nvCxnSpPr>
        <p:spPr>
          <a:xfrm>
            <a:off x="4090404" y="5094498"/>
            <a:ext cx="264816" cy="40883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3" idx="6"/>
            <a:endCxn id="15" idx="2"/>
          </p:cNvCxnSpPr>
          <p:nvPr/>
        </p:nvCxnSpPr>
        <p:spPr>
          <a:xfrm>
            <a:off x="5796136" y="5262910"/>
            <a:ext cx="741784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7" idx="6"/>
            <a:endCxn id="14" idx="2"/>
          </p:cNvCxnSpPr>
          <p:nvPr/>
        </p:nvCxnSpPr>
        <p:spPr>
          <a:xfrm flipV="1">
            <a:off x="4211960" y="6127006"/>
            <a:ext cx="1389856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5"/>
            <a:endCxn id="14" idx="1"/>
          </p:cNvCxnSpPr>
          <p:nvPr/>
        </p:nvCxnSpPr>
        <p:spPr>
          <a:xfrm>
            <a:off x="4594460" y="5742570"/>
            <a:ext cx="1056904" cy="26481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7"/>
            <a:endCxn id="7" idx="3"/>
          </p:cNvCxnSpPr>
          <p:nvPr/>
        </p:nvCxnSpPr>
        <p:spPr>
          <a:xfrm flipV="1">
            <a:off x="4594460" y="5022490"/>
            <a:ext cx="264816" cy="48084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4" idx="0"/>
            <a:endCxn id="16" idx="4"/>
          </p:cNvCxnSpPr>
          <p:nvPr/>
        </p:nvCxnSpPr>
        <p:spPr>
          <a:xfrm flipV="1">
            <a:off x="5770984" y="4495974"/>
            <a:ext cx="288032" cy="146186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3" idx="3"/>
            <a:endCxn id="17" idx="7"/>
          </p:cNvCxnSpPr>
          <p:nvPr/>
        </p:nvCxnSpPr>
        <p:spPr>
          <a:xfrm flipH="1">
            <a:off x="4162412" y="5382530"/>
            <a:ext cx="1344936" cy="98489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5" idx="3"/>
            <a:endCxn id="14" idx="7"/>
          </p:cNvCxnSpPr>
          <p:nvPr/>
        </p:nvCxnSpPr>
        <p:spPr>
          <a:xfrm flipH="1">
            <a:off x="5890604" y="5382530"/>
            <a:ext cx="696864" cy="62485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7" idx="1"/>
            <a:endCxn id="5" idx="6"/>
          </p:cNvCxnSpPr>
          <p:nvPr/>
        </p:nvCxnSpPr>
        <p:spPr>
          <a:xfrm flipH="1" flipV="1">
            <a:off x="2843808" y="4398814"/>
            <a:ext cx="2015468" cy="38443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6" idx="3"/>
            <a:endCxn id="7" idx="7"/>
          </p:cNvCxnSpPr>
          <p:nvPr/>
        </p:nvCxnSpPr>
        <p:spPr>
          <a:xfrm flipH="1">
            <a:off x="5098516" y="4446426"/>
            <a:ext cx="840880" cy="33682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4808120" y="473370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0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5456192" y="509374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1600" dirty="0" smtClean="0">
                <a:solidFill>
                  <a:schemeClr val="tx1"/>
                </a:solidFill>
              </a:rPr>
              <a:t>00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2503864" y="4229646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1600" dirty="0" smtClean="0">
                <a:solidFill>
                  <a:schemeClr val="tx1"/>
                </a:solidFill>
              </a:rPr>
              <a:t>01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6540031" y="509374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1200" dirty="0" smtClean="0">
                <a:solidFill>
                  <a:schemeClr val="tx1"/>
                </a:solidFill>
              </a:rPr>
              <a:t>000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3870972" y="6317878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1200" dirty="0" smtClean="0">
                <a:solidFill>
                  <a:schemeClr val="tx1"/>
                </a:solidFill>
              </a:rPr>
              <a:t>001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3587703" y="401362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1200" dirty="0" smtClean="0">
                <a:solidFill>
                  <a:schemeClr val="tx1"/>
                </a:solidFill>
              </a:rPr>
              <a:t>010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1926756" y="545378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1200" dirty="0" smtClean="0">
                <a:solidFill>
                  <a:schemeClr val="tx1"/>
                </a:solidFill>
              </a:rPr>
              <a:t>012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939631" y="4805710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1200" dirty="0" smtClean="0">
                <a:solidFill>
                  <a:schemeClr val="tx1"/>
                </a:solidFill>
              </a:rPr>
              <a:t>011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5599164" y="5957838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900" dirty="0" smtClean="0">
                <a:solidFill>
                  <a:schemeClr val="tx1"/>
                </a:solidFill>
              </a:rPr>
              <a:t>000</a:t>
            </a:r>
            <a:r>
              <a:rPr lang="en-US" sz="900" dirty="0" smtClean="0">
                <a:solidFill>
                  <a:schemeClr val="tx1"/>
                </a:solidFill>
              </a:rPr>
              <a:t>0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3798964" y="4805710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900" dirty="0" smtClean="0">
                <a:solidFill>
                  <a:schemeClr val="tx1"/>
                </a:solidFill>
              </a:rPr>
              <a:t>00</a:t>
            </a:r>
            <a:r>
              <a:rPr lang="en-US" sz="900" dirty="0" smtClean="0">
                <a:solidFill>
                  <a:schemeClr val="tx1"/>
                </a:solidFill>
              </a:rPr>
              <a:t>11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3011639" y="5597798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900" dirty="0" smtClean="0">
                <a:solidFill>
                  <a:schemeClr val="tx1"/>
                </a:solidFill>
              </a:rPr>
              <a:t>0</a:t>
            </a:r>
            <a:r>
              <a:rPr lang="en-US" sz="900" dirty="0" smtClean="0">
                <a:solidFill>
                  <a:schemeClr val="tx1"/>
                </a:solidFill>
              </a:rPr>
              <a:t>120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4303020" y="545378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700" dirty="0" smtClean="0">
                <a:solidFill>
                  <a:schemeClr val="tx1"/>
                </a:solidFill>
              </a:rPr>
              <a:t>00</a:t>
            </a:r>
            <a:r>
              <a:rPr lang="en-US" sz="700" dirty="0" smtClean="0">
                <a:solidFill>
                  <a:schemeClr val="tx1"/>
                </a:solidFill>
              </a:rPr>
              <a:t>111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95736" y="4149080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01</a:t>
            </a:r>
            <a:endParaRPr lang="ru-RU" sz="2400" dirty="0"/>
          </a:p>
        </p:txBody>
      </p:sp>
      <p:sp>
        <p:nvSpPr>
          <p:cNvPr id="56" name="TextBox 55"/>
          <p:cNvSpPr txBox="1"/>
          <p:nvPr/>
        </p:nvSpPr>
        <p:spPr>
          <a:xfrm>
            <a:off x="1619672" y="5373216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01</a:t>
            </a:r>
            <a:endParaRPr lang="ru-RU" sz="2400" dirty="0"/>
          </a:p>
        </p:txBody>
      </p:sp>
      <p:sp>
        <p:nvSpPr>
          <p:cNvPr id="58" name="TextBox 57"/>
          <p:cNvSpPr txBox="1"/>
          <p:nvPr/>
        </p:nvSpPr>
        <p:spPr>
          <a:xfrm>
            <a:off x="2627784" y="4797152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01</a:t>
            </a:r>
            <a:endParaRPr lang="ru-RU" sz="2400" dirty="0"/>
          </a:p>
        </p:txBody>
      </p:sp>
      <p:pic>
        <p:nvPicPr>
          <p:cNvPr id="59" name="Picture 58" descr="message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3933056"/>
            <a:ext cx="279475" cy="279475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6228184" y="4077072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√01 - 00</a:t>
            </a:r>
            <a:endParaRPr lang="ru-RU" sz="2400" dirty="0"/>
          </a:p>
        </p:txBody>
      </p:sp>
      <p:sp>
        <p:nvSpPr>
          <p:cNvPr id="62" name="TextBox 61"/>
          <p:cNvSpPr txBox="1"/>
          <p:nvPr/>
        </p:nvSpPr>
        <p:spPr>
          <a:xfrm>
            <a:off x="2699792" y="5805264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01</a:t>
            </a:r>
            <a:endParaRPr lang="ru-RU" sz="2400" dirty="0"/>
          </a:p>
        </p:txBody>
      </p:sp>
      <p:sp>
        <p:nvSpPr>
          <p:cNvPr id="66" name="TextBox 65"/>
          <p:cNvSpPr txBox="1"/>
          <p:nvPr/>
        </p:nvSpPr>
        <p:spPr>
          <a:xfrm>
            <a:off x="3563888" y="4941168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01</a:t>
            </a:r>
            <a:endParaRPr lang="ru-RU" sz="2400" dirty="0"/>
          </a:p>
        </p:txBody>
      </p:sp>
      <p:sp>
        <p:nvSpPr>
          <p:cNvPr id="68" name="TextBox 67"/>
          <p:cNvSpPr txBox="1"/>
          <p:nvPr/>
        </p:nvSpPr>
        <p:spPr>
          <a:xfrm>
            <a:off x="5076056" y="4725144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01</a:t>
            </a:r>
            <a:endParaRPr lang="ru-RU" sz="2400" dirty="0"/>
          </a:p>
        </p:txBody>
      </p:sp>
      <p:sp>
        <p:nvSpPr>
          <p:cNvPr id="86" name="TextBox 85"/>
          <p:cNvSpPr txBox="1"/>
          <p:nvPr/>
        </p:nvSpPr>
        <p:spPr>
          <a:xfrm>
            <a:off x="3419872" y="3789040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01</a:t>
            </a:r>
            <a:endParaRPr lang="ru-RU" sz="2400" dirty="0"/>
          </a:p>
        </p:txBody>
      </p:sp>
      <p:pic>
        <p:nvPicPr>
          <p:cNvPr id="87" name="Picture 86" descr="message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4221088"/>
            <a:ext cx="288032" cy="288032"/>
          </a:xfrm>
          <a:prstGeom prst="rect">
            <a:avLst/>
          </a:prstGeom>
        </p:spPr>
      </p:pic>
      <p:pic>
        <p:nvPicPr>
          <p:cNvPr id="88" name="Picture 87" descr="message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4581128"/>
            <a:ext cx="288032" cy="288032"/>
          </a:xfrm>
          <a:prstGeom prst="rect">
            <a:avLst/>
          </a:prstGeom>
        </p:spPr>
      </p:pic>
      <p:pic>
        <p:nvPicPr>
          <p:cNvPr id="89" name="Picture 88" descr="message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4005064"/>
            <a:ext cx="279474" cy="279474"/>
          </a:xfrm>
          <a:prstGeom prst="rect">
            <a:avLst/>
          </a:prstGeom>
        </p:spPr>
      </p:pic>
      <p:pic>
        <p:nvPicPr>
          <p:cNvPr id="90" name="Picture 89" descr="message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3933056"/>
            <a:ext cx="279474" cy="279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21319 0.0004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07864 0.04213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11111E-6 L -0.2125 -0.0523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" y="-2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08716 -0.02037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" y="-1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21319 0.00046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 Completeness Check</a:t>
            </a:r>
            <a:endParaRPr lang="ru-R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US" b="1" dirty="0" smtClean="0"/>
              <a:t>Search root </a:t>
            </a:r>
            <a:r>
              <a:rPr lang="en-US" dirty="0" smtClean="0"/>
              <a:t>contains the number of arcs outgoing from initiator </a:t>
            </a:r>
          </a:p>
          <a:p>
            <a:r>
              <a:rPr lang="en-US" dirty="0" smtClean="0"/>
              <a:t>Each vertex (except root) </a:t>
            </a:r>
          </a:p>
          <a:p>
            <a:pPr lvl="1"/>
            <a:r>
              <a:rPr lang="en-US" dirty="0" smtClean="0"/>
              <a:t>sends </a:t>
            </a:r>
            <a:r>
              <a:rPr lang="en-US" b="1" dirty="0" smtClean="0"/>
              <a:t>Finish</a:t>
            </a:r>
            <a:r>
              <a:rPr lang="en-US" dirty="0" smtClean="0"/>
              <a:t> along each outgoing arc after getting </a:t>
            </a:r>
            <a:r>
              <a:rPr lang="en-US" b="1" dirty="0" smtClean="0"/>
              <a:t>Direct </a:t>
            </a:r>
            <a:r>
              <a:rPr lang="en-US" dirty="0" smtClean="0"/>
              <a:t>message</a:t>
            </a:r>
          </a:p>
          <a:p>
            <a:pPr lvl="1"/>
            <a:r>
              <a:rPr lang="en-US" dirty="0" smtClean="0"/>
              <a:t>before marking back arc maintains [incoming arcs counter] as the number of </a:t>
            </a:r>
            <a:r>
              <a:rPr lang="en-US" b="1" dirty="0" smtClean="0"/>
              <a:t>Finish</a:t>
            </a:r>
            <a:r>
              <a:rPr lang="en-US" dirty="0" smtClean="0"/>
              <a:t> messages get</a:t>
            </a:r>
          </a:p>
          <a:p>
            <a:pPr lvl="1"/>
            <a:r>
              <a:rPr lang="en-US" dirty="0" smtClean="0"/>
              <a:t>after marking back arc (sending </a:t>
            </a:r>
            <a:r>
              <a:rPr lang="en-US" b="1" dirty="0" smtClean="0"/>
              <a:t>Back</a:t>
            </a:r>
            <a:r>
              <a:rPr lang="en-US" dirty="0" smtClean="0"/>
              <a:t>) sends along back path </a:t>
            </a:r>
            <a:r>
              <a:rPr lang="en-US" b="1" dirty="0" smtClean="0"/>
              <a:t>Minus </a:t>
            </a:r>
            <a:r>
              <a:rPr lang="en-US" dirty="0" smtClean="0"/>
              <a:t>containing current value of [incoming arcs counter] (if &gt; 0)</a:t>
            </a:r>
          </a:p>
          <a:p>
            <a:pPr lvl="1"/>
            <a:r>
              <a:rPr lang="en-US" dirty="0" smtClean="0"/>
              <a:t>after marking back arc and getting </a:t>
            </a:r>
            <a:r>
              <a:rPr lang="en-US" b="1" dirty="0" smtClean="0"/>
              <a:t>Finish </a:t>
            </a:r>
            <a:r>
              <a:rPr lang="en-US" dirty="0" smtClean="0"/>
              <a:t>sends along back path </a:t>
            </a:r>
            <a:r>
              <a:rPr lang="en-US" b="1" dirty="0" smtClean="0"/>
              <a:t>Minus </a:t>
            </a:r>
            <a:r>
              <a:rPr lang="en-US" dirty="0" smtClean="0"/>
              <a:t>containing 1</a:t>
            </a:r>
          </a:p>
          <a:p>
            <a:pPr lvl="1"/>
            <a:r>
              <a:rPr lang="en-US" dirty="0" smtClean="0"/>
              <a:t>after getting </a:t>
            </a:r>
            <a:r>
              <a:rPr lang="en-US" b="1" dirty="0" smtClean="0"/>
              <a:t>Minus </a:t>
            </a:r>
            <a:r>
              <a:rPr lang="en-US" dirty="0" smtClean="0"/>
              <a:t>re-sends it along back path</a:t>
            </a:r>
          </a:p>
          <a:p>
            <a:r>
              <a:rPr lang="en-US" dirty="0" smtClean="0"/>
              <a:t>Root </a:t>
            </a:r>
          </a:p>
          <a:p>
            <a:pPr lvl="1"/>
            <a:r>
              <a:rPr lang="en-US" dirty="0" smtClean="0"/>
              <a:t>initializes [arcs counter] with the number of outgoing arcs</a:t>
            </a:r>
          </a:p>
          <a:p>
            <a:pPr lvl="1"/>
            <a:r>
              <a:rPr lang="en-US" dirty="0" smtClean="0"/>
              <a:t>after getting first </a:t>
            </a:r>
            <a:r>
              <a:rPr lang="en-US" b="1" dirty="0" smtClean="0"/>
              <a:t>Search root </a:t>
            </a:r>
            <a:r>
              <a:rPr lang="en-US" dirty="0" smtClean="0"/>
              <a:t>from certain initiator, increases [arcs counter] with the number contained</a:t>
            </a:r>
          </a:p>
          <a:p>
            <a:pPr lvl="1"/>
            <a:r>
              <a:rPr lang="en-US" dirty="0" smtClean="0"/>
              <a:t>sends </a:t>
            </a:r>
            <a:r>
              <a:rPr lang="en-US" b="1" dirty="0" smtClean="0"/>
              <a:t>Finish </a:t>
            </a:r>
            <a:r>
              <a:rPr lang="en-US" dirty="0" smtClean="0"/>
              <a:t>along each outgoing arc after </a:t>
            </a:r>
            <a:r>
              <a:rPr lang="en-US" b="1" dirty="0" smtClean="0"/>
              <a:t>Start </a:t>
            </a:r>
            <a:r>
              <a:rPr lang="en-US" dirty="0" smtClean="0"/>
              <a:t>message</a:t>
            </a:r>
          </a:p>
          <a:p>
            <a:pPr lvl="1"/>
            <a:r>
              <a:rPr lang="en-US" dirty="0" smtClean="0"/>
              <a:t>after getting </a:t>
            </a:r>
            <a:r>
              <a:rPr lang="en-US" b="1" dirty="0" smtClean="0"/>
              <a:t>Minus </a:t>
            </a:r>
            <a:r>
              <a:rPr lang="en-US" dirty="0" smtClean="0"/>
              <a:t>decreases [arcs counter] by its value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When [arcs counter] in root becomes 0, ST is complete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44FE-7FAB-43DA-9A3D-088C82857CC7}" type="slidenum">
              <a:rPr lang="ru-RU" smtClean="0"/>
              <a:pPr/>
              <a:t>11</a:t>
            </a:fld>
            <a:r>
              <a:rPr lang="en-US" dirty="0" smtClean="0"/>
              <a:t> / 21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Maintenance of Back Arcs Counters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Root</a:t>
            </a:r>
          </a:p>
          <a:p>
            <a:pPr lvl="1"/>
            <a:r>
              <a:rPr lang="en-US" dirty="0" smtClean="0"/>
              <a:t>initializes [not-root vertex counter] with the number of vectors got</a:t>
            </a:r>
          </a:p>
          <a:p>
            <a:pPr lvl="1"/>
            <a:r>
              <a:rPr lang="en-US" dirty="0" smtClean="0"/>
              <a:t>sends </a:t>
            </a:r>
            <a:r>
              <a:rPr lang="en-US" b="1" dirty="0" smtClean="0"/>
              <a:t>Start count</a:t>
            </a:r>
            <a:r>
              <a:rPr lang="en-US" dirty="0" smtClean="0"/>
              <a:t> along direct arcs after ST is complete</a:t>
            </a:r>
          </a:p>
          <a:p>
            <a:pPr lvl="1"/>
            <a:r>
              <a:rPr lang="en-US" dirty="0" smtClean="0"/>
              <a:t>decreases [not-root vertex counter] after getting </a:t>
            </a:r>
            <a:r>
              <a:rPr lang="en-US" b="1" dirty="0" smtClean="0"/>
              <a:t>Finish count</a:t>
            </a:r>
          </a:p>
          <a:p>
            <a:r>
              <a:rPr lang="en-US" dirty="0" smtClean="0"/>
              <a:t>Each vertex</a:t>
            </a:r>
          </a:p>
          <a:p>
            <a:pPr lvl="1"/>
            <a:r>
              <a:rPr lang="en-US" dirty="0" smtClean="0"/>
              <a:t>initializes incoming [back arcs counter] with 0</a:t>
            </a:r>
          </a:p>
          <a:p>
            <a:pPr lvl="1"/>
            <a:r>
              <a:rPr lang="en-US" dirty="0" smtClean="0"/>
              <a:t>(not root) after getting </a:t>
            </a:r>
            <a:r>
              <a:rPr lang="en-US" b="1" dirty="0" smtClean="0"/>
              <a:t>Start count</a:t>
            </a:r>
            <a:r>
              <a:rPr lang="en-US" dirty="0" smtClean="0"/>
              <a:t> re-sends it along direct arcs</a:t>
            </a:r>
          </a:p>
          <a:p>
            <a:pPr lvl="1"/>
            <a:r>
              <a:rPr lang="en-US" dirty="0" smtClean="0"/>
              <a:t>(not root) after getting </a:t>
            </a:r>
            <a:r>
              <a:rPr lang="en-US" b="1" dirty="0" smtClean="0"/>
              <a:t>Start count</a:t>
            </a:r>
            <a:r>
              <a:rPr lang="en-US" dirty="0" smtClean="0"/>
              <a:t> sends </a:t>
            </a:r>
            <a:r>
              <a:rPr lang="en-US" b="1" dirty="0" smtClean="0"/>
              <a:t>Finish count </a:t>
            </a:r>
            <a:r>
              <a:rPr lang="en-US" dirty="0" smtClean="0"/>
              <a:t>with initial flag along back arc</a:t>
            </a:r>
          </a:p>
          <a:p>
            <a:pPr lvl="1"/>
            <a:r>
              <a:rPr lang="en-US" dirty="0" smtClean="0"/>
              <a:t>after getting </a:t>
            </a:r>
            <a:r>
              <a:rPr lang="en-US" b="1" dirty="0" smtClean="0"/>
              <a:t>Finish count </a:t>
            </a:r>
            <a:r>
              <a:rPr lang="en-US" dirty="0" smtClean="0"/>
              <a:t>with initial flag increases [back arcs counter] by 1 and sends </a:t>
            </a:r>
            <a:r>
              <a:rPr lang="en-US" b="1" dirty="0" smtClean="0"/>
              <a:t>Finish count </a:t>
            </a:r>
            <a:r>
              <a:rPr lang="en-US" dirty="0" smtClean="0"/>
              <a:t>without initial flag along back arc </a:t>
            </a:r>
          </a:p>
          <a:p>
            <a:pPr lvl="1"/>
            <a:r>
              <a:rPr lang="en-US" dirty="0" smtClean="0"/>
              <a:t>after getting </a:t>
            </a:r>
            <a:r>
              <a:rPr lang="en-US" b="1" dirty="0" smtClean="0"/>
              <a:t>Finish count </a:t>
            </a:r>
            <a:r>
              <a:rPr lang="en-US" dirty="0" smtClean="0"/>
              <a:t>without initial flag re-sends it along back arc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When [not-root vertex counter] becomes 0</a:t>
            </a:r>
          </a:p>
          <a:p>
            <a:pPr lvl="1"/>
            <a:r>
              <a:rPr lang="en-US" dirty="0" smtClean="0"/>
              <a:t>ST is complete, direct and back arcs are marked in all vertices</a:t>
            </a:r>
          </a:p>
          <a:p>
            <a:pPr lvl="1"/>
            <a:r>
              <a:rPr lang="en-US" dirty="0" smtClean="0"/>
              <a:t>[back arcs counter] in each vertex contains correct number of incoming back arcs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44FE-7FAB-43DA-9A3D-088C82857CC7}" type="slidenum">
              <a:rPr lang="ru-RU" smtClean="0"/>
              <a:pPr/>
              <a:t>12</a:t>
            </a:fld>
            <a:r>
              <a:rPr lang="en-US" dirty="0" smtClean="0"/>
              <a:t> / 21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Efficiency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Outgoing arc number in a vertex can be recorded with log(s) bits</a:t>
            </a:r>
          </a:p>
          <a:p>
            <a:r>
              <a:rPr lang="en-US" dirty="0" smtClean="0"/>
              <a:t>Path vector can contain O(D) arc numbers </a:t>
            </a:r>
          </a:p>
          <a:p>
            <a:r>
              <a:rPr lang="en-US" dirty="0" smtClean="0"/>
              <a:t>Messages can contain numbers and two path vectors</a:t>
            </a:r>
            <a:br>
              <a:rPr lang="en-US" dirty="0" smtClean="0"/>
            </a:br>
            <a:r>
              <a:rPr lang="en-US" dirty="0" smtClean="0">
                <a:sym typeface="Symbol"/>
              </a:rPr>
              <a:t> message size is O(</a:t>
            </a:r>
            <a:r>
              <a:rPr lang="en-US" dirty="0" err="1" smtClean="0">
                <a:sym typeface="Symbol"/>
              </a:rPr>
              <a:t>Dlog</a:t>
            </a:r>
            <a:r>
              <a:rPr lang="en-US" dirty="0" smtClean="0">
                <a:sym typeface="Symbol"/>
              </a:rPr>
              <a:t>(s))</a:t>
            </a:r>
            <a:br>
              <a:rPr lang="en-US" dirty="0" smtClean="0">
                <a:sym typeface="Symbol"/>
              </a:rPr>
            </a:br>
            <a:endParaRPr lang="en-US" dirty="0" smtClean="0">
              <a:sym typeface="Symbol"/>
            </a:endParaRPr>
          </a:p>
          <a:p>
            <a:r>
              <a:rPr lang="en-US" dirty="0" smtClean="0">
                <a:sym typeface="Symbol"/>
              </a:rPr>
              <a:t>Vertex automaton stores counters and list of vertex ids, each O(</a:t>
            </a:r>
            <a:r>
              <a:rPr lang="en-US" dirty="0" err="1" smtClean="0">
                <a:sym typeface="Symbol"/>
              </a:rPr>
              <a:t>Dlog</a:t>
            </a:r>
            <a:r>
              <a:rPr lang="en-US" dirty="0" smtClean="0">
                <a:sym typeface="Symbol"/>
              </a:rPr>
              <a:t>(s)) </a:t>
            </a:r>
          </a:p>
          <a:p>
            <a:pPr>
              <a:buNone/>
            </a:pPr>
            <a:r>
              <a:rPr lang="en-US" dirty="0" smtClean="0">
                <a:sym typeface="Symbol"/>
              </a:rPr>
              <a:t>	 automaton memory is O(</a:t>
            </a:r>
            <a:r>
              <a:rPr lang="en-US" dirty="0" err="1" smtClean="0">
                <a:sym typeface="Symbol"/>
              </a:rPr>
              <a:t>NDlog</a:t>
            </a:r>
            <a:r>
              <a:rPr lang="en-US" dirty="0" smtClean="0">
                <a:sym typeface="Symbol"/>
              </a:rPr>
              <a:t>(s))</a:t>
            </a:r>
            <a:br>
              <a:rPr lang="en-US" dirty="0" smtClean="0">
                <a:sym typeface="Symbol"/>
              </a:rPr>
            </a:br>
            <a:endParaRPr lang="en-US" dirty="0" smtClean="0">
              <a:sym typeface="Symbol"/>
            </a:endParaRPr>
          </a:p>
          <a:p>
            <a:r>
              <a:rPr lang="en-US" b="1" dirty="0" smtClean="0">
                <a:sym typeface="Symbol"/>
              </a:rPr>
              <a:t>Start</a:t>
            </a:r>
            <a:r>
              <a:rPr lang="en-US" dirty="0" smtClean="0">
                <a:sym typeface="Symbol"/>
              </a:rPr>
              <a:t>, </a:t>
            </a:r>
            <a:r>
              <a:rPr lang="en-US" b="1" dirty="0" smtClean="0">
                <a:sym typeface="Symbol"/>
              </a:rPr>
              <a:t>Back</a:t>
            </a:r>
            <a:r>
              <a:rPr lang="en-US" dirty="0" smtClean="0">
                <a:sym typeface="Symbol"/>
              </a:rPr>
              <a:t>, </a:t>
            </a:r>
            <a:r>
              <a:rPr lang="en-US" b="1" dirty="0" smtClean="0">
                <a:sym typeface="Symbol"/>
              </a:rPr>
              <a:t>Finish</a:t>
            </a:r>
            <a:r>
              <a:rPr lang="en-US" dirty="0" smtClean="0">
                <a:sym typeface="Symbol"/>
              </a:rPr>
              <a:t>, </a:t>
            </a:r>
            <a:r>
              <a:rPr lang="en-US" b="1" dirty="0" smtClean="0">
                <a:sym typeface="Symbol"/>
              </a:rPr>
              <a:t>Minus</a:t>
            </a:r>
            <a:r>
              <a:rPr lang="en-US" dirty="0" smtClean="0">
                <a:sym typeface="Symbol"/>
              </a:rPr>
              <a:t>, </a:t>
            </a:r>
            <a:r>
              <a:rPr lang="en-US" b="1" dirty="0" smtClean="0">
                <a:sym typeface="Symbol"/>
              </a:rPr>
              <a:t>Start count</a:t>
            </a:r>
            <a:r>
              <a:rPr lang="en-US" dirty="0" smtClean="0">
                <a:sym typeface="Symbol"/>
              </a:rPr>
              <a:t>, </a:t>
            </a:r>
            <a:r>
              <a:rPr lang="en-US" b="1" dirty="0" smtClean="0">
                <a:sym typeface="Symbol"/>
              </a:rPr>
              <a:t>Finish count </a:t>
            </a:r>
            <a:r>
              <a:rPr lang="en-US" dirty="0" smtClean="0">
                <a:sym typeface="Symbol"/>
              </a:rPr>
              <a:t>messages can be processed at most in 2D operations each</a:t>
            </a:r>
          </a:p>
          <a:p>
            <a:r>
              <a:rPr lang="en-US" b="1" dirty="0" smtClean="0">
                <a:sym typeface="Symbol"/>
              </a:rPr>
              <a:t>Search root </a:t>
            </a:r>
            <a:r>
              <a:rPr lang="en-US" dirty="0" smtClean="0">
                <a:sym typeface="Symbol"/>
              </a:rPr>
              <a:t>and </a:t>
            </a:r>
            <a:r>
              <a:rPr lang="en-US" b="1" dirty="0" smtClean="0">
                <a:sym typeface="Symbol"/>
              </a:rPr>
              <a:t>Direct </a:t>
            </a:r>
            <a:r>
              <a:rPr lang="en-US" dirty="0" smtClean="0">
                <a:sym typeface="Symbol"/>
              </a:rPr>
              <a:t>messages require at most 2N/k+4D+2 operations (not trivial)</a:t>
            </a:r>
          </a:p>
          <a:p>
            <a:r>
              <a:rPr lang="en-US" dirty="0" smtClean="0">
                <a:sym typeface="Symbol"/>
              </a:rPr>
              <a:t> algorithm worst case working time bound is O(N/</a:t>
            </a:r>
            <a:r>
              <a:rPr lang="en-US" dirty="0" err="1" smtClean="0">
                <a:sym typeface="Symbol"/>
              </a:rPr>
              <a:t>k+D</a:t>
            </a:r>
            <a:r>
              <a:rPr lang="en-US" dirty="0" smtClean="0">
                <a:sym typeface="Symbol"/>
              </a:rPr>
              <a:t>)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44FE-7FAB-43DA-9A3D-088C82857CC7}" type="slidenum">
              <a:rPr lang="ru-RU" smtClean="0"/>
              <a:pPr/>
              <a:t>13</a:t>
            </a:fld>
            <a:r>
              <a:rPr lang="en-US" dirty="0" smtClean="0"/>
              <a:t> / 21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Part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44FE-7FAB-43DA-9A3D-088C82857CC7}" type="slidenum">
              <a:rPr lang="ru-RU" smtClean="0"/>
              <a:pPr/>
              <a:t>14</a:t>
            </a:fld>
            <a:r>
              <a:rPr lang="en-US" dirty="0" smtClean="0"/>
              <a:t> / 21</a:t>
            </a:r>
            <a:endParaRPr lang="ru-RU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000" b="1" dirty="0"/>
              <a:t>Parallel </a:t>
            </a:r>
            <a:r>
              <a:rPr lang="en-US" sz="4000" b="1" dirty="0" smtClean="0"/>
              <a:t>Calculations </a:t>
            </a:r>
            <a:r>
              <a:rPr lang="en-US" sz="4000" b="1" dirty="0"/>
              <a:t>by </a:t>
            </a:r>
            <a:r>
              <a:rPr lang="en-US" sz="4000" b="1" dirty="0" smtClean="0"/>
              <a:t>Automata </a:t>
            </a:r>
            <a:r>
              <a:rPr lang="en-US" sz="4000" b="1" dirty="0"/>
              <a:t>on </a:t>
            </a:r>
            <a:r>
              <a:rPr lang="en-US" sz="4000" b="1" dirty="0" smtClean="0"/>
              <a:t>Direct </a:t>
            </a:r>
            <a:r>
              <a:rPr lang="en-US" sz="4000" b="1" dirty="0"/>
              <a:t>and </a:t>
            </a:r>
            <a:r>
              <a:rPr lang="en-US" sz="4000" b="1" dirty="0" smtClean="0"/>
              <a:t>Back Spanning Trees </a:t>
            </a:r>
            <a:r>
              <a:rPr lang="en-US" sz="4000" b="1" dirty="0"/>
              <a:t>of a </a:t>
            </a:r>
            <a:r>
              <a:rPr lang="en-US" sz="4000" b="1" dirty="0" smtClean="0"/>
              <a:t>Graph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371600" y="3886200"/>
            <a:ext cx="6400800" cy="2207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Igor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Burdonov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Alexander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Kossatchev</a:t>
            </a:r>
            <a:endParaRPr lang="en-US" sz="3200" dirty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Victor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Kuliamin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 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Compute some function of values stored in vertices of a large graph</a:t>
            </a:r>
          </a:p>
          <a:p>
            <a:r>
              <a:rPr lang="en-US" dirty="0" smtClean="0"/>
              <a:t>Use parallelism  </a:t>
            </a:r>
            <a:br>
              <a:rPr lang="en-US" dirty="0" smtClean="0"/>
            </a:br>
            <a:endParaRPr lang="en-US" dirty="0" smtClean="0"/>
          </a:p>
          <a:p>
            <a:pPr>
              <a:buNone/>
            </a:pPr>
            <a:r>
              <a:rPr lang="en-US" dirty="0" smtClean="0"/>
              <a:t>Given</a:t>
            </a:r>
            <a:r>
              <a:rPr lang="en-US" dirty="0" smtClean="0">
                <a:sym typeface="Symbol"/>
              </a:rPr>
              <a:t> directed graph G = &lt;V, E&gt;, </a:t>
            </a:r>
            <a:r>
              <a:rPr lang="en-US" dirty="0" smtClean="0"/>
              <a:t>f : V </a:t>
            </a:r>
            <a:r>
              <a:rPr lang="en-US" dirty="0" smtClean="0">
                <a:sym typeface="Symbol"/>
              </a:rPr>
              <a:t> A</a:t>
            </a:r>
          </a:p>
          <a:p>
            <a:pPr>
              <a:buNone/>
            </a:pPr>
            <a:r>
              <a:rPr lang="en-US" dirty="0" smtClean="0">
                <a:sym typeface="Symbol"/>
              </a:rPr>
              <a:t>Compute function F of </a:t>
            </a:r>
            <a:r>
              <a:rPr lang="en-US" dirty="0" err="1" smtClean="0">
                <a:sym typeface="Symbol"/>
              </a:rPr>
              <a:t>multiset</a:t>
            </a:r>
            <a:r>
              <a:rPr lang="en-US" dirty="0" smtClean="0">
                <a:sym typeface="Symbol"/>
              </a:rPr>
              <a:t> of f values F(f&lt;V&gt;)</a:t>
            </a:r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Example</a:t>
            </a:r>
          </a:p>
          <a:p>
            <a:r>
              <a:rPr lang="en-US" dirty="0" smtClean="0"/>
              <a:t>Summarize notes on car brands on BBC site</a:t>
            </a:r>
            <a:br>
              <a:rPr lang="en-US" dirty="0" smtClean="0"/>
            </a:br>
            <a:r>
              <a:rPr lang="en-US" dirty="0" smtClean="0"/>
              <a:t>f : [page] </a:t>
            </a:r>
            <a:r>
              <a:rPr lang="en-US" dirty="0" smtClean="0">
                <a:sym typeface="Symbol"/>
              </a:rPr>
              <a:t> ([brand]  [number])</a:t>
            </a:r>
            <a:r>
              <a:rPr lang="en-US" dirty="0" smtClean="0"/>
              <a:t>  </a:t>
            </a:r>
            <a:br>
              <a:rPr lang="en-US" dirty="0" smtClean="0"/>
            </a:br>
            <a:r>
              <a:rPr lang="en-US" dirty="0" smtClean="0"/>
              <a:t>need to compute some F(</a:t>
            </a:r>
            <a:r>
              <a:rPr lang="en-US" dirty="0" err="1" smtClean="0"/>
              <a:t>multiset</a:t>
            </a:r>
            <a:r>
              <a:rPr lang="en-US" dirty="0" smtClean="0"/>
              <a:t> of maps)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44FE-7FAB-43DA-9A3D-088C82857CC7}" type="slidenum">
              <a:rPr lang="ru-RU" smtClean="0"/>
              <a:pPr/>
              <a:t>15</a:t>
            </a:fld>
            <a:r>
              <a:rPr lang="en-US" dirty="0" smtClean="0"/>
              <a:t> / 21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Aggregate Functions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X – base set, X</a:t>
            </a:r>
            <a:r>
              <a:rPr lang="en-US" baseline="30000" dirty="0" smtClean="0"/>
              <a:t>#</a:t>
            </a:r>
            <a:r>
              <a:rPr lang="en-US" dirty="0" smtClean="0"/>
              <a:t> - all finite </a:t>
            </a:r>
            <a:r>
              <a:rPr lang="en-US" dirty="0" err="1" smtClean="0"/>
              <a:t>multisets</a:t>
            </a:r>
            <a:r>
              <a:rPr lang="en-US" dirty="0" smtClean="0"/>
              <a:t> of X elements </a:t>
            </a:r>
          </a:p>
          <a:p>
            <a:r>
              <a:rPr lang="en-US" dirty="0" smtClean="0"/>
              <a:t>Function g : X</a:t>
            </a:r>
            <a:r>
              <a:rPr lang="en-US" baseline="30000" dirty="0" smtClean="0"/>
              <a:t>#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 A is </a:t>
            </a:r>
            <a:r>
              <a:rPr lang="en-US" b="1" i="1" dirty="0" smtClean="0">
                <a:sym typeface="Symbol"/>
              </a:rPr>
              <a:t>aggregate</a:t>
            </a:r>
            <a:r>
              <a:rPr lang="en-US" dirty="0" smtClean="0">
                <a:sym typeface="Symbol"/>
              </a:rPr>
              <a:t>  </a:t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>e:AA  A </a:t>
            </a:r>
            <a:r>
              <a:rPr lang="en-US" dirty="0" err="1" smtClean="0">
                <a:sym typeface="Symbol"/>
              </a:rPr>
              <a:t>a,b</a:t>
            </a:r>
            <a:r>
              <a:rPr lang="en-US" dirty="0" err="1" smtClean="0"/>
              <a:t>X</a:t>
            </a:r>
            <a:r>
              <a:rPr lang="en-US" baseline="30000" dirty="0" smtClean="0"/>
              <a:t>#</a:t>
            </a:r>
            <a:r>
              <a:rPr lang="en-US" dirty="0" smtClean="0">
                <a:sym typeface="Symbol"/>
              </a:rPr>
              <a:t>  g(</a:t>
            </a:r>
            <a:r>
              <a:rPr lang="en-US" dirty="0" err="1" smtClean="0">
                <a:sym typeface="Symbol"/>
              </a:rPr>
              <a:t>ab</a:t>
            </a:r>
            <a:r>
              <a:rPr lang="en-US" dirty="0" smtClean="0">
                <a:sym typeface="Symbol"/>
              </a:rPr>
              <a:t>) = e(g(a),g(b))</a:t>
            </a:r>
            <a:br>
              <a:rPr lang="en-US" dirty="0" smtClean="0">
                <a:sym typeface="Symbol"/>
              </a:rPr>
            </a:br>
            <a:endParaRPr lang="en-US" dirty="0" smtClean="0"/>
          </a:p>
          <a:p>
            <a:r>
              <a:rPr lang="en-US" dirty="0" smtClean="0">
                <a:sym typeface="Symbol"/>
              </a:rPr>
              <a:t> : {a</a:t>
            </a:r>
            <a:r>
              <a:rPr lang="en-US" baseline="-25000" dirty="0" smtClean="0">
                <a:sym typeface="Symbol"/>
              </a:rPr>
              <a:t>1</a:t>
            </a:r>
            <a:r>
              <a:rPr lang="en-US" dirty="0" smtClean="0">
                <a:sym typeface="Symbol"/>
              </a:rPr>
              <a:t>,…a</a:t>
            </a:r>
            <a:r>
              <a:rPr lang="en-US" baseline="-25000" dirty="0" smtClean="0">
                <a:sym typeface="Symbol"/>
              </a:rPr>
              <a:t>n</a:t>
            </a:r>
            <a:r>
              <a:rPr lang="en-US" dirty="0" smtClean="0">
                <a:sym typeface="Symbol"/>
              </a:rPr>
              <a:t>} </a:t>
            </a:r>
            <a:r>
              <a:rPr lang="en-US" dirty="0" smtClean="0">
                <a:latin typeface="Arial Unicode MS"/>
                <a:ea typeface="Arial Unicode MS"/>
                <a:cs typeface="Arial Unicode MS"/>
                <a:sym typeface="Symbol"/>
              </a:rPr>
              <a:t>↦ </a:t>
            </a:r>
            <a:r>
              <a:rPr lang="en-US" dirty="0" smtClean="0">
                <a:sym typeface="Symbol"/>
              </a:rPr>
              <a:t></a:t>
            </a:r>
            <a:r>
              <a:rPr lang="en-US" baseline="-25000" dirty="0" err="1" smtClean="0">
                <a:sym typeface="Symbol"/>
              </a:rPr>
              <a:t>i</a:t>
            </a:r>
            <a:r>
              <a:rPr lang="en-US" baseline="-25000" dirty="0" smtClean="0">
                <a:sym typeface="Symbol"/>
              </a:rPr>
              <a:t>=1..n</a:t>
            </a:r>
            <a:r>
              <a:rPr lang="en-US" dirty="0" smtClean="0">
                <a:sym typeface="Symbol"/>
              </a:rPr>
              <a:t>a</a:t>
            </a:r>
            <a:r>
              <a:rPr lang="en-US" baseline="-25000" dirty="0" smtClean="0">
                <a:sym typeface="Symbol"/>
              </a:rPr>
              <a:t>i</a:t>
            </a:r>
            <a:r>
              <a:rPr lang="en-US" dirty="0" smtClean="0">
                <a:sym typeface="Symbol"/>
              </a:rPr>
              <a:t>    [e = +] </a:t>
            </a:r>
          </a:p>
          <a:p>
            <a:pPr>
              <a:buNone/>
            </a:pPr>
            <a:r>
              <a:rPr lang="en-US" dirty="0" smtClean="0">
                <a:sym typeface="Symbol"/>
              </a:rPr>
              <a:t>	min : {a</a:t>
            </a:r>
            <a:r>
              <a:rPr lang="en-US" baseline="-25000" dirty="0" smtClean="0">
                <a:sym typeface="Symbol"/>
              </a:rPr>
              <a:t>1</a:t>
            </a:r>
            <a:r>
              <a:rPr lang="en-US" dirty="0" smtClean="0">
                <a:sym typeface="Symbol"/>
              </a:rPr>
              <a:t>,…a</a:t>
            </a:r>
            <a:r>
              <a:rPr lang="en-US" baseline="-25000" dirty="0" smtClean="0">
                <a:sym typeface="Symbol"/>
              </a:rPr>
              <a:t>n</a:t>
            </a:r>
            <a:r>
              <a:rPr lang="en-US" dirty="0" smtClean="0">
                <a:sym typeface="Symbol"/>
              </a:rPr>
              <a:t>} </a:t>
            </a:r>
            <a:r>
              <a:rPr lang="en-US" dirty="0" smtClean="0">
                <a:latin typeface="Arial Unicode MS"/>
                <a:ea typeface="Arial Unicode MS"/>
                <a:cs typeface="Arial Unicode MS"/>
                <a:sym typeface="Symbol"/>
              </a:rPr>
              <a:t>↦ </a:t>
            </a:r>
            <a:r>
              <a:rPr lang="en-US" dirty="0" smtClean="0">
                <a:sym typeface="Symbol"/>
              </a:rPr>
              <a:t>min</a:t>
            </a:r>
            <a:r>
              <a:rPr lang="en-US" baseline="-25000" dirty="0" smtClean="0">
                <a:sym typeface="Symbol"/>
              </a:rPr>
              <a:t>i=1..n</a:t>
            </a:r>
            <a:r>
              <a:rPr lang="en-US" dirty="0" smtClean="0">
                <a:sym typeface="Symbol"/>
              </a:rPr>
              <a:t>(</a:t>
            </a:r>
            <a:r>
              <a:rPr lang="en-US" dirty="0" err="1" smtClean="0">
                <a:sym typeface="Symbol"/>
              </a:rPr>
              <a:t>a</a:t>
            </a:r>
            <a:r>
              <a:rPr lang="en-US" baseline="-25000" dirty="0" err="1" smtClean="0">
                <a:sym typeface="Symbol"/>
              </a:rPr>
              <a:t>i</a:t>
            </a:r>
            <a:r>
              <a:rPr lang="en-US" dirty="0" smtClean="0"/>
              <a:t>)  [e = min]</a:t>
            </a:r>
          </a:p>
          <a:p>
            <a:pPr>
              <a:buNone/>
            </a:pPr>
            <a:r>
              <a:rPr lang="en-US" dirty="0" smtClean="0"/>
              <a:t>	Q : </a:t>
            </a:r>
            <a:r>
              <a:rPr lang="en-US" dirty="0" smtClean="0">
                <a:sym typeface="Symbol"/>
              </a:rPr>
              <a:t>{a</a:t>
            </a:r>
            <a:r>
              <a:rPr lang="en-US" baseline="-25000" dirty="0" smtClean="0">
                <a:sym typeface="Symbol"/>
              </a:rPr>
              <a:t>1</a:t>
            </a:r>
            <a:r>
              <a:rPr lang="en-US" dirty="0" smtClean="0">
                <a:sym typeface="Symbol"/>
              </a:rPr>
              <a:t>,…a</a:t>
            </a:r>
            <a:r>
              <a:rPr lang="en-US" baseline="-25000" dirty="0" smtClean="0">
                <a:sym typeface="Symbol"/>
              </a:rPr>
              <a:t>n</a:t>
            </a:r>
            <a:r>
              <a:rPr lang="en-US" dirty="0" smtClean="0">
                <a:sym typeface="Symbol"/>
              </a:rPr>
              <a:t>} </a:t>
            </a:r>
            <a:r>
              <a:rPr lang="en-US" dirty="0" smtClean="0">
                <a:latin typeface="Arial Unicode MS"/>
                <a:ea typeface="Arial Unicode MS"/>
                <a:cs typeface="Arial Unicode MS"/>
                <a:sym typeface="Symbol"/>
              </a:rPr>
              <a:t>↦ </a:t>
            </a:r>
            <a:r>
              <a:rPr lang="en-US" dirty="0" smtClean="0">
                <a:sym typeface="Symbol"/>
              </a:rPr>
              <a:t></a:t>
            </a:r>
            <a:r>
              <a:rPr lang="en-US" baseline="-25000" dirty="0" err="1" smtClean="0">
                <a:sym typeface="Symbol"/>
              </a:rPr>
              <a:t>i</a:t>
            </a:r>
            <a:r>
              <a:rPr lang="en-US" baseline="-25000" dirty="0" smtClean="0">
                <a:sym typeface="Symbol"/>
              </a:rPr>
              <a:t>=1..n</a:t>
            </a:r>
            <a:r>
              <a:rPr lang="en-US" dirty="0" smtClean="0">
                <a:sym typeface="Symbol"/>
              </a:rPr>
              <a:t>a</a:t>
            </a:r>
            <a:r>
              <a:rPr lang="en-US" baseline="-25000" dirty="0" smtClean="0">
                <a:sym typeface="Symbol"/>
              </a:rPr>
              <a:t>i</a:t>
            </a:r>
            <a:r>
              <a:rPr lang="en-US" baseline="30000" dirty="0" smtClean="0">
                <a:sym typeface="Symbol"/>
              </a:rPr>
              <a:t>2</a:t>
            </a:r>
            <a:r>
              <a:rPr lang="en-US" dirty="0" smtClean="0">
                <a:sym typeface="Symbol"/>
              </a:rPr>
              <a:t>   [e = +]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For an aggregate function</a:t>
            </a:r>
            <a:br>
              <a:rPr lang="en-US" dirty="0" smtClean="0"/>
            </a:br>
            <a:r>
              <a:rPr lang="en-US" dirty="0" smtClean="0">
                <a:sym typeface="Symbol"/>
              </a:rPr>
              <a:t> </a:t>
            </a:r>
            <a:r>
              <a:rPr lang="en-US" dirty="0" err="1" smtClean="0">
                <a:sym typeface="Symbol"/>
              </a:rPr>
              <a:t>r</a:t>
            </a:r>
            <a:r>
              <a:rPr lang="en-US" dirty="0" err="1" smtClean="0">
                <a:latin typeface="Arial Unicode MS"/>
                <a:ea typeface="Arial Unicode MS"/>
                <a:cs typeface="Arial Unicode MS"/>
                <a:sym typeface="Symbol"/>
              </a:rPr>
              <a:t>ℕ</a:t>
            </a:r>
            <a:r>
              <a:rPr lang="en-US" dirty="0" smtClean="0">
                <a:sym typeface="Symbol"/>
              </a:rPr>
              <a:t> </a:t>
            </a:r>
            <a:r>
              <a:rPr lang="en-US" dirty="0" err="1" smtClean="0">
                <a:sym typeface="Symbol"/>
              </a:rPr>
              <a:t>e</a:t>
            </a:r>
            <a:r>
              <a:rPr lang="en-US" baseline="-25000" dirty="0" err="1" smtClean="0">
                <a:sym typeface="Symbol"/>
              </a:rPr>
              <a:t>r</a:t>
            </a:r>
            <a:r>
              <a:rPr lang="en-US" dirty="0" err="1" smtClean="0">
                <a:sym typeface="Symbol"/>
              </a:rPr>
              <a:t>:A</a:t>
            </a:r>
            <a:r>
              <a:rPr lang="en-US" baseline="30000" dirty="0" err="1" smtClean="0">
                <a:sym typeface="Symbol"/>
              </a:rPr>
              <a:t>r</a:t>
            </a:r>
            <a:r>
              <a:rPr lang="en-US" baseline="30000" dirty="0" smtClean="0">
                <a:sym typeface="Symbol"/>
              </a:rPr>
              <a:t> </a:t>
            </a:r>
            <a:r>
              <a:rPr lang="en-US" dirty="0" smtClean="0">
                <a:sym typeface="Symbol"/>
              </a:rPr>
              <a:t> A a</a:t>
            </a:r>
            <a:r>
              <a:rPr lang="en-US" baseline="-25000" dirty="0" smtClean="0">
                <a:sym typeface="Symbol"/>
              </a:rPr>
              <a:t>1</a:t>
            </a:r>
            <a:r>
              <a:rPr lang="en-US" dirty="0" smtClean="0">
                <a:sym typeface="Symbol"/>
              </a:rPr>
              <a:t>,…,</a:t>
            </a:r>
            <a:r>
              <a:rPr lang="en-US" dirty="0" err="1" smtClean="0">
                <a:sym typeface="Symbol"/>
              </a:rPr>
              <a:t>a</a:t>
            </a:r>
            <a:r>
              <a:rPr lang="en-US" baseline="-25000" dirty="0" err="1" smtClean="0">
                <a:sym typeface="Symbol"/>
              </a:rPr>
              <a:t>r</a:t>
            </a:r>
            <a:r>
              <a:rPr lang="en-US" dirty="0" smtClean="0">
                <a:sym typeface="Symbol"/>
              </a:rPr>
              <a:t></a:t>
            </a:r>
            <a:r>
              <a:rPr lang="en-US" dirty="0" smtClean="0"/>
              <a:t> X</a:t>
            </a:r>
            <a:r>
              <a:rPr lang="en-US" baseline="30000" dirty="0" smtClean="0"/>
              <a:t>#</a:t>
            </a:r>
            <a:r>
              <a:rPr lang="en-US" dirty="0" smtClean="0">
                <a:sym typeface="Symbol"/>
              </a:rPr>
              <a:t>  g(</a:t>
            </a:r>
            <a:r>
              <a:rPr lang="en-US" dirty="0" err="1" smtClean="0">
                <a:sym typeface="Symbol"/>
              </a:rPr>
              <a:t>U</a:t>
            </a:r>
            <a:r>
              <a:rPr lang="en-US" baseline="-25000" dirty="0" err="1" smtClean="0">
                <a:sym typeface="Symbol"/>
              </a:rPr>
              <a:t>i</a:t>
            </a:r>
            <a:r>
              <a:rPr lang="en-US" baseline="-25000" dirty="0" smtClean="0">
                <a:sym typeface="Symbol"/>
              </a:rPr>
              <a:t>=1..r</a:t>
            </a:r>
            <a:r>
              <a:rPr lang="en-US" dirty="0" smtClean="0">
                <a:sym typeface="Symbol"/>
              </a:rPr>
              <a:t>a</a:t>
            </a:r>
            <a:r>
              <a:rPr lang="en-US" baseline="-25000" dirty="0" smtClean="0">
                <a:sym typeface="Symbol"/>
              </a:rPr>
              <a:t>i</a:t>
            </a:r>
            <a:r>
              <a:rPr lang="en-US" dirty="0" smtClean="0">
                <a:sym typeface="Symbol"/>
              </a:rPr>
              <a:t>) = </a:t>
            </a:r>
            <a:r>
              <a:rPr lang="en-US" dirty="0" err="1" smtClean="0">
                <a:sym typeface="Symbol"/>
              </a:rPr>
              <a:t>e</a:t>
            </a:r>
            <a:r>
              <a:rPr lang="en-US" baseline="-25000" dirty="0" err="1" smtClean="0">
                <a:sym typeface="Symbol"/>
              </a:rPr>
              <a:t>r</a:t>
            </a:r>
            <a:r>
              <a:rPr lang="en-US" dirty="0" smtClean="0">
                <a:sym typeface="Symbol"/>
              </a:rPr>
              <a:t>(g(a</a:t>
            </a:r>
            <a:r>
              <a:rPr lang="en-US" baseline="-25000" dirty="0" smtClean="0">
                <a:sym typeface="Symbol"/>
              </a:rPr>
              <a:t>1</a:t>
            </a:r>
            <a:r>
              <a:rPr lang="en-US" dirty="0" smtClean="0">
                <a:sym typeface="Symbol"/>
              </a:rPr>
              <a:t>),…,g(</a:t>
            </a:r>
            <a:r>
              <a:rPr lang="en-US" dirty="0" err="1" smtClean="0">
                <a:sym typeface="Symbol"/>
              </a:rPr>
              <a:t>a</a:t>
            </a:r>
            <a:r>
              <a:rPr lang="en-US" baseline="-25000" dirty="0" err="1" smtClean="0">
                <a:sym typeface="Symbol"/>
              </a:rPr>
              <a:t>r</a:t>
            </a:r>
            <a:r>
              <a:rPr lang="en-US" dirty="0" smtClean="0">
                <a:sym typeface="Symbol"/>
              </a:rPr>
              <a:t>))</a:t>
            </a:r>
            <a:br>
              <a:rPr lang="en-US" dirty="0" smtClean="0">
                <a:sym typeface="Symbol"/>
              </a:rPr>
            </a:br>
            <a:endParaRPr lang="en-US" dirty="0" smtClean="0"/>
          </a:p>
          <a:p>
            <a:r>
              <a:rPr lang="en-US" dirty="0" smtClean="0"/>
              <a:t>Criterion</a:t>
            </a:r>
            <a:br>
              <a:rPr lang="en-US" dirty="0" smtClean="0"/>
            </a:br>
            <a:r>
              <a:rPr lang="en-US" dirty="0" smtClean="0"/>
              <a:t> g : X</a:t>
            </a:r>
            <a:r>
              <a:rPr lang="en-US" baseline="30000" dirty="0" smtClean="0"/>
              <a:t>#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 A is aggregate  </a:t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></a:t>
            </a:r>
            <a:r>
              <a:rPr lang="en-US" dirty="0" err="1" smtClean="0">
                <a:sym typeface="Symbol"/>
              </a:rPr>
              <a:t>x</a:t>
            </a:r>
            <a:r>
              <a:rPr lang="en-US" dirty="0" err="1" smtClean="0"/>
              <a:t>X</a:t>
            </a:r>
            <a:r>
              <a:rPr lang="en-US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a,b</a:t>
            </a:r>
            <a:r>
              <a:rPr lang="en-US" dirty="0" err="1" smtClean="0"/>
              <a:t>X</a:t>
            </a:r>
            <a:r>
              <a:rPr lang="en-US" baseline="30000" dirty="0" smtClean="0"/>
              <a:t>#</a:t>
            </a:r>
            <a:r>
              <a:rPr lang="en-US" dirty="0" smtClean="0">
                <a:sym typeface="Symbol"/>
              </a:rPr>
              <a:t>  g(a)=g(b)  g(a{x}) = g(b{x})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44FE-7FAB-43DA-9A3D-088C82857CC7}" type="slidenum">
              <a:rPr lang="ru-RU" smtClean="0"/>
              <a:pPr/>
              <a:t>16</a:t>
            </a:fld>
            <a:r>
              <a:rPr lang="en-US" dirty="0" smtClean="0"/>
              <a:t> / 21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Aggregate Extension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506916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For a function F : X</a:t>
            </a:r>
            <a:r>
              <a:rPr lang="en-US" baseline="30000" dirty="0" smtClean="0"/>
              <a:t>#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 A </a:t>
            </a:r>
            <a:br>
              <a:rPr lang="en-US" dirty="0" smtClean="0">
                <a:sym typeface="Symbol"/>
              </a:rPr>
            </a:br>
            <a:r>
              <a:rPr lang="en-US" dirty="0" smtClean="0"/>
              <a:t>g : X</a:t>
            </a:r>
            <a:r>
              <a:rPr lang="en-US" baseline="30000" dirty="0" smtClean="0"/>
              <a:t>#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 B is </a:t>
            </a:r>
            <a:r>
              <a:rPr lang="en-US" b="1" i="1" dirty="0" smtClean="0">
                <a:sym typeface="Symbol"/>
              </a:rPr>
              <a:t>aggregate</a:t>
            </a:r>
            <a:r>
              <a:rPr lang="en-US" dirty="0" smtClean="0">
                <a:sym typeface="Symbol"/>
              </a:rPr>
              <a:t> </a:t>
            </a:r>
            <a:r>
              <a:rPr lang="en-US" b="1" i="1" dirty="0" smtClean="0">
                <a:sym typeface="Symbol"/>
              </a:rPr>
              <a:t>extension</a:t>
            </a:r>
            <a:r>
              <a:rPr lang="en-US" dirty="0" smtClean="0">
                <a:sym typeface="Symbol"/>
              </a:rPr>
              <a:t>  h:BA F = hg</a:t>
            </a:r>
          </a:p>
          <a:p>
            <a:pPr>
              <a:buNone/>
            </a:pPr>
            <a:r>
              <a:rPr lang="en-US" dirty="0" smtClean="0"/>
              <a:t>	g : X</a:t>
            </a:r>
            <a:r>
              <a:rPr lang="en-US" baseline="30000" dirty="0" smtClean="0"/>
              <a:t>#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 B is </a:t>
            </a:r>
            <a:r>
              <a:rPr lang="en-US" b="1" i="1" dirty="0" smtClean="0">
                <a:sym typeface="Symbol"/>
              </a:rPr>
              <a:t>minimal aggregate</a:t>
            </a:r>
            <a:r>
              <a:rPr lang="en-US" dirty="0" smtClean="0">
                <a:sym typeface="Symbol"/>
              </a:rPr>
              <a:t> </a:t>
            </a:r>
            <a:r>
              <a:rPr lang="en-US" b="1" i="1" dirty="0" smtClean="0">
                <a:sym typeface="Symbol"/>
              </a:rPr>
              <a:t>extension</a:t>
            </a:r>
            <a:r>
              <a:rPr lang="en-US" dirty="0" smtClean="0">
                <a:sym typeface="Symbol"/>
              </a:rPr>
              <a:t>  </a:t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>g’:</a:t>
            </a:r>
            <a:r>
              <a:rPr lang="en-US" dirty="0" smtClean="0"/>
              <a:t> X</a:t>
            </a:r>
            <a:r>
              <a:rPr lang="en-US" baseline="30000" dirty="0" smtClean="0"/>
              <a:t>#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 B’ [g’ is aggregate extension of F  j:B’B g = </a:t>
            </a:r>
            <a:r>
              <a:rPr lang="en-US" dirty="0" err="1" smtClean="0">
                <a:sym typeface="Symbol"/>
              </a:rPr>
              <a:t>jg</a:t>
            </a:r>
            <a:r>
              <a:rPr lang="en-US" dirty="0" smtClean="0">
                <a:sym typeface="Symbol"/>
              </a:rPr>
              <a:t>’]</a:t>
            </a:r>
            <a:br>
              <a:rPr lang="en-US" dirty="0" smtClean="0">
                <a:sym typeface="Symbol"/>
              </a:rPr>
            </a:br>
            <a:r>
              <a:rPr lang="en-US" sz="1500" dirty="0" smtClean="0">
                <a:sym typeface="Symbol"/>
              </a:rPr>
              <a:t> </a:t>
            </a:r>
          </a:p>
          <a:p>
            <a:r>
              <a:rPr lang="en-US" dirty="0" smtClean="0"/>
              <a:t>Minimal aggregate extension always exists and is unique up to isomorphism</a:t>
            </a:r>
            <a:br>
              <a:rPr lang="en-US" dirty="0" smtClean="0"/>
            </a:br>
            <a:r>
              <a:rPr lang="en-US" sz="1500" dirty="0" smtClean="0"/>
              <a:t> </a:t>
            </a:r>
            <a:endParaRPr lang="en-US" dirty="0" smtClean="0"/>
          </a:p>
          <a:p>
            <a:r>
              <a:rPr lang="en-US" dirty="0" smtClean="0"/>
              <a:t>F : {a</a:t>
            </a:r>
            <a:r>
              <a:rPr lang="en-US" baseline="-25000" dirty="0" smtClean="0"/>
              <a:t>1</a:t>
            </a:r>
            <a:r>
              <a:rPr lang="en-US" dirty="0" smtClean="0"/>
              <a:t>,…,a</a:t>
            </a:r>
            <a:r>
              <a:rPr lang="en-US" baseline="-25000" dirty="0" smtClean="0"/>
              <a:t>n</a:t>
            </a:r>
            <a:r>
              <a:rPr lang="en-US" dirty="0" smtClean="0"/>
              <a:t>} </a:t>
            </a:r>
            <a:r>
              <a:rPr lang="en-US" dirty="0" smtClean="0">
                <a:latin typeface="Arial Unicode MS"/>
                <a:ea typeface="Arial Unicode MS"/>
                <a:cs typeface="Arial Unicode MS"/>
                <a:sym typeface="Symbol"/>
              </a:rPr>
              <a:t>↦ </a:t>
            </a:r>
            <a:r>
              <a:rPr lang="en-US" dirty="0" smtClean="0">
                <a:ea typeface="Arial Unicode MS"/>
                <a:cs typeface="Arial Unicode MS"/>
                <a:sym typeface="Symbol"/>
              </a:rPr>
              <a:t>(</a:t>
            </a:r>
            <a:r>
              <a:rPr lang="en-US" dirty="0" smtClean="0">
                <a:sym typeface="Symbol"/>
              </a:rPr>
              <a:t></a:t>
            </a:r>
            <a:r>
              <a:rPr lang="en-US" baseline="-25000" dirty="0" err="1" smtClean="0">
                <a:sym typeface="Symbol"/>
              </a:rPr>
              <a:t>i</a:t>
            </a:r>
            <a:r>
              <a:rPr lang="en-US" baseline="-25000" dirty="0" smtClean="0">
                <a:sym typeface="Symbol"/>
              </a:rPr>
              <a:t>=1..n</a:t>
            </a:r>
            <a:r>
              <a:rPr lang="en-US" dirty="0" smtClean="0">
                <a:sym typeface="Symbol"/>
              </a:rPr>
              <a:t>a</a:t>
            </a:r>
            <a:r>
              <a:rPr lang="en-US" baseline="-25000" dirty="0" smtClean="0">
                <a:sym typeface="Symbol"/>
              </a:rPr>
              <a:t>i</a:t>
            </a:r>
            <a:r>
              <a:rPr lang="en-US" dirty="0" smtClean="0">
                <a:sym typeface="Symbol"/>
              </a:rPr>
              <a:t>)/n</a:t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>g : {a</a:t>
            </a:r>
            <a:r>
              <a:rPr lang="en-US" baseline="-25000" dirty="0" smtClean="0">
                <a:sym typeface="Symbol"/>
              </a:rPr>
              <a:t>1</a:t>
            </a:r>
            <a:r>
              <a:rPr lang="en-US" dirty="0" smtClean="0">
                <a:sym typeface="Symbol"/>
              </a:rPr>
              <a:t>,…,a</a:t>
            </a:r>
            <a:r>
              <a:rPr lang="en-US" baseline="-25000" dirty="0" smtClean="0">
                <a:sym typeface="Symbol"/>
              </a:rPr>
              <a:t>n</a:t>
            </a:r>
            <a:r>
              <a:rPr lang="en-US" dirty="0" smtClean="0">
                <a:sym typeface="Symbol"/>
              </a:rPr>
              <a:t>} </a:t>
            </a:r>
            <a:r>
              <a:rPr lang="en-US" dirty="0" smtClean="0">
                <a:latin typeface="Arial Unicode MS"/>
                <a:ea typeface="Arial Unicode MS"/>
                <a:cs typeface="Arial Unicode MS"/>
                <a:sym typeface="Symbol"/>
              </a:rPr>
              <a:t>↦ </a:t>
            </a:r>
            <a:r>
              <a:rPr lang="en-US" dirty="0" smtClean="0">
                <a:ea typeface="Arial Unicode MS"/>
                <a:cs typeface="Arial Unicode MS"/>
                <a:sym typeface="Symbol"/>
              </a:rPr>
              <a:t>&lt;</a:t>
            </a:r>
            <a:r>
              <a:rPr lang="en-US" dirty="0" smtClean="0">
                <a:sym typeface="Symbol"/>
              </a:rPr>
              <a:t></a:t>
            </a:r>
            <a:r>
              <a:rPr lang="en-US" baseline="-25000" dirty="0" err="1" smtClean="0">
                <a:sym typeface="Symbol"/>
              </a:rPr>
              <a:t>i</a:t>
            </a:r>
            <a:r>
              <a:rPr lang="en-US" baseline="-25000" dirty="0" smtClean="0">
                <a:sym typeface="Symbol"/>
              </a:rPr>
              <a:t>=1..n</a:t>
            </a:r>
            <a:r>
              <a:rPr lang="en-US" dirty="0" smtClean="0">
                <a:sym typeface="Symbol"/>
              </a:rPr>
              <a:t>a</a:t>
            </a:r>
            <a:r>
              <a:rPr lang="en-US" baseline="-25000" dirty="0" smtClean="0">
                <a:sym typeface="Symbol"/>
              </a:rPr>
              <a:t>i</a:t>
            </a:r>
            <a:r>
              <a:rPr lang="en-US" dirty="0" smtClean="0">
                <a:sym typeface="Symbol"/>
              </a:rPr>
              <a:t>, n</a:t>
            </a:r>
            <a:r>
              <a:rPr lang="en-US" dirty="0" smtClean="0">
                <a:ea typeface="Arial Unicode MS"/>
                <a:cs typeface="Arial Unicode MS"/>
                <a:sym typeface="Symbol"/>
              </a:rPr>
              <a:t>&gt;	h : &lt;a, b&gt;</a:t>
            </a:r>
            <a:r>
              <a:rPr lang="en-US" dirty="0" smtClean="0">
                <a:latin typeface="Arial Unicode MS"/>
                <a:ea typeface="Arial Unicode MS"/>
                <a:cs typeface="Arial Unicode MS"/>
                <a:sym typeface="Symbol"/>
              </a:rPr>
              <a:t> ↦ </a:t>
            </a:r>
            <a:r>
              <a:rPr lang="en-US" dirty="0" smtClean="0">
                <a:ea typeface="Arial Unicode MS"/>
                <a:cs typeface="Arial Unicode MS"/>
                <a:sym typeface="Symbol"/>
              </a:rPr>
              <a:t>(a/b)</a:t>
            </a:r>
            <a:br>
              <a:rPr lang="en-US" dirty="0" smtClean="0">
                <a:ea typeface="Arial Unicode MS"/>
                <a:cs typeface="Arial Unicode MS"/>
                <a:sym typeface="Symbol"/>
              </a:rPr>
            </a:br>
            <a:r>
              <a:rPr lang="en-US" sz="1700" dirty="0" smtClean="0">
                <a:ea typeface="Arial Unicode MS"/>
                <a:cs typeface="Arial Unicode MS"/>
                <a:sym typeface="Symbol"/>
              </a:rPr>
              <a:t> </a:t>
            </a:r>
            <a:r>
              <a:rPr lang="en-US" dirty="0" smtClean="0">
                <a:ea typeface="Arial Unicode MS"/>
                <a:cs typeface="Arial Unicode MS"/>
                <a:sym typeface="Symbol"/>
              </a:rPr>
              <a:t/>
            </a:r>
            <a:br>
              <a:rPr lang="en-US" dirty="0" smtClean="0">
                <a:ea typeface="Arial Unicode MS"/>
                <a:cs typeface="Arial Unicode MS"/>
                <a:sym typeface="Symbol"/>
              </a:rPr>
            </a:br>
            <a:r>
              <a:rPr lang="en-US" dirty="0" smtClean="0"/>
              <a:t>F : {a</a:t>
            </a:r>
            <a:r>
              <a:rPr lang="en-US" baseline="-25000" dirty="0" smtClean="0"/>
              <a:t>1</a:t>
            </a:r>
            <a:r>
              <a:rPr lang="en-US" dirty="0" smtClean="0"/>
              <a:t>,…,a</a:t>
            </a:r>
            <a:r>
              <a:rPr lang="en-US" baseline="-25000" dirty="0" smtClean="0"/>
              <a:t>n</a:t>
            </a:r>
            <a:r>
              <a:rPr lang="en-US" dirty="0" smtClean="0"/>
              <a:t>} </a:t>
            </a:r>
            <a:r>
              <a:rPr lang="en-US" dirty="0" smtClean="0">
                <a:latin typeface="Arial Unicode MS"/>
                <a:ea typeface="Arial Unicode MS"/>
                <a:cs typeface="Arial Unicode MS"/>
                <a:sym typeface="Symbol"/>
              </a:rPr>
              <a:t>↦ </a:t>
            </a:r>
            <a:r>
              <a:rPr lang="en-US" dirty="0" smtClean="0">
                <a:ea typeface="Arial Unicode MS"/>
                <a:cs typeface="Arial Unicode MS"/>
                <a:sym typeface="Symbol"/>
              </a:rPr>
              <a:t>(</a:t>
            </a:r>
            <a:r>
              <a:rPr lang="en-US" baseline="-25000" dirty="0" err="1" smtClean="0">
                <a:sym typeface="Symbol"/>
              </a:rPr>
              <a:t>i</a:t>
            </a:r>
            <a:r>
              <a:rPr lang="en-US" baseline="-25000" dirty="0" smtClean="0">
                <a:sym typeface="Symbol"/>
              </a:rPr>
              <a:t>=1..n</a:t>
            </a:r>
            <a:r>
              <a:rPr lang="en-US" dirty="0" smtClean="0">
                <a:sym typeface="Symbol"/>
              </a:rPr>
              <a:t>a</a:t>
            </a:r>
            <a:r>
              <a:rPr lang="en-US" baseline="-25000" dirty="0" smtClean="0">
                <a:sym typeface="Symbol"/>
              </a:rPr>
              <a:t>i</a:t>
            </a:r>
            <a:r>
              <a:rPr lang="en-US" dirty="0" smtClean="0">
                <a:sym typeface="Symbol"/>
              </a:rPr>
              <a:t>)^(1/n)</a:t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>g : {a</a:t>
            </a:r>
            <a:r>
              <a:rPr lang="en-US" baseline="-25000" dirty="0" smtClean="0">
                <a:sym typeface="Symbol"/>
              </a:rPr>
              <a:t>1</a:t>
            </a:r>
            <a:r>
              <a:rPr lang="en-US" dirty="0" smtClean="0">
                <a:sym typeface="Symbol"/>
              </a:rPr>
              <a:t>,…,a</a:t>
            </a:r>
            <a:r>
              <a:rPr lang="en-US" baseline="-25000" dirty="0" smtClean="0">
                <a:sym typeface="Symbol"/>
              </a:rPr>
              <a:t>n</a:t>
            </a:r>
            <a:r>
              <a:rPr lang="en-US" dirty="0" smtClean="0">
                <a:sym typeface="Symbol"/>
              </a:rPr>
              <a:t>} </a:t>
            </a:r>
            <a:r>
              <a:rPr lang="en-US" dirty="0" smtClean="0">
                <a:latin typeface="Arial Unicode MS"/>
                <a:ea typeface="Arial Unicode MS"/>
                <a:cs typeface="Arial Unicode MS"/>
                <a:sym typeface="Symbol"/>
              </a:rPr>
              <a:t>↦ </a:t>
            </a:r>
            <a:r>
              <a:rPr lang="en-US" dirty="0" smtClean="0">
                <a:ea typeface="Arial Unicode MS"/>
                <a:cs typeface="Arial Unicode MS"/>
                <a:sym typeface="Symbol"/>
              </a:rPr>
              <a:t>&lt;</a:t>
            </a:r>
            <a:r>
              <a:rPr lang="en-US" baseline="-25000" dirty="0" err="1" smtClean="0">
                <a:sym typeface="Symbol"/>
              </a:rPr>
              <a:t>i</a:t>
            </a:r>
            <a:r>
              <a:rPr lang="en-US" baseline="-25000" dirty="0" smtClean="0">
                <a:sym typeface="Symbol"/>
              </a:rPr>
              <a:t>=1..n</a:t>
            </a:r>
            <a:r>
              <a:rPr lang="en-US" dirty="0" smtClean="0">
                <a:sym typeface="Symbol"/>
              </a:rPr>
              <a:t>a</a:t>
            </a:r>
            <a:r>
              <a:rPr lang="en-US" baseline="-25000" dirty="0" smtClean="0">
                <a:sym typeface="Symbol"/>
              </a:rPr>
              <a:t>i</a:t>
            </a:r>
            <a:r>
              <a:rPr lang="en-US" dirty="0" smtClean="0">
                <a:sym typeface="Symbol"/>
              </a:rPr>
              <a:t>, n</a:t>
            </a:r>
            <a:r>
              <a:rPr lang="en-US" dirty="0" smtClean="0">
                <a:ea typeface="Arial Unicode MS"/>
                <a:cs typeface="Arial Unicode MS"/>
                <a:sym typeface="Symbol"/>
              </a:rPr>
              <a:t>&gt;	h : &lt;a, b&gt;</a:t>
            </a:r>
            <a:r>
              <a:rPr lang="en-US" dirty="0" smtClean="0">
                <a:latin typeface="Arial Unicode MS"/>
                <a:ea typeface="Arial Unicode MS"/>
                <a:cs typeface="Arial Unicode MS"/>
                <a:sym typeface="Symbol"/>
              </a:rPr>
              <a:t> ↦ </a:t>
            </a:r>
            <a:r>
              <a:rPr lang="en-US" dirty="0" smtClean="0">
                <a:ea typeface="Arial Unicode MS"/>
                <a:cs typeface="Arial Unicode MS"/>
                <a:sym typeface="Symbol"/>
              </a:rPr>
              <a:t>(a^(1/b))</a:t>
            </a:r>
            <a:br>
              <a:rPr lang="en-US" dirty="0" smtClean="0">
                <a:ea typeface="Arial Unicode MS"/>
                <a:cs typeface="Arial Unicode MS"/>
                <a:sym typeface="Symbol"/>
              </a:rPr>
            </a:br>
            <a:r>
              <a:rPr lang="en-US" sz="1700" dirty="0" smtClean="0">
                <a:ea typeface="Arial Unicode MS"/>
                <a:cs typeface="Arial Unicode MS"/>
                <a:sym typeface="Symbol"/>
              </a:rPr>
              <a:t> </a:t>
            </a:r>
            <a:r>
              <a:rPr lang="en-US" dirty="0" smtClean="0">
                <a:ea typeface="Arial Unicode MS"/>
                <a:cs typeface="Arial Unicode MS"/>
                <a:sym typeface="Symbol"/>
              </a:rPr>
              <a:t/>
            </a:r>
            <a:br>
              <a:rPr lang="en-US" dirty="0" smtClean="0">
                <a:ea typeface="Arial Unicode MS"/>
                <a:cs typeface="Arial Unicode MS"/>
                <a:sym typeface="Symbol"/>
              </a:rPr>
            </a:br>
            <a:r>
              <a:rPr lang="en-US" dirty="0" smtClean="0">
                <a:sym typeface="Symbol"/>
              </a:rPr>
              <a:t>F</a:t>
            </a:r>
            <a:r>
              <a:rPr lang="en-US" dirty="0" smtClean="0"/>
              <a:t> : {a</a:t>
            </a:r>
            <a:r>
              <a:rPr lang="en-US" baseline="-25000" dirty="0" smtClean="0"/>
              <a:t>1</a:t>
            </a:r>
            <a:r>
              <a:rPr lang="en-US" dirty="0" smtClean="0"/>
              <a:t>,…,a</a:t>
            </a:r>
            <a:r>
              <a:rPr lang="en-US" baseline="-25000" dirty="0" smtClean="0"/>
              <a:t>n</a:t>
            </a:r>
            <a:r>
              <a:rPr lang="en-US" dirty="0" smtClean="0"/>
              <a:t>} </a:t>
            </a:r>
            <a:r>
              <a:rPr lang="en-US" dirty="0" smtClean="0">
                <a:latin typeface="Arial Unicode MS"/>
                <a:ea typeface="Arial Unicode MS"/>
                <a:cs typeface="Arial Unicode MS"/>
                <a:sym typeface="Symbol"/>
              </a:rPr>
              <a:t>↦ </a:t>
            </a:r>
            <a:r>
              <a:rPr lang="en-US" dirty="0" smtClean="0">
                <a:ea typeface="Arial Unicode MS"/>
                <a:cs typeface="Arial Unicode MS"/>
                <a:sym typeface="Symbol"/>
              </a:rPr>
              <a:t>((</a:t>
            </a:r>
            <a:r>
              <a:rPr lang="en-US" dirty="0" smtClean="0">
                <a:sym typeface="Symbol"/>
              </a:rPr>
              <a:t></a:t>
            </a:r>
            <a:r>
              <a:rPr lang="en-US" baseline="-25000" dirty="0" err="1" smtClean="0">
                <a:sym typeface="Symbol"/>
              </a:rPr>
              <a:t>i</a:t>
            </a:r>
            <a:r>
              <a:rPr lang="en-US" baseline="-25000" dirty="0" smtClean="0">
                <a:sym typeface="Symbol"/>
              </a:rPr>
              <a:t>=1..n</a:t>
            </a:r>
            <a:r>
              <a:rPr lang="en-US" dirty="0" smtClean="0">
                <a:sym typeface="Symbol"/>
              </a:rPr>
              <a:t>a</a:t>
            </a:r>
            <a:r>
              <a:rPr lang="en-US" baseline="-25000" dirty="0" smtClean="0">
                <a:sym typeface="Symbol"/>
              </a:rPr>
              <a:t>i</a:t>
            </a:r>
            <a:r>
              <a:rPr lang="en-US" baseline="30000" dirty="0" smtClean="0">
                <a:sym typeface="Symbol"/>
              </a:rPr>
              <a:t>2</a:t>
            </a:r>
            <a:r>
              <a:rPr lang="en-US" dirty="0" smtClean="0">
                <a:sym typeface="Symbol"/>
              </a:rPr>
              <a:t>)/n)^(1/2)</a:t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>g : {a</a:t>
            </a:r>
            <a:r>
              <a:rPr lang="en-US" baseline="-25000" dirty="0" smtClean="0">
                <a:sym typeface="Symbol"/>
              </a:rPr>
              <a:t>1</a:t>
            </a:r>
            <a:r>
              <a:rPr lang="en-US" dirty="0" smtClean="0">
                <a:sym typeface="Symbol"/>
              </a:rPr>
              <a:t>,…,a</a:t>
            </a:r>
            <a:r>
              <a:rPr lang="en-US" baseline="-25000" dirty="0" smtClean="0">
                <a:sym typeface="Symbol"/>
              </a:rPr>
              <a:t>n</a:t>
            </a:r>
            <a:r>
              <a:rPr lang="en-US" dirty="0" smtClean="0">
                <a:sym typeface="Symbol"/>
              </a:rPr>
              <a:t>} </a:t>
            </a:r>
            <a:r>
              <a:rPr lang="en-US" dirty="0" smtClean="0">
                <a:latin typeface="Arial Unicode MS"/>
                <a:ea typeface="Arial Unicode MS"/>
                <a:cs typeface="Arial Unicode MS"/>
                <a:sym typeface="Symbol"/>
              </a:rPr>
              <a:t>↦ </a:t>
            </a:r>
            <a:r>
              <a:rPr lang="en-US" dirty="0" smtClean="0">
                <a:ea typeface="Arial Unicode MS"/>
                <a:cs typeface="Arial Unicode MS"/>
                <a:sym typeface="Symbol"/>
              </a:rPr>
              <a:t>&lt;</a:t>
            </a:r>
            <a:r>
              <a:rPr lang="en-US" dirty="0" smtClean="0">
                <a:sym typeface="Symbol"/>
              </a:rPr>
              <a:t></a:t>
            </a:r>
            <a:r>
              <a:rPr lang="en-US" baseline="-25000" dirty="0" err="1" smtClean="0">
                <a:sym typeface="Symbol"/>
              </a:rPr>
              <a:t>i</a:t>
            </a:r>
            <a:r>
              <a:rPr lang="en-US" baseline="-25000" dirty="0" smtClean="0">
                <a:sym typeface="Symbol"/>
              </a:rPr>
              <a:t>=1..n</a:t>
            </a:r>
            <a:r>
              <a:rPr lang="en-US" dirty="0" smtClean="0">
                <a:sym typeface="Symbol"/>
              </a:rPr>
              <a:t>a</a:t>
            </a:r>
            <a:r>
              <a:rPr lang="en-US" baseline="-25000" dirty="0" smtClean="0">
                <a:sym typeface="Symbol"/>
              </a:rPr>
              <a:t>i</a:t>
            </a:r>
            <a:r>
              <a:rPr lang="en-US" baseline="30000" dirty="0" smtClean="0">
                <a:sym typeface="Symbol"/>
              </a:rPr>
              <a:t>2</a:t>
            </a:r>
            <a:r>
              <a:rPr lang="en-US" dirty="0" smtClean="0">
                <a:sym typeface="Symbol"/>
              </a:rPr>
              <a:t>, n</a:t>
            </a:r>
            <a:r>
              <a:rPr lang="en-US" dirty="0" smtClean="0">
                <a:ea typeface="Arial Unicode MS"/>
                <a:cs typeface="Arial Unicode MS"/>
                <a:sym typeface="Symbol"/>
              </a:rPr>
              <a:t>&gt;	h : &lt;a, b&gt;</a:t>
            </a:r>
            <a:r>
              <a:rPr lang="en-US" dirty="0" smtClean="0">
                <a:latin typeface="Arial Unicode MS"/>
                <a:ea typeface="Arial Unicode MS"/>
                <a:cs typeface="Arial Unicode MS"/>
                <a:sym typeface="Symbol"/>
              </a:rPr>
              <a:t> ↦ </a:t>
            </a:r>
            <a:r>
              <a:rPr lang="en-US" dirty="0" smtClean="0">
                <a:ea typeface="Arial Unicode MS"/>
                <a:cs typeface="Arial Unicode MS"/>
                <a:sym typeface="Symbol"/>
              </a:rPr>
              <a:t>((a/b)^(1/2))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44FE-7FAB-43DA-9A3D-088C82857CC7}" type="slidenum">
              <a:rPr lang="ru-RU" smtClean="0"/>
              <a:pPr/>
              <a:t>17</a:t>
            </a:fld>
            <a:r>
              <a:rPr lang="en-US" dirty="0" smtClean="0"/>
              <a:t> / 21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Ideas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Given</a:t>
            </a:r>
            <a:r>
              <a:rPr lang="en-US" dirty="0" smtClean="0">
                <a:sym typeface="Symbol"/>
              </a:rPr>
              <a:t> directed graph G = &lt;V, E&gt;, </a:t>
            </a:r>
            <a:r>
              <a:rPr lang="en-US" dirty="0" smtClean="0"/>
              <a:t>f : V </a:t>
            </a:r>
            <a:r>
              <a:rPr lang="en-US" dirty="0" smtClean="0">
                <a:sym typeface="Symbol"/>
              </a:rPr>
              <a:t> A</a:t>
            </a:r>
          </a:p>
          <a:p>
            <a:pPr>
              <a:buNone/>
            </a:pPr>
            <a:r>
              <a:rPr lang="en-US" dirty="0" smtClean="0">
                <a:sym typeface="Symbol"/>
              </a:rPr>
              <a:t>Compute function F of </a:t>
            </a:r>
            <a:r>
              <a:rPr lang="en-US" dirty="0" err="1" smtClean="0">
                <a:sym typeface="Symbol"/>
              </a:rPr>
              <a:t>multiset</a:t>
            </a:r>
            <a:r>
              <a:rPr lang="en-US" dirty="0" smtClean="0">
                <a:sym typeface="Symbol"/>
              </a:rPr>
              <a:t> of f values F(f&lt;V&gt;)</a:t>
            </a:r>
            <a:endParaRPr lang="en-US" dirty="0" smtClean="0"/>
          </a:p>
          <a:p>
            <a:r>
              <a:rPr lang="en-US" dirty="0" smtClean="0"/>
              <a:t>To compute F(f&lt;V&gt;)</a:t>
            </a:r>
          </a:p>
          <a:p>
            <a:pPr lvl="1"/>
            <a:r>
              <a:rPr lang="en-US" dirty="0" smtClean="0"/>
              <a:t>represent F as hg, where g is aggregate</a:t>
            </a:r>
          </a:p>
          <a:p>
            <a:pPr lvl="1"/>
            <a:r>
              <a:rPr lang="en-US" dirty="0" smtClean="0"/>
              <a:t>compute g in parallel</a:t>
            </a:r>
          </a:p>
          <a:p>
            <a:pPr lvl="1"/>
            <a:r>
              <a:rPr lang="en-US" dirty="0" smtClean="0"/>
              <a:t>in the end compute F</a:t>
            </a:r>
          </a:p>
          <a:p>
            <a:r>
              <a:rPr lang="en-US" dirty="0" smtClean="0"/>
              <a:t>G is supposed to be marked by the previous algorithm: each vertex automaton knows</a:t>
            </a:r>
          </a:p>
          <a:p>
            <a:pPr lvl="1"/>
            <a:r>
              <a:rPr lang="en-US" dirty="0" smtClean="0"/>
              <a:t>outgoing direct arcs (maybe 0)</a:t>
            </a:r>
          </a:p>
          <a:p>
            <a:pPr lvl="1"/>
            <a:r>
              <a:rPr lang="en-US" dirty="0" smtClean="0"/>
              <a:t>(not root) outgoing back arc</a:t>
            </a:r>
          </a:p>
          <a:p>
            <a:pPr lvl="1"/>
            <a:r>
              <a:rPr lang="en-US" dirty="0" smtClean="0"/>
              <a:t>the number of incoming back arcs (maybe 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44FE-7FAB-43DA-9A3D-088C82857CC7}" type="slidenum">
              <a:rPr lang="ru-RU" smtClean="0"/>
              <a:pPr/>
              <a:t>18</a:t>
            </a:fld>
            <a:r>
              <a:rPr lang="en-US" dirty="0" smtClean="0"/>
              <a:t> / 21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 Algorithm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Root </a:t>
            </a:r>
          </a:p>
          <a:p>
            <a:pPr lvl="1"/>
            <a:r>
              <a:rPr lang="en-US" dirty="0" smtClean="0"/>
              <a:t>obtains g, h, e: </a:t>
            </a:r>
            <a:r>
              <a:rPr lang="en-US" dirty="0" smtClean="0">
                <a:sym typeface="Symbol"/>
              </a:rPr>
              <a:t>g(</a:t>
            </a:r>
            <a:r>
              <a:rPr lang="en-US" dirty="0" err="1" smtClean="0">
                <a:sym typeface="Symbol"/>
              </a:rPr>
              <a:t>ab</a:t>
            </a:r>
            <a:r>
              <a:rPr lang="en-US" dirty="0" smtClean="0">
                <a:sym typeface="Symbol"/>
              </a:rPr>
              <a:t>) = e(g(a),g(b)), F = hg</a:t>
            </a:r>
          </a:p>
          <a:p>
            <a:pPr lvl="1"/>
            <a:r>
              <a:rPr lang="en-US" dirty="0" smtClean="0">
                <a:sym typeface="Symbol"/>
              </a:rPr>
              <a:t>sends </a:t>
            </a:r>
            <a:r>
              <a:rPr lang="en-US" b="1" dirty="0" smtClean="0">
                <a:sym typeface="Symbol"/>
              </a:rPr>
              <a:t>Query</a:t>
            </a:r>
            <a:r>
              <a:rPr lang="en-US" dirty="0" smtClean="0">
                <a:sym typeface="Symbol"/>
              </a:rPr>
              <a:t> message with &lt;g, e&gt; along direct arcs</a:t>
            </a:r>
            <a:endParaRPr lang="en-US" dirty="0" smtClean="0"/>
          </a:p>
          <a:p>
            <a:r>
              <a:rPr lang="en-US" dirty="0" smtClean="0"/>
              <a:t>Each vertex v</a:t>
            </a:r>
          </a:p>
          <a:p>
            <a:pPr lvl="1"/>
            <a:r>
              <a:rPr lang="en-US" dirty="0" smtClean="0">
                <a:sym typeface="Symbol"/>
              </a:rPr>
              <a:t>saves e and X = g(f(v))</a:t>
            </a:r>
          </a:p>
          <a:p>
            <a:pPr lvl="1"/>
            <a:r>
              <a:rPr lang="en-US" dirty="0" smtClean="0">
                <a:sym typeface="Symbol"/>
              </a:rPr>
              <a:t>(if [back arcs number] &gt; 0) after getting </a:t>
            </a:r>
            <a:r>
              <a:rPr lang="en-US" b="1" dirty="0" smtClean="0">
                <a:sym typeface="Symbol"/>
              </a:rPr>
              <a:t>Query</a:t>
            </a:r>
            <a:r>
              <a:rPr lang="en-US" dirty="0" smtClean="0">
                <a:sym typeface="Symbol"/>
              </a:rPr>
              <a:t> re-sends it along direct arcs, set [responses] = [back arcs number]</a:t>
            </a:r>
          </a:p>
          <a:p>
            <a:pPr lvl="1"/>
            <a:r>
              <a:rPr lang="en-US" dirty="0" smtClean="0">
                <a:sym typeface="Symbol"/>
              </a:rPr>
              <a:t>(if [back arcs number] = 0) after getting </a:t>
            </a:r>
            <a:r>
              <a:rPr lang="en-US" b="1" dirty="0" smtClean="0">
                <a:sym typeface="Symbol"/>
              </a:rPr>
              <a:t>Query</a:t>
            </a:r>
            <a:r>
              <a:rPr lang="en-US" dirty="0" smtClean="0">
                <a:sym typeface="Symbol"/>
              </a:rPr>
              <a:t> sends g(f(v)) with </a:t>
            </a:r>
            <a:r>
              <a:rPr lang="en-US" b="1" dirty="0" smtClean="0">
                <a:sym typeface="Symbol"/>
              </a:rPr>
              <a:t>Response</a:t>
            </a:r>
            <a:r>
              <a:rPr lang="en-US" dirty="0" smtClean="0">
                <a:sym typeface="Symbol"/>
              </a:rPr>
              <a:t> message along back arc</a:t>
            </a:r>
          </a:p>
          <a:p>
            <a:pPr lvl="1"/>
            <a:r>
              <a:rPr lang="en-US" dirty="0" smtClean="0">
                <a:sym typeface="Symbol"/>
              </a:rPr>
              <a:t>(if [back arcs number] &gt; 0 and [responses] &gt; 1) after getting </a:t>
            </a:r>
            <a:r>
              <a:rPr lang="en-US" b="1" dirty="0" smtClean="0">
                <a:sym typeface="Symbol"/>
              </a:rPr>
              <a:t>Response</a:t>
            </a:r>
            <a:r>
              <a:rPr lang="en-US" dirty="0" smtClean="0">
                <a:sym typeface="Symbol"/>
              </a:rPr>
              <a:t> message with value Y, save X = e(X, Y), decrease [responses]</a:t>
            </a:r>
          </a:p>
          <a:p>
            <a:pPr lvl="1"/>
            <a:r>
              <a:rPr lang="en-US" dirty="0" smtClean="0">
                <a:sym typeface="Symbol"/>
              </a:rPr>
              <a:t>(if [back arcs number] &gt; 0 and [responses] = 1) after getting </a:t>
            </a:r>
            <a:r>
              <a:rPr lang="en-US" b="1" dirty="0" smtClean="0">
                <a:sym typeface="Symbol"/>
              </a:rPr>
              <a:t>Response</a:t>
            </a:r>
            <a:r>
              <a:rPr lang="en-US" dirty="0" smtClean="0">
                <a:sym typeface="Symbol"/>
              </a:rPr>
              <a:t> message with value Y</a:t>
            </a:r>
          </a:p>
          <a:p>
            <a:pPr lvl="2"/>
            <a:r>
              <a:rPr lang="en-US" sz="2600" dirty="0" smtClean="0">
                <a:sym typeface="Symbol"/>
              </a:rPr>
              <a:t>(not root) sends X = e(X, Y) with </a:t>
            </a:r>
            <a:r>
              <a:rPr lang="en-US" sz="2600" b="1" dirty="0" smtClean="0">
                <a:sym typeface="Symbol"/>
              </a:rPr>
              <a:t>Response</a:t>
            </a:r>
            <a:r>
              <a:rPr lang="en-US" sz="2600" dirty="0" smtClean="0">
                <a:sym typeface="Symbol"/>
              </a:rPr>
              <a:t> message along back arc</a:t>
            </a:r>
          </a:p>
          <a:p>
            <a:pPr lvl="2"/>
            <a:r>
              <a:rPr lang="en-US" sz="2600" dirty="0" smtClean="0">
                <a:sym typeface="Symbol"/>
              </a:rPr>
              <a:t>(root)  compute and return F(f&lt;V&gt;) = h(e(X, Y))</a:t>
            </a:r>
            <a:endParaRPr lang="en-US" sz="2600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Number of operations is O(D)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44FE-7FAB-43DA-9A3D-088C82857CC7}" type="slidenum">
              <a:rPr lang="ru-RU" smtClean="0"/>
              <a:pPr/>
              <a:t>19</a:t>
            </a:fld>
            <a:r>
              <a:rPr lang="en-US" dirty="0" smtClean="0"/>
              <a:t> / 21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/>
          </a:bodyPr>
          <a:lstStyle/>
          <a:p>
            <a:r>
              <a:rPr lang="en-US" dirty="0" smtClean="0"/>
              <a:t>Exploration of unknown graph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Exploration of unknown </a:t>
            </a:r>
            <a:r>
              <a:rPr lang="en-US" b="1" u="sng" dirty="0" smtClean="0"/>
              <a:t>directed</a:t>
            </a:r>
            <a:r>
              <a:rPr lang="en-US" dirty="0" smtClean="0"/>
              <a:t> graph</a:t>
            </a:r>
          </a:p>
          <a:p>
            <a:pPr lvl="1"/>
            <a:r>
              <a:rPr lang="en-US" dirty="0" smtClean="0"/>
              <a:t>Exploring hypertext and web applications</a:t>
            </a:r>
          </a:p>
          <a:p>
            <a:pPr lvl="1"/>
            <a:r>
              <a:rPr lang="en-US" dirty="0" smtClean="0"/>
              <a:t>Testing state-based systems </a:t>
            </a:r>
            <a:endParaRPr lang="ru-RU" dirty="0"/>
          </a:p>
        </p:txBody>
      </p:sp>
      <p:sp>
        <p:nvSpPr>
          <p:cNvPr id="39" name="Rectangle 38"/>
          <p:cNvSpPr/>
          <p:nvPr/>
        </p:nvSpPr>
        <p:spPr>
          <a:xfrm>
            <a:off x="1907704" y="2060848"/>
            <a:ext cx="3456384" cy="24482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ru-RU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203848" y="2276872"/>
            <a:ext cx="576064" cy="3600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779912" y="2132856"/>
            <a:ext cx="576064" cy="50405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644008" y="2348880"/>
            <a:ext cx="360040" cy="3600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44008" y="2708920"/>
            <a:ext cx="57606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27784" y="2708920"/>
            <a:ext cx="648072" cy="3600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699792" y="3068960"/>
            <a:ext cx="576064" cy="50405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979712" y="3573016"/>
            <a:ext cx="72008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283968" y="3284984"/>
            <a:ext cx="100811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059832" y="3645024"/>
            <a:ext cx="576064" cy="50405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283968" y="3284984"/>
            <a:ext cx="432048" cy="5760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635896" y="3645024"/>
            <a:ext cx="432048" cy="64807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59832" y="4149080"/>
            <a:ext cx="144016" cy="21602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907704" y="4149080"/>
            <a:ext cx="50405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411760" y="4149080"/>
            <a:ext cx="144016" cy="2880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44FE-7FAB-43DA-9A3D-088C82857CC7}" type="slidenum">
              <a:rPr lang="ru-RU" smtClean="0"/>
              <a:pPr/>
              <a:t>2</a:t>
            </a:fld>
            <a:r>
              <a:rPr lang="en-US" dirty="0" smtClean="0"/>
              <a:t> / 21</a:t>
            </a:r>
            <a:endParaRPr lang="ru-RU" dirty="0"/>
          </a:p>
        </p:txBody>
      </p:sp>
      <p:pic>
        <p:nvPicPr>
          <p:cNvPr id="41" name="Picture 40" descr="mrobot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2060848"/>
            <a:ext cx="906586" cy="1325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44FE-7FAB-43DA-9A3D-088C82857CC7}" type="slidenum">
              <a:rPr lang="ru-RU" smtClean="0"/>
              <a:pPr/>
              <a:t>20</a:t>
            </a:fld>
            <a:r>
              <a:rPr lang="en-US" dirty="0" smtClean="0"/>
              <a:t> / 21</a:t>
            </a:r>
            <a:endParaRPr lang="ru-RU" dirty="0"/>
          </a:p>
        </p:txBody>
      </p:sp>
      <p:sp>
        <p:nvSpPr>
          <p:cNvPr id="5" name="Oval 4"/>
          <p:cNvSpPr/>
          <p:nvPr/>
        </p:nvSpPr>
        <p:spPr>
          <a:xfrm>
            <a:off x="2505472" y="2755776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Oval 5"/>
          <p:cNvSpPr/>
          <p:nvPr/>
        </p:nvSpPr>
        <p:spPr>
          <a:xfrm>
            <a:off x="3585592" y="253975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809728" y="325983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Oval 7"/>
          <p:cNvSpPr/>
          <p:nvPr/>
        </p:nvSpPr>
        <p:spPr>
          <a:xfrm>
            <a:off x="2937520" y="3331840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Oval 8"/>
          <p:cNvSpPr/>
          <p:nvPr/>
        </p:nvSpPr>
        <p:spPr>
          <a:xfrm>
            <a:off x="4305672" y="397991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Oval 9"/>
          <p:cNvSpPr/>
          <p:nvPr/>
        </p:nvSpPr>
        <p:spPr>
          <a:xfrm>
            <a:off x="1929408" y="397991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val 10"/>
          <p:cNvSpPr/>
          <p:nvPr/>
        </p:nvSpPr>
        <p:spPr>
          <a:xfrm>
            <a:off x="3009528" y="4123928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Oval 11"/>
          <p:cNvSpPr/>
          <p:nvPr/>
        </p:nvSpPr>
        <p:spPr>
          <a:xfrm>
            <a:off x="3801616" y="3331840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Oval 12"/>
          <p:cNvSpPr/>
          <p:nvPr/>
        </p:nvSpPr>
        <p:spPr>
          <a:xfrm>
            <a:off x="5457800" y="361987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Oval 13"/>
          <p:cNvSpPr/>
          <p:nvPr/>
        </p:nvSpPr>
        <p:spPr>
          <a:xfrm>
            <a:off x="5601816" y="4483968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Oval 14"/>
          <p:cNvSpPr/>
          <p:nvPr/>
        </p:nvSpPr>
        <p:spPr>
          <a:xfrm>
            <a:off x="6537920" y="361987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Oval 15"/>
          <p:cNvSpPr/>
          <p:nvPr/>
        </p:nvSpPr>
        <p:spPr>
          <a:xfrm>
            <a:off x="5889848" y="2683768"/>
            <a:ext cx="338336" cy="33833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9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873624" y="4844008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Straight Arrow Connector 17"/>
          <p:cNvCxnSpPr>
            <a:stCxn id="5" idx="7"/>
            <a:endCxn id="6" idx="2"/>
          </p:cNvCxnSpPr>
          <p:nvPr/>
        </p:nvCxnSpPr>
        <p:spPr>
          <a:xfrm flipV="1">
            <a:off x="2794260" y="2708920"/>
            <a:ext cx="791332" cy="9640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" idx="5"/>
            <a:endCxn id="8" idx="1"/>
          </p:cNvCxnSpPr>
          <p:nvPr/>
        </p:nvCxnSpPr>
        <p:spPr>
          <a:xfrm>
            <a:off x="2794260" y="3044564"/>
            <a:ext cx="192808" cy="33682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5" idx="3"/>
            <a:endCxn id="10" idx="0"/>
          </p:cNvCxnSpPr>
          <p:nvPr/>
        </p:nvCxnSpPr>
        <p:spPr>
          <a:xfrm flipH="1">
            <a:off x="2098576" y="3044564"/>
            <a:ext cx="456444" cy="93534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7"/>
            <a:endCxn id="6" idx="3"/>
          </p:cNvCxnSpPr>
          <p:nvPr/>
        </p:nvCxnSpPr>
        <p:spPr>
          <a:xfrm flipV="1">
            <a:off x="3226308" y="2828540"/>
            <a:ext cx="408832" cy="55284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6"/>
            <a:endCxn id="12" idx="2"/>
          </p:cNvCxnSpPr>
          <p:nvPr/>
        </p:nvCxnSpPr>
        <p:spPr>
          <a:xfrm>
            <a:off x="3275856" y="3501008"/>
            <a:ext cx="525760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0" idx="6"/>
            <a:endCxn id="11" idx="2"/>
          </p:cNvCxnSpPr>
          <p:nvPr/>
        </p:nvCxnSpPr>
        <p:spPr>
          <a:xfrm>
            <a:off x="2267744" y="4149080"/>
            <a:ext cx="741784" cy="14401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8" idx="4"/>
            <a:endCxn id="11" idx="0"/>
          </p:cNvCxnSpPr>
          <p:nvPr/>
        </p:nvCxnSpPr>
        <p:spPr>
          <a:xfrm>
            <a:off x="3106688" y="3670176"/>
            <a:ext cx="72008" cy="45375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2" idx="6"/>
            <a:endCxn id="7" idx="2"/>
          </p:cNvCxnSpPr>
          <p:nvPr/>
        </p:nvCxnSpPr>
        <p:spPr>
          <a:xfrm flipV="1">
            <a:off x="4139952" y="3429000"/>
            <a:ext cx="669776" cy="7200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6" idx="6"/>
            <a:endCxn id="16" idx="1"/>
          </p:cNvCxnSpPr>
          <p:nvPr/>
        </p:nvCxnSpPr>
        <p:spPr>
          <a:xfrm>
            <a:off x="3923928" y="2708920"/>
            <a:ext cx="2015468" cy="2439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40" idx="5"/>
            <a:endCxn id="13" idx="1"/>
          </p:cNvCxnSpPr>
          <p:nvPr/>
        </p:nvCxnSpPr>
        <p:spPr>
          <a:xfrm>
            <a:off x="5096908" y="3548620"/>
            <a:ext cx="410440" cy="12080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1" idx="5"/>
            <a:endCxn id="17" idx="1"/>
          </p:cNvCxnSpPr>
          <p:nvPr/>
        </p:nvCxnSpPr>
        <p:spPr>
          <a:xfrm>
            <a:off x="3298316" y="4412716"/>
            <a:ext cx="624856" cy="48084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7" idx="0"/>
            <a:endCxn id="12" idx="4"/>
          </p:cNvCxnSpPr>
          <p:nvPr/>
        </p:nvCxnSpPr>
        <p:spPr>
          <a:xfrm flipH="1" flipV="1">
            <a:off x="3970784" y="3670176"/>
            <a:ext cx="72008" cy="117383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2" idx="5"/>
            <a:endCxn id="9" idx="1"/>
          </p:cNvCxnSpPr>
          <p:nvPr/>
        </p:nvCxnSpPr>
        <p:spPr>
          <a:xfrm>
            <a:off x="4090404" y="3620628"/>
            <a:ext cx="264816" cy="40883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3" idx="6"/>
            <a:endCxn id="15" idx="2"/>
          </p:cNvCxnSpPr>
          <p:nvPr/>
        </p:nvCxnSpPr>
        <p:spPr>
          <a:xfrm>
            <a:off x="5796136" y="3789040"/>
            <a:ext cx="741784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7" idx="6"/>
            <a:endCxn id="14" idx="2"/>
          </p:cNvCxnSpPr>
          <p:nvPr/>
        </p:nvCxnSpPr>
        <p:spPr>
          <a:xfrm flipV="1">
            <a:off x="4211960" y="4653136"/>
            <a:ext cx="1389856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5"/>
            <a:endCxn id="14" idx="1"/>
          </p:cNvCxnSpPr>
          <p:nvPr/>
        </p:nvCxnSpPr>
        <p:spPr>
          <a:xfrm>
            <a:off x="4594460" y="4268700"/>
            <a:ext cx="1056904" cy="26481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7"/>
            <a:endCxn id="7" idx="3"/>
          </p:cNvCxnSpPr>
          <p:nvPr/>
        </p:nvCxnSpPr>
        <p:spPr>
          <a:xfrm flipV="1">
            <a:off x="4594460" y="3548620"/>
            <a:ext cx="264816" cy="48084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4" idx="0"/>
            <a:endCxn id="16" idx="4"/>
          </p:cNvCxnSpPr>
          <p:nvPr/>
        </p:nvCxnSpPr>
        <p:spPr>
          <a:xfrm flipV="1">
            <a:off x="5770984" y="3022104"/>
            <a:ext cx="288032" cy="146186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3" idx="3"/>
            <a:endCxn id="17" idx="7"/>
          </p:cNvCxnSpPr>
          <p:nvPr/>
        </p:nvCxnSpPr>
        <p:spPr>
          <a:xfrm flipH="1">
            <a:off x="4162412" y="3908660"/>
            <a:ext cx="1344936" cy="98489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5" idx="3"/>
            <a:endCxn id="14" idx="7"/>
          </p:cNvCxnSpPr>
          <p:nvPr/>
        </p:nvCxnSpPr>
        <p:spPr>
          <a:xfrm flipH="1">
            <a:off x="5890604" y="3908660"/>
            <a:ext cx="696864" cy="62485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7" idx="1"/>
            <a:endCxn id="5" idx="6"/>
          </p:cNvCxnSpPr>
          <p:nvPr/>
        </p:nvCxnSpPr>
        <p:spPr>
          <a:xfrm flipH="1" flipV="1">
            <a:off x="2843808" y="2924944"/>
            <a:ext cx="2015468" cy="38443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6" idx="3"/>
            <a:endCxn id="7" idx="7"/>
          </p:cNvCxnSpPr>
          <p:nvPr/>
        </p:nvCxnSpPr>
        <p:spPr>
          <a:xfrm flipH="1">
            <a:off x="5098516" y="2972556"/>
            <a:ext cx="840880" cy="33682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4808120" y="325983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7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5456192" y="361987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2503864" y="2755776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6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3" name="Oval 43"/>
          <p:cNvSpPr/>
          <p:nvPr/>
        </p:nvSpPr>
        <p:spPr>
          <a:xfrm>
            <a:off x="6540031" y="361987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5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44" name="Oval 44"/>
          <p:cNvSpPr/>
          <p:nvPr/>
        </p:nvSpPr>
        <p:spPr>
          <a:xfrm>
            <a:off x="3870972" y="4844008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5" name="Oval 45"/>
          <p:cNvSpPr/>
          <p:nvPr/>
        </p:nvSpPr>
        <p:spPr>
          <a:xfrm>
            <a:off x="3587703" y="253975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Oval 46"/>
          <p:cNvSpPr/>
          <p:nvPr/>
        </p:nvSpPr>
        <p:spPr>
          <a:xfrm>
            <a:off x="1926756" y="397991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Oval 47"/>
          <p:cNvSpPr/>
          <p:nvPr/>
        </p:nvSpPr>
        <p:spPr>
          <a:xfrm>
            <a:off x="2939631" y="3331840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8" name="Oval 48"/>
          <p:cNvSpPr/>
          <p:nvPr/>
        </p:nvSpPr>
        <p:spPr>
          <a:xfrm>
            <a:off x="5599164" y="4483968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9" name="Oval 49"/>
          <p:cNvSpPr/>
          <p:nvPr/>
        </p:nvSpPr>
        <p:spPr>
          <a:xfrm>
            <a:off x="3798964" y="3331840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0" name="Oval 50"/>
          <p:cNvSpPr/>
          <p:nvPr/>
        </p:nvSpPr>
        <p:spPr>
          <a:xfrm>
            <a:off x="3011639" y="4123928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9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1" name="Oval 51"/>
          <p:cNvSpPr/>
          <p:nvPr/>
        </p:nvSpPr>
        <p:spPr>
          <a:xfrm>
            <a:off x="4303020" y="397991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8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23728" y="2675210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01</a:t>
            </a:r>
            <a:endParaRPr lang="ru-RU" sz="2800" dirty="0"/>
          </a:p>
        </p:txBody>
      </p:sp>
      <p:sp>
        <p:nvSpPr>
          <p:cNvPr id="53" name="TextBox 52"/>
          <p:cNvSpPr txBox="1"/>
          <p:nvPr/>
        </p:nvSpPr>
        <p:spPr>
          <a:xfrm>
            <a:off x="1547664" y="3861048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012</a:t>
            </a:r>
            <a:endParaRPr lang="ru-RU" sz="2800" dirty="0"/>
          </a:p>
        </p:txBody>
      </p:sp>
      <p:sp>
        <p:nvSpPr>
          <p:cNvPr id="54" name="TextBox 53"/>
          <p:cNvSpPr txBox="1"/>
          <p:nvPr/>
        </p:nvSpPr>
        <p:spPr>
          <a:xfrm>
            <a:off x="2555776" y="3323282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011</a:t>
            </a:r>
            <a:endParaRPr lang="ru-RU" sz="2800" dirty="0"/>
          </a:p>
        </p:txBody>
      </p:sp>
      <p:sp>
        <p:nvSpPr>
          <p:cNvPr id="56" name="TextBox 55"/>
          <p:cNvSpPr txBox="1"/>
          <p:nvPr/>
        </p:nvSpPr>
        <p:spPr>
          <a:xfrm>
            <a:off x="6228184" y="2603202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ym typeface="Symbol"/>
              </a:rPr>
              <a:t></a:t>
            </a:r>
            <a:endParaRPr lang="en-US" sz="1400" i="1" dirty="0" smtClean="0"/>
          </a:p>
        </p:txBody>
      </p:sp>
      <p:sp>
        <p:nvSpPr>
          <p:cNvPr id="57" name="TextBox 56"/>
          <p:cNvSpPr txBox="1"/>
          <p:nvPr/>
        </p:nvSpPr>
        <p:spPr>
          <a:xfrm>
            <a:off x="2555776" y="4293096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0120</a:t>
            </a:r>
            <a:endParaRPr lang="ru-RU" sz="2800" dirty="0"/>
          </a:p>
        </p:txBody>
      </p:sp>
      <p:sp>
        <p:nvSpPr>
          <p:cNvPr id="58" name="TextBox 57"/>
          <p:cNvSpPr txBox="1"/>
          <p:nvPr/>
        </p:nvSpPr>
        <p:spPr>
          <a:xfrm>
            <a:off x="3347864" y="3512041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0111</a:t>
            </a:r>
            <a:endParaRPr lang="ru-RU" sz="2800" dirty="0"/>
          </a:p>
        </p:txBody>
      </p:sp>
      <p:sp>
        <p:nvSpPr>
          <p:cNvPr id="59" name="TextBox 58"/>
          <p:cNvSpPr txBox="1"/>
          <p:nvPr/>
        </p:nvSpPr>
        <p:spPr>
          <a:xfrm>
            <a:off x="5148064" y="3212976"/>
            <a:ext cx="360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ru-RU" sz="2800" dirty="0"/>
          </a:p>
        </p:txBody>
      </p:sp>
      <p:sp>
        <p:nvSpPr>
          <p:cNvPr id="60" name="TextBox 59"/>
          <p:cNvSpPr txBox="1"/>
          <p:nvPr/>
        </p:nvSpPr>
        <p:spPr>
          <a:xfrm>
            <a:off x="3851920" y="2276872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010</a:t>
            </a:r>
            <a:endParaRPr lang="ru-RU" sz="2800" dirty="0"/>
          </a:p>
        </p:txBody>
      </p:sp>
      <p:sp>
        <p:nvSpPr>
          <p:cNvPr id="65" name="TextBox 64"/>
          <p:cNvSpPr txBox="1"/>
          <p:nvPr/>
        </p:nvSpPr>
        <p:spPr>
          <a:xfrm>
            <a:off x="5364088" y="3933056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00</a:t>
            </a:r>
            <a:endParaRPr lang="ru-RU" sz="2800" dirty="0"/>
          </a:p>
        </p:txBody>
      </p:sp>
      <p:sp>
        <p:nvSpPr>
          <p:cNvPr id="66" name="TextBox 65"/>
          <p:cNvSpPr txBox="1"/>
          <p:nvPr/>
        </p:nvSpPr>
        <p:spPr>
          <a:xfrm>
            <a:off x="6876256" y="357301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000</a:t>
            </a:r>
            <a:endParaRPr lang="ru-RU" sz="2800" dirty="0"/>
          </a:p>
        </p:txBody>
      </p:sp>
      <p:sp>
        <p:nvSpPr>
          <p:cNvPr id="67" name="TextBox 66"/>
          <p:cNvSpPr txBox="1"/>
          <p:nvPr/>
        </p:nvSpPr>
        <p:spPr>
          <a:xfrm>
            <a:off x="5940152" y="4509120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0000</a:t>
            </a:r>
            <a:endParaRPr lang="ru-RU" sz="2800" dirty="0"/>
          </a:p>
        </p:txBody>
      </p:sp>
      <p:sp>
        <p:nvSpPr>
          <p:cNvPr id="68" name="TextBox 67"/>
          <p:cNvSpPr txBox="1"/>
          <p:nvPr/>
        </p:nvSpPr>
        <p:spPr>
          <a:xfrm>
            <a:off x="4572000" y="3933056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01111</a:t>
            </a:r>
            <a:endParaRPr lang="ru-RU" sz="2800" dirty="0"/>
          </a:p>
        </p:txBody>
      </p:sp>
      <p:sp>
        <p:nvSpPr>
          <p:cNvPr id="69" name="TextBox 68"/>
          <p:cNvSpPr txBox="1"/>
          <p:nvPr/>
        </p:nvSpPr>
        <p:spPr>
          <a:xfrm>
            <a:off x="4211960" y="501317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001</a:t>
            </a:r>
            <a:endParaRPr lang="ru-RU" sz="2800" dirty="0"/>
          </a:p>
        </p:txBody>
      </p:sp>
      <p:cxnSp>
        <p:nvCxnSpPr>
          <p:cNvPr id="71" name="Straight Arrow Connector 17"/>
          <p:cNvCxnSpPr/>
          <p:nvPr/>
        </p:nvCxnSpPr>
        <p:spPr>
          <a:xfrm flipV="1">
            <a:off x="2771800" y="2665487"/>
            <a:ext cx="791332" cy="96404"/>
          </a:xfrm>
          <a:prstGeom prst="straightConnector1">
            <a:avLst/>
          </a:prstGeom>
          <a:ln w="28575">
            <a:solidFill>
              <a:srgbClr val="00CC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37"/>
          <p:cNvCxnSpPr/>
          <p:nvPr/>
        </p:nvCxnSpPr>
        <p:spPr>
          <a:xfrm flipH="1" flipV="1">
            <a:off x="2831108" y="2971552"/>
            <a:ext cx="2015468" cy="384436"/>
          </a:xfrm>
          <a:prstGeom prst="straightConnector1">
            <a:avLst/>
          </a:prstGeom>
          <a:ln w="28575">
            <a:solidFill>
              <a:srgbClr val="00CC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36"/>
          <p:cNvCxnSpPr/>
          <p:nvPr/>
        </p:nvCxnSpPr>
        <p:spPr>
          <a:xfrm flipH="1">
            <a:off x="5927452" y="3952106"/>
            <a:ext cx="696864" cy="624856"/>
          </a:xfrm>
          <a:prstGeom prst="straightConnector1">
            <a:avLst/>
          </a:prstGeom>
          <a:ln w="28575">
            <a:solidFill>
              <a:srgbClr val="00CC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30"/>
          <p:cNvCxnSpPr/>
          <p:nvPr/>
        </p:nvCxnSpPr>
        <p:spPr>
          <a:xfrm>
            <a:off x="5796136" y="3748782"/>
            <a:ext cx="741784" cy="0"/>
          </a:xfrm>
          <a:prstGeom prst="straightConnector1">
            <a:avLst/>
          </a:prstGeom>
          <a:ln w="28575">
            <a:solidFill>
              <a:srgbClr val="00CC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22"/>
          <p:cNvCxnSpPr/>
          <p:nvPr/>
        </p:nvCxnSpPr>
        <p:spPr>
          <a:xfrm>
            <a:off x="2274094" y="4104630"/>
            <a:ext cx="741784" cy="144016"/>
          </a:xfrm>
          <a:prstGeom prst="straightConnector1">
            <a:avLst/>
          </a:prstGeom>
          <a:ln w="28575">
            <a:solidFill>
              <a:srgbClr val="00CC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29"/>
          <p:cNvCxnSpPr/>
          <p:nvPr/>
        </p:nvCxnSpPr>
        <p:spPr>
          <a:xfrm>
            <a:off x="4120902" y="3585716"/>
            <a:ext cx="264816" cy="408832"/>
          </a:xfrm>
          <a:prstGeom prst="straightConnector1">
            <a:avLst/>
          </a:prstGeom>
          <a:ln w="28575">
            <a:solidFill>
              <a:srgbClr val="00CC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1547664" y="4013448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ru-RU" sz="2800" dirty="0"/>
          </a:p>
        </p:txBody>
      </p:sp>
      <p:sp>
        <p:nvSpPr>
          <p:cNvPr id="83" name="TextBox 82"/>
          <p:cNvSpPr txBox="1"/>
          <p:nvPr/>
        </p:nvSpPr>
        <p:spPr>
          <a:xfrm>
            <a:off x="2123728" y="2827610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ru-RU" sz="2800" dirty="0"/>
          </a:p>
        </p:txBody>
      </p:sp>
      <p:sp>
        <p:nvSpPr>
          <p:cNvPr id="84" name="TextBox 83"/>
          <p:cNvSpPr txBox="1"/>
          <p:nvPr/>
        </p:nvSpPr>
        <p:spPr>
          <a:xfrm>
            <a:off x="3851920" y="2429272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ru-RU" sz="2800" dirty="0"/>
          </a:p>
        </p:txBody>
      </p:sp>
      <p:sp>
        <p:nvSpPr>
          <p:cNvPr id="85" name="TextBox 84"/>
          <p:cNvSpPr txBox="1"/>
          <p:nvPr/>
        </p:nvSpPr>
        <p:spPr>
          <a:xfrm>
            <a:off x="6228184" y="2780928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ru-RU" sz="2800" dirty="0"/>
          </a:p>
        </p:txBody>
      </p:sp>
      <p:sp>
        <p:nvSpPr>
          <p:cNvPr id="86" name="TextBox 85"/>
          <p:cNvSpPr txBox="1"/>
          <p:nvPr/>
        </p:nvSpPr>
        <p:spPr>
          <a:xfrm>
            <a:off x="2555776" y="4445496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ru-RU" sz="2800" dirty="0"/>
          </a:p>
        </p:txBody>
      </p:sp>
      <p:sp>
        <p:nvSpPr>
          <p:cNvPr id="87" name="TextBox 86"/>
          <p:cNvSpPr txBox="1"/>
          <p:nvPr/>
        </p:nvSpPr>
        <p:spPr>
          <a:xfrm>
            <a:off x="2555776" y="3475682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ru-RU" sz="2800" dirty="0"/>
          </a:p>
        </p:txBody>
      </p:sp>
      <p:sp>
        <p:nvSpPr>
          <p:cNvPr id="88" name="TextBox 87"/>
          <p:cNvSpPr txBox="1"/>
          <p:nvPr/>
        </p:nvSpPr>
        <p:spPr>
          <a:xfrm>
            <a:off x="3347864" y="3664441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ru-RU" sz="2800" dirty="0"/>
          </a:p>
        </p:txBody>
      </p:sp>
      <p:sp>
        <p:nvSpPr>
          <p:cNvPr id="89" name="TextBox 88"/>
          <p:cNvSpPr txBox="1"/>
          <p:nvPr/>
        </p:nvSpPr>
        <p:spPr>
          <a:xfrm>
            <a:off x="5148064" y="3365376"/>
            <a:ext cx="360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ru-RU" sz="2800" dirty="0"/>
          </a:p>
        </p:txBody>
      </p:sp>
      <p:sp>
        <p:nvSpPr>
          <p:cNvPr id="90" name="TextBox 89"/>
          <p:cNvSpPr txBox="1"/>
          <p:nvPr/>
        </p:nvSpPr>
        <p:spPr>
          <a:xfrm>
            <a:off x="4211960" y="516557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ru-RU" sz="2800" dirty="0"/>
          </a:p>
        </p:txBody>
      </p:sp>
      <p:sp>
        <p:nvSpPr>
          <p:cNvPr id="91" name="TextBox 90"/>
          <p:cNvSpPr txBox="1"/>
          <p:nvPr/>
        </p:nvSpPr>
        <p:spPr>
          <a:xfrm>
            <a:off x="4572000" y="4085456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ru-RU" sz="2800" dirty="0"/>
          </a:p>
        </p:txBody>
      </p:sp>
      <p:sp>
        <p:nvSpPr>
          <p:cNvPr id="92" name="TextBox 91"/>
          <p:cNvSpPr txBox="1"/>
          <p:nvPr/>
        </p:nvSpPr>
        <p:spPr>
          <a:xfrm>
            <a:off x="5364088" y="4085456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ru-RU" sz="2800" dirty="0"/>
          </a:p>
        </p:txBody>
      </p:sp>
      <p:sp>
        <p:nvSpPr>
          <p:cNvPr id="93" name="TextBox 92"/>
          <p:cNvSpPr txBox="1"/>
          <p:nvPr/>
        </p:nvSpPr>
        <p:spPr>
          <a:xfrm>
            <a:off x="5940152" y="4661520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ru-RU" sz="2800" dirty="0"/>
          </a:p>
        </p:txBody>
      </p:sp>
      <p:sp>
        <p:nvSpPr>
          <p:cNvPr id="94" name="TextBox 93"/>
          <p:cNvSpPr txBox="1"/>
          <p:nvPr/>
        </p:nvSpPr>
        <p:spPr>
          <a:xfrm>
            <a:off x="6876256" y="372541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ru-RU" sz="2800" dirty="0"/>
          </a:p>
        </p:txBody>
      </p:sp>
      <p:cxnSp>
        <p:nvCxnSpPr>
          <p:cNvPr id="95" name="Straight Arrow Connector 63"/>
          <p:cNvCxnSpPr/>
          <p:nvPr/>
        </p:nvCxnSpPr>
        <p:spPr>
          <a:xfrm flipH="1">
            <a:off x="6156176" y="2348880"/>
            <a:ext cx="288032" cy="360040"/>
          </a:xfrm>
          <a:prstGeom prst="straightConnector1">
            <a:avLst/>
          </a:prstGeom>
          <a:ln w="28575" cmpd="dbl">
            <a:solidFill>
              <a:schemeClr val="tx2">
                <a:lumMod val="60000"/>
                <a:lumOff val="40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6444208" y="2132856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&lt;.+., n&gt;, ./. </a:t>
            </a:r>
            <a:endParaRPr lang="ru-RU" sz="2800" dirty="0"/>
          </a:p>
        </p:txBody>
      </p:sp>
      <p:pic>
        <p:nvPicPr>
          <p:cNvPr id="97" name="Picture 44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2852936"/>
            <a:ext cx="279474" cy="279474"/>
          </a:xfrm>
          <a:prstGeom prst="rect">
            <a:avLst/>
          </a:prstGeom>
        </p:spPr>
      </p:pic>
      <p:sp>
        <p:nvSpPr>
          <p:cNvPr id="98" name="TextBox 97"/>
          <p:cNvSpPr txBox="1"/>
          <p:nvPr/>
        </p:nvSpPr>
        <p:spPr>
          <a:xfrm>
            <a:off x="6228184" y="2924944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9, 1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292080" y="3212976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7, 1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0" name="Picture 44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3140968"/>
            <a:ext cx="279474" cy="279474"/>
          </a:xfrm>
          <a:prstGeom prst="rect">
            <a:avLst/>
          </a:prstGeom>
        </p:spPr>
      </p:pic>
      <p:pic>
        <p:nvPicPr>
          <p:cNvPr id="101" name="Picture 44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3356992"/>
            <a:ext cx="279474" cy="279474"/>
          </a:xfrm>
          <a:prstGeom prst="rect">
            <a:avLst/>
          </a:prstGeom>
        </p:spPr>
      </p:pic>
      <p:pic>
        <p:nvPicPr>
          <p:cNvPr id="102" name="Picture 44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2564904"/>
            <a:ext cx="279474" cy="279474"/>
          </a:xfrm>
          <a:prstGeom prst="rect">
            <a:avLst/>
          </a:prstGeom>
        </p:spPr>
      </p:pic>
      <p:sp>
        <p:nvSpPr>
          <p:cNvPr id="103" name="TextBox 102"/>
          <p:cNvSpPr txBox="1"/>
          <p:nvPr/>
        </p:nvSpPr>
        <p:spPr>
          <a:xfrm>
            <a:off x="1763688" y="2780928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6, 1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364088" y="4221088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4, 1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851920" y="2689175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5, 1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6" name="Picture 44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2924944"/>
            <a:ext cx="279474" cy="279474"/>
          </a:xfrm>
          <a:prstGeom prst="rect">
            <a:avLst/>
          </a:prstGeom>
        </p:spPr>
      </p:pic>
      <p:pic>
        <p:nvPicPr>
          <p:cNvPr id="107" name="Picture 44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2924944"/>
            <a:ext cx="279474" cy="279474"/>
          </a:xfrm>
          <a:prstGeom prst="rect">
            <a:avLst/>
          </a:prstGeom>
        </p:spPr>
      </p:pic>
      <p:pic>
        <p:nvPicPr>
          <p:cNvPr id="108" name="Picture 44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3573016"/>
            <a:ext cx="279474" cy="279474"/>
          </a:xfrm>
          <a:prstGeom prst="rect">
            <a:avLst/>
          </a:prstGeom>
        </p:spPr>
      </p:pic>
      <p:pic>
        <p:nvPicPr>
          <p:cNvPr id="109" name="Picture 44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3789040"/>
            <a:ext cx="279474" cy="279474"/>
          </a:xfrm>
          <a:prstGeom prst="rect">
            <a:avLst/>
          </a:prstGeom>
        </p:spPr>
      </p:pic>
      <p:sp>
        <p:nvSpPr>
          <p:cNvPr id="110" name="TextBox 109"/>
          <p:cNvSpPr txBox="1"/>
          <p:nvPr/>
        </p:nvSpPr>
        <p:spPr>
          <a:xfrm>
            <a:off x="1547664" y="4149080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1, 1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555776" y="3645024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4, 1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6876256" y="3913311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5, 1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4211960" y="5373216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3, 1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14" name="Picture 44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4005064"/>
            <a:ext cx="279474" cy="279474"/>
          </a:xfrm>
          <a:prstGeom prst="rect">
            <a:avLst/>
          </a:prstGeom>
        </p:spPr>
      </p:pic>
      <p:pic>
        <p:nvPicPr>
          <p:cNvPr id="115" name="Picture 44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3789040"/>
            <a:ext cx="279474" cy="279474"/>
          </a:xfrm>
          <a:prstGeom prst="rect">
            <a:avLst/>
          </a:prstGeom>
        </p:spPr>
      </p:pic>
      <p:pic>
        <p:nvPicPr>
          <p:cNvPr id="116" name="Picture 44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3429000"/>
            <a:ext cx="279474" cy="279474"/>
          </a:xfrm>
          <a:prstGeom prst="rect">
            <a:avLst/>
          </a:prstGeom>
        </p:spPr>
      </p:pic>
      <p:pic>
        <p:nvPicPr>
          <p:cNvPr id="117" name="Picture 44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3501008"/>
            <a:ext cx="279474" cy="279474"/>
          </a:xfrm>
          <a:prstGeom prst="rect">
            <a:avLst/>
          </a:prstGeom>
        </p:spPr>
      </p:pic>
      <p:sp>
        <p:nvSpPr>
          <p:cNvPr id="118" name="TextBox 117"/>
          <p:cNvSpPr txBox="1"/>
          <p:nvPr/>
        </p:nvSpPr>
        <p:spPr>
          <a:xfrm>
            <a:off x="2555776" y="4633391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9, 1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5940152" y="4849415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2, 1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3347864" y="3789040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2, 1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4427984" y="4293096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8, 1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22" name="Picture 85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212976"/>
            <a:ext cx="279475" cy="279475"/>
          </a:xfrm>
          <a:prstGeom prst="rect">
            <a:avLst/>
          </a:prstGeom>
        </p:spPr>
      </p:pic>
      <p:sp>
        <p:nvSpPr>
          <p:cNvPr id="123" name="TextBox 122"/>
          <p:cNvSpPr txBox="1"/>
          <p:nvPr/>
        </p:nvSpPr>
        <p:spPr>
          <a:xfrm>
            <a:off x="1763688" y="2780928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13, 2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2123728" y="2833191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ru-RU" sz="2800" dirty="0"/>
          </a:p>
        </p:txBody>
      </p:sp>
      <p:pic>
        <p:nvPicPr>
          <p:cNvPr id="125" name="Picture 85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3645024"/>
            <a:ext cx="279475" cy="279475"/>
          </a:xfrm>
          <a:prstGeom prst="rect">
            <a:avLst/>
          </a:prstGeom>
        </p:spPr>
      </p:pic>
      <p:sp>
        <p:nvSpPr>
          <p:cNvPr id="126" name="TextBox 125"/>
          <p:cNvSpPr txBox="1"/>
          <p:nvPr/>
        </p:nvSpPr>
        <p:spPr>
          <a:xfrm>
            <a:off x="6876256" y="3913311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9, 2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6876256" y="3726558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ru-RU" sz="2800" dirty="0"/>
          </a:p>
        </p:txBody>
      </p:sp>
      <p:pic>
        <p:nvPicPr>
          <p:cNvPr id="128" name="Picture 85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2708920"/>
            <a:ext cx="279475" cy="279475"/>
          </a:xfrm>
          <a:prstGeom prst="rect">
            <a:avLst/>
          </a:prstGeom>
        </p:spPr>
      </p:pic>
      <p:sp>
        <p:nvSpPr>
          <p:cNvPr id="129" name="TextBox 128"/>
          <p:cNvSpPr txBox="1"/>
          <p:nvPr/>
        </p:nvSpPr>
        <p:spPr>
          <a:xfrm>
            <a:off x="3837631" y="2689175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22, 4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3851920" y="2430414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ru-RU" sz="2800" dirty="0"/>
          </a:p>
        </p:txBody>
      </p:sp>
      <p:pic>
        <p:nvPicPr>
          <p:cNvPr id="131" name="Picture 85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4077072"/>
            <a:ext cx="279475" cy="279475"/>
          </a:xfrm>
          <a:prstGeom prst="rect">
            <a:avLst/>
          </a:prstGeom>
        </p:spPr>
      </p:pic>
      <p:sp>
        <p:nvSpPr>
          <p:cNvPr id="132" name="TextBox 131"/>
          <p:cNvSpPr txBox="1"/>
          <p:nvPr/>
        </p:nvSpPr>
        <p:spPr>
          <a:xfrm>
            <a:off x="2555776" y="4633391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10, 2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2555776" y="4446638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ru-RU" sz="2800" dirty="0"/>
          </a:p>
        </p:txBody>
      </p:sp>
      <p:pic>
        <p:nvPicPr>
          <p:cNvPr id="134" name="Picture 85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3212976"/>
            <a:ext cx="279475" cy="279475"/>
          </a:xfrm>
          <a:prstGeom prst="rect">
            <a:avLst/>
          </a:prstGeom>
        </p:spPr>
      </p:pic>
      <p:pic>
        <p:nvPicPr>
          <p:cNvPr id="136" name="Picture 85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3789040"/>
            <a:ext cx="279475" cy="279475"/>
          </a:xfrm>
          <a:prstGeom prst="rect">
            <a:avLst/>
          </a:prstGeom>
        </p:spPr>
      </p:pic>
      <p:sp>
        <p:nvSpPr>
          <p:cNvPr id="137" name="TextBox 136"/>
          <p:cNvSpPr txBox="1"/>
          <p:nvPr/>
        </p:nvSpPr>
        <p:spPr>
          <a:xfrm>
            <a:off x="5940152" y="4849415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11, 3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5940152" y="4657899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ru-RU" sz="2800" dirty="0"/>
          </a:p>
        </p:txBody>
      </p:sp>
      <p:pic>
        <p:nvPicPr>
          <p:cNvPr id="139" name="Picture 85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2564904"/>
            <a:ext cx="279475" cy="279475"/>
          </a:xfrm>
          <a:prstGeom prst="rect">
            <a:avLst/>
          </a:prstGeom>
        </p:spPr>
      </p:pic>
      <p:sp>
        <p:nvSpPr>
          <p:cNvPr id="140" name="TextBox 139"/>
          <p:cNvSpPr txBox="1"/>
          <p:nvPr/>
        </p:nvSpPr>
        <p:spPr>
          <a:xfrm>
            <a:off x="6228184" y="2924944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31, 5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6228184" y="2780928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ru-RU" sz="2800" dirty="0"/>
          </a:p>
        </p:txBody>
      </p:sp>
      <p:pic>
        <p:nvPicPr>
          <p:cNvPr id="142" name="Picture 85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4293096"/>
            <a:ext cx="279475" cy="279475"/>
          </a:xfrm>
          <a:prstGeom prst="rect">
            <a:avLst/>
          </a:prstGeom>
        </p:spPr>
      </p:pic>
      <p:pic>
        <p:nvPicPr>
          <p:cNvPr id="143" name="Picture 85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3501008"/>
            <a:ext cx="279475" cy="279475"/>
          </a:xfrm>
          <a:prstGeom prst="rect">
            <a:avLst/>
          </a:prstGeom>
        </p:spPr>
      </p:pic>
      <p:sp>
        <p:nvSpPr>
          <p:cNvPr id="144" name="TextBox 143"/>
          <p:cNvSpPr txBox="1"/>
          <p:nvPr/>
        </p:nvSpPr>
        <p:spPr>
          <a:xfrm>
            <a:off x="4211960" y="5373216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13, 3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4216723" y="5161955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ru-RU" sz="2800" dirty="0"/>
          </a:p>
        </p:txBody>
      </p:sp>
      <p:sp>
        <p:nvSpPr>
          <p:cNvPr id="146" name="TextBox 145"/>
          <p:cNvSpPr txBox="1"/>
          <p:nvPr/>
        </p:nvSpPr>
        <p:spPr>
          <a:xfrm>
            <a:off x="4572000" y="4081835"/>
            <a:ext cx="279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ru-RU" sz="2800" dirty="0"/>
          </a:p>
        </p:txBody>
      </p:sp>
      <p:sp>
        <p:nvSpPr>
          <p:cNvPr id="147" name="TextBox 146"/>
          <p:cNvSpPr txBox="1"/>
          <p:nvPr/>
        </p:nvSpPr>
        <p:spPr>
          <a:xfrm>
            <a:off x="4427984" y="4293096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10, 2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48" name="Picture 85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4869160"/>
            <a:ext cx="279475" cy="279475"/>
          </a:xfrm>
          <a:prstGeom prst="rect">
            <a:avLst/>
          </a:prstGeom>
        </p:spPr>
      </p:pic>
      <p:pic>
        <p:nvPicPr>
          <p:cNvPr id="149" name="Picture 85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4149080"/>
            <a:ext cx="279475" cy="279475"/>
          </a:xfrm>
          <a:prstGeom prst="rect">
            <a:avLst/>
          </a:prstGeom>
        </p:spPr>
      </p:pic>
      <p:sp>
        <p:nvSpPr>
          <p:cNvPr id="150" name="TextBox 149"/>
          <p:cNvSpPr txBox="1"/>
          <p:nvPr/>
        </p:nvSpPr>
        <p:spPr>
          <a:xfrm>
            <a:off x="5940152" y="4849415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34, 8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5940152" y="4657899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ru-RU" sz="2800" dirty="0"/>
          </a:p>
        </p:txBody>
      </p:sp>
      <p:pic>
        <p:nvPicPr>
          <p:cNvPr id="152" name="Picture 85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4365104"/>
            <a:ext cx="279475" cy="279475"/>
          </a:xfrm>
          <a:prstGeom prst="rect">
            <a:avLst/>
          </a:prstGeom>
        </p:spPr>
      </p:pic>
      <p:sp>
        <p:nvSpPr>
          <p:cNvPr id="153" name="TextBox 152"/>
          <p:cNvSpPr txBox="1"/>
          <p:nvPr/>
        </p:nvSpPr>
        <p:spPr>
          <a:xfrm>
            <a:off x="6228184" y="2780928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ru-RU" sz="2800" dirty="0"/>
          </a:p>
        </p:txBody>
      </p:sp>
      <p:sp>
        <p:nvSpPr>
          <p:cNvPr id="154" name="TextBox 153"/>
          <p:cNvSpPr txBox="1"/>
          <p:nvPr/>
        </p:nvSpPr>
        <p:spPr>
          <a:xfrm>
            <a:off x="6228184" y="2924944"/>
            <a:ext cx="711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65, 13</a:t>
            </a:r>
            <a:endParaRPr lang="ru-RU" sz="2800" dirty="0">
              <a:solidFill>
                <a:srgbClr val="FF0000"/>
              </a:solidFill>
            </a:endParaRPr>
          </a:p>
        </p:txBody>
      </p:sp>
      <p:cxnSp>
        <p:nvCxnSpPr>
          <p:cNvPr id="156" name="Straight Arrow Connector 63"/>
          <p:cNvCxnSpPr>
            <a:stCxn id="56" idx="1"/>
          </p:cNvCxnSpPr>
          <p:nvPr/>
        </p:nvCxnSpPr>
        <p:spPr>
          <a:xfrm flipV="1">
            <a:off x="6228184" y="2492896"/>
            <a:ext cx="360040" cy="264195"/>
          </a:xfrm>
          <a:prstGeom prst="straightConnector1">
            <a:avLst/>
          </a:prstGeom>
          <a:ln w="28575" cmpd="dbl">
            <a:solidFill>
              <a:schemeClr val="tx2">
                <a:lumMod val="60000"/>
                <a:lumOff val="40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/>
          <p:cNvSpPr txBox="1"/>
          <p:nvPr/>
        </p:nvSpPr>
        <p:spPr>
          <a:xfrm>
            <a:off x="6516216" y="2348880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65/13 = 5</a:t>
            </a:r>
            <a:endParaRPr lang="ru-RU" sz="2800" dirty="0"/>
          </a:p>
        </p:txBody>
      </p:sp>
      <p:sp>
        <p:nvSpPr>
          <p:cNvPr id="155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Computing arithmetic mean of values in graph vertices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-0.07812 0.0426 " pathEditMode="relative" rAng="0" ptsTypes="AA">
                                      <p:cBhvr>
                                        <p:cTn id="23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00"/>
                            </p:stCondLst>
                            <p:childTnLst>
                              <p:par>
                                <p:cTn id="23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500"/>
                            </p:stCondLst>
                            <p:childTnLst>
                              <p:par>
                                <p:cTn id="25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-0.22014 -0.05208 " pathEditMode="relative" rAng="0" ptsTypes="AA">
                                      <p:cBhvr>
                                        <p:cTn id="25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" y="-26"/>
                                    </p:animMotion>
                                  </p:childTnLst>
                                </p:cTn>
                              </p:par>
                              <p:par>
                                <p:cTn id="25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03993 0.02153 " pathEditMode="relative" rAng="0" ptsTypes="AA">
                                      <p:cBhvr>
                                        <p:cTn id="26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000"/>
                            </p:stCondLst>
                            <p:childTnLst>
                              <p:par>
                                <p:cTn id="26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500"/>
                            </p:stCondLst>
                            <p:childTnLst>
                              <p:par>
                                <p:cTn id="31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08716 -0.00995 " pathEditMode="relative" rAng="0" ptsTypes="AA">
                                      <p:cBhvr>
                                        <p:cTn id="31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" y="-5"/>
                                    </p:animMotion>
                                  </p:childTnLst>
                                </p:cTn>
                              </p:par>
                              <p:par>
                                <p:cTn id="3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3 7.40741E-7 L 0.02466 0.04282 " pathEditMode="relative" rAng="0" ptsTypes="AA">
                                      <p:cBhvr>
                                        <p:cTn id="31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21"/>
                                    </p:animMotion>
                                  </p:childTnLst>
                                </p:cTn>
                              </p:par>
                              <p:par>
                                <p:cTn id="31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7.40741E-7 L -0.04687 0.13727 " pathEditMode="relative" rAng="0" ptsTypes="AA">
                                      <p:cBhvr>
                                        <p:cTn id="31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69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4.81481E-6 L 0.07934 0.00046 " pathEditMode="relative" rAng="0" ptsTypes="AA">
                                      <p:cBhvr>
                                        <p:cTn id="31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0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069 L -0.14913 0.14838 " pathEditMode="relative" rAng="0" ptsTypes="AA">
                                      <p:cBhvr>
                                        <p:cTn id="32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" y="74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0.00046 L -0.2217 -0.05139 " pathEditMode="relative" rAng="0" ptsTypes="AA">
                                      <p:cBhvr>
                                        <p:cTn id="32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" y="-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00"/>
                            </p:stCondLst>
                            <p:childTnLst>
                              <p:par>
                                <p:cTn id="32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500"/>
                            </p:stCondLst>
                            <p:childTnLst>
                              <p:par>
                                <p:cTn id="37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500"/>
                            </p:stCondLst>
                            <p:childTnLst>
                              <p:par>
                                <p:cTn id="41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85185E-6 L 0.07917 0.02153 " pathEditMode="relative" rAng="0" ptsTypes="AA">
                                      <p:cBhvr>
                                        <p:cTn id="41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" y="11"/>
                                    </p:animMotion>
                                  </p:childTnLst>
                                </p:cTn>
                              </p:par>
                              <p:par>
                                <p:cTn id="41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33333E-6 L -0.0783 0.08449 " pathEditMode="relative" rAng="0" ptsTypes="AA">
                                      <p:cBhvr>
                                        <p:cTn id="42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42"/>
                                    </p:animMotion>
                                  </p:childTnLst>
                                </p:cTn>
                              </p:par>
                              <p:par>
                                <p:cTn id="42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3.7037E-7 L 0.05556 0.00069 " pathEditMode="relative" rAng="0" ptsTypes="AA">
                                      <p:cBhvr>
                                        <p:cTn id="4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" y="0"/>
                                    </p:animMotion>
                                  </p:childTnLst>
                                </p:cTn>
                              </p:par>
                              <p:par>
                                <p:cTn id="4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0.0809 0.00023 " pathEditMode="relative" rAng="0" ptsTypes="AA">
                                      <p:cBhvr>
                                        <p:cTn id="42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" y="0"/>
                                    </p:animMotion>
                                  </p:childTnLst>
                                </p:cTn>
                              </p:par>
                              <p:par>
                                <p:cTn id="4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2.22222E-6 L 0.08733 -0.00972 " pathEditMode="relative" rAng="0" ptsTypes="AA">
                                      <p:cBhvr>
                                        <p:cTn id="42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-5"/>
                                    </p:animMotion>
                                  </p:childTnLst>
                                </p:cTn>
                              </p:par>
                              <p:par>
                                <p:cTn id="4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11111E-6 L 0.04774 -0.08333 " pathEditMode="relative" rAng="0" ptsTypes="AA">
                                      <p:cBhvr>
                                        <p:cTn id="42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-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000"/>
                            </p:stCondLst>
                            <p:childTnLst>
                              <p:par>
                                <p:cTn id="43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00"/>
                            </p:stCondLst>
                            <p:childTnLst>
                              <p:par>
                                <p:cTn id="47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6" fill="hold">
                      <p:stCondLst>
                        <p:cond delay="indefinite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500"/>
                            </p:stCondLst>
                            <p:childTnLst>
                              <p:par>
                                <p:cTn id="51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L 0.02413 0.05324 " pathEditMode="relative" rAng="0" ptsTypes="AA">
                                      <p:cBhvr>
                                        <p:cTn id="52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27"/>
                                    </p:animMotion>
                                  </p:childTnLst>
                                </p:cTn>
                              </p:par>
                              <p:par>
                                <p:cTn id="5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L 0.07917 0.02176 " pathEditMode="relative" rAng="0" ptsTypes="AA">
                                      <p:cBhvr>
                                        <p:cTn id="52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" y="11"/>
                                    </p:animMotion>
                                  </p:childTnLst>
                                </p:cTn>
                              </p:par>
                              <p:par>
                                <p:cTn id="5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3.33333E-6 L -0.07778 0.08449 " pathEditMode="relative" rAng="0" ptsTypes="AA">
                                      <p:cBhvr>
                                        <p:cTn id="52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42"/>
                                    </p:animMotion>
                                  </p:childTnLst>
                                </p:cTn>
                              </p:par>
                              <p:par>
                                <p:cTn id="5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0.21319 0.00047 " pathEditMode="relative" rAng="0" ptsTypes="AA">
                                      <p:cBhvr>
                                        <p:cTn id="52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000"/>
                            </p:stCondLst>
                            <p:childTnLst>
                              <p:par>
                                <p:cTn id="5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500"/>
                            </p:stCondLst>
                            <p:childTnLst>
                              <p:par>
                                <p:cTn id="56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4" fill="hold">
                      <p:stCondLst>
                        <p:cond delay="indefinite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>
                            <p:stCondLst>
                              <p:cond delay="500"/>
                            </p:stCondLst>
                            <p:childTnLst>
                              <p:par>
                                <p:cTn id="60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0.07136 0.0743 " pathEditMode="relative" rAng="0" ptsTypes="AA">
                                      <p:cBhvr>
                                        <p:cTn id="60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" y="37"/>
                                    </p:animMotion>
                                  </p:childTnLst>
                                </p:cTn>
                              </p:par>
                              <p:par>
                                <p:cTn id="60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L 0.02413 0.05324 " pathEditMode="relative" rAng="0" ptsTypes="AA">
                                      <p:cBhvr>
                                        <p:cTn id="61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1000"/>
                            </p:stCondLst>
                            <p:childTnLst>
                              <p:par>
                                <p:cTn id="6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>
                            <p:stCondLst>
                              <p:cond delay="1500"/>
                            </p:stCondLst>
                            <p:childTnLst>
                              <p:par>
                                <p:cTn id="6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500"/>
                            </p:stCondLst>
                            <p:childTnLst>
                              <p:par>
                                <p:cTn id="66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07 L 0.14218 -0.05115 " pathEditMode="relative" rAng="0" ptsTypes="AA">
                                      <p:cBhvr>
                                        <p:cTn id="66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" y="-26"/>
                                    </p:animMotion>
                                  </p:childTnLst>
                                </p:cTn>
                              </p:par>
                              <p:par>
                                <p:cTn id="6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0.11059 0.03195 " pathEditMode="relative" rAng="0" ptsTypes="AA">
                                      <p:cBhvr>
                                        <p:cTn id="66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" y="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1" fill="hold">
                            <p:stCondLst>
                              <p:cond delay="1500"/>
                            </p:stCondLst>
                            <p:childTnLst>
                              <p:par>
                                <p:cTn id="68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5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9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2" fill="hold">
                      <p:stCondLst>
                        <p:cond delay="indefinite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500"/>
                            </p:stCondLst>
                            <p:childTnLst>
                              <p:par>
                                <p:cTn id="70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047 L 0.03247 -0.20972 " pathEditMode="relative" rAng="0" ptsTypes="AA">
                                      <p:cBhvr>
                                        <p:cTn id="70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-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2" fill="hold">
                            <p:stCondLst>
                              <p:cond delay="1000"/>
                            </p:stCondLst>
                            <p:childTnLst>
                              <p:par>
                                <p:cTn id="70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1500"/>
                            </p:stCondLst>
                            <p:childTnLst>
                              <p:par>
                                <p:cTn id="7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3" fill="hold">
                      <p:stCondLst>
                        <p:cond delay="indefinite"/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500"/>
                            </p:stCondLst>
                            <p:childTnLst>
                              <p:par>
                                <p:cTn id="7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6" grpId="0"/>
      <p:bldP spid="57" grpId="0"/>
      <p:bldP spid="58" grpId="0"/>
      <p:bldP spid="59" grpId="0"/>
      <p:bldP spid="60" grpId="0"/>
      <p:bldP spid="65" grpId="0"/>
      <p:bldP spid="66" grpId="0"/>
      <p:bldP spid="67" grpId="0"/>
      <p:bldP spid="68" grpId="0"/>
      <p:bldP spid="69" grpId="0"/>
      <p:bldP spid="82" grpId="0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8" grpId="0"/>
      <p:bldP spid="89" grpId="0"/>
      <p:bldP spid="90" grpId="0"/>
      <p:bldP spid="90" grpId="1"/>
      <p:bldP spid="91" grpId="0"/>
      <p:bldP spid="91" grpId="1"/>
      <p:bldP spid="92" grpId="0"/>
      <p:bldP spid="93" grpId="0"/>
      <p:bldP spid="93" grpId="1"/>
      <p:bldP spid="94" grpId="0"/>
      <p:bldP spid="94" grpId="1"/>
      <p:bldP spid="96" grpId="0"/>
      <p:bldP spid="98" grpId="0"/>
      <p:bldP spid="98" grpId="1"/>
      <p:bldP spid="99" grpId="0"/>
      <p:bldP spid="103" grpId="0"/>
      <p:bldP spid="103" grpId="1"/>
      <p:bldP spid="104" grpId="0"/>
      <p:bldP spid="105" grpId="0"/>
      <p:bldP spid="105" grpId="1"/>
      <p:bldP spid="110" grpId="0"/>
      <p:bldP spid="111" grpId="0"/>
      <p:bldP spid="112" grpId="0"/>
      <p:bldP spid="112" grpId="1"/>
      <p:bldP spid="113" grpId="0"/>
      <p:bldP spid="113" grpId="1"/>
      <p:bldP spid="118" grpId="0"/>
      <p:bldP spid="118" grpId="1"/>
      <p:bldP spid="119" grpId="0"/>
      <p:bldP spid="119" grpId="1"/>
      <p:bldP spid="120" grpId="0"/>
      <p:bldP spid="121" grpId="0"/>
      <p:bldP spid="121" grpId="1"/>
      <p:bldP spid="123" grpId="0"/>
      <p:bldP spid="124" grpId="0"/>
      <p:bldP spid="126" grpId="0"/>
      <p:bldP spid="127" grpId="0"/>
      <p:bldP spid="129" grpId="0"/>
      <p:bldP spid="130" grpId="0"/>
      <p:bldP spid="132" grpId="0"/>
      <p:bldP spid="133" grpId="0"/>
      <p:bldP spid="137" grpId="0"/>
      <p:bldP spid="137" grpId="1"/>
      <p:bldP spid="138" grpId="0"/>
      <p:bldP spid="138" grpId="1"/>
      <p:bldP spid="140" grpId="0"/>
      <p:bldP spid="140" grpId="1"/>
      <p:bldP spid="141" grpId="0"/>
      <p:bldP spid="141" grpId="1"/>
      <p:bldP spid="144" grpId="0"/>
      <p:bldP spid="145" grpId="0"/>
      <p:bldP spid="146" grpId="0"/>
      <p:bldP spid="147" grpId="0"/>
      <p:bldP spid="150" grpId="0"/>
      <p:bldP spid="151" grpId="0"/>
      <p:bldP spid="153" grpId="0"/>
      <p:bldP spid="154" grpId="0"/>
      <p:bldP spid="15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References and Contacts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3305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I. B. </a:t>
            </a:r>
            <a:r>
              <a:rPr lang="en-US" dirty="0" err="1" smtClean="0"/>
              <a:t>Bourdonov</a:t>
            </a:r>
            <a:r>
              <a:rPr lang="en-US" dirty="0" smtClean="0"/>
              <a:t>, A. S. </a:t>
            </a:r>
            <a:r>
              <a:rPr lang="en-US" dirty="0" err="1" smtClean="0"/>
              <a:t>Kossatchev</a:t>
            </a:r>
            <a:r>
              <a:rPr lang="en-US" dirty="0" smtClean="0"/>
              <a:t>, V. V. Kuliamin. Irredundant Algorithms for Traversing Directed Graphs: The Deterministic Case. Programming and Computer Software, 29(5):245-258, 2003</a:t>
            </a:r>
          </a:p>
          <a:p>
            <a:r>
              <a:rPr lang="en-US" dirty="0" smtClean="0"/>
              <a:t>I. B. </a:t>
            </a:r>
            <a:r>
              <a:rPr lang="en-US" dirty="0" err="1" smtClean="0"/>
              <a:t>Bourdonov</a:t>
            </a:r>
            <a:r>
              <a:rPr lang="en-US" dirty="0" smtClean="0"/>
              <a:t>. Traversal of an Unknown Directed Graph by a Finite Robot. Programming and Computer Software, 30(4):188-203, 2004</a:t>
            </a:r>
          </a:p>
          <a:p>
            <a:r>
              <a:rPr lang="en-US" dirty="0" smtClean="0"/>
              <a:t>I. B. </a:t>
            </a:r>
            <a:r>
              <a:rPr lang="en-US" dirty="0" err="1" smtClean="0"/>
              <a:t>Bourdonov</a:t>
            </a:r>
            <a:r>
              <a:rPr lang="en-US" dirty="0" smtClean="0"/>
              <a:t>. Backtracking Problem in the Traversal of an Unknown Directed Graph by a Finite Robot . Programming and Computer Software, 30(6):305-322, 2004</a:t>
            </a:r>
          </a:p>
          <a:p>
            <a:r>
              <a:rPr lang="en-US" dirty="0" smtClean="0"/>
              <a:t>I. B. </a:t>
            </a:r>
            <a:r>
              <a:rPr lang="en-US" dirty="0" err="1" smtClean="0"/>
              <a:t>Bourdonov</a:t>
            </a:r>
            <a:r>
              <a:rPr lang="en-US" dirty="0" smtClean="0"/>
              <a:t>, A. S. </a:t>
            </a:r>
            <a:r>
              <a:rPr lang="en-US" dirty="0" err="1" smtClean="0"/>
              <a:t>Kossatchev</a:t>
            </a:r>
            <a:r>
              <a:rPr lang="en-US" dirty="0" smtClean="0"/>
              <a:t>, V. V. Kuliamin. Parallel Computations on a Graph. Programming and Computer Software, 41(1):…, 2015</a:t>
            </a:r>
          </a:p>
          <a:p>
            <a:pPr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I. </a:t>
            </a:r>
            <a:r>
              <a:rPr lang="en-US" dirty="0" err="1" smtClean="0"/>
              <a:t>Burdonov</a:t>
            </a:r>
            <a:r>
              <a:rPr lang="en-US" dirty="0" smtClean="0"/>
              <a:t>		</a:t>
            </a:r>
            <a:r>
              <a:rPr lang="en-US" dirty="0" smtClean="0">
                <a:hlinkClick r:id="rId2"/>
              </a:rPr>
              <a:t>igor@ispras.ru</a:t>
            </a:r>
            <a:r>
              <a:rPr lang="en-US" dirty="0" smtClean="0"/>
              <a:t>  </a:t>
            </a:r>
            <a:br>
              <a:rPr lang="en-US" dirty="0" smtClean="0"/>
            </a:br>
            <a:r>
              <a:rPr lang="en-US" dirty="0" smtClean="0"/>
              <a:t>A. </a:t>
            </a:r>
            <a:r>
              <a:rPr lang="en-US" dirty="0" err="1" smtClean="0"/>
              <a:t>Kossatchev</a:t>
            </a:r>
            <a:r>
              <a:rPr lang="en-US" dirty="0" smtClean="0"/>
              <a:t>		</a:t>
            </a:r>
            <a:r>
              <a:rPr lang="en-US" dirty="0" smtClean="0">
                <a:hlinkClick r:id="rId3"/>
              </a:rPr>
              <a:t>kos@ispras.ru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V. Kuliamin		</a:t>
            </a:r>
            <a:r>
              <a:rPr lang="en-US" dirty="0" smtClean="0">
                <a:hlinkClick r:id="rId4"/>
              </a:rPr>
              <a:t>kuliamin@ispras.ru</a:t>
            </a:r>
            <a:r>
              <a:rPr lang="en-US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44FE-7FAB-43DA-9A3D-088C82857CC7}" type="slidenum">
              <a:rPr lang="ru-RU" smtClean="0"/>
              <a:pPr/>
              <a:t>21</a:t>
            </a:fld>
            <a:r>
              <a:rPr lang="en-US" dirty="0" smtClean="0"/>
              <a:t> / 21</a:t>
            </a:r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57200" y="5517232"/>
            <a:ext cx="8229600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Thank you!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Dealing with Unbounded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44FE-7FAB-43DA-9A3D-088C82857CC7}" type="slidenum">
              <a:rPr lang="ru-RU" smtClean="0"/>
              <a:pPr/>
              <a:t>22</a:t>
            </a:fld>
            <a:r>
              <a:rPr lang="en-US" smtClean="0"/>
              <a:t> / 21</a:t>
            </a:r>
            <a:endParaRPr lang="ru-RU" dirty="0"/>
          </a:p>
        </p:txBody>
      </p:sp>
      <p:sp>
        <p:nvSpPr>
          <p:cNvPr id="5" name="Oval 4"/>
          <p:cNvSpPr/>
          <p:nvPr/>
        </p:nvSpPr>
        <p:spPr>
          <a:xfrm>
            <a:off x="1907704" y="3140968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Oval 5"/>
          <p:cNvSpPr/>
          <p:nvPr/>
        </p:nvSpPr>
        <p:spPr>
          <a:xfrm>
            <a:off x="5292080" y="2780928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val 7"/>
          <p:cNvSpPr/>
          <p:nvPr/>
        </p:nvSpPr>
        <p:spPr>
          <a:xfrm>
            <a:off x="6012160" y="2780928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Oval 10"/>
          <p:cNvSpPr/>
          <p:nvPr/>
        </p:nvSpPr>
        <p:spPr>
          <a:xfrm>
            <a:off x="6012160" y="3429000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Straight Arrow Connector 18"/>
          <p:cNvCxnSpPr>
            <a:stCxn id="5" idx="7"/>
          </p:cNvCxnSpPr>
          <p:nvPr/>
        </p:nvCxnSpPr>
        <p:spPr>
          <a:xfrm flipV="1">
            <a:off x="2196492" y="2708920"/>
            <a:ext cx="503300" cy="48159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20"/>
          <p:cNvCxnSpPr>
            <a:stCxn id="5" idx="5"/>
          </p:cNvCxnSpPr>
          <p:nvPr/>
        </p:nvCxnSpPr>
        <p:spPr>
          <a:xfrm>
            <a:off x="2196492" y="3429756"/>
            <a:ext cx="719324" cy="28727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24"/>
          <p:cNvCxnSpPr>
            <a:stCxn id="5" idx="0"/>
          </p:cNvCxnSpPr>
          <p:nvPr/>
        </p:nvCxnSpPr>
        <p:spPr>
          <a:xfrm flipV="1">
            <a:off x="2076872" y="2492896"/>
            <a:ext cx="118864" cy="64807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27"/>
          <p:cNvCxnSpPr>
            <a:stCxn id="5" idx="1"/>
          </p:cNvCxnSpPr>
          <p:nvPr/>
        </p:nvCxnSpPr>
        <p:spPr>
          <a:xfrm flipH="1" flipV="1">
            <a:off x="1547664" y="2636912"/>
            <a:ext cx="409588" cy="55360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2"/>
          <p:cNvCxnSpPr>
            <a:stCxn id="5" idx="3"/>
          </p:cNvCxnSpPr>
          <p:nvPr/>
        </p:nvCxnSpPr>
        <p:spPr>
          <a:xfrm flipH="1">
            <a:off x="1187624" y="3429756"/>
            <a:ext cx="769628" cy="21526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35"/>
          <p:cNvCxnSpPr>
            <a:stCxn id="5" idx="2"/>
          </p:cNvCxnSpPr>
          <p:nvPr/>
        </p:nvCxnSpPr>
        <p:spPr>
          <a:xfrm flipH="1" flipV="1">
            <a:off x="1187624" y="3068960"/>
            <a:ext cx="720080" cy="24117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42"/>
          <p:cNvCxnSpPr>
            <a:stCxn id="5" idx="6"/>
          </p:cNvCxnSpPr>
          <p:nvPr/>
        </p:nvCxnSpPr>
        <p:spPr>
          <a:xfrm flipV="1">
            <a:off x="2246040" y="3140968"/>
            <a:ext cx="813792" cy="16916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50"/>
          <p:cNvCxnSpPr>
            <a:endCxn id="5" idx="4"/>
          </p:cNvCxnSpPr>
          <p:nvPr/>
        </p:nvCxnSpPr>
        <p:spPr>
          <a:xfrm flipV="1">
            <a:off x="2051720" y="3479304"/>
            <a:ext cx="25152" cy="74178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Стрелка вправо 42"/>
          <p:cNvSpPr/>
          <p:nvPr/>
        </p:nvSpPr>
        <p:spPr>
          <a:xfrm>
            <a:off x="3563888" y="3140968"/>
            <a:ext cx="648072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Oval 4"/>
          <p:cNvSpPr/>
          <p:nvPr/>
        </p:nvSpPr>
        <p:spPr>
          <a:xfrm>
            <a:off x="5292080" y="3429000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5" name="Straight Arrow Connector 18"/>
          <p:cNvCxnSpPr>
            <a:stCxn id="7" idx="7"/>
          </p:cNvCxnSpPr>
          <p:nvPr/>
        </p:nvCxnSpPr>
        <p:spPr>
          <a:xfrm flipV="1">
            <a:off x="6300948" y="2348880"/>
            <a:ext cx="502544" cy="48159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20"/>
          <p:cNvCxnSpPr>
            <a:stCxn id="9" idx="5"/>
          </p:cNvCxnSpPr>
          <p:nvPr/>
        </p:nvCxnSpPr>
        <p:spPr>
          <a:xfrm>
            <a:off x="6300948" y="3717788"/>
            <a:ext cx="647316" cy="28727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24"/>
          <p:cNvCxnSpPr>
            <a:stCxn id="6" idx="0"/>
          </p:cNvCxnSpPr>
          <p:nvPr/>
        </p:nvCxnSpPr>
        <p:spPr>
          <a:xfrm flipV="1">
            <a:off x="5461248" y="2132856"/>
            <a:ext cx="118864" cy="64807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27"/>
          <p:cNvCxnSpPr>
            <a:stCxn id="6" idx="1"/>
          </p:cNvCxnSpPr>
          <p:nvPr/>
        </p:nvCxnSpPr>
        <p:spPr>
          <a:xfrm flipH="1" flipV="1">
            <a:off x="4932040" y="2276872"/>
            <a:ext cx="409588" cy="55360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32"/>
          <p:cNvCxnSpPr>
            <a:stCxn id="44" idx="3"/>
          </p:cNvCxnSpPr>
          <p:nvPr/>
        </p:nvCxnSpPr>
        <p:spPr>
          <a:xfrm flipH="1">
            <a:off x="4572000" y="3717788"/>
            <a:ext cx="769628" cy="21526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35"/>
          <p:cNvCxnSpPr>
            <a:stCxn id="44" idx="2"/>
          </p:cNvCxnSpPr>
          <p:nvPr/>
        </p:nvCxnSpPr>
        <p:spPr>
          <a:xfrm flipH="1" flipV="1">
            <a:off x="4572000" y="3356992"/>
            <a:ext cx="720080" cy="24117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42"/>
          <p:cNvCxnSpPr>
            <a:stCxn id="7" idx="6"/>
          </p:cNvCxnSpPr>
          <p:nvPr/>
        </p:nvCxnSpPr>
        <p:spPr>
          <a:xfrm flipV="1">
            <a:off x="6350496" y="2780928"/>
            <a:ext cx="813792" cy="16916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0"/>
          <p:cNvCxnSpPr>
            <a:endCxn id="44" idx="4"/>
          </p:cNvCxnSpPr>
          <p:nvPr/>
        </p:nvCxnSpPr>
        <p:spPr>
          <a:xfrm flipV="1">
            <a:off x="5436096" y="3767336"/>
            <a:ext cx="25152" cy="74178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50"/>
          <p:cNvCxnSpPr>
            <a:stCxn id="44" idx="0"/>
            <a:endCxn id="6" idx="4"/>
          </p:cNvCxnSpPr>
          <p:nvPr/>
        </p:nvCxnSpPr>
        <p:spPr>
          <a:xfrm flipV="1">
            <a:off x="5461248" y="3119264"/>
            <a:ext cx="0" cy="309736"/>
          </a:xfrm>
          <a:prstGeom prst="straightConnector1">
            <a:avLst/>
          </a:prstGeom>
          <a:ln w="2857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50"/>
          <p:cNvCxnSpPr>
            <a:stCxn id="6" idx="6"/>
            <a:endCxn id="7" idx="2"/>
          </p:cNvCxnSpPr>
          <p:nvPr/>
        </p:nvCxnSpPr>
        <p:spPr>
          <a:xfrm>
            <a:off x="5630416" y="2950096"/>
            <a:ext cx="381744" cy="0"/>
          </a:xfrm>
          <a:prstGeom prst="straightConnector1">
            <a:avLst/>
          </a:prstGeom>
          <a:ln w="2857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50"/>
          <p:cNvCxnSpPr>
            <a:stCxn id="7" idx="4"/>
            <a:endCxn id="9" idx="0"/>
          </p:cNvCxnSpPr>
          <p:nvPr/>
        </p:nvCxnSpPr>
        <p:spPr>
          <a:xfrm>
            <a:off x="6181328" y="3119264"/>
            <a:ext cx="0" cy="309736"/>
          </a:xfrm>
          <a:prstGeom prst="straightConnector1">
            <a:avLst/>
          </a:prstGeom>
          <a:ln w="2857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History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525963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1966, </a:t>
            </a:r>
            <a:r>
              <a:rPr lang="en-US" sz="2800" dirty="0" err="1" smtClean="0"/>
              <a:t>M.Rabin</a:t>
            </a: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How to explore directed graph with a finite automaton?</a:t>
            </a:r>
          </a:p>
          <a:p>
            <a:pPr>
              <a:buNone/>
            </a:pPr>
            <a:r>
              <a:rPr lang="en-US" sz="2800" dirty="0" smtClean="0"/>
              <a:t>Marks in states are possible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44FE-7FAB-43DA-9A3D-088C82857CC7}" type="slidenum">
              <a:rPr lang="ru-RU" smtClean="0"/>
              <a:pPr/>
              <a:t>3</a:t>
            </a:fld>
            <a:r>
              <a:rPr lang="en-US" dirty="0" smtClean="0"/>
              <a:t> / 21</a:t>
            </a:r>
            <a:endParaRPr lang="ru-RU" dirty="0"/>
          </a:p>
        </p:txBody>
      </p:sp>
      <p:sp>
        <p:nvSpPr>
          <p:cNvPr id="5" name="Oval 4"/>
          <p:cNvSpPr/>
          <p:nvPr/>
        </p:nvSpPr>
        <p:spPr>
          <a:xfrm>
            <a:off x="2505472" y="3789040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Oval 5"/>
          <p:cNvSpPr/>
          <p:nvPr/>
        </p:nvSpPr>
        <p:spPr>
          <a:xfrm>
            <a:off x="3585592" y="3573016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809728" y="4293096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Oval 7"/>
          <p:cNvSpPr/>
          <p:nvPr/>
        </p:nvSpPr>
        <p:spPr>
          <a:xfrm>
            <a:off x="2937520" y="4365104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Oval 8"/>
          <p:cNvSpPr/>
          <p:nvPr/>
        </p:nvSpPr>
        <p:spPr>
          <a:xfrm>
            <a:off x="4305672" y="5013176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Oval 9"/>
          <p:cNvSpPr/>
          <p:nvPr/>
        </p:nvSpPr>
        <p:spPr>
          <a:xfrm>
            <a:off x="1929408" y="5013176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val 10"/>
          <p:cNvSpPr/>
          <p:nvPr/>
        </p:nvSpPr>
        <p:spPr>
          <a:xfrm>
            <a:off x="3009528" y="515719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Oval 11"/>
          <p:cNvSpPr/>
          <p:nvPr/>
        </p:nvSpPr>
        <p:spPr>
          <a:xfrm>
            <a:off x="3801616" y="4365104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Oval 12"/>
          <p:cNvSpPr/>
          <p:nvPr/>
        </p:nvSpPr>
        <p:spPr>
          <a:xfrm>
            <a:off x="5457800" y="4653136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Oval 13"/>
          <p:cNvSpPr/>
          <p:nvPr/>
        </p:nvSpPr>
        <p:spPr>
          <a:xfrm>
            <a:off x="5601816" y="551723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Oval 14"/>
          <p:cNvSpPr/>
          <p:nvPr/>
        </p:nvSpPr>
        <p:spPr>
          <a:xfrm>
            <a:off x="6537920" y="4653136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Oval 15"/>
          <p:cNvSpPr/>
          <p:nvPr/>
        </p:nvSpPr>
        <p:spPr>
          <a:xfrm>
            <a:off x="5889848" y="371703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Oval 16"/>
          <p:cNvSpPr/>
          <p:nvPr/>
        </p:nvSpPr>
        <p:spPr>
          <a:xfrm>
            <a:off x="3873624" y="587727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Straight Arrow Connector 18"/>
          <p:cNvCxnSpPr>
            <a:stCxn id="5" idx="7"/>
            <a:endCxn id="6" idx="2"/>
          </p:cNvCxnSpPr>
          <p:nvPr/>
        </p:nvCxnSpPr>
        <p:spPr>
          <a:xfrm flipV="1">
            <a:off x="2794260" y="3742184"/>
            <a:ext cx="791332" cy="9640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5" idx="5"/>
            <a:endCxn id="8" idx="1"/>
          </p:cNvCxnSpPr>
          <p:nvPr/>
        </p:nvCxnSpPr>
        <p:spPr>
          <a:xfrm>
            <a:off x="2794260" y="4077828"/>
            <a:ext cx="192808" cy="33682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5" idx="3"/>
            <a:endCxn id="10" idx="0"/>
          </p:cNvCxnSpPr>
          <p:nvPr/>
        </p:nvCxnSpPr>
        <p:spPr>
          <a:xfrm flipH="1">
            <a:off x="2098576" y="4077828"/>
            <a:ext cx="456444" cy="93534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8" idx="7"/>
            <a:endCxn id="6" idx="3"/>
          </p:cNvCxnSpPr>
          <p:nvPr/>
        </p:nvCxnSpPr>
        <p:spPr>
          <a:xfrm flipV="1">
            <a:off x="3226308" y="3861804"/>
            <a:ext cx="408832" cy="55284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8" idx="6"/>
            <a:endCxn id="12" idx="2"/>
          </p:cNvCxnSpPr>
          <p:nvPr/>
        </p:nvCxnSpPr>
        <p:spPr>
          <a:xfrm>
            <a:off x="3275856" y="4534272"/>
            <a:ext cx="525760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0" idx="6"/>
            <a:endCxn id="11" idx="2"/>
          </p:cNvCxnSpPr>
          <p:nvPr/>
        </p:nvCxnSpPr>
        <p:spPr>
          <a:xfrm>
            <a:off x="2267744" y="5182344"/>
            <a:ext cx="741784" cy="14401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4"/>
            <a:endCxn id="11" idx="0"/>
          </p:cNvCxnSpPr>
          <p:nvPr/>
        </p:nvCxnSpPr>
        <p:spPr>
          <a:xfrm>
            <a:off x="3106688" y="4703440"/>
            <a:ext cx="72008" cy="45375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2" idx="6"/>
            <a:endCxn id="7" idx="2"/>
          </p:cNvCxnSpPr>
          <p:nvPr/>
        </p:nvCxnSpPr>
        <p:spPr>
          <a:xfrm flipV="1">
            <a:off x="4139952" y="4462264"/>
            <a:ext cx="669776" cy="7200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6" idx="6"/>
            <a:endCxn id="16" idx="1"/>
          </p:cNvCxnSpPr>
          <p:nvPr/>
        </p:nvCxnSpPr>
        <p:spPr>
          <a:xfrm>
            <a:off x="3923928" y="3742184"/>
            <a:ext cx="2015468" cy="2439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7" idx="5"/>
            <a:endCxn id="13" idx="1"/>
          </p:cNvCxnSpPr>
          <p:nvPr/>
        </p:nvCxnSpPr>
        <p:spPr>
          <a:xfrm>
            <a:off x="5098516" y="4581884"/>
            <a:ext cx="408832" cy="12080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11" idx="5"/>
            <a:endCxn id="17" idx="1"/>
          </p:cNvCxnSpPr>
          <p:nvPr/>
        </p:nvCxnSpPr>
        <p:spPr>
          <a:xfrm>
            <a:off x="3298316" y="5445980"/>
            <a:ext cx="624856" cy="48084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7" idx="0"/>
            <a:endCxn id="12" idx="4"/>
          </p:cNvCxnSpPr>
          <p:nvPr/>
        </p:nvCxnSpPr>
        <p:spPr>
          <a:xfrm flipH="1" flipV="1">
            <a:off x="3970784" y="4703440"/>
            <a:ext cx="72008" cy="117383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12" idx="5"/>
            <a:endCxn id="9" idx="1"/>
          </p:cNvCxnSpPr>
          <p:nvPr/>
        </p:nvCxnSpPr>
        <p:spPr>
          <a:xfrm>
            <a:off x="4090404" y="4653892"/>
            <a:ext cx="264816" cy="40883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13" idx="6"/>
            <a:endCxn id="15" idx="2"/>
          </p:cNvCxnSpPr>
          <p:nvPr/>
        </p:nvCxnSpPr>
        <p:spPr>
          <a:xfrm>
            <a:off x="5796136" y="4822304"/>
            <a:ext cx="741784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17" idx="6"/>
            <a:endCxn id="14" idx="2"/>
          </p:cNvCxnSpPr>
          <p:nvPr/>
        </p:nvCxnSpPr>
        <p:spPr>
          <a:xfrm flipV="1">
            <a:off x="4211960" y="5686400"/>
            <a:ext cx="1389856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9" idx="5"/>
            <a:endCxn id="14" idx="1"/>
          </p:cNvCxnSpPr>
          <p:nvPr/>
        </p:nvCxnSpPr>
        <p:spPr>
          <a:xfrm>
            <a:off x="4594460" y="5301964"/>
            <a:ext cx="1056904" cy="26481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9" idx="7"/>
            <a:endCxn id="7" idx="3"/>
          </p:cNvCxnSpPr>
          <p:nvPr/>
        </p:nvCxnSpPr>
        <p:spPr>
          <a:xfrm flipV="1">
            <a:off x="4594460" y="4581884"/>
            <a:ext cx="264816" cy="48084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14" idx="0"/>
            <a:endCxn id="16" idx="4"/>
          </p:cNvCxnSpPr>
          <p:nvPr/>
        </p:nvCxnSpPr>
        <p:spPr>
          <a:xfrm flipV="1">
            <a:off x="5770984" y="4055368"/>
            <a:ext cx="288032" cy="146186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13" idx="3"/>
            <a:endCxn id="17" idx="7"/>
          </p:cNvCxnSpPr>
          <p:nvPr/>
        </p:nvCxnSpPr>
        <p:spPr>
          <a:xfrm flipH="1">
            <a:off x="4162412" y="4941924"/>
            <a:ext cx="1344936" cy="98489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15" idx="3"/>
            <a:endCxn id="14" idx="7"/>
          </p:cNvCxnSpPr>
          <p:nvPr/>
        </p:nvCxnSpPr>
        <p:spPr>
          <a:xfrm flipH="1">
            <a:off x="5890604" y="4941924"/>
            <a:ext cx="696864" cy="62485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7" idx="1"/>
            <a:endCxn id="5" idx="6"/>
          </p:cNvCxnSpPr>
          <p:nvPr/>
        </p:nvCxnSpPr>
        <p:spPr>
          <a:xfrm flipH="1" flipV="1">
            <a:off x="2843808" y="3958208"/>
            <a:ext cx="2015468" cy="38443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6" idx="2"/>
            <a:endCxn id="7" idx="7"/>
          </p:cNvCxnSpPr>
          <p:nvPr/>
        </p:nvCxnSpPr>
        <p:spPr>
          <a:xfrm flipH="1">
            <a:off x="5098516" y="3886200"/>
            <a:ext cx="791332" cy="45644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val 125"/>
          <p:cNvSpPr/>
          <p:nvPr/>
        </p:nvSpPr>
        <p:spPr>
          <a:xfrm>
            <a:off x="5889848" y="371703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α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4809728" y="4293096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5457800" y="4653136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3873624" y="587727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3801616" y="4365104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4809728" y="4293096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γ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1" name="Picture 120" descr="mrobot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17840" y="3356992"/>
            <a:ext cx="546546" cy="799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022E-16 L -0.1243 0.09931 " pathEditMode="relative" rAng="0" ptsTypes="AA">
                                      <p:cBhvr>
                                        <p:cTn id="12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" y="5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3 0.09931 L -0.04548 0.15185 " pathEditMode="relative" rAng="0" ptsTypes="AA">
                                      <p:cBhvr>
                                        <p:cTn id="13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26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48 0.15185 L -0.22673 0.33032 " pathEditMode="relative" rAng="0" ptsTypes="AA">
                                      <p:cBhvr>
                                        <p:cTn id="13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89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673 0.33032 L -0.23454 0.12014 " pathEditMode="relative" rAng="0" ptsTypes="AA">
                                      <p:cBhvr>
                                        <p:cTn id="1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105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454 0.12014 L -0.1243 0.09931 " pathEditMode="relative" rAng="0" ptsTypes="AA">
                                      <p:cBhvr>
                                        <p:cTn id="15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" y="-10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3 0.09931 L -0.3684 0.03634 " pathEditMode="relative" rAng="0" ptsTypes="AA">
                                      <p:cBhvr>
                                        <p:cTn id="15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31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Reformulation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Exploration with an automaton is equivalent to</a:t>
            </a:r>
          </a:p>
          <a:p>
            <a:pPr>
              <a:buNone/>
            </a:pPr>
            <a:r>
              <a:rPr lang="en-US" dirty="0" smtClean="0"/>
              <a:t>exploration with message interchange between</a:t>
            </a:r>
          </a:p>
          <a:p>
            <a:pPr>
              <a:buNone/>
            </a:pPr>
            <a:r>
              <a:rPr lang="en-US" dirty="0" smtClean="0"/>
              <a:t>automata located in vertices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44FE-7FAB-43DA-9A3D-088C82857CC7}" type="slidenum">
              <a:rPr lang="ru-RU" smtClean="0"/>
              <a:pPr/>
              <a:t>4</a:t>
            </a:fld>
            <a:r>
              <a:rPr lang="en-US" dirty="0" smtClean="0"/>
              <a:t> / 21</a:t>
            </a:r>
            <a:endParaRPr lang="ru-RU" dirty="0"/>
          </a:p>
        </p:txBody>
      </p:sp>
      <p:sp>
        <p:nvSpPr>
          <p:cNvPr id="5" name="Oval 4"/>
          <p:cNvSpPr/>
          <p:nvPr/>
        </p:nvSpPr>
        <p:spPr>
          <a:xfrm>
            <a:off x="2505472" y="3789040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Oval 5"/>
          <p:cNvSpPr/>
          <p:nvPr/>
        </p:nvSpPr>
        <p:spPr>
          <a:xfrm>
            <a:off x="3585592" y="3573016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809728" y="4293096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Oval 7"/>
          <p:cNvSpPr/>
          <p:nvPr/>
        </p:nvSpPr>
        <p:spPr>
          <a:xfrm>
            <a:off x="2937520" y="4365104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Oval 8"/>
          <p:cNvSpPr/>
          <p:nvPr/>
        </p:nvSpPr>
        <p:spPr>
          <a:xfrm>
            <a:off x="4305672" y="5013176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Oval 9"/>
          <p:cNvSpPr/>
          <p:nvPr/>
        </p:nvSpPr>
        <p:spPr>
          <a:xfrm>
            <a:off x="1929408" y="5013176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val 10"/>
          <p:cNvSpPr/>
          <p:nvPr/>
        </p:nvSpPr>
        <p:spPr>
          <a:xfrm>
            <a:off x="3009528" y="515719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Oval 11"/>
          <p:cNvSpPr/>
          <p:nvPr/>
        </p:nvSpPr>
        <p:spPr>
          <a:xfrm>
            <a:off x="3801616" y="4365104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Oval 12"/>
          <p:cNvSpPr/>
          <p:nvPr/>
        </p:nvSpPr>
        <p:spPr>
          <a:xfrm>
            <a:off x="5457800" y="4653136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Oval 13"/>
          <p:cNvSpPr/>
          <p:nvPr/>
        </p:nvSpPr>
        <p:spPr>
          <a:xfrm>
            <a:off x="5601816" y="551723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Oval 14"/>
          <p:cNvSpPr/>
          <p:nvPr/>
        </p:nvSpPr>
        <p:spPr>
          <a:xfrm>
            <a:off x="6537920" y="4653136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Oval 15"/>
          <p:cNvSpPr/>
          <p:nvPr/>
        </p:nvSpPr>
        <p:spPr>
          <a:xfrm>
            <a:off x="5889848" y="371703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Oval 16"/>
          <p:cNvSpPr/>
          <p:nvPr/>
        </p:nvSpPr>
        <p:spPr>
          <a:xfrm>
            <a:off x="3873624" y="587727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Straight Arrow Connector 17"/>
          <p:cNvCxnSpPr>
            <a:stCxn id="5" idx="7"/>
            <a:endCxn id="6" idx="2"/>
          </p:cNvCxnSpPr>
          <p:nvPr/>
        </p:nvCxnSpPr>
        <p:spPr>
          <a:xfrm flipV="1">
            <a:off x="2794260" y="3742184"/>
            <a:ext cx="791332" cy="9640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" idx="5"/>
            <a:endCxn id="8" idx="1"/>
          </p:cNvCxnSpPr>
          <p:nvPr/>
        </p:nvCxnSpPr>
        <p:spPr>
          <a:xfrm>
            <a:off x="2794260" y="4077828"/>
            <a:ext cx="192808" cy="33682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5" idx="3"/>
            <a:endCxn id="10" idx="0"/>
          </p:cNvCxnSpPr>
          <p:nvPr/>
        </p:nvCxnSpPr>
        <p:spPr>
          <a:xfrm flipH="1">
            <a:off x="2098576" y="4077828"/>
            <a:ext cx="456444" cy="93534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7"/>
            <a:endCxn id="6" idx="3"/>
          </p:cNvCxnSpPr>
          <p:nvPr/>
        </p:nvCxnSpPr>
        <p:spPr>
          <a:xfrm flipV="1">
            <a:off x="3226308" y="3861804"/>
            <a:ext cx="408832" cy="55284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6"/>
            <a:endCxn id="12" idx="2"/>
          </p:cNvCxnSpPr>
          <p:nvPr/>
        </p:nvCxnSpPr>
        <p:spPr>
          <a:xfrm>
            <a:off x="3275856" y="4534272"/>
            <a:ext cx="525760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0" idx="6"/>
            <a:endCxn id="11" idx="2"/>
          </p:cNvCxnSpPr>
          <p:nvPr/>
        </p:nvCxnSpPr>
        <p:spPr>
          <a:xfrm>
            <a:off x="2267744" y="5182344"/>
            <a:ext cx="741784" cy="14401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8" idx="4"/>
            <a:endCxn id="11" idx="0"/>
          </p:cNvCxnSpPr>
          <p:nvPr/>
        </p:nvCxnSpPr>
        <p:spPr>
          <a:xfrm>
            <a:off x="3106688" y="4703440"/>
            <a:ext cx="72008" cy="45375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2" idx="6"/>
            <a:endCxn id="7" idx="2"/>
          </p:cNvCxnSpPr>
          <p:nvPr/>
        </p:nvCxnSpPr>
        <p:spPr>
          <a:xfrm flipV="1">
            <a:off x="4139952" y="4462264"/>
            <a:ext cx="669776" cy="7200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6" idx="6"/>
            <a:endCxn id="16" idx="1"/>
          </p:cNvCxnSpPr>
          <p:nvPr/>
        </p:nvCxnSpPr>
        <p:spPr>
          <a:xfrm>
            <a:off x="3923928" y="3742184"/>
            <a:ext cx="2015468" cy="2439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7" idx="5"/>
            <a:endCxn id="13" idx="1"/>
          </p:cNvCxnSpPr>
          <p:nvPr/>
        </p:nvCxnSpPr>
        <p:spPr>
          <a:xfrm>
            <a:off x="5098516" y="4581884"/>
            <a:ext cx="408832" cy="12080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1" idx="5"/>
            <a:endCxn id="17" idx="1"/>
          </p:cNvCxnSpPr>
          <p:nvPr/>
        </p:nvCxnSpPr>
        <p:spPr>
          <a:xfrm>
            <a:off x="3298316" y="5445980"/>
            <a:ext cx="624856" cy="48084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7" idx="0"/>
            <a:endCxn id="12" idx="4"/>
          </p:cNvCxnSpPr>
          <p:nvPr/>
        </p:nvCxnSpPr>
        <p:spPr>
          <a:xfrm flipH="1" flipV="1">
            <a:off x="3970784" y="4703440"/>
            <a:ext cx="72008" cy="117383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2" idx="5"/>
            <a:endCxn id="9" idx="1"/>
          </p:cNvCxnSpPr>
          <p:nvPr/>
        </p:nvCxnSpPr>
        <p:spPr>
          <a:xfrm>
            <a:off x="4090404" y="4653892"/>
            <a:ext cx="264816" cy="40883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3" idx="6"/>
            <a:endCxn id="15" idx="2"/>
          </p:cNvCxnSpPr>
          <p:nvPr/>
        </p:nvCxnSpPr>
        <p:spPr>
          <a:xfrm>
            <a:off x="5796136" y="4822304"/>
            <a:ext cx="741784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7" idx="6"/>
            <a:endCxn id="14" idx="2"/>
          </p:cNvCxnSpPr>
          <p:nvPr/>
        </p:nvCxnSpPr>
        <p:spPr>
          <a:xfrm flipV="1">
            <a:off x="4211960" y="5686400"/>
            <a:ext cx="1389856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5"/>
            <a:endCxn id="14" idx="1"/>
          </p:cNvCxnSpPr>
          <p:nvPr/>
        </p:nvCxnSpPr>
        <p:spPr>
          <a:xfrm>
            <a:off x="4594460" y="5301964"/>
            <a:ext cx="1056904" cy="26481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7"/>
            <a:endCxn id="7" idx="3"/>
          </p:cNvCxnSpPr>
          <p:nvPr/>
        </p:nvCxnSpPr>
        <p:spPr>
          <a:xfrm flipV="1">
            <a:off x="4594460" y="4581884"/>
            <a:ext cx="264816" cy="48084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4" idx="0"/>
            <a:endCxn id="16" idx="4"/>
          </p:cNvCxnSpPr>
          <p:nvPr/>
        </p:nvCxnSpPr>
        <p:spPr>
          <a:xfrm flipV="1">
            <a:off x="5770984" y="4055368"/>
            <a:ext cx="288032" cy="146186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3" idx="3"/>
            <a:endCxn id="17" idx="7"/>
          </p:cNvCxnSpPr>
          <p:nvPr/>
        </p:nvCxnSpPr>
        <p:spPr>
          <a:xfrm flipH="1">
            <a:off x="4162412" y="4941924"/>
            <a:ext cx="1344936" cy="98489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5" idx="3"/>
            <a:endCxn id="14" idx="7"/>
          </p:cNvCxnSpPr>
          <p:nvPr/>
        </p:nvCxnSpPr>
        <p:spPr>
          <a:xfrm flipH="1">
            <a:off x="5890604" y="4941924"/>
            <a:ext cx="696864" cy="62485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7" idx="1"/>
            <a:endCxn id="5" idx="6"/>
          </p:cNvCxnSpPr>
          <p:nvPr/>
        </p:nvCxnSpPr>
        <p:spPr>
          <a:xfrm flipH="1" flipV="1">
            <a:off x="2843808" y="3958208"/>
            <a:ext cx="2015468" cy="38443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6" idx="2"/>
            <a:endCxn id="7" idx="7"/>
          </p:cNvCxnSpPr>
          <p:nvPr/>
        </p:nvCxnSpPr>
        <p:spPr>
          <a:xfrm flipH="1">
            <a:off x="5098516" y="3886200"/>
            <a:ext cx="791332" cy="45644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mrobot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3356992"/>
            <a:ext cx="546546" cy="799088"/>
          </a:xfrm>
          <a:prstGeom prst="rect">
            <a:avLst/>
          </a:prstGeom>
        </p:spPr>
      </p:pic>
      <p:pic>
        <p:nvPicPr>
          <p:cNvPr id="47" name="Picture 46" descr="mrobot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3429000"/>
            <a:ext cx="542810" cy="793626"/>
          </a:xfrm>
          <a:prstGeom prst="rect">
            <a:avLst/>
          </a:prstGeom>
        </p:spPr>
      </p:pic>
      <p:pic>
        <p:nvPicPr>
          <p:cNvPr id="48" name="Picture 47" descr="mrobot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4077072"/>
            <a:ext cx="542810" cy="793626"/>
          </a:xfrm>
          <a:prstGeom prst="rect">
            <a:avLst/>
          </a:prstGeom>
        </p:spPr>
      </p:pic>
      <p:pic>
        <p:nvPicPr>
          <p:cNvPr id="49" name="Picture 48" descr="mrobot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4437112"/>
            <a:ext cx="542810" cy="793626"/>
          </a:xfrm>
          <a:prstGeom prst="rect">
            <a:avLst/>
          </a:prstGeom>
        </p:spPr>
      </p:pic>
      <p:pic>
        <p:nvPicPr>
          <p:cNvPr id="50" name="Picture 49" descr="mrobot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437112"/>
            <a:ext cx="542810" cy="793626"/>
          </a:xfrm>
          <a:prstGeom prst="rect">
            <a:avLst/>
          </a:prstGeom>
        </p:spPr>
      </p:pic>
      <p:pic>
        <p:nvPicPr>
          <p:cNvPr id="51" name="Picture 50" descr="mrobot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5301208"/>
            <a:ext cx="542810" cy="793626"/>
          </a:xfrm>
          <a:prstGeom prst="rect">
            <a:avLst/>
          </a:prstGeom>
        </p:spPr>
      </p:pic>
      <p:pic>
        <p:nvPicPr>
          <p:cNvPr id="52" name="Picture 51" descr="mrobot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4797152"/>
            <a:ext cx="542810" cy="793626"/>
          </a:xfrm>
          <a:prstGeom prst="rect">
            <a:avLst/>
          </a:prstGeom>
        </p:spPr>
      </p:pic>
      <p:pic>
        <p:nvPicPr>
          <p:cNvPr id="53" name="Picture 52" descr="mrobot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5661248"/>
            <a:ext cx="542810" cy="793626"/>
          </a:xfrm>
          <a:prstGeom prst="rect">
            <a:avLst/>
          </a:prstGeom>
        </p:spPr>
      </p:pic>
      <p:pic>
        <p:nvPicPr>
          <p:cNvPr id="54" name="Picture 53" descr="mrobot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4149080"/>
            <a:ext cx="542810" cy="793626"/>
          </a:xfrm>
          <a:prstGeom prst="rect">
            <a:avLst/>
          </a:prstGeom>
        </p:spPr>
      </p:pic>
      <p:pic>
        <p:nvPicPr>
          <p:cNvPr id="55" name="Picture 54" descr="mrobot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3356992"/>
            <a:ext cx="542810" cy="793626"/>
          </a:xfrm>
          <a:prstGeom prst="rect">
            <a:avLst/>
          </a:prstGeom>
        </p:spPr>
      </p:pic>
      <p:pic>
        <p:nvPicPr>
          <p:cNvPr id="56" name="Picture 55" descr="mrobot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3573016"/>
            <a:ext cx="542810" cy="793626"/>
          </a:xfrm>
          <a:prstGeom prst="rect">
            <a:avLst/>
          </a:prstGeom>
        </p:spPr>
      </p:pic>
      <p:pic>
        <p:nvPicPr>
          <p:cNvPr id="57" name="Picture 56" descr="mrobot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4149080"/>
            <a:ext cx="542810" cy="793626"/>
          </a:xfrm>
          <a:prstGeom prst="rect">
            <a:avLst/>
          </a:prstGeom>
        </p:spPr>
      </p:pic>
      <p:pic>
        <p:nvPicPr>
          <p:cNvPr id="58" name="Picture 57" descr="mrobot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4941168"/>
            <a:ext cx="542810" cy="793626"/>
          </a:xfrm>
          <a:prstGeom prst="rect">
            <a:avLst/>
          </a:prstGeom>
        </p:spPr>
      </p:pic>
      <p:pic>
        <p:nvPicPr>
          <p:cNvPr id="59" name="Picture 58" descr="mrobot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4797152"/>
            <a:ext cx="542810" cy="793626"/>
          </a:xfrm>
          <a:prstGeom prst="rect">
            <a:avLst/>
          </a:prstGeom>
        </p:spPr>
      </p:pic>
      <p:pic>
        <p:nvPicPr>
          <p:cNvPr id="63" name="Picture 62" descr="messag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3789040"/>
            <a:ext cx="279474" cy="279474"/>
          </a:xfrm>
          <a:prstGeom prst="rect">
            <a:avLst/>
          </a:prstGeom>
        </p:spPr>
      </p:pic>
      <p:pic>
        <p:nvPicPr>
          <p:cNvPr id="64" name="Picture 63" descr="messag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4293096"/>
            <a:ext cx="279474" cy="279474"/>
          </a:xfrm>
          <a:prstGeom prst="rect">
            <a:avLst/>
          </a:prstGeom>
        </p:spPr>
      </p:pic>
      <p:pic>
        <p:nvPicPr>
          <p:cNvPr id="65" name="Picture 64" descr="messag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4797152"/>
            <a:ext cx="279474" cy="279474"/>
          </a:xfrm>
          <a:prstGeom prst="rect">
            <a:avLst/>
          </a:prstGeom>
        </p:spPr>
      </p:pic>
      <p:pic>
        <p:nvPicPr>
          <p:cNvPr id="66" name="Picture 65" descr="messag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5589240"/>
            <a:ext cx="279474" cy="279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08611 0.07407 " pathEditMode="relative" rAng="0" ptsTypes="AA">
                                      <p:cBhvr>
                                        <p:cTn id="2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" y="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500"/>
                            </p:stCondLst>
                            <p:childTnLst>
                              <p:par>
                                <p:cTn id="20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000"/>
                            </p:stCondLst>
                            <p:childTnLst>
                              <p:par>
                                <p:cTn id="20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3000"/>
                            </p:stCondLst>
                            <p:childTnLst>
                              <p:par>
                                <p:cTn id="21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6 L 0.04757 0.05324 " pathEditMode="relative" rAng="0" ptsTypes="AA">
                                      <p:cBhvr>
                                        <p:cTn id="2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500"/>
                            </p:stCondLst>
                            <p:childTnLst>
                              <p:par>
                                <p:cTn id="21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2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59259E-6 L -0.14132 0.14768 " pathEditMode="relative" rAng="0" ptsTypes="AA">
                                      <p:cBhvr>
                                        <p:cTn id="2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" y="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500"/>
                            </p:stCondLst>
                            <p:childTnLst>
                              <p:par>
                                <p:cTn id="23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000"/>
                            </p:stCondLst>
                            <p:childTnLst>
                              <p:par>
                                <p:cTn id="2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000"/>
                            </p:stCondLst>
                            <p:childTnLst>
                              <p:par>
                                <p:cTn id="24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-0.00729 -0.16736 " pathEditMode="relative" rAng="0" ptsTypes="AA">
                                      <p:cBhvr>
                                        <p:cTn id="2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Worst Case Working Time Bounds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N – number of vertices</a:t>
            </a:r>
          </a:p>
          <a:p>
            <a:pPr>
              <a:buNone/>
            </a:pPr>
            <a:r>
              <a:rPr lang="en-US" dirty="0" smtClean="0"/>
              <a:t>M – number of arcs</a:t>
            </a:r>
          </a:p>
          <a:p>
            <a:pPr>
              <a:buNone/>
            </a:pPr>
            <a:endParaRPr lang="en-US" dirty="0" smtClean="0"/>
          </a:p>
          <a:p>
            <a:r>
              <a:rPr lang="en-US" sz="3000" dirty="0" smtClean="0"/>
              <a:t>General lower bound for single message</a:t>
            </a:r>
            <a:br>
              <a:rPr lang="en-US" sz="3000" dirty="0" smtClean="0"/>
            </a:br>
            <a:r>
              <a:rPr lang="en-US" sz="3000" dirty="0" smtClean="0"/>
              <a:t>			 	: </a:t>
            </a:r>
            <a:r>
              <a:rPr lang="el-GR" sz="3000" dirty="0" smtClean="0"/>
              <a:t>Ω(ΝΜ)</a:t>
            </a:r>
            <a:endParaRPr lang="en-US" sz="3000" dirty="0" smtClean="0"/>
          </a:p>
          <a:p>
            <a:r>
              <a:rPr lang="en-US" sz="3000" dirty="0" smtClean="0"/>
              <a:t>Most efficient known exploration by single message with bounded size (by single finite automaton) 					: O(NM+N</a:t>
            </a:r>
            <a:r>
              <a:rPr lang="en-US" sz="3000" baseline="30000" dirty="0" smtClean="0"/>
              <a:t>2</a:t>
            </a:r>
            <a:r>
              <a:rPr lang="en-US" sz="3000" dirty="0" smtClean="0"/>
              <a:t>log(log(N)))</a:t>
            </a:r>
          </a:p>
          <a:p>
            <a:r>
              <a:rPr lang="en-US" sz="3000" dirty="0" smtClean="0"/>
              <a:t>Repeated exploration with single message (already explored graph) 		: O(NM+N</a:t>
            </a:r>
            <a:r>
              <a:rPr lang="en-US" sz="3000" baseline="30000" dirty="0" smtClean="0"/>
              <a:t>2</a:t>
            </a:r>
            <a:r>
              <a:rPr lang="el-GR" sz="3000" dirty="0" smtClean="0"/>
              <a:t>ξ</a:t>
            </a:r>
            <a:r>
              <a:rPr lang="en-US" sz="3000" dirty="0" smtClean="0"/>
              <a:t>(N)), </a:t>
            </a:r>
            <a:br>
              <a:rPr lang="en-US" sz="3000" dirty="0" smtClean="0"/>
            </a:br>
            <a:r>
              <a:rPr lang="en-US" sz="3000" dirty="0" smtClean="0"/>
              <a:t>where  1 &lt; log(log(log(… log(N) … ))) &lt; 2</a:t>
            </a:r>
            <a:endParaRPr lang="ru-RU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44FE-7FAB-43DA-9A3D-088C82857CC7}" type="slidenum">
              <a:rPr lang="ru-RU" smtClean="0"/>
              <a:pPr/>
              <a:t>5</a:t>
            </a:fld>
            <a:r>
              <a:rPr lang="en-US" dirty="0" smtClean="0"/>
              <a:t> / 21</a:t>
            </a:r>
            <a:endParaRPr lang="ru-RU" dirty="0"/>
          </a:p>
        </p:txBody>
      </p:sp>
      <p:sp>
        <p:nvSpPr>
          <p:cNvPr id="5" name="Oval 4"/>
          <p:cNvSpPr/>
          <p:nvPr/>
        </p:nvSpPr>
        <p:spPr>
          <a:xfrm>
            <a:off x="4572000" y="1681063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292080" y="1681063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474024" y="1681063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l-GR" sz="1200" dirty="0" smtClean="0">
                <a:solidFill>
                  <a:schemeClr val="tx1"/>
                </a:solidFill>
              </a:rPr>
              <a:t>Ν-1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194104" y="1681063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Ν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012160" y="1681063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3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>
            <a:stCxn id="5" idx="6"/>
            <a:endCxn id="6" idx="2"/>
          </p:cNvCxnSpPr>
          <p:nvPr/>
        </p:nvCxnSpPr>
        <p:spPr>
          <a:xfrm>
            <a:off x="4910336" y="1850231"/>
            <a:ext cx="381744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6" idx="6"/>
            <a:endCxn id="16" idx="2"/>
          </p:cNvCxnSpPr>
          <p:nvPr/>
        </p:nvCxnSpPr>
        <p:spPr>
          <a:xfrm>
            <a:off x="5630416" y="1850231"/>
            <a:ext cx="381744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3" idx="6"/>
            <a:endCxn id="15" idx="2"/>
          </p:cNvCxnSpPr>
          <p:nvPr/>
        </p:nvCxnSpPr>
        <p:spPr>
          <a:xfrm>
            <a:off x="7812360" y="1850231"/>
            <a:ext cx="381744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5" idx="4"/>
            <a:endCxn id="5" idx="4"/>
          </p:cNvCxnSpPr>
          <p:nvPr/>
        </p:nvCxnSpPr>
        <p:spPr>
          <a:xfrm rot="5400000">
            <a:off x="6552220" y="208347"/>
            <a:ext cx="12700" cy="3622104"/>
          </a:xfrm>
          <a:prstGeom prst="curvedConnector3">
            <a:avLst>
              <a:gd name="adj1" fmla="val 4050001"/>
            </a:avLst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5" idx="5"/>
            <a:endCxn id="5" idx="3"/>
          </p:cNvCxnSpPr>
          <p:nvPr/>
        </p:nvCxnSpPr>
        <p:spPr>
          <a:xfrm rot="5400000">
            <a:off x="6552220" y="39179"/>
            <a:ext cx="12700" cy="3861344"/>
          </a:xfrm>
          <a:prstGeom prst="curvedConnector3">
            <a:avLst>
              <a:gd name="adj1" fmla="val 6840144"/>
            </a:avLst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5" idx="3"/>
            <a:endCxn id="5" idx="5"/>
          </p:cNvCxnSpPr>
          <p:nvPr/>
        </p:nvCxnSpPr>
        <p:spPr>
          <a:xfrm rot="5400000">
            <a:off x="6552220" y="278419"/>
            <a:ext cx="12700" cy="3382864"/>
          </a:xfrm>
          <a:prstGeom prst="curvedConnector3">
            <a:avLst>
              <a:gd name="adj1" fmla="val 1515142"/>
            </a:avLst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6" idx="6"/>
          </p:cNvCxnSpPr>
          <p:nvPr/>
        </p:nvCxnSpPr>
        <p:spPr>
          <a:xfrm>
            <a:off x="6350496" y="1850231"/>
            <a:ext cx="309736" cy="3423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endCxn id="13" idx="2"/>
          </p:cNvCxnSpPr>
          <p:nvPr/>
        </p:nvCxnSpPr>
        <p:spPr>
          <a:xfrm>
            <a:off x="7113984" y="1847939"/>
            <a:ext cx="360040" cy="229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6660232" y="1609055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...</a:t>
            </a:r>
            <a:endParaRPr lang="ru-RU" sz="2400" b="1" dirty="0"/>
          </a:p>
        </p:txBody>
      </p:sp>
      <p:sp>
        <p:nvSpPr>
          <p:cNvPr id="125" name="TextBox 124"/>
          <p:cNvSpPr txBox="1"/>
          <p:nvPr/>
        </p:nvSpPr>
        <p:spPr>
          <a:xfrm>
            <a:off x="4860032" y="1537047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1</a:t>
            </a:r>
            <a:endParaRPr lang="ru-RU" sz="2400" dirty="0"/>
          </a:p>
        </p:txBody>
      </p:sp>
      <p:sp>
        <p:nvSpPr>
          <p:cNvPr id="126" name="TextBox 125"/>
          <p:cNvSpPr txBox="1"/>
          <p:nvPr/>
        </p:nvSpPr>
        <p:spPr>
          <a:xfrm>
            <a:off x="5580112" y="1537047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2</a:t>
            </a:r>
            <a:endParaRPr lang="ru-RU" sz="2400" dirty="0"/>
          </a:p>
        </p:txBody>
      </p:sp>
      <p:sp>
        <p:nvSpPr>
          <p:cNvPr id="127" name="TextBox 126"/>
          <p:cNvSpPr txBox="1"/>
          <p:nvPr/>
        </p:nvSpPr>
        <p:spPr>
          <a:xfrm>
            <a:off x="6300192" y="1537047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3</a:t>
            </a:r>
            <a:endParaRPr lang="ru-RU" sz="2400" dirty="0"/>
          </a:p>
        </p:txBody>
      </p:sp>
      <p:sp>
        <p:nvSpPr>
          <p:cNvPr id="128" name="TextBox 127"/>
          <p:cNvSpPr txBox="1"/>
          <p:nvPr/>
        </p:nvSpPr>
        <p:spPr>
          <a:xfrm>
            <a:off x="7092280" y="1565622"/>
            <a:ext cx="36004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l-GR" sz="1400" dirty="0" smtClean="0"/>
              <a:t>Ν-2</a:t>
            </a:r>
            <a:endParaRPr lang="ru-RU" sz="2000" dirty="0"/>
          </a:p>
        </p:txBody>
      </p:sp>
      <p:sp>
        <p:nvSpPr>
          <p:cNvPr id="130" name="TextBox 129"/>
          <p:cNvSpPr txBox="1"/>
          <p:nvPr/>
        </p:nvSpPr>
        <p:spPr>
          <a:xfrm>
            <a:off x="7807027" y="1565622"/>
            <a:ext cx="36004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l-GR" sz="1400" dirty="0" smtClean="0"/>
              <a:t>Ν-1</a:t>
            </a:r>
            <a:endParaRPr lang="ru-RU" sz="2000" dirty="0"/>
          </a:p>
        </p:txBody>
      </p:sp>
      <p:sp>
        <p:nvSpPr>
          <p:cNvPr id="134" name="TextBox 133"/>
          <p:cNvSpPr txBox="1"/>
          <p:nvPr/>
        </p:nvSpPr>
        <p:spPr>
          <a:xfrm>
            <a:off x="7308304" y="2113111"/>
            <a:ext cx="36004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l-GR" sz="1400" dirty="0" smtClean="0"/>
              <a:t>Ν</a:t>
            </a:r>
            <a:endParaRPr lang="ru-RU" sz="2000" dirty="0"/>
          </a:p>
        </p:txBody>
      </p:sp>
      <p:sp>
        <p:nvSpPr>
          <p:cNvPr id="135" name="TextBox 134"/>
          <p:cNvSpPr txBox="1"/>
          <p:nvPr/>
        </p:nvSpPr>
        <p:spPr>
          <a:xfrm>
            <a:off x="6444208" y="2083494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...</a:t>
            </a:r>
            <a:endParaRPr lang="ru-RU" sz="2400" b="1" dirty="0"/>
          </a:p>
        </p:txBody>
      </p:sp>
      <p:sp>
        <p:nvSpPr>
          <p:cNvPr id="136" name="TextBox 135"/>
          <p:cNvSpPr txBox="1"/>
          <p:nvPr/>
        </p:nvSpPr>
        <p:spPr>
          <a:xfrm>
            <a:off x="7308304" y="2401143"/>
            <a:ext cx="36004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 smtClean="0"/>
              <a:t>M-1</a:t>
            </a:r>
            <a:endParaRPr lang="ru-RU" sz="2000" dirty="0"/>
          </a:p>
        </p:txBody>
      </p:sp>
      <p:sp>
        <p:nvSpPr>
          <p:cNvPr id="138" name="TextBox 137"/>
          <p:cNvSpPr txBox="1"/>
          <p:nvPr/>
        </p:nvSpPr>
        <p:spPr>
          <a:xfrm>
            <a:off x="7596336" y="2617167"/>
            <a:ext cx="36004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 smtClean="0"/>
              <a:t>M</a:t>
            </a:r>
            <a:endParaRPr lang="ru-RU" sz="2000" dirty="0"/>
          </a:p>
        </p:txBody>
      </p:sp>
      <p:sp>
        <p:nvSpPr>
          <p:cNvPr id="139" name="Right Brace 138"/>
          <p:cNvSpPr/>
          <p:nvPr/>
        </p:nvSpPr>
        <p:spPr>
          <a:xfrm rot="5400000">
            <a:off x="3590367" y="4838489"/>
            <a:ext cx="163066" cy="237626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TextBox 139"/>
          <p:cNvSpPr txBox="1"/>
          <p:nvPr/>
        </p:nvSpPr>
        <p:spPr>
          <a:xfrm>
            <a:off x="3491880" y="6026854"/>
            <a:ext cx="43204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l-GR" dirty="0" smtClean="0"/>
              <a:t>ξ</a:t>
            </a:r>
            <a:r>
              <a:rPr lang="en-US" dirty="0" smtClean="0"/>
              <a:t>(N)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  <p:bldP spid="15" grpId="0" animBg="1"/>
      <p:bldP spid="16" grpId="0" animBg="1"/>
      <p:bldP spid="118" grpId="0"/>
      <p:bldP spid="125" grpId="0"/>
      <p:bldP spid="126" grpId="0"/>
      <p:bldP spid="127" grpId="0"/>
      <p:bldP spid="128" grpId="0"/>
      <p:bldP spid="130" grpId="0"/>
      <p:bldP spid="134" grpId="0"/>
      <p:bldP spid="135" grpId="0"/>
      <p:bldP spid="136" grpId="0"/>
      <p:bldP spid="138" grpId="0"/>
      <p:bldP spid="139" grpId="0" animBg="1"/>
      <p:bldP spid="1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Graph Exploration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sz="2600" dirty="0" smtClean="0"/>
              <a:t>N – number of vertices, M – number of arcs</a:t>
            </a:r>
          </a:p>
          <a:p>
            <a:pPr>
              <a:buNone/>
            </a:pPr>
            <a:r>
              <a:rPr lang="en-US" sz="2600" dirty="0" smtClean="0"/>
              <a:t>D – diameter (length of the longest path without intersections starting in root)</a:t>
            </a:r>
          </a:p>
          <a:p>
            <a:pPr>
              <a:buNone/>
            </a:pPr>
            <a:r>
              <a:rPr lang="en-US" sz="2600" dirty="0" smtClean="0"/>
              <a:t>s – maximum number of outgoing arcs from a vertex </a:t>
            </a:r>
          </a:p>
          <a:p>
            <a:pPr>
              <a:buNone/>
            </a:pPr>
            <a:r>
              <a:rPr lang="en-US" sz="2600" dirty="0" smtClean="0"/>
              <a:t>k – capacity of arcs (number of messages that can be transmitted through an arc simultaneously)</a:t>
            </a:r>
          </a:p>
          <a:p>
            <a:r>
              <a:rPr lang="en-US" sz="2600" dirty="0" smtClean="0"/>
              <a:t>Proposed algorithm of graph exploration with unbounded set of messages (unbounded group of automata) </a:t>
            </a:r>
          </a:p>
          <a:p>
            <a:pPr lvl="1"/>
            <a:r>
              <a:rPr lang="en-US" sz="2600" dirty="0" smtClean="0"/>
              <a:t>worst case working time bound O(N/</a:t>
            </a:r>
            <a:r>
              <a:rPr lang="en-US" sz="2600" dirty="0" err="1" smtClean="0"/>
              <a:t>k+D</a:t>
            </a:r>
            <a:r>
              <a:rPr lang="en-US" sz="2600" dirty="0" smtClean="0"/>
              <a:t>)</a:t>
            </a:r>
          </a:p>
          <a:p>
            <a:pPr lvl="1"/>
            <a:r>
              <a:rPr lang="en-US" sz="2600" dirty="0" smtClean="0"/>
              <a:t>vertex automaton memory O(</a:t>
            </a:r>
            <a:r>
              <a:rPr lang="en-US" sz="2600" dirty="0" err="1" smtClean="0"/>
              <a:t>NDlog</a:t>
            </a:r>
            <a:r>
              <a:rPr lang="en-US" sz="2600" dirty="0" smtClean="0"/>
              <a:t>(s))</a:t>
            </a:r>
          </a:p>
          <a:p>
            <a:pPr lvl="1"/>
            <a:r>
              <a:rPr lang="en-US" sz="2600" dirty="0" smtClean="0"/>
              <a:t>message size O(</a:t>
            </a:r>
            <a:r>
              <a:rPr lang="en-US" sz="2600" dirty="0" err="1" smtClean="0"/>
              <a:t>Dlog</a:t>
            </a:r>
            <a:r>
              <a:rPr lang="en-US" sz="2600" dirty="0" smtClean="0"/>
              <a:t>(s))</a:t>
            </a:r>
          </a:p>
          <a:p>
            <a:r>
              <a:rPr lang="en-US" sz="2600" dirty="0" smtClean="0"/>
              <a:t>Results :</a:t>
            </a:r>
          </a:p>
          <a:p>
            <a:pPr>
              <a:buNone/>
            </a:pPr>
            <a:r>
              <a:rPr lang="en-US" sz="2600" dirty="0" smtClean="0">
                <a:solidFill>
                  <a:srgbClr val="0099FF"/>
                </a:solidFill>
              </a:rPr>
              <a:t>	</a:t>
            </a:r>
            <a:r>
              <a:rPr lang="en-US" sz="2600" dirty="0" smtClean="0">
                <a:solidFill>
                  <a:srgbClr val="FF0000"/>
                </a:solidFill>
              </a:rPr>
              <a:t>direct spanning tree</a:t>
            </a:r>
          </a:p>
          <a:p>
            <a:pPr>
              <a:buNone/>
            </a:pPr>
            <a:r>
              <a:rPr lang="en-US" sz="2600" dirty="0" smtClean="0">
                <a:solidFill>
                  <a:srgbClr val="00CC00"/>
                </a:solidFill>
              </a:rPr>
              <a:t>	back spanning tree</a:t>
            </a:r>
          </a:p>
          <a:p>
            <a:pPr>
              <a:buNone/>
            </a:pP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/>
            </a:r>
            <a:br>
              <a:rPr lang="en-US" sz="2600" dirty="0" smtClean="0"/>
            </a:br>
            <a:endParaRPr lang="en-US" sz="2600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44FE-7FAB-43DA-9A3D-088C82857CC7}" type="slidenum">
              <a:rPr lang="ru-RU" smtClean="0"/>
              <a:pPr/>
              <a:t>6</a:t>
            </a:fld>
            <a:r>
              <a:rPr lang="en-US" dirty="0" smtClean="0"/>
              <a:t> / 21</a:t>
            </a:r>
            <a:endParaRPr lang="ru-RU" dirty="0"/>
          </a:p>
        </p:txBody>
      </p:sp>
      <p:sp>
        <p:nvSpPr>
          <p:cNvPr id="5" name="Oval 4"/>
          <p:cNvSpPr/>
          <p:nvPr/>
        </p:nvSpPr>
        <p:spPr>
          <a:xfrm>
            <a:off x="3657600" y="4149080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Oval 5"/>
          <p:cNvSpPr/>
          <p:nvPr/>
        </p:nvSpPr>
        <p:spPr>
          <a:xfrm>
            <a:off x="4737720" y="3933056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5961856" y="4653136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Oval 7"/>
          <p:cNvSpPr/>
          <p:nvPr/>
        </p:nvSpPr>
        <p:spPr>
          <a:xfrm>
            <a:off x="4089648" y="4725144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Oval 8"/>
          <p:cNvSpPr/>
          <p:nvPr/>
        </p:nvSpPr>
        <p:spPr>
          <a:xfrm>
            <a:off x="5457800" y="5373216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Oval 9"/>
          <p:cNvSpPr/>
          <p:nvPr/>
        </p:nvSpPr>
        <p:spPr>
          <a:xfrm>
            <a:off x="3081536" y="5373216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val 10"/>
          <p:cNvSpPr/>
          <p:nvPr/>
        </p:nvSpPr>
        <p:spPr>
          <a:xfrm>
            <a:off x="4161656" y="551723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Oval 11"/>
          <p:cNvSpPr/>
          <p:nvPr/>
        </p:nvSpPr>
        <p:spPr>
          <a:xfrm>
            <a:off x="4953744" y="4725144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Oval 12"/>
          <p:cNvSpPr/>
          <p:nvPr/>
        </p:nvSpPr>
        <p:spPr>
          <a:xfrm>
            <a:off x="6609928" y="5013176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Oval 13"/>
          <p:cNvSpPr/>
          <p:nvPr/>
        </p:nvSpPr>
        <p:spPr>
          <a:xfrm>
            <a:off x="6753944" y="587727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Oval 14"/>
          <p:cNvSpPr/>
          <p:nvPr/>
        </p:nvSpPr>
        <p:spPr>
          <a:xfrm>
            <a:off x="7690048" y="5013176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Oval 15"/>
          <p:cNvSpPr/>
          <p:nvPr/>
        </p:nvSpPr>
        <p:spPr>
          <a:xfrm>
            <a:off x="7041976" y="4077072"/>
            <a:ext cx="338336" cy="33833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Oval 16"/>
          <p:cNvSpPr/>
          <p:nvPr/>
        </p:nvSpPr>
        <p:spPr>
          <a:xfrm>
            <a:off x="5025752" y="623731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Straight Arrow Connector 17"/>
          <p:cNvCxnSpPr>
            <a:stCxn id="5" idx="7"/>
            <a:endCxn id="6" idx="2"/>
          </p:cNvCxnSpPr>
          <p:nvPr/>
        </p:nvCxnSpPr>
        <p:spPr>
          <a:xfrm flipV="1">
            <a:off x="3946388" y="4102224"/>
            <a:ext cx="791332" cy="9640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" idx="5"/>
            <a:endCxn id="8" idx="1"/>
          </p:cNvCxnSpPr>
          <p:nvPr/>
        </p:nvCxnSpPr>
        <p:spPr>
          <a:xfrm>
            <a:off x="3946388" y="4437868"/>
            <a:ext cx="192808" cy="33682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5" idx="3"/>
            <a:endCxn id="10" idx="0"/>
          </p:cNvCxnSpPr>
          <p:nvPr/>
        </p:nvCxnSpPr>
        <p:spPr>
          <a:xfrm flipH="1">
            <a:off x="3250704" y="4437868"/>
            <a:ext cx="456444" cy="93534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7"/>
            <a:endCxn id="6" idx="3"/>
          </p:cNvCxnSpPr>
          <p:nvPr/>
        </p:nvCxnSpPr>
        <p:spPr>
          <a:xfrm flipV="1">
            <a:off x="4378436" y="4221844"/>
            <a:ext cx="408832" cy="55284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6"/>
            <a:endCxn id="12" idx="2"/>
          </p:cNvCxnSpPr>
          <p:nvPr/>
        </p:nvCxnSpPr>
        <p:spPr>
          <a:xfrm>
            <a:off x="4427984" y="4894312"/>
            <a:ext cx="525760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0" idx="6"/>
            <a:endCxn id="11" idx="2"/>
          </p:cNvCxnSpPr>
          <p:nvPr/>
        </p:nvCxnSpPr>
        <p:spPr>
          <a:xfrm>
            <a:off x="3419872" y="5542384"/>
            <a:ext cx="741784" cy="14401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8" idx="4"/>
            <a:endCxn id="11" idx="0"/>
          </p:cNvCxnSpPr>
          <p:nvPr/>
        </p:nvCxnSpPr>
        <p:spPr>
          <a:xfrm>
            <a:off x="4258816" y="5063480"/>
            <a:ext cx="72008" cy="45375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2" idx="6"/>
            <a:endCxn id="7" idx="2"/>
          </p:cNvCxnSpPr>
          <p:nvPr/>
        </p:nvCxnSpPr>
        <p:spPr>
          <a:xfrm flipV="1">
            <a:off x="5292080" y="4822304"/>
            <a:ext cx="669776" cy="7200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6" idx="6"/>
            <a:endCxn id="16" idx="1"/>
          </p:cNvCxnSpPr>
          <p:nvPr/>
        </p:nvCxnSpPr>
        <p:spPr>
          <a:xfrm>
            <a:off x="5076056" y="4102224"/>
            <a:ext cx="2015468" cy="2439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7" idx="5"/>
            <a:endCxn id="13" idx="1"/>
          </p:cNvCxnSpPr>
          <p:nvPr/>
        </p:nvCxnSpPr>
        <p:spPr>
          <a:xfrm>
            <a:off x="6250644" y="4941924"/>
            <a:ext cx="408832" cy="12080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1" idx="5"/>
            <a:endCxn id="17" idx="1"/>
          </p:cNvCxnSpPr>
          <p:nvPr/>
        </p:nvCxnSpPr>
        <p:spPr>
          <a:xfrm>
            <a:off x="4450444" y="5806020"/>
            <a:ext cx="624856" cy="48084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7" idx="0"/>
            <a:endCxn id="12" idx="4"/>
          </p:cNvCxnSpPr>
          <p:nvPr/>
        </p:nvCxnSpPr>
        <p:spPr>
          <a:xfrm flipH="1" flipV="1">
            <a:off x="5122912" y="5063480"/>
            <a:ext cx="72008" cy="117383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2" idx="5"/>
            <a:endCxn id="9" idx="1"/>
          </p:cNvCxnSpPr>
          <p:nvPr/>
        </p:nvCxnSpPr>
        <p:spPr>
          <a:xfrm>
            <a:off x="5242532" y="5013932"/>
            <a:ext cx="264816" cy="40883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3" idx="6"/>
            <a:endCxn id="15" idx="2"/>
          </p:cNvCxnSpPr>
          <p:nvPr/>
        </p:nvCxnSpPr>
        <p:spPr>
          <a:xfrm>
            <a:off x="6948264" y="5182344"/>
            <a:ext cx="741784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7" idx="6"/>
            <a:endCxn id="14" idx="2"/>
          </p:cNvCxnSpPr>
          <p:nvPr/>
        </p:nvCxnSpPr>
        <p:spPr>
          <a:xfrm flipV="1">
            <a:off x="5364088" y="6046440"/>
            <a:ext cx="1389856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5"/>
            <a:endCxn id="14" idx="1"/>
          </p:cNvCxnSpPr>
          <p:nvPr/>
        </p:nvCxnSpPr>
        <p:spPr>
          <a:xfrm>
            <a:off x="5746588" y="5662004"/>
            <a:ext cx="1056904" cy="26481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7"/>
            <a:endCxn id="7" idx="3"/>
          </p:cNvCxnSpPr>
          <p:nvPr/>
        </p:nvCxnSpPr>
        <p:spPr>
          <a:xfrm flipV="1">
            <a:off x="5746588" y="4941924"/>
            <a:ext cx="264816" cy="48084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4" idx="0"/>
            <a:endCxn id="16" idx="4"/>
          </p:cNvCxnSpPr>
          <p:nvPr/>
        </p:nvCxnSpPr>
        <p:spPr>
          <a:xfrm flipV="1">
            <a:off x="6923112" y="4415408"/>
            <a:ext cx="288032" cy="146186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3" idx="3"/>
            <a:endCxn id="17" idx="7"/>
          </p:cNvCxnSpPr>
          <p:nvPr/>
        </p:nvCxnSpPr>
        <p:spPr>
          <a:xfrm flipH="1">
            <a:off x="5314540" y="5301964"/>
            <a:ext cx="1344936" cy="98489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5" idx="3"/>
            <a:endCxn id="14" idx="7"/>
          </p:cNvCxnSpPr>
          <p:nvPr/>
        </p:nvCxnSpPr>
        <p:spPr>
          <a:xfrm flipH="1">
            <a:off x="7042732" y="5301964"/>
            <a:ext cx="696864" cy="62485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7" idx="1"/>
            <a:endCxn id="5" idx="6"/>
          </p:cNvCxnSpPr>
          <p:nvPr/>
        </p:nvCxnSpPr>
        <p:spPr>
          <a:xfrm flipH="1" flipV="1">
            <a:off x="3995936" y="4318248"/>
            <a:ext cx="2015468" cy="38443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6" idx="3"/>
            <a:endCxn id="7" idx="7"/>
          </p:cNvCxnSpPr>
          <p:nvPr/>
        </p:nvCxnSpPr>
        <p:spPr>
          <a:xfrm flipH="1">
            <a:off x="6250644" y="4365860"/>
            <a:ext cx="840880" cy="33682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956376" y="3789040"/>
            <a:ext cx="72008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 smtClean="0"/>
              <a:t>N = 13</a:t>
            </a:r>
            <a:endParaRPr lang="ru-RU" sz="2800" dirty="0"/>
          </a:p>
        </p:txBody>
      </p:sp>
      <p:sp>
        <p:nvSpPr>
          <p:cNvPr id="47" name="TextBox 46"/>
          <p:cNvSpPr txBox="1"/>
          <p:nvPr/>
        </p:nvSpPr>
        <p:spPr>
          <a:xfrm>
            <a:off x="7956376" y="4077072"/>
            <a:ext cx="72008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 smtClean="0"/>
              <a:t>M = 22</a:t>
            </a:r>
            <a:endParaRPr lang="ru-RU" sz="2800" dirty="0"/>
          </a:p>
        </p:txBody>
      </p:sp>
      <p:sp>
        <p:nvSpPr>
          <p:cNvPr id="48" name="TextBox 47"/>
          <p:cNvSpPr txBox="1"/>
          <p:nvPr/>
        </p:nvSpPr>
        <p:spPr>
          <a:xfrm>
            <a:off x="7956376" y="4365104"/>
            <a:ext cx="72008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 smtClean="0"/>
              <a:t>D = 8</a:t>
            </a:r>
            <a:endParaRPr lang="ru-RU" sz="2800" dirty="0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3923928" y="4052676"/>
            <a:ext cx="791332" cy="9640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7080832" y="5344641"/>
            <a:ext cx="696864" cy="62485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6948264" y="5132809"/>
            <a:ext cx="741784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 flipV="1">
            <a:off x="3991744" y="4370437"/>
            <a:ext cx="2015468" cy="38443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3419872" y="5599534"/>
            <a:ext cx="741784" cy="14401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0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Proposed Algorithm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/>
            <a:r>
              <a:rPr lang="en-US" dirty="0" smtClean="0"/>
              <a:t>Spanning trees (ST) construction</a:t>
            </a:r>
          </a:p>
          <a:p>
            <a:pPr marL="914400" lvl="1" indent="-514350"/>
            <a:r>
              <a:rPr lang="en-US" dirty="0" smtClean="0"/>
              <a:t>Learning paths from root to each vertex</a:t>
            </a:r>
          </a:p>
          <a:p>
            <a:pPr marL="914400" lvl="1" indent="-514350"/>
            <a:r>
              <a:rPr lang="en-US" dirty="0" smtClean="0"/>
              <a:t>Learning paths from each vertex to root</a:t>
            </a:r>
          </a:p>
          <a:p>
            <a:pPr marL="914400" lvl="1" indent="-514350"/>
            <a:r>
              <a:rPr lang="en-US" dirty="0" smtClean="0"/>
              <a:t>Marking arcs of spanning trees </a:t>
            </a:r>
          </a:p>
          <a:p>
            <a:pPr marL="514350" indent="-514350"/>
            <a:r>
              <a:rPr lang="en-US" dirty="0" smtClean="0"/>
              <a:t>ST completeness check</a:t>
            </a:r>
          </a:p>
          <a:p>
            <a:pPr marL="514350" indent="-514350"/>
            <a:r>
              <a:rPr lang="en-US" dirty="0" smtClean="0"/>
              <a:t>Maintenance of incoming back arcs counters</a:t>
            </a:r>
          </a:p>
          <a:p>
            <a:pPr marL="514350" indent="-514350"/>
            <a:endParaRPr lang="en-US" dirty="0" smtClean="0"/>
          </a:p>
          <a:p>
            <a:pPr marL="514350" indent="-514350">
              <a:spcBef>
                <a:spcPts val="0"/>
              </a:spcBef>
              <a:buNone/>
            </a:pPr>
            <a:r>
              <a:rPr lang="en-US" dirty="0" smtClean="0"/>
              <a:t>Direct arc – an arc of direct spanning tree</a:t>
            </a:r>
          </a:p>
          <a:p>
            <a:pPr marL="514350" indent="-514350">
              <a:spcBef>
                <a:spcPts val="0"/>
              </a:spcBef>
              <a:buNone/>
            </a:pPr>
            <a:r>
              <a:rPr lang="en-US" dirty="0" smtClean="0"/>
              <a:t>Back arc – an arc of back spanning tree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44FE-7FAB-43DA-9A3D-088C82857CC7}" type="slidenum">
              <a:rPr lang="ru-RU" smtClean="0"/>
              <a:pPr/>
              <a:t>7</a:t>
            </a:fld>
            <a:r>
              <a:rPr lang="en-US" dirty="0" smtClean="0"/>
              <a:t> / 21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 Construction: Paths to Vertices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507288" cy="1972815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smtClean="0"/>
              <a:t>Outgoing arcs in each vertex are supposed to be enumerated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/>
              <a:t>Start</a:t>
            </a:r>
            <a:r>
              <a:rPr lang="en-US" dirty="0" smtClean="0"/>
              <a:t> messages contain vector id of path passed</a:t>
            </a:r>
          </a:p>
          <a:p>
            <a:r>
              <a:rPr lang="en-US" dirty="0" smtClean="0"/>
              <a:t>Each vertex after getting first </a:t>
            </a:r>
            <a:r>
              <a:rPr lang="en-US" b="1" dirty="0" smtClean="0"/>
              <a:t>Start</a:t>
            </a:r>
            <a:r>
              <a:rPr lang="en-US" dirty="0" smtClean="0"/>
              <a:t> message (or root at the beginning)</a:t>
            </a:r>
          </a:p>
          <a:p>
            <a:pPr lvl="1"/>
            <a:r>
              <a:rPr lang="en-US" dirty="0" smtClean="0"/>
              <a:t>store id contained</a:t>
            </a:r>
          </a:p>
          <a:p>
            <a:pPr lvl="1"/>
            <a:r>
              <a:rPr lang="en-US" dirty="0" smtClean="0"/>
              <a:t>send along each outgoing arc message with path vector appended with arc number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44FE-7FAB-43DA-9A3D-088C82857CC7}" type="slidenum">
              <a:rPr lang="ru-RU" smtClean="0"/>
              <a:pPr/>
              <a:t>8</a:t>
            </a:fld>
            <a:r>
              <a:rPr lang="en-US" dirty="0" smtClean="0"/>
              <a:t> / 21</a:t>
            </a:r>
            <a:endParaRPr lang="ru-RU" dirty="0"/>
          </a:p>
        </p:txBody>
      </p:sp>
      <p:sp>
        <p:nvSpPr>
          <p:cNvPr id="5" name="Oval 4"/>
          <p:cNvSpPr/>
          <p:nvPr/>
        </p:nvSpPr>
        <p:spPr>
          <a:xfrm>
            <a:off x="2505472" y="4229646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Oval 5"/>
          <p:cNvSpPr/>
          <p:nvPr/>
        </p:nvSpPr>
        <p:spPr>
          <a:xfrm>
            <a:off x="3585592" y="401362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809728" y="473370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Oval 7"/>
          <p:cNvSpPr/>
          <p:nvPr/>
        </p:nvSpPr>
        <p:spPr>
          <a:xfrm>
            <a:off x="2937520" y="4805710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Oval 8"/>
          <p:cNvSpPr/>
          <p:nvPr/>
        </p:nvSpPr>
        <p:spPr>
          <a:xfrm>
            <a:off x="4305672" y="545378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Oval 9"/>
          <p:cNvSpPr/>
          <p:nvPr/>
        </p:nvSpPr>
        <p:spPr>
          <a:xfrm>
            <a:off x="1929408" y="545378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val 10"/>
          <p:cNvSpPr/>
          <p:nvPr/>
        </p:nvSpPr>
        <p:spPr>
          <a:xfrm>
            <a:off x="3009528" y="5597798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Oval 11"/>
          <p:cNvSpPr/>
          <p:nvPr/>
        </p:nvSpPr>
        <p:spPr>
          <a:xfrm>
            <a:off x="3801616" y="4805710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Oval 12"/>
          <p:cNvSpPr/>
          <p:nvPr/>
        </p:nvSpPr>
        <p:spPr>
          <a:xfrm>
            <a:off x="5457800" y="509374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Oval 13"/>
          <p:cNvSpPr/>
          <p:nvPr/>
        </p:nvSpPr>
        <p:spPr>
          <a:xfrm>
            <a:off x="5601816" y="5957838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Oval 14"/>
          <p:cNvSpPr/>
          <p:nvPr/>
        </p:nvSpPr>
        <p:spPr>
          <a:xfrm>
            <a:off x="6537920" y="509374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Oval 15"/>
          <p:cNvSpPr/>
          <p:nvPr/>
        </p:nvSpPr>
        <p:spPr>
          <a:xfrm>
            <a:off x="5889848" y="4157638"/>
            <a:ext cx="338336" cy="33833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Oval 16"/>
          <p:cNvSpPr/>
          <p:nvPr/>
        </p:nvSpPr>
        <p:spPr>
          <a:xfrm>
            <a:off x="3873624" y="6317878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Straight Arrow Connector 17"/>
          <p:cNvCxnSpPr>
            <a:stCxn id="5" idx="7"/>
            <a:endCxn id="6" idx="2"/>
          </p:cNvCxnSpPr>
          <p:nvPr/>
        </p:nvCxnSpPr>
        <p:spPr>
          <a:xfrm flipV="1">
            <a:off x="2794260" y="4182790"/>
            <a:ext cx="791332" cy="9640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" idx="5"/>
            <a:endCxn id="8" idx="1"/>
          </p:cNvCxnSpPr>
          <p:nvPr/>
        </p:nvCxnSpPr>
        <p:spPr>
          <a:xfrm>
            <a:off x="2794260" y="4518434"/>
            <a:ext cx="192808" cy="33682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5" idx="3"/>
            <a:endCxn id="10" idx="0"/>
          </p:cNvCxnSpPr>
          <p:nvPr/>
        </p:nvCxnSpPr>
        <p:spPr>
          <a:xfrm flipH="1">
            <a:off x="2098576" y="4518434"/>
            <a:ext cx="456444" cy="93534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7"/>
            <a:endCxn id="6" idx="3"/>
          </p:cNvCxnSpPr>
          <p:nvPr/>
        </p:nvCxnSpPr>
        <p:spPr>
          <a:xfrm flipV="1">
            <a:off x="3226308" y="4302410"/>
            <a:ext cx="408832" cy="55284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6"/>
            <a:endCxn id="12" idx="2"/>
          </p:cNvCxnSpPr>
          <p:nvPr/>
        </p:nvCxnSpPr>
        <p:spPr>
          <a:xfrm>
            <a:off x="3275856" y="4974878"/>
            <a:ext cx="525760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0" idx="6"/>
            <a:endCxn id="11" idx="2"/>
          </p:cNvCxnSpPr>
          <p:nvPr/>
        </p:nvCxnSpPr>
        <p:spPr>
          <a:xfrm>
            <a:off x="2267744" y="5622950"/>
            <a:ext cx="741784" cy="14401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8" idx="4"/>
            <a:endCxn id="11" idx="0"/>
          </p:cNvCxnSpPr>
          <p:nvPr/>
        </p:nvCxnSpPr>
        <p:spPr>
          <a:xfrm>
            <a:off x="3106688" y="5144046"/>
            <a:ext cx="72008" cy="45375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2" idx="6"/>
            <a:endCxn id="7" idx="2"/>
          </p:cNvCxnSpPr>
          <p:nvPr/>
        </p:nvCxnSpPr>
        <p:spPr>
          <a:xfrm flipV="1">
            <a:off x="4139952" y="4902870"/>
            <a:ext cx="669776" cy="7200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6" idx="6"/>
            <a:endCxn id="16" idx="1"/>
          </p:cNvCxnSpPr>
          <p:nvPr/>
        </p:nvCxnSpPr>
        <p:spPr>
          <a:xfrm>
            <a:off x="3923928" y="4182790"/>
            <a:ext cx="2015468" cy="2439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7" idx="5"/>
            <a:endCxn id="13" idx="1"/>
          </p:cNvCxnSpPr>
          <p:nvPr/>
        </p:nvCxnSpPr>
        <p:spPr>
          <a:xfrm>
            <a:off x="5098516" y="5022490"/>
            <a:ext cx="408832" cy="12080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1" idx="5"/>
            <a:endCxn id="17" idx="1"/>
          </p:cNvCxnSpPr>
          <p:nvPr/>
        </p:nvCxnSpPr>
        <p:spPr>
          <a:xfrm>
            <a:off x="3298316" y="5886586"/>
            <a:ext cx="624856" cy="48084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7" idx="0"/>
            <a:endCxn id="12" idx="4"/>
          </p:cNvCxnSpPr>
          <p:nvPr/>
        </p:nvCxnSpPr>
        <p:spPr>
          <a:xfrm flipH="1" flipV="1">
            <a:off x="3970784" y="5144046"/>
            <a:ext cx="72008" cy="117383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2" idx="5"/>
            <a:endCxn id="9" idx="1"/>
          </p:cNvCxnSpPr>
          <p:nvPr/>
        </p:nvCxnSpPr>
        <p:spPr>
          <a:xfrm>
            <a:off x="4090404" y="5094498"/>
            <a:ext cx="264816" cy="40883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3" idx="6"/>
            <a:endCxn id="15" idx="2"/>
          </p:cNvCxnSpPr>
          <p:nvPr/>
        </p:nvCxnSpPr>
        <p:spPr>
          <a:xfrm>
            <a:off x="5796136" y="5262910"/>
            <a:ext cx="741784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7" idx="6"/>
            <a:endCxn id="14" idx="2"/>
          </p:cNvCxnSpPr>
          <p:nvPr/>
        </p:nvCxnSpPr>
        <p:spPr>
          <a:xfrm flipV="1">
            <a:off x="4211960" y="6127006"/>
            <a:ext cx="1389856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5"/>
            <a:endCxn id="14" idx="1"/>
          </p:cNvCxnSpPr>
          <p:nvPr/>
        </p:nvCxnSpPr>
        <p:spPr>
          <a:xfrm>
            <a:off x="4594460" y="5742570"/>
            <a:ext cx="1056904" cy="26481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7"/>
            <a:endCxn id="7" idx="3"/>
          </p:cNvCxnSpPr>
          <p:nvPr/>
        </p:nvCxnSpPr>
        <p:spPr>
          <a:xfrm flipV="1">
            <a:off x="4594460" y="5022490"/>
            <a:ext cx="264816" cy="48084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4" idx="0"/>
            <a:endCxn id="16" idx="4"/>
          </p:cNvCxnSpPr>
          <p:nvPr/>
        </p:nvCxnSpPr>
        <p:spPr>
          <a:xfrm flipV="1">
            <a:off x="5770984" y="4495974"/>
            <a:ext cx="288032" cy="146186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3" idx="3"/>
            <a:endCxn id="17" idx="7"/>
          </p:cNvCxnSpPr>
          <p:nvPr/>
        </p:nvCxnSpPr>
        <p:spPr>
          <a:xfrm flipH="1">
            <a:off x="4162412" y="5382530"/>
            <a:ext cx="1344936" cy="98489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5" idx="3"/>
            <a:endCxn id="14" idx="7"/>
          </p:cNvCxnSpPr>
          <p:nvPr/>
        </p:nvCxnSpPr>
        <p:spPr>
          <a:xfrm flipH="1">
            <a:off x="5890604" y="5382530"/>
            <a:ext cx="696864" cy="62485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7" idx="1"/>
            <a:endCxn id="5" idx="6"/>
          </p:cNvCxnSpPr>
          <p:nvPr/>
        </p:nvCxnSpPr>
        <p:spPr>
          <a:xfrm flipH="1" flipV="1">
            <a:off x="2843808" y="4398814"/>
            <a:ext cx="2015468" cy="38443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6" idx="3"/>
            <a:endCxn id="7" idx="7"/>
          </p:cNvCxnSpPr>
          <p:nvPr/>
        </p:nvCxnSpPr>
        <p:spPr>
          <a:xfrm flipH="1">
            <a:off x="5098516" y="4446426"/>
            <a:ext cx="840880" cy="33682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4229646"/>
            <a:ext cx="279474" cy="279474"/>
          </a:xfrm>
          <a:prstGeom prst="rect">
            <a:avLst/>
          </a:prstGeom>
        </p:spPr>
      </p:pic>
      <p:sp>
        <p:nvSpPr>
          <p:cNvPr id="47" name="Oval 46"/>
          <p:cNvSpPr/>
          <p:nvPr/>
        </p:nvSpPr>
        <p:spPr>
          <a:xfrm>
            <a:off x="5896722" y="4157638"/>
            <a:ext cx="338336" cy="33833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808120" y="473370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0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9" name="Picture 48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4733702"/>
            <a:ext cx="279474" cy="279474"/>
          </a:xfrm>
          <a:prstGeom prst="rect">
            <a:avLst/>
          </a:prstGeom>
        </p:spPr>
      </p:pic>
      <p:sp>
        <p:nvSpPr>
          <p:cNvPr id="50" name="Oval 49"/>
          <p:cNvSpPr/>
          <p:nvPr/>
        </p:nvSpPr>
        <p:spPr>
          <a:xfrm>
            <a:off x="5456192" y="509374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1600" dirty="0" smtClean="0">
                <a:solidFill>
                  <a:schemeClr val="tx1"/>
                </a:solidFill>
              </a:rPr>
              <a:t>00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2503864" y="4229646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1600" dirty="0" smtClean="0">
                <a:solidFill>
                  <a:schemeClr val="tx1"/>
                </a:solidFill>
              </a:rPr>
              <a:t>01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52" name="Picture 51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4445670"/>
            <a:ext cx="279474" cy="279474"/>
          </a:xfrm>
          <a:prstGeom prst="rect">
            <a:avLst/>
          </a:prstGeom>
        </p:spPr>
      </p:pic>
      <p:pic>
        <p:nvPicPr>
          <p:cNvPr id="53" name="Picture 52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4949726"/>
            <a:ext cx="279474" cy="279474"/>
          </a:xfrm>
          <a:prstGeom prst="rect">
            <a:avLst/>
          </a:prstGeom>
        </p:spPr>
      </p:pic>
      <p:pic>
        <p:nvPicPr>
          <p:cNvPr id="54" name="Picture 53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5237758"/>
            <a:ext cx="279474" cy="279474"/>
          </a:xfrm>
          <a:prstGeom prst="rect">
            <a:avLst/>
          </a:prstGeom>
        </p:spPr>
      </p:pic>
      <p:sp>
        <p:nvSpPr>
          <p:cNvPr id="56" name="Oval 55"/>
          <p:cNvSpPr/>
          <p:nvPr/>
        </p:nvSpPr>
        <p:spPr>
          <a:xfrm>
            <a:off x="6540031" y="509374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1200" dirty="0" smtClean="0">
                <a:solidFill>
                  <a:schemeClr val="tx1"/>
                </a:solidFill>
              </a:rPr>
              <a:t>000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3870972" y="6317878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1200" dirty="0" smtClean="0">
                <a:solidFill>
                  <a:schemeClr val="tx1"/>
                </a:solidFill>
              </a:rPr>
              <a:t>001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58" name="Picture 57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4013622"/>
            <a:ext cx="279474" cy="279474"/>
          </a:xfrm>
          <a:prstGeom prst="rect">
            <a:avLst/>
          </a:prstGeom>
        </p:spPr>
      </p:pic>
      <p:pic>
        <p:nvPicPr>
          <p:cNvPr id="59" name="Picture 58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4517678"/>
            <a:ext cx="279474" cy="279474"/>
          </a:xfrm>
          <a:prstGeom prst="rect">
            <a:avLst/>
          </a:prstGeom>
        </p:spPr>
      </p:pic>
      <p:sp>
        <p:nvSpPr>
          <p:cNvPr id="60" name="Oval 59"/>
          <p:cNvSpPr/>
          <p:nvPr/>
        </p:nvSpPr>
        <p:spPr>
          <a:xfrm>
            <a:off x="3587703" y="401362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1200" dirty="0" smtClean="0">
                <a:solidFill>
                  <a:schemeClr val="tx1"/>
                </a:solidFill>
              </a:rPr>
              <a:t>010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1926756" y="545378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1200" dirty="0" smtClean="0">
                <a:solidFill>
                  <a:schemeClr val="tx1"/>
                </a:solidFill>
              </a:rPr>
              <a:t>012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62" name="Picture 61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4445670"/>
            <a:ext cx="279474" cy="279474"/>
          </a:xfrm>
          <a:prstGeom prst="rect">
            <a:avLst/>
          </a:prstGeom>
        </p:spPr>
      </p:pic>
      <p:sp>
        <p:nvSpPr>
          <p:cNvPr id="63" name="Oval 62"/>
          <p:cNvSpPr/>
          <p:nvPr/>
        </p:nvSpPr>
        <p:spPr>
          <a:xfrm>
            <a:off x="2939631" y="4805710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1200" dirty="0" smtClean="0">
                <a:solidFill>
                  <a:schemeClr val="tx1"/>
                </a:solidFill>
              </a:rPr>
              <a:t>011</a:t>
            </a:r>
            <a:endParaRPr lang="ru-RU" sz="1200" dirty="0">
              <a:solidFill>
                <a:schemeClr val="tx1"/>
              </a:solidFill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flipH="1">
            <a:off x="6156176" y="3797598"/>
            <a:ext cx="288032" cy="360040"/>
          </a:xfrm>
          <a:prstGeom prst="straightConnector1">
            <a:avLst/>
          </a:prstGeom>
          <a:ln w="28575" cmpd="dbl">
            <a:solidFill>
              <a:schemeClr val="tx2">
                <a:lumMod val="60000"/>
                <a:lumOff val="40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5381774"/>
            <a:ext cx="279474" cy="279474"/>
          </a:xfrm>
          <a:prstGeom prst="rect">
            <a:avLst/>
          </a:prstGeom>
        </p:spPr>
      </p:pic>
      <p:pic>
        <p:nvPicPr>
          <p:cNvPr id="67" name="Picture 66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6461894"/>
            <a:ext cx="279474" cy="279474"/>
          </a:xfrm>
          <a:prstGeom prst="rect">
            <a:avLst/>
          </a:prstGeom>
        </p:spPr>
      </p:pic>
      <p:sp>
        <p:nvSpPr>
          <p:cNvPr id="68" name="Oval 67"/>
          <p:cNvSpPr/>
          <p:nvPr/>
        </p:nvSpPr>
        <p:spPr>
          <a:xfrm>
            <a:off x="5599164" y="5957838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900" dirty="0" smtClean="0">
                <a:solidFill>
                  <a:schemeClr val="tx1"/>
                </a:solidFill>
              </a:rPr>
              <a:t>000</a:t>
            </a:r>
            <a:r>
              <a:rPr lang="en-US" sz="900" dirty="0" smtClean="0">
                <a:solidFill>
                  <a:schemeClr val="tx1"/>
                </a:solidFill>
              </a:rPr>
              <a:t>0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69" name="Cross 68"/>
          <p:cNvSpPr/>
          <p:nvPr/>
        </p:nvSpPr>
        <p:spPr>
          <a:xfrm rot="2635858">
            <a:off x="5480811" y="6146568"/>
            <a:ext cx="216024" cy="216024"/>
          </a:xfrm>
          <a:prstGeom prst="plus">
            <a:avLst>
              <a:gd name="adj" fmla="val 3822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0" name="Picture 69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3941614"/>
            <a:ext cx="279474" cy="279474"/>
          </a:xfrm>
          <a:prstGeom prst="rect">
            <a:avLst/>
          </a:prstGeom>
        </p:spPr>
      </p:pic>
      <p:sp>
        <p:nvSpPr>
          <p:cNvPr id="71" name="Cross 70"/>
          <p:cNvSpPr/>
          <p:nvPr/>
        </p:nvSpPr>
        <p:spPr>
          <a:xfrm rot="2635858">
            <a:off x="5768842" y="3986327"/>
            <a:ext cx="216024" cy="216024"/>
          </a:xfrm>
          <a:prstGeom prst="plus">
            <a:avLst>
              <a:gd name="adj" fmla="val 3822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2" name="Picture 71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8470" y="6029846"/>
            <a:ext cx="279474" cy="279474"/>
          </a:xfrm>
          <a:prstGeom prst="rect">
            <a:avLst/>
          </a:prstGeom>
        </p:spPr>
      </p:pic>
      <p:sp>
        <p:nvSpPr>
          <p:cNvPr id="73" name="Oval 72"/>
          <p:cNvSpPr/>
          <p:nvPr/>
        </p:nvSpPr>
        <p:spPr>
          <a:xfrm>
            <a:off x="3798964" y="4805710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900" dirty="0" smtClean="0">
                <a:solidFill>
                  <a:schemeClr val="tx1"/>
                </a:solidFill>
              </a:rPr>
              <a:t>00</a:t>
            </a:r>
            <a:r>
              <a:rPr lang="en-US" sz="900" dirty="0" smtClean="0">
                <a:solidFill>
                  <a:schemeClr val="tx1"/>
                </a:solidFill>
              </a:rPr>
              <a:t>11</a:t>
            </a:r>
            <a:endParaRPr lang="ru-RU" sz="900" dirty="0">
              <a:solidFill>
                <a:schemeClr val="tx1"/>
              </a:solidFill>
            </a:endParaRPr>
          </a:p>
        </p:txBody>
      </p:sp>
      <p:pic>
        <p:nvPicPr>
          <p:cNvPr id="74" name="Picture 73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5597798"/>
            <a:ext cx="279474" cy="279474"/>
          </a:xfrm>
          <a:prstGeom prst="rect">
            <a:avLst/>
          </a:prstGeom>
        </p:spPr>
      </p:pic>
      <p:sp>
        <p:nvSpPr>
          <p:cNvPr id="75" name="Oval 74"/>
          <p:cNvSpPr/>
          <p:nvPr/>
        </p:nvSpPr>
        <p:spPr>
          <a:xfrm>
            <a:off x="3011639" y="5597798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900" dirty="0" smtClean="0">
                <a:solidFill>
                  <a:schemeClr val="tx1"/>
                </a:solidFill>
              </a:rPr>
              <a:t>0</a:t>
            </a:r>
            <a:r>
              <a:rPr lang="en-US" sz="900" dirty="0" smtClean="0">
                <a:solidFill>
                  <a:schemeClr val="tx1"/>
                </a:solidFill>
              </a:rPr>
              <a:t>120</a:t>
            </a:r>
            <a:endParaRPr lang="ru-RU" sz="900" dirty="0">
              <a:solidFill>
                <a:schemeClr val="tx1"/>
              </a:solidFill>
            </a:endParaRPr>
          </a:p>
        </p:txBody>
      </p:sp>
      <p:pic>
        <p:nvPicPr>
          <p:cNvPr id="76" name="Picture 75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5093742"/>
            <a:ext cx="279474" cy="279474"/>
          </a:xfrm>
          <a:prstGeom prst="rect">
            <a:avLst/>
          </a:prstGeom>
        </p:spPr>
      </p:pic>
      <p:sp>
        <p:nvSpPr>
          <p:cNvPr id="77" name="Cross 76"/>
          <p:cNvSpPr/>
          <p:nvPr/>
        </p:nvSpPr>
        <p:spPr>
          <a:xfrm rot="2635858">
            <a:off x="3176555" y="5570503"/>
            <a:ext cx="216024" cy="216024"/>
          </a:xfrm>
          <a:prstGeom prst="plus">
            <a:avLst>
              <a:gd name="adj" fmla="val 3822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8" name="Picture 77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4805710"/>
            <a:ext cx="279474" cy="279474"/>
          </a:xfrm>
          <a:prstGeom prst="rect">
            <a:avLst/>
          </a:prstGeom>
        </p:spPr>
      </p:pic>
      <p:sp>
        <p:nvSpPr>
          <p:cNvPr id="79" name="Cross 78"/>
          <p:cNvSpPr/>
          <p:nvPr/>
        </p:nvSpPr>
        <p:spPr>
          <a:xfrm rot="2635858">
            <a:off x="3680609" y="4850424"/>
            <a:ext cx="216024" cy="216024"/>
          </a:xfrm>
          <a:prstGeom prst="plus">
            <a:avLst>
              <a:gd name="adj" fmla="val 3822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0" name="Picture 79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4589686"/>
            <a:ext cx="279474" cy="279474"/>
          </a:xfrm>
          <a:prstGeom prst="rect">
            <a:avLst/>
          </a:prstGeom>
        </p:spPr>
      </p:pic>
      <p:sp>
        <p:nvSpPr>
          <p:cNvPr id="81" name="Cross 80"/>
          <p:cNvSpPr/>
          <p:nvPr/>
        </p:nvSpPr>
        <p:spPr>
          <a:xfrm rot="2635858">
            <a:off x="3536593" y="4130343"/>
            <a:ext cx="216024" cy="216024"/>
          </a:xfrm>
          <a:prstGeom prst="plus">
            <a:avLst>
              <a:gd name="adj" fmla="val 3822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2" name="Picture 81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5741814"/>
            <a:ext cx="279474" cy="279474"/>
          </a:xfrm>
          <a:prstGeom prst="rect">
            <a:avLst/>
          </a:prstGeom>
        </p:spPr>
      </p:pic>
      <p:sp>
        <p:nvSpPr>
          <p:cNvPr id="83" name="Cross 82"/>
          <p:cNvSpPr/>
          <p:nvPr/>
        </p:nvSpPr>
        <p:spPr>
          <a:xfrm rot="2635858">
            <a:off x="5984866" y="4418375"/>
            <a:ext cx="216024" cy="216024"/>
          </a:xfrm>
          <a:prstGeom prst="plus">
            <a:avLst>
              <a:gd name="adj" fmla="val 3822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4" name="Picture 83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5813822"/>
            <a:ext cx="279474" cy="279474"/>
          </a:xfrm>
          <a:prstGeom prst="rect">
            <a:avLst/>
          </a:prstGeom>
        </p:spPr>
      </p:pic>
      <p:sp>
        <p:nvSpPr>
          <p:cNvPr id="85" name="Cross 84"/>
          <p:cNvSpPr/>
          <p:nvPr/>
        </p:nvSpPr>
        <p:spPr>
          <a:xfrm rot="2635858">
            <a:off x="3752618" y="6290584"/>
            <a:ext cx="216024" cy="216024"/>
          </a:xfrm>
          <a:prstGeom prst="plus">
            <a:avLst>
              <a:gd name="adj" fmla="val 3822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6" name="Picture 85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4733702"/>
            <a:ext cx="279474" cy="279474"/>
          </a:xfrm>
          <a:prstGeom prst="rect">
            <a:avLst/>
          </a:prstGeom>
        </p:spPr>
      </p:pic>
      <p:sp>
        <p:nvSpPr>
          <p:cNvPr id="87" name="Cross 86"/>
          <p:cNvSpPr/>
          <p:nvPr/>
        </p:nvSpPr>
        <p:spPr>
          <a:xfrm rot="2635858">
            <a:off x="4832738" y="4706408"/>
            <a:ext cx="216024" cy="216024"/>
          </a:xfrm>
          <a:prstGeom prst="plus">
            <a:avLst>
              <a:gd name="adj" fmla="val 3822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8" name="Picture 87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4949726"/>
            <a:ext cx="279474" cy="279474"/>
          </a:xfrm>
          <a:prstGeom prst="rect">
            <a:avLst/>
          </a:prstGeom>
        </p:spPr>
      </p:pic>
      <p:sp>
        <p:nvSpPr>
          <p:cNvPr id="89" name="Oval 88"/>
          <p:cNvSpPr/>
          <p:nvPr/>
        </p:nvSpPr>
        <p:spPr>
          <a:xfrm>
            <a:off x="4303020" y="545378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700" dirty="0" smtClean="0">
                <a:solidFill>
                  <a:schemeClr val="tx1"/>
                </a:solidFill>
              </a:rPr>
              <a:t>00</a:t>
            </a:r>
            <a:r>
              <a:rPr lang="en-US" sz="700" dirty="0" smtClean="0">
                <a:solidFill>
                  <a:schemeClr val="tx1"/>
                </a:solidFill>
              </a:rPr>
              <a:t>111</a:t>
            </a:r>
            <a:endParaRPr lang="ru-RU" sz="700" dirty="0">
              <a:solidFill>
                <a:schemeClr val="tx1"/>
              </a:solidFill>
            </a:endParaRPr>
          </a:p>
        </p:txBody>
      </p:sp>
      <p:pic>
        <p:nvPicPr>
          <p:cNvPr id="90" name="Picture 89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5237758"/>
            <a:ext cx="279474" cy="279474"/>
          </a:xfrm>
          <a:prstGeom prst="rect">
            <a:avLst/>
          </a:prstGeom>
        </p:spPr>
      </p:pic>
      <p:sp>
        <p:nvSpPr>
          <p:cNvPr id="91" name="Cross 90"/>
          <p:cNvSpPr/>
          <p:nvPr/>
        </p:nvSpPr>
        <p:spPr>
          <a:xfrm rot="2635858">
            <a:off x="4688722" y="4922432"/>
            <a:ext cx="216024" cy="216024"/>
          </a:xfrm>
          <a:prstGeom prst="plus">
            <a:avLst>
              <a:gd name="adj" fmla="val 3822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" name="Picture 91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5525790"/>
            <a:ext cx="279474" cy="279474"/>
          </a:xfrm>
          <a:prstGeom prst="rect">
            <a:avLst/>
          </a:prstGeom>
        </p:spPr>
      </p:pic>
      <p:sp>
        <p:nvSpPr>
          <p:cNvPr id="93" name="Cross 92"/>
          <p:cNvSpPr/>
          <p:nvPr/>
        </p:nvSpPr>
        <p:spPr>
          <a:xfrm rot="2635858">
            <a:off x="5552817" y="5858536"/>
            <a:ext cx="216024" cy="216024"/>
          </a:xfrm>
          <a:prstGeom prst="plus">
            <a:avLst>
              <a:gd name="adj" fmla="val 3822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9.16031E-7 L -0.09392 0.06361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" y="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6 L 0.03194 0.03217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1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85185E-6 L -0.21216 -0.03079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" y="-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22222E-6 L 0.08698 0.01111 " pathEditMode="relative" rAng="0" ptsTypes="AA">
                                      <p:cBhvr>
                                        <p:cTn id="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6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59259E-6 L -0.14132 0.13703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" y="69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0.09497 -0.00996 " pathEditMode="relative" rAng="0" ptsTypes="AA">
                                      <p:cBhvr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-5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85185E-6 L 0.01615 0.05301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26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0.03889 0.11621 " pathEditMode="relative" rAng="0" ptsTypes="AA">
                                      <p:cBhvr>
                                        <p:cTn id="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22222E-6 L -0.0783 0.08449 " pathEditMode="relative" rAng="0" ptsTypes="AA">
                                      <p:cBhvr>
                                        <p:cTn id="1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7 L 0.13437 -0.05185 " pathEditMode="relative" rAng="0" ptsTypes="AA">
                                      <p:cBhvr>
                                        <p:cTn id="1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-26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96296E-6 L 0.19723 0.00069 " pathEditMode="relative" rAng="0" ptsTypes="AA">
                                      <p:cBhvr>
                                        <p:cTn id="17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" y="0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33333E-6 L -0.00729 -0.15695 " pathEditMode="relative" rAng="0" ptsTypes="AA">
                                      <p:cBhvr>
                                        <p:cTn id="17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78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6 L 0.07917 0.01111 " pathEditMode="relative" rAng="0" ptsTypes="AA">
                                      <p:cBhvr>
                                        <p:cTn id="17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" y="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500"/>
                            </p:stCondLst>
                            <p:childTnLst>
                              <p:par>
                                <p:cTn id="20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59259E-6 L 0.0085 0.06366 " pathEditMode="relative" rAng="0" ptsTypes="AA">
                                      <p:cBhvr>
                                        <p:cTn id="23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32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05556 0.00047 " pathEditMode="relative" rAng="0" ptsTypes="AA">
                                      <p:cBhvr>
                                        <p:cTn id="2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" y="0"/>
                                    </p:animMotion>
                                  </p:childTnLst>
                                </p:cTn>
                              </p:par>
                              <p:par>
                                <p:cTn id="23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96296E-6 L 0.05556 -0.07291 " pathEditMode="relative" rAng="0" ptsTypes="AA">
                                      <p:cBhvr>
                                        <p:cTn id="23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" y="-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000"/>
                            </p:stCondLst>
                            <p:childTnLst>
                              <p:par>
                                <p:cTn id="24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500"/>
                            </p:stCondLst>
                            <p:childTnLst>
                              <p:par>
                                <p:cTn id="2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500"/>
                            </p:stCondLst>
                            <p:childTnLst>
                              <p:par>
                                <p:cTn id="30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96296E-6 L 0.02413 -0.19885 " pathEditMode="relative" rAng="0" ptsTypes="AA">
                                      <p:cBhvr>
                                        <p:cTn id="30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-100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81481E-6 L 0.07135 0.06365 " pathEditMode="relative" rAng="0" ptsTypes="AA">
                                      <p:cBhvr>
                                        <p:cTn id="30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" y="32"/>
                                    </p:animMotion>
                                  </p:childTnLst>
                                </p:cTn>
                              </p:par>
                              <p:par>
                                <p:cTn id="30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0.09497 -0.00973 " pathEditMode="relative" rAng="0" ptsTypes="AA">
                                      <p:cBhvr>
                                        <p:cTn id="30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-5"/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L 0.02413 0.06366 " pathEditMode="relative" rAng="0" ptsTypes="AA">
                                      <p:cBhvr>
                                        <p:cTn id="31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00"/>
                            </p:stCondLst>
                            <p:childTnLst>
                              <p:par>
                                <p:cTn id="3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500"/>
                            </p:stCondLst>
                            <p:childTnLst>
                              <p:par>
                                <p:cTn id="3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500"/>
                            </p:stCondLst>
                            <p:childTnLst>
                              <p:par>
                                <p:cTn id="37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0.02413 -0.05185 " pathEditMode="relative" rAng="0" ptsTypes="AA">
                                      <p:cBhvr>
                                        <p:cTn id="37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-26"/>
                                    </p:animMotion>
                                  </p:childTnLst>
                                </p:cTn>
                              </p:par>
                              <p:par>
                                <p:cTn id="37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44444E-6 L 0.10278 0.04259 " pathEditMode="relative" rAng="0" ptsTypes="AA">
                                      <p:cBhvr>
                                        <p:cTn id="37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" y="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000"/>
                            </p:stCondLst>
                            <p:childTnLst>
                              <p:par>
                                <p:cTn id="37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500"/>
                            </p:stCondLst>
                            <p:childTnLst>
                              <p:par>
                                <p:cTn id="3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50" grpId="0" animBg="1"/>
      <p:bldP spid="51" grpId="0" animBg="1"/>
      <p:bldP spid="56" grpId="0" animBg="1"/>
      <p:bldP spid="57" grpId="0" animBg="1"/>
      <p:bldP spid="60" grpId="0" animBg="1"/>
      <p:bldP spid="61" grpId="0" animBg="1"/>
      <p:bldP spid="63" grpId="0" animBg="1"/>
      <p:bldP spid="68" grpId="0" animBg="1"/>
      <p:bldP spid="69" grpId="0" animBg="1"/>
      <p:bldP spid="69" grpId="1" animBg="1"/>
      <p:bldP spid="71" grpId="0" animBg="1"/>
      <p:bldP spid="71" grpId="1" animBg="1"/>
      <p:bldP spid="73" grpId="0" animBg="1"/>
      <p:bldP spid="75" grpId="0" animBg="1"/>
      <p:bldP spid="77" grpId="0" animBg="1"/>
      <p:bldP spid="77" grpId="1" animBg="1"/>
      <p:bldP spid="79" grpId="0" animBg="1"/>
      <p:bldP spid="79" grpId="1" animBg="1"/>
      <p:bldP spid="81" grpId="0" animBg="1"/>
      <p:bldP spid="81" grpId="1" animBg="1"/>
      <p:bldP spid="83" grpId="0" animBg="1"/>
      <p:bldP spid="83" grpId="1" animBg="1"/>
      <p:bldP spid="85" grpId="0" animBg="1"/>
      <p:bldP spid="85" grpId="1" animBg="1"/>
      <p:bldP spid="87" grpId="0" animBg="1"/>
      <p:bldP spid="87" grpId="1" animBg="1"/>
      <p:bldP spid="89" grpId="0" animBg="1"/>
      <p:bldP spid="91" grpId="0" animBg="1"/>
      <p:bldP spid="91" grpId="1" animBg="1"/>
      <p:bldP spid="93" grpId="0" animBg="1"/>
      <p:bldP spid="9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 Construction: Paths to Root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247687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sz="2000" b="1" dirty="0" smtClean="0"/>
              <a:t>Search root </a:t>
            </a:r>
            <a:r>
              <a:rPr lang="en-US" sz="2000" dirty="0" smtClean="0"/>
              <a:t>messages contain id of initiator vertex and passed path vector</a:t>
            </a:r>
          </a:p>
          <a:p>
            <a:pPr>
              <a:spcBef>
                <a:spcPts val="0"/>
              </a:spcBef>
            </a:pPr>
            <a:r>
              <a:rPr lang="en-US" sz="2000" dirty="0" smtClean="0"/>
              <a:t>Each (not root) vertex after processing first </a:t>
            </a:r>
            <a:r>
              <a:rPr lang="en-US" sz="2000" b="1" dirty="0" smtClean="0"/>
              <a:t>Start</a:t>
            </a:r>
            <a:r>
              <a:rPr lang="en-US" sz="2000" dirty="0" smtClean="0"/>
              <a:t> message</a:t>
            </a:r>
          </a:p>
          <a:p>
            <a:pPr lvl="1">
              <a:spcBef>
                <a:spcPts val="0"/>
              </a:spcBef>
            </a:pPr>
            <a:r>
              <a:rPr lang="en-US" sz="1700" dirty="0" smtClean="0"/>
              <a:t>save its id in the list</a:t>
            </a:r>
          </a:p>
          <a:p>
            <a:pPr lvl="1">
              <a:spcBef>
                <a:spcPts val="0"/>
              </a:spcBef>
            </a:pPr>
            <a:r>
              <a:rPr lang="en-US" sz="1700" dirty="0" smtClean="0"/>
              <a:t>send </a:t>
            </a:r>
            <a:r>
              <a:rPr lang="en-US" sz="1700" b="1" dirty="0" smtClean="0"/>
              <a:t>Search root</a:t>
            </a:r>
            <a:r>
              <a:rPr lang="en-US" sz="1700" dirty="0" smtClean="0"/>
              <a:t> message with its id along each outgoing arc X (path vector X)</a:t>
            </a:r>
          </a:p>
          <a:p>
            <a:pPr>
              <a:spcBef>
                <a:spcPts val="0"/>
              </a:spcBef>
            </a:pPr>
            <a:r>
              <a:rPr lang="en-US" sz="2000" dirty="0" smtClean="0"/>
              <a:t>Each vertex after getting first </a:t>
            </a:r>
            <a:r>
              <a:rPr lang="en-US" sz="2000" b="1" dirty="0" smtClean="0"/>
              <a:t>Search root</a:t>
            </a:r>
            <a:r>
              <a:rPr lang="en-US" sz="2000" dirty="0" smtClean="0"/>
              <a:t> with certain initiator</a:t>
            </a:r>
          </a:p>
          <a:p>
            <a:pPr lvl="1">
              <a:spcBef>
                <a:spcPts val="0"/>
              </a:spcBef>
            </a:pPr>
            <a:r>
              <a:rPr lang="en-US" sz="1700" dirty="0" smtClean="0"/>
              <a:t>save initiator id in the list (root also saves path)</a:t>
            </a:r>
          </a:p>
          <a:p>
            <a:pPr lvl="1">
              <a:spcBef>
                <a:spcPts val="0"/>
              </a:spcBef>
            </a:pPr>
            <a:r>
              <a:rPr lang="en-US" sz="1700" dirty="0" smtClean="0"/>
              <a:t>(not root) re-send message along each outgoing arc X (path vector appended with X)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44FE-7FAB-43DA-9A3D-088C82857CC7}" type="slidenum">
              <a:rPr lang="ru-RU" smtClean="0"/>
              <a:pPr/>
              <a:t>9</a:t>
            </a:fld>
            <a:r>
              <a:rPr lang="en-US" dirty="0" smtClean="0"/>
              <a:t> / 21</a:t>
            </a:r>
            <a:endParaRPr lang="ru-RU" dirty="0"/>
          </a:p>
        </p:txBody>
      </p:sp>
      <p:sp>
        <p:nvSpPr>
          <p:cNvPr id="5" name="Oval 4"/>
          <p:cNvSpPr/>
          <p:nvPr/>
        </p:nvSpPr>
        <p:spPr>
          <a:xfrm>
            <a:off x="2505472" y="4229646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Oval 5"/>
          <p:cNvSpPr/>
          <p:nvPr/>
        </p:nvSpPr>
        <p:spPr>
          <a:xfrm>
            <a:off x="3585592" y="401362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809728" y="473370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Oval 7"/>
          <p:cNvSpPr/>
          <p:nvPr/>
        </p:nvSpPr>
        <p:spPr>
          <a:xfrm>
            <a:off x="2937520" y="4805710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Oval 8"/>
          <p:cNvSpPr/>
          <p:nvPr/>
        </p:nvSpPr>
        <p:spPr>
          <a:xfrm>
            <a:off x="4305672" y="545378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Oval 9"/>
          <p:cNvSpPr/>
          <p:nvPr/>
        </p:nvSpPr>
        <p:spPr>
          <a:xfrm>
            <a:off x="1929408" y="545378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val 10"/>
          <p:cNvSpPr/>
          <p:nvPr/>
        </p:nvSpPr>
        <p:spPr>
          <a:xfrm>
            <a:off x="3009528" y="5597798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Oval 11"/>
          <p:cNvSpPr/>
          <p:nvPr/>
        </p:nvSpPr>
        <p:spPr>
          <a:xfrm>
            <a:off x="3801616" y="4805710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Oval 12"/>
          <p:cNvSpPr/>
          <p:nvPr/>
        </p:nvSpPr>
        <p:spPr>
          <a:xfrm>
            <a:off x="5457800" y="509374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Oval 13"/>
          <p:cNvSpPr/>
          <p:nvPr/>
        </p:nvSpPr>
        <p:spPr>
          <a:xfrm>
            <a:off x="5601816" y="5957838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Oval 14"/>
          <p:cNvSpPr/>
          <p:nvPr/>
        </p:nvSpPr>
        <p:spPr>
          <a:xfrm>
            <a:off x="6537920" y="509374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Oval 15"/>
          <p:cNvSpPr/>
          <p:nvPr/>
        </p:nvSpPr>
        <p:spPr>
          <a:xfrm>
            <a:off x="5889848" y="4157638"/>
            <a:ext cx="338336" cy="33833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Oval 16"/>
          <p:cNvSpPr/>
          <p:nvPr/>
        </p:nvSpPr>
        <p:spPr>
          <a:xfrm>
            <a:off x="3873624" y="6317878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Straight Arrow Connector 17"/>
          <p:cNvCxnSpPr>
            <a:stCxn id="5" idx="7"/>
            <a:endCxn id="6" idx="2"/>
          </p:cNvCxnSpPr>
          <p:nvPr/>
        </p:nvCxnSpPr>
        <p:spPr>
          <a:xfrm flipV="1">
            <a:off x="2794260" y="4182790"/>
            <a:ext cx="791332" cy="9640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" idx="5"/>
            <a:endCxn id="8" idx="1"/>
          </p:cNvCxnSpPr>
          <p:nvPr/>
        </p:nvCxnSpPr>
        <p:spPr>
          <a:xfrm>
            <a:off x="2794260" y="4518434"/>
            <a:ext cx="192808" cy="33682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5" idx="3"/>
            <a:endCxn id="10" idx="0"/>
          </p:cNvCxnSpPr>
          <p:nvPr/>
        </p:nvCxnSpPr>
        <p:spPr>
          <a:xfrm flipH="1">
            <a:off x="2098576" y="4518434"/>
            <a:ext cx="456444" cy="93534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7"/>
            <a:endCxn id="6" idx="3"/>
          </p:cNvCxnSpPr>
          <p:nvPr/>
        </p:nvCxnSpPr>
        <p:spPr>
          <a:xfrm flipV="1">
            <a:off x="3226308" y="4302410"/>
            <a:ext cx="408832" cy="55284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6"/>
            <a:endCxn id="12" idx="2"/>
          </p:cNvCxnSpPr>
          <p:nvPr/>
        </p:nvCxnSpPr>
        <p:spPr>
          <a:xfrm>
            <a:off x="3275856" y="4974878"/>
            <a:ext cx="525760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0" idx="6"/>
            <a:endCxn id="11" idx="2"/>
          </p:cNvCxnSpPr>
          <p:nvPr/>
        </p:nvCxnSpPr>
        <p:spPr>
          <a:xfrm>
            <a:off x="2267744" y="5622950"/>
            <a:ext cx="741784" cy="14401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8" idx="4"/>
            <a:endCxn id="11" idx="0"/>
          </p:cNvCxnSpPr>
          <p:nvPr/>
        </p:nvCxnSpPr>
        <p:spPr>
          <a:xfrm>
            <a:off x="3106688" y="5144046"/>
            <a:ext cx="72008" cy="45375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2" idx="6"/>
            <a:endCxn id="7" idx="2"/>
          </p:cNvCxnSpPr>
          <p:nvPr/>
        </p:nvCxnSpPr>
        <p:spPr>
          <a:xfrm flipV="1">
            <a:off x="4139952" y="4902870"/>
            <a:ext cx="669776" cy="7200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6" idx="6"/>
            <a:endCxn id="16" idx="1"/>
          </p:cNvCxnSpPr>
          <p:nvPr/>
        </p:nvCxnSpPr>
        <p:spPr>
          <a:xfrm>
            <a:off x="3923928" y="4182790"/>
            <a:ext cx="2015468" cy="2439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7" idx="5"/>
            <a:endCxn id="13" idx="1"/>
          </p:cNvCxnSpPr>
          <p:nvPr/>
        </p:nvCxnSpPr>
        <p:spPr>
          <a:xfrm>
            <a:off x="5098516" y="5022490"/>
            <a:ext cx="408832" cy="12080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1" idx="5"/>
            <a:endCxn id="17" idx="1"/>
          </p:cNvCxnSpPr>
          <p:nvPr/>
        </p:nvCxnSpPr>
        <p:spPr>
          <a:xfrm>
            <a:off x="3298316" y="5886586"/>
            <a:ext cx="624856" cy="48084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7" idx="0"/>
            <a:endCxn id="12" idx="4"/>
          </p:cNvCxnSpPr>
          <p:nvPr/>
        </p:nvCxnSpPr>
        <p:spPr>
          <a:xfrm flipH="1" flipV="1">
            <a:off x="3970784" y="5144046"/>
            <a:ext cx="72008" cy="117383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2" idx="5"/>
            <a:endCxn id="9" idx="1"/>
          </p:cNvCxnSpPr>
          <p:nvPr/>
        </p:nvCxnSpPr>
        <p:spPr>
          <a:xfrm>
            <a:off x="4090404" y="5094498"/>
            <a:ext cx="264816" cy="40883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3" idx="6"/>
            <a:endCxn id="15" idx="2"/>
          </p:cNvCxnSpPr>
          <p:nvPr/>
        </p:nvCxnSpPr>
        <p:spPr>
          <a:xfrm>
            <a:off x="5796136" y="5262910"/>
            <a:ext cx="741784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7" idx="6"/>
            <a:endCxn id="14" idx="2"/>
          </p:cNvCxnSpPr>
          <p:nvPr/>
        </p:nvCxnSpPr>
        <p:spPr>
          <a:xfrm flipV="1">
            <a:off x="4211960" y="6127006"/>
            <a:ext cx="1389856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5"/>
            <a:endCxn id="14" idx="1"/>
          </p:cNvCxnSpPr>
          <p:nvPr/>
        </p:nvCxnSpPr>
        <p:spPr>
          <a:xfrm>
            <a:off x="4594460" y="5742570"/>
            <a:ext cx="1056904" cy="26481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7"/>
            <a:endCxn id="7" idx="3"/>
          </p:cNvCxnSpPr>
          <p:nvPr/>
        </p:nvCxnSpPr>
        <p:spPr>
          <a:xfrm flipV="1">
            <a:off x="4594460" y="5022490"/>
            <a:ext cx="264816" cy="48084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4" idx="0"/>
            <a:endCxn id="16" idx="4"/>
          </p:cNvCxnSpPr>
          <p:nvPr/>
        </p:nvCxnSpPr>
        <p:spPr>
          <a:xfrm flipV="1">
            <a:off x="5770984" y="4495974"/>
            <a:ext cx="288032" cy="146186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3" idx="3"/>
            <a:endCxn id="17" idx="7"/>
          </p:cNvCxnSpPr>
          <p:nvPr/>
        </p:nvCxnSpPr>
        <p:spPr>
          <a:xfrm flipH="1">
            <a:off x="4162412" y="5382530"/>
            <a:ext cx="1344936" cy="98489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5" idx="3"/>
            <a:endCxn id="14" idx="7"/>
          </p:cNvCxnSpPr>
          <p:nvPr/>
        </p:nvCxnSpPr>
        <p:spPr>
          <a:xfrm flipH="1">
            <a:off x="5890604" y="5382530"/>
            <a:ext cx="696864" cy="62485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7" idx="1"/>
            <a:endCxn id="5" idx="6"/>
          </p:cNvCxnSpPr>
          <p:nvPr/>
        </p:nvCxnSpPr>
        <p:spPr>
          <a:xfrm flipH="1" flipV="1">
            <a:off x="2843808" y="4398814"/>
            <a:ext cx="2015468" cy="38443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6" idx="3"/>
            <a:endCxn id="7" idx="7"/>
          </p:cNvCxnSpPr>
          <p:nvPr/>
        </p:nvCxnSpPr>
        <p:spPr>
          <a:xfrm flipH="1">
            <a:off x="5098516" y="4446426"/>
            <a:ext cx="840880" cy="33682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4808120" y="473370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0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5456192" y="509374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1600" dirty="0" smtClean="0">
                <a:solidFill>
                  <a:schemeClr val="tx1"/>
                </a:solidFill>
              </a:rPr>
              <a:t>00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2503864" y="4229646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1600" dirty="0" smtClean="0">
                <a:solidFill>
                  <a:schemeClr val="tx1"/>
                </a:solidFill>
              </a:rPr>
              <a:t>01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46" name="Picture 45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4509120"/>
            <a:ext cx="279474" cy="279474"/>
          </a:xfrm>
          <a:prstGeom prst="rect">
            <a:avLst/>
          </a:prstGeom>
        </p:spPr>
      </p:pic>
      <p:sp>
        <p:nvSpPr>
          <p:cNvPr id="49" name="Oval 48"/>
          <p:cNvSpPr/>
          <p:nvPr/>
        </p:nvSpPr>
        <p:spPr>
          <a:xfrm>
            <a:off x="6540031" y="509374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1200" dirty="0" smtClean="0">
                <a:solidFill>
                  <a:schemeClr val="tx1"/>
                </a:solidFill>
              </a:rPr>
              <a:t>000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3870972" y="6317878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1200" dirty="0" smtClean="0">
                <a:solidFill>
                  <a:schemeClr val="tx1"/>
                </a:solidFill>
              </a:rPr>
              <a:t>001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3587703" y="401362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1200" dirty="0" smtClean="0">
                <a:solidFill>
                  <a:schemeClr val="tx1"/>
                </a:solidFill>
              </a:rPr>
              <a:t>010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1926756" y="545378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1200" dirty="0" smtClean="0">
                <a:solidFill>
                  <a:schemeClr val="tx1"/>
                </a:solidFill>
              </a:rPr>
              <a:t>012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2939631" y="4805710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1200" dirty="0" smtClean="0">
                <a:solidFill>
                  <a:schemeClr val="tx1"/>
                </a:solidFill>
              </a:rPr>
              <a:t>011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5599164" y="5957838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900" dirty="0" smtClean="0">
                <a:solidFill>
                  <a:schemeClr val="tx1"/>
                </a:solidFill>
              </a:rPr>
              <a:t>000</a:t>
            </a:r>
            <a:r>
              <a:rPr lang="en-US" sz="900" dirty="0" smtClean="0">
                <a:solidFill>
                  <a:schemeClr val="tx1"/>
                </a:solidFill>
              </a:rPr>
              <a:t>0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3798964" y="4805710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900" dirty="0" smtClean="0">
                <a:solidFill>
                  <a:schemeClr val="tx1"/>
                </a:solidFill>
              </a:rPr>
              <a:t>00</a:t>
            </a:r>
            <a:r>
              <a:rPr lang="en-US" sz="900" dirty="0" smtClean="0">
                <a:solidFill>
                  <a:schemeClr val="tx1"/>
                </a:solidFill>
              </a:rPr>
              <a:t>11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3011639" y="5597798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900" dirty="0" smtClean="0">
                <a:solidFill>
                  <a:schemeClr val="tx1"/>
                </a:solidFill>
              </a:rPr>
              <a:t>0</a:t>
            </a:r>
            <a:r>
              <a:rPr lang="en-US" sz="900" dirty="0" smtClean="0">
                <a:solidFill>
                  <a:schemeClr val="tx1"/>
                </a:solidFill>
              </a:rPr>
              <a:t>120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4303020" y="5453782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sz="700" dirty="0" smtClean="0">
                <a:solidFill>
                  <a:schemeClr val="tx1"/>
                </a:solidFill>
              </a:rPr>
              <a:t>00</a:t>
            </a:r>
            <a:r>
              <a:rPr lang="en-US" sz="700" dirty="0" smtClean="0">
                <a:solidFill>
                  <a:schemeClr val="tx1"/>
                </a:solidFill>
              </a:rPr>
              <a:t>111</a:t>
            </a:r>
            <a:endParaRPr lang="ru-RU" sz="700" dirty="0">
              <a:solidFill>
                <a:schemeClr val="tx1"/>
              </a:solidFill>
            </a:endParaRPr>
          </a:p>
        </p:txBody>
      </p:sp>
      <p:pic>
        <p:nvPicPr>
          <p:cNvPr id="86" name="Picture 85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4005064"/>
            <a:ext cx="279475" cy="279475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2195736" y="4149080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01</a:t>
            </a:r>
            <a:endParaRPr lang="ru-RU" sz="2400" dirty="0"/>
          </a:p>
        </p:txBody>
      </p:sp>
      <p:sp>
        <p:nvSpPr>
          <p:cNvPr id="88" name="TextBox 87"/>
          <p:cNvSpPr txBox="1"/>
          <p:nvPr/>
        </p:nvSpPr>
        <p:spPr>
          <a:xfrm>
            <a:off x="3419872" y="3789040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01</a:t>
            </a:r>
            <a:endParaRPr lang="ru-RU" sz="2400" dirty="0"/>
          </a:p>
        </p:txBody>
      </p:sp>
      <p:pic>
        <p:nvPicPr>
          <p:cNvPr id="89" name="Picture 88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4365104"/>
            <a:ext cx="279475" cy="279475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1619672" y="5373216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01</a:t>
            </a:r>
            <a:endParaRPr lang="ru-RU" sz="2400" dirty="0"/>
          </a:p>
        </p:txBody>
      </p:sp>
      <p:pic>
        <p:nvPicPr>
          <p:cNvPr id="91" name="Picture 90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4437112"/>
            <a:ext cx="279475" cy="279475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2699792" y="4869160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01</a:t>
            </a:r>
            <a:endParaRPr lang="ru-RU" sz="2400" dirty="0"/>
          </a:p>
        </p:txBody>
      </p:sp>
      <p:pic>
        <p:nvPicPr>
          <p:cNvPr id="93" name="Picture 92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3933056"/>
            <a:ext cx="279475" cy="279475"/>
          </a:xfrm>
          <a:prstGeom prst="rect">
            <a:avLst/>
          </a:prstGeom>
        </p:spPr>
      </p:pic>
      <p:sp>
        <p:nvSpPr>
          <p:cNvPr id="94" name="TextBox 93"/>
          <p:cNvSpPr txBox="1"/>
          <p:nvPr/>
        </p:nvSpPr>
        <p:spPr>
          <a:xfrm>
            <a:off x="6228184" y="4077072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√01 - 00</a:t>
            </a:r>
            <a:endParaRPr lang="ru-RU" sz="2400" dirty="0"/>
          </a:p>
        </p:txBody>
      </p:sp>
      <p:pic>
        <p:nvPicPr>
          <p:cNvPr id="95" name="Picture 94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5445224"/>
            <a:ext cx="279475" cy="279475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2699792" y="5805264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01</a:t>
            </a:r>
            <a:endParaRPr lang="ru-RU" sz="2400" dirty="0"/>
          </a:p>
        </p:txBody>
      </p:sp>
      <p:pic>
        <p:nvPicPr>
          <p:cNvPr id="97" name="Picture 96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5013176"/>
            <a:ext cx="279475" cy="279475"/>
          </a:xfrm>
          <a:prstGeom prst="rect">
            <a:avLst/>
          </a:prstGeom>
        </p:spPr>
      </p:pic>
      <p:pic>
        <p:nvPicPr>
          <p:cNvPr id="98" name="Picture 97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4581128"/>
            <a:ext cx="279475" cy="279475"/>
          </a:xfrm>
          <a:prstGeom prst="rect">
            <a:avLst/>
          </a:prstGeom>
        </p:spPr>
      </p:pic>
      <p:pic>
        <p:nvPicPr>
          <p:cNvPr id="99" name="Picture 98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2232" y="4733528"/>
            <a:ext cx="279475" cy="279475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3563888" y="4941168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01</a:t>
            </a:r>
            <a:endParaRPr lang="ru-RU" sz="2400" dirty="0"/>
          </a:p>
        </p:txBody>
      </p:sp>
      <p:pic>
        <p:nvPicPr>
          <p:cNvPr id="101" name="Picture 100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4725144"/>
            <a:ext cx="279475" cy="279475"/>
          </a:xfrm>
          <a:prstGeom prst="rect">
            <a:avLst/>
          </a:prstGeom>
        </p:spPr>
      </p:pic>
      <p:sp>
        <p:nvSpPr>
          <p:cNvPr id="102" name="TextBox 101"/>
          <p:cNvSpPr txBox="1"/>
          <p:nvPr/>
        </p:nvSpPr>
        <p:spPr>
          <a:xfrm>
            <a:off x="5076056" y="4725144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01</a:t>
            </a:r>
            <a:endParaRPr lang="ru-RU" sz="2400" dirty="0"/>
          </a:p>
        </p:txBody>
      </p:sp>
      <p:pic>
        <p:nvPicPr>
          <p:cNvPr id="103" name="Picture 102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4941168"/>
            <a:ext cx="279475" cy="279475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4572000" y="5445224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01</a:t>
            </a:r>
            <a:endParaRPr lang="ru-RU" sz="2400" dirty="0"/>
          </a:p>
        </p:txBody>
      </p:sp>
      <p:pic>
        <p:nvPicPr>
          <p:cNvPr id="105" name="Picture 104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5733256"/>
            <a:ext cx="279475" cy="279475"/>
          </a:xfrm>
          <a:prstGeom prst="rect">
            <a:avLst/>
          </a:prstGeom>
        </p:spPr>
      </p:pic>
      <p:sp>
        <p:nvSpPr>
          <p:cNvPr id="106" name="TextBox 105"/>
          <p:cNvSpPr txBox="1"/>
          <p:nvPr/>
        </p:nvSpPr>
        <p:spPr>
          <a:xfrm>
            <a:off x="3621607" y="6381328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01</a:t>
            </a:r>
            <a:endParaRPr lang="ru-RU" sz="2400" dirty="0"/>
          </a:p>
        </p:txBody>
      </p:sp>
      <p:pic>
        <p:nvPicPr>
          <p:cNvPr id="107" name="Picture 106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6021288"/>
            <a:ext cx="279475" cy="279475"/>
          </a:xfrm>
          <a:prstGeom prst="rect">
            <a:avLst/>
          </a:prstGeom>
        </p:spPr>
      </p:pic>
      <p:pic>
        <p:nvPicPr>
          <p:cNvPr id="108" name="Picture 107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6381328"/>
            <a:ext cx="279475" cy="279475"/>
          </a:xfrm>
          <a:prstGeom prst="rect">
            <a:avLst/>
          </a:prstGeom>
        </p:spPr>
      </p:pic>
      <p:sp>
        <p:nvSpPr>
          <p:cNvPr id="109" name="TextBox 108"/>
          <p:cNvSpPr txBox="1"/>
          <p:nvPr/>
        </p:nvSpPr>
        <p:spPr>
          <a:xfrm>
            <a:off x="5796136" y="6237312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01</a:t>
            </a:r>
            <a:endParaRPr lang="ru-RU" sz="2400" dirty="0"/>
          </a:p>
        </p:txBody>
      </p:sp>
      <p:pic>
        <p:nvPicPr>
          <p:cNvPr id="110" name="Picture 109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5517232"/>
            <a:ext cx="279475" cy="279475"/>
          </a:xfrm>
          <a:prstGeom prst="rect">
            <a:avLst/>
          </a:prstGeom>
        </p:spPr>
      </p:pic>
      <p:pic>
        <p:nvPicPr>
          <p:cNvPr id="111" name="Picture 110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5301208"/>
            <a:ext cx="279475" cy="279475"/>
          </a:xfrm>
          <a:prstGeom prst="rect">
            <a:avLst/>
          </a:prstGeom>
        </p:spPr>
      </p:pic>
      <p:pic>
        <p:nvPicPr>
          <p:cNvPr id="112" name="Picture 111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4941168"/>
            <a:ext cx="279475" cy="279475"/>
          </a:xfrm>
          <a:prstGeom prst="rect">
            <a:avLst/>
          </a:prstGeom>
        </p:spPr>
      </p:pic>
      <p:sp>
        <p:nvSpPr>
          <p:cNvPr id="113" name="TextBox 112"/>
          <p:cNvSpPr txBox="1"/>
          <p:nvPr/>
        </p:nvSpPr>
        <p:spPr>
          <a:xfrm>
            <a:off x="5580112" y="5373216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01</a:t>
            </a:r>
            <a:endParaRPr lang="ru-RU" sz="2400" dirty="0"/>
          </a:p>
        </p:txBody>
      </p:sp>
      <p:pic>
        <p:nvPicPr>
          <p:cNvPr id="114" name="Picture 113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4509120"/>
            <a:ext cx="279475" cy="279475"/>
          </a:xfrm>
          <a:prstGeom prst="rect">
            <a:avLst/>
          </a:prstGeom>
        </p:spPr>
      </p:pic>
      <p:pic>
        <p:nvPicPr>
          <p:cNvPr id="115" name="Picture 114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5013176"/>
            <a:ext cx="279475" cy="279475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6660232" y="5373216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01</a:t>
            </a:r>
            <a:endParaRPr lang="ru-RU" sz="2400" dirty="0"/>
          </a:p>
        </p:txBody>
      </p:sp>
      <p:pic>
        <p:nvPicPr>
          <p:cNvPr id="117" name="Picture 116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5301208"/>
            <a:ext cx="279475" cy="279475"/>
          </a:xfrm>
          <a:prstGeom prst="rect">
            <a:avLst/>
          </a:prstGeom>
        </p:spPr>
      </p:pic>
      <p:pic>
        <p:nvPicPr>
          <p:cNvPr id="118" name="Picture 117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5733256"/>
            <a:ext cx="279475" cy="279475"/>
          </a:xfrm>
          <a:prstGeom prst="rect">
            <a:avLst/>
          </a:prstGeom>
        </p:spPr>
      </p:pic>
      <p:pic>
        <p:nvPicPr>
          <p:cNvPr id="119" name="Picture 118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5301208"/>
            <a:ext cx="279475" cy="279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-0.19635 -0.05185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" y="-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08715 -0.0099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" y="-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44444E-6 L -0.03906 0.12662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" y="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111E-6 L 0.01632 0.04259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21319 0.00046 " pathEditMode="relative" rAng="0" ptsTypes="AA">
                                      <p:cBhvr>
                                        <p:cTn id="9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" y="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85185E-6 L 0.07917 0.02176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" y="1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11111E-6 L 0.0085 0.06366 " pathEditMode="relative" rAng="0" ptsTypes="AA">
                                      <p:cBhvr>
                                        <p:cTn id="9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3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07407E-6 L 0.03993 -0.062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-31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5185E-6 L 0.05469 -0.0007 " pathEditMode="relative" rAng="0" ptsTypes="AA">
                                      <p:cBhvr>
                                        <p:cTn id="10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08715 -0.00996 " pathEditMode="relative" rAng="0" ptsTypes="AA">
                                      <p:cBhvr>
                                        <p:cTn id="14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" y="-5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22222E-6 L 0.02413 0.05301 " pathEditMode="relative" rAng="0" ptsTypes="AA">
                                      <p:cBhvr>
                                        <p:cTn id="14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26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 L 0.06337 0.06366 " pathEditMode="relative" rAng="0" ptsTypes="AA">
                                      <p:cBhvr>
                                        <p:cTn id="14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" y="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0781 -0.16783 " pathEditMode="relative" rAng="0" ptsTypes="AA">
                                      <p:cBhvr>
                                        <p:cTn id="20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84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0.15 -0.05186 " pathEditMode="relative" rAng="0" ptsTypes="AA">
                                      <p:cBhvr>
                                        <p:cTn id="20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-26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0.10278 0.04282 " pathEditMode="relative" rAng="0" ptsTypes="AA">
                                      <p:cBhvr>
                                        <p:cTn id="20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" y="21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03975 0.02153 " pathEditMode="relative" rAng="0" ptsTypes="AA">
                                      <p:cBhvr>
                                        <p:cTn id="20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11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96296E-6 L 0.02395 -0.06227 " pathEditMode="relative" rAng="0" ptsTypes="AA">
                                      <p:cBhvr>
                                        <p:cTn id="21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-31"/>
                                    </p:animMotion>
                                  </p:childTnLst>
                                </p:cTn>
                              </p:par>
                              <p:par>
                                <p:cTn id="2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069 L -0.19514 -0.05116 " pathEditMode="relative" rAng="0" ptsTypes="AA">
                                      <p:cBhvr>
                                        <p:cTn id="2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" y="-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000"/>
                            </p:stCondLst>
                            <p:childTnLst>
                              <p:par>
                                <p:cTn id="2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500"/>
                            </p:stCondLst>
                            <p:childTnLst>
                              <p:par>
                                <p:cTn id="25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8716 0.00069 " pathEditMode="relative" rAng="0" ptsTypes="AA">
                                      <p:cBhvr>
                                        <p:cTn id="25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" y="0"/>
                                    </p:animMotion>
                                  </p:childTnLst>
                                </p:cTn>
                              </p:par>
                              <p:par>
                                <p:cTn id="2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96296E-6 L -0.13351 0.12662 " pathEditMode="relative" rAng="0" ptsTypes="AA">
                                      <p:cBhvr>
                                        <p:cTn id="26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" y="63"/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03212 -0.20926 " pathEditMode="relative" rAng="0" ptsTypes="AA">
                                      <p:cBhvr>
                                        <p:cTn id="26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-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000"/>
                            </p:stCondLst>
                            <p:childTnLst>
                              <p:par>
                                <p:cTn id="26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96296E-6 L -0.0783 0.09514 " pathEditMode="relative" rAng="0" ptsTypes="AA">
                                      <p:cBhvr>
                                        <p:cTn id="28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000"/>
                            </p:stCondLst>
                            <p:childTnLst>
                              <p:par>
                                <p:cTn id="28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8" grpId="0"/>
      <p:bldP spid="90" grpId="0"/>
      <p:bldP spid="92" grpId="0"/>
      <p:bldP spid="94" grpId="0"/>
      <p:bldP spid="96" grpId="0"/>
      <p:bldP spid="100" grpId="0"/>
      <p:bldP spid="102" grpId="0"/>
      <p:bldP spid="104" grpId="0"/>
      <p:bldP spid="106" grpId="0"/>
      <p:bldP spid="109" grpId="0"/>
      <p:bldP spid="113" grpId="0"/>
      <p:bldP spid="1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3680</TotalTime>
  <Words>1588</Words>
  <Application>Microsoft Office PowerPoint</Application>
  <PresentationFormat>Экран (4:3)</PresentationFormat>
  <Paragraphs>347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Wingdings</vt:lpstr>
      <vt:lpstr>Symbol</vt:lpstr>
      <vt:lpstr>Arial Unicode MS</vt:lpstr>
      <vt:lpstr>Office Theme</vt:lpstr>
      <vt:lpstr>Building  Direct and Back Spanning Trees by Automata on a Graph</vt:lpstr>
      <vt:lpstr>Problem Statement</vt:lpstr>
      <vt:lpstr>Some History</vt:lpstr>
      <vt:lpstr>Reformulation</vt:lpstr>
      <vt:lpstr>Worst Case Working Time Bounds</vt:lpstr>
      <vt:lpstr>Parallel Graph Exploration</vt:lpstr>
      <vt:lpstr>The Proposed Algorithm</vt:lpstr>
      <vt:lpstr>ST Construction: Paths to Vertices</vt:lpstr>
      <vt:lpstr>ST Construction: Paths to Root</vt:lpstr>
      <vt:lpstr>ST Construction: Marking Arcs</vt:lpstr>
      <vt:lpstr>ST Completeness Check</vt:lpstr>
      <vt:lpstr>Maintenance of Back Arcs Counters</vt:lpstr>
      <vt:lpstr>Efficiency</vt:lpstr>
      <vt:lpstr>Second Part</vt:lpstr>
      <vt:lpstr>Problem Statement </vt:lpstr>
      <vt:lpstr>Aggregate Functions</vt:lpstr>
      <vt:lpstr>Aggregate Extension</vt:lpstr>
      <vt:lpstr>Main Ideas</vt:lpstr>
      <vt:lpstr>Pulse Algorithm</vt:lpstr>
      <vt:lpstr>Simulation</vt:lpstr>
      <vt:lpstr>References and Contacts</vt:lpstr>
      <vt:lpstr>Dealing with Unbounded</vt:lpstr>
    </vt:vector>
  </TitlesOfParts>
  <Company>ISP RAS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 Direct and Back Spanning Trees by Group of Automata on a Graph</dc:title>
  <dc:creator>Victor Kuliamin</dc:creator>
  <cp:lastModifiedBy>Burdonov</cp:lastModifiedBy>
  <cp:revision>136</cp:revision>
  <dcterms:created xsi:type="dcterms:W3CDTF">2014-11-19T09:43:04Z</dcterms:created>
  <dcterms:modified xsi:type="dcterms:W3CDTF">2016-03-17T19:34:33Z</dcterms:modified>
</cp:coreProperties>
</file>