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29"/>
  </p:notesMasterIdLst>
  <p:sldIdLst>
    <p:sldId id="776" r:id="rId2"/>
    <p:sldId id="775" r:id="rId3"/>
    <p:sldId id="921" r:id="rId4"/>
    <p:sldId id="922" r:id="rId5"/>
    <p:sldId id="940" r:id="rId6"/>
    <p:sldId id="923" r:id="rId7"/>
    <p:sldId id="924" r:id="rId8"/>
    <p:sldId id="925" r:id="rId9"/>
    <p:sldId id="926" r:id="rId10"/>
    <p:sldId id="941" r:id="rId11"/>
    <p:sldId id="942" r:id="rId12"/>
    <p:sldId id="927" r:id="rId13"/>
    <p:sldId id="928" r:id="rId14"/>
    <p:sldId id="929" r:id="rId15"/>
    <p:sldId id="930" r:id="rId16"/>
    <p:sldId id="931" r:id="rId17"/>
    <p:sldId id="943" r:id="rId18"/>
    <p:sldId id="945" r:id="rId19"/>
    <p:sldId id="944" r:id="rId20"/>
    <p:sldId id="932" r:id="rId21"/>
    <p:sldId id="933" r:id="rId22"/>
    <p:sldId id="934" r:id="rId23"/>
    <p:sldId id="935" r:id="rId24"/>
    <p:sldId id="936" r:id="rId25"/>
    <p:sldId id="937" r:id="rId26"/>
    <p:sldId id="938" r:id="rId27"/>
    <p:sldId id="757" r:id="rId2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999FF"/>
    <a:srgbClr val="FF66FF"/>
    <a:srgbClr val="FF0000"/>
    <a:srgbClr val="F2F0DA"/>
    <a:srgbClr val="CCCCFF"/>
    <a:srgbClr val="CCE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314" y="-102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fld id="{A13C4C55-490B-4682-AB33-413B7F0AF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0738F-6DDD-43E0-90EB-B2D6BF0D561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DD1D6-2AD0-45F1-AC5F-10762BD34717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BCD4C-275D-4D69-B68C-E6C131E00D70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79971-C98B-4FDD-9554-12EC1CA4008E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96111-87DB-46ED-BE70-2AD151D5B0EC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9F818-8581-4504-9CE0-F7020A48106B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B8F2AA-83E1-4229-872A-EAAA9344599B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C12D4-64DF-4923-A11D-5A5AA6500DAD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F608E-BE20-4E31-9A61-D35BB92B1BFD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34910-BBA9-4BAF-ABEE-1174045EC974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ACFC0-00CD-4E8B-A4A4-528EE08230D5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DB540-5BCE-45E8-BAF5-6FDE7E4129A5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812469-7A72-4601-B70F-B2E6E093FD5E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25E5B-AFF7-4474-A81F-F49398B1F70A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E6065F-581C-445D-AC08-4F50A7BFF839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7ECA3-9EC2-4370-B09B-6C592B1FFF51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E0997-982F-45D4-944A-3E871BD3820F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14179-199B-4898-858D-09B21D894132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21D54-5BB1-400D-938E-3652AD73AAF3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16892F-C8E3-4C6E-B6A9-6CE606F6C5FE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BC841-961C-4041-A4E6-AA76CE450FE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6F4C4-CFAD-4641-817B-8D69D15F4CA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F91B13-68CB-4FAF-A069-83B3960E9651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6999C-24EB-446E-94E7-51D90B77573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7F0BA-DD00-4619-8832-29D96A24A565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611E3-89C4-44F3-BD47-E0C4DEFD46C6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F6348-FAF6-49D3-B0C8-206699B54A95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43FD1-97DB-4B2F-8085-58FA7BBCE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5D52B-1D57-4F47-B81C-5B679BCCAF81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04F3D-55E2-439C-A392-4755A59BF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4C46F-A74D-45DC-BF60-2A1E460CC31E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707C6-C3D7-4591-A5D1-C1C960B13E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5E2B-8F7C-4EC5-BB54-B45173AB503D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5ED44-761B-4020-926F-C86106E4B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3284-8831-4F2C-9AFF-86DDE1274D7B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AE7D4-FFFF-4C35-9774-F200BD708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2E86-7335-44E8-B00D-BA8DEFC7756A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F305-EF59-4956-A796-0E4B08B11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D347F-548A-4026-AF23-D37E7728964D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56879-9F9E-4B7B-B4AA-2C27FBF84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FE976-4D9F-4136-8444-2DC8F0B2A910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E1EC-A8CE-4DB7-A927-55E0FB8BE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10AB3-91D6-4951-AF54-22D841975FED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56F2-B283-411E-9C18-376837FC4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4C763-BD08-412E-86C9-3754B7615743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309F3-C1AE-48AE-8424-3E7FCFE08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82B72-F118-4D4B-893C-E9D11C04757C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64AE2-E472-45CF-997B-CE56C650C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3C2AC-8EAD-4C33-8694-52075ECC6A78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7828-85C4-4B4D-AC80-BDB7C2E9E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E7EDF5"/>
          </a:fgClr>
          <a:bgClr>
            <a:srgbClr val="F1F8F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fld id="{98461A73-9A71-4832-B745-96FC9D3C6654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39A0D3A-CBDD-4E90-9BA4-4FEA14B18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8DDC52-1C2D-44B5-9A00-4C97402F3E07}" type="slidenum">
              <a:rPr lang="ru-RU" smtClean="0"/>
              <a:pPr/>
              <a:t>1</a:t>
            </a:fld>
            <a:endParaRPr lang="ru-RU" smtClean="0"/>
          </a:p>
        </p:txBody>
      </p:sp>
      <p:pic>
        <p:nvPicPr>
          <p:cNvPr id="2051" name="Picture 2" descr="titul_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68263"/>
            <a:ext cx="8961437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2" name="Group 3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5"/>
            <a:chExt cx="5760" cy="4325"/>
          </a:xfrm>
        </p:grpSpPr>
        <p:sp>
          <p:nvSpPr>
            <p:cNvPr id="2063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Rectangle 5"/>
            <p:cNvSpPr>
              <a:spLocks noChangeArrowheads="1"/>
            </p:cNvSpPr>
            <p:nvPr/>
          </p:nvSpPr>
          <p:spPr bwMode="auto">
            <a:xfrm rot="-5400000">
              <a:off x="3573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Rectangle 6"/>
            <p:cNvSpPr>
              <a:spLocks noChangeArrowheads="1"/>
            </p:cNvSpPr>
            <p:nvPr/>
          </p:nvSpPr>
          <p:spPr bwMode="auto">
            <a:xfrm rot="5400000" flipV="1">
              <a:off x="-2132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 flipH="1" flipV="1">
              <a:off x="0" y="45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Rectangle 8"/>
            <p:cNvSpPr>
              <a:spLocks noChangeArrowheads="1"/>
            </p:cNvSpPr>
            <p:nvPr/>
          </p:nvSpPr>
          <p:spPr bwMode="auto">
            <a:xfrm>
              <a:off x="0" y="4269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8" name="Rectangle 9"/>
            <p:cNvSpPr>
              <a:spLocks noChangeArrowheads="1"/>
            </p:cNvSpPr>
            <p:nvPr/>
          </p:nvSpPr>
          <p:spPr bwMode="auto">
            <a:xfrm rot="5400000" flipV="1">
              <a:off x="3550" y="2149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9" name="Rectangle 10"/>
            <p:cNvSpPr>
              <a:spLocks noChangeArrowheads="1"/>
            </p:cNvSpPr>
            <p:nvPr/>
          </p:nvSpPr>
          <p:spPr bwMode="auto">
            <a:xfrm flipH="1">
              <a:off x="0" y="429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0" name="Rectangle 11"/>
            <p:cNvSpPr>
              <a:spLocks noChangeArrowheads="1"/>
            </p:cNvSpPr>
            <p:nvPr/>
          </p:nvSpPr>
          <p:spPr bwMode="auto">
            <a:xfrm rot="5400000" flipH="1">
              <a:off x="-2108" y="2152"/>
              <a:ext cx="4315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961548" name="Picture 12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49" name="Picture 13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0" name="Picture 14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50938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1" name="Picture 15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425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2" name="Picture 16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0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3" name="Picture 17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4425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0" descr="go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2500313"/>
            <a:ext cx="1009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1557" name="Text Box 21" descr="Horizontal brick"/>
          <p:cNvSpPr txBox="1">
            <a:spLocks noChangeArrowheads="1"/>
          </p:cNvSpPr>
          <p:nvPr/>
        </p:nvSpPr>
        <p:spPr bwMode="auto">
          <a:xfrm>
            <a:off x="2447925" y="366713"/>
            <a:ext cx="6337300" cy="6194425"/>
          </a:xfrm>
          <a:prstGeom prst="rect">
            <a:avLst/>
          </a:prstGeom>
          <a:pattFill prst="horzBrick">
            <a:fgClr>
              <a:srgbClr val="F8F2DC"/>
            </a:fgClr>
            <a:bgClr>
              <a:srgbClr val="FDFAF1"/>
            </a:bgClr>
          </a:pattFill>
          <a:ln w="57150" cmpd="thickThin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198000" rIns="198000"/>
          <a:lstStyle/>
          <a:p>
            <a:pPr algn="ctr">
              <a:lnSpc>
                <a:spcPct val="50000"/>
              </a:lnSpc>
              <a:spcAft>
                <a:spcPct val="100000"/>
              </a:spcAft>
              <a:defRPr/>
            </a:pPr>
            <a:endParaRPr lang="ru-RU" sz="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en-US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Igor </a:t>
            </a:r>
            <a:r>
              <a:rPr lang="en-US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Burdonov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Alexander </a:t>
            </a:r>
            <a:r>
              <a:rPr lang="en-US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Kossatchev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100000"/>
              </a:spcBef>
              <a:defRPr/>
            </a:pPr>
            <a:r>
              <a:rPr lang="en-US" sz="4000" dirty="0"/>
              <a:t>Building direct </a:t>
            </a:r>
            <a:r>
              <a:rPr lang="en-US" sz="4000" dirty="0"/>
              <a:t>and </a:t>
            </a:r>
            <a:r>
              <a:rPr lang="en-US" sz="4000" dirty="0"/>
              <a:t>back spanning trees</a:t>
            </a:r>
            <a:br>
              <a:rPr lang="en-US" sz="4000" dirty="0"/>
            </a:br>
            <a:r>
              <a:rPr lang="en-US" sz="4000" dirty="0"/>
              <a:t>by </a:t>
            </a:r>
            <a:r>
              <a:rPr lang="en-US" sz="4000" dirty="0"/>
              <a:t>automata on a graph</a:t>
            </a:r>
            <a:endParaRPr lang="ru-RU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endParaRPr lang="ru-RU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1558" name="Text Box 22"/>
          <p:cNvSpPr txBox="1">
            <a:spLocks noChangeArrowheads="1"/>
          </p:cNvSpPr>
          <p:nvPr/>
        </p:nvSpPr>
        <p:spPr bwMode="auto">
          <a:xfrm>
            <a:off x="3167063" y="5732463"/>
            <a:ext cx="47847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Institute for System Programming (ISP)</a:t>
            </a:r>
            <a:br>
              <a:rPr lang="en-US"/>
            </a:br>
            <a:r>
              <a:rPr lang="en-US"/>
              <a:t>of the Russian Academy of Sciences (RAS)</a:t>
            </a:r>
            <a:endParaRPr lang="ru-RU" sz="2000" b="0"/>
          </a:p>
        </p:txBody>
      </p:sp>
      <p:pic>
        <p:nvPicPr>
          <p:cNvPr id="961554" name="Picture 18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9796E-6 C 0.00313 -0.00901 0.00643 -0.0178 0.01146 -0.02705 C 0.0165 -0.0363 0.0184 -0.0481 0.03038 -0.05573 C 0.04236 -0.06336 0.07101 -0.07539 0.08368 -0.07261 C 0.09636 -0.06984 0.10469 -0.05087 0.10643 -0.03885 C 0.10816 -0.02682 0.10191 -0.01179 0.09375 6.19796E-6 C 0.08559 0.0118 0.06215 0.01458 0.05712 0.03192 C 0.05209 0.04927 0.05469 0.09043 0.06337 0.10454 C 0.07205 0.11865 0.08733 0.10731 0.10886 0.11633 C 0.13038 0.12535 0.1908 0.13645 0.19254 0.15842 C 0.1941 0.18039 0.1441 0.23289 0.1191 0.24769 C 0.0941 0.26249 0.05851 0.24769 0.04306 0.24769 C 0.02761 0.24769 0.03577 0.24469 0.02674 0.24769 C 0.01771 0.2507 -0.00937 0.25417 -0.01128 0.26643 C -0.01319 0.27868 0.00191 0.31037 0.01528 0.32193 C 0.02865 0.33349 0.05556 0.33326 0.0684 0.33558 C 0.08125 0.33789 0.08663 0.33257 0.09254 0.33558 C 0.09844 0.33858 0.10382 0.34089 0.10382 0.35408 C 0.10382 0.36726 0.09219 0.39871 0.09254 0.41467 C 0.09288 0.43063 0.09566 0.44496 0.10643 0.45005 C 0.11719 0.45514 0.13715 0.45005 0.15712 0.4452 " pathEditMode="relative" rAng="0" ptsTypes="aaaaaaaaaaaaaaaaaaaaA">
                                      <p:cBhvr>
                                        <p:cTn id="9" dur="125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0.15712 0.44468 C 0.15903 0.44468 0.16146 0.44329 0.16927 0.44213 C 0.17709 0.4412 0.18993 0.43472 0.20452 0.43912 C 0.2191 0.44375 0.24063 0.47523 0.25677 0.46991 C 0.27309 0.46481 0.29375 0.43264 0.30139 0.40856 C 0.31059 0.38727 0.30643 0.37361 0.30261 0.32292 C 0.29879 0.27245 0.24497 0.12431 0.2783 0.10532 C 0.34375 0.03241 0.44167 0.27546 0.50261 0.20926 C 0.56979 0.13472 0.43785 0.02431 0.50955 -0.05718 C 0.57101 -0.12569 0.60122 0.01389 0.65747 -0.04745 C 0.71111 -0.1081 0.63525 -0.15556 0.68229 -0.21111 C 0.7125 -0.24167 0.72778 -0.22407 0.73924 -0.20926 " pathEditMode="relative" rAng="0" ptsTypes="faaafaffffff">
                                      <p:cBhvr>
                                        <p:cTn id="11" dur="120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" y="-32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0.00208 C 0.03091 -0.0007 0.06198 -0.00301 0.07205 0.01064 C 0.08212 0.02428 0.06875 0.04833 0.06077 0.08487 C 0.05278 0.12141 0.02795 0.18756 0.02396 0.23127 C 0.01997 0.27474 0.02761 0.32423 0.03664 0.34597 C 0.04566 0.36748 0.05764 0.37396 0.07848 0.36008 C 0.09931 0.34644 0.13056 0.30435 0.16198 0.26249 " pathEditMode="relative" rAng="0" ptsTypes="aaaaaaA">
                                      <p:cBhvr>
                                        <p:cTn id="13" dur="90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94444E-6 4.89362E-6 C 0.01684 0.003 0.0342 0.00647 0.04514 0.01341 C 0.0559 0.02035 0.06146 0.02567 0.06441 0.04185 C 0.06753 0.05781 0.06024 0.08903 0.06302 0.11031 C 0.06545 0.13182 0.0743 0.15656 0.0809 0.17067 C 0.08767 0.18455 0.08889 0.18848 0.10295 0.19403 C 0.11701 0.19958 0.14097 0.20189 0.16545 0.20444 " pathEditMode="relative" rAng="0" ptsTypes="aaaaaaA">
                                      <p:cBhvr>
                                        <p:cTn id="15" dur="7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17" dur="80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1.66667E-6 -2.67345E-6 C 0.0309 -0.00162 0.06198 -0.00301 0.07205 0.00509 C 0.08212 0.01318 0.06875 0.02729 0.06077 0.0488 C 0.05278 0.07031 0.02795 0.10916 0.02396 0.13483 C 0.01997 0.1605 0.02761 0.18964 0.03663 0.20236 C 0.04566 0.21508 0.05764 0.21878 0.07847 0.21068 C 0.09931 0.20259 0.13056 0.17784 0.16198 0.15333 " pathEditMode="relative" ptsTypes="aaaaaaA">
                                      <p:cBhvr>
                                        <p:cTn id="19" dur="110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3.61111E-6 1.40611E-6 C 0.01614 0.00462 0.03264 0.00971 0.04305 0.02012 C 0.0533 0.03029 0.0585 0.03862 0.06128 0.06244 C 0.06423 0.08649 0.05746 0.13298 0.06007 0.16489 C 0.06232 0.19727 0.07083 0.23427 0.07708 0.25509 C 0.0835 0.2759 0.08472 0.28168 0.09809 0.29024 C 0.11145 0.2981 0.13437 0.30157 0.15764 0.30573 " pathEditMode="relative" rAng="0" ptsTypes="aaaaaaA">
                                      <p:cBhvr>
                                        <p:cTn id="21" dur="8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23" dur="10000" fill="hold"/>
                                        <p:tgtEl>
                                          <p:spTgt spid="961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0432BFF-A6BC-4D8A-8919-F93C0130D478}" type="slidenum">
              <a:rPr lang="ru-RU" smtClean="0">
                <a:solidFill>
                  <a:schemeClr val="bg2"/>
                </a:solidFill>
              </a:rPr>
              <a:pPr/>
              <a:t>10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126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3086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  <a:defRPr/>
            </a:pPr>
            <a:r>
              <a:rPr lang="en-US" sz="2400" b="0" dirty="0"/>
              <a:t>As a result the algorithm builds two spanning trees of the graph: </a:t>
            </a:r>
            <a:r>
              <a:rPr lang="en-US" sz="2400" b="0" i="1" u="heavy" dirty="0">
                <a:uFill>
                  <a:solidFill>
                    <a:srgbClr val="C00000"/>
                  </a:solidFill>
                </a:uFill>
              </a:rPr>
              <a:t>the direct spanning tree</a:t>
            </a:r>
            <a:r>
              <a:rPr lang="en-US" sz="2400" b="0" dirty="0"/>
              <a:t>, which has the root vertex as its tree root and is directed from the root, and </a:t>
            </a:r>
            <a:r>
              <a:rPr lang="en-US" sz="2400" b="0" i="1" u="heavy" dirty="0">
                <a:uFill>
                  <a:solidFill>
                    <a:srgbClr val="00B050"/>
                  </a:solidFill>
                </a:uFill>
              </a:rPr>
              <a:t>the back spanning tree</a:t>
            </a:r>
            <a:r>
              <a:rPr lang="en-US" sz="2400" b="0" dirty="0"/>
              <a:t>, directed to the root. </a:t>
            </a:r>
          </a:p>
          <a:p>
            <a:pPr>
              <a:spcBef>
                <a:spcPts val="1800"/>
              </a:spcBef>
              <a:defRPr/>
            </a:pPr>
            <a:endParaRPr lang="ru-RU" sz="2400" b="0" dirty="0">
              <a:solidFill>
                <a:srgbClr val="000000"/>
              </a:solidFill>
            </a:endParaRPr>
          </a:p>
        </p:txBody>
      </p:sp>
      <p:cxnSp>
        <p:nvCxnSpPr>
          <p:cNvPr id="11270" name="Прямая со стрелкой 17"/>
          <p:cNvCxnSpPr>
            <a:cxnSpLocks noChangeShapeType="1"/>
            <a:stCxn id="8" idx="7"/>
            <a:endCxn id="10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1271" name="Прямая со стрелкой 20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273" name="Прямая со стрелкой 9"/>
          <p:cNvCxnSpPr>
            <a:cxnSpLocks noChangeShapeType="1"/>
            <a:stCxn id="11" idx="1"/>
            <a:endCxn id="12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278" name="Прямая со стрелкой 36"/>
          <p:cNvCxnSpPr>
            <a:cxnSpLocks noChangeShapeType="1"/>
            <a:stCxn id="11" idx="7"/>
            <a:endCxn id="13" idx="4"/>
          </p:cNvCxnSpPr>
          <p:nvPr/>
        </p:nvCxnSpPr>
        <p:spPr bwMode="auto">
          <a:xfrm flipV="1">
            <a:off x="4370388" y="4503738"/>
            <a:ext cx="463550" cy="6238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280" name="Прямая со стрелкой 40"/>
          <p:cNvCxnSpPr>
            <a:cxnSpLocks noChangeShapeType="1"/>
            <a:stCxn id="10" idx="0"/>
            <a:endCxn id="15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Овал 17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284" name="Прямая со стрелкой 55"/>
          <p:cNvCxnSpPr>
            <a:cxnSpLocks noChangeShapeType="1"/>
            <a:stCxn id="12" idx="2"/>
            <a:endCxn id="17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1285" name="Прямая со стрелкой 60"/>
          <p:cNvCxnSpPr>
            <a:cxnSpLocks noChangeShapeType="1"/>
            <a:stCxn id="12" idx="0"/>
            <a:endCxn id="18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1286" name="Прямая со стрелкой 63"/>
          <p:cNvCxnSpPr>
            <a:cxnSpLocks noChangeShapeType="1"/>
            <a:stCxn id="13" idx="0"/>
            <a:endCxn id="19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288" name="Прямая со стрелкой 97"/>
          <p:cNvCxnSpPr>
            <a:cxnSpLocks noChangeShapeType="1"/>
            <a:stCxn id="17" idx="3"/>
            <a:endCxn id="23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1289" name="Прямая со стрелкой 172"/>
          <p:cNvCxnSpPr>
            <a:cxnSpLocks noChangeShapeType="1"/>
            <a:stCxn id="15" idx="3"/>
            <a:endCxn id="11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290" name="Прямая со стрелкой 175"/>
          <p:cNvCxnSpPr>
            <a:cxnSpLocks noChangeShapeType="1"/>
            <a:stCxn id="19" idx="2"/>
            <a:endCxn id="18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291" name="Прямая со стрелкой 259"/>
          <p:cNvCxnSpPr>
            <a:cxnSpLocks noChangeShapeType="1"/>
            <a:stCxn id="23" idx="5"/>
            <a:endCxn id="8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2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293" name="Прямая со стрелкой 97"/>
          <p:cNvCxnSpPr>
            <a:cxnSpLocks noChangeShapeType="1"/>
            <a:stCxn id="17" idx="4"/>
            <a:endCxn id="23" idx="6"/>
          </p:cNvCxnSpPr>
          <p:nvPr/>
        </p:nvCxnSpPr>
        <p:spPr bwMode="auto">
          <a:xfrm flipH="1">
            <a:off x="1579563" y="4030663"/>
            <a:ext cx="828675" cy="896937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4" name="Прямая со стрелкой 175"/>
          <p:cNvCxnSpPr>
            <a:cxnSpLocks noChangeShapeType="1"/>
            <a:stCxn id="18" idx="3"/>
            <a:endCxn id="17" idx="6"/>
          </p:cNvCxnSpPr>
          <p:nvPr/>
        </p:nvCxnSpPr>
        <p:spPr bwMode="auto">
          <a:xfrm flipH="1">
            <a:off x="2587625" y="3440113"/>
            <a:ext cx="1203325" cy="411162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5" name="Прямая со стрелкой 55"/>
          <p:cNvCxnSpPr>
            <a:cxnSpLocks noChangeShapeType="1"/>
            <a:stCxn id="12" idx="3"/>
            <a:endCxn id="17" idx="5"/>
          </p:cNvCxnSpPr>
          <p:nvPr/>
        </p:nvCxnSpPr>
        <p:spPr bwMode="auto">
          <a:xfrm flipH="1" flipV="1">
            <a:off x="2535238" y="3978275"/>
            <a:ext cx="1184275" cy="465138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6" name="Прямая со стрелкой 60"/>
          <p:cNvCxnSpPr>
            <a:cxnSpLocks noChangeShapeType="1"/>
            <a:stCxn id="19" idx="1"/>
            <a:endCxn id="18" idx="7"/>
          </p:cNvCxnSpPr>
          <p:nvPr/>
        </p:nvCxnSpPr>
        <p:spPr bwMode="auto">
          <a:xfrm flipH="1">
            <a:off x="4046538" y="3046413"/>
            <a:ext cx="585787" cy="138112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7" name="Прямая со стрелкой 60"/>
          <p:cNvCxnSpPr>
            <a:cxnSpLocks noChangeShapeType="1"/>
            <a:stCxn id="13" idx="7"/>
            <a:endCxn id="19" idx="5"/>
          </p:cNvCxnSpPr>
          <p:nvPr/>
        </p:nvCxnSpPr>
        <p:spPr bwMode="auto">
          <a:xfrm flipH="1" flipV="1">
            <a:off x="4887913" y="3302000"/>
            <a:ext cx="73025" cy="893763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8" name="Прямая со стрелкой 60"/>
          <p:cNvCxnSpPr>
            <a:cxnSpLocks noChangeShapeType="1"/>
            <a:stCxn id="11" idx="0"/>
            <a:endCxn id="12" idx="5"/>
          </p:cNvCxnSpPr>
          <p:nvPr/>
        </p:nvCxnSpPr>
        <p:spPr bwMode="auto">
          <a:xfrm flipH="1" flipV="1">
            <a:off x="3975100" y="4443413"/>
            <a:ext cx="268288" cy="631825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299" name="Прямая со стрелкой 60"/>
          <p:cNvCxnSpPr>
            <a:cxnSpLocks noChangeShapeType="1"/>
            <a:stCxn id="15" idx="2"/>
            <a:endCxn id="11" idx="7"/>
          </p:cNvCxnSpPr>
          <p:nvPr/>
        </p:nvCxnSpPr>
        <p:spPr bwMode="auto">
          <a:xfrm flipH="1">
            <a:off x="4370388" y="4337050"/>
            <a:ext cx="1362075" cy="790575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1300" name="Прямая со стрелкой 60"/>
          <p:cNvCxnSpPr>
            <a:cxnSpLocks noChangeShapeType="1"/>
            <a:stCxn id="10" idx="1"/>
            <a:endCxn id="15" idx="4"/>
          </p:cNvCxnSpPr>
          <p:nvPr/>
        </p:nvCxnSpPr>
        <p:spPr bwMode="auto">
          <a:xfrm flipH="1" flipV="1">
            <a:off x="5913438" y="4516438"/>
            <a:ext cx="339725" cy="555625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/>
            <a:tailEnd type="triangle" w="lg" len="lg"/>
          </a:ln>
        </p:spPr>
      </p:cxnSp>
      <p:sp>
        <p:nvSpPr>
          <p:cNvPr id="77" name="Овал 76"/>
          <p:cNvSpPr>
            <a:spLocks noChangeAspect="1"/>
          </p:cNvSpPr>
          <p:nvPr/>
        </p:nvSpPr>
        <p:spPr bwMode="auto">
          <a:xfrm>
            <a:off x="4983163" y="59515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</a:t>
            </a:r>
            <a:endParaRPr lang="ru-RU" sz="2800" dirty="0">
              <a:latin typeface="+mn-lt"/>
            </a:endParaRPr>
          </a:p>
        </p:txBody>
      </p:sp>
      <p:sp>
        <p:nvSpPr>
          <p:cNvPr id="78" name="Овал 77"/>
          <p:cNvSpPr>
            <a:spLocks noChangeAspect="1"/>
          </p:cNvSpPr>
          <p:nvPr/>
        </p:nvSpPr>
        <p:spPr bwMode="auto">
          <a:xfrm>
            <a:off x="6091238" y="51101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</a:t>
            </a:r>
            <a:endParaRPr lang="ru-RU" dirty="0">
              <a:latin typeface="+mn-lt"/>
            </a:endParaRPr>
          </a:p>
        </p:txBody>
      </p:sp>
      <p:sp>
        <p:nvSpPr>
          <p:cNvPr id="79" name="Овал 78"/>
          <p:cNvSpPr>
            <a:spLocks noChangeAspect="1"/>
          </p:cNvSpPr>
          <p:nvPr/>
        </p:nvSpPr>
        <p:spPr bwMode="auto">
          <a:xfrm>
            <a:off x="5622925" y="4254500"/>
            <a:ext cx="57467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3</a:t>
            </a:r>
            <a:endParaRPr lang="ru-RU" dirty="0">
              <a:latin typeface="+mn-lt"/>
            </a:endParaRPr>
          </a:p>
        </p:txBody>
      </p:sp>
      <p:sp>
        <p:nvSpPr>
          <p:cNvPr id="80" name="Овал 79"/>
          <p:cNvSpPr>
            <a:spLocks noChangeAspect="1"/>
          </p:cNvSpPr>
          <p:nvPr/>
        </p:nvSpPr>
        <p:spPr bwMode="auto">
          <a:xfrm>
            <a:off x="3952875" y="5159375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4</a:t>
            </a:r>
            <a:endParaRPr lang="ru-RU" dirty="0">
              <a:latin typeface="+mn-lt"/>
            </a:endParaRPr>
          </a:p>
        </p:txBody>
      </p:sp>
      <p:sp>
        <p:nvSpPr>
          <p:cNvPr id="81" name="Овал 80"/>
          <p:cNvSpPr>
            <a:spLocks noChangeAspect="1"/>
          </p:cNvSpPr>
          <p:nvPr/>
        </p:nvSpPr>
        <p:spPr bwMode="auto">
          <a:xfrm>
            <a:off x="4543425" y="42306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5</a:t>
            </a:r>
            <a:endParaRPr lang="ru-RU" dirty="0">
              <a:latin typeface="+mn-lt"/>
            </a:endParaRPr>
          </a:p>
        </p:txBody>
      </p:sp>
      <p:sp>
        <p:nvSpPr>
          <p:cNvPr id="82" name="Овал 81"/>
          <p:cNvSpPr>
            <a:spLocks noChangeAspect="1"/>
          </p:cNvSpPr>
          <p:nvPr/>
        </p:nvSpPr>
        <p:spPr bwMode="auto">
          <a:xfrm>
            <a:off x="4471988" y="30638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6</a:t>
            </a:r>
            <a:endParaRPr lang="ru-RU" dirty="0">
              <a:latin typeface="+mn-lt"/>
            </a:endParaRPr>
          </a:p>
        </p:txBody>
      </p:sp>
      <p:sp>
        <p:nvSpPr>
          <p:cNvPr id="83" name="Овал 82"/>
          <p:cNvSpPr>
            <a:spLocks noChangeAspect="1"/>
          </p:cNvSpPr>
          <p:nvPr/>
        </p:nvSpPr>
        <p:spPr bwMode="auto">
          <a:xfrm>
            <a:off x="3630613" y="322262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8</a:t>
            </a:r>
            <a:endParaRPr lang="ru-RU" dirty="0">
              <a:latin typeface="+mn-lt"/>
            </a:endParaRPr>
          </a:p>
        </p:txBody>
      </p:sp>
      <p:sp>
        <p:nvSpPr>
          <p:cNvPr id="84" name="Овал 83"/>
          <p:cNvSpPr>
            <a:spLocks noChangeAspect="1"/>
          </p:cNvSpPr>
          <p:nvPr/>
        </p:nvSpPr>
        <p:spPr bwMode="auto">
          <a:xfrm>
            <a:off x="2116138" y="37639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  <a:endParaRPr lang="ru-RU" dirty="0">
              <a:latin typeface="+mn-lt"/>
            </a:endParaRPr>
          </a:p>
        </p:txBody>
      </p:sp>
      <p:sp>
        <p:nvSpPr>
          <p:cNvPr id="85" name="Овал 84"/>
          <p:cNvSpPr>
            <a:spLocks noChangeAspect="1"/>
          </p:cNvSpPr>
          <p:nvPr/>
        </p:nvSpPr>
        <p:spPr bwMode="auto">
          <a:xfrm>
            <a:off x="1042988" y="4835525"/>
            <a:ext cx="72072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10</a:t>
            </a:r>
            <a:endParaRPr lang="ru-RU" dirty="0">
              <a:latin typeface="+mn-lt"/>
            </a:endParaRPr>
          </a:p>
        </p:txBody>
      </p:sp>
      <p:sp>
        <p:nvSpPr>
          <p:cNvPr id="86" name="Овал 85"/>
          <p:cNvSpPr>
            <a:spLocks noChangeAspect="1"/>
          </p:cNvSpPr>
          <p:nvPr/>
        </p:nvSpPr>
        <p:spPr bwMode="auto">
          <a:xfrm>
            <a:off x="3554413" y="42306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84C44755-474F-44F7-A986-2804DC4EE9BE}" type="slidenum">
              <a:rPr lang="ru-RU" smtClean="0">
                <a:solidFill>
                  <a:schemeClr val="bg2"/>
                </a:solidFill>
              </a:rPr>
              <a:pPr/>
              <a:t>11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229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2293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The detailed description and proofs of all statements can be found in 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“Parallel computations on graphs”. Programming and computer Software, 2015 г., No 1 (in print).].</a:t>
            </a:r>
            <a:endParaRPr lang="ru-RU" sz="2400" b="0"/>
          </a:p>
          <a:p>
            <a:pPr>
              <a:spcBef>
                <a:spcPts val="1800"/>
              </a:spcBef>
            </a:pP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6098CE9-2C79-479A-A148-75A5B08613D0}" type="slidenum">
              <a:rPr lang="ru-RU" smtClean="0">
                <a:solidFill>
                  <a:schemeClr val="bg2"/>
                </a:solidFill>
              </a:rPr>
              <a:pPr/>
              <a:t>12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331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3317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Sending a message an automaton working in some vertex should specify the arc, by which this message should be delivered.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We count that arcs starting in some vertex are numbered and an arc is specified by its number.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Let us denote </a:t>
            </a:r>
            <a:r>
              <a:rPr lang="en-US" sz="2400" b="0" i="1"/>
              <a:t>s</a:t>
            </a:r>
            <a:r>
              <a:rPr lang="en-US" sz="2400" b="0"/>
              <a:t> the maximum number of arcs starting in the same vertex of the graph, then </a:t>
            </a:r>
            <a:r>
              <a:rPr lang="en-US" sz="2400" b="0" i="1"/>
              <a:t>m</a:t>
            </a:r>
            <a:r>
              <a:rPr lang="en-US" sz="2400" b="0">
                <a:sym typeface="Symbol" pitchFamily="18" charset="2"/>
              </a:rPr>
              <a:t></a:t>
            </a:r>
            <a:r>
              <a:rPr lang="en-US" sz="2400" b="0" i="1"/>
              <a:t>ns</a:t>
            </a:r>
            <a:r>
              <a:rPr lang="en-US" sz="2400" b="0"/>
              <a:t>.</a:t>
            </a:r>
            <a:endParaRPr lang="ru-RU" sz="2400" b="0">
              <a:solidFill>
                <a:srgbClr val="000000"/>
              </a:solidFill>
            </a:endParaRPr>
          </a:p>
        </p:txBody>
      </p:sp>
      <p:sp>
        <p:nvSpPr>
          <p:cNvPr id="6" name="Овал 5"/>
          <p:cNvSpPr>
            <a:spLocks noChangeAspect="1"/>
          </p:cNvSpPr>
          <p:nvPr/>
        </p:nvSpPr>
        <p:spPr bwMode="auto">
          <a:xfrm>
            <a:off x="3667125" y="517048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Овал 6"/>
          <p:cNvSpPr>
            <a:spLocks noChangeAspect="1"/>
          </p:cNvSpPr>
          <p:nvPr/>
        </p:nvSpPr>
        <p:spPr bwMode="auto">
          <a:xfrm>
            <a:off x="2484438" y="40671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3708400" y="38512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Овал 8"/>
          <p:cNvSpPr>
            <a:spLocks noChangeAspect="1"/>
          </p:cNvSpPr>
          <p:nvPr/>
        </p:nvSpPr>
        <p:spPr bwMode="auto">
          <a:xfrm>
            <a:off x="5111750" y="5003800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3322" name="Прямая со стрелкой 55"/>
          <p:cNvCxnSpPr>
            <a:cxnSpLocks noChangeShapeType="1"/>
            <a:stCxn id="6" idx="1"/>
            <a:endCxn id="7" idx="5"/>
          </p:cNvCxnSpPr>
          <p:nvPr/>
        </p:nvCxnSpPr>
        <p:spPr bwMode="auto">
          <a:xfrm flipH="1" flipV="1">
            <a:off x="2790825" y="4375150"/>
            <a:ext cx="928688" cy="847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3323" name="Прямая со стрелкой 60"/>
          <p:cNvCxnSpPr>
            <a:cxnSpLocks noChangeShapeType="1"/>
            <a:stCxn id="6" idx="0"/>
            <a:endCxn id="8" idx="4"/>
          </p:cNvCxnSpPr>
          <p:nvPr/>
        </p:nvCxnSpPr>
        <p:spPr bwMode="auto">
          <a:xfrm flipV="1">
            <a:off x="3848100" y="4211638"/>
            <a:ext cx="39688" cy="958850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3324" name="Прямая со стрелкой 60"/>
          <p:cNvCxnSpPr>
            <a:cxnSpLocks noChangeShapeType="1"/>
            <a:stCxn id="6" idx="6"/>
            <a:endCxn id="9" idx="2"/>
          </p:cNvCxnSpPr>
          <p:nvPr/>
        </p:nvCxnSpPr>
        <p:spPr bwMode="auto">
          <a:xfrm flipV="1">
            <a:off x="4027488" y="5184775"/>
            <a:ext cx="1084262" cy="165100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4" name="Овал 13"/>
          <p:cNvSpPr>
            <a:spLocks noChangeAspect="1"/>
          </p:cNvSpPr>
          <p:nvPr/>
        </p:nvSpPr>
        <p:spPr bwMode="auto">
          <a:xfrm rot="1701565">
            <a:off x="3995738" y="47164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3059113" y="48863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1</a:t>
            </a:r>
            <a:endParaRPr lang="ru-RU">
              <a:solidFill>
                <a:srgbClr val="0066FF"/>
              </a:solidFill>
            </a:endParaRPr>
          </a:p>
        </p:txBody>
      </p:sp>
      <p:sp>
        <p:nvSpPr>
          <p:cNvPr id="13327" name="TextBox 16"/>
          <p:cNvSpPr txBox="1">
            <a:spLocks noChangeArrowheads="1"/>
          </p:cNvSpPr>
          <p:nvPr/>
        </p:nvSpPr>
        <p:spPr bwMode="auto">
          <a:xfrm>
            <a:off x="3563938" y="45259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2</a:t>
            </a:r>
            <a:endParaRPr lang="ru-RU">
              <a:solidFill>
                <a:srgbClr val="0066FF"/>
              </a:solidFill>
            </a:endParaRPr>
          </a:p>
        </p:txBody>
      </p:sp>
      <p:sp>
        <p:nvSpPr>
          <p:cNvPr id="13328" name="TextBox 17"/>
          <p:cNvSpPr txBox="1">
            <a:spLocks noChangeArrowheads="1"/>
          </p:cNvSpPr>
          <p:nvPr/>
        </p:nvSpPr>
        <p:spPr bwMode="auto">
          <a:xfrm>
            <a:off x="4319588" y="5256213"/>
            <a:ext cx="973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66FF"/>
                </a:solidFill>
              </a:rPr>
              <a:t>j </a:t>
            </a:r>
            <a:r>
              <a:rPr lang="en-US">
                <a:solidFill>
                  <a:srgbClr val="0066FF"/>
                </a:solidFill>
                <a:sym typeface="Symbol" pitchFamily="18" charset="2"/>
              </a:rPr>
              <a:t></a:t>
            </a:r>
            <a:r>
              <a:rPr lang="en-US" i="1">
                <a:solidFill>
                  <a:srgbClr val="0066FF"/>
                </a:solidFill>
                <a:sym typeface="Symbol" pitchFamily="18" charset="2"/>
              </a:rPr>
              <a:t> s</a:t>
            </a:r>
            <a:endParaRPr lang="ru-RU" i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B59ABAA8-A1B9-4F90-BE06-7C92D9FA5A68}" type="slidenum">
              <a:rPr lang="ru-RU" smtClean="0">
                <a:solidFill>
                  <a:schemeClr val="bg2"/>
                </a:solidFill>
              </a:rPr>
              <a:pPr/>
              <a:t>13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433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4341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We also suppose that operation time of an automaton is negligibly small and the time of message transport through an arc is bounded by some constant.</a:t>
            </a:r>
            <a:endParaRPr lang="ru-RU" sz="2400" b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sz="2400" b="0"/>
              <a:t>We suggest the algorithm of spanning trees  building with the following features:</a:t>
            </a:r>
            <a:endParaRPr lang="ru-RU" sz="2400" b="0"/>
          </a:p>
          <a:p>
            <a:pPr>
              <a:spcBef>
                <a:spcPts val="1800"/>
              </a:spcBef>
            </a:pPr>
            <a:r>
              <a:rPr lang="en-US" sz="2400" b="0"/>
              <a:t>vertex automaton memory is bounded by </a:t>
            </a:r>
            <a:r>
              <a:rPr lang="en-US" sz="2400" b="0" i="1"/>
              <a:t>O(nDlog s)</a:t>
            </a:r>
            <a:r>
              <a:rPr lang="en-US" sz="2400" b="0"/>
              <a:t>,</a:t>
            </a:r>
            <a:endParaRPr lang="ru-RU" sz="2400" b="0"/>
          </a:p>
          <a:p>
            <a:pPr>
              <a:spcBef>
                <a:spcPts val="1800"/>
              </a:spcBef>
            </a:pPr>
            <a:r>
              <a:rPr lang="en-US" sz="2400" b="0"/>
              <a:t>message size is bounded by</a:t>
            </a:r>
            <a:r>
              <a:rPr lang="en-US" sz="2400" b="0" i="1"/>
              <a:t> O(Dlog s)</a:t>
            </a:r>
            <a:r>
              <a:rPr lang="en-US" sz="2400" b="0"/>
              <a:t>,</a:t>
            </a:r>
            <a:endParaRPr lang="ru-RU" sz="2400" b="0"/>
          </a:p>
          <a:p>
            <a:pPr>
              <a:spcBef>
                <a:spcPts val="1800"/>
              </a:spcBef>
            </a:pPr>
            <a:r>
              <a:rPr lang="en-US" sz="2400" b="0"/>
              <a:t>arc capacity is </a:t>
            </a:r>
            <a:r>
              <a:rPr lang="en-US" sz="2400" b="0" i="1"/>
              <a:t>k</a:t>
            </a:r>
            <a:r>
              <a:rPr lang="en-US" sz="2400" b="0"/>
              <a:t>,</a:t>
            </a:r>
            <a:endParaRPr lang="ru-RU" sz="2400" b="0"/>
          </a:p>
          <a:p>
            <a:pPr>
              <a:spcBef>
                <a:spcPts val="1800"/>
              </a:spcBef>
            </a:pPr>
            <a:r>
              <a:rPr lang="en-US" sz="2400" b="0"/>
              <a:t>algorithm worst case working time is </a:t>
            </a:r>
            <a:r>
              <a:rPr lang="en-US" sz="2400" b="0" i="1"/>
              <a:t>O(n/k + D)</a:t>
            </a:r>
            <a:r>
              <a:rPr lang="en-US" sz="2400" b="0"/>
              <a:t>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BE47606-9CA5-48F2-83EE-8BF92DB9DE66}" type="slidenum">
              <a:rPr lang="ru-RU" smtClean="0">
                <a:solidFill>
                  <a:schemeClr val="bg2"/>
                </a:solidFill>
              </a:rPr>
              <a:pPr/>
              <a:t>14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536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3086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586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2400" b="0" dirty="0"/>
              <a:t>We call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i="1" u="heavy" dirty="0">
                <a:uFill>
                  <a:solidFill>
                    <a:srgbClr val="C00000"/>
                  </a:solidFill>
                </a:uFill>
              </a:rPr>
              <a:t>direct arcs</a:t>
            </a:r>
            <a:r>
              <a:rPr lang="en-US" sz="2400" b="0" u="heavy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lang="en-US" sz="2400" b="0" dirty="0"/>
              <a:t>the arcs belonging to the direct spanning tree constructed by the algorithm,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i="1" u="heavy" dirty="0">
                <a:uFill>
                  <a:solidFill>
                    <a:srgbClr val="0066FF"/>
                  </a:solidFill>
                </a:uFill>
              </a:rPr>
              <a:t>chords</a:t>
            </a:r>
            <a:r>
              <a:rPr lang="en-US" sz="2400" b="0" dirty="0"/>
              <a:t> — all other arcs,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i="1" u="heavy" dirty="0">
                <a:uFill>
                  <a:solidFill>
                    <a:srgbClr val="00B050"/>
                  </a:solidFill>
                </a:uFill>
              </a:rPr>
              <a:t>back arcs</a:t>
            </a:r>
            <a:r>
              <a:rPr lang="en-US" sz="2400" b="0" u="heavy" dirty="0">
                <a:uFill>
                  <a:solidFill>
                    <a:srgbClr val="00B050"/>
                  </a:solidFill>
                </a:uFill>
              </a:rPr>
              <a:t> </a:t>
            </a:r>
            <a:r>
              <a:rPr lang="en-US" sz="2400" b="0" dirty="0"/>
              <a:t>— arcs belonging to the back spanning tree.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dirty="0"/>
              <a:t>A back arc can be a chord or a direct arc.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i="1" dirty="0"/>
              <a:t>Path vector</a:t>
            </a:r>
            <a:r>
              <a:rPr lang="en-US" sz="2400" b="0" dirty="0"/>
              <a:t> is the list of arc numbers along the path.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i="1" dirty="0"/>
              <a:t>Vertex vector</a:t>
            </a:r>
            <a:r>
              <a:rPr lang="en-US" sz="2400" b="0" dirty="0"/>
              <a:t> is the vector of the simple path leading to this vertex from the root along the direct spanning tree.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dirty="0"/>
              <a:t>The root has empty vertex vector </a:t>
            </a:r>
            <a:r>
              <a:rPr lang="en-US" sz="2400" b="0" dirty="0">
                <a:sym typeface="Symbol"/>
              </a:rPr>
              <a:t></a:t>
            </a:r>
            <a:r>
              <a:rPr lang="en-US" sz="2400" b="0" dirty="0"/>
              <a:t>.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dirty="0"/>
              <a:t>The size of simple path vector or vector of a simple cycle is </a:t>
            </a:r>
            <a:r>
              <a:rPr lang="en-US" sz="2400" b="0" i="1" dirty="0"/>
              <a:t>O(</a:t>
            </a:r>
            <a:r>
              <a:rPr lang="en-US" sz="2400" b="0" i="1" dirty="0" err="1"/>
              <a:t>Dlogs</a:t>
            </a:r>
            <a:r>
              <a:rPr lang="en-US" sz="2400" b="0" i="1" dirty="0"/>
              <a:t>)</a:t>
            </a:r>
            <a:r>
              <a:rPr lang="en-US" sz="2400" b="0" dirty="0"/>
              <a:t>. 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0" dirty="0"/>
              <a:t>A message in the algorithm below consists of a constant number of simple path vectors, or </a:t>
            </a:r>
            <a:r>
              <a:rPr lang="en-US" sz="2400" b="0" i="1" dirty="0"/>
              <a:t>O(</a:t>
            </a:r>
            <a:r>
              <a:rPr lang="en-US" sz="2400" b="0" i="1" dirty="0" err="1"/>
              <a:t>Dlogs</a:t>
            </a:r>
            <a:r>
              <a:rPr lang="en-US" sz="2400" b="0" i="1" dirty="0"/>
              <a:t>)</a:t>
            </a:r>
            <a:r>
              <a:rPr lang="en-US" sz="2400" b="0" dirty="0"/>
              <a:t> bits.</a:t>
            </a:r>
            <a:endParaRPr lang="ru-RU" sz="2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84C6042A-5F3C-447D-BA6A-B0AD52355836}" type="slidenum">
              <a:rPr lang="ru-RU" smtClean="0">
                <a:solidFill>
                  <a:schemeClr val="bg2"/>
                </a:solidFill>
              </a:rPr>
              <a:pPr/>
              <a:t>15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638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6389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The algorithm is partitioned in four parts.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The first part describes  building of the back spanning tree.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The second part performs the check that back spanning tree is completely constructed.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The third part depicts classification of arcs starting in one vertex.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The fourth one describes maintenance of incoming back arc counters in vertices.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599BA1A-A366-49E5-9A52-0CD54FD5C6FB}" type="slidenum">
              <a:rPr lang="ru-RU" smtClean="0">
                <a:solidFill>
                  <a:schemeClr val="bg2"/>
                </a:solidFill>
              </a:rPr>
              <a:pPr/>
              <a:t>16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741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7413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 u="sng"/>
              <a:t>The first part</a:t>
            </a:r>
            <a:r>
              <a:rPr lang="en-US" sz="2400" b="0"/>
              <a:t> uses messages of four kinds: </a:t>
            </a:r>
            <a:r>
              <a:rPr lang="en-US" sz="2400"/>
              <a:t>Start</a:t>
            </a:r>
            <a:r>
              <a:rPr lang="en-US" sz="2400" b="0"/>
              <a:t>, </a:t>
            </a:r>
            <a:r>
              <a:rPr lang="en-US" sz="2400"/>
              <a:t>Root search</a:t>
            </a:r>
            <a:r>
              <a:rPr lang="en-US" sz="2400" b="0"/>
              <a:t>, </a:t>
            </a:r>
            <a:r>
              <a:rPr lang="en-US" sz="2400"/>
              <a:t>Direct</a:t>
            </a:r>
            <a:r>
              <a:rPr lang="en-US" sz="2400" b="0"/>
              <a:t>, and </a:t>
            </a:r>
            <a:r>
              <a:rPr lang="en-US" sz="2400"/>
              <a:t>Back</a:t>
            </a:r>
            <a:r>
              <a:rPr lang="en-US" sz="2400" b="0"/>
              <a:t>. </a:t>
            </a:r>
          </a:p>
          <a:p>
            <a:pPr>
              <a:spcBef>
                <a:spcPts val="600"/>
              </a:spcBef>
            </a:pPr>
            <a:r>
              <a:rPr lang="en-US" sz="2400"/>
              <a:t>Start</a:t>
            </a:r>
            <a:r>
              <a:rPr lang="en-US" sz="2400" b="0"/>
              <a:t> message is sent by the root automaton to automata of all other vertices, it contains the vertex vector and initiates vertex automaton operation, which is started by sending </a:t>
            </a:r>
            <a:r>
              <a:rPr lang="en-US" sz="2400"/>
              <a:t>Root search</a:t>
            </a:r>
            <a:r>
              <a:rPr lang="en-US" sz="2400" b="0"/>
              <a:t> messages. </a:t>
            </a:r>
          </a:p>
        </p:txBody>
      </p:sp>
      <p:cxnSp>
        <p:nvCxnSpPr>
          <p:cNvPr id="100" name="Прямая со стрелкой 17"/>
          <p:cNvCxnSpPr>
            <a:cxnSpLocks noChangeShapeType="1"/>
            <a:stCxn id="102" idx="7"/>
            <a:endCxn id="104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01" name="Прямая со стрелкой 20"/>
          <p:cNvCxnSpPr>
            <a:cxnSpLocks noChangeShapeType="1"/>
            <a:stCxn id="102" idx="1"/>
            <a:endCxn id="105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2" name="Овал 101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3" name="Прямая со стрелкой 9"/>
          <p:cNvCxnSpPr>
            <a:cxnSpLocks noChangeShapeType="1"/>
            <a:stCxn id="105" idx="1"/>
            <a:endCxn id="106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4" name="Овал 103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5" name="Овал 104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6" name="Овал 105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7" name="Овал 106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8" name="Прямая со стрелкой 36"/>
          <p:cNvCxnSpPr>
            <a:cxnSpLocks noChangeShapeType="1"/>
            <a:stCxn id="105" idx="7"/>
            <a:endCxn id="107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9" name="Овал 108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0" name="Прямая со стрелкой 40"/>
          <p:cNvCxnSpPr>
            <a:cxnSpLocks noChangeShapeType="1"/>
            <a:stCxn id="104" idx="0"/>
            <a:endCxn id="109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11" name="Овал 110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2" name="Овал 111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3" name="Овал 112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4" name="Прямая со стрелкой 55"/>
          <p:cNvCxnSpPr>
            <a:cxnSpLocks noChangeShapeType="1"/>
            <a:stCxn id="106" idx="2"/>
            <a:endCxn id="111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5" name="Прямая со стрелкой 60"/>
          <p:cNvCxnSpPr>
            <a:cxnSpLocks noChangeShapeType="1"/>
            <a:stCxn id="106" idx="0"/>
            <a:endCxn id="112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6" name="Прямая со стрелкой 63"/>
          <p:cNvCxnSpPr>
            <a:cxnSpLocks noChangeShapeType="1"/>
            <a:stCxn id="107" idx="0"/>
            <a:endCxn id="113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17" name="Овал 116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18" name="Прямая со стрелкой 97"/>
          <p:cNvCxnSpPr>
            <a:cxnSpLocks noChangeShapeType="1"/>
            <a:stCxn id="111" idx="3"/>
            <a:endCxn id="117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19" name="Прямая со стрелкой 172"/>
          <p:cNvCxnSpPr>
            <a:cxnSpLocks noChangeShapeType="1"/>
            <a:stCxn id="109" idx="3"/>
            <a:endCxn id="105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20" name="Прямая со стрелкой 175"/>
          <p:cNvCxnSpPr>
            <a:cxnSpLocks noChangeShapeType="1"/>
            <a:stCxn id="113" idx="2"/>
            <a:endCxn id="112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21" name="Прямая со стрелкой 259"/>
          <p:cNvCxnSpPr>
            <a:cxnSpLocks noChangeShapeType="1"/>
            <a:stCxn id="117" idx="5"/>
            <a:endCxn id="102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22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pic>
        <p:nvPicPr>
          <p:cNvPr id="123" name="Рисунок 122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5876925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" name="Рисунок 123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2838" y="5049838"/>
            <a:ext cx="3937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5" name="Рисунок 124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1775" y="511333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" name="Рисунок 125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184650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Рисунок 126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8513" y="4149725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" name="Рисунок 127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997200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" name="Рисунок 128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71888" y="4149725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Рисунок 129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17658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" name="Рисунок 130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371633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Рисунок 131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9038" y="4760913"/>
            <a:ext cx="395287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Овал 132"/>
          <p:cNvSpPr>
            <a:spLocks noChangeAspect="1"/>
          </p:cNvSpPr>
          <p:nvPr/>
        </p:nvSpPr>
        <p:spPr bwMode="auto">
          <a:xfrm>
            <a:off x="4983163" y="59515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</a:t>
            </a:r>
            <a:endParaRPr lang="ru-RU" sz="2800" dirty="0">
              <a:latin typeface="+mn-lt"/>
            </a:endParaRPr>
          </a:p>
        </p:txBody>
      </p:sp>
      <p:sp>
        <p:nvSpPr>
          <p:cNvPr id="134" name="Овал 133"/>
          <p:cNvSpPr>
            <a:spLocks noChangeAspect="1"/>
          </p:cNvSpPr>
          <p:nvPr/>
        </p:nvSpPr>
        <p:spPr bwMode="auto">
          <a:xfrm>
            <a:off x="6091238" y="51101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</a:t>
            </a:r>
            <a:endParaRPr lang="ru-RU" dirty="0">
              <a:latin typeface="+mn-lt"/>
            </a:endParaRPr>
          </a:p>
        </p:txBody>
      </p:sp>
      <p:sp>
        <p:nvSpPr>
          <p:cNvPr id="135" name="Овал 134"/>
          <p:cNvSpPr>
            <a:spLocks noChangeAspect="1"/>
          </p:cNvSpPr>
          <p:nvPr/>
        </p:nvSpPr>
        <p:spPr bwMode="auto">
          <a:xfrm>
            <a:off x="5622925" y="4254500"/>
            <a:ext cx="57467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3</a:t>
            </a:r>
            <a:endParaRPr lang="ru-RU" dirty="0">
              <a:latin typeface="+mn-lt"/>
            </a:endParaRPr>
          </a:p>
        </p:txBody>
      </p:sp>
      <p:sp>
        <p:nvSpPr>
          <p:cNvPr id="136" name="Овал 135"/>
          <p:cNvSpPr>
            <a:spLocks noChangeAspect="1"/>
          </p:cNvSpPr>
          <p:nvPr/>
        </p:nvSpPr>
        <p:spPr bwMode="auto">
          <a:xfrm>
            <a:off x="3952875" y="5159375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4</a:t>
            </a:r>
            <a:endParaRPr lang="ru-RU" dirty="0">
              <a:latin typeface="+mn-lt"/>
            </a:endParaRPr>
          </a:p>
        </p:txBody>
      </p:sp>
      <p:sp>
        <p:nvSpPr>
          <p:cNvPr id="137" name="Овал 136"/>
          <p:cNvSpPr>
            <a:spLocks noChangeAspect="1"/>
          </p:cNvSpPr>
          <p:nvPr/>
        </p:nvSpPr>
        <p:spPr bwMode="auto">
          <a:xfrm>
            <a:off x="4543425" y="42306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5</a:t>
            </a:r>
            <a:endParaRPr lang="ru-RU" dirty="0">
              <a:latin typeface="+mn-lt"/>
            </a:endParaRPr>
          </a:p>
        </p:txBody>
      </p:sp>
      <p:sp>
        <p:nvSpPr>
          <p:cNvPr id="138" name="Овал 137"/>
          <p:cNvSpPr>
            <a:spLocks noChangeAspect="1"/>
          </p:cNvSpPr>
          <p:nvPr/>
        </p:nvSpPr>
        <p:spPr bwMode="auto">
          <a:xfrm>
            <a:off x="4471988" y="30638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6</a:t>
            </a:r>
            <a:endParaRPr lang="ru-RU" dirty="0">
              <a:latin typeface="+mn-lt"/>
            </a:endParaRPr>
          </a:p>
        </p:txBody>
      </p:sp>
      <p:sp>
        <p:nvSpPr>
          <p:cNvPr id="139" name="Овал 138"/>
          <p:cNvSpPr>
            <a:spLocks noChangeAspect="1"/>
          </p:cNvSpPr>
          <p:nvPr/>
        </p:nvSpPr>
        <p:spPr bwMode="auto">
          <a:xfrm>
            <a:off x="3630613" y="322262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8</a:t>
            </a:r>
            <a:endParaRPr lang="ru-RU" dirty="0">
              <a:latin typeface="+mn-lt"/>
            </a:endParaRPr>
          </a:p>
        </p:txBody>
      </p:sp>
      <p:sp>
        <p:nvSpPr>
          <p:cNvPr id="140" name="Овал 139"/>
          <p:cNvSpPr>
            <a:spLocks noChangeAspect="1"/>
          </p:cNvSpPr>
          <p:nvPr/>
        </p:nvSpPr>
        <p:spPr bwMode="auto">
          <a:xfrm>
            <a:off x="2116138" y="37639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  <a:endParaRPr lang="ru-RU" dirty="0">
              <a:latin typeface="+mn-lt"/>
            </a:endParaRPr>
          </a:p>
        </p:txBody>
      </p:sp>
      <p:sp>
        <p:nvSpPr>
          <p:cNvPr id="141" name="Овал 140"/>
          <p:cNvSpPr>
            <a:spLocks noChangeAspect="1"/>
          </p:cNvSpPr>
          <p:nvPr/>
        </p:nvSpPr>
        <p:spPr bwMode="auto">
          <a:xfrm>
            <a:off x="1042988" y="4835525"/>
            <a:ext cx="72072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10</a:t>
            </a:r>
            <a:endParaRPr lang="ru-RU" dirty="0">
              <a:latin typeface="+mn-lt"/>
            </a:endParaRPr>
          </a:p>
        </p:txBody>
      </p:sp>
      <p:sp>
        <p:nvSpPr>
          <p:cNvPr id="142" name="Овал 141"/>
          <p:cNvSpPr>
            <a:spLocks noChangeAspect="1"/>
          </p:cNvSpPr>
          <p:nvPr/>
        </p:nvSpPr>
        <p:spPr bwMode="auto">
          <a:xfrm>
            <a:off x="3554413" y="42306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7F1D6CC-57E8-4883-899B-19BD8673A33D}" type="slidenum">
              <a:rPr lang="ru-RU" smtClean="0">
                <a:solidFill>
                  <a:schemeClr val="bg2"/>
                </a:solidFill>
              </a:rPr>
              <a:pPr/>
              <a:t>17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843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8437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/>
              <a:t>Root search</a:t>
            </a:r>
            <a:r>
              <a:rPr lang="en-US" sz="2400" b="0"/>
              <a:t> messages are sent through all outgoing arcs in such a way that they pass some simple path to the root vertex and report the root automaton the vector of this simple path.</a:t>
            </a:r>
            <a:endParaRPr lang="ru-RU" sz="2400" b="0">
              <a:solidFill>
                <a:srgbClr val="000000"/>
              </a:solidFill>
            </a:endParaRPr>
          </a:p>
        </p:txBody>
      </p:sp>
      <p:cxnSp>
        <p:nvCxnSpPr>
          <p:cNvPr id="18438" name="Прямая со стрелкой 17"/>
          <p:cNvCxnSpPr>
            <a:cxnSpLocks noChangeShapeType="1"/>
            <a:stCxn id="8" idx="7"/>
            <a:endCxn id="10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8439" name="Прямая со стрелкой 20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9" name="Прямая со стрелкой 9"/>
          <p:cNvCxnSpPr>
            <a:cxnSpLocks noChangeShapeType="1"/>
            <a:stCxn id="11" idx="1"/>
            <a:endCxn id="12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8446" name="Прямая со стрелкой 36"/>
          <p:cNvCxnSpPr>
            <a:cxnSpLocks noChangeShapeType="1"/>
            <a:stCxn id="11" idx="7"/>
            <a:endCxn id="13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6" name="Прямая со стрелкой 40"/>
          <p:cNvCxnSpPr>
            <a:cxnSpLocks noChangeShapeType="1"/>
            <a:stCxn id="10" idx="0"/>
            <a:endCxn id="15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Овал 17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0" name="Прямая со стрелкой 55"/>
          <p:cNvCxnSpPr>
            <a:cxnSpLocks noChangeShapeType="1"/>
            <a:stCxn id="12" idx="2"/>
            <a:endCxn id="17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8453" name="Прямая со стрелкой 60"/>
          <p:cNvCxnSpPr>
            <a:cxnSpLocks noChangeShapeType="1"/>
            <a:stCxn id="12" idx="0"/>
            <a:endCxn id="18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2" name="Прямая со стрелкой 63"/>
          <p:cNvCxnSpPr>
            <a:cxnSpLocks noChangeShapeType="1"/>
            <a:stCxn id="13" idx="0"/>
            <a:endCxn id="19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4" name="Прямая со стрелкой 97"/>
          <p:cNvCxnSpPr>
            <a:cxnSpLocks noChangeShapeType="1"/>
            <a:stCxn id="17" idx="3"/>
            <a:endCxn id="23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5" name="Прямая со стрелкой 172"/>
          <p:cNvCxnSpPr>
            <a:cxnSpLocks noChangeShapeType="1"/>
            <a:stCxn id="15" idx="3"/>
            <a:endCxn id="11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6" name="Прямая со стрелкой 175"/>
          <p:cNvCxnSpPr>
            <a:cxnSpLocks noChangeShapeType="1"/>
            <a:stCxn id="19" idx="2"/>
            <a:endCxn id="18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7" name="Прямая со стрелкой 259"/>
          <p:cNvCxnSpPr>
            <a:cxnSpLocks noChangeShapeType="1"/>
            <a:stCxn id="23" idx="5"/>
            <a:endCxn id="8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8" name="Прямая со стрелкой 175"/>
          <p:cNvCxnSpPr>
            <a:cxnSpLocks noChangeShapeType="1"/>
            <a:endCxn id="17" idx="7"/>
          </p:cNvCxnSpPr>
          <p:nvPr/>
        </p:nvCxnSpPr>
        <p:spPr bwMode="auto">
          <a:xfrm flipH="1">
            <a:off x="2535238" y="3332163"/>
            <a:ext cx="1173162" cy="390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grpSp>
        <p:nvGrpSpPr>
          <p:cNvPr id="18461" name="Группа 57"/>
          <p:cNvGrpSpPr>
            <a:grpSpLocks/>
          </p:cNvGrpSpPr>
          <p:nvPr/>
        </p:nvGrpSpPr>
        <p:grpSpPr bwMode="auto">
          <a:xfrm>
            <a:off x="4983163" y="5876925"/>
            <a:ext cx="573087" cy="323850"/>
            <a:chOff x="4983034" y="5877272"/>
            <a:chExt cx="573274" cy="324036"/>
          </a:xfrm>
        </p:grpSpPr>
        <p:pic>
          <p:nvPicPr>
            <p:cNvPr id="18489" name="Рисунок 28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6056" y="5877272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Овал 38"/>
            <p:cNvSpPr>
              <a:spLocks noChangeAspect="1"/>
            </p:cNvSpPr>
            <p:nvPr/>
          </p:nvSpPr>
          <p:spPr bwMode="auto">
            <a:xfrm>
              <a:off x="4983034" y="5951928"/>
              <a:ext cx="573274" cy="249380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1</a:t>
              </a:r>
              <a:endParaRPr lang="ru-RU" sz="2800" dirty="0">
                <a:latin typeface="+mn-lt"/>
              </a:endParaRPr>
            </a:p>
          </p:txBody>
        </p:sp>
      </p:grpSp>
      <p:grpSp>
        <p:nvGrpSpPr>
          <p:cNvPr id="3" name="Группа 56"/>
          <p:cNvGrpSpPr>
            <a:grpSpLocks/>
          </p:cNvGrpSpPr>
          <p:nvPr/>
        </p:nvGrpSpPr>
        <p:grpSpPr bwMode="auto">
          <a:xfrm>
            <a:off x="6091238" y="5049838"/>
            <a:ext cx="573087" cy="309562"/>
            <a:chOff x="6091663" y="5049180"/>
            <a:chExt cx="573274" cy="310517"/>
          </a:xfrm>
        </p:grpSpPr>
        <p:pic>
          <p:nvPicPr>
            <p:cNvPr id="18487" name="Рисунок 29" descr="robot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92180" y="504918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Овал 39"/>
            <p:cNvSpPr>
              <a:spLocks noChangeAspect="1"/>
            </p:cNvSpPr>
            <p:nvPr/>
          </p:nvSpPr>
          <p:spPr bwMode="auto">
            <a:xfrm>
              <a:off x="6091663" y="5109691"/>
              <a:ext cx="573274" cy="250006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2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4" name="Группа 55"/>
          <p:cNvGrpSpPr>
            <a:grpSpLocks/>
          </p:cNvGrpSpPr>
          <p:nvPr/>
        </p:nvGrpSpPr>
        <p:grpSpPr bwMode="auto">
          <a:xfrm>
            <a:off x="5622925" y="4184650"/>
            <a:ext cx="574675" cy="319088"/>
            <a:chOff x="5623611" y="4185084"/>
            <a:chExt cx="573274" cy="318012"/>
          </a:xfrm>
        </p:grpSpPr>
        <p:pic>
          <p:nvPicPr>
            <p:cNvPr id="18485" name="Рисунок 31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24128" y="4185084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Овал 40"/>
            <p:cNvSpPr>
              <a:spLocks noChangeAspect="1"/>
            </p:cNvSpPr>
            <p:nvPr/>
          </p:nvSpPr>
          <p:spPr bwMode="auto">
            <a:xfrm>
              <a:off x="5623611" y="4253117"/>
              <a:ext cx="573274" cy="249979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3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" name="Группа 54"/>
          <p:cNvGrpSpPr>
            <a:grpSpLocks/>
          </p:cNvGrpSpPr>
          <p:nvPr/>
        </p:nvGrpSpPr>
        <p:grpSpPr bwMode="auto">
          <a:xfrm>
            <a:off x="3952875" y="5113338"/>
            <a:ext cx="573088" cy="311150"/>
            <a:chOff x="3952437" y="5113693"/>
            <a:chExt cx="573274" cy="310383"/>
          </a:xfrm>
        </p:grpSpPr>
        <p:pic>
          <p:nvPicPr>
            <p:cNvPr id="18483" name="Рисунок 30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41591" y="5113693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Овал 41"/>
            <p:cNvSpPr>
              <a:spLocks noChangeAspect="1"/>
            </p:cNvSpPr>
            <p:nvPr/>
          </p:nvSpPr>
          <p:spPr bwMode="auto">
            <a:xfrm>
              <a:off x="3952437" y="5159617"/>
              <a:ext cx="573274" cy="250207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4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49" name="Группа 53"/>
          <p:cNvGrpSpPr>
            <a:grpSpLocks/>
          </p:cNvGrpSpPr>
          <p:nvPr/>
        </p:nvGrpSpPr>
        <p:grpSpPr bwMode="auto">
          <a:xfrm>
            <a:off x="4543425" y="4149725"/>
            <a:ext cx="573088" cy="330200"/>
            <a:chOff x="4543491" y="4149080"/>
            <a:chExt cx="573274" cy="331531"/>
          </a:xfrm>
        </p:grpSpPr>
        <p:pic>
          <p:nvPicPr>
            <p:cNvPr id="18481" name="Рисунок 32" descr="robot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08004" y="414908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Овал 42"/>
            <p:cNvSpPr>
              <a:spLocks noChangeAspect="1"/>
            </p:cNvSpPr>
            <p:nvPr/>
          </p:nvSpPr>
          <p:spPr bwMode="auto">
            <a:xfrm>
              <a:off x="4543491" y="4231963"/>
              <a:ext cx="573274" cy="248648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5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0" name="Группа 51"/>
          <p:cNvGrpSpPr>
            <a:grpSpLocks/>
          </p:cNvGrpSpPr>
          <p:nvPr/>
        </p:nvGrpSpPr>
        <p:grpSpPr bwMode="auto">
          <a:xfrm>
            <a:off x="4471988" y="2997200"/>
            <a:ext cx="573087" cy="315913"/>
            <a:chOff x="4471483" y="2996952"/>
            <a:chExt cx="573274" cy="316541"/>
          </a:xfrm>
        </p:grpSpPr>
        <p:pic>
          <p:nvPicPr>
            <p:cNvPr id="18479" name="Рисунок 33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0" y="2996952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Овал 43"/>
            <p:cNvSpPr>
              <a:spLocks noChangeAspect="1"/>
            </p:cNvSpPr>
            <p:nvPr/>
          </p:nvSpPr>
          <p:spPr bwMode="auto">
            <a:xfrm>
              <a:off x="4471483" y="3063760"/>
              <a:ext cx="573274" cy="249733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6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1" name="Группа 50"/>
          <p:cNvGrpSpPr>
            <a:grpSpLocks/>
          </p:cNvGrpSpPr>
          <p:nvPr/>
        </p:nvGrpSpPr>
        <p:grpSpPr bwMode="auto">
          <a:xfrm>
            <a:off x="3630613" y="3176588"/>
            <a:ext cx="573087" cy="311150"/>
            <a:chOff x="3629872" y="3176972"/>
            <a:chExt cx="573274" cy="310383"/>
          </a:xfrm>
        </p:grpSpPr>
        <p:pic>
          <p:nvPicPr>
            <p:cNvPr id="18477" name="Рисунок 35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07904" y="3176972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Овал 44"/>
            <p:cNvSpPr>
              <a:spLocks noChangeAspect="1"/>
            </p:cNvSpPr>
            <p:nvPr/>
          </p:nvSpPr>
          <p:spPr bwMode="auto">
            <a:xfrm>
              <a:off x="3629872" y="3222896"/>
              <a:ext cx="573274" cy="250207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8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2" name="Группа 49"/>
          <p:cNvGrpSpPr>
            <a:grpSpLocks/>
          </p:cNvGrpSpPr>
          <p:nvPr/>
        </p:nvGrpSpPr>
        <p:grpSpPr bwMode="auto">
          <a:xfrm>
            <a:off x="2116138" y="3716338"/>
            <a:ext cx="573087" cy="311150"/>
            <a:chOff x="2116233" y="3717032"/>
            <a:chExt cx="573274" cy="310383"/>
          </a:xfrm>
        </p:grpSpPr>
        <p:pic>
          <p:nvPicPr>
            <p:cNvPr id="18475" name="Рисунок 36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95736" y="3717032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Овал 45"/>
            <p:cNvSpPr>
              <a:spLocks noChangeAspect="1"/>
            </p:cNvSpPr>
            <p:nvPr/>
          </p:nvSpPr>
          <p:spPr bwMode="auto">
            <a:xfrm>
              <a:off x="2116233" y="3762956"/>
              <a:ext cx="573274" cy="250207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9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3" name="Группа 48"/>
          <p:cNvGrpSpPr>
            <a:grpSpLocks/>
          </p:cNvGrpSpPr>
          <p:nvPr/>
        </p:nvGrpSpPr>
        <p:grpSpPr bwMode="auto">
          <a:xfrm>
            <a:off x="1042988" y="4760913"/>
            <a:ext cx="720725" cy="323850"/>
            <a:chOff x="1043608" y="4761148"/>
            <a:chExt cx="720081" cy="324036"/>
          </a:xfrm>
        </p:grpSpPr>
        <p:pic>
          <p:nvPicPr>
            <p:cNvPr id="18473" name="Рисунок 37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9780" y="4761148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Овал 46"/>
            <p:cNvSpPr>
              <a:spLocks noChangeAspect="1"/>
            </p:cNvSpPr>
            <p:nvPr/>
          </p:nvSpPr>
          <p:spPr bwMode="auto">
            <a:xfrm>
              <a:off x="1043608" y="4835803"/>
              <a:ext cx="720081" cy="249381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10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54" name="Группа 52"/>
          <p:cNvGrpSpPr>
            <a:grpSpLocks/>
          </p:cNvGrpSpPr>
          <p:nvPr/>
        </p:nvGrpSpPr>
        <p:grpSpPr bwMode="auto">
          <a:xfrm>
            <a:off x="3554413" y="4149725"/>
            <a:ext cx="573087" cy="330200"/>
            <a:chOff x="3554922" y="4149080"/>
            <a:chExt cx="573274" cy="331531"/>
          </a:xfrm>
        </p:grpSpPr>
        <p:pic>
          <p:nvPicPr>
            <p:cNvPr id="18471" name="Рисунок 34" descr="robot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71900" y="414908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Овал 47"/>
            <p:cNvSpPr>
              <a:spLocks noChangeAspect="1"/>
            </p:cNvSpPr>
            <p:nvPr/>
          </p:nvSpPr>
          <p:spPr bwMode="auto">
            <a:xfrm>
              <a:off x="3554922" y="4231963"/>
              <a:ext cx="573274" cy="248648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7</a:t>
              </a:r>
              <a:endParaRPr lang="ru-RU" dirty="0"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42535 0.170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-0.16736 0.0465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3.33333E-6 L -0.15504 -0.071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069 L -0.09306 0.0196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0118 -0.167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8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62 L -0.04184 -0.135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-0.1823 0.136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324 L -0.05104 -0.1254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787 L -0.1092 0.1532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8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039EF987-92B7-4C94-873C-FBD9933A577C}" type="slidenum">
              <a:rPr lang="ru-RU" smtClean="0">
                <a:solidFill>
                  <a:schemeClr val="bg2"/>
                </a:solidFill>
              </a:rPr>
              <a:pPr/>
              <a:t>18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945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9461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/>
              <a:t>Root search</a:t>
            </a:r>
            <a:r>
              <a:rPr lang="en-US" sz="2400" b="0"/>
              <a:t> messages are sent through all outgoing arcs in such a way that they pass some simple path to the root vertex and report the root automaton the vector of this simple path.</a:t>
            </a:r>
            <a:endParaRPr lang="ru-RU" sz="2400" b="0">
              <a:solidFill>
                <a:srgbClr val="000000"/>
              </a:solidFill>
            </a:endParaRPr>
          </a:p>
        </p:txBody>
      </p:sp>
      <p:cxnSp>
        <p:nvCxnSpPr>
          <p:cNvPr id="6" name="Прямая со стрелкой 17"/>
          <p:cNvCxnSpPr>
            <a:cxnSpLocks noChangeShapeType="1"/>
            <a:stCxn id="8" idx="7"/>
            <a:endCxn id="10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7" name="Прямая со стрелкой 20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9" name="Прямая со стрелкой 9"/>
          <p:cNvCxnSpPr>
            <a:cxnSpLocks noChangeShapeType="1"/>
            <a:stCxn id="11" idx="1"/>
            <a:endCxn id="12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4" name="Прямая со стрелкой 36"/>
          <p:cNvCxnSpPr>
            <a:cxnSpLocks noChangeShapeType="1"/>
            <a:stCxn id="11" idx="7"/>
            <a:endCxn id="13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6" name="Прямая со стрелкой 40"/>
          <p:cNvCxnSpPr>
            <a:cxnSpLocks noChangeShapeType="1"/>
            <a:stCxn id="10" idx="0"/>
            <a:endCxn id="15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Овал 17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0" name="Прямая со стрелкой 55"/>
          <p:cNvCxnSpPr>
            <a:cxnSpLocks noChangeShapeType="1"/>
            <a:stCxn id="12" idx="2"/>
            <a:endCxn id="17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1" name="Прямая со стрелкой 60"/>
          <p:cNvCxnSpPr>
            <a:cxnSpLocks noChangeShapeType="1"/>
            <a:stCxn id="12" idx="0"/>
            <a:endCxn id="18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2" name="Прямая со стрелкой 63"/>
          <p:cNvCxnSpPr>
            <a:cxnSpLocks noChangeShapeType="1"/>
            <a:stCxn id="13" idx="0"/>
            <a:endCxn id="19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4" name="Прямая со стрелкой 97"/>
          <p:cNvCxnSpPr>
            <a:cxnSpLocks noChangeShapeType="1"/>
            <a:stCxn id="17" idx="3"/>
            <a:endCxn id="23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5" name="Прямая со стрелкой 172"/>
          <p:cNvCxnSpPr>
            <a:cxnSpLocks noChangeShapeType="1"/>
            <a:stCxn id="15" idx="3"/>
            <a:endCxn id="11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6" name="Прямая со стрелкой 175"/>
          <p:cNvCxnSpPr>
            <a:cxnSpLocks noChangeShapeType="1"/>
            <a:stCxn id="19" idx="2"/>
            <a:endCxn id="18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7" name="Прямая со стрелкой 259"/>
          <p:cNvCxnSpPr>
            <a:cxnSpLocks noChangeShapeType="1"/>
            <a:stCxn id="23" idx="5"/>
            <a:endCxn id="8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28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pic>
        <p:nvPicPr>
          <p:cNvPr id="29" name="Рисунок 28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5876925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Рисунок 29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2838" y="5049838"/>
            <a:ext cx="3937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Рисунок 30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1775" y="511333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Рисунок 31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184650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Рисунок 32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8513" y="4149725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33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997200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71888" y="4149725"/>
            <a:ext cx="393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35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17658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371633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37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9038" y="4760913"/>
            <a:ext cx="395287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Овал 38"/>
          <p:cNvSpPr>
            <a:spLocks noChangeAspect="1"/>
          </p:cNvSpPr>
          <p:nvPr/>
        </p:nvSpPr>
        <p:spPr bwMode="auto">
          <a:xfrm>
            <a:off x="4983163" y="59515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</a:t>
            </a:r>
            <a:endParaRPr lang="ru-RU" sz="2800" dirty="0">
              <a:latin typeface="+mn-lt"/>
            </a:endParaRPr>
          </a:p>
        </p:txBody>
      </p:sp>
      <p:sp>
        <p:nvSpPr>
          <p:cNvPr id="40" name="Овал 39"/>
          <p:cNvSpPr>
            <a:spLocks noChangeAspect="1"/>
          </p:cNvSpPr>
          <p:nvPr/>
        </p:nvSpPr>
        <p:spPr bwMode="auto">
          <a:xfrm>
            <a:off x="6091238" y="51101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</a:t>
            </a:r>
            <a:endParaRPr lang="ru-RU" dirty="0">
              <a:latin typeface="+mn-lt"/>
            </a:endParaRPr>
          </a:p>
        </p:txBody>
      </p:sp>
      <p:sp>
        <p:nvSpPr>
          <p:cNvPr id="41" name="Овал 40"/>
          <p:cNvSpPr>
            <a:spLocks noChangeAspect="1"/>
          </p:cNvSpPr>
          <p:nvPr/>
        </p:nvSpPr>
        <p:spPr bwMode="auto">
          <a:xfrm>
            <a:off x="5622925" y="4254500"/>
            <a:ext cx="57467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3</a:t>
            </a:r>
            <a:endParaRPr lang="ru-RU" dirty="0">
              <a:latin typeface="+mn-lt"/>
            </a:endParaRPr>
          </a:p>
        </p:txBody>
      </p:sp>
      <p:sp>
        <p:nvSpPr>
          <p:cNvPr id="42" name="Овал 41"/>
          <p:cNvSpPr>
            <a:spLocks noChangeAspect="1"/>
          </p:cNvSpPr>
          <p:nvPr/>
        </p:nvSpPr>
        <p:spPr bwMode="auto">
          <a:xfrm>
            <a:off x="3952875" y="5159375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4</a:t>
            </a:r>
            <a:endParaRPr lang="ru-RU" dirty="0">
              <a:latin typeface="+mn-lt"/>
            </a:endParaRPr>
          </a:p>
        </p:txBody>
      </p:sp>
      <p:sp>
        <p:nvSpPr>
          <p:cNvPr id="43" name="Овал 42"/>
          <p:cNvSpPr>
            <a:spLocks noChangeAspect="1"/>
          </p:cNvSpPr>
          <p:nvPr/>
        </p:nvSpPr>
        <p:spPr bwMode="auto">
          <a:xfrm>
            <a:off x="4543425" y="42306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5</a:t>
            </a:r>
            <a:endParaRPr lang="ru-RU" dirty="0">
              <a:latin typeface="+mn-lt"/>
            </a:endParaRPr>
          </a:p>
        </p:txBody>
      </p:sp>
      <p:sp>
        <p:nvSpPr>
          <p:cNvPr id="44" name="Овал 43"/>
          <p:cNvSpPr>
            <a:spLocks noChangeAspect="1"/>
          </p:cNvSpPr>
          <p:nvPr/>
        </p:nvSpPr>
        <p:spPr bwMode="auto">
          <a:xfrm>
            <a:off x="4471988" y="30638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6</a:t>
            </a:r>
            <a:endParaRPr lang="ru-RU" dirty="0">
              <a:latin typeface="+mn-lt"/>
            </a:endParaRPr>
          </a:p>
        </p:txBody>
      </p:sp>
      <p:sp>
        <p:nvSpPr>
          <p:cNvPr id="45" name="Овал 44"/>
          <p:cNvSpPr>
            <a:spLocks noChangeAspect="1"/>
          </p:cNvSpPr>
          <p:nvPr/>
        </p:nvSpPr>
        <p:spPr bwMode="auto">
          <a:xfrm>
            <a:off x="3630613" y="322262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8</a:t>
            </a:r>
            <a:endParaRPr lang="ru-RU" dirty="0">
              <a:latin typeface="+mn-lt"/>
            </a:endParaRPr>
          </a:p>
        </p:txBody>
      </p:sp>
      <p:sp>
        <p:nvSpPr>
          <p:cNvPr id="46" name="Овал 45"/>
          <p:cNvSpPr>
            <a:spLocks noChangeAspect="1"/>
          </p:cNvSpPr>
          <p:nvPr/>
        </p:nvSpPr>
        <p:spPr bwMode="auto">
          <a:xfrm>
            <a:off x="2116138" y="37639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  <a:endParaRPr lang="ru-RU" dirty="0">
              <a:latin typeface="+mn-lt"/>
            </a:endParaRPr>
          </a:p>
        </p:txBody>
      </p:sp>
      <p:sp>
        <p:nvSpPr>
          <p:cNvPr id="47" name="Овал 46"/>
          <p:cNvSpPr>
            <a:spLocks noChangeAspect="1"/>
          </p:cNvSpPr>
          <p:nvPr/>
        </p:nvSpPr>
        <p:spPr bwMode="auto">
          <a:xfrm>
            <a:off x="1042988" y="4835525"/>
            <a:ext cx="72072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10</a:t>
            </a:r>
            <a:endParaRPr lang="ru-RU" dirty="0">
              <a:latin typeface="+mn-lt"/>
            </a:endParaRPr>
          </a:p>
        </p:txBody>
      </p:sp>
      <p:sp>
        <p:nvSpPr>
          <p:cNvPr id="48" name="Овал 47"/>
          <p:cNvSpPr>
            <a:spLocks noChangeAspect="1"/>
          </p:cNvSpPr>
          <p:nvPr/>
        </p:nvSpPr>
        <p:spPr bwMode="auto">
          <a:xfrm>
            <a:off x="3554413" y="42306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B395AB07-45E2-4C5E-827B-C05534A780D5}" type="slidenum">
              <a:rPr lang="ru-RU" smtClean="0">
                <a:solidFill>
                  <a:schemeClr val="bg2"/>
                </a:solidFill>
              </a:rPr>
              <a:pPr/>
              <a:t>19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048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0485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 u="sng"/>
              <a:t>The first part</a:t>
            </a:r>
            <a:r>
              <a:rPr lang="en-US" sz="2400" b="0"/>
              <a:t> uses messages of four kinds: </a:t>
            </a:r>
            <a:r>
              <a:rPr lang="en-US" sz="2400"/>
              <a:t>Start</a:t>
            </a:r>
            <a:r>
              <a:rPr lang="en-US" sz="2400" b="0"/>
              <a:t>, </a:t>
            </a:r>
            <a:r>
              <a:rPr lang="en-US" sz="2400"/>
              <a:t>Root search</a:t>
            </a:r>
            <a:r>
              <a:rPr lang="en-US" sz="2400" b="0"/>
              <a:t>, </a:t>
            </a:r>
            <a:r>
              <a:rPr lang="en-US" sz="2400"/>
              <a:t>Direct</a:t>
            </a:r>
            <a:r>
              <a:rPr lang="en-US" sz="2400" b="0"/>
              <a:t>, and </a:t>
            </a:r>
            <a:r>
              <a:rPr lang="en-US" sz="2400"/>
              <a:t>Back</a:t>
            </a:r>
            <a:r>
              <a:rPr lang="en-US" sz="2400" b="0"/>
              <a:t>. </a:t>
            </a:r>
          </a:p>
          <a:p>
            <a:pPr>
              <a:spcBef>
                <a:spcPts val="600"/>
              </a:spcBef>
            </a:pPr>
            <a:r>
              <a:rPr lang="en-US" sz="2400"/>
              <a:t>Start</a:t>
            </a:r>
            <a:r>
              <a:rPr lang="en-US" sz="2400" b="0"/>
              <a:t> message is sent by the root automaton to automata of all other vertices, it contains the vertex vector and initiates vertex automaton operation, which is started by sending </a:t>
            </a:r>
            <a:r>
              <a:rPr lang="en-US" sz="2400"/>
              <a:t>Root search</a:t>
            </a:r>
            <a:r>
              <a:rPr lang="en-US" sz="2400" b="0"/>
              <a:t> messages. </a:t>
            </a:r>
          </a:p>
          <a:p>
            <a:pPr>
              <a:spcBef>
                <a:spcPts val="600"/>
              </a:spcBef>
            </a:pPr>
            <a:r>
              <a:rPr lang="en-US" sz="2400"/>
              <a:t>Root search</a:t>
            </a:r>
            <a:r>
              <a:rPr lang="en-US" sz="2400" b="0"/>
              <a:t> messages are sent through all outgoing arcs in such a way that they pass some simple path to the root vertex and report the root automaton the vector of this simple path.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In response root vertex automaton sends </a:t>
            </a:r>
            <a:r>
              <a:rPr lang="en-US" sz="2400"/>
              <a:t>Direct</a:t>
            </a:r>
            <a:r>
              <a:rPr lang="en-US" sz="2400" b="0"/>
              <a:t> message, which reaches the </a:t>
            </a:r>
            <a:r>
              <a:rPr lang="en-US" sz="2400"/>
              <a:t>Root search</a:t>
            </a:r>
            <a:r>
              <a:rPr lang="en-US" sz="2400" b="0"/>
              <a:t> initiator and reports it the back simple path vector, computed by root search.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 initiator then sends </a:t>
            </a:r>
            <a:r>
              <a:rPr lang="en-US" sz="2400"/>
              <a:t>Back</a:t>
            </a:r>
            <a:r>
              <a:rPr lang="en-US" sz="2400" b="0"/>
              <a:t> message, which sets some tags along the back simple path. 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824D48FC-E087-42CF-9D43-333FAFD48E67}" type="slidenum">
              <a:rPr lang="ru-RU" smtClean="0">
                <a:solidFill>
                  <a:schemeClr val="bg2"/>
                </a:solidFill>
              </a:rPr>
              <a:pPr/>
              <a:t>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7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3077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5961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400" b="0"/>
              <a:t>A task of graph exploration with a goal to uncover a structure of unknown graph by moving along its arcs can be met in many domains.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In this paper we regard as possible applications exploration of networks and exploration of Web-application structure.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In many cases such an exploration can be considered as being performed by agents working in graph vertices and sending each other messages along graph arcs.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E4B0FAF0-2572-4E2A-96FD-CA3905BE5824}" type="slidenum">
              <a:rPr lang="ru-RU" smtClean="0">
                <a:solidFill>
                  <a:schemeClr val="bg2"/>
                </a:solidFill>
              </a:rPr>
              <a:pPr/>
              <a:t>20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150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1509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 u="sng"/>
              <a:t>The second part</a:t>
            </a:r>
            <a:r>
              <a:rPr lang="en-US" sz="2400" b="0"/>
              <a:t> has the task to determine that the back spanning tree is completely constructed.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It uses arc counting — when the arc counter in the root vertex becomes zero, the tree  building is complete.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For each arc </a:t>
            </a:r>
            <a:r>
              <a:rPr lang="en-US" sz="2400" b="0" i="1"/>
              <a:t>a</a:t>
            </a:r>
            <a:r>
              <a:rPr lang="en-US" sz="2400" b="0">
                <a:sym typeface="Symbol" pitchFamily="18" charset="2"/>
              </a:rPr>
              <a:t></a:t>
            </a:r>
            <a:r>
              <a:rPr lang="en-US" sz="2400" b="0" i="1"/>
              <a:t>b</a:t>
            </a:r>
            <a:r>
              <a:rPr lang="en-US" sz="2400" b="0"/>
              <a:t> the root automaton gets first the message from </a:t>
            </a:r>
            <a:r>
              <a:rPr lang="en-US" sz="2400" b="0" i="1"/>
              <a:t>a</a:t>
            </a:r>
            <a:r>
              <a:rPr lang="en-US" sz="2400" b="0"/>
              <a:t>, where “+1” is set for the arc</a:t>
            </a:r>
            <a:r>
              <a:rPr lang="en-US" sz="2400" b="0" i="1"/>
              <a:t> a</a:t>
            </a:r>
            <a:r>
              <a:rPr lang="en-US" sz="2400" b="0">
                <a:sym typeface="Symbol" pitchFamily="18" charset="2"/>
              </a:rPr>
              <a:t></a:t>
            </a:r>
            <a:r>
              <a:rPr lang="en-US" sz="2400" b="0" i="1"/>
              <a:t>b</a:t>
            </a:r>
            <a:r>
              <a:rPr lang="en-US" sz="2400" b="0"/>
              <a:t>, and then it gets the message from </a:t>
            </a:r>
            <a:r>
              <a:rPr lang="en-US" sz="2400" b="0" i="1"/>
              <a:t>b</a:t>
            </a:r>
            <a:r>
              <a:rPr lang="en-US" sz="2400" b="0"/>
              <a:t>, where “-1” is set for</a:t>
            </a:r>
            <a:r>
              <a:rPr lang="en-US" sz="2400" b="0" i="1"/>
              <a:t> a</a:t>
            </a:r>
            <a:r>
              <a:rPr lang="en-US" sz="2400" b="0">
                <a:sym typeface="Symbol" pitchFamily="18" charset="2"/>
              </a:rPr>
              <a:t></a:t>
            </a:r>
            <a:r>
              <a:rPr lang="en-US" sz="2400" b="0" i="1"/>
              <a:t>b</a:t>
            </a:r>
            <a:r>
              <a:rPr lang="en-US" sz="2400" b="0"/>
              <a:t>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 second message comes from </a:t>
            </a:r>
            <a:r>
              <a:rPr lang="en-US" sz="2400" b="0" i="1"/>
              <a:t>b</a:t>
            </a:r>
            <a:r>
              <a:rPr lang="en-US" sz="2400" b="0"/>
              <a:t> later than messages from the same </a:t>
            </a:r>
            <a:r>
              <a:rPr lang="en-US" sz="2400" b="0" i="1"/>
              <a:t>b</a:t>
            </a:r>
            <a:r>
              <a:rPr lang="en-US" sz="2400" b="0"/>
              <a:t>, setting “+1” for all arcs starting in </a:t>
            </a:r>
            <a:r>
              <a:rPr lang="en-US" sz="2400" b="0" i="1"/>
              <a:t>b</a:t>
            </a:r>
            <a:r>
              <a:rPr lang="en-US" sz="2400" b="0"/>
              <a:t>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For this goal the modified </a:t>
            </a:r>
            <a:r>
              <a:rPr lang="en-US" sz="2400"/>
              <a:t>Root search </a:t>
            </a:r>
            <a:r>
              <a:rPr lang="en-US" sz="2400" b="0"/>
              <a:t>and two additional message kinds — </a:t>
            </a:r>
            <a:r>
              <a:rPr lang="en-US" sz="2400"/>
              <a:t>Finish</a:t>
            </a:r>
            <a:r>
              <a:rPr lang="en-US" sz="2400" b="0"/>
              <a:t> and </a:t>
            </a:r>
            <a:r>
              <a:rPr lang="en-US" sz="2400"/>
              <a:t>Minus</a:t>
            </a:r>
            <a:r>
              <a:rPr lang="en-US" sz="2400" b="0"/>
              <a:t> — are used.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AA426906-64B0-4688-B66A-1EF8E11E7111}" type="slidenum">
              <a:rPr lang="ru-RU" smtClean="0">
                <a:solidFill>
                  <a:schemeClr val="bg2"/>
                </a:solidFill>
              </a:rPr>
              <a:pPr/>
              <a:t>21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253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2533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/>
              <a:t>Root search</a:t>
            </a:r>
            <a:r>
              <a:rPr lang="en-US" sz="2400" b="0"/>
              <a:t> contains the number of arcs starting from its initiator.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When the root automaton gets </a:t>
            </a:r>
            <a:r>
              <a:rPr lang="en-US" sz="2400"/>
              <a:t>Root search</a:t>
            </a:r>
            <a:r>
              <a:rPr lang="en-US" sz="2400" b="0"/>
              <a:t> message, it adds this number to the global counter of outgoing arcs.</a:t>
            </a:r>
          </a:p>
          <a:p>
            <a:pPr>
              <a:spcBef>
                <a:spcPts val="600"/>
              </a:spcBef>
            </a:pPr>
            <a:r>
              <a:rPr lang="en-US" sz="2400"/>
              <a:t>Finish</a:t>
            </a:r>
            <a:r>
              <a:rPr lang="en-US" sz="2400" b="0"/>
              <a:t> message is sent from a vertex after getting </a:t>
            </a:r>
            <a:r>
              <a:rPr lang="en-US" sz="2400"/>
              <a:t>Direct</a:t>
            </a:r>
            <a:r>
              <a:rPr lang="en-US" sz="2400" b="0"/>
              <a:t> message.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After sending </a:t>
            </a:r>
            <a:r>
              <a:rPr lang="en-US" sz="2400"/>
              <a:t>Finish</a:t>
            </a:r>
            <a:r>
              <a:rPr lang="en-US" sz="2400" b="0"/>
              <a:t> message and setting back arc in the vertex, the </a:t>
            </a:r>
            <a:r>
              <a:rPr lang="en-US" sz="2400"/>
              <a:t>Minus</a:t>
            </a:r>
            <a:r>
              <a:rPr lang="en-US" sz="2400" b="0"/>
              <a:t> message is send.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 root automaton decreases its arc counter by 1 after getting </a:t>
            </a:r>
            <a:r>
              <a:rPr lang="en-US" sz="2400"/>
              <a:t>Minus</a:t>
            </a:r>
            <a:r>
              <a:rPr lang="en-US" sz="2400" b="0"/>
              <a:t> message.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F976FAD0-1A4F-47F6-B857-CD121FD76E06}" type="slidenum">
              <a:rPr lang="ru-RU" smtClean="0">
                <a:solidFill>
                  <a:schemeClr val="bg2"/>
                </a:solidFill>
              </a:rPr>
              <a:pPr/>
              <a:t>22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355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3557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/>
              <a:t>During </a:t>
            </a:r>
            <a:r>
              <a:rPr lang="en-US" sz="2400" b="0" u="sng"/>
              <a:t>the third part </a:t>
            </a:r>
            <a:r>
              <a:rPr lang="en-US" sz="2400" b="0"/>
              <a:t>of the algorithm the outgoing arcs from each vertex are marked as either direct arcs or chords.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At first they all are considered as chords.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Then each arc, along which </a:t>
            </a:r>
            <a:r>
              <a:rPr lang="en-US" sz="2400"/>
              <a:t>Direct</a:t>
            </a:r>
            <a:r>
              <a:rPr lang="en-US" sz="2400" b="0"/>
              <a:t> message is sent, is marked as a direct arc.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8AA11FD0-839B-4E63-926B-7B3E3AC415D4}" type="slidenum">
              <a:rPr lang="ru-RU" smtClean="0">
                <a:solidFill>
                  <a:schemeClr val="bg2"/>
                </a:solidFill>
              </a:rPr>
              <a:pPr/>
              <a:t>23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457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4581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/>
              <a:t>During </a:t>
            </a:r>
            <a:r>
              <a:rPr lang="en-US" sz="2400" b="0" u="sng"/>
              <a:t>the fourth part</a:t>
            </a:r>
            <a:r>
              <a:rPr lang="en-US" sz="2400" b="0"/>
              <a:t> the incoming back arc counters are set in all vertices.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Two message kinds — </a:t>
            </a:r>
            <a:r>
              <a:rPr lang="en-US" sz="2400"/>
              <a:t>Start counting</a:t>
            </a:r>
            <a:r>
              <a:rPr lang="en-US" sz="2400" b="0"/>
              <a:t> and </a:t>
            </a:r>
            <a:r>
              <a:rPr lang="en-US" sz="2400"/>
              <a:t>End counting</a:t>
            </a:r>
            <a:r>
              <a:rPr lang="en-US" sz="2400" b="0"/>
              <a:t> — are used for that. </a:t>
            </a:r>
          </a:p>
          <a:p>
            <a:pPr>
              <a:spcBef>
                <a:spcPts val="600"/>
              </a:spcBef>
            </a:pPr>
            <a:r>
              <a:rPr lang="en-US" sz="2400"/>
              <a:t>Start counting</a:t>
            </a:r>
            <a:r>
              <a:rPr lang="en-US" sz="2400" b="0"/>
              <a:t> messages move from the root along direct arcs to all other vertices.</a:t>
            </a:r>
          </a:p>
          <a:p>
            <a:pPr>
              <a:spcBef>
                <a:spcPts val="600"/>
              </a:spcBef>
            </a:pPr>
            <a:r>
              <a:rPr lang="en-US" sz="2400"/>
              <a:t>End counting</a:t>
            </a:r>
            <a:r>
              <a:rPr lang="en-US" sz="2400" b="0"/>
              <a:t> message move from each vertex along back arcs and each vertex counts such messages created in the start vertices of back arcs ending in this vertex.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307E365B-AA79-4E8E-AB8C-077214FA68D4}" type="slidenum">
              <a:rPr lang="ru-RU" smtClean="0">
                <a:solidFill>
                  <a:schemeClr val="bg2"/>
                </a:solidFill>
              </a:rPr>
              <a:pPr/>
              <a:t>24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560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25605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/>
              <a:t>At the end of algorithm work each vertex automaton stores type of each outgoing arc and the number of incoming back arcs.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These data can further be used for parallel computation of some functions of values stored in graph vertices.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9A6B2-CB2F-48C0-AC24-F323819959AF}" type="slidenum">
              <a:rPr lang="ru-RU" smtClean="0"/>
              <a:pPr/>
              <a:t>25</a:t>
            </a:fld>
            <a:endParaRPr lang="ru-RU" smtClean="0"/>
          </a:p>
        </p:txBody>
      </p:sp>
      <p:pic>
        <p:nvPicPr>
          <p:cNvPr id="26627" name="Picture 2" descr="titul_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68263"/>
            <a:ext cx="8961437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5"/>
            <a:chExt cx="5760" cy="4325"/>
          </a:xfrm>
        </p:grpSpPr>
        <p:sp>
          <p:nvSpPr>
            <p:cNvPr id="26639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0" name="Rectangle 5"/>
            <p:cNvSpPr>
              <a:spLocks noChangeArrowheads="1"/>
            </p:cNvSpPr>
            <p:nvPr/>
          </p:nvSpPr>
          <p:spPr bwMode="auto">
            <a:xfrm rot="-5400000">
              <a:off x="3573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1" name="Rectangle 6"/>
            <p:cNvSpPr>
              <a:spLocks noChangeArrowheads="1"/>
            </p:cNvSpPr>
            <p:nvPr/>
          </p:nvSpPr>
          <p:spPr bwMode="auto">
            <a:xfrm rot="5400000" flipV="1">
              <a:off x="-2132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2" name="Rectangle 7"/>
            <p:cNvSpPr>
              <a:spLocks noChangeArrowheads="1"/>
            </p:cNvSpPr>
            <p:nvPr/>
          </p:nvSpPr>
          <p:spPr bwMode="auto">
            <a:xfrm flipH="1" flipV="1">
              <a:off x="0" y="45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3" name="Rectangle 8"/>
            <p:cNvSpPr>
              <a:spLocks noChangeArrowheads="1"/>
            </p:cNvSpPr>
            <p:nvPr/>
          </p:nvSpPr>
          <p:spPr bwMode="auto">
            <a:xfrm>
              <a:off x="0" y="4269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4" name="Rectangle 9"/>
            <p:cNvSpPr>
              <a:spLocks noChangeArrowheads="1"/>
            </p:cNvSpPr>
            <p:nvPr/>
          </p:nvSpPr>
          <p:spPr bwMode="auto">
            <a:xfrm rot="5400000" flipV="1">
              <a:off x="3550" y="2149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5" name="Rectangle 10"/>
            <p:cNvSpPr>
              <a:spLocks noChangeArrowheads="1"/>
            </p:cNvSpPr>
            <p:nvPr/>
          </p:nvSpPr>
          <p:spPr bwMode="auto">
            <a:xfrm flipH="1">
              <a:off x="0" y="429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6" name="Rectangle 11"/>
            <p:cNvSpPr>
              <a:spLocks noChangeArrowheads="1"/>
            </p:cNvSpPr>
            <p:nvPr/>
          </p:nvSpPr>
          <p:spPr bwMode="auto">
            <a:xfrm rot="5400000" flipH="1">
              <a:off x="-2108" y="2152"/>
              <a:ext cx="4315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961548" name="Picture 12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49" name="Picture 13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0" name="Picture 14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50938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1" name="Picture 15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425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2" name="Picture 16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0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3" name="Picture 17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4425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20" descr="go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2500313"/>
            <a:ext cx="1009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1557" name="Text Box 21" descr="Horizontal brick"/>
          <p:cNvSpPr txBox="1">
            <a:spLocks noChangeArrowheads="1"/>
          </p:cNvSpPr>
          <p:nvPr/>
        </p:nvSpPr>
        <p:spPr bwMode="auto">
          <a:xfrm>
            <a:off x="2447925" y="366713"/>
            <a:ext cx="6337300" cy="6194425"/>
          </a:xfrm>
          <a:prstGeom prst="rect">
            <a:avLst/>
          </a:prstGeom>
          <a:pattFill prst="horzBrick">
            <a:fgClr>
              <a:srgbClr val="F8F2DC"/>
            </a:fgClr>
            <a:bgClr>
              <a:srgbClr val="FDFAF1"/>
            </a:bgClr>
          </a:pattFill>
          <a:ln w="57150" cmpd="thickThin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198000" rIns="198000"/>
          <a:lstStyle/>
          <a:p>
            <a:pPr algn="ctr">
              <a:lnSpc>
                <a:spcPct val="50000"/>
              </a:lnSpc>
              <a:spcAft>
                <a:spcPct val="100000"/>
              </a:spcAft>
              <a:defRPr/>
            </a:pPr>
            <a:endParaRPr lang="ru-RU" sz="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en-US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Igor </a:t>
            </a:r>
            <a:r>
              <a:rPr lang="en-US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Burdonov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Alexander </a:t>
            </a:r>
            <a:r>
              <a:rPr lang="en-US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Kossatchev</a:t>
            </a:r>
            <a:endParaRPr lang="en-US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Victor </a:t>
            </a:r>
            <a:r>
              <a:rPr lang="en-US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Kuliamin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ts val="2400"/>
              </a:spcBef>
              <a:defRPr/>
            </a:pPr>
            <a:r>
              <a:rPr lang="en-US" sz="4000" dirty="0"/>
              <a:t>Parallel calculations</a:t>
            </a:r>
            <a:br>
              <a:rPr lang="en-US" sz="4000" dirty="0"/>
            </a:br>
            <a:r>
              <a:rPr lang="en-US" sz="4000" dirty="0"/>
              <a:t>by </a:t>
            </a:r>
            <a:r>
              <a:rPr lang="en-US" sz="4000" dirty="0"/>
              <a:t>automata</a:t>
            </a:r>
            <a:br>
              <a:rPr lang="en-US" sz="4000" dirty="0"/>
            </a:br>
            <a:r>
              <a:rPr lang="en-US" sz="4000" dirty="0"/>
              <a:t>on direct and back spanning </a:t>
            </a:r>
            <a:r>
              <a:rPr lang="en-US" sz="4000" dirty="0"/>
              <a:t>trees</a:t>
            </a:r>
            <a:br>
              <a:rPr lang="en-US" sz="4000" dirty="0"/>
            </a:br>
            <a:r>
              <a:rPr lang="en-US" sz="4000" dirty="0"/>
              <a:t>of </a:t>
            </a:r>
            <a:r>
              <a:rPr lang="en-US" sz="4000" dirty="0"/>
              <a:t>a graph</a:t>
            </a:r>
            <a:endParaRPr lang="ru-RU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1558" name="Text Box 22"/>
          <p:cNvSpPr txBox="1">
            <a:spLocks noChangeArrowheads="1"/>
          </p:cNvSpPr>
          <p:nvPr/>
        </p:nvSpPr>
        <p:spPr bwMode="auto">
          <a:xfrm>
            <a:off x="3167063" y="5732463"/>
            <a:ext cx="47847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Institute for System Programming (ISP)</a:t>
            </a:r>
            <a:br>
              <a:rPr lang="en-US"/>
            </a:br>
            <a:r>
              <a:rPr lang="en-US"/>
              <a:t>of the Russian Academy of Sciences (RAS)</a:t>
            </a:r>
            <a:endParaRPr lang="ru-RU" sz="2000" b="0"/>
          </a:p>
        </p:txBody>
      </p:sp>
      <p:pic>
        <p:nvPicPr>
          <p:cNvPr id="961554" name="Picture 18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9796E-6 C 0.00313 -0.00901 0.00643 -0.0178 0.01146 -0.02705 C 0.0165 -0.0363 0.0184 -0.0481 0.03038 -0.05573 C 0.04236 -0.06336 0.07101 -0.07539 0.08368 -0.07261 C 0.09636 -0.06984 0.10469 -0.05087 0.10643 -0.03885 C 0.10816 -0.02682 0.10191 -0.01179 0.09375 6.19796E-6 C 0.08559 0.0118 0.06215 0.01458 0.05712 0.03192 C 0.05209 0.04927 0.05469 0.09043 0.06337 0.10454 C 0.07205 0.11865 0.08733 0.10731 0.10886 0.11633 C 0.13038 0.12535 0.1908 0.13645 0.19254 0.15842 C 0.1941 0.18039 0.1441 0.23289 0.1191 0.24769 C 0.0941 0.26249 0.05851 0.24769 0.04306 0.24769 C 0.02761 0.24769 0.03577 0.24469 0.02674 0.24769 C 0.01771 0.2507 -0.00937 0.25417 -0.01128 0.26643 C -0.01319 0.27868 0.00191 0.31037 0.01528 0.32193 C 0.02865 0.33349 0.05556 0.33326 0.0684 0.33558 C 0.08125 0.33789 0.08663 0.33257 0.09254 0.33558 C 0.09844 0.33858 0.10382 0.34089 0.10382 0.35408 C 0.10382 0.36726 0.09219 0.39871 0.09254 0.41467 C 0.09288 0.43063 0.09566 0.44496 0.10643 0.45005 C 0.11719 0.45514 0.13715 0.45005 0.15712 0.4452 " pathEditMode="relative" rAng="0" ptsTypes="aaaaaaaaaaaaaaaaaaaaA">
                                      <p:cBhvr>
                                        <p:cTn id="9" dur="125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0.15712 0.44468 C 0.15903 0.44468 0.16146 0.44329 0.16927 0.44213 C 0.17709 0.4412 0.18993 0.43472 0.20452 0.43912 C 0.2191 0.44375 0.24063 0.47523 0.25677 0.46991 C 0.27309 0.46481 0.29375 0.43264 0.30139 0.40856 C 0.31059 0.38727 0.30643 0.37361 0.30261 0.32292 C 0.29879 0.27245 0.24497 0.12431 0.2783 0.10532 C 0.34375 0.03241 0.44167 0.27546 0.50261 0.20926 C 0.56979 0.13472 0.43785 0.02431 0.50955 -0.05718 C 0.57101 -0.12569 0.60122 0.01389 0.65747 -0.04745 C 0.71111 -0.1081 0.63525 -0.15556 0.68229 -0.21111 C 0.7125 -0.24167 0.72778 -0.22407 0.73924 -0.20926 " pathEditMode="relative" rAng="0" ptsTypes="faaafaffffff">
                                      <p:cBhvr>
                                        <p:cTn id="11" dur="120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" y="-32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0.00208 C 0.03091 -0.0007 0.06198 -0.00301 0.07205 0.01064 C 0.08212 0.02428 0.06875 0.04833 0.06077 0.08487 C 0.05278 0.12141 0.02795 0.18756 0.02396 0.23127 C 0.01997 0.27474 0.02761 0.32423 0.03664 0.34597 C 0.04566 0.36748 0.05764 0.37396 0.07848 0.36008 C 0.09931 0.34644 0.13056 0.30435 0.16198 0.26249 " pathEditMode="relative" rAng="0" ptsTypes="aaaaaaA">
                                      <p:cBhvr>
                                        <p:cTn id="13" dur="90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94444E-6 4.89362E-6 C 0.01684 0.003 0.0342 0.00647 0.04514 0.01341 C 0.0559 0.02035 0.06146 0.02567 0.06441 0.04185 C 0.06753 0.05781 0.06024 0.08903 0.06302 0.11031 C 0.06545 0.13182 0.0743 0.15656 0.0809 0.17067 C 0.08767 0.18455 0.08889 0.18848 0.10295 0.19403 C 0.11701 0.19958 0.14097 0.20189 0.16545 0.20444 " pathEditMode="relative" rAng="0" ptsTypes="aaaaaaA">
                                      <p:cBhvr>
                                        <p:cTn id="15" dur="7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17" dur="80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1.66667E-6 -2.67345E-6 C 0.0309 -0.00162 0.06198 -0.00301 0.07205 0.00509 C 0.08212 0.01318 0.06875 0.02729 0.06077 0.0488 C 0.05278 0.07031 0.02795 0.10916 0.02396 0.13483 C 0.01997 0.1605 0.02761 0.18964 0.03663 0.20236 C 0.04566 0.21508 0.05764 0.21878 0.07847 0.21068 C 0.09931 0.20259 0.13056 0.17784 0.16198 0.15333 " pathEditMode="relative" ptsTypes="aaaaaaA">
                                      <p:cBhvr>
                                        <p:cTn id="19" dur="110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3.61111E-6 1.40611E-6 C 0.01614 0.00462 0.03264 0.00971 0.04305 0.02012 C 0.0533 0.03029 0.0585 0.03862 0.06128 0.06244 C 0.06423 0.08649 0.05746 0.13298 0.06007 0.16489 C 0.06232 0.19727 0.07083 0.23427 0.07708 0.25509 C 0.0835 0.2759 0.08472 0.28168 0.09809 0.29024 C 0.11145 0.2981 0.13437 0.30157 0.15764 0.30573 " pathEditMode="relative" rAng="0" ptsTypes="aaaaaaA">
                                      <p:cBhvr>
                                        <p:cTn id="21" dur="8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23" dur="10000" fill="hold"/>
                                        <p:tgtEl>
                                          <p:spTgt spid="961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B0ECFFB6-9134-468A-8D8F-4DE68AB5B4DB}" type="slidenum">
              <a:rPr lang="ru-RU" smtClean="0">
                <a:solidFill>
                  <a:schemeClr val="bg2"/>
                </a:solidFill>
              </a:rPr>
              <a:pPr/>
              <a:t>26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765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27652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9999FF"/>
                </a:solidFill>
              </a:rPr>
              <a:t>I.Burdonov, A.Kossatchev, V.Kuliamin. ISP RAS. Parallel calculations by automata on a graph</a:t>
            </a:r>
            <a:endParaRPr lang="ru-RU" sz="1400" b="0">
              <a:solidFill>
                <a:srgbClr val="9999FF"/>
              </a:solidFill>
            </a:endParaRPr>
          </a:p>
          <a:p>
            <a:pPr>
              <a:spcBef>
                <a:spcPct val="50000"/>
              </a:spcBef>
            </a:pPr>
            <a:endParaRPr lang="ru-RU" sz="1400" b="0">
              <a:solidFill>
                <a:srgbClr val="6666FF"/>
              </a:solidFill>
            </a:endParaRPr>
          </a:p>
        </p:txBody>
      </p:sp>
      <p:sp>
        <p:nvSpPr>
          <p:cNvPr id="27653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0"/>
              <a:t>At the end of algorithm work each vertex automaton stores type of each outgoing arc and the number of incoming back arcs. </a:t>
            </a:r>
          </a:p>
          <a:p>
            <a:pPr>
              <a:spcBef>
                <a:spcPts val="600"/>
              </a:spcBef>
            </a:pPr>
            <a:r>
              <a:rPr lang="en-US" sz="2400" b="0"/>
              <a:t>These data can further be used for parallel computation of some functions of values stored in graph vertices.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6FDD7B-6814-49CA-9244-BF0081B950AC}" type="slidenum">
              <a:rPr lang="ru-RU" smtClean="0"/>
              <a:pPr/>
              <a:t>27</a:t>
            </a:fld>
            <a:endParaRPr lang="ru-RU" smtClean="0"/>
          </a:p>
        </p:txBody>
      </p:sp>
      <p:pic>
        <p:nvPicPr>
          <p:cNvPr id="28675" name="Picture 2" descr="end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6636" name="Text Box 156"/>
          <p:cNvSpPr txBox="1">
            <a:spLocks noChangeArrowheads="1"/>
          </p:cNvSpPr>
          <p:nvPr/>
        </p:nvSpPr>
        <p:spPr bwMode="auto">
          <a:xfrm>
            <a:off x="684213" y="657225"/>
            <a:ext cx="2706687" cy="688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Thank you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8677" name="Group 180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28685" name="Text Box 181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28686" name="Group 182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28687" name="Group 183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28689" name="Rectangle 184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690" name="Rectangle 185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691" name="Rectangle 186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692" name="Rectangle 1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8688" name="Text Box 190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endParaRPr lang="ru-RU" sz="1400" b="0"/>
              </a:p>
            </p:txBody>
          </p:sp>
        </p:grpSp>
      </p:grpSp>
      <p:pic>
        <p:nvPicPr>
          <p:cNvPr id="16" name="Picture 12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5900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5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488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52413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17488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8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C 0.02066 -0.00903 0.04236 -0.01782 0.07639 -0.02708 C 0.11042 -0.03634 0.12274 -0.04815 0.20347 -0.05579 C 0.28385 -0.06343 0.47656 -0.07546 0.56198 -0.07269 C 0.64722 -0.06991 0.70313 -0.05093 0.71493 -0.03889 C 0.72622 -0.02685 0.6842 -0.01181 0.62917 3.7037E-7 C 0.575 0.01181 0.41719 0.01458 0.38351 0.03194 C 0.34913 0.04931 0.36684 0.09051 0.42517 0.10463 C 0.48385 0.11875 0.58629 0.10741 0.73108 0.11643 C 0.87569 0.12546 1.28194 0.13634 1.29358 0.15833 C 1.30486 0.18032 0.96788 0.23287 0.79983 0.24768 C 0.63194 0.2625 0.39254 0.24768 0.28889 0.24768 C 0.18455 0.24768 0.23958 0.24468 0.17899 0.24768 C 0.1184 0.25069 -0.06267 0.25417 -0.07569 0.26643 C -0.08889 0.2787 0.0125 0.31042 0.10156 0.32199 C 0.19184 0.33356 0.37292 0.33333 0.4592 0.33565 C 0.54531 0.33796 0.5816 0.33264 0.62118 0.33565 C 0.66076 0.33866 0.69688 0.34097 0.69688 0.35417 C 0.69688 0.36736 0.6191 0.39861 0.62118 0.41458 C 0.62361 0.43056 0.64219 0.44491 0.71493 0.45 C 0.78663 0.45509 0.92153 0.45 1.0559 0.44514 " pathEditMode="relative" rAng="0" ptsTypes="aaaaaaaaaaaaaaaaaaaaA">
                                      <p:cBhvr>
                                        <p:cTn id="12" dur="125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8" y="19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0.07621 0.45556 C -0.07257 0.45556 -0.06805 0.45417 -0.05312 0.45301 C -0.03784 0.45208 -0.01336 0.4456 0.01441 0.45 C 0.04236 0.45463 0.08334 0.48681 0.11424 0.48125 C 0.14549 0.47616 0.18507 0.44352 0.19966 0.41898 C 0.21736 0.39745 0.20938 0.38356 0.20209 0.33194 C 0.19462 0.28079 0.09167 0.13032 0.15556 0.11111 C 0.28073 0.03704 0.46823 0.2838 0.5849 0.21667 C 0.71355 0.14097 0.46077 0.0287 0.59809 -0.05394 C 0.7158 -0.12361 0.77361 0.01829 0.88143 -0.04398 C 0.98386 -0.10579 0.83872 -0.15394 0.92882 -0.21019 C 0.98664 -0.2412 1.01598 -0.22338 1.03802 -0.20833 " pathEditMode="relative" rAng="0" ptsTypes="faaafaffffff">
                                      <p:cBhvr>
                                        <p:cTn id="14" dur="1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" y="-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8021 -0.21158 C 0.1382 -0.21899 0.35782 -0.21899 0.42917 -0.19954 C 0.50018 -0.17987 0.40573 -0.14005 0.34931 -0.08449 C 0.29271 -0.025 0.11702 0.07777 0.08872 0.14537 C 0.06042 0.21296 0.11459 0.29213 0.17848 0.32384 C 0.24236 0.35972 0.32709 0.37199 0.47448 0.34745 C 0.62188 0.32801 0.84289 0.26041 1.06563 0.19328 " pathEditMode="relative" rAng="0" ptsTypes="aaaaaaA">
                                      <p:cBhvr>
                                        <p:cTn id="16" dur="9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0.05017 0.43195 C 0.06094 0.42477 0.17587 0.41528 0.24809 0.39722 C 0.3191 0.37917 0.35625 0.36482 0.37569 0.32246 C 0.39618 0.28079 0.34809 0.19838 0.36649 0.14306 C 0.38247 0.08704 0.44115 0.02222 0.4849 -0.01458 C 0.52951 -0.05092 0.53767 -0.06134 0.63073 -0.07616 C 0.72378 -0.09051 0.88212 -0.09653 1.04444 -0.10347 " pathEditMode="relative" rAng="0" ptsTypes="aaaaaaA">
                                      <p:cBhvr>
                                        <p:cTn id="18" dur="7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7" y="-2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8.33333E-7 0.29398 C 0.11806 0.31111 0.23715 0.32847 0.30712 0.31551 C 0.37726 0.30278 0.39306 0.26643 0.42205 0.21968 C 0.45087 0.17315 0.48924 0.08611 0.48351 0.03542 C 0.47743 -0.01482 0.42205 -0.04468 0.38576 -0.08148 C 0.34948 -0.11782 0.24948 -0.16412 0.26267 -0.18241 C 0.27604 -0.2 0.39531 -0.21366 0.46528 -0.1912 C 0.53524 -0.16852 0.58594 -0.02662 0.68472 -0.04676 C 0.78368 -0.06782 0.91875 -0.19259 1.05521 -0.31736 " pathEditMode="relative" rAng="0" ptsTypes="aaaaaaaaA">
                                      <p:cBhvr>
                                        <p:cTn id="20" dur="8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28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4479 -0.22338 C 0.16111 -0.22685 0.36927 -0.22939 0.43646 -0.21319 C 0.50365 -0.19699 0.41441 -0.16828 0.36076 -0.12477 C 0.30729 -0.08125 0.14149 -0.00254 0.11493 0.04861 C 0.08837 0.1007 0.13924 0.15973 0.19983 0.18542 C 0.2599 0.21111 0.3401 0.21875 0.47934 0.20209 C 0.61892 0.18588 0.8276 0.13588 1.03785 0.08611 " pathEditMode="relative" rAng="0" ptsTypes="aaaaaaA">
                                      <p:cBhvr>
                                        <p:cTn id="22" dur="1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" y="21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0.09132 0.54028 C 0.17048 0.42037 0.2526 0.29653 0.3092 0.22546 C 0.36545 0.1537 0.39496 0.12037 0.42361 0.11505 C 0.45364 0.10972 0.45086 0.19537 0.48385 0.19838 C 0.51632 0.20417 0.58142 0.16528 0.62413 0.1331 C 0.66823 0.09792 0.67777 0.09329 0.74757 -0.00232 C 0.81632 -0.1 0.92812 -0.27338 1.04357 -0.44838 " pathEditMode="relative" rAng="-3011083" ptsTypes="aaaaaaA">
                                      <p:cBhvr>
                                        <p:cTn id="24" dur="8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" y="-4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2.22222E-6 -0.2882 C 0.11597 -0.30301 0.23316 -0.31736 0.30173 -0.30672 C 0.37048 -0.29584 0.38576 -0.26459 0.41423 -0.22454 C 0.44271 -0.18449 0.48055 -0.10996 0.47465 -0.06667 C 0.46875 -0.02361 0.41423 0.00208 0.37864 0.03356 C 0.34323 0.06481 0.24496 0.1044 0.25798 0.1199 C 0.271 0.13518 0.38819 0.14699 0.45677 0.12754 C 0.52552 0.1081 0.57517 -0.01366 0.67222 0.0037 C 0.76927 0.02176 0.90191 0.1287 1.03576 0.23611 " pathEditMode="relative" rAng="0" ptsTypes="aaaaaaaaA">
                                      <p:cBhvr>
                                        <p:cTn id="26" dur="1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8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6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2975ED86-88C3-4161-9F8E-47D351B5F834}" type="slidenum">
              <a:rPr lang="ru-RU" smtClean="0">
                <a:solidFill>
                  <a:schemeClr val="bg2"/>
                </a:solidFill>
              </a:rPr>
              <a:pPr/>
              <a:t>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409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4101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596187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Graph exploration starts from some specified vertex, called root vertex.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Directed graph exploration isn’t a trivial task.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In the worst case it takes time of an order </a:t>
            </a:r>
            <a:r>
              <a:rPr lang="en-US" sz="2400" b="0" i="1"/>
              <a:t>O(mn)</a:t>
            </a:r>
            <a:r>
              <a:rPr lang="en-US" sz="2400" b="0"/>
              <a:t>, where </a:t>
            </a:r>
            <a:r>
              <a:rPr lang="en-US" sz="2400" b="0" i="1"/>
              <a:t>n</a:t>
            </a:r>
            <a:r>
              <a:rPr lang="en-US" sz="2400" b="0"/>
              <a:t> — the number of graph vertices, </a:t>
            </a:r>
            <a:r>
              <a:rPr lang="en-US" sz="2400" b="0" i="1"/>
              <a:t>m</a:t>
            </a:r>
            <a:r>
              <a:rPr lang="en-US" sz="2400" b="0"/>
              <a:t> — the number of graph arcs.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This holds for various algorithms of graph exploration based on breadth-first or depth-first traversal.</a:t>
            </a:r>
            <a:endParaRPr lang="ru-RU" sz="2400" b="0">
              <a:solidFill>
                <a:srgbClr val="000000"/>
              </a:solidFill>
            </a:endParaRPr>
          </a:p>
        </p:txBody>
      </p:sp>
      <p:grpSp>
        <p:nvGrpSpPr>
          <p:cNvPr id="4102" name="Группа 49"/>
          <p:cNvGrpSpPr>
            <a:grpSpLocks/>
          </p:cNvGrpSpPr>
          <p:nvPr/>
        </p:nvGrpSpPr>
        <p:grpSpPr bwMode="auto">
          <a:xfrm>
            <a:off x="2268538" y="3992563"/>
            <a:ext cx="3240087" cy="1992312"/>
            <a:chOff x="2267744" y="3991965"/>
            <a:chExt cx="3240360" cy="1993319"/>
          </a:xfrm>
        </p:grpSpPr>
        <p:sp>
          <p:nvSpPr>
            <p:cNvPr id="6" name="Овал 5"/>
            <p:cNvSpPr>
              <a:spLocks noChangeAspect="1"/>
            </p:cNvSpPr>
            <p:nvPr/>
          </p:nvSpPr>
          <p:spPr bwMode="auto">
            <a:xfrm>
              <a:off x="2267744" y="4365216"/>
              <a:ext cx="249258" cy="247775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latin typeface="+mn-lt"/>
                </a:rPr>
                <a:t>1</a:t>
              </a:r>
            </a:p>
          </p:txBody>
        </p:sp>
        <p:sp>
          <p:nvSpPr>
            <p:cNvPr id="7" name="Овал 6"/>
            <p:cNvSpPr>
              <a:spLocks noChangeAspect="1"/>
            </p:cNvSpPr>
            <p:nvPr/>
          </p:nvSpPr>
          <p:spPr bwMode="auto">
            <a:xfrm>
              <a:off x="2952014" y="4365216"/>
              <a:ext cx="249259" cy="249364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latin typeface="+mn-lt"/>
                </a:rPr>
                <a:t>2</a:t>
              </a:r>
            </a:p>
          </p:txBody>
        </p:sp>
        <p:cxnSp>
          <p:nvCxnSpPr>
            <p:cNvPr id="4105" name="Прямая со стрелкой 18"/>
            <p:cNvCxnSpPr>
              <a:cxnSpLocks noChangeShapeType="1"/>
              <a:stCxn id="6" idx="0"/>
            </p:cNvCxnSpPr>
            <p:nvPr/>
          </p:nvCxnSpPr>
          <p:spPr bwMode="auto">
            <a:xfrm flipV="1">
              <a:off x="2392542" y="3991965"/>
              <a:ext cx="149314" cy="372695"/>
            </a:xfrm>
            <a:prstGeom prst="straightConnector1">
              <a:avLst/>
            </a:prstGeom>
            <a:noFill/>
            <a:ln w="9525" algn="ctr">
              <a:noFill/>
              <a:round/>
              <a:headEnd/>
              <a:tailEnd type="arrow" w="med" len="med"/>
            </a:ln>
          </p:spPr>
        </p:cxnSp>
        <p:cxnSp>
          <p:nvCxnSpPr>
            <p:cNvPr id="4106" name="Прямая со стрелкой 9"/>
            <p:cNvCxnSpPr>
              <a:cxnSpLocks noChangeShapeType="1"/>
              <a:stCxn id="6" idx="6"/>
              <a:endCxn id="7" idx="2"/>
            </p:cNvCxnSpPr>
            <p:nvPr/>
          </p:nvCxnSpPr>
          <p:spPr bwMode="auto">
            <a:xfrm>
              <a:off x="2516982" y="4488929"/>
              <a:ext cx="434838" cy="794"/>
            </a:xfrm>
            <a:prstGeom prst="straightConnector1">
              <a:avLst/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sp>
          <p:nvSpPr>
            <p:cNvPr id="11" name="Овал 10"/>
            <p:cNvSpPr>
              <a:spLocks noChangeAspect="1"/>
            </p:cNvSpPr>
            <p:nvPr/>
          </p:nvSpPr>
          <p:spPr bwMode="auto">
            <a:xfrm>
              <a:off x="3639460" y="4365216"/>
              <a:ext cx="249258" cy="249364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3</a:t>
              </a:r>
              <a:endParaRPr lang="ru-RU" dirty="0">
                <a:latin typeface="+mn-lt"/>
              </a:endParaRPr>
            </a:p>
          </p:txBody>
        </p:sp>
        <p:cxnSp>
          <p:nvCxnSpPr>
            <p:cNvPr id="4108" name="Прямая со стрелкой 11"/>
            <p:cNvCxnSpPr>
              <a:cxnSpLocks noChangeShapeType="1"/>
              <a:stCxn id="7" idx="6"/>
              <a:endCxn id="11" idx="2"/>
            </p:cNvCxnSpPr>
            <p:nvPr/>
          </p:nvCxnSpPr>
          <p:spPr bwMode="auto">
            <a:xfrm>
              <a:off x="3201058" y="4489723"/>
              <a:ext cx="437628" cy="0"/>
            </a:xfrm>
            <a:prstGeom prst="straightConnector1">
              <a:avLst/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sp>
          <p:nvSpPr>
            <p:cNvPr id="15" name="Овал 14"/>
            <p:cNvSpPr>
              <a:spLocks noChangeAspect="1"/>
            </p:cNvSpPr>
            <p:nvPr/>
          </p:nvSpPr>
          <p:spPr bwMode="auto">
            <a:xfrm>
              <a:off x="4287214" y="4365216"/>
              <a:ext cx="573135" cy="249364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</a:rPr>
                <a:t>…</a:t>
              </a:r>
              <a:endParaRPr lang="ru-RU" sz="2800" dirty="0">
                <a:latin typeface="+mn-lt"/>
              </a:endParaRPr>
            </a:p>
          </p:txBody>
        </p:sp>
        <p:cxnSp>
          <p:nvCxnSpPr>
            <p:cNvPr id="4110" name="Прямая со стрелкой 15"/>
            <p:cNvCxnSpPr>
              <a:cxnSpLocks noChangeShapeType="1"/>
              <a:stCxn id="11" idx="6"/>
              <a:endCxn id="15" idx="2"/>
            </p:cNvCxnSpPr>
            <p:nvPr/>
          </p:nvCxnSpPr>
          <p:spPr bwMode="auto">
            <a:xfrm>
              <a:off x="3887924" y="4489723"/>
              <a:ext cx="398834" cy="0"/>
            </a:xfrm>
            <a:prstGeom prst="straightConnector1">
              <a:avLst/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sp>
          <p:nvSpPr>
            <p:cNvPr id="20" name="Овал 19"/>
            <p:cNvSpPr>
              <a:spLocks noChangeAspect="1"/>
            </p:cNvSpPr>
            <p:nvPr/>
          </p:nvSpPr>
          <p:spPr bwMode="auto">
            <a:xfrm>
              <a:off x="5258846" y="4365216"/>
              <a:ext cx="249258" cy="249364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i="1" dirty="0">
                  <a:latin typeface="+mn-lt"/>
                </a:rPr>
                <a:t>n</a:t>
              </a:r>
              <a:endParaRPr lang="ru-RU" i="1" dirty="0">
                <a:latin typeface="+mn-lt"/>
              </a:endParaRPr>
            </a:p>
          </p:txBody>
        </p:sp>
        <p:cxnSp>
          <p:nvCxnSpPr>
            <p:cNvPr id="4112" name="Прямая со стрелкой 20"/>
            <p:cNvCxnSpPr>
              <a:cxnSpLocks noChangeShapeType="1"/>
              <a:stCxn id="15" idx="6"/>
              <a:endCxn id="20" idx="2"/>
            </p:cNvCxnSpPr>
            <p:nvPr/>
          </p:nvCxnSpPr>
          <p:spPr bwMode="auto">
            <a:xfrm>
              <a:off x="4860032" y="4489723"/>
              <a:ext cx="398834" cy="0"/>
            </a:xfrm>
            <a:prstGeom prst="straightConnector1">
              <a:avLst/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cxnSp>
          <p:nvCxnSpPr>
            <p:cNvPr id="4113" name="Прямая со стрелкой 23"/>
            <p:cNvCxnSpPr>
              <a:cxnSpLocks noChangeShapeType="1"/>
              <a:stCxn id="20" idx="4"/>
              <a:endCxn id="6" idx="4"/>
            </p:cNvCxnSpPr>
            <p:nvPr/>
          </p:nvCxnSpPr>
          <p:spPr bwMode="auto">
            <a:xfrm rot="5400000" flipH="1">
              <a:off x="3887130" y="3117987"/>
              <a:ext cx="1587" cy="2991122"/>
            </a:xfrm>
            <a:prstGeom prst="curvedConnector3">
              <a:avLst>
                <a:gd name="adj1" fmla="val -14404542"/>
              </a:avLst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cxnSp>
          <p:nvCxnSpPr>
            <p:cNvPr id="4114" name="Прямая со стрелкой 23"/>
            <p:cNvCxnSpPr>
              <a:cxnSpLocks noChangeShapeType="1"/>
              <a:stCxn id="20" idx="4"/>
              <a:endCxn id="6" idx="4"/>
            </p:cNvCxnSpPr>
            <p:nvPr/>
          </p:nvCxnSpPr>
          <p:spPr bwMode="auto">
            <a:xfrm rot="5400000" flipH="1">
              <a:off x="3887130" y="3117987"/>
              <a:ext cx="1587" cy="2991122"/>
            </a:xfrm>
            <a:prstGeom prst="curvedConnector3">
              <a:avLst>
                <a:gd name="adj1" fmla="val -37074255"/>
              </a:avLst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cxnSp>
          <p:nvCxnSpPr>
            <p:cNvPr id="4115" name="Прямая со стрелкой 23"/>
            <p:cNvCxnSpPr>
              <a:cxnSpLocks noChangeShapeType="1"/>
              <a:stCxn id="20" idx="4"/>
              <a:endCxn id="6" idx="4"/>
            </p:cNvCxnSpPr>
            <p:nvPr/>
          </p:nvCxnSpPr>
          <p:spPr bwMode="auto">
            <a:xfrm rot="5400000" flipH="1">
              <a:off x="3887130" y="3117987"/>
              <a:ext cx="1587" cy="2991122"/>
            </a:xfrm>
            <a:prstGeom prst="curvedConnector3">
              <a:avLst>
                <a:gd name="adj1" fmla="val -85246750"/>
              </a:avLst>
            </a:prstGeom>
            <a:noFill/>
            <a:ln w="254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sp>
          <p:nvSpPr>
            <p:cNvPr id="37" name="Овал 36"/>
            <p:cNvSpPr>
              <a:spLocks noChangeAspect="1"/>
            </p:cNvSpPr>
            <p:nvPr/>
          </p:nvSpPr>
          <p:spPr bwMode="auto">
            <a:xfrm rot="5400000">
              <a:off x="3737772" y="5354781"/>
              <a:ext cx="573377" cy="249258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rgbClr val="0066FF"/>
                  </a:solidFill>
                  <a:latin typeface="+mn-lt"/>
                </a:rPr>
                <a:t>…</a:t>
              </a:r>
              <a:endParaRPr lang="ru-RU" sz="2800" dirty="0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4117" name="TextBox 37"/>
            <p:cNvSpPr txBox="1">
              <a:spLocks noChangeArrowheads="1"/>
            </p:cNvSpPr>
            <p:nvPr/>
          </p:nvSpPr>
          <p:spPr bwMode="auto">
            <a:xfrm>
              <a:off x="2576790" y="4221088"/>
              <a:ext cx="3240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FF"/>
                  </a:solidFill>
                </a:rPr>
                <a:t>1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18" name="TextBox 38"/>
            <p:cNvSpPr txBox="1">
              <a:spLocks noChangeArrowheads="1"/>
            </p:cNvSpPr>
            <p:nvPr/>
          </p:nvSpPr>
          <p:spPr bwMode="auto">
            <a:xfrm>
              <a:off x="3239852" y="4221088"/>
              <a:ext cx="3240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FF"/>
                  </a:solidFill>
                </a:rPr>
                <a:t>2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19" name="TextBox 39"/>
            <p:cNvSpPr txBox="1">
              <a:spLocks noChangeArrowheads="1"/>
            </p:cNvSpPr>
            <p:nvPr/>
          </p:nvSpPr>
          <p:spPr bwMode="auto">
            <a:xfrm>
              <a:off x="3923928" y="4221088"/>
              <a:ext cx="3240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FF"/>
                  </a:solidFill>
                </a:rPr>
                <a:t>3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20" name="TextBox 40"/>
            <p:cNvSpPr txBox="1">
              <a:spLocks noChangeArrowheads="1"/>
            </p:cNvSpPr>
            <p:nvPr/>
          </p:nvSpPr>
          <p:spPr bwMode="auto">
            <a:xfrm>
              <a:off x="4752020" y="4221088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>
                  <a:solidFill>
                    <a:srgbClr val="0066FF"/>
                  </a:solidFill>
                </a:rPr>
                <a:t>n</a:t>
              </a:r>
              <a:r>
                <a:rPr lang="en-US" sz="1400">
                  <a:solidFill>
                    <a:srgbClr val="0066FF"/>
                  </a:solidFill>
                </a:rPr>
                <a:t>-1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21" name="TextBox 41"/>
            <p:cNvSpPr txBox="1">
              <a:spLocks noChangeArrowheads="1"/>
            </p:cNvSpPr>
            <p:nvPr/>
          </p:nvSpPr>
          <p:spPr bwMode="auto">
            <a:xfrm>
              <a:off x="3851920" y="4581128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>
                  <a:solidFill>
                    <a:srgbClr val="0066FF"/>
                  </a:solidFill>
                </a:rPr>
                <a:t>n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22" name="TextBox 44"/>
            <p:cNvSpPr txBox="1">
              <a:spLocks noChangeArrowheads="1"/>
            </p:cNvSpPr>
            <p:nvPr/>
          </p:nvSpPr>
          <p:spPr bwMode="auto">
            <a:xfrm>
              <a:off x="3743908" y="4905164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>
                  <a:solidFill>
                    <a:srgbClr val="0066FF"/>
                  </a:solidFill>
                </a:rPr>
                <a:t>n+1</a:t>
              </a:r>
              <a:endParaRPr lang="ru-RU">
                <a:solidFill>
                  <a:srgbClr val="0066FF"/>
                </a:solidFill>
              </a:endParaRPr>
            </a:p>
          </p:txBody>
        </p:sp>
        <p:sp>
          <p:nvSpPr>
            <p:cNvPr id="4123" name="TextBox 45"/>
            <p:cNvSpPr txBox="1">
              <a:spLocks noChangeArrowheads="1"/>
            </p:cNvSpPr>
            <p:nvPr/>
          </p:nvSpPr>
          <p:spPr bwMode="auto">
            <a:xfrm>
              <a:off x="3851920" y="567750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>
                  <a:solidFill>
                    <a:srgbClr val="0066FF"/>
                  </a:solidFill>
                </a:rPr>
                <a:t>m</a:t>
              </a:r>
              <a:endParaRPr lang="ru-RU">
                <a:solidFill>
                  <a:srgbClr val="0066FF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47B4CB68-B15A-409B-BDE4-E04DA6224217}" type="slidenum">
              <a:rPr lang="ru-RU" smtClean="0">
                <a:solidFill>
                  <a:schemeClr val="bg2"/>
                </a:solidFill>
              </a:rPr>
              <a:pPr/>
              <a:t>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512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5125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596187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In 1966 M. O. Rabin posed the problem of directed graph exploration with a finite automaton.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Automaton on a graph is an analogue of the Turing machine — tape cells correspond to graph vertices, where the automaton can store some data, and moves along the tape correspond to moves along graph arcs. </a:t>
            </a:r>
          </a:p>
        </p:txBody>
      </p:sp>
      <p:cxnSp>
        <p:nvCxnSpPr>
          <p:cNvPr id="8" name="Прямая со стрелкой 17"/>
          <p:cNvCxnSpPr>
            <a:cxnSpLocks noChangeShapeType="1"/>
            <a:stCxn id="10" idx="7"/>
            <a:endCxn id="13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9" name="Прямая со стрелкой 20"/>
          <p:cNvCxnSpPr>
            <a:cxnSpLocks noChangeShapeType="1"/>
            <a:stCxn id="10" idx="1"/>
            <a:endCxn id="15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2" name="Прямая со стрелкой 9"/>
          <p:cNvCxnSpPr>
            <a:cxnSpLocks noChangeShapeType="1"/>
            <a:stCxn id="15" idx="1"/>
            <a:endCxn id="16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Овал 15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8" name="Прямая со стрелкой 36"/>
          <p:cNvCxnSpPr>
            <a:cxnSpLocks noChangeShapeType="1"/>
            <a:stCxn id="15" idx="7"/>
            <a:endCxn id="17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0" name="Прямая со стрелкой 40"/>
          <p:cNvCxnSpPr>
            <a:cxnSpLocks noChangeShapeType="1"/>
            <a:stCxn id="13" idx="0"/>
            <a:endCxn id="19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21" name="Овал 20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2" name="Овал 21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4" name="Прямая со стрелкой 55"/>
          <p:cNvCxnSpPr>
            <a:cxnSpLocks noChangeShapeType="1"/>
            <a:stCxn id="16" idx="2"/>
            <a:endCxn id="21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5" name="Прямая со стрелкой 60"/>
          <p:cNvCxnSpPr>
            <a:cxnSpLocks noChangeShapeType="1"/>
            <a:stCxn id="16" idx="0"/>
            <a:endCxn id="22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6" name="Прямая со стрелкой 63"/>
          <p:cNvCxnSpPr>
            <a:cxnSpLocks noChangeShapeType="1"/>
            <a:stCxn id="17" idx="0"/>
            <a:endCxn id="23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27" name="Овал 26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8" name="Прямая со стрелкой 97"/>
          <p:cNvCxnSpPr>
            <a:cxnSpLocks noChangeShapeType="1"/>
            <a:stCxn id="21" idx="3"/>
            <a:endCxn id="27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9" name="Прямая со стрелкой 172"/>
          <p:cNvCxnSpPr>
            <a:cxnSpLocks noChangeShapeType="1"/>
            <a:stCxn id="19" idx="3"/>
            <a:endCxn id="15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0" name="Прямая со стрелкой 175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1" name="Прямая со стрелкой 259"/>
          <p:cNvCxnSpPr>
            <a:cxnSpLocks noChangeShapeType="1"/>
            <a:stCxn id="27" idx="5"/>
            <a:endCxn id="10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2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5149" name="AutoShape 2" descr="http://%D1%81%D0%B5%D0%B7%D0%BE%D0%BD%D1%8B-%D0%B3%D0%BE%D0%B4%D0%B0.%D1%80%D1%84/sites/default/files/images/uchitelu/risunok_robot.jpg"/>
          <p:cNvSpPr>
            <a:spLocks noChangeAspect="1" noChangeArrowheads="1"/>
          </p:cNvSpPr>
          <p:nvPr/>
        </p:nvSpPr>
        <p:spPr bwMode="auto">
          <a:xfrm>
            <a:off x="100013" y="-1462088"/>
            <a:ext cx="3048000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6" name="Рисунок 35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1750" y="5481638"/>
            <a:ext cx="3937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Овал 36"/>
          <p:cNvSpPr>
            <a:spLocks noChangeAspect="1"/>
          </p:cNvSpPr>
          <p:nvPr/>
        </p:nvSpPr>
        <p:spPr bwMode="auto">
          <a:xfrm>
            <a:off x="4983163" y="59134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38" name="Овал 37"/>
          <p:cNvSpPr>
            <a:spLocks noChangeAspect="1"/>
          </p:cNvSpPr>
          <p:nvPr/>
        </p:nvSpPr>
        <p:spPr bwMode="auto">
          <a:xfrm>
            <a:off x="6091238" y="50704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39" name="Овал 38"/>
          <p:cNvSpPr>
            <a:spLocks noChangeAspect="1"/>
          </p:cNvSpPr>
          <p:nvPr/>
        </p:nvSpPr>
        <p:spPr bwMode="auto">
          <a:xfrm>
            <a:off x="5622925" y="4213225"/>
            <a:ext cx="57467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0" name="Овал 39"/>
          <p:cNvSpPr>
            <a:spLocks noChangeAspect="1"/>
          </p:cNvSpPr>
          <p:nvPr/>
        </p:nvSpPr>
        <p:spPr bwMode="auto">
          <a:xfrm>
            <a:off x="3952875" y="51196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1" name="Овал 40"/>
          <p:cNvSpPr>
            <a:spLocks noChangeAspect="1"/>
          </p:cNvSpPr>
          <p:nvPr/>
        </p:nvSpPr>
        <p:spPr bwMode="auto">
          <a:xfrm>
            <a:off x="4543425" y="4191000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2" name="Овал 41"/>
          <p:cNvSpPr>
            <a:spLocks noChangeAspect="1"/>
          </p:cNvSpPr>
          <p:nvPr/>
        </p:nvSpPr>
        <p:spPr bwMode="auto">
          <a:xfrm>
            <a:off x="4471988" y="30241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3" name="Овал 42"/>
          <p:cNvSpPr>
            <a:spLocks noChangeAspect="1"/>
          </p:cNvSpPr>
          <p:nvPr/>
        </p:nvSpPr>
        <p:spPr bwMode="auto">
          <a:xfrm>
            <a:off x="3630613" y="31829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4" name="Овал 43"/>
          <p:cNvSpPr>
            <a:spLocks noChangeAspect="1"/>
          </p:cNvSpPr>
          <p:nvPr/>
        </p:nvSpPr>
        <p:spPr bwMode="auto">
          <a:xfrm>
            <a:off x="2116138" y="37226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5" name="Овал 44"/>
          <p:cNvSpPr>
            <a:spLocks noChangeAspect="1"/>
          </p:cNvSpPr>
          <p:nvPr/>
        </p:nvSpPr>
        <p:spPr bwMode="auto">
          <a:xfrm>
            <a:off x="1116013" y="47958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  <p:sp>
        <p:nvSpPr>
          <p:cNvPr id="46" name="Овал 45"/>
          <p:cNvSpPr>
            <a:spLocks noChangeAspect="1"/>
          </p:cNvSpPr>
          <p:nvPr/>
        </p:nvSpPr>
        <p:spPr bwMode="auto">
          <a:xfrm>
            <a:off x="3554413" y="4191000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…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12413 -0.1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-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13 -0.1213 L 0.07309 -0.2472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09 -0.24722 L -0.10417 -0.10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7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10555 L -0.04914 -0.241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6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14 -0.2419 L -0.05695 -0.4099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8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95 -0.40995 L -0.15139 -0.3888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1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39 -0.38889 L -0.31684 -0.3101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3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84 -0.31018 L -0.42309 -0.1527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7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309 -0.15278 L -0.00174 -0.0004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7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046 L -0.11371 -0.1111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55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0"/>
                            </p:stCondLst>
                            <p:childTnLst>
                              <p:par>
                                <p:cTn id="9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372 -0.11204 L -0.15539 -0.2525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7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39 -0.25255 L -0.15139 -0.3888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8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39 -0.38889 L -0.31285 -0.31018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39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84 -0.31018 L -0.41528 -0.152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7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309 -0.15278 L -0.00573 -0.0004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76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046 L -0.11371 -0.111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55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10555 L -0.15539 -0.25255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74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39 -0.25255 L -0.30886 -0.31018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29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CA7F4CDE-733C-494E-8FF6-E108C1625004}" type="slidenum">
              <a:rPr lang="ru-RU" smtClean="0">
                <a:solidFill>
                  <a:schemeClr val="bg2"/>
                </a:solidFill>
              </a:rPr>
              <a:pPr/>
              <a:t>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614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6149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596187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This system can be considered also as an aggregate of finite automatons located in graph vertices and interacting by message sending.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Each automaton changes its state according to the data stored in the corresponding vertex, and moves along graph arcs are replaced with messages sent along graph arcs.</a:t>
            </a:r>
            <a:endParaRPr lang="ru-RU" sz="2400" b="0">
              <a:solidFill>
                <a:srgbClr val="000000"/>
              </a:solidFill>
            </a:endParaRPr>
          </a:p>
        </p:txBody>
      </p:sp>
      <p:cxnSp>
        <p:nvCxnSpPr>
          <p:cNvPr id="8" name="Прямая со стрелкой 17"/>
          <p:cNvCxnSpPr>
            <a:cxnSpLocks noChangeShapeType="1"/>
            <a:stCxn id="10" idx="7"/>
            <a:endCxn id="13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9" name="Прямая со стрелкой 20"/>
          <p:cNvCxnSpPr>
            <a:cxnSpLocks noChangeShapeType="1"/>
            <a:stCxn id="10" idx="1"/>
            <a:endCxn id="15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2" name="Прямая со стрелкой 9"/>
          <p:cNvCxnSpPr>
            <a:cxnSpLocks noChangeShapeType="1"/>
            <a:stCxn id="15" idx="1"/>
            <a:endCxn id="16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Овал 15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8" name="Прямая со стрелкой 36"/>
          <p:cNvCxnSpPr>
            <a:cxnSpLocks noChangeShapeType="1"/>
            <a:stCxn id="15" idx="7"/>
            <a:endCxn id="17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0" name="Прямая со стрелкой 40"/>
          <p:cNvCxnSpPr>
            <a:cxnSpLocks noChangeShapeType="1"/>
            <a:stCxn id="13" idx="0"/>
            <a:endCxn id="19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21" name="Овал 20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2" name="Овал 21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4" name="Прямая со стрелкой 55"/>
          <p:cNvCxnSpPr>
            <a:cxnSpLocks noChangeShapeType="1"/>
            <a:stCxn id="16" idx="2"/>
            <a:endCxn id="21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5" name="Прямая со стрелкой 60"/>
          <p:cNvCxnSpPr>
            <a:cxnSpLocks noChangeShapeType="1"/>
            <a:stCxn id="16" idx="0"/>
            <a:endCxn id="22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6" name="Прямая со стрелкой 63"/>
          <p:cNvCxnSpPr>
            <a:cxnSpLocks noChangeShapeType="1"/>
            <a:stCxn id="17" idx="0"/>
            <a:endCxn id="23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27" name="Овал 26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28" name="Прямая со стрелкой 97"/>
          <p:cNvCxnSpPr>
            <a:cxnSpLocks noChangeShapeType="1"/>
            <a:stCxn id="21" idx="3"/>
            <a:endCxn id="27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29" name="Прямая со стрелкой 172"/>
          <p:cNvCxnSpPr>
            <a:cxnSpLocks noChangeShapeType="1"/>
            <a:stCxn id="19" idx="3"/>
            <a:endCxn id="15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0" name="Прямая со стрелкой 175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1" name="Прямая со стрелкой 259"/>
          <p:cNvCxnSpPr>
            <a:cxnSpLocks noChangeShapeType="1"/>
            <a:stCxn id="27" idx="5"/>
            <a:endCxn id="10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32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6173" name="AutoShape 2" descr="http://%D1%81%D0%B5%D0%B7%D0%BE%D0%BD%D1%8B-%D0%B3%D0%BE%D0%B4%D0%B0.%D1%80%D1%84/sites/default/files/images/uchitelu/risunok_robot.jpg"/>
          <p:cNvSpPr>
            <a:spLocks noChangeAspect="1" noChangeArrowheads="1"/>
          </p:cNvSpPr>
          <p:nvPr/>
        </p:nvSpPr>
        <p:spPr bwMode="auto">
          <a:xfrm>
            <a:off x="100013" y="-1462088"/>
            <a:ext cx="3048000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174" name="Рисунок 46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5005388"/>
            <a:ext cx="3937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5" name="Рисунок 47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070350"/>
            <a:ext cx="3937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6" name="Рисунок 48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8513" y="4105275"/>
            <a:ext cx="3937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7" name="Рисунок 49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2989263"/>
            <a:ext cx="395287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8" name="Рисунок 50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097213"/>
            <a:ext cx="3937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9" name="Рисунок 51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4141788"/>
            <a:ext cx="39528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0" name="Рисунок 52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3602038"/>
            <a:ext cx="395287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1" name="Рисунок 53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4718050"/>
            <a:ext cx="39528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2" name="Рисунок 54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5041900"/>
            <a:ext cx="39528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3" name="Рисунок 55" descr="robo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5834063"/>
            <a:ext cx="3937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Овал 37"/>
          <p:cNvSpPr>
            <a:spLocks noChangeAspect="1"/>
          </p:cNvSpPr>
          <p:nvPr/>
        </p:nvSpPr>
        <p:spPr bwMode="auto">
          <a:xfrm>
            <a:off x="6076950" y="5056188"/>
            <a:ext cx="496888" cy="215900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39" name="Овал 38"/>
          <p:cNvSpPr>
            <a:spLocks noChangeAspect="1"/>
          </p:cNvSpPr>
          <p:nvPr/>
        </p:nvSpPr>
        <p:spPr bwMode="auto">
          <a:xfrm flipH="1">
            <a:off x="5600700" y="4113213"/>
            <a:ext cx="579438" cy="252412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1" name="Овал 40"/>
          <p:cNvSpPr>
            <a:spLocks noChangeAspect="1"/>
          </p:cNvSpPr>
          <p:nvPr/>
        </p:nvSpPr>
        <p:spPr bwMode="auto">
          <a:xfrm>
            <a:off x="4484688" y="41703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2" name="Овал 41"/>
          <p:cNvSpPr>
            <a:spLocks noChangeAspect="1"/>
          </p:cNvSpPr>
          <p:nvPr/>
        </p:nvSpPr>
        <p:spPr bwMode="auto">
          <a:xfrm>
            <a:off x="4413250" y="30241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3" name="Овал 42"/>
          <p:cNvSpPr>
            <a:spLocks noChangeAspect="1"/>
          </p:cNvSpPr>
          <p:nvPr/>
        </p:nvSpPr>
        <p:spPr bwMode="auto">
          <a:xfrm>
            <a:off x="3576638" y="3144838"/>
            <a:ext cx="574675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6" name="Овал 45"/>
          <p:cNvSpPr>
            <a:spLocks noChangeAspect="1"/>
          </p:cNvSpPr>
          <p:nvPr/>
        </p:nvSpPr>
        <p:spPr bwMode="auto">
          <a:xfrm>
            <a:off x="3509963" y="4191000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0" name="Овал 39"/>
          <p:cNvSpPr>
            <a:spLocks noChangeAspect="1"/>
          </p:cNvSpPr>
          <p:nvPr/>
        </p:nvSpPr>
        <p:spPr bwMode="auto">
          <a:xfrm>
            <a:off x="3944938" y="50847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37" name="Овал 36"/>
          <p:cNvSpPr>
            <a:spLocks noChangeAspect="1"/>
          </p:cNvSpPr>
          <p:nvPr/>
        </p:nvSpPr>
        <p:spPr bwMode="auto">
          <a:xfrm>
            <a:off x="4953000" y="587533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4" name="Овал 43"/>
          <p:cNvSpPr>
            <a:spLocks noChangeAspect="1"/>
          </p:cNvSpPr>
          <p:nvPr/>
        </p:nvSpPr>
        <p:spPr bwMode="auto">
          <a:xfrm>
            <a:off x="2071688" y="36480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sp>
        <p:nvSpPr>
          <p:cNvPr id="45" name="Овал 44"/>
          <p:cNvSpPr>
            <a:spLocks noChangeAspect="1"/>
          </p:cNvSpPr>
          <p:nvPr/>
        </p:nvSpPr>
        <p:spPr bwMode="auto">
          <a:xfrm>
            <a:off x="1063625" y="4765675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spc="-200" dirty="0">
                <a:latin typeface="+mn-lt"/>
              </a:rPr>
              <a:t>...</a:t>
            </a:r>
            <a:endParaRPr lang="ru-RU" sz="1600" spc="-200" dirty="0">
              <a:latin typeface="+mn-lt"/>
            </a:endParaRPr>
          </a:p>
        </p:txBody>
      </p:sp>
      <p:pic>
        <p:nvPicPr>
          <p:cNvPr id="36" name="Рисунок 35" descr="robot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1750" y="5653088"/>
            <a:ext cx="3937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12413 -0.1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-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13 -0.1213 L 0.07309 -0.2472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09 -0.24722 L -0.10417 -0.10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7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10555 L -0.04914 -0.241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6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14 -0.2419 L -0.05695 -0.4099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8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95 -0.40995 L -0.15139 -0.3888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1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39 -0.38889 L -0.31684 -0.3101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3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84 -0.31018 L -0.42309 -0.1527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7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309 -0.15278 L -0.00174 -0.0004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7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046 L -0.11371 -0.1111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55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0"/>
                            </p:stCondLst>
                            <p:childTnLst>
                              <p:par>
                                <p:cTn id="9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372 -0.11204 L -0.15539 -0.2525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7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39 -0.25255 L -0.15139 -0.3888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8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39 -0.38889 L -0.31285 -0.31018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39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84 -0.31018 L -0.41528 -0.152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7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309 -0.15278 L -0.00573 -0.0004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76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046 L -0.11371 -0.111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55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10555 L -0.15539 -0.25255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74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39 -0.25255 L -0.30886 -0.31018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29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2DE039EC-49FA-4910-BB03-907F935CF5E7}" type="slidenum">
              <a:rPr lang="ru-RU" smtClean="0">
                <a:solidFill>
                  <a:schemeClr val="bg2"/>
                </a:solidFill>
              </a:rPr>
              <a:pPr/>
              <a:t>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717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7173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Messages are both input and output symbols of vertex automata.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If message size and number of each automaton states are bounded globally, all automata are just finite state machines.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Usual graph exploration corresponds to possibility for a single message to have a size linear on the number of vertices.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C5395245-5488-4B3A-A0EE-E44421E8DA28}" type="slidenum">
              <a:rPr lang="ru-RU" smtClean="0">
                <a:solidFill>
                  <a:schemeClr val="bg2"/>
                </a:solidFill>
              </a:rPr>
              <a:pPr/>
              <a:t>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819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8197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If message size is bounded globally (finite state machines), the most efficient known algorithm of graph exploration with a single message has worst case working time </a:t>
            </a:r>
            <a:r>
              <a:rPr lang="en-US" sz="2400" b="0" i="1"/>
              <a:t>O(nm+n</a:t>
            </a:r>
            <a:r>
              <a:rPr lang="en-US" sz="2400" b="0" i="1" baseline="30000"/>
              <a:t>2</a:t>
            </a:r>
            <a:r>
              <a:rPr lang="en-US" sz="2400" b="0" i="1"/>
              <a:t>loglogn)</a:t>
            </a:r>
            <a:r>
              <a:rPr lang="en-US" sz="2400" b="0"/>
              <a:t>. </a:t>
            </a:r>
          </a:p>
          <a:p>
            <a:pPr>
              <a:spcBef>
                <a:spcPts val="1800"/>
              </a:spcBef>
            </a:pPr>
            <a:r>
              <a:rPr lang="en-US" sz="2400" b="0"/>
              <a:t>If the traversal is repeated by message interchange between automata located in vertices known after the first exploration worst case working time becomes </a:t>
            </a:r>
            <a:r>
              <a:rPr lang="en-US" sz="2400" b="0" i="1"/>
              <a:t>O(nm+n</a:t>
            </a:r>
            <a:r>
              <a:rPr lang="en-US" sz="2400" b="0" i="1" baseline="30000"/>
              <a:t>2</a:t>
            </a:r>
            <a:r>
              <a:rPr lang="en-US" sz="2400" b="0" i="1"/>
              <a:t>l(n))</a:t>
            </a:r>
            <a:r>
              <a:rPr lang="en-US" sz="2400" b="0"/>
              <a:t>, where </a:t>
            </a:r>
            <a:r>
              <a:rPr lang="en-US" sz="2400" b="0" i="1"/>
              <a:t>l</a:t>
            </a:r>
            <a:r>
              <a:rPr lang="en-US" sz="2400" b="0"/>
              <a:t>(</a:t>
            </a:r>
            <a:r>
              <a:rPr lang="en-US" sz="2400" b="0" i="1"/>
              <a:t>n</a:t>
            </a:r>
            <a:r>
              <a:rPr lang="en-US" sz="2400" b="0"/>
              <a:t>) is the number of times logarithm calculation is repeated until 1</a:t>
            </a:r>
            <a:r>
              <a:rPr lang="en-US" sz="2400" b="0" i="1"/>
              <a:t>≤log</a:t>
            </a:r>
            <a:r>
              <a:rPr lang="en-US" sz="2400" b="0"/>
              <a:t>(</a:t>
            </a:r>
            <a:r>
              <a:rPr lang="en-US" sz="2400" b="0" i="1"/>
              <a:t>log...</a:t>
            </a:r>
            <a:r>
              <a:rPr lang="en-US" sz="2400" b="0"/>
              <a:t>(</a:t>
            </a:r>
            <a:r>
              <a:rPr lang="en-US" sz="2400" b="0" i="1"/>
              <a:t>n</a:t>
            </a:r>
            <a:r>
              <a:rPr lang="en-US" sz="2400" b="0"/>
              <a:t>)</a:t>
            </a:r>
            <a:r>
              <a:rPr lang="en-US" sz="2400" b="0" i="1"/>
              <a:t>...</a:t>
            </a:r>
            <a:r>
              <a:rPr lang="en-US" sz="2400" b="0"/>
              <a:t>)</a:t>
            </a:r>
            <a:r>
              <a:rPr lang="en-US" sz="2400" b="0" i="1"/>
              <a:t>&lt;2 </a:t>
            </a:r>
            <a:r>
              <a:rPr lang="en-US" sz="2400" b="0"/>
              <a:t>holds.</a:t>
            </a:r>
            <a:endParaRPr lang="ru-RU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989BD6A4-918D-43D0-92E6-B23F81FE2D29}" type="slidenum">
              <a:rPr lang="ru-RU" smtClean="0">
                <a:solidFill>
                  <a:schemeClr val="bg2"/>
                </a:solidFill>
              </a:rPr>
              <a:pPr/>
              <a:t>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921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9221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We consider </a:t>
            </a:r>
            <a:r>
              <a:rPr lang="en-US" sz="2400" b="0" i="1"/>
              <a:t>parallel</a:t>
            </a:r>
            <a:r>
              <a:rPr lang="en-US" sz="2400" b="0"/>
              <a:t> exploration of a graph — many messages can walk through its arcs in parallel.</a:t>
            </a:r>
          </a:p>
          <a:p>
            <a:pPr>
              <a:spcBef>
                <a:spcPts val="1800"/>
              </a:spcBef>
            </a:pPr>
            <a:r>
              <a:rPr lang="en-US" sz="2400" b="0"/>
              <a:t>Working time estimation in this case depends on </a:t>
            </a:r>
            <a:r>
              <a:rPr lang="en-US" sz="2400" b="0" i="1"/>
              <a:t>the</a:t>
            </a:r>
            <a:r>
              <a:rPr lang="en-US" sz="2400" b="0"/>
              <a:t> </a:t>
            </a:r>
            <a:r>
              <a:rPr lang="en-US" sz="2400" b="0" i="1"/>
              <a:t>capacity</a:t>
            </a:r>
            <a:r>
              <a:rPr lang="en-US" sz="2400" b="0"/>
              <a:t> of an arc </a:t>
            </a:r>
            <a:r>
              <a:rPr lang="en-US" sz="2400" b="0" i="1"/>
              <a:t>k</a:t>
            </a:r>
            <a:r>
              <a:rPr lang="en-US" sz="2400" b="0"/>
              <a:t>, which means the maximum number of messages that can be transmitted through a single arc simultaneously.</a:t>
            </a:r>
            <a:endParaRPr lang="ru-RU" sz="2400" b="0">
              <a:solidFill>
                <a:srgbClr val="000000"/>
              </a:solidFill>
            </a:endParaRPr>
          </a:p>
        </p:txBody>
      </p:sp>
      <p:grpSp>
        <p:nvGrpSpPr>
          <p:cNvPr id="9222" name="Группа 18"/>
          <p:cNvGrpSpPr>
            <a:grpSpLocks/>
          </p:cNvGrpSpPr>
          <p:nvPr/>
        </p:nvGrpSpPr>
        <p:grpSpPr bwMode="auto">
          <a:xfrm>
            <a:off x="2519363" y="3536950"/>
            <a:ext cx="3692525" cy="715963"/>
            <a:chOff x="1527225" y="4365104"/>
            <a:chExt cx="3692847" cy="715851"/>
          </a:xfrm>
        </p:grpSpPr>
        <p:cxnSp>
          <p:nvCxnSpPr>
            <p:cNvPr id="9223" name="Прямая со стрелкой 259"/>
            <p:cNvCxnSpPr>
              <a:cxnSpLocks noChangeShapeType="1"/>
            </p:cNvCxnSpPr>
            <p:nvPr/>
          </p:nvCxnSpPr>
          <p:spPr bwMode="auto">
            <a:xfrm>
              <a:off x="1527225" y="5073725"/>
              <a:ext cx="3692847" cy="7230"/>
            </a:xfrm>
            <a:prstGeom prst="straightConnector1">
              <a:avLst/>
            </a:prstGeom>
            <a:noFill/>
            <a:ln w="38100" algn="ctr">
              <a:solidFill>
                <a:srgbClr val="0066FF"/>
              </a:solidFill>
              <a:round/>
              <a:headEnd/>
              <a:tailEnd type="triangle" w="lg" len="lg"/>
            </a:ln>
          </p:spPr>
        </p:cxnSp>
        <p:pic>
          <p:nvPicPr>
            <p:cNvPr id="9224" name="Рисунок 8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35696" y="468914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Рисунок 9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8012" y="468914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Рисунок 10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4076" y="468914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Рисунок 11" descr="robot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91980" y="4689140"/>
              <a:ext cx="393888" cy="310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Овал 12"/>
            <p:cNvSpPr>
              <a:spLocks noChangeAspect="1"/>
            </p:cNvSpPr>
            <p:nvPr/>
          </p:nvSpPr>
          <p:spPr bwMode="auto">
            <a:xfrm>
              <a:off x="2411539" y="4688903"/>
              <a:ext cx="573138" cy="249199"/>
            </a:xfrm>
            <a:prstGeom prst="ellipse">
              <a:avLst/>
            </a:prstGeom>
            <a:noFill/>
            <a:ln w="3810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</a:rPr>
                <a:t>…</a:t>
              </a:r>
              <a:endParaRPr lang="ru-RU" sz="2800" dirty="0">
                <a:latin typeface="+mn-lt"/>
              </a:endParaRPr>
            </a:p>
          </p:txBody>
        </p:sp>
        <p:sp>
          <p:nvSpPr>
            <p:cNvPr id="9229" name="TextBox 13"/>
            <p:cNvSpPr txBox="1">
              <a:spLocks noChangeArrowheads="1"/>
            </p:cNvSpPr>
            <p:nvPr/>
          </p:nvSpPr>
          <p:spPr bwMode="auto">
            <a:xfrm>
              <a:off x="1727684" y="4365104"/>
              <a:ext cx="7560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/>
                <a:t>i </a:t>
              </a:r>
              <a:r>
                <a:rPr lang="en-US">
                  <a:sym typeface="Symbol" pitchFamily="18" charset="2"/>
                </a:rPr>
                <a:t></a:t>
              </a:r>
              <a:r>
                <a:rPr lang="en-US" i="1">
                  <a:sym typeface="Symbol" pitchFamily="18" charset="2"/>
                </a:rPr>
                <a:t> k</a:t>
              </a:r>
              <a:endParaRPr lang="ru-RU" i="1"/>
            </a:p>
          </p:txBody>
        </p:sp>
        <p:sp>
          <p:nvSpPr>
            <p:cNvPr id="9230" name="TextBox 14"/>
            <p:cNvSpPr txBox="1">
              <a:spLocks noChangeArrowheads="1"/>
            </p:cNvSpPr>
            <p:nvPr/>
          </p:nvSpPr>
          <p:spPr bwMode="auto">
            <a:xfrm>
              <a:off x="3275856" y="4365104"/>
              <a:ext cx="3960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  <a:endParaRPr lang="ru-RU"/>
            </a:p>
          </p:txBody>
        </p:sp>
        <p:sp>
          <p:nvSpPr>
            <p:cNvPr id="9231" name="TextBox 15"/>
            <p:cNvSpPr txBox="1">
              <a:spLocks noChangeArrowheads="1"/>
            </p:cNvSpPr>
            <p:nvPr/>
          </p:nvSpPr>
          <p:spPr bwMode="auto">
            <a:xfrm>
              <a:off x="3887924" y="4365104"/>
              <a:ext cx="3960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  <a:endParaRPr lang="ru-RU"/>
            </a:p>
          </p:txBody>
        </p:sp>
        <p:sp>
          <p:nvSpPr>
            <p:cNvPr id="9232" name="TextBox 16"/>
            <p:cNvSpPr txBox="1">
              <a:spLocks noChangeArrowheads="1"/>
            </p:cNvSpPr>
            <p:nvPr/>
          </p:nvSpPr>
          <p:spPr bwMode="auto">
            <a:xfrm>
              <a:off x="4391980" y="4365104"/>
              <a:ext cx="3960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1</a:t>
              </a:r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BA72D8F1-E6BF-4CC2-8743-01262DAE9182}" type="slidenum">
              <a:rPr lang="ru-RU" smtClean="0">
                <a:solidFill>
                  <a:schemeClr val="bg2"/>
                </a:solidFill>
              </a:rPr>
              <a:pPr/>
              <a:t>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024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(45)</a:t>
            </a: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438" y="6526213"/>
            <a:ext cx="8434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0" dirty="0">
                <a:solidFill>
                  <a:srgbClr val="9999FF"/>
                </a:solidFill>
              </a:rPr>
              <a:t>I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Burdonov</a:t>
            </a:r>
            <a:r>
              <a:rPr lang="ru-RU" sz="1400" b="0" dirty="0">
                <a:solidFill>
                  <a:srgbClr val="9999FF"/>
                </a:solidFill>
              </a:rPr>
              <a:t>, </a:t>
            </a:r>
            <a:r>
              <a:rPr lang="en-US" sz="1400" b="0" dirty="0">
                <a:solidFill>
                  <a:srgbClr val="9999FF"/>
                </a:solidFill>
              </a:rPr>
              <a:t>A</a:t>
            </a:r>
            <a:r>
              <a:rPr lang="ru-RU" sz="1400" b="0" dirty="0">
                <a:solidFill>
                  <a:srgbClr val="9999FF"/>
                </a:solidFill>
              </a:rPr>
              <a:t>.</a:t>
            </a:r>
            <a:r>
              <a:rPr lang="en-US" sz="1400" b="0" dirty="0" err="1">
                <a:solidFill>
                  <a:srgbClr val="9999FF"/>
                </a:solidFill>
              </a:rPr>
              <a:t>Kossatchev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ISP RAS</a:t>
            </a:r>
            <a:r>
              <a:rPr lang="ru-RU" sz="1400" b="0" dirty="0">
                <a:solidFill>
                  <a:srgbClr val="9999FF"/>
                </a:solidFill>
              </a:rPr>
              <a:t>. </a:t>
            </a:r>
            <a:r>
              <a:rPr lang="en-US" sz="1400" b="0" dirty="0">
                <a:solidFill>
                  <a:srgbClr val="9999FF"/>
                </a:solidFill>
              </a:rPr>
              <a:t>Building direct and back spanning trees by automata on a graph</a:t>
            </a:r>
            <a:endParaRPr lang="ru-RU" sz="1400" b="0" dirty="0">
              <a:solidFill>
                <a:srgbClr val="99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400" b="0" dirty="0">
              <a:solidFill>
                <a:srgbClr val="6666FF"/>
              </a:solidFill>
            </a:endParaRPr>
          </a:p>
        </p:txBody>
      </p:sp>
      <p:sp>
        <p:nvSpPr>
          <p:cNvPr id="10245" name="Text Box 90"/>
          <p:cNvSpPr txBox="1">
            <a:spLocks noChangeArrowheads="1"/>
          </p:cNvSpPr>
          <p:nvPr/>
        </p:nvSpPr>
        <p:spPr bwMode="auto">
          <a:xfrm>
            <a:off x="792163" y="296863"/>
            <a:ext cx="76327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0"/>
              <a:t>The suggested parallel graph exploration algorithm has worst case working time bound </a:t>
            </a:r>
            <a:r>
              <a:rPr lang="en-US" sz="2400" b="0" i="1"/>
              <a:t>O(n/k+D)</a:t>
            </a:r>
            <a:r>
              <a:rPr lang="en-US" sz="2400" b="0"/>
              <a:t>, where</a:t>
            </a:r>
          </a:p>
          <a:p>
            <a:pPr>
              <a:spcBef>
                <a:spcPts val="600"/>
              </a:spcBef>
            </a:pPr>
            <a:r>
              <a:rPr lang="en-US" sz="2400" b="0" i="1"/>
              <a:t>n</a:t>
            </a:r>
            <a:r>
              <a:rPr lang="en-US" sz="2400" b="0"/>
              <a:t> is the number of vertices,</a:t>
            </a:r>
          </a:p>
          <a:p>
            <a:pPr>
              <a:spcBef>
                <a:spcPts val="600"/>
              </a:spcBef>
            </a:pPr>
            <a:r>
              <a:rPr lang="en-US" sz="2400" b="0" i="1"/>
              <a:t>k </a:t>
            </a:r>
            <a:r>
              <a:rPr lang="en-US" sz="2400" b="0"/>
              <a:t>is the capacity of an arc,</a:t>
            </a:r>
          </a:p>
          <a:p>
            <a:pPr>
              <a:spcBef>
                <a:spcPts val="600"/>
              </a:spcBef>
            </a:pPr>
            <a:r>
              <a:rPr lang="en-US" sz="2400" b="0" i="1"/>
              <a:t>D</a:t>
            </a:r>
            <a:r>
              <a:rPr lang="en-US" sz="2400" b="0"/>
              <a:t> is the graph diameter, the maximum length of simple path (non-self intersecting path). </a:t>
            </a:r>
          </a:p>
          <a:p>
            <a:pPr>
              <a:spcBef>
                <a:spcPts val="1800"/>
              </a:spcBef>
            </a:pPr>
            <a:endParaRPr lang="ru-RU" sz="2400" b="0">
              <a:solidFill>
                <a:srgbClr val="000000"/>
              </a:solidFill>
            </a:endParaRPr>
          </a:p>
        </p:txBody>
      </p:sp>
      <p:cxnSp>
        <p:nvCxnSpPr>
          <p:cNvPr id="10246" name="Прямая со стрелкой 17"/>
          <p:cNvCxnSpPr>
            <a:cxnSpLocks noChangeShapeType="1"/>
            <a:stCxn id="8" idx="7"/>
            <a:endCxn id="10" idx="3"/>
          </p:cNvCxnSpPr>
          <p:nvPr/>
        </p:nvCxnSpPr>
        <p:spPr bwMode="auto">
          <a:xfrm flipV="1">
            <a:off x="5392738" y="5327650"/>
            <a:ext cx="860425" cy="5921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0247" name="Прямая со стрелкой 20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4370388" y="5383213"/>
            <a:ext cx="766762" cy="53657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5084763" y="58674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249" name="Прямая со стрелкой 9"/>
          <p:cNvCxnSpPr>
            <a:cxnSpLocks noChangeShapeType="1"/>
            <a:stCxn id="11" idx="1"/>
            <a:endCxn id="12" idx="4"/>
          </p:cNvCxnSpPr>
          <p:nvPr/>
        </p:nvCxnSpPr>
        <p:spPr bwMode="auto">
          <a:xfrm flipH="1" flipV="1">
            <a:off x="3848100" y="4514850"/>
            <a:ext cx="266700" cy="593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6200775" y="501967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 bwMode="auto">
          <a:xfrm>
            <a:off x="4062413" y="50752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 bwMode="auto">
          <a:xfrm>
            <a:off x="3667125" y="4135438"/>
            <a:ext cx="360363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Овал 12"/>
          <p:cNvSpPr>
            <a:spLocks noChangeAspect="1"/>
          </p:cNvSpPr>
          <p:nvPr/>
        </p:nvSpPr>
        <p:spPr bwMode="auto">
          <a:xfrm>
            <a:off x="4652963" y="41433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254" name="Прямая со стрелкой 36"/>
          <p:cNvCxnSpPr>
            <a:cxnSpLocks noChangeShapeType="1"/>
            <a:stCxn id="11" idx="7"/>
            <a:endCxn id="13" idx="4"/>
          </p:cNvCxnSpPr>
          <p:nvPr/>
        </p:nvCxnSpPr>
        <p:spPr bwMode="auto">
          <a:xfrm flipV="1">
            <a:off x="4370388" y="4522788"/>
            <a:ext cx="463550" cy="5857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5" name="Овал 14"/>
          <p:cNvSpPr>
            <a:spLocks noChangeAspect="1"/>
          </p:cNvSpPr>
          <p:nvPr/>
        </p:nvSpPr>
        <p:spPr bwMode="auto">
          <a:xfrm>
            <a:off x="5732463" y="415607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256" name="Прямая со стрелкой 40"/>
          <p:cNvCxnSpPr>
            <a:cxnSpLocks noChangeShapeType="1"/>
            <a:stCxn id="10" idx="0"/>
            <a:endCxn id="15" idx="5"/>
          </p:cNvCxnSpPr>
          <p:nvPr/>
        </p:nvCxnSpPr>
        <p:spPr bwMode="auto">
          <a:xfrm flipH="1" flipV="1">
            <a:off x="6040438" y="4483100"/>
            <a:ext cx="341312" cy="517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17" name="Овал 16"/>
          <p:cNvSpPr>
            <a:spLocks noChangeAspect="1"/>
          </p:cNvSpPr>
          <p:nvPr/>
        </p:nvSpPr>
        <p:spPr bwMode="auto">
          <a:xfrm>
            <a:off x="2227263" y="3670300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Овал 17"/>
          <p:cNvSpPr>
            <a:spLocks noChangeAspect="1"/>
          </p:cNvSpPr>
          <p:nvPr/>
        </p:nvSpPr>
        <p:spPr bwMode="auto">
          <a:xfrm>
            <a:off x="3738563" y="3132138"/>
            <a:ext cx="360362" cy="3603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4579938" y="2994025"/>
            <a:ext cx="360362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260" name="Прямая со стрелкой 55"/>
          <p:cNvCxnSpPr>
            <a:cxnSpLocks noChangeShapeType="1"/>
            <a:stCxn id="12" idx="2"/>
            <a:endCxn id="17" idx="6"/>
          </p:cNvCxnSpPr>
          <p:nvPr/>
        </p:nvCxnSpPr>
        <p:spPr bwMode="auto">
          <a:xfrm flipH="1" flipV="1">
            <a:off x="2606675" y="3851275"/>
            <a:ext cx="1041400" cy="4651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0261" name="Прямая со стрелкой 60"/>
          <p:cNvCxnSpPr>
            <a:cxnSpLocks noChangeShapeType="1"/>
            <a:stCxn id="12" idx="0"/>
            <a:endCxn id="18" idx="4"/>
          </p:cNvCxnSpPr>
          <p:nvPr/>
        </p:nvCxnSpPr>
        <p:spPr bwMode="auto">
          <a:xfrm flipV="1">
            <a:off x="3848100" y="3511550"/>
            <a:ext cx="71438" cy="604838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0262" name="Прямая со стрелкой 63"/>
          <p:cNvCxnSpPr>
            <a:cxnSpLocks noChangeShapeType="1"/>
            <a:stCxn id="13" idx="0"/>
            <a:endCxn id="19" idx="4"/>
          </p:cNvCxnSpPr>
          <p:nvPr/>
        </p:nvCxnSpPr>
        <p:spPr bwMode="auto">
          <a:xfrm flipH="1" flipV="1">
            <a:off x="4760913" y="3373438"/>
            <a:ext cx="73025" cy="750887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23" name="Овал 22"/>
          <p:cNvSpPr>
            <a:spLocks noChangeAspect="1"/>
          </p:cNvSpPr>
          <p:nvPr/>
        </p:nvSpPr>
        <p:spPr bwMode="auto">
          <a:xfrm>
            <a:off x="1219200" y="4746625"/>
            <a:ext cx="360363" cy="3603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10264" name="Прямая со стрелкой 97"/>
          <p:cNvCxnSpPr>
            <a:cxnSpLocks noChangeShapeType="1"/>
            <a:stCxn id="17" idx="3"/>
            <a:endCxn id="23" idx="7"/>
          </p:cNvCxnSpPr>
          <p:nvPr/>
        </p:nvCxnSpPr>
        <p:spPr bwMode="auto">
          <a:xfrm flipH="1">
            <a:off x="1527175" y="3997325"/>
            <a:ext cx="752475" cy="782638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0265" name="Прямая со стрелкой 172"/>
          <p:cNvCxnSpPr>
            <a:cxnSpLocks noChangeShapeType="1"/>
            <a:stCxn id="15" idx="3"/>
            <a:endCxn id="11" idx="6"/>
          </p:cNvCxnSpPr>
          <p:nvPr/>
        </p:nvCxnSpPr>
        <p:spPr bwMode="auto">
          <a:xfrm flipH="1">
            <a:off x="4441825" y="4483100"/>
            <a:ext cx="1343025" cy="773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0266" name="Прямая со стрелкой 175"/>
          <p:cNvCxnSpPr>
            <a:cxnSpLocks noChangeShapeType="1"/>
            <a:stCxn id="19" idx="2"/>
            <a:endCxn id="18" idx="6"/>
          </p:cNvCxnSpPr>
          <p:nvPr/>
        </p:nvCxnSpPr>
        <p:spPr bwMode="auto">
          <a:xfrm flipH="1">
            <a:off x="4117975" y="3175000"/>
            <a:ext cx="442913" cy="13811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cxnSp>
        <p:nvCxnSpPr>
          <p:cNvPr id="10267" name="Прямая со стрелкой 259"/>
          <p:cNvCxnSpPr>
            <a:cxnSpLocks noChangeShapeType="1"/>
            <a:stCxn id="23" idx="5"/>
            <a:endCxn id="8" idx="2"/>
          </p:cNvCxnSpPr>
          <p:nvPr/>
        </p:nvCxnSpPr>
        <p:spPr bwMode="auto">
          <a:xfrm>
            <a:off x="1527175" y="5073650"/>
            <a:ext cx="3538538" cy="974725"/>
          </a:xfrm>
          <a:prstGeom prst="straightConnector1">
            <a:avLst/>
          </a:prstGeom>
          <a:noFill/>
          <a:ln w="38100" algn="ctr">
            <a:solidFill>
              <a:srgbClr val="0066FF"/>
            </a:solidFill>
            <a:round/>
            <a:headEnd/>
            <a:tailEnd type="triangle" w="lg" len="lg"/>
          </a:ln>
        </p:spPr>
      </p:cxnSp>
      <p:cxnSp>
        <p:nvCxnSpPr>
          <p:cNvPr id="10268" name="Прямая со стрелкой 175"/>
          <p:cNvCxnSpPr>
            <a:cxnSpLocks noChangeShapeType="1"/>
          </p:cNvCxnSpPr>
          <p:nvPr/>
        </p:nvCxnSpPr>
        <p:spPr bwMode="auto">
          <a:xfrm flipH="1">
            <a:off x="2535238" y="3313113"/>
            <a:ext cx="1184275" cy="39052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triangle" w="lg" len="lg"/>
          </a:ln>
        </p:spPr>
      </p:cxnSp>
      <p:sp>
        <p:nvSpPr>
          <p:cNvPr id="30" name="Овал 29"/>
          <p:cNvSpPr>
            <a:spLocks noChangeAspect="1"/>
          </p:cNvSpPr>
          <p:nvPr/>
        </p:nvSpPr>
        <p:spPr bwMode="auto">
          <a:xfrm>
            <a:off x="4983163" y="595153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</a:t>
            </a:r>
            <a:endParaRPr lang="ru-RU" sz="2800" dirty="0">
              <a:latin typeface="+mn-lt"/>
            </a:endParaRPr>
          </a:p>
        </p:txBody>
      </p:sp>
      <p:sp>
        <p:nvSpPr>
          <p:cNvPr id="31" name="Овал 30"/>
          <p:cNvSpPr>
            <a:spLocks noChangeAspect="1"/>
          </p:cNvSpPr>
          <p:nvPr/>
        </p:nvSpPr>
        <p:spPr bwMode="auto">
          <a:xfrm>
            <a:off x="6091238" y="51101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2</a:t>
            </a:r>
            <a:endParaRPr lang="ru-RU" dirty="0">
              <a:latin typeface="+mn-lt"/>
            </a:endParaRPr>
          </a:p>
        </p:txBody>
      </p:sp>
      <p:sp>
        <p:nvSpPr>
          <p:cNvPr id="32" name="Овал 31"/>
          <p:cNvSpPr>
            <a:spLocks noChangeAspect="1"/>
          </p:cNvSpPr>
          <p:nvPr/>
        </p:nvSpPr>
        <p:spPr bwMode="auto">
          <a:xfrm>
            <a:off x="5622925" y="4254500"/>
            <a:ext cx="57467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3</a:t>
            </a:r>
            <a:endParaRPr lang="ru-RU" dirty="0">
              <a:latin typeface="+mn-lt"/>
            </a:endParaRPr>
          </a:p>
        </p:txBody>
      </p:sp>
      <p:sp>
        <p:nvSpPr>
          <p:cNvPr id="33" name="Овал 32"/>
          <p:cNvSpPr>
            <a:spLocks noChangeAspect="1"/>
          </p:cNvSpPr>
          <p:nvPr/>
        </p:nvSpPr>
        <p:spPr bwMode="auto">
          <a:xfrm>
            <a:off x="3952875" y="5159375"/>
            <a:ext cx="573088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4</a:t>
            </a:r>
            <a:endParaRPr lang="ru-RU" dirty="0">
              <a:latin typeface="+mn-lt"/>
            </a:endParaRPr>
          </a:p>
        </p:txBody>
      </p:sp>
      <p:sp>
        <p:nvSpPr>
          <p:cNvPr id="34" name="Овал 33"/>
          <p:cNvSpPr>
            <a:spLocks noChangeAspect="1"/>
          </p:cNvSpPr>
          <p:nvPr/>
        </p:nvSpPr>
        <p:spPr bwMode="auto">
          <a:xfrm>
            <a:off x="4543425" y="4230688"/>
            <a:ext cx="573088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5</a:t>
            </a:r>
            <a:endParaRPr lang="ru-RU" dirty="0">
              <a:latin typeface="+mn-lt"/>
            </a:endParaRPr>
          </a:p>
        </p:txBody>
      </p:sp>
      <p:sp>
        <p:nvSpPr>
          <p:cNvPr id="35" name="Овал 34"/>
          <p:cNvSpPr>
            <a:spLocks noChangeAspect="1"/>
          </p:cNvSpPr>
          <p:nvPr/>
        </p:nvSpPr>
        <p:spPr bwMode="auto">
          <a:xfrm>
            <a:off x="4471988" y="306387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6</a:t>
            </a:r>
            <a:endParaRPr lang="ru-RU" dirty="0">
              <a:latin typeface="+mn-lt"/>
            </a:endParaRPr>
          </a:p>
        </p:txBody>
      </p:sp>
      <p:sp>
        <p:nvSpPr>
          <p:cNvPr id="36" name="Овал 35"/>
          <p:cNvSpPr>
            <a:spLocks noChangeAspect="1"/>
          </p:cNvSpPr>
          <p:nvPr/>
        </p:nvSpPr>
        <p:spPr bwMode="auto">
          <a:xfrm>
            <a:off x="3630613" y="3222625"/>
            <a:ext cx="573087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8</a:t>
            </a:r>
            <a:endParaRPr lang="ru-RU" dirty="0">
              <a:latin typeface="+mn-lt"/>
            </a:endParaRPr>
          </a:p>
        </p:txBody>
      </p:sp>
      <p:sp>
        <p:nvSpPr>
          <p:cNvPr id="37" name="Овал 36"/>
          <p:cNvSpPr>
            <a:spLocks noChangeAspect="1"/>
          </p:cNvSpPr>
          <p:nvPr/>
        </p:nvSpPr>
        <p:spPr bwMode="auto">
          <a:xfrm>
            <a:off x="2116138" y="3763963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9</a:t>
            </a:r>
            <a:endParaRPr lang="ru-RU" dirty="0">
              <a:latin typeface="+mn-lt"/>
            </a:endParaRPr>
          </a:p>
        </p:txBody>
      </p:sp>
      <p:sp>
        <p:nvSpPr>
          <p:cNvPr id="38" name="Овал 37"/>
          <p:cNvSpPr>
            <a:spLocks noChangeAspect="1"/>
          </p:cNvSpPr>
          <p:nvPr/>
        </p:nvSpPr>
        <p:spPr bwMode="auto">
          <a:xfrm>
            <a:off x="379413" y="4835525"/>
            <a:ext cx="1584325" cy="249238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n-lt"/>
              </a:rPr>
              <a:t> =  10</a:t>
            </a:r>
            <a:endParaRPr lang="ru-RU" dirty="0">
              <a:latin typeface="+mn-lt"/>
            </a:endParaRPr>
          </a:p>
        </p:txBody>
      </p:sp>
      <p:sp>
        <p:nvSpPr>
          <p:cNvPr id="39" name="Овал 38"/>
          <p:cNvSpPr>
            <a:spLocks noChangeAspect="1"/>
          </p:cNvSpPr>
          <p:nvPr/>
        </p:nvSpPr>
        <p:spPr bwMode="auto">
          <a:xfrm>
            <a:off x="3554413" y="4230688"/>
            <a:ext cx="573087" cy="249237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7</a:t>
            </a:r>
            <a:endParaRPr lang="ru-RU" dirty="0">
              <a:latin typeface="+mn-lt"/>
            </a:endParaRPr>
          </a:p>
        </p:txBody>
      </p:sp>
      <p:sp>
        <p:nvSpPr>
          <p:cNvPr id="10279" name="TextBox 39"/>
          <p:cNvSpPr txBox="1">
            <a:spLocks noChangeArrowheads="1"/>
          </p:cNvSpPr>
          <p:nvPr/>
        </p:nvSpPr>
        <p:spPr bwMode="auto">
          <a:xfrm>
            <a:off x="5688013" y="5624513"/>
            <a:ext cx="179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1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0" name="TextBox 40"/>
          <p:cNvSpPr txBox="1">
            <a:spLocks noChangeArrowheads="1"/>
          </p:cNvSpPr>
          <p:nvPr/>
        </p:nvSpPr>
        <p:spPr bwMode="auto">
          <a:xfrm>
            <a:off x="6192838" y="4508500"/>
            <a:ext cx="179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2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1" name="TextBox 41"/>
          <p:cNvSpPr txBox="1">
            <a:spLocks noChangeArrowheads="1"/>
          </p:cNvSpPr>
          <p:nvPr/>
        </p:nvSpPr>
        <p:spPr bwMode="auto">
          <a:xfrm>
            <a:off x="5184775" y="4384675"/>
            <a:ext cx="179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3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2" name="TextBox 42"/>
          <p:cNvSpPr txBox="1">
            <a:spLocks noChangeArrowheads="1"/>
          </p:cNvSpPr>
          <p:nvPr/>
        </p:nvSpPr>
        <p:spPr bwMode="auto">
          <a:xfrm>
            <a:off x="4310063" y="4581525"/>
            <a:ext cx="1793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4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3" name="TextBox 43"/>
          <p:cNvSpPr txBox="1">
            <a:spLocks noChangeArrowheads="1"/>
          </p:cNvSpPr>
          <p:nvPr/>
        </p:nvSpPr>
        <p:spPr bwMode="auto">
          <a:xfrm>
            <a:off x="4772025" y="3573463"/>
            <a:ext cx="179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5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4" name="TextBox 44"/>
          <p:cNvSpPr txBox="1">
            <a:spLocks noChangeArrowheads="1"/>
          </p:cNvSpPr>
          <p:nvPr/>
        </p:nvSpPr>
        <p:spPr bwMode="auto">
          <a:xfrm>
            <a:off x="4232275" y="2874963"/>
            <a:ext cx="179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6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5" name="TextBox 45"/>
          <p:cNvSpPr txBox="1">
            <a:spLocks noChangeArrowheads="1"/>
          </p:cNvSpPr>
          <p:nvPr/>
        </p:nvSpPr>
        <p:spPr bwMode="auto">
          <a:xfrm>
            <a:off x="3024188" y="3141663"/>
            <a:ext cx="1793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7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10286" name="TextBox 46"/>
          <p:cNvSpPr txBox="1">
            <a:spLocks noChangeArrowheads="1"/>
          </p:cNvSpPr>
          <p:nvPr/>
        </p:nvSpPr>
        <p:spPr bwMode="auto">
          <a:xfrm>
            <a:off x="1233488" y="4076700"/>
            <a:ext cx="1008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 = 8</a:t>
            </a:r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170411</TotalTime>
  <Words>1857</Words>
  <Application>Microsoft Office PowerPoint</Application>
  <PresentationFormat>Экран (4:3)</PresentationFormat>
  <Paragraphs>293</Paragraphs>
  <Slides>27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Symbol</vt:lpstr>
      <vt:lpstr>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ISP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Игорь Борисович Бурдонов   Институт Системного Программирования РАН (ИСПРАН)  Исследование одно/двунаправленных распределённых сетей конечным роботом</dc:title>
  <dc:creator>Igor Bourdonov</dc:creator>
  <cp:lastModifiedBy>Burdonov</cp:lastModifiedBy>
  <cp:revision>1510</cp:revision>
  <dcterms:created xsi:type="dcterms:W3CDTF">2004-09-07T08:30:49Z</dcterms:created>
  <dcterms:modified xsi:type="dcterms:W3CDTF">2016-03-16T18:22:50Z</dcterms:modified>
</cp:coreProperties>
</file>